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6"/>
  </p:notesMasterIdLst>
  <p:sldIdLst>
    <p:sldId id="265" r:id="rId2"/>
    <p:sldId id="261" r:id="rId3"/>
    <p:sldId id="260" r:id="rId4"/>
    <p:sldId id="270" r:id="rId5"/>
    <p:sldId id="276" r:id="rId6"/>
    <p:sldId id="446" r:id="rId7"/>
    <p:sldId id="447" r:id="rId8"/>
    <p:sldId id="448" r:id="rId9"/>
    <p:sldId id="452" r:id="rId10"/>
    <p:sldId id="286" r:id="rId11"/>
    <p:sldId id="454" r:id="rId12"/>
    <p:sldId id="263" r:id="rId13"/>
    <p:sldId id="453" r:id="rId14"/>
    <p:sldId id="449" r:id="rId15"/>
    <p:sldId id="450" r:id="rId16"/>
    <p:sldId id="264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8" y="258"/>
      </p:cViewPr>
      <p:guideLst>
        <p:guide pos="415"/>
        <p:guide pos="7272"/>
        <p:guide orient="horz" pos="648"/>
        <p:guide orient="horz" pos="720"/>
        <p:guide orient="horz" pos="3906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397B-7DD1-4536-B5BB-627D710AE79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E1CD-006D-445D-994F-9EECB625F3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67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từng hành tinh để chuyển sang slide câu hỏi.</a:t>
            </a:r>
          </a:p>
          <a:p>
            <a:pPr marL="457200" indent="-45720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lượt trả lời các câu hỏi cho đến khi hết.</a:t>
            </a:r>
            <a:endParaRPr lang="en-US" sz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nút nguồn màu vàng để chuyển sang slide 32.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13384-C49F-472E-9AB5-7E31DBFCFC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0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Mặt Trời để quay lại slide bảng câu hỏi (slide 27)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13384-C49F-472E-9AB5-7E31DBFCFC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13384-C49F-472E-9AB5-7E31DBFCFC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13384-C49F-472E-9AB5-7E31DBFCFC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13384-C49F-472E-9AB5-7E31DBFCFC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13384-C49F-472E-9AB5-7E31DBFCFC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9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7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2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1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7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1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8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9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2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14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slide" Target="slide23.xml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12" Type="http://schemas.openxmlformats.org/officeDocument/2006/relationships/slide" Target="slide21.xml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slide" Target="slide20.xml"/><Relationship Id="rId5" Type="http://schemas.openxmlformats.org/officeDocument/2006/relationships/image" Target="../media/image35.png"/><Relationship Id="rId15" Type="http://schemas.openxmlformats.org/officeDocument/2006/relationships/slide" Target="slide24.xml"/><Relationship Id="rId10" Type="http://schemas.openxmlformats.org/officeDocument/2006/relationships/slide" Target="slide19.xml"/><Relationship Id="rId4" Type="http://schemas.openxmlformats.org/officeDocument/2006/relationships/image" Target="../media/image26.svg"/><Relationship Id="rId9" Type="http://schemas.openxmlformats.org/officeDocument/2006/relationships/image" Target="../media/image39.png"/><Relationship Id="rId1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slide" Target="slide18.xml"/><Relationship Id="rId4" Type="http://schemas.openxmlformats.org/officeDocument/2006/relationships/image" Target="../media/image26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slide" Target="slide18.xml"/><Relationship Id="rId4" Type="http://schemas.openxmlformats.org/officeDocument/2006/relationships/image" Target="../media/image26.sv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f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7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48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68347" y="1313256"/>
            <a:ext cx="336976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1: TRÒ CHƠI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68347" y="2022097"/>
            <a:ext cx="7350130" cy="303468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 TÀI ĐOÁN NHÂN VẬT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“ÔNG LÀ AI”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708" y="1383860"/>
            <a:ext cx="4162201" cy="4162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4433" y="707622"/>
            <a:ext cx="3721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vi-VN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9">
            <a:extLst>
              <a:ext uri="{FF2B5EF4-FFF2-40B4-BE49-F238E27FC236}">
                <a16:creationId xmlns:a16="http://schemas.microsoft.com/office/drawing/2014/main" id="{5C839CB3-89F3-4637-8BC3-224797E90CE4}"/>
              </a:ext>
            </a:extLst>
          </p:cNvPr>
          <p:cNvGrpSpPr/>
          <p:nvPr/>
        </p:nvGrpSpPr>
        <p:grpSpPr>
          <a:xfrm>
            <a:off x="723900" y="124858"/>
            <a:ext cx="10744200" cy="6005641"/>
            <a:chOff x="1783080" y="513430"/>
            <a:chExt cx="9418320" cy="5644580"/>
          </a:xfrm>
        </p:grpSpPr>
        <p:cxnSp>
          <p:nvCxnSpPr>
            <p:cNvPr id="4" name="直接连接符 38">
              <a:extLst>
                <a:ext uri="{FF2B5EF4-FFF2-40B4-BE49-F238E27FC236}">
                  <a16:creationId xmlns:a16="http://schemas.microsoft.com/office/drawing/2014/main" id="{2A97EB98-D351-4329-A025-28F0971D361C}"/>
                </a:ext>
              </a:extLst>
            </p:cNvPr>
            <p:cNvCxnSpPr/>
            <p:nvPr/>
          </p:nvCxnSpPr>
          <p:spPr>
            <a:xfrm>
              <a:off x="1783080" y="518160"/>
              <a:ext cx="9387840" cy="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  <p:cxnSp>
          <p:nvCxnSpPr>
            <p:cNvPr id="5" name="直接连接符 39">
              <a:extLst>
                <a:ext uri="{FF2B5EF4-FFF2-40B4-BE49-F238E27FC236}">
                  <a16:creationId xmlns:a16="http://schemas.microsoft.com/office/drawing/2014/main" id="{A7BB6A38-AA19-4637-9534-81671041611D}"/>
                </a:ext>
              </a:extLst>
            </p:cNvPr>
            <p:cNvCxnSpPr/>
            <p:nvPr/>
          </p:nvCxnSpPr>
          <p:spPr>
            <a:xfrm>
              <a:off x="11201400" y="513430"/>
              <a:ext cx="0" cy="563880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  <p:cxnSp>
          <p:nvCxnSpPr>
            <p:cNvPr id="6" name="直接连接符 40">
              <a:extLst>
                <a:ext uri="{FF2B5EF4-FFF2-40B4-BE49-F238E27FC236}">
                  <a16:creationId xmlns:a16="http://schemas.microsoft.com/office/drawing/2014/main" id="{A43749AD-5329-4176-A26E-2F834AAF43D5}"/>
                </a:ext>
              </a:extLst>
            </p:cNvPr>
            <p:cNvCxnSpPr/>
            <p:nvPr/>
          </p:nvCxnSpPr>
          <p:spPr>
            <a:xfrm flipH="1">
              <a:off x="6898990" y="6158010"/>
              <a:ext cx="4282440" cy="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  <p:cxnSp>
          <p:nvCxnSpPr>
            <p:cNvPr id="7" name="直接连接符 41">
              <a:extLst>
                <a:ext uri="{FF2B5EF4-FFF2-40B4-BE49-F238E27FC236}">
                  <a16:creationId xmlns:a16="http://schemas.microsoft.com/office/drawing/2014/main" id="{6FBDCAD4-C9D4-43CE-B1A1-A88577B72280}"/>
                </a:ext>
              </a:extLst>
            </p:cNvPr>
            <p:cNvCxnSpPr/>
            <p:nvPr/>
          </p:nvCxnSpPr>
          <p:spPr>
            <a:xfrm>
              <a:off x="1783080" y="513430"/>
              <a:ext cx="0" cy="44196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7883FD-40FC-41C2-9C31-02A013EFC437}"/>
              </a:ext>
            </a:extLst>
          </p:cNvPr>
          <p:cNvSpPr txBox="1"/>
          <p:nvPr/>
        </p:nvSpPr>
        <p:spPr>
          <a:xfrm>
            <a:off x="1363392" y="359973"/>
            <a:ext cx="10219211" cy="42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Tạo nhóm 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B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(các em số 1 tạo thành nhóm I mới, số 2 tạo thành nhóm II 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sẻ kết quả thảo luận ở vòng chuyên 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Hoàn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3808CE6B-7A28-ED42-F4CC-579D5D533E01}"/>
              </a:ext>
            </a:extLst>
          </p:cNvPr>
          <p:cNvSpPr/>
          <p:nvPr/>
        </p:nvSpPr>
        <p:spPr>
          <a:xfrm>
            <a:off x="372793" y="4629860"/>
            <a:ext cx="11060536" cy="1289371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trình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 6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tác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có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rất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hiểu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biết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ngành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vũ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̣?</a:t>
            </a:r>
          </a:p>
        </p:txBody>
      </p:sp>
    </p:spTree>
    <p:extLst>
      <p:ext uri="{BB962C8B-B14F-4D97-AF65-F5344CB8AC3E}">
        <p14:creationId xmlns:p14="http://schemas.microsoft.com/office/powerpoint/2010/main" val="144182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14267-AA64-11AF-2228-699687556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F1BC9D-24B2-DB11-3640-EEADE4124058}"/>
              </a:ext>
            </a:extLst>
          </p:cNvPr>
          <p:cNvSpPr txBox="1"/>
          <p:nvPr/>
        </p:nvSpPr>
        <p:spPr>
          <a:xfrm>
            <a:off x="589672" y="347806"/>
            <a:ext cx="11072676" cy="100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3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2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it-IT" sz="27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Nhóm 1, 2: Đọc hiểu đoạn 1</a:t>
            </a:r>
            <a:r>
              <a:rPr lang="it-IT" sz="27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it-IT" sz="27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it-IT" sz="27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27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4:</a:t>
            </a:r>
            <a:r>
              <a:rPr lang="it-IT" sz="27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Đọc hiểu đoạn 2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09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0323-B8D2-45D0-A2E4-6E3602C8C1A8}"/>
              </a:ext>
            </a:extLst>
          </p:cNvPr>
          <p:cNvSpPr txBox="1"/>
          <p:nvPr/>
        </p:nvSpPr>
        <p:spPr>
          <a:xfrm>
            <a:off x="0" y="558746"/>
            <a:ext cx="1219200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Hoả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0407" y="1334729"/>
            <a:ext cx="1099695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60116" algn="l"/>
                <a:tab pos="120233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vê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Hơ-mét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0406" y="2661547"/>
            <a:ext cx="11266773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60116" algn="l"/>
                <a:tab pos="120233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Chiếc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MAV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được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là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trọng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nhất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vì nó là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một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tàu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nhiều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phận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xảo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0406" y="3995582"/>
            <a:ext cx="11266773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60116" algn="l"/>
                <a:tab pos="120233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bị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vì bị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một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những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chiếc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-ten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dài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mỏng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thẳng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vào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người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60116" algn="l"/>
                <a:tab pos="120233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vượt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tai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077" t="2925" r="51921" b="58293"/>
          <a:stretch>
            <a:fillRect/>
          </a:stretch>
        </p:blipFill>
        <p:spPr>
          <a:xfrm rot="-5694906">
            <a:off x="9126205" y="3849149"/>
            <a:ext cx="3219263" cy="400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5A4B5-3BEC-9986-A238-A290457B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7CF18D-4006-0F21-1ED6-EBB4619AFCAE}"/>
              </a:ext>
            </a:extLst>
          </p:cNvPr>
          <p:cNvSpPr/>
          <p:nvPr/>
        </p:nvSpPr>
        <p:spPr>
          <a:xfrm>
            <a:off x="479686" y="748870"/>
            <a:ext cx="11332564" cy="586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0116" algn="l"/>
                <a:tab pos="120233" algn="l"/>
              </a:tabLst>
            </a:pP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Háp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Háp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ở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lại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giúp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vật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có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thời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sống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còn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chiếc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MAV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vật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̉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vê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̀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Trái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Đất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vật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bị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ngã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xuống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đồi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với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một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ngọn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giáo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thủng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vào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người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giữa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bão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Háp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Hơ-mét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533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Vâng</a:t>
            </a:r>
            <a:r>
              <a:rPr lang="en-US" sz="2533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33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533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533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533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Chết</a:t>
            </a:r>
            <a:r>
              <a:rPr lang="en-US" sz="2533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533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vọng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ý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éo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vọng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vượt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.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533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B2C21C44-1BCC-AE53-E98B-EF2B7A1B0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77" t="2925" r="51921" b="58293"/>
          <a:stretch>
            <a:fillRect/>
          </a:stretch>
        </p:blipFill>
        <p:spPr>
          <a:xfrm rot="-5694906">
            <a:off x="9970419" y="-507507"/>
            <a:ext cx="3219263" cy="4001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8E9BE-2CDC-374C-2F41-0F8E0DC9C205}"/>
              </a:ext>
            </a:extLst>
          </p:cNvPr>
          <p:cNvSpPr txBox="1"/>
          <p:nvPr/>
        </p:nvSpPr>
        <p:spPr>
          <a:xfrm>
            <a:off x="1364105" y="194872"/>
            <a:ext cx="9788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7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77" t="2925" r="51921" b="58293"/>
          <a:stretch>
            <a:fillRect/>
          </a:stretch>
        </p:blipFill>
        <p:spPr>
          <a:xfrm rot="-5694906">
            <a:off x="9126205" y="3849149"/>
            <a:ext cx="3219263" cy="4001389"/>
          </a:xfrm>
          <a:prstGeom prst="rect">
            <a:avLst/>
          </a:prstGeom>
        </p:spPr>
      </p:pic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314793" y="426919"/>
            <a:ext cx="10421043" cy="1648351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Nhật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trình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 6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tác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có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rất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hiểu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biết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ngành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vũ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̣?</a:t>
            </a:r>
          </a:p>
        </p:txBody>
      </p:sp>
    </p:spTree>
    <p:extLst>
      <p:ext uri="{BB962C8B-B14F-4D97-AF65-F5344CB8AC3E}">
        <p14:creationId xmlns:p14="http://schemas.microsoft.com/office/powerpoint/2010/main" val="1719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1161-E06C-0192-CBE6-6D8B74EB6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96A262-D06E-772B-8421-CD449BD023A0}"/>
              </a:ext>
            </a:extLst>
          </p:cNvPr>
          <p:cNvSpPr/>
          <p:nvPr/>
        </p:nvSpPr>
        <p:spPr>
          <a:xfrm>
            <a:off x="464694" y="1631778"/>
            <a:ext cx="6731867" cy="3216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9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chuyến du hành vũ trụ, khám phá các hành tinh trong đó có sự thật con người đã đặt chân đến sao Hỏa. </a:t>
            </a:r>
            <a:endParaRPr lang="vi-VN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 vũ trụ, áo phi hành gia, các thiết bị liên lạc, thông tin ...</a:t>
            </a:r>
            <a:endParaRPr lang="vi-VN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C1EAD2-1710-32CA-7231-5B158C5AE32E}"/>
              </a:ext>
            </a:extLst>
          </p:cNvPr>
          <p:cNvSpPr/>
          <p:nvPr/>
        </p:nvSpPr>
        <p:spPr>
          <a:xfrm>
            <a:off x="7555043" y="1631778"/>
            <a:ext cx="3972393" cy="3216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9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Cơn bão cát trên sao Hỏa </a:t>
            </a:r>
            <a:endParaRPr lang="vi-VN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Căn cứ Háp </a:t>
            </a:r>
            <a:endParaRPr lang="vi-VN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Quá trình tôi gặp nạn và vượt qua tai nạn </a:t>
            </a:r>
            <a:endParaRPr lang="vi-VN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9408FA9-D3BE-5C0E-8743-92C5BF015B56}"/>
              </a:ext>
            </a:extLst>
          </p:cNvPr>
          <p:cNvSpPr/>
          <p:nvPr/>
        </p:nvSpPr>
        <p:spPr>
          <a:xfrm>
            <a:off x="0" y="5711252"/>
            <a:ext cx="929390" cy="539005"/>
          </a:xfrm>
          <a:prstGeom prst="rightArrow">
            <a:avLst>
              <a:gd name="adj1" fmla="val 50000"/>
              <a:gd name="adj2" fmla="val 485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A4944E-E5C6-85BC-610C-60F7B488BA9E}"/>
              </a:ext>
            </a:extLst>
          </p:cNvPr>
          <p:cNvSpPr txBox="1"/>
          <p:nvPr/>
        </p:nvSpPr>
        <p:spPr>
          <a:xfrm>
            <a:off x="929390" y="5042118"/>
            <a:ext cx="10598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AF6D22A3-A545-3387-7CD6-C36BE61AEC0D}"/>
              </a:ext>
            </a:extLst>
          </p:cNvPr>
          <p:cNvSpPr/>
          <p:nvPr/>
        </p:nvSpPr>
        <p:spPr>
          <a:xfrm>
            <a:off x="508704" y="-16573"/>
            <a:ext cx="11377213" cy="1648351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Nhật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trình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 6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tác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rất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hiểu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biết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ngành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vũ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̣?</a:t>
            </a:r>
          </a:p>
        </p:txBody>
      </p:sp>
    </p:spTree>
    <p:extLst>
      <p:ext uri="{BB962C8B-B14F-4D97-AF65-F5344CB8AC3E}">
        <p14:creationId xmlns:p14="http://schemas.microsoft.com/office/powerpoint/2010/main" val="40600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01141" y="2897207"/>
            <a:ext cx="10586452" cy="208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2.Nội dung: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Truyện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viết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kiện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đoàn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tàu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Hơ-mét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gặp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trận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bão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Mác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Oát-ni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suýt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mất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mạng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phải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chống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chọi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với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vết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yếu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trường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tìm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sống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sót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AD034-EE86-E29B-C11A-EF0E29BC4078}"/>
              </a:ext>
            </a:extLst>
          </p:cNvPr>
          <p:cNvSpPr txBox="1"/>
          <p:nvPr/>
        </p:nvSpPr>
        <p:spPr>
          <a:xfrm>
            <a:off x="701142" y="749508"/>
            <a:ext cx="10586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10005" y="5876005"/>
            <a:ext cx="981995" cy="981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" y="1"/>
            <a:ext cx="981995" cy="9819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55D75E-91F1-6602-31B2-44B6A95D893E}"/>
              </a:ext>
            </a:extLst>
          </p:cNvPr>
          <p:cNvSpPr txBox="1">
            <a:spLocks/>
          </p:cNvSpPr>
          <p:nvPr/>
        </p:nvSpPr>
        <p:spPr>
          <a:xfrm>
            <a:off x="744584" y="1077683"/>
            <a:ext cx="107028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HÀNH TINH ÁNH SÁNG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F4443F75-C093-CD75-588A-5D1FBAE0D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09915" y="2498932"/>
            <a:ext cx="4172167" cy="41148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72CCC5C-AFA3-AC63-D108-25813ED5D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3734" y="4911138"/>
            <a:ext cx="3484319" cy="1946863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B65A397-588B-F8EA-1695-FF83FC04F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7671" y="5796476"/>
            <a:ext cx="2784327" cy="1061525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C39BCBAA-B24D-E1DF-2D9B-5D412AB1CD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58259" y="2623127"/>
            <a:ext cx="2942744" cy="2461204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984D3F28-C4C9-4E2C-FCE5-AFC71F6FF6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473339" y="2498933"/>
            <a:ext cx="2942744" cy="2461204"/>
          </a:xfrm>
          <a:prstGeom prst="rect">
            <a:avLst/>
          </a:prstGeom>
        </p:spPr>
      </p:pic>
      <p:sp>
        <p:nvSpPr>
          <p:cNvPr id="17" name="Google Shape;2169;p30">
            <a:extLst>
              <a:ext uri="{FF2B5EF4-FFF2-40B4-BE49-F238E27FC236}">
                <a16:creationId xmlns:a16="http://schemas.microsoft.com/office/drawing/2014/main" id="{55C173C5-7ED2-4DCC-B218-B4D2A869B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397692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2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10005" y="5876005"/>
            <a:ext cx="981995" cy="981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"/>
            <a:ext cx="981995" cy="98199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DB29DEB-0364-2998-F96D-F39904B1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0" y="479551"/>
            <a:ext cx="2895851" cy="268247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C311497-06C7-8297-AD53-821D053E1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918" y="497840"/>
            <a:ext cx="2926335" cy="26641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09C34DB-14FE-B694-1452-11D41AF46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000" y="415538"/>
            <a:ext cx="2749535" cy="273124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BCD5529-57F8-066E-8A82-42DC1D42E4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2795" y="3382381"/>
            <a:ext cx="2901948" cy="270685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3E24498-C961-2C85-84FD-34F602EFF6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6226" y="3937000"/>
            <a:ext cx="2901948" cy="2816596"/>
          </a:xfrm>
          <a:prstGeom prst="rect">
            <a:avLst/>
          </a:prstGeom>
        </p:spPr>
      </p:pic>
      <p:pic>
        <p:nvPicPr>
          <p:cNvPr id="51" name="Picture 50">
            <a:hlinkClick r:id="rId10" action="ppaction://hlinksldjump"/>
            <a:extLst>
              <a:ext uri="{FF2B5EF4-FFF2-40B4-BE49-F238E27FC236}">
                <a16:creationId xmlns:a16="http://schemas.microsoft.com/office/drawing/2014/main" id="{EE282422-8268-3BC4-7A53-B1E6F3AC8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0" y="479551"/>
            <a:ext cx="2895851" cy="2682472"/>
          </a:xfrm>
          <a:prstGeom prst="rect">
            <a:avLst/>
          </a:prstGeom>
        </p:spPr>
      </p:pic>
      <p:pic>
        <p:nvPicPr>
          <p:cNvPr id="52" name="Picture 51">
            <a:hlinkClick r:id="rId11" action="ppaction://hlinksldjump"/>
            <a:extLst>
              <a:ext uri="{FF2B5EF4-FFF2-40B4-BE49-F238E27FC236}">
                <a16:creationId xmlns:a16="http://schemas.microsoft.com/office/drawing/2014/main" id="{3894C558-7728-E559-D5DE-30271DEA5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918" y="497840"/>
            <a:ext cx="2926335" cy="2664183"/>
          </a:xfrm>
          <a:prstGeom prst="rect">
            <a:avLst/>
          </a:prstGeom>
        </p:spPr>
      </p:pic>
      <p:pic>
        <p:nvPicPr>
          <p:cNvPr id="53" name="Picture 52">
            <a:hlinkClick r:id="rId12" action="ppaction://hlinksldjump"/>
            <a:extLst>
              <a:ext uri="{FF2B5EF4-FFF2-40B4-BE49-F238E27FC236}">
                <a16:creationId xmlns:a16="http://schemas.microsoft.com/office/drawing/2014/main" id="{05233330-9DF7-C9C9-8CA8-2E9DF2BF0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000" y="415538"/>
            <a:ext cx="2749535" cy="2731245"/>
          </a:xfrm>
          <a:prstGeom prst="rect">
            <a:avLst/>
          </a:prstGeom>
        </p:spPr>
      </p:pic>
      <p:pic>
        <p:nvPicPr>
          <p:cNvPr id="54" name="Picture 53">
            <a:hlinkClick r:id="rId13" action="ppaction://hlinksldjump"/>
            <a:extLst>
              <a:ext uri="{FF2B5EF4-FFF2-40B4-BE49-F238E27FC236}">
                <a16:creationId xmlns:a16="http://schemas.microsoft.com/office/drawing/2014/main" id="{7E014AD6-106C-E72E-283C-513B842086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2795" y="3382381"/>
            <a:ext cx="2901948" cy="2706859"/>
          </a:xfrm>
          <a:prstGeom prst="rect">
            <a:avLst/>
          </a:prstGeom>
        </p:spPr>
      </p:pic>
      <p:pic>
        <p:nvPicPr>
          <p:cNvPr id="55" name="Picture 54">
            <a:hlinkClick r:id="rId14" action="ppaction://hlinksldjump"/>
            <a:extLst>
              <a:ext uri="{FF2B5EF4-FFF2-40B4-BE49-F238E27FC236}">
                <a16:creationId xmlns:a16="http://schemas.microsoft.com/office/drawing/2014/main" id="{A9849504-87F2-9708-EF5D-67F0A3DFAA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6226" y="3937000"/>
            <a:ext cx="2901948" cy="2816596"/>
          </a:xfrm>
          <a:prstGeom prst="rect">
            <a:avLst/>
          </a:prstGeom>
        </p:spPr>
      </p:pic>
      <p:pic>
        <p:nvPicPr>
          <p:cNvPr id="68" name="Picture 9">
            <a:hlinkClick r:id="rId15" action="ppaction://hlinksldjump"/>
            <a:extLst>
              <a:ext uri="{FF2B5EF4-FFF2-40B4-BE49-F238E27FC236}">
                <a16:creationId xmlns:a16="http://schemas.microsoft.com/office/drawing/2014/main" id="{1B380651-4B0A-AC11-C8EB-FB6EC22C36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3965" y="6089240"/>
            <a:ext cx="765965" cy="7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10005" y="5876005"/>
            <a:ext cx="981995" cy="981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"/>
            <a:ext cx="981995" cy="981995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2988826" y="657454"/>
            <a:ext cx="8712177" cy="1922183"/>
          </a:xfrm>
          <a:prstGeom prst="wedgeRoundRectCallout">
            <a:avLst>
              <a:gd name="adj1" fmla="val -56692"/>
              <a:gd name="adj2" fmla="val 2064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noProof="1">
                <a:solidFill>
                  <a:srgbClr val="000000"/>
                </a:solidFill>
                <a:cs typeface="Arial" panose="020B0604020202020204" pitchFamily="34" charset="0"/>
              </a:rPr>
              <a:t>Câu </a:t>
            </a:r>
            <a:r>
              <a:rPr lang="en-US" sz="2667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l-NL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giả En-Đi Uya là người nước nào?</a:t>
            </a:r>
            <a:endParaRPr lang="en-US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3050" y="5828011"/>
            <a:ext cx="985047" cy="1001319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860012B2-54F5-154D-D0F9-E80892B07F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1147" y="657453"/>
            <a:ext cx="1973963" cy="20116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31272" y="3326583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2081" y="3326585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1272" y="4866290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52081" y="4866289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ttps://o.remove.bg/downloads/51489b74-a0b4-4e58-a243-834563889ae3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51" y="4341379"/>
            <a:ext cx="1662931" cy="17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21" y="765941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7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40450" y="76793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50017" y="1186045"/>
            <a:ext cx="1471893" cy="693642"/>
          </a:xfrm>
          <a:prstGeom prst="rightArrow">
            <a:avLst>
              <a:gd name="adj1" fmla="val 65238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2591" y="4792108"/>
            <a:ext cx="7336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921" y="2918363"/>
            <a:ext cx="7699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451163" y="1364847"/>
            <a:ext cx="9045439" cy="974647"/>
            <a:chOff x="2451163" y="1364847"/>
            <a:chExt cx="9045439" cy="974647"/>
          </a:xfrm>
        </p:grpSpPr>
        <p:sp>
          <p:nvSpPr>
            <p:cNvPr id="26" name="Freeform 25"/>
            <p:cNvSpPr/>
            <p:nvPr/>
          </p:nvSpPr>
          <p:spPr>
            <a:xfrm>
              <a:off x="2451163" y="1364847"/>
              <a:ext cx="9045439" cy="974647"/>
            </a:xfrm>
            <a:custGeom>
              <a:avLst/>
              <a:gdLst>
                <a:gd name="connsiteX0" fmla="*/ 0 w 7495056"/>
                <a:gd name="connsiteY0" fmla="*/ 0 h 1045603"/>
                <a:gd name="connsiteX1" fmla="*/ 7495056 w 7495056"/>
                <a:gd name="connsiteY1" fmla="*/ 0 h 1045603"/>
                <a:gd name="connsiteX2" fmla="*/ 7495056 w 7495056"/>
                <a:gd name="connsiteY2" fmla="*/ 1045603 h 1045603"/>
                <a:gd name="connsiteX3" fmla="*/ 0 w 7495056"/>
                <a:gd name="connsiteY3" fmla="*/ 1045603 h 1045603"/>
                <a:gd name="connsiteX4" fmla="*/ 0 w 7495056"/>
                <a:gd name="connsiteY4" fmla="*/ 0 h 10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5056" h="1045603">
                  <a:moveTo>
                    <a:pt x="0" y="0"/>
                  </a:moveTo>
                  <a:lnTo>
                    <a:pt x="7495056" y="0"/>
                  </a:lnTo>
                  <a:lnTo>
                    <a:pt x="7495056" y="1045603"/>
                  </a:lnTo>
                  <a:lnTo>
                    <a:pt x="0" y="10456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880" tIns="73660" rIns="73660" bIns="7366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19" y="1371989"/>
              <a:ext cx="88721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  Đây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Daniel – Defoe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4417" y="2561272"/>
            <a:ext cx="4280050" cy="2534049"/>
            <a:chOff x="810498" y="2982883"/>
            <a:chExt cx="4280050" cy="2534049"/>
          </a:xfrm>
        </p:grpSpPr>
        <p:sp>
          <p:nvSpPr>
            <p:cNvPr id="36" name="Freeform 35"/>
            <p:cNvSpPr/>
            <p:nvPr/>
          </p:nvSpPr>
          <p:spPr>
            <a:xfrm>
              <a:off x="810498" y="2982883"/>
              <a:ext cx="4280050" cy="2534049"/>
            </a:xfrm>
            <a:custGeom>
              <a:avLst/>
              <a:gdLst>
                <a:gd name="connsiteX0" fmla="*/ 0 w 7793586"/>
                <a:gd name="connsiteY0" fmla="*/ 0 h 1045603"/>
                <a:gd name="connsiteX1" fmla="*/ 7793586 w 7793586"/>
                <a:gd name="connsiteY1" fmla="*/ 0 h 1045603"/>
                <a:gd name="connsiteX2" fmla="*/ 7793586 w 7793586"/>
                <a:gd name="connsiteY2" fmla="*/ 1045603 h 1045603"/>
                <a:gd name="connsiteX3" fmla="*/ 0 w 7793586"/>
                <a:gd name="connsiteY3" fmla="*/ 1045603 h 1045603"/>
                <a:gd name="connsiteX4" fmla="*/ 0 w 7793586"/>
                <a:gd name="connsiteY4" fmla="*/ 0 h 10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3586" h="1045603">
                  <a:moveTo>
                    <a:pt x="0" y="0"/>
                  </a:moveTo>
                  <a:lnTo>
                    <a:pt x="7793586" y="0"/>
                  </a:lnTo>
                  <a:lnTo>
                    <a:pt x="7793586" y="1045603"/>
                  </a:lnTo>
                  <a:lnTo>
                    <a:pt x="0" y="10456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880" tIns="76200" rIns="76200" bIns="76200" numCol="1" spcCol="1270" anchor="ctr" anchorCtr="0">
              <a:noAutofit/>
            </a:bodyPr>
            <a:lstStyle/>
            <a:p>
              <a:endParaRPr lang="vi-V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0498" y="3022476"/>
              <a:ext cx="420955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Do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đắm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51576" y="2430654"/>
            <a:ext cx="5586984" cy="3718279"/>
            <a:chOff x="5751576" y="2430654"/>
            <a:chExt cx="5586984" cy="3718279"/>
          </a:xfrm>
        </p:grpSpPr>
        <p:sp>
          <p:nvSpPr>
            <p:cNvPr id="37" name="Freeform 36"/>
            <p:cNvSpPr/>
            <p:nvPr/>
          </p:nvSpPr>
          <p:spPr>
            <a:xfrm>
              <a:off x="5751576" y="5725909"/>
              <a:ext cx="5586984" cy="393152"/>
            </a:xfrm>
            <a:custGeom>
              <a:avLst/>
              <a:gdLst>
                <a:gd name="connsiteX0" fmla="*/ 0 w 7793586"/>
                <a:gd name="connsiteY0" fmla="*/ 0 h 1045603"/>
                <a:gd name="connsiteX1" fmla="*/ 7793586 w 7793586"/>
                <a:gd name="connsiteY1" fmla="*/ 0 h 1045603"/>
                <a:gd name="connsiteX2" fmla="*/ 7793586 w 7793586"/>
                <a:gd name="connsiteY2" fmla="*/ 1045603 h 1045603"/>
                <a:gd name="connsiteX3" fmla="*/ 0 w 7793586"/>
                <a:gd name="connsiteY3" fmla="*/ 1045603 h 1045603"/>
                <a:gd name="connsiteX4" fmla="*/ 0 w 7793586"/>
                <a:gd name="connsiteY4" fmla="*/ 0 h 10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3586" h="1045603">
                  <a:moveTo>
                    <a:pt x="0" y="0"/>
                  </a:moveTo>
                  <a:lnTo>
                    <a:pt x="7793586" y="0"/>
                  </a:lnTo>
                  <a:lnTo>
                    <a:pt x="7793586" y="1045603"/>
                  </a:lnTo>
                  <a:lnTo>
                    <a:pt x="0" y="10456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880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487" y="2430654"/>
              <a:ext cx="2427529" cy="319505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576" y="2480478"/>
              <a:ext cx="2431801" cy="321149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318505" y="5625713"/>
              <a:ext cx="4517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3.Chân dung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64755" y="5450572"/>
            <a:ext cx="4356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RÔBISON CRUSOE 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10005" y="5876005"/>
            <a:ext cx="981995" cy="981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"/>
            <a:ext cx="981995" cy="981995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2988826" y="657454"/>
            <a:ext cx="8712177" cy="1922183"/>
          </a:xfrm>
          <a:prstGeom prst="wedgeRoundRectCallout">
            <a:avLst>
              <a:gd name="adj1" fmla="val -56692"/>
              <a:gd name="adj2" fmla="val 2064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933" noProof="1">
                <a:solidFill>
                  <a:srgbClr val="000000"/>
                </a:solidFill>
                <a:cs typeface="Arial" panose="020B0604020202020204" pitchFamily="34" charset="0"/>
              </a:rPr>
              <a:t>Câu </a:t>
            </a:r>
            <a:r>
              <a:rPr lang="en-US" sz="2667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266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 trình Sol 6 </a:t>
            </a:r>
            <a:r>
              <a:rPr lang="nl-NL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chương thứ mấy trong tác phẩm Người về từ Sao Hỏa?</a:t>
            </a:r>
            <a:endParaRPr lang="en-US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3050" y="5828011"/>
            <a:ext cx="985047" cy="10013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31272" y="3326583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2081" y="3326585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272" y="4866290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52081" y="4866289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3701BCE-2B53-B530-F893-D5AFAB9E00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3722" y="657453"/>
            <a:ext cx="1961388" cy="2011680"/>
          </a:xfrm>
          <a:prstGeom prst="rect">
            <a:avLst/>
          </a:prstGeom>
        </p:spPr>
      </p:pic>
      <p:pic>
        <p:nvPicPr>
          <p:cNvPr id="16" name="Picture 4" descr="https://o.remove.bg/downloads/51489b74-a0b4-4e58-a243-834563889ae3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51" y="2832619"/>
            <a:ext cx="1662931" cy="17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08952F1D-56AF-2BF2-5986-EB24ACD555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9912" y="657453"/>
            <a:ext cx="1965197" cy="20116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10005" y="5876005"/>
            <a:ext cx="981995" cy="981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981995" cy="981995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2988826" y="657454"/>
            <a:ext cx="8712177" cy="1922183"/>
          </a:xfrm>
          <a:prstGeom prst="wedgeRoundRectCallout">
            <a:avLst>
              <a:gd name="adj1" fmla="val -56692"/>
              <a:gd name="adj2" fmla="val 2064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933" noProof="1">
                <a:solidFill>
                  <a:srgbClr val="000000"/>
                </a:solidFill>
                <a:cs typeface="Arial" panose="020B0604020202020204" pitchFamily="34" charset="0"/>
              </a:rPr>
              <a:t>Câu </a:t>
            </a:r>
            <a:r>
              <a:rPr lang="en-US" sz="2667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nl-NL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 MAV đươc coi là quan trọng nhất không phải vì lí do gì sau đây?</a:t>
            </a:r>
            <a:endParaRPr lang="en-US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3050" y="5828011"/>
            <a:ext cx="985047" cy="10013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31272" y="2931667"/>
            <a:ext cx="5015347" cy="1516899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Nó là một con tàu không gian.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2081" y="2931668"/>
            <a:ext cx="5015347" cy="1516899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Nó có nhiều bộ phận tinh xảo.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1272" y="4800602"/>
            <a:ext cx="5015347" cy="1516899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Nó có thể chịu được những cơn bão cát đến một độ nhất định.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52081" y="4800601"/>
            <a:ext cx="5015347" cy="1516899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Nó là căn nhà trên sao Hỏa để các phi công vũ trụ ở và liên lạc với Trái Đất.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https://o.remove.bg/downloads/51489b74-a0b4-4e58-a243-834563889ae3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83" y="3111651"/>
            <a:ext cx="1662931" cy="17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>
            <a:extLst>
              <a:ext uri="{FF2B5EF4-FFF2-40B4-BE49-F238E27FC236}">
                <a16:creationId xmlns:a16="http://schemas.microsoft.com/office/drawing/2014/main" id="{78040024-FAE0-1F4A-B3A0-59025BC286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9912" y="657453"/>
            <a:ext cx="1965197" cy="20155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10005" y="5876005"/>
            <a:ext cx="981995" cy="981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981995" cy="981995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2988826" y="657454"/>
            <a:ext cx="8712177" cy="1922183"/>
          </a:xfrm>
          <a:prstGeom prst="wedgeRoundRectCallout">
            <a:avLst>
              <a:gd name="adj1" fmla="val -56692"/>
              <a:gd name="adj2" fmla="val 2064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933" noProof="1">
                <a:solidFill>
                  <a:srgbClr val="000000"/>
                </a:solidFill>
                <a:cs typeface="Arial" panose="020B0604020202020204" pitchFamily="34" charset="0"/>
              </a:rPr>
              <a:t>Câu </a:t>
            </a:r>
            <a:r>
              <a:rPr lang="en-US" sz="2667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nl-NL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vật “tôi” khi trở về căn Háp, điều khiến anh “vui mừng khôn tả” là gì?</a:t>
            </a:r>
            <a:endParaRPr lang="en-US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3050" y="5828011"/>
            <a:ext cx="985047" cy="10013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88083" y="3233590"/>
            <a:ext cx="5015347" cy="1102710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533" dirty="0">
                <a:latin typeface="Arial" panose="020B0604020202020204" pitchFamily="34" charset="0"/>
                <a:cs typeface="Arial" panose="020B0604020202020204" pitchFamily="34" charset="0"/>
              </a:rPr>
              <a:t>Chiếc MAV đã đi 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08893" y="3233592"/>
            <a:ext cx="5015347" cy="1102710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533" dirty="0">
                <a:latin typeface="Arial" panose="020B0604020202020204" pitchFamily="34" charset="0"/>
                <a:cs typeface="Arial" panose="020B0604020202020204" pitchFamily="34" charset="0"/>
              </a:rPr>
              <a:t>Căn Háp còn nguyên vẹn</a:t>
            </a:r>
            <a:endParaRPr lang="en-US" sz="253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8083" y="4773297"/>
            <a:ext cx="5015347" cy="1102710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53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533" dirty="0">
                <a:latin typeface="Arial" panose="020B0604020202020204" pitchFamily="34" charset="0"/>
                <a:cs typeface="Arial" panose="020B0604020202020204" pitchFamily="34" charset="0"/>
              </a:rPr>
              <a:t>Thiết bị liên lạc vẫn còn nguyên vẹn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08893" y="4773296"/>
            <a:ext cx="5015347" cy="1102710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533" dirty="0">
                <a:latin typeface="Arial" panose="020B0604020202020204" pitchFamily="34" charset="0"/>
                <a:cs typeface="Arial" panose="020B0604020202020204" pitchFamily="34" charset="0"/>
              </a:rPr>
              <a:t>Đồ ăn đủ cho vài tháng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https://o.remove.bg/downloads/51489b74-a0b4-4e58-a243-834563889ae3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10" y="3150073"/>
            <a:ext cx="1662931" cy="17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39786A47-1909-5FF5-4BC6-6556141D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224" y="657454"/>
            <a:ext cx="2024573" cy="20149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10005" y="5876005"/>
            <a:ext cx="981995" cy="981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981995" cy="981995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2988826" y="657454"/>
            <a:ext cx="8712177" cy="1922183"/>
          </a:xfrm>
          <a:prstGeom prst="wedgeRoundRectCallout">
            <a:avLst>
              <a:gd name="adj1" fmla="val -56692"/>
              <a:gd name="adj2" fmla="val 2064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933" noProof="1">
                <a:solidFill>
                  <a:srgbClr val="000000"/>
                </a:solidFill>
                <a:cs typeface="Arial" panose="020B0604020202020204" pitchFamily="34" charset="0"/>
              </a:rPr>
              <a:t>Câu </a:t>
            </a:r>
            <a:r>
              <a:rPr lang="en-US" sz="2667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nl-NL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nào sau đây không đúng với tâm trạng của nhân vật tôi?</a:t>
            </a:r>
            <a:endParaRPr lang="en-US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3050" y="5828011"/>
            <a:ext cx="985047" cy="10013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31272" y="3326583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2081" y="3326585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1272" y="4866290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52081" y="4866289"/>
            <a:ext cx="5015347" cy="1009716"/>
          </a:xfrm>
          <a:prstGeom prst="roundRect">
            <a:avLst/>
          </a:prstGeom>
          <a:ln w="28575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Lo </a:t>
            </a:r>
            <a:r>
              <a:rPr lang="en-US" sz="26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endParaRPr lang="en-US" sz="26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https://o.remove.bg/downloads/51489b74-a0b4-4e58-a243-834563889ae3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74" y="4314286"/>
            <a:ext cx="1662931" cy="17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16618" y="1742261"/>
            <a:ext cx="7358762" cy="325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BFAF3-FF53-1866-ECBD-3E0AA3573FF1}"/>
              </a:ext>
            </a:extLst>
          </p:cNvPr>
          <p:cNvSpPr txBox="1"/>
          <p:nvPr/>
        </p:nvSpPr>
        <p:spPr>
          <a:xfrm>
            <a:off x="1499017" y="989351"/>
            <a:ext cx="9998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4024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00533" y="1662962"/>
            <a:ext cx="7922363" cy="48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En-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</a:rPr>
              <a:t>đi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</a:rPr>
              <a:t>Uya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 (1972), 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</a:rPr>
              <a:t>quê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 ở bang Ca-li-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</a:rPr>
              <a:t>phóoc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</a:rPr>
              <a:t>ni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-a (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</a:rPr>
              <a:t>Carlifornia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), 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</a:rPr>
              <a:t>Mỹ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L</a:t>
            </a:r>
            <a:r>
              <a:rPr lang="vi-VN" sz="3000" dirty="0">
                <a:solidFill>
                  <a:schemeClr val="bg1"/>
                </a:solidFill>
                <a:latin typeface="arial" panose="020B0604020202020204" pitchFamily="34" charset="0"/>
              </a:rPr>
              <a:t>à một tiểu thuyết gia người Mỹ và cựu lập trình viên máy tính. 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</a:rPr>
              <a:t>Năm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 2015, c</a:t>
            </a:r>
            <a:r>
              <a:rPr lang="vi-VN" sz="3000" dirty="0">
                <a:solidFill>
                  <a:schemeClr val="bg1"/>
                </a:solidFill>
                <a:latin typeface="arial" panose="020B0604020202020204" pitchFamily="34" charset="0"/>
              </a:rPr>
              <a:t>uốn tiểu thuyết </a:t>
            </a:r>
            <a:r>
              <a:rPr lang="vi-VN" sz="3000" i="1" dirty="0">
                <a:solidFill>
                  <a:schemeClr val="bg1"/>
                </a:solidFill>
                <a:latin typeface="arial" panose="020B0604020202020204" pitchFamily="34" charset="0"/>
              </a:rPr>
              <a:t>The Martian </a:t>
            </a:r>
            <a:r>
              <a:rPr lang="vi-VN" sz="3000" dirty="0">
                <a:solidFill>
                  <a:schemeClr val="bg1"/>
                </a:solidFill>
                <a:latin typeface="arial" panose="020B0604020202020204" pitchFamily="34" charset="0"/>
              </a:rPr>
              <a:t>năm 2011 của ông đã được chuyển thể thành bộ phim cùng tên năm 2015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73" b="58293"/>
          <a:stretch>
            <a:fillRect/>
          </a:stretch>
        </p:blipFill>
        <p:spPr>
          <a:xfrm rot="-5400000">
            <a:off x="6128765" y="2069836"/>
            <a:ext cx="8092567" cy="349569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95149" y="278047"/>
            <a:ext cx="4739548" cy="1120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566401" y="6070600"/>
            <a:ext cx="1148619" cy="347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C90323-B8D2-45D0-A2E4-6E3602C8C1A8}"/>
              </a:ext>
            </a:extLst>
          </p:cNvPr>
          <p:cNvSpPr txBox="1"/>
          <p:nvPr/>
        </p:nvSpPr>
        <p:spPr>
          <a:xfrm>
            <a:off x="0" y="558746"/>
            <a:ext cx="12192000" cy="66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US" sz="4334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334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334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34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433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8903" t="46006"/>
          <a:stretch>
            <a:fillRect/>
          </a:stretch>
        </p:blipFill>
        <p:spPr>
          <a:xfrm>
            <a:off x="0" y="0"/>
            <a:ext cx="2102646" cy="1945770"/>
          </a:xfrm>
          <a:prstGeom prst="rect">
            <a:avLst/>
          </a:prstGeom>
        </p:spPr>
      </p:pic>
      <p:pic>
        <p:nvPicPr>
          <p:cNvPr id="1026" name="Picture 2" descr="'The Martian' Author Andy Weir Is Making a TV Pilot About NAS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9" y="1126066"/>
            <a:ext cx="3167085" cy="460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10649" y="81621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7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7051" y="20930"/>
            <a:ext cx="99453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3: </a:t>
            </a:r>
            <a:r>
              <a:rPr lang="en-US" sz="24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NHẬT TRÌNH SOL 6 (</a:t>
            </a:r>
            <a:r>
              <a:rPr lang="en-US" sz="24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Trích</a:t>
            </a:r>
            <a:r>
              <a:rPr lang="en-US" sz="24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tiểu</a:t>
            </a:r>
            <a:r>
              <a:rPr lang="en-US" sz="24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thuyết</a:t>
            </a:r>
            <a:r>
              <a:rPr lang="en-US" sz="24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4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4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4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Sao </a:t>
            </a:r>
            <a:r>
              <a:rPr lang="en-US" sz="24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Hỏa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103" y="1171573"/>
            <a:ext cx="108585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noProof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noProof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26" y="1507329"/>
            <a:ext cx="8268436" cy="47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5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/>
          <p:nvPr/>
        </p:nvGrpSpPr>
        <p:grpSpPr>
          <a:xfrm>
            <a:off x="603800" y="546100"/>
            <a:ext cx="10984400" cy="5765800"/>
            <a:chOff x="0" y="0"/>
            <a:chExt cx="6806020" cy="3268266"/>
          </a:xfrm>
          <a:solidFill>
            <a:schemeClr val="bg1"/>
          </a:solidFill>
        </p:grpSpPr>
        <p:sp>
          <p:nvSpPr>
            <p:cNvPr id="12" name="Freeform 3"/>
            <p:cNvSpPr/>
            <p:nvPr/>
          </p:nvSpPr>
          <p:spPr>
            <a:xfrm>
              <a:off x="0" y="-3810"/>
              <a:ext cx="6809830" cy="3273346"/>
            </a:xfrm>
            <a:custGeom>
              <a:avLst/>
              <a:gdLst/>
              <a:ahLst/>
              <a:cxnLst/>
              <a:rect l="l" t="t" r="r" b="b"/>
              <a:pathLst>
                <a:path w="6809830" h="3273346">
                  <a:moveTo>
                    <a:pt x="6797130" y="38100"/>
                  </a:moveTo>
                  <a:cubicBezTo>
                    <a:pt x="6795860" y="34290"/>
                    <a:pt x="6795860" y="30480"/>
                    <a:pt x="6795860" y="25400"/>
                  </a:cubicBezTo>
                  <a:cubicBezTo>
                    <a:pt x="6795860" y="11430"/>
                    <a:pt x="6792051" y="6350"/>
                    <a:pt x="6778080" y="5080"/>
                  </a:cubicBezTo>
                  <a:cubicBezTo>
                    <a:pt x="6710631" y="3810"/>
                    <a:pt x="6579657" y="0"/>
                    <a:pt x="6454141" y="5080"/>
                  </a:cubicBezTo>
                  <a:cubicBezTo>
                    <a:pt x="6219480" y="12700"/>
                    <a:pt x="5990275" y="13970"/>
                    <a:pt x="5755614" y="13970"/>
                  </a:cubicBezTo>
                  <a:cubicBezTo>
                    <a:pt x="5400894" y="13970"/>
                    <a:pt x="5051630" y="10160"/>
                    <a:pt x="4696910" y="8890"/>
                  </a:cubicBezTo>
                  <a:cubicBezTo>
                    <a:pt x="4522278" y="7620"/>
                    <a:pt x="4353104" y="7620"/>
                    <a:pt x="4178472" y="8890"/>
                  </a:cubicBezTo>
                  <a:cubicBezTo>
                    <a:pt x="3987469" y="8890"/>
                    <a:pt x="3801923" y="11430"/>
                    <a:pt x="3610919" y="12700"/>
                  </a:cubicBezTo>
                  <a:cubicBezTo>
                    <a:pt x="3469031" y="13970"/>
                    <a:pt x="3332600" y="12700"/>
                    <a:pt x="3190712" y="16510"/>
                  </a:cubicBezTo>
                  <a:cubicBezTo>
                    <a:pt x="3048823" y="20320"/>
                    <a:pt x="2432155" y="20320"/>
                    <a:pt x="2290267" y="19050"/>
                  </a:cubicBezTo>
                  <a:cubicBezTo>
                    <a:pt x="2202951" y="17780"/>
                    <a:pt x="1919175" y="21590"/>
                    <a:pt x="1831859" y="21590"/>
                  </a:cubicBezTo>
                  <a:cubicBezTo>
                    <a:pt x="1717257" y="21590"/>
                    <a:pt x="1597198" y="22860"/>
                    <a:pt x="1482596" y="21590"/>
                  </a:cubicBezTo>
                  <a:cubicBezTo>
                    <a:pt x="1346165" y="20320"/>
                    <a:pt x="1209734" y="19050"/>
                    <a:pt x="1073303" y="25400"/>
                  </a:cubicBezTo>
                  <a:cubicBezTo>
                    <a:pt x="936872" y="31750"/>
                    <a:pt x="800441" y="31750"/>
                    <a:pt x="664010" y="29210"/>
                  </a:cubicBezTo>
                  <a:cubicBezTo>
                    <a:pt x="522121" y="26670"/>
                    <a:pt x="385690" y="25400"/>
                    <a:pt x="243802" y="24130"/>
                  </a:cubicBezTo>
                  <a:cubicBezTo>
                    <a:pt x="156486" y="21590"/>
                    <a:pt x="637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19892"/>
                    <a:pt x="3810" y="274424"/>
                    <a:pt x="2540" y="396022"/>
                  </a:cubicBezTo>
                  <a:cubicBezTo>
                    <a:pt x="1270" y="482155"/>
                    <a:pt x="2540" y="565754"/>
                    <a:pt x="2540" y="651886"/>
                  </a:cubicBezTo>
                  <a:cubicBezTo>
                    <a:pt x="3810" y="730419"/>
                    <a:pt x="5080" y="808951"/>
                    <a:pt x="6350" y="887483"/>
                  </a:cubicBezTo>
                  <a:cubicBezTo>
                    <a:pt x="7620" y="963482"/>
                    <a:pt x="6350" y="1039482"/>
                    <a:pt x="7620" y="1115481"/>
                  </a:cubicBezTo>
                  <a:cubicBezTo>
                    <a:pt x="8890" y="1232013"/>
                    <a:pt x="10160" y="1348545"/>
                    <a:pt x="11430" y="1465077"/>
                  </a:cubicBezTo>
                  <a:cubicBezTo>
                    <a:pt x="11430" y="1508143"/>
                    <a:pt x="11430" y="3175057"/>
                    <a:pt x="11430" y="3218123"/>
                  </a:cubicBezTo>
                  <a:cubicBezTo>
                    <a:pt x="11430" y="3237786"/>
                    <a:pt x="15240" y="3241596"/>
                    <a:pt x="31750" y="3245406"/>
                  </a:cubicBezTo>
                  <a:cubicBezTo>
                    <a:pt x="43180" y="3247946"/>
                    <a:pt x="54610" y="3250486"/>
                    <a:pt x="85542" y="3251756"/>
                  </a:cubicBezTo>
                  <a:cubicBezTo>
                    <a:pt x="309289" y="3253026"/>
                    <a:pt x="533036" y="3254296"/>
                    <a:pt x="756783" y="3254296"/>
                  </a:cubicBezTo>
                  <a:cubicBezTo>
                    <a:pt x="805898" y="3254296"/>
                    <a:pt x="855013" y="3254296"/>
                    <a:pt x="904128" y="3254296"/>
                  </a:cubicBezTo>
                  <a:cubicBezTo>
                    <a:pt x="1062388" y="3255566"/>
                    <a:pt x="1215191" y="3259376"/>
                    <a:pt x="1373451" y="3256836"/>
                  </a:cubicBezTo>
                  <a:cubicBezTo>
                    <a:pt x="1542626" y="3254296"/>
                    <a:pt x="1717257" y="3255566"/>
                    <a:pt x="1886432" y="3256836"/>
                  </a:cubicBezTo>
                  <a:cubicBezTo>
                    <a:pt x="2088349" y="3258106"/>
                    <a:pt x="2966965" y="3258106"/>
                    <a:pt x="3168883" y="3258106"/>
                  </a:cubicBezTo>
                  <a:cubicBezTo>
                    <a:pt x="3338057" y="3259376"/>
                    <a:pt x="3507232" y="3258106"/>
                    <a:pt x="3676406" y="3259376"/>
                  </a:cubicBezTo>
                  <a:cubicBezTo>
                    <a:pt x="3801923" y="3259376"/>
                    <a:pt x="3927439" y="3261916"/>
                    <a:pt x="4052956" y="3260646"/>
                  </a:cubicBezTo>
                  <a:cubicBezTo>
                    <a:pt x="4314903" y="3260646"/>
                    <a:pt x="4576851" y="3258106"/>
                    <a:pt x="4838798" y="3259376"/>
                  </a:cubicBezTo>
                  <a:cubicBezTo>
                    <a:pt x="5237177" y="3260646"/>
                    <a:pt x="5635555" y="3264456"/>
                    <a:pt x="6033934" y="3266996"/>
                  </a:cubicBezTo>
                  <a:cubicBezTo>
                    <a:pt x="6164907" y="3268266"/>
                    <a:pt x="6295881" y="3266996"/>
                    <a:pt x="6426855" y="3265726"/>
                  </a:cubicBezTo>
                  <a:cubicBezTo>
                    <a:pt x="6541457" y="3264456"/>
                    <a:pt x="6656059" y="3264456"/>
                    <a:pt x="6761570" y="3270806"/>
                  </a:cubicBezTo>
                  <a:cubicBezTo>
                    <a:pt x="6774270" y="3273346"/>
                    <a:pt x="6783160" y="3266996"/>
                    <a:pt x="6784431" y="3253026"/>
                  </a:cubicBezTo>
                  <a:cubicBezTo>
                    <a:pt x="6785701" y="3237786"/>
                    <a:pt x="6786970" y="3222546"/>
                    <a:pt x="6786970" y="3190257"/>
                  </a:cubicBezTo>
                  <a:cubicBezTo>
                    <a:pt x="6789510" y="3104124"/>
                    <a:pt x="6792051" y="1394144"/>
                    <a:pt x="6794591" y="1308012"/>
                  </a:cubicBezTo>
                  <a:cubicBezTo>
                    <a:pt x="6795860" y="1275079"/>
                    <a:pt x="6795860" y="1242146"/>
                    <a:pt x="6795860" y="1211746"/>
                  </a:cubicBezTo>
                  <a:cubicBezTo>
                    <a:pt x="6797131" y="1125614"/>
                    <a:pt x="6798401" y="1039481"/>
                    <a:pt x="6799670" y="950816"/>
                  </a:cubicBezTo>
                  <a:cubicBezTo>
                    <a:pt x="6800941" y="849484"/>
                    <a:pt x="6800941" y="750685"/>
                    <a:pt x="6800941" y="649353"/>
                  </a:cubicBezTo>
                  <a:cubicBezTo>
                    <a:pt x="6800941" y="616420"/>
                    <a:pt x="6802210" y="583487"/>
                    <a:pt x="6802210" y="553087"/>
                  </a:cubicBezTo>
                  <a:cubicBezTo>
                    <a:pt x="6802210" y="469488"/>
                    <a:pt x="6800941" y="388422"/>
                    <a:pt x="6802210" y="304823"/>
                  </a:cubicBezTo>
                  <a:cubicBezTo>
                    <a:pt x="6806020" y="218691"/>
                    <a:pt x="6809830" y="97092"/>
                    <a:pt x="6797130" y="381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94243" y="3118039"/>
            <a:ext cx="1730496" cy="1730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783" y="245952"/>
            <a:ext cx="11497455" cy="603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Tóm</a:t>
            </a:r>
            <a:r>
              <a:rPr lang="en-US" sz="2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2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9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tiểu</a:t>
            </a:r>
            <a:r>
              <a:rPr lang="en-US" sz="2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ột trận b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ã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o cát ác liệt trên 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ao H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oả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 khi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ế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n Mác Oát-ni suýt mất</a:t>
            </a:r>
            <a:r>
              <a:rPr lang="en-US" sz="2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mạng. Đoàn phi hành gia Hơ-mét nghĩ chắc ch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ắ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n anh đã hi sinh nên họ lên</a:t>
            </a:r>
            <a:r>
              <a:rPr lang="en-US" sz="2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đường trở về Trái Đất. Mác còn trơ trọi một mình trên 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ao H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oả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, với lượng nhu yếu phẩm</a:t>
            </a:r>
            <a:r>
              <a:rPr lang="en-US" sz="2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chỉ đủ một tháng. Anh tuyệt vọng chạy đua với thời gian và các yếu tố môi trường để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cách sống sót, không cách n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o báo tin về Trái Đất, không cách nào cầm cự được cho đến</a:t>
            </a:r>
            <a:r>
              <a:rPr lang="en-US" sz="2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lúc n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ế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u may m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ắ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n có người đ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ế</a:t>
            </a:r>
            <a:r>
              <a:rPr lang="vi-VN" sz="2900" dirty="0">
                <a:ea typeface="Calibri" panose="020F0502020204030204" pitchFamily="34" charset="0"/>
                <a:cs typeface="Arial" panose="020B0604020202020204" pitchFamily="34" charset="0"/>
              </a:rPr>
              <a:t>n giải cứu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Truyện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xoay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Watney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nỗ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NASA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453"/>
          <a:stretch>
            <a:fillRect/>
          </a:stretch>
        </p:blipFill>
        <p:spPr>
          <a:xfrm>
            <a:off x="1" y="1378943"/>
            <a:ext cx="875119" cy="3296503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4967957" y="5019474"/>
            <a:ext cx="6811531" cy="1255669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20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1" name="Group 2"/>
          <p:cNvGrpSpPr/>
          <p:nvPr/>
        </p:nvGrpSpPr>
        <p:grpSpPr>
          <a:xfrm>
            <a:off x="4975369" y="3054598"/>
            <a:ext cx="6833717" cy="1798717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23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2"/>
          <p:cNvGrpSpPr/>
          <p:nvPr/>
        </p:nvGrpSpPr>
        <p:grpSpPr>
          <a:xfrm>
            <a:off x="4982768" y="1400712"/>
            <a:ext cx="6821385" cy="1510677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26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7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9357"/>
          <a:stretch>
            <a:fillRect/>
          </a:stretch>
        </p:blipFill>
        <p:spPr>
          <a:xfrm flipH="1">
            <a:off x="360346" y="1400713"/>
            <a:ext cx="3299562" cy="151067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74941" y="1871395"/>
            <a:ext cx="2070370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533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Háp</a:t>
            </a:r>
            <a:r>
              <a:rPr lang="en-US" sz="253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533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</a:t>
            </a:r>
            <a:r>
              <a:rPr lang="en-US" sz="253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65194" y="1540023"/>
            <a:ext cx="6451599" cy="1053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Hoả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tiện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MAV.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3991138" y="3530535"/>
            <a:ext cx="660400" cy="558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40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9357"/>
          <a:stretch>
            <a:fillRect/>
          </a:stretch>
        </p:blipFill>
        <p:spPr>
          <a:xfrm flipH="1">
            <a:off x="360346" y="3054598"/>
            <a:ext cx="3299562" cy="179871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49141" y="3442441"/>
            <a:ext cx="2840301" cy="1053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53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MAV (Mar Ascent Vehicle)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9357"/>
          <a:stretch>
            <a:fillRect/>
          </a:stretch>
        </p:blipFill>
        <p:spPr>
          <a:xfrm flipH="1">
            <a:off x="360346" y="5020944"/>
            <a:ext cx="3299562" cy="125566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167326" y="5362733"/>
            <a:ext cx="1342965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53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3991138" y="1978249"/>
            <a:ext cx="660400" cy="558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Right Arrow 44"/>
          <p:cNvSpPr/>
          <p:nvPr/>
        </p:nvSpPr>
        <p:spPr>
          <a:xfrm>
            <a:off x="3991138" y="5367513"/>
            <a:ext cx="660400" cy="558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Rectangle 45"/>
          <p:cNvSpPr/>
          <p:nvPr/>
        </p:nvSpPr>
        <p:spPr>
          <a:xfrm>
            <a:off x="5163957" y="3193909"/>
            <a:ext cx="6451599" cy="1559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tiện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rời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Hoả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trạm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Hơ-mét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quỹ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31309" y="5421211"/>
            <a:ext cx="4549643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Hoả</a:t>
            </a:r>
            <a:r>
              <a:rPr lang="en-US" sz="25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2999" y="5908674"/>
            <a:ext cx="549121" cy="823797"/>
            <a:chOff x="12181231" y="4895824"/>
            <a:chExt cx="1281430" cy="2060612"/>
          </a:xfrm>
        </p:grpSpPr>
        <p:pic>
          <p:nvPicPr>
            <p:cNvPr id="3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9015" b="31730"/>
            <a:stretch>
              <a:fillRect/>
            </a:stretch>
          </p:blipFill>
          <p:spPr>
            <a:xfrm>
              <a:off x="12411495" y="5523576"/>
              <a:ext cx="1051166" cy="1432860"/>
            </a:xfrm>
            <a:prstGeom prst="rect">
              <a:avLst/>
            </a:prstGeom>
          </p:spPr>
        </p:pic>
        <p:pic>
          <p:nvPicPr>
            <p:cNvPr id="3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9015" b="31730"/>
            <a:stretch>
              <a:fillRect/>
            </a:stretch>
          </p:blipFill>
          <p:spPr>
            <a:xfrm>
              <a:off x="12181231" y="4895824"/>
              <a:ext cx="460528" cy="627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4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 animBg="1"/>
      <p:bldP spid="41" grpId="0"/>
      <p:bldP spid="43" grpId="0"/>
      <p:bldP spid="44" grpId="0" animBg="1"/>
      <p:bldP spid="45" grpId="0" animBg="1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7"/>
          <p:cNvGrpSpPr/>
          <p:nvPr/>
        </p:nvGrpSpPr>
        <p:grpSpPr>
          <a:xfrm>
            <a:off x="1054022" y="747602"/>
            <a:ext cx="10083956" cy="4673600"/>
            <a:chOff x="0" y="0"/>
            <a:chExt cx="8732589" cy="2870189"/>
          </a:xfrm>
        </p:grpSpPr>
        <p:sp>
          <p:nvSpPr>
            <p:cNvPr id="34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854440" y="492769"/>
            <a:ext cx="10792918" cy="647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Martian)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tiểu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lộ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Du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0116" algn="l"/>
                <a:tab pos="120233" algn="l"/>
              </a:tabLst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0116" algn="l"/>
                <a:tab pos="120233" algn="l"/>
              </a:tabLst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Phần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“ở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tình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trạng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này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quá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”)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 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Phần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Còn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gắng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tìm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cách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̀.</a:t>
            </a:r>
          </a:p>
        </p:txBody>
      </p:sp>
      <p:pic>
        <p:nvPicPr>
          <p:cNvPr id="3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77" t="2925" r="51921" b="58293"/>
          <a:stretch>
            <a:fillRect/>
          </a:stretch>
        </p:blipFill>
        <p:spPr>
          <a:xfrm rot="-5694906">
            <a:off x="9126205" y="3849149"/>
            <a:ext cx="3219263" cy="400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7"/>
          <p:cNvGrpSpPr/>
          <p:nvPr/>
        </p:nvGrpSpPr>
        <p:grpSpPr>
          <a:xfrm>
            <a:off x="1054022" y="1737913"/>
            <a:ext cx="7378778" cy="4673600"/>
            <a:chOff x="0" y="0"/>
            <a:chExt cx="8732589" cy="2870189"/>
          </a:xfrm>
        </p:grpSpPr>
        <p:sp>
          <p:nvSpPr>
            <p:cNvPr id="34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214203" y="1130958"/>
            <a:ext cx="9578715" cy="380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tàu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Hơ-mét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gặp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trận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bão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Mác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Oát-ni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suýt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mất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mạng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phải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chống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chọi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vết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yếu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sống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sót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77" t="2925" r="51921" b="58293"/>
          <a:stretch>
            <a:fillRect/>
          </a:stretch>
        </p:blipFill>
        <p:spPr>
          <a:xfrm rot="-5694906">
            <a:off x="9101648" y="3560152"/>
            <a:ext cx="3219263" cy="40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D6EE6B-4C83-CF68-96A5-A4239F1B363E}"/>
              </a:ext>
            </a:extLst>
          </p:cNvPr>
          <p:cNvSpPr txBox="1"/>
          <p:nvPr/>
        </p:nvSpPr>
        <p:spPr>
          <a:xfrm>
            <a:off x="589672" y="347806"/>
            <a:ext cx="11072676" cy="100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3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2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it-IT" sz="27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Nhóm 1, 2: Đọc hiểu đoạn 1</a:t>
            </a:r>
            <a:r>
              <a:rPr lang="it-IT" sz="27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it-IT" sz="27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it-IT" sz="27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27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4:</a:t>
            </a:r>
            <a:r>
              <a:rPr lang="it-IT" sz="27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Đọc hiểu đoạn 2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F30C7-7A55-822D-788A-8505C4B52943}"/>
              </a:ext>
            </a:extLst>
          </p:cNvPr>
          <p:cNvSpPr txBox="1"/>
          <p:nvPr/>
        </p:nvSpPr>
        <p:spPr>
          <a:xfrm>
            <a:off x="329784" y="1858780"/>
            <a:ext cx="5766215" cy="4708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MAV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D4D3C-B7F7-ABB3-E0BC-A7C7BAD67270}"/>
              </a:ext>
            </a:extLst>
          </p:cNvPr>
          <p:cNvSpPr txBox="1"/>
          <p:nvPr/>
        </p:nvSpPr>
        <p:spPr>
          <a:xfrm>
            <a:off x="6126010" y="1858780"/>
            <a:ext cx="5766215" cy="4708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?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?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000" dirty="0" err="1"/>
              <a:t>Nhận</a:t>
            </a:r>
            <a:r>
              <a:rPr lang="en-US" sz="3000" dirty="0"/>
              <a:t> </a:t>
            </a:r>
            <a:r>
              <a:rPr lang="en-US" sz="3000" dirty="0" err="1"/>
              <a:t>xét</a:t>
            </a:r>
            <a:r>
              <a:rPr lang="en-US" sz="3000" dirty="0"/>
              <a:t> </a:t>
            </a:r>
            <a:r>
              <a:rPr lang="en-US" sz="3000" dirty="0" err="1"/>
              <a:t>nhân</a:t>
            </a:r>
            <a:r>
              <a:rPr lang="en-US" sz="3000" dirty="0"/>
              <a:t> </a:t>
            </a:r>
            <a:r>
              <a:rPr lang="en-US" sz="3000" dirty="0" err="1"/>
              <a:t>vật</a:t>
            </a:r>
            <a:r>
              <a:rPr lang="en-US" sz="3000" dirty="0"/>
              <a:t> </a:t>
            </a:r>
            <a:r>
              <a:rPr lang="en-US" sz="3000" dirty="0" err="1"/>
              <a:t>tôi</a:t>
            </a:r>
            <a:r>
              <a:rPr lang="en-US" sz="3000" dirty="0"/>
              <a:t> </a:t>
            </a:r>
            <a:r>
              <a:rPr lang="en-US" sz="3000" dirty="0" err="1"/>
              <a:t>quan</a:t>
            </a:r>
            <a:r>
              <a:rPr lang="en-US" sz="3000" dirty="0"/>
              <a:t> </a:t>
            </a:r>
            <a:r>
              <a:rPr lang="en-US" sz="3000" dirty="0" err="1"/>
              <a:t>đoạn</a:t>
            </a:r>
            <a:r>
              <a:rPr lang="en-US" sz="3000" dirty="0"/>
              <a:t> </a:t>
            </a:r>
            <a:r>
              <a:rPr lang="en-US" sz="3000" dirty="0" err="1"/>
              <a:t>văn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470106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5067</TotalTime>
  <Words>1774</Words>
  <Application>Microsoft Office PowerPoint</Application>
  <PresentationFormat>Widescreen</PresentationFormat>
  <Paragraphs>125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Lucida Handwriting</vt:lpstr>
      <vt:lpstr>Segoe UI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HTBS</cp:lastModifiedBy>
  <cp:revision>184</cp:revision>
  <cp:lastPrinted>2025-11-12T15:44:01Z</cp:lastPrinted>
  <dcterms:created xsi:type="dcterms:W3CDTF">2022-01-15T12:09:58Z</dcterms:created>
  <dcterms:modified xsi:type="dcterms:W3CDTF">2025-11-12T15:44:22Z</dcterms:modified>
</cp:coreProperties>
</file>