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 id="2147483708" r:id="rId2"/>
  </p:sldMasterIdLst>
  <p:notesMasterIdLst>
    <p:notesMasterId r:id="rId35"/>
  </p:notesMasterIdLst>
  <p:sldIdLst>
    <p:sldId id="308" r:id="rId3"/>
    <p:sldId id="256" r:id="rId4"/>
    <p:sldId id="309" r:id="rId5"/>
    <p:sldId id="310" r:id="rId6"/>
    <p:sldId id="293" r:id="rId7"/>
    <p:sldId id="294" r:id="rId8"/>
    <p:sldId id="259" r:id="rId9"/>
    <p:sldId id="348" r:id="rId10"/>
    <p:sldId id="274" r:id="rId11"/>
    <p:sldId id="353" r:id="rId12"/>
    <p:sldId id="275" r:id="rId13"/>
    <p:sldId id="281" r:id="rId14"/>
    <p:sldId id="276" r:id="rId15"/>
    <p:sldId id="332" r:id="rId16"/>
    <p:sldId id="282" r:id="rId17"/>
    <p:sldId id="283" r:id="rId18"/>
    <p:sldId id="284" r:id="rId19"/>
    <p:sldId id="349" r:id="rId20"/>
    <p:sldId id="354" r:id="rId21"/>
    <p:sldId id="286" r:id="rId22"/>
    <p:sldId id="296" r:id="rId23"/>
    <p:sldId id="298" r:id="rId24"/>
    <p:sldId id="300" r:id="rId25"/>
    <p:sldId id="299" r:id="rId26"/>
    <p:sldId id="301" r:id="rId27"/>
    <p:sldId id="305" r:id="rId28"/>
    <p:sldId id="306" r:id="rId29"/>
    <p:sldId id="345" r:id="rId30"/>
    <p:sldId id="307" r:id="rId31"/>
    <p:sldId id="350" r:id="rId32"/>
    <p:sldId id="351" r:id="rId33"/>
    <p:sldId id="352" r:id="rId34"/>
  </p:sldIdLst>
  <p:sldSz cx="12192000" cy="6858000"/>
  <p:notesSz cx="6858000" cy="9144000"/>
  <p:embeddedFontLst>
    <p:embeddedFont>
      <p:font typeface=".VnTifani HeavyH" panose="020B7200000000000000" pitchFamily="34" charset="0"/>
      <p:regular r:id="rId36"/>
    </p:embeddedFont>
    <p:embeddedFont>
      <p:font typeface="Open Sans" panose="020B0606030504020204" pitchFamily="34" charset="0"/>
      <p:regular r:id="rId37"/>
      <p:bold r:id="rId38"/>
      <p:italic r:id="rId39"/>
      <p:boldItalic r:id="rId40"/>
    </p:embeddedFont>
    <p:embeddedFont>
      <p:font typeface="Patrick Hand" panose="00000500000000000000" pitchFamily="2" charset="0"/>
      <p:regular r:id="rId41"/>
    </p:embeddedFont>
    <p:embeddedFont>
      <p:font typeface="Segoe UI Symbol" panose="020B0502040204020203" pitchFamily="34" charset="0"/>
      <p:regular r:id="rId42"/>
    </p:embeddedFont>
    <p:embeddedFont>
      <p:font typeface="UTM Avo" panose="02040603050506020204" pitchFamily="18"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2">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gWdNpDqWeJw7b6OjSEYMiih9n2+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27"/>
    <p:restoredTop sz="94692"/>
  </p:normalViewPr>
  <p:slideViewPr>
    <p:cSldViewPr snapToGrid="0">
      <p:cViewPr varScale="1">
        <p:scale>
          <a:sx n="70" d="100"/>
          <a:sy n="70" d="100"/>
        </p:scale>
        <p:origin x="684" y="60"/>
      </p:cViewPr>
      <p:guideLst>
        <p:guide orient="horz" pos="211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50"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8711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143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30CDE65E-2761-9955-3437-29A0AA6093A7}"/>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69A84EE4-67D9-6D18-9571-D18CDD8BF0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949DFBC1-5F5B-C27D-39D6-DF8F0D60D1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330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257C64CE-1803-F4CB-BE9C-7B43B361514B}"/>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0F208FB3-7734-B09D-83E2-7FAEC59D93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0EF19D36-6B0E-A0F0-B931-9FCE80EFB0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8231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44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465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AFF5D-AA0D-C096-7865-3D30E41C2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473D5-2D40-4913-635E-1CD8B48F6B8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1C862DB-0109-12D4-B04F-E171A0ACC2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bấm</a:t>
            </a:r>
            <a:r>
              <a:rPr lang="en-US" baseline="0" dirty="0"/>
              <a:t> </a:t>
            </a:r>
            <a:r>
              <a:rPr lang="en-US" baseline="0" dirty="0" err="1"/>
              <a:t>giờ</a:t>
            </a:r>
            <a:endParaRPr lang="en-US" dirty="0"/>
          </a:p>
          <a:p>
            <a:endParaRPr lang="en-US" dirty="0"/>
          </a:p>
        </p:txBody>
      </p:sp>
      <p:sp>
        <p:nvSpPr>
          <p:cNvPr id="4" name="Slide Number Placeholder 3">
            <a:extLst>
              <a:ext uri="{FF2B5EF4-FFF2-40B4-BE49-F238E27FC236}">
                <a16:creationId xmlns:a16="http://schemas.microsoft.com/office/drawing/2014/main" id="{7C8DEAA7-DD9C-F852-5EB4-BC9F94240B0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1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934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F97C4-782F-BC5D-11D0-B2BE2F446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1246C-3296-3CBA-A369-A18EC94AD2B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82D106-10F7-24D0-3A6A-271480E03A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B4FCE3-9592-90CD-3D90-F9344B3186D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262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9B202-41C5-EB5A-A2E1-6B25F1EDD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CB5DA-14D2-B13F-CA33-FC357CBCD2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15E9D97-1024-99FE-AE97-712CEBC930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bấm</a:t>
            </a:r>
            <a:r>
              <a:rPr lang="en-US" baseline="0" dirty="0"/>
              <a:t> </a:t>
            </a:r>
            <a:r>
              <a:rPr lang="en-US" baseline="0" dirty="0" err="1"/>
              <a:t>giờ</a:t>
            </a:r>
            <a:endParaRPr lang="en-US" dirty="0"/>
          </a:p>
          <a:p>
            <a:endParaRPr lang="en-US" dirty="0"/>
          </a:p>
        </p:txBody>
      </p:sp>
      <p:sp>
        <p:nvSpPr>
          <p:cNvPr id="4" name="Slide Number Placeholder 3">
            <a:extLst>
              <a:ext uri="{FF2B5EF4-FFF2-40B4-BE49-F238E27FC236}">
                <a16:creationId xmlns:a16="http://schemas.microsoft.com/office/drawing/2014/main" id="{D3BC61F2-F383-8CD2-0380-8D0D56B3A63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598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17107-81B1-46C7-8DAD-D0803149FF18}" type="slidenum">
              <a:rPr lang="en-US" smtClean="0"/>
              <a:t>7</a:t>
            </a:fld>
            <a:endParaRPr lang="en-US"/>
          </a:p>
        </p:txBody>
      </p:sp>
    </p:spTree>
    <p:extLst>
      <p:ext uri="{BB962C8B-B14F-4D97-AF65-F5344CB8AC3E}">
        <p14:creationId xmlns:p14="http://schemas.microsoft.com/office/powerpoint/2010/main" val="2505537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92CBF-0653-0DEC-4734-FA7ACA74A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2D889-E7AD-D924-88A8-E2CFAB90860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FC4698-B504-E402-320A-AD6792D7EA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43CD9E-EC32-BC76-A13E-F5CDDCBAF6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321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7677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335DBB34-5394-E496-A613-CE7A50E4390F}"/>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6CF84016-20AA-753C-6897-4E024B59B9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30BA2341-2A01-DBAF-E0D8-A84B809860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10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9134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07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239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0"/>
        <p:cNvGrpSpPr/>
        <p:nvPr/>
      </p:nvGrpSpPr>
      <p:grpSpPr>
        <a:xfrm>
          <a:off x="0" y="0"/>
          <a:ext cx="0" cy="0"/>
          <a:chOff x="0" y="0"/>
          <a:chExt cx="0" cy="0"/>
        </a:xfrm>
      </p:grpSpPr>
      <p:sp>
        <p:nvSpPr>
          <p:cNvPr id="4021" name="Google Shape;4021;g9f876f9361_1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2" name="Google Shape;4022;g9f876f9361_1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129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2386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4516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48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520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56"/>
        <p:cNvGrpSpPr/>
        <p:nvPr/>
      </p:nvGrpSpPr>
      <p:grpSpPr>
        <a:xfrm>
          <a:off x="0" y="0"/>
          <a:ext cx="0" cy="0"/>
          <a:chOff x="0" y="0"/>
          <a:chExt cx="0" cy="0"/>
        </a:xfrm>
      </p:grpSpPr>
      <p:sp>
        <p:nvSpPr>
          <p:cNvPr id="2357" name="Google Shape;2357;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358" name="Google Shape;2358;p18"/>
          <p:cNvSpPr/>
          <p:nvPr/>
        </p:nvSpPr>
        <p:spPr>
          <a:xfrm rot="-3607199" flipH="1">
            <a:off x="9619055" y="5836979"/>
            <a:ext cx="4095567" cy="1685871"/>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9" name="Google Shape;2359;p18"/>
          <p:cNvSpPr/>
          <p:nvPr/>
        </p:nvSpPr>
        <p:spPr>
          <a:xfrm rot="900074" flipH="1">
            <a:off x="-1832896" y="5497263"/>
            <a:ext cx="5092749" cy="2096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0" name="Google Shape;2360;p18"/>
          <p:cNvSpPr/>
          <p:nvPr/>
        </p:nvSpPr>
        <p:spPr>
          <a:xfrm rot="10800000" flipH="1">
            <a:off x="1273617" y="6198233"/>
            <a:ext cx="50927" cy="51339"/>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1" name="Google Shape;2361;p18"/>
          <p:cNvSpPr/>
          <p:nvPr/>
        </p:nvSpPr>
        <p:spPr>
          <a:xfrm rot="10800000" flipH="1">
            <a:off x="1631617" y="6078809"/>
            <a:ext cx="140289" cy="134799"/>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2" name="Google Shape;2362;p18"/>
          <p:cNvSpPr/>
          <p:nvPr/>
        </p:nvSpPr>
        <p:spPr>
          <a:xfrm rot="10800000" flipH="1">
            <a:off x="996605" y="5950460"/>
            <a:ext cx="89363" cy="86755"/>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3" name="Google Shape;2363;p18"/>
          <p:cNvSpPr/>
          <p:nvPr/>
        </p:nvSpPr>
        <p:spPr>
          <a:xfrm rot="10800000" flipH="1">
            <a:off x="1379315" y="5902966"/>
            <a:ext cx="58340" cy="54221"/>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4" name="Google Shape;2364;p18"/>
          <p:cNvSpPr/>
          <p:nvPr/>
        </p:nvSpPr>
        <p:spPr>
          <a:xfrm rot="10800000" flipH="1">
            <a:off x="1864428" y="5984917"/>
            <a:ext cx="156625" cy="1566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5" name="Google Shape;2365;p18"/>
          <p:cNvSpPr/>
          <p:nvPr/>
        </p:nvSpPr>
        <p:spPr>
          <a:xfrm rot="10800000" flipH="1">
            <a:off x="665509" y="6131521"/>
            <a:ext cx="95952" cy="96089"/>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6" name="Google Shape;2366;p18"/>
          <p:cNvGrpSpPr/>
          <p:nvPr/>
        </p:nvGrpSpPr>
        <p:grpSpPr>
          <a:xfrm>
            <a:off x="11103376" y="5855657"/>
            <a:ext cx="1255376" cy="1197696"/>
            <a:chOff x="8327532" y="4391743"/>
            <a:chExt cx="941532" cy="898272"/>
          </a:xfrm>
        </p:grpSpPr>
        <p:sp>
          <p:nvSpPr>
            <p:cNvPr id="2367" name="Google Shape;2367;p18"/>
            <p:cNvSpPr/>
            <p:nvPr/>
          </p:nvSpPr>
          <p:spPr>
            <a:xfrm rot="1096618">
              <a:off x="8647763" y="4520801"/>
              <a:ext cx="186963" cy="111390"/>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8" name="Google Shape;2368;p18"/>
            <p:cNvSpPr/>
            <p:nvPr/>
          </p:nvSpPr>
          <p:spPr>
            <a:xfrm rot="1096618">
              <a:off x="8840446" y="4622250"/>
              <a:ext cx="155844"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9" name="Google Shape;2369;p18"/>
            <p:cNvSpPr/>
            <p:nvPr/>
          </p:nvSpPr>
          <p:spPr>
            <a:xfrm rot="1096618">
              <a:off x="8732515" y="4740862"/>
              <a:ext cx="140857" cy="85352"/>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0" name="Google Shape;2370;p18"/>
            <p:cNvSpPr/>
            <p:nvPr/>
          </p:nvSpPr>
          <p:spPr>
            <a:xfrm rot="1096618">
              <a:off x="8877167" y="4790211"/>
              <a:ext cx="141492" cy="8522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1" name="Google Shape;2371;p18"/>
            <p:cNvSpPr/>
            <p:nvPr/>
          </p:nvSpPr>
          <p:spPr>
            <a:xfrm rot="1096618">
              <a:off x="8956291" y="4608164"/>
              <a:ext cx="167403" cy="113676"/>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2" name="Google Shape;2372;p18"/>
            <p:cNvSpPr/>
            <p:nvPr/>
          </p:nvSpPr>
          <p:spPr>
            <a:xfrm rot="1096618">
              <a:off x="9137599" y="4889456"/>
              <a:ext cx="119646" cy="94624"/>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3" name="Google Shape;2373;p18"/>
            <p:cNvSpPr/>
            <p:nvPr/>
          </p:nvSpPr>
          <p:spPr>
            <a:xfrm rot="1096618">
              <a:off x="8906975" y="5001147"/>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4" name="Google Shape;2374;p18"/>
            <p:cNvSpPr/>
            <p:nvPr/>
          </p:nvSpPr>
          <p:spPr>
            <a:xfrm rot="1096618">
              <a:off x="9146744" y="5050523"/>
              <a:ext cx="105293" cy="80907"/>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5" name="Google Shape;2375;p18"/>
            <p:cNvSpPr/>
            <p:nvPr/>
          </p:nvSpPr>
          <p:spPr>
            <a:xfrm rot="1096618">
              <a:off x="8549755" y="4840186"/>
              <a:ext cx="129426" cy="90052"/>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6" name="Google Shape;2376;p18"/>
            <p:cNvSpPr/>
            <p:nvPr/>
          </p:nvSpPr>
          <p:spPr>
            <a:xfrm rot="1096618">
              <a:off x="8437409" y="4590545"/>
              <a:ext cx="139206" cy="95132"/>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7" name="Google Shape;2377;p18"/>
            <p:cNvSpPr/>
            <p:nvPr/>
          </p:nvSpPr>
          <p:spPr>
            <a:xfrm rot="1096618">
              <a:off x="8716238" y="4954068"/>
              <a:ext cx="132220" cy="104404"/>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8" name="Google Shape;2378;p18"/>
            <p:cNvSpPr/>
            <p:nvPr/>
          </p:nvSpPr>
          <p:spPr>
            <a:xfrm rot="1096618">
              <a:off x="8960123" y="5180073"/>
              <a:ext cx="110374" cy="81161"/>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9" name="Google Shape;2379;p18"/>
            <p:cNvSpPr/>
            <p:nvPr/>
          </p:nvSpPr>
          <p:spPr>
            <a:xfrm rot="1096618">
              <a:off x="8751733" y="5191543"/>
              <a:ext cx="105293" cy="84082"/>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0" name="Google Shape;2380;p18"/>
            <p:cNvSpPr/>
            <p:nvPr/>
          </p:nvSpPr>
          <p:spPr>
            <a:xfrm rot="1096618">
              <a:off x="8435121" y="4410978"/>
              <a:ext cx="139079" cy="101991"/>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1" name="Google Shape;2381;p18"/>
            <p:cNvSpPr/>
            <p:nvPr/>
          </p:nvSpPr>
          <p:spPr>
            <a:xfrm rot="1096618">
              <a:off x="8471804" y="4999717"/>
              <a:ext cx="122567"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2" name="Google Shape;2382;p18"/>
            <p:cNvSpPr/>
            <p:nvPr/>
          </p:nvSpPr>
          <p:spPr>
            <a:xfrm rot="1096618">
              <a:off x="8338624" y="4699891"/>
              <a:ext cx="143778" cy="93862"/>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83" name="Google Shape;2383;p18"/>
          <p:cNvSpPr/>
          <p:nvPr/>
        </p:nvSpPr>
        <p:spPr>
          <a:xfrm rot="-7192801">
            <a:off x="9619055" y="-685288"/>
            <a:ext cx="4095567" cy="1685871"/>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4" name="Google Shape;2384;p18"/>
          <p:cNvSpPr/>
          <p:nvPr/>
        </p:nvSpPr>
        <p:spPr>
          <a:xfrm rot="9899926">
            <a:off x="-1832896" y="-756107"/>
            <a:ext cx="5092749" cy="2096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81165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68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8521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246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96431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90984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70658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8380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440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34911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1929078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06588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73033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9DB248-951B-4A08-89C0-1A04759655FD}" type="datetimeFigureOut">
              <a:rPr lang="en-US" smtClean="0">
                <a:solidFill>
                  <a:prstClr val="black">
                    <a:tint val="75000"/>
                  </a:prstClr>
                </a:solidFill>
              </a:rPr>
              <a:pPr/>
              <a:t>11/13/2025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F1B469-8EDD-4792-997A-6E7E30531BA2}" type="slidenum">
              <a:rPr lang="en-US" smtClean="0">
                <a:solidFill>
                  <a:prstClr val="black">
                    <a:tint val="75000"/>
                  </a:prstClr>
                </a:solidFill>
              </a:rPr>
              <a:pPr/>
              <a:t>‹#›</a:t>
            </a:fld>
            <a:endParaRPr lang="en-US">
              <a:solidFill>
                <a:prstClr val="black">
                  <a:tint val="75000"/>
                </a:prstClr>
              </a:solidFill>
            </a:endParaRPr>
          </a:p>
        </p:txBody>
      </p:sp>
      <p:sp>
        <p:nvSpPr>
          <p:cNvPr id="5" name="Title 4">
            <a:extLst>
              <a:ext uri="{FF2B5EF4-FFF2-40B4-BE49-F238E27FC236}">
                <a16:creationId xmlns:a16="http://schemas.microsoft.com/office/drawing/2014/main" id="{3D83D3F4-CC23-40FE-8479-3B87E8C10D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0116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735"/>
        <p:cNvGrpSpPr/>
        <p:nvPr/>
      </p:nvGrpSpPr>
      <p:grpSpPr>
        <a:xfrm>
          <a:off x="0" y="0"/>
          <a:ext cx="0" cy="0"/>
          <a:chOff x="0" y="0"/>
          <a:chExt cx="0" cy="0"/>
        </a:xfrm>
      </p:grpSpPr>
      <p:sp>
        <p:nvSpPr>
          <p:cNvPr id="2736" name="Google Shape;2736;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737" name="Google Shape;2737;p23"/>
          <p:cNvSpPr txBox="1">
            <a:spLocks noGrp="1"/>
          </p:cNvSpPr>
          <p:nvPr>
            <p:ph type="subTitle" idx="1"/>
          </p:nvPr>
        </p:nvSpPr>
        <p:spPr>
          <a:xfrm>
            <a:off x="3113500" y="4903800"/>
            <a:ext cx="2561200" cy="10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38" name="Google Shape;2738;p23"/>
          <p:cNvSpPr txBox="1">
            <a:spLocks noGrp="1"/>
          </p:cNvSpPr>
          <p:nvPr>
            <p:ph type="title" idx="2"/>
          </p:nvPr>
        </p:nvSpPr>
        <p:spPr>
          <a:xfrm>
            <a:off x="3295500" y="4601333"/>
            <a:ext cx="21972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39" name="Google Shape;2739;p23"/>
          <p:cNvSpPr txBox="1">
            <a:spLocks noGrp="1"/>
          </p:cNvSpPr>
          <p:nvPr>
            <p:ph type="subTitle" idx="3"/>
          </p:nvPr>
        </p:nvSpPr>
        <p:spPr>
          <a:xfrm>
            <a:off x="6313168" y="4903800"/>
            <a:ext cx="2561200" cy="10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40" name="Google Shape;2740;p23"/>
          <p:cNvSpPr txBox="1">
            <a:spLocks noGrp="1"/>
          </p:cNvSpPr>
          <p:nvPr>
            <p:ph type="title" idx="4"/>
          </p:nvPr>
        </p:nvSpPr>
        <p:spPr>
          <a:xfrm>
            <a:off x="6495168" y="4601333"/>
            <a:ext cx="21972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290583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56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432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322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4007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402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8115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0472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8046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D8BD707-D9CF-40AE-B4C6-C98DA3205C09}" type="datetimeFigureOut">
              <a:rPr lang="en-US" smtClean="0"/>
              <a:pPr/>
              <a:t>11/13/2025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6F15528-21DE-4FAA-801E-634DDDAF4B2B}"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8429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1.jpeg"/><Relationship Id="rId18" Type="http://schemas.openxmlformats.org/officeDocument/2006/relationships/slide" Target="slide27.xml"/><Relationship Id="rId3" Type="http://schemas.openxmlformats.org/officeDocument/2006/relationships/image" Target="../media/image28.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slide" Target="slide26.xml"/><Relationship Id="rId2" Type="http://schemas.openxmlformats.org/officeDocument/2006/relationships/notesSlide" Target="../notesSlides/notesSlide15.xml"/><Relationship Id="rId16" Type="http://schemas.openxmlformats.org/officeDocument/2006/relationships/slide" Target="slide25.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slide" Target="slide24.xml"/><Relationship Id="rId10" Type="http://schemas.openxmlformats.org/officeDocument/2006/relationships/image" Target="../media/image39.png"/><Relationship Id="rId19" Type="http://schemas.openxmlformats.org/officeDocument/2006/relationships/slide" Target="slide29.xml"/><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2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1.jpe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2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2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6.xml"/><Relationship Id="rId1" Type="http://schemas.openxmlformats.org/officeDocument/2006/relationships/video" Target="https://www.youtube.com/embed/MUgukCnd01Y?feature=oembed"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hao hoa"/>
          <p:cNvPicPr>
            <a:picLocks noChangeAspect="1" noChangeArrowheads="1" noCrop="1"/>
          </p:cNvPicPr>
          <p:nvPr/>
        </p:nvPicPr>
        <p:blipFill>
          <a:blip r:embed="rId2">
            <a:lum bright="30000" contrast="12000"/>
            <a:extLst>
              <a:ext uri="{28A0092B-C50C-407E-A947-70E740481C1C}">
                <a14:useLocalDpi xmlns:a14="http://schemas.microsoft.com/office/drawing/2010/main" val="0"/>
              </a:ext>
            </a:extLst>
          </a:blip>
          <a:srcRect/>
          <a:stretch>
            <a:fillRect/>
          </a:stretch>
        </p:blipFill>
        <p:spPr bwMode="auto">
          <a:xfrm>
            <a:off x="0" y="1364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1681317" y="2202179"/>
            <a:ext cx="83033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defRPr/>
            </a:pPr>
            <a:r>
              <a:rPr lang="en-US" altLang="en-US" sz="5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KHOA HỌC TỰ NHIÊN 6</a:t>
            </a:r>
          </a:p>
        </p:txBody>
      </p:sp>
      <p:sp>
        <p:nvSpPr>
          <p:cNvPr id="19460" name="TextBox 1"/>
          <p:cNvSpPr txBox="1">
            <a:spLocks noChangeArrowheads="1"/>
          </p:cNvSpPr>
          <p:nvPr/>
        </p:nvSpPr>
        <p:spPr bwMode="auto">
          <a:xfrm>
            <a:off x="2133600" y="533400"/>
            <a:ext cx="815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VnTifani HeavyH" panose="020B7200000000000000" pitchFamily="34" charset="0"/>
            </a:endParaRPr>
          </a:p>
        </p:txBody>
      </p:sp>
    </p:spTree>
    <p:extLst>
      <p:ext uri="{BB962C8B-B14F-4D97-AF65-F5344CB8AC3E}">
        <p14:creationId xmlns:p14="http://schemas.microsoft.com/office/powerpoint/2010/main" val="410458844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9F24CBFB-E714-00C9-A0EB-D7E07E7BABEE}"/>
            </a:ext>
          </a:extLst>
        </p:cNvPr>
        <p:cNvGrpSpPr/>
        <p:nvPr/>
      </p:nvGrpSpPr>
      <p:grpSpPr>
        <a:xfrm>
          <a:off x="0" y="0"/>
          <a:ext cx="0" cy="0"/>
          <a:chOff x="0" y="0"/>
          <a:chExt cx="0" cy="0"/>
        </a:xfrm>
      </p:grpSpPr>
      <p:pic>
        <p:nvPicPr>
          <p:cNvPr id="6" name="Picture 7">
            <a:extLst>
              <a:ext uri="{FF2B5EF4-FFF2-40B4-BE49-F238E27FC236}">
                <a16:creationId xmlns:a16="http://schemas.microsoft.com/office/drawing/2014/main" id="{D06360F1-2A54-E86F-01CA-E7B0748B89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192000" cy="6858000"/>
          </a:xfrm>
          <a:prstGeom prst="rect">
            <a:avLst/>
          </a:prstGeom>
        </p:spPr>
      </p:pic>
      <p:pic>
        <p:nvPicPr>
          <p:cNvPr id="9" name="Picture 2">
            <a:extLst>
              <a:ext uri="{FF2B5EF4-FFF2-40B4-BE49-F238E27FC236}">
                <a16:creationId xmlns:a16="http://schemas.microsoft.com/office/drawing/2014/main" id="{34BC9FC8-7CD8-6A51-89D9-729DEF85A5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86267">
            <a:off x="10257278" y="522135"/>
            <a:ext cx="1075535" cy="1187840"/>
          </a:xfrm>
          <a:prstGeom prst="rect">
            <a:avLst/>
          </a:prstGeom>
        </p:spPr>
      </p:pic>
      <p:pic>
        <p:nvPicPr>
          <p:cNvPr id="10" name="Graphic 9">
            <a:extLst>
              <a:ext uri="{FF2B5EF4-FFF2-40B4-BE49-F238E27FC236}">
                <a16:creationId xmlns:a16="http://schemas.microsoft.com/office/drawing/2014/main" id="{84F9A628-6F32-719B-5AD2-194645B732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4575" y="458008"/>
            <a:ext cx="1631245" cy="1398863"/>
          </a:xfrm>
          <a:prstGeom prst="rect">
            <a:avLst/>
          </a:prstGeom>
        </p:spPr>
      </p:pic>
      <p:graphicFrame>
        <p:nvGraphicFramePr>
          <p:cNvPr id="5" name="Table 4">
            <a:extLst>
              <a:ext uri="{FF2B5EF4-FFF2-40B4-BE49-F238E27FC236}">
                <a16:creationId xmlns:a16="http://schemas.microsoft.com/office/drawing/2014/main" id="{52B7CF47-7CF4-D0FF-990D-972318B73437}"/>
              </a:ext>
            </a:extLst>
          </p:cNvPr>
          <p:cNvGraphicFramePr>
            <a:graphicFrameLocks noGrp="1"/>
          </p:cNvGraphicFramePr>
          <p:nvPr>
            <p:extLst>
              <p:ext uri="{D42A27DB-BD31-4B8C-83A1-F6EECF244321}">
                <p14:modId xmlns:p14="http://schemas.microsoft.com/office/powerpoint/2010/main" val="336018217"/>
              </p:ext>
            </p:extLst>
          </p:nvPr>
        </p:nvGraphicFramePr>
        <p:xfrm>
          <a:off x="791570" y="1542196"/>
          <a:ext cx="10710443" cy="4722129"/>
        </p:xfrm>
        <a:graphic>
          <a:graphicData uri="http://schemas.openxmlformats.org/drawingml/2006/table">
            <a:tbl>
              <a:tblPr firstRow="1" bandRow="1">
                <a:tableStyleId>{5C22544A-7EE6-4342-B048-85BDC9FD1C3A}</a:tableStyleId>
              </a:tblPr>
              <a:tblGrid>
                <a:gridCol w="5335158">
                  <a:extLst>
                    <a:ext uri="{9D8B030D-6E8A-4147-A177-3AD203B41FA5}">
                      <a16:colId xmlns:a16="http://schemas.microsoft.com/office/drawing/2014/main" val="2183008384"/>
                    </a:ext>
                  </a:extLst>
                </a:gridCol>
                <a:gridCol w="3194693">
                  <a:extLst>
                    <a:ext uri="{9D8B030D-6E8A-4147-A177-3AD203B41FA5}">
                      <a16:colId xmlns:a16="http://schemas.microsoft.com/office/drawing/2014/main" val="554314524"/>
                    </a:ext>
                  </a:extLst>
                </a:gridCol>
                <a:gridCol w="2180592">
                  <a:extLst>
                    <a:ext uri="{9D8B030D-6E8A-4147-A177-3AD203B41FA5}">
                      <a16:colId xmlns:a16="http://schemas.microsoft.com/office/drawing/2014/main" val="4261336642"/>
                    </a:ext>
                  </a:extLst>
                </a:gridCol>
              </a:tblGrid>
              <a:tr h="691244">
                <a:tc>
                  <a:txBody>
                    <a:bodyPr/>
                    <a:lstStyle/>
                    <a:p>
                      <a:pPr marL="142240" algn="ctr">
                        <a:lnSpc>
                          <a:spcPct val="107000"/>
                        </a:lnSpc>
                        <a:buNone/>
                      </a:pPr>
                      <a:r>
                        <a:rPr lang="vi-VN" sz="2000" b="1" kern="100" dirty="0">
                          <a:solidFill>
                            <a:srgbClr val="0070C0"/>
                          </a:solidFill>
                          <a:effectLst/>
                          <a:latin typeface="Times New Roman" panose="02020603050405020304" pitchFamily="18" charset="0"/>
                          <a:ea typeface="Calibri" panose="020F0502020204030204" pitchFamily="34" charset="0"/>
                          <a:cs typeface="Arial" panose="020B0604020202020204" pitchFamily="34" charset="0"/>
                        </a:rPr>
                        <a:t>Tiêu chí</a:t>
                      </a:r>
                      <a:endParaRPr lang="vi-VN" sz="14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tc>
                  <a:txBody>
                    <a:bodyPr/>
                    <a:lstStyle/>
                    <a:p>
                      <a:pPr marL="241300" algn="ctr">
                        <a:lnSpc>
                          <a:spcPct val="107000"/>
                        </a:lnSpc>
                        <a:buNone/>
                      </a:pPr>
                      <a:r>
                        <a:rPr lang="vi-VN" sz="2000" b="1" kern="100" dirty="0">
                          <a:solidFill>
                            <a:srgbClr val="0070C0"/>
                          </a:solidFill>
                          <a:effectLst/>
                          <a:latin typeface="Times New Roman" panose="02020603050405020304" pitchFamily="18" charset="0"/>
                          <a:ea typeface="Calibri" panose="020F0502020204030204" pitchFamily="34" charset="0"/>
                          <a:cs typeface="Arial" panose="020B0604020202020204" pitchFamily="34" charset="0"/>
                        </a:rPr>
                        <a:t>Mức đạt được</a:t>
                      </a:r>
                      <a:endParaRPr lang="vi-VN" sz="14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tc>
                  <a:txBody>
                    <a:bodyPr/>
                    <a:lstStyle/>
                    <a:p>
                      <a:pPr marL="70485" algn="ctr">
                        <a:lnSpc>
                          <a:spcPct val="107000"/>
                        </a:lnSpc>
                        <a:buNone/>
                      </a:pPr>
                      <a:r>
                        <a:rPr lang="vi-VN" sz="2000" b="1" kern="100" dirty="0">
                          <a:solidFill>
                            <a:srgbClr val="0070C0"/>
                          </a:solidFill>
                          <a:effectLst/>
                          <a:latin typeface="Times New Roman" panose="02020603050405020304" pitchFamily="18" charset="0"/>
                          <a:ea typeface="Calibri" panose="020F0502020204030204" pitchFamily="34" charset="0"/>
                          <a:cs typeface="Arial" panose="020B0604020202020204" pitchFamily="34" charset="0"/>
                        </a:rPr>
                        <a:t>Minh chứng/nhận xét</a:t>
                      </a:r>
                      <a:endParaRPr lang="vi-VN" sz="14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3274569024"/>
                  </a:ext>
                </a:extLst>
              </a:tr>
              <a:tr h="806177">
                <a:tc>
                  <a:txBody>
                    <a:bodyPr/>
                    <a:lstStyle/>
                    <a:p>
                      <a:pPr marL="142240" algn="just">
                        <a:lnSpc>
                          <a:spcPct val="107000"/>
                        </a:lnSpc>
                        <a:buNone/>
                      </a:pPr>
                      <a:r>
                        <a:rPr lang="vi-VN" sz="2000" kern="100" dirty="0">
                          <a:effectLst/>
                          <a:latin typeface="Times New Roman" panose="02020603050405020304" pitchFamily="18" charset="0"/>
                          <a:ea typeface="Calibri" panose="020F0502020204030204" pitchFamily="34" charset="0"/>
                          <a:cs typeface="Arial" panose="020B0604020202020204" pitchFamily="34" charset="0"/>
                        </a:rPr>
                        <a:t>1. Thành viên trong nhóm tham gia đầy đủ, đúng vai trò được phân công</a:t>
                      </a:r>
                      <a:endParaRPr lang="vi-VN"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tc>
                  <a:txBody>
                    <a:bodyPr/>
                    <a:lstStyle/>
                    <a:p>
                      <a:pPr marL="98425" algn="just">
                        <a:lnSpc>
                          <a:spcPct val="107000"/>
                        </a:lnSpc>
                        <a:buNone/>
                      </a:pPr>
                      <a:r>
                        <a:rPr lang="vi-VN" sz="20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effectLst/>
                          <a:latin typeface="Times New Roman" panose="02020603050405020304" pitchFamily="18" charset="0"/>
                          <a:ea typeface="Calibri" panose="020F0502020204030204" pitchFamily="34" charset="0"/>
                          <a:cs typeface="Arial" panose="020B0604020202020204" pitchFamily="34" charset="0"/>
                        </a:rPr>
                        <a:t> Tốt </a:t>
                      </a:r>
                      <a:r>
                        <a:rPr lang="vi-VN" sz="20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effectLst/>
                          <a:latin typeface="Times New Roman" panose="02020603050405020304" pitchFamily="18" charset="0"/>
                          <a:ea typeface="Calibri" panose="020F0502020204030204" pitchFamily="34" charset="0"/>
                          <a:cs typeface="Arial" panose="020B0604020202020204" pitchFamily="34" charset="0"/>
                        </a:rPr>
                        <a:t> Đạt </a:t>
                      </a:r>
                      <a:r>
                        <a:rPr lang="vi-VN" sz="20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effectLst/>
                          <a:latin typeface="Times New Roman" panose="02020603050405020304" pitchFamily="18" charset="0"/>
                          <a:ea typeface="Calibri" panose="020F0502020204030204" pitchFamily="34" charset="0"/>
                          <a:cs typeface="Arial" panose="020B0604020202020204" pitchFamily="34" charset="0"/>
                        </a:rPr>
                        <a:t> Cần cố gắng</a:t>
                      </a:r>
                      <a:endParaRPr lang="vi-VN"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tc>
                  <a:txBody>
                    <a:bodyPr/>
                    <a:lstStyle/>
                    <a:p>
                      <a:pPr algn="just">
                        <a:lnSpc>
                          <a:spcPct val="107000"/>
                        </a:lnSpc>
                        <a:buNone/>
                      </a:pPr>
                      <a:endParaRPr lang="vi-VN" sz="2400" kern="100" dirty="0">
                        <a:effectLst/>
                        <a:latin typeface="Times New Roman" panose="02020603050405020304" pitchFamily="18"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2142775801"/>
                  </a:ext>
                </a:extLst>
              </a:tr>
              <a:tr h="806177">
                <a:tc>
                  <a:txBody>
                    <a:bodyPr/>
                    <a:lstStyle/>
                    <a:p>
                      <a:pPr marL="142240" algn="just">
                        <a:lnSpc>
                          <a:spcPct val="107000"/>
                        </a:lnSpc>
                        <a:buNone/>
                      </a:pPr>
                      <a:r>
                        <a:rPr lang="vi-VN" sz="2000" kern="100">
                          <a:effectLst/>
                          <a:latin typeface="Times New Roman" panose="02020603050405020304" pitchFamily="18" charset="0"/>
                          <a:ea typeface="Calibri" panose="020F0502020204030204" pitchFamily="34" charset="0"/>
                          <a:cs typeface="Arial" panose="020B0604020202020204" pitchFamily="34" charset="0"/>
                        </a:rPr>
                        <a:t>2. Các thành viên lắng nghe, tôn trọng và hỗ trợ nhau trong thảo luận</a:t>
                      </a:r>
                      <a:endParaRPr lang="vi-VN"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tc>
                  <a:txBody>
                    <a:bodyPr/>
                    <a:lstStyle/>
                    <a:p>
                      <a:pPr marL="98425" algn="just">
                        <a:lnSpc>
                          <a:spcPct val="107000"/>
                        </a:lnSpc>
                        <a:buNone/>
                      </a:pPr>
                      <a:r>
                        <a:rPr lang="vi-VN" sz="2000" kern="10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a:effectLst/>
                          <a:latin typeface="Times New Roman" panose="02020603050405020304" pitchFamily="18" charset="0"/>
                          <a:ea typeface="Calibri" panose="020F0502020204030204" pitchFamily="34" charset="0"/>
                          <a:cs typeface="Arial" panose="020B0604020202020204" pitchFamily="34" charset="0"/>
                        </a:rPr>
                        <a:t> Tốt </a:t>
                      </a:r>
                      <a:r>
                        <a:rPr lang="vi-VN" sz="2000" kern="10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a:effectLst/>
                          <a:latin typeface="Times New Roman" panose="02020603050405020304" pitchFamily="18" charset="0"/>
                          <a:ea typeface="Calibri" panose="020F0502020204030204" pitchFamily="34" charset="0"/>
                          <a:cs typeface="Arial" panose="020B0604020202020204" pitchFamily="34" charset="0"/>
                        </a:rPr>
                        <a:t> Đạt </a:t>
                      </a:r>
                      <a:r>
                        <a:rPr lang="vi-VN" sz="2000" kern="10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a:effectLst/>
                          <a:latin typeface="Times New Roman" panose="02020603050405020304" pitchFamily="18" charset="0"/>
                          <a:ea typeface="Calibri" panose="020F0502020204030204" pitchFamily="34" charset="0"/>
                          <a:cs typeface="Arial" panose="020B0604020202020204" pitchFamily="34" charset="0"/>
                        </a:rPr>
                        <a:t> Cần cố gắng</a:t>
                      </a:r>
                      <a:endParaRPr lang="vi-VN"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tc>
                  <a:txBody>
                    <a:bodyPr/>
                    <a:lstStyle/>
                    <a:p>
                      <a:pPr algn="ctr">
                        <a:lnSpc>
                          <a:spcPct val="107000"/>
                        </a:lnSpc>
                        <a:buNone/>
                      </a:pPr>
                      <a:endParaRPr lang="vi-VN" sz="2400" kern="100" dirty="0">
                        <a:effectLst/>
                        <a:latin typeface="Times New Roman" panose="02020603050405020304" pitchFamily="18"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1857332432"/>
                  </a:ext>
                </a:extLst>
              </a:tr>
              <a:tr h="806177">
                <a:tc>
                  <a:txBody>
                    <a:bodyPr/>
                    <a:lstStyle/>
                    <a:p>
                      <a:pPr marL="142240" algn="just">
                        <a:lnSpc>
                          <a:spcPct val="107000"/>
                        </a:lnSpc>
                        <a:buNone/>
                      </a:pPr>
                      <a:r>
                        <a:rPr lang="vi-VN" sz="2000" kern="100">
                          <a:effectLst/>
                          <a:latin typeface="Times New Roman" panose="02020603050405020304" pitchFamily="18" charset="0"/>
                          <a:ea typeface="Calibri" panose="020F0502020204030204" pitchFamily="34" charset="0"/>
                          <a:cs typeface="Arial" panose="020B0604020202020204" pitchFamily="34" charset="0"/>
                        </a:rPr>
                        <a:t>3. Kết quả thảo luận đảm bảo đúng yêu cầu của phiếu học tập</a:t>
                      </a:r>
                      <a:endParaRPr lang="vi-VN"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tc>
                  <a:txBody>
                    <a:bodyPr/>
                    <a:lstStyle/>
                    <a:p>
                      <a:pPr marL="98425" algn="just">
                        <a:lnSpc>
                          <a:spcPct val="107000"/>
                        </a:lnSpc>
                        <a:buNone/>
                      </a:pPr>
                      <a:r>
                        <a:rPr lang="vi-VN" sz="2000" kern="10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a:effectLst/>
                          <a:latin typeface="Times New Roman" panose="02020603050405020304" pitchFamily="18" charset="0"/>
                          <a:ea typeface="Calibri" panose="020F0502020204030204" pitchFamily="34" charset="0"/>
                          <a:cs typeface="Arial" panose="020B0604020202020204" pitchFamily="34" charset="0"/>
                        </a:rPr>
                        <a:t> Tốt </a:t>
                      </a:r>
                      <a:r>
                        <a:rPr lang="vi-VN" sz="2000" kern="10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a:effectLst/>
                          <a:latin typeface="Times New Roman" panose="02020603050405020304" pitchFamily="18" charset="0"/>
                          <a:ea typeface="Calibri" panose="020F0502020204030204" pitchFamily="34" charset="0"/>
                          <a:cs typeface="Arial" panose="020B0604020202020204" pitchFamily="34" charset="0"/>
                        </a:rPr>
                        <a:t> Đạt </a:t>
                      </a:r>
                      <a:r>
                        <a:rPr lang="vi-VN" sz="2000" kern="10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a:effectLst/>
                          <a:latin typeface="Times New Roman" panose="02020603050405020304" pitchFamily="18" charset="0"/>
                          <a:ea typeface="Calibri" panose="020F0502020204030204" pitchFamily="34" charset="0"/>
                          <a:cs typeface="Arial" panose="020B0604020202020204" pitchFamily="34" charset="0"/>
                        </a:rPr>
                        <a:t> Cần cố gắng</a:t>
                      </a:r>
                      <a:endParaRPr lang="vi-VN"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tc>
                  <a:txBody>
                    <a:bodyPr/>
                    <a:lstStyle/>
                    <a:p>
                      <a:pPr algn="just">
                        <a:lnSpc>
                          <a:spcPct val="107000"/>
                        </a:lnSpc>
                        <a:buNone/>
                      </a:pPr>
                      <a:endParaRPr lang="vi-VN" sz="2400" kern="100" dirty="0">
                        <a:effectLst/>
                        <a:latin typeface="Times New Roman" panose="02020603050405020304" pitchFamily="18"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4136293707"/>
                  </a:ext>
                </a:extLst>
              </a:tr>
              <a:tr h="806177">
                <a:tc>
                  <a:txBody>
                    <a:bodyPr/>
                    <a:lstStyle/>
                    <a:p>
                      <a:pPr marL="142240" algn="just">
                        <a:lnSpc>
                          <a:spcPct val="107000"/>
                        </a:lnSpc>
                        <a:buNone/>
                      </a:pPr>
                      <a:r>
                        <a:rPr lang="vi-VN" sz="2000" kern="100">
                          <a:effectLst/>
                          <a:latin typeface="Times New Roman" panose="02020603050405020304" pitchFamily="18" charset="0"/>
                          <a:ea typeface="Calibri" panose="020F0502020204030204" pitchFamily="34" charset="0"/>
                          <a:cs typeface="Arial" panose="020B0604020202020204" pitchFamily="34" charset="0"/>
                        </a:rPr>
                        <a:t>4. Nhóm trình bày kết quả rõ ràng, logic, có minh chứng</a:t>
                      </a:r>
                      <a:endParaRPr lang="vi-VN"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tc>
                  <a:txBody>
                    <a:bodyPr/>
                    <a:lstStyle/>
                    <a:p>
                      <a:pPr marL="98425" algn="just">
                        <a:lnSpc>
                          <a:spcPct val="107000"/>
                        </a:lnSpc>
                        <a:buNone/>
                      </a:pPr>
                      <a:r>
                        <a:rPr lang="vi-VN" sz="2000" kern="10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a:effectLst/>
                          <a:latin typeface="Times New Roman" panose="02020603050405020304" pitchFamily="18" charset="0"/>
                          <a:ea typeface="Calibri" panose="020F0502020204030204" pitchFamily="34" charset="0"/>
                          <a:cs typeface="Arial" panose="020B0604020202020204" pitchFamily="34" charset="0"/>
                        </a:rPr>
                        <a:t> Tốt </a:t>
                      </a:r>
                      <a:r>
                        <a:rPr lang="vi-VN" sz="2000" kern="10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a:effectLst/>
                          <a:latin typeface="Times New Roman" panose="02020603050405020304" pitchFamily="18" charset="0"/>
                          <a:ea typeface="Calibri" panose="020F0502020204030204" pitchFamily="34" charset="0"/>
                          <a:cs typeface="Arial" panose="020B0604020202020204" pitchFamily="34" charset="0"/>
                        </a:rPr>
                        <a:t> Đạt </a:t>
                      </a:r>
                      <a:r>
                        <a:rPr lang="vi-VN" sz="2000" kern="10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a:effectLst/>
                          <a:latin typeface="Times New Roman" panose="02020603050405020304" pitchFamily="18" charset="0"/>
                          <a:ea typeface="Calibri" panose="020F0502020204030204" pitchFamily="34" charset="0"/>
                          <a:cs typeface="Arial" panose="020B0604020202020204" pitchFamily="34" charset="0"/>
                        </a:rPr>
                        <a:t> Cần cố gắng</a:t>
                      </a:r>
                      <a:endParaRPr lang="vi-VN"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tc>
                  <a:txBody>
                    <a:bodyPr/>
                    <a:lstStyle/>
                    <a:p>
                      <a:pPr algn="just">
                        <a:lnSpc>
                          <a:spcPct val="107000"/>
                        </a:lnSpc>
                        <a:buNone/>
                      </a:pPr>
                      <a:endParaRPr lang="vi-VN" sz="2400" kern="100">
                        <a:effectLst/>
                        <a:latin typeface="Times New Roman" panose="02020603050405020304" pitchFamily="18"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589783255"/>
                  </a:ext>
                </a:extLst>
              </a:tr>
              <a:tr h="806177">
                <a:tc>
                  <a:txBody>
                    <a:bodyPr/>
                    <a:lstStyle/>
                    <a:p>
                      <a:pPr marL="142240" algn="just">
                        <a:lnSpc>
                          <a:spcPct val="107000"/>
                        </a:lnSpc>
                        <a:buNone/>
                      </a:pPr>
                      <a:r>
                        <a:rPr lang="vi-VN" sz="2000" kern="100">
                          <a:effectLst/>
                          <a:latin typeface="Times New Roman" panose="02020603050405020304" pitchFamily="18" charset="0"/>
                          <a:ea typeface="Calibri" panose="020F0502020204030204" pitchFamily="34" charset="0"/>
                          <a:cs typeface="Arial" panose="020B0604020202020204" pitchFamily="34" charset="0"/>
                        </a:rPr>
                        <a:t>5. Thái độ hợp tác và tinh thần trách nhiệm trong nhóm</a:t>
                      </a:r>
                      <a:endParaRPr lang="vi-VN"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tc>
                  <a:txBody>
                    <a:bodyPr/>
                    <a:lstStyle/>
                    <a:p>
                      <a:pPr marL="98425" algn="just">
                        <a:lnSpc>
                          <a:spcPct val="107000"/>
                        </a:lnSpc>
                        <a:buNone/>
                      </a:pPr>
                      <a:r>
                        <a:rPr lang="vi-VN" sz="2000" kern="10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a:effectLst/>
                          <a:latin typeface="Times New Roman" panose="02020603050405020304" pitchFamily="18" charset="0"/>
                          <a:ea typeface="Calibri" panose="020F0502020204030204" pitchFamily="34" charset="0"/>
                          <a:cs typeface="Arial" panose="020B0604020202020204" pitchFamily="34" charset="0"/>
                        </a:rPr>
                        <a:t> Tốt </a:t>
                      </a:r>
                      <a:r>
                        <a:rPr lang="vi-VN" sz="2000" kern="10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a:effectLst/>
                          <a:latin typeface="Times New Roman" panose="02020603050405020304" pitchFamily="18" charset="0"/>
                          <a:ea typeface="Calibri" panose="020F0502020204030204" pitchFamily="34" charset="0"/>
                          <a:cs typeface="Arial" panose="020B0604020202020204" pitchFamily="34" charset="0"/>
                        </a:rPr>
                        <a:t> Đạt </a:t>
                      </a:r>
                      <a:r>
                        <a:rPr lang="vi-VN" sz="2000" kern="100">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a:effectLst/>
                          <a:latin typeface="Times New Roman" panose="02020603050405020304" pitchFamily="18" charset="0"/>
                          <a:ea typeface="Calibri" panose="020F0502020204030204" pitchFamily="34" charset="0"/>
                          <a:cs typeface="Arial" panose="020B0604020202020204" pitchFamily="34" charset="0"/>
                        </a:rPr>
                        <a:t> Cần cố gắng</a:t>
                      </a:r>
                      <a:endParaRPr lang="vi-VN" sz="1400" kern="1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accent5">
                        <a:lumMod val="20000"/>
                        <a:lumOff val="80000"/>
                      </a:schemeClr>
                    </a:solidFill>
                  </a:tcPr>
                </a:tc>
                <a:tc>
                  <a:txBody>
                    <a:bodyPr/>
                    <a:lstStyle/>
                    <a:p>
                      <a:pPr algn="just">
                        <a:lnSpc>
                          <a:spcPct val="107000"/>
                        </a:lnSpc>
                        <a:buNone/>
                      </a:pPr>
                      <a:endParaRPr lang="vi-VN" sz="2400" kern="100" dirty="0">
                        <a:effectLst/>
                        <a:latin typeface="Times New Roman" panose="02020603050405020304" pitchFamily="18"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643820089"/>
                  </a:ext>
                </a:extLst>
              </a:tr>
            </a:tbl>
          </a:graphicData>
        </a:graphic>
      </p:graphicFrame>
      <p:sp>
        <p:nvSpPr>
          <p:cNvPr id="15" name="TextBox 14">
            <a:extLst>
              <a:ext uri="{FF2B5EF4-FFF2-40B4-BE49-F238E27FC236}">
                <a16:creationId xmlns:a16="http://schemas.microsoft.com/office/drawing/2014/main" id="{B3C0A38D-F6F3-11CF-3C66-648FE13B0569}"/>
              </a:ext>
            </a:extLst>
          </p:cNvPr>
          <p:cNvSpPr txBox="1"/>
          <p:nvPr/>
        </p:nvSpPr>
        <p:spPr>
          <a:xfrm>
            <a:off x="3049138" y="849662"/>
            <a:ext cx="6093724" cy="400110"/>
          </a:xfrm>
          <a:prstGeom prst="rect">
            <a:avLst/>
          </a:prstGeom>
          <a:noFill/>
        </p:spPr>
        <p:txBody>
          <a:bodyPr wrap="square">
            <a:spAutoFit/>
          </a:bodyPr>
          <a:lstStyle/>
          <a:p>
            <a:pPr marL="457200" algn="ctr">
              <a:buNone/>
            </a:pPr>
            <a:r>
              <a:rPr lang="vi-VN" sz="2000" b="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BẢNG KIỂM ĐÁNH GIÁ HOẠT ĐỘNG NHÓM</a:t>
            </a:r>
            <a:endParaRPr lang="vi-VN"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70451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2" name="TextBox 1">
            <a:extLst>
              <a:ext uri="{FF2B5EF4-FFF2-40B4-BE49-F238E27FC236}">
                <a16:creationId xmlns:a16="http://schemas.microsoft.com/office/drawing/2014/main" id="{CBB9DBFB-9FB5-04FE-E1A7-FC6198146014}"/>
              </a:ext>
            </a:extLst>
          </p:cNvPr>
          <p:cNvSpPr txBox="1"/>
          <p:nvPr/>
        </p:nvSpPr>
        <p:spPr>
          <a:xfrm>
            <a:off x="1342453" y="1711728"/>
            <a:ext cx="9507091" cy="523220"/>
          </a:xfrm>
          <a:prstGeom prst="rect">
            <a:avLst/>
          </a:prstGeom>
          <a:noFill/>
        </p:spPr>
        <p:txBody>
          <a:bodyPr wrap="square" rtlCol="0">
            <a:spAutoFit/>
          </a:bodyPr>
          <a:lstStyle/>
          <a:p>
            <a:pPr algn="ctr"/>
            <a:r>
              <a:rPr lang="en-US" sz="2800" b="1" dirty="0">
                <a:solidFill>
                  <a:schemeClr val="tx1"/>
                </a:solidFill>
                <a:latin typeface="UTM Avo" panose="02040603050506020204" pitchFamily="18"/>
              </a:rPr>
              <a:t>III. TÍNH CHẤT CỦA LƯƠNG THỰC - THỰC PHẨM</a:t>
            </a:r>
          </a:p>
        </p:txBody>
      </p:sp>
      <p:sp>
        <p:nvSpPr>
          <p:cNvPr id="3" name="TextBox 2">
            <a:extLst>
              <a:ext uri="{FF2B5EF4-FFF2-40B4-BE49-F238E27FC236}">
                <a16:creationId xmlns:a16="http://schemas.microsoft.com/office/drawing/2014/main" id="{2FAB8DE2-BAE8-C3B1-7CA2-11AF9157B63F}"/>
              </a:ext>
            </a:extLst>
          </p:cNvPr>
          <p:cNvSpPr txBox="1"/>
          <p:nvPr/>
        </p:nvSpPr>
        <p:spPr>
          <a:xfrm>
            <a:off x="409433" y="2234948"/>
            <a:ext cx="11327642" cy="1079013"/>
          </a:xfrm>
          <a:prstGeom prst="rect">
            <a:avLst/>
          </a:prstGeom>
          <a:noFill/>
        </p:spPr>
        <p:txBody>
          <a:bodyPr wrap="square">
            <a:spAutoFit/>
          </a:bodyPr>
          <a:lstStyle/>
          <a:p>
            <a:pPr algn="just">
              <a:lnSpc>
                <a:spcPct val="150000"/>
              </a:lnSpc>
              <a:spcAft>
                <a:spcPts val="1000"/>
              </a:spcAft>
            </a:pP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Lương</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thực</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thực</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phẩm</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rất</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đa</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dạng</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chúng</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có</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thể</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ở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dạng</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tươi</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sống</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hoặc</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đã</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qua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chế</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 </a:t>
            </a:r>
            <a:r>
              <a:rPr lang="en-US" sz="2300" dirty="0" err="1">
                <a:solidFill>
                  <a:schemeClr val="tx1"/>
                </a:solidFill>
                <a:effectLst/>
                <a:latin typeface="UTM Avo" panose="02040603050506020204" pitchFamily="18"/>
                <a:ea typeface="Calibri" panose="020F0502020204030204" pitchFamily="34" charset="0"/>
                <a:cs typeface="Times New Roman" panose="02020603050405020304" pitchFamily="18" charset="0"/>
              </a:rPr>
              <a:t>biến</a:t>
            </a:r>
            <a:r>
              <a:rPr lang="en-US" sz="2300" dirty="0">
                <a:solidFill>
                  <a:schemeClr val="tx1"/>
                </a:solidFill>
                <a:effectLst/>
                <a:latin typeface="UTM Avo" panose="02040603050506020204" pitchFamily="18"/>
                <a:ea typeface="Calibri" panose="020F0502020204030204"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F9AA467F-51D2-2269-4E39-2C7E43872C1A}"/>
              </a:ext>
            </a:extLst>
          </p:cNvPr>
          <p:cNvPicPr>
            <a:picLocks noChangeAspect="1"/>
          </p:cNvPicPr>
          <p:nvPr/>
        </p:nvPicPr>
        <p:blipFill>
          <a:blip r:embed="rId4"/>
          <a:stretch>
            <a:fillRect/>
          </a:stretch>
        </p:blipFill>
        <p:spPr>
          <a:xfrm>
            <a:off x="6729515" y="3429000"/>
            <a:ext cx="4291012" cy="2707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F49D837F-E84A-B890-67B2-DC56C4BEA1B6}"/>
              </a:ext>
            </a:extLst>
          </p:cNvPr>
          <p:cNvSpPr txBox="1"/>
          <p:nvPr/>
        </p:nvSpPr>
        <p:spPr>
          <a:xfrm>
            <a:off x="1925827" y="6251080"/>
            <a:ext cx="2801809" cy="430887"/>
          </a:xfrm>
          <a:prstGeom prst="rect">
            <a:avLst/>
          </a:prstGeom>
          <a:noFill/>
        </p:spPr>
        <p:txBody>
          <a:bodyPr wrap="square" rtlCol="0">
            <a:spAutoFit/>
          </a:bodyPr>
          <a:lstStyle/>
          <a:p>
            <a:pPr algn="ctr"/>
            <a:r>
              <a:rPr lang="en-US" sz="2200" dirty="0" err="1">
                <a:solidFill>
                  <a:schemeClr val="tx1"/>
                </a:solidFill>
                <a:latin typeface="UTM Avo" panose="02040603050506020204" pitchFamily="18"/>
              </a:rPr>
              <a:t>Cá</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hồi</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tươi</a:t>
            </a:r>
            <a:endParaRPr lang="en-US" sz="2200" dirty="0">
              <a:solidFill>
                <a:schemeClr val="tx1"/>
              </a:solidFill>
              <a:latin typeface="UTM Avo" panose="02040603050506020204" pitchFamily="18"/>
            </a:endParaRPr>
          </a:p>
        </p:txBody>
      </p:sp>
      <p:sp>
        <p:nvSpPr>
          <p:cNvPr id="7" name="TextBox 6">
            <a:extLst>
              <a:ext uri="{FF2B5EF4-FFF2-40B4-BE49-F238E27FC236}">
                <a16:creationId xmlns:a16="http://schemas.microsoft.com/office/drawing/2014/main" id="{F9444CD6-28F8-7892-A533-53CA99272C6C}"/>
              </a:ext>
            </a:extLst>
          </p:cNvPr>
          <p:cNvSpPr txBox="1"/>
          <p:nvPr/>
        </p:nvSpPr>
        <p:spPr>
          <a:xfrm>
            <a:off x="7474116" y="6251080"/>
            <a:ext cx="2801809" cy="430887"/>
          </a:xfrm>
          <a:prstGeom prst="rect">
            <a:avLst/>
          </a:prstGeom>
          <a:noFill/>
        </p:spPr>
        <p:txBody>
          <a:bodyPr wrap="square" rtlCol="0">
            <a:spAutoFit/>
          </a:bodyPr>
          <a:lstStyle/>
          <a:p>
            <a:pPr algn="ctr"/>
            <a:r>
              <a:rPr lang="en-US" sz="2200" dirty="0" err="1">
                <a:solidFill>
                  <a:schemeClr val="tx1"/>
                </a:solidFill>
                <a:latin typeface="UTM Avo" panose="02040603050506020204" pitchFamily="18"/>
              </a:rPr>
              <a:t>Cá</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hồi</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sốt</a:t>
            </a:r>
            <a:r>
              <a:rPr lang="en-US" sz="2200" dirty="0">
                <a:solidFill>
                  <a:schemeClr val="tx1"/>
                </a:solidFill>
                <a:latin typeface="UTM Avo" panose="02040603050506020204" pitchFamily="18"/>
              </a:rPr>
              <a:t> cam</a:t>
            </a:r>
          </a:p>
        </p:txBody>
      </p:sp>
      <p:pic>
        <p:nvPicPr>
          <p:cNvPr id="2050" name="Picture 2" descr="Cách chế biến cá hồi Nauy thơm ngon và bổ dưỡng nhất">
            <a:extLst>
              <a:ext uri="{FF2B5EF4-FFF2-40B4-BE49-F238E27FC236}">
                <a16:creationId xmlns:a16="http://schemas.microsoft.com/office/drawing/2014/main" id="{740E4EC5-0514-2924-D636-BCEB1D933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457" y="3429000"/>
            <a:ext cx="4291011" cy="2707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70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anim calcmode="lin" valueType="num">
                                      <p:cBhvr>
                                        <p:cTn id="8"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3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3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pic>
        <p:nvPicPr>
          <p:cNvPr id="5" name="Picture 4">
            <a:extLst>
              <a:ext uri="{FF2B5EF4-FFF2-40B4-BE49-F238E27FC236}">
                <a16:creationId xmlns:a16="http://schemas.microsoft.com/office/drawing/2014/main" id="{C9A452DD-9013-AE75-D789-5FF0BDB3AF52}"/>
              </a:ext>
            </a:extLst>
          </p:cNvPr>
          <p:cNvPicPr>
            <a:picLocks noChangeAspect="1"/>
          </p:cNvPicPr>
          <p:nvPr/>
        </p:nvPicPr>
        <p:blipFill rotWithShape="1">
          <a:blip r:embed="rId4"/>
          <a:srcRect r="12509"/>
          <a:stretch/>
        </p:blipFill>
        <p:spPr>
          <a:xfrm>
            <a:off x="6613926" y="3764647"/>
            <a:ext cx="4027421" cy="2645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7427DEC7-3BC2-54F6-EC25-5D77D02A44AD}"/>
              </a:ext>
            </a:extLst>
          </p:cNvPr>
          <p:cNvSpPr txBox="1"/>
          <p:nvPr/>
        </p:nvSpPr>
        <p:spPr>
          <a:xfrm>
            <a:off x="245660" y="2349987"/>
            <a:ext cx="11737074" cy="1079013"/>
          </a:xfrm>
          <a:prstGeom prst="rect">
            <a:avLst/>
          </a:prstGeom>
          <a:noFill/>
        </p:spPr>
        <p:txBody>
          <a:bodyPr wrap="square">
            <a:spAutoFit/>
          </a:bodyPr>
          <a:lstStyle>
            <a:defPPr marR="0" lvl="0" algn="l" rtl="0">
              <a:lnSpc>
                <a:spcPct val="100000"/>
              </a:lnSpc>
              <a:spcBef>
                <a:spcPts val="0"/>
              </a:spcBef>
              <a:spcAft>
                <a:spcPts val="0"/>
              </a:spcAft>
            </a:defPPr>
            <a:lvl1pPr algn="just">
              <a:lnSpc>
                <a:spcPct val="150000"/>
              </a:lnSpc>
              <a:spcAft>
                <a:spcPts val="1000"/>
              </a:spcAft>
              <a:defRPr sz="2300">
                <a:solidFill>
                  <a:schemeClr val="tx1"/>
                </a:solidFill>
                <a:effectLst/>
                <a:latin typeface="UTM Avo" panose="02040603050506020204" pitchFamily="18"/>
                <a:ea typeface="Calibri" panose="020F0502020204030204" pitchFamily="34" charset="0"/>
                <a:cs typeface="Times New Roman" panose="02020603050405020304" pitchFamily="18" charset="0"/>
              </a:defRPr>
            </a:lvl1pPr>
          </a:lstStyle>
          <a:p>
            <a:r>
              <a:rPr lang="en-US" dirty="0"/>
              <a:t>- Lương </a:t>
            </a:r>
            <a:r>
              <a:rPr lang="en-US" dirty="0" err="1"/>
              <a:t>thực</a:t>
            </a:r>
            <a:r>
              <a:rPr lang="en-US" dirty="0"/>
              <a:t> </a:t>
            </a:r>
            <a:r>
              <a:rPr lang="en-US" dirty="0" err="1"/>
              <a:t>thực</a:t>
            </a:r>
            <a:r>
              <a:rPr lang="en-US" dirty="0"/>
              <a:t> </a:t>
            </a:r>
            <a:r>
              <a:rPr lang="en-US" dirty="0" err="1"/>
              <a:t>phẩm</a:t>
            </a:r>
            <a:r>
              <a:rPr lang="en-US" dirty="0"/>
              <a:t> </a:t>
            </a:r>
            <a:r>
              <a:rPr lang="en-US" dirty="0" err="1"/>
              <a:t>dễ</a:t>
            </a:r>
            <a:r>
              <a:rPr lang="en-US" dirty="0"/>
              <a:t> </a:t>
            </a:r>
            <a:r>
              <a:rPr lang="en-US" dirty="0" err="1"/>
              <a:t>bị</a:t>
            </a:r>
            <a:r>
              <a:rPr lang="en-US" dirty="0"/>
              <a:t> </a:t>
            </a:r>
            <a:r>
              <a:rPr lang="en-US" dirty="0" err="1"/>
              <a:t>hỏng</a:t>
            </a:r>
            <a:r>
              <a:rPr lang="en-US" dirty="0"/>
              <a:t> </a:t>
            </a:r>
            <a:r>
              <a:rPr lang="en-US" dirty="0" err="1"/>
              <a:t>trong</a:t>
            </a:r>
            <a:r>
              <a:rPr lang="en-US" dirty="0"/>
              <a:t> </a:t>
            </a:r>
            <a:r>
              <a:rPr lang="en-US" dirty="0" err="1"/>
              <a:t>không</a:t>
            </a:r>
            <a:r>
              <a:rPr lang="en-US" dirty="0"/>
              <a:t> </a:t>
            </a:r>
            <a:r>
              <a:rPr lang="en-US" dirty="0" err="1"/>
              <a:t>khí</a:t>
            </a:r>
            <a:r>
              <a:rPr lang="en-US" dirty="0"/>
              <a:t> do </a:t>
            </a:r>
            <a:r>
              <a:rPr lang="en-US" dirty="0" err="1"/>
              <a:t>nấm</a:t>
            </a:r>
            <a:r>
              <a:rPr lang="en-US" dirty="0"/>
              <a:t> </a:t>
            </a:r>
            <a:r>
              <a:rPr lang="en-US" dirty="0" err="1"/>
              <a:t>và</a:t>
            </a:r>
            <a:r>
              <a:rPr lang="en-US" dirty="0"/>
              <a:t> vi </a:t>
            </a:r>
            <a:r>
              <a:rPr lang="en-US" dirty="0" err="1"/>
              <a:t>khuẩn</a:t>
            </a:r>
            <a:r>
              <a:rPr lang="en-US" dirty="0"/>
              <a:t> </a:t>
            </a:r>
            <a:r>
              <a:rPr lang="en-US" dirty="0" err="1"/>
              <a:t>phân</a:t>
            </a:r>
            <a:r>
              <a:rPr lang="en-US" dirty="0"/>
              <a:t> </a:t>
            </a:r>
            <a:r>
              <a:rPr lang="en-US" dirty="0" err="1"/>
              <a:t>hủy</a:t>
            </a:r>
            <a:r>
              <a:rPr lang="en-US" dirty="0"/>
              <a:t> </a:t>
            </a:r>
            <a:r>
              <a:rPr lang="en-US" dirty="0" err="1"/>
              <a:t>nếu</a:t>
            </a:r>
            <a:r>
              <a:rPr lang="en-US" dirty="0"/>
              <a:t> </a:t>
            </a:r>
            <a:r>
              <a:rPr lang="en-US" dirty="0" err="1"/>
              <a:t>không</a:t>
            </a:r>
            <a:r>
              <a:rPr lang="en-US" dirty="0"/>
              <a:t> </a:t>
            </a:r>
            <a:r>
              <a:rPr lang="en-US" dirty="0" err="1"/>
              <a:t>bảo</a:t>
            </a:r>
            <a:r>
              <a:rPr lang="en-US" dirty="0"/>
              <a:t> </a:t>
            </a:r>
            <a:r>
              <a:rPr lang="en-US" dirty="0" err="1"/>
              <a:t>quản</a:t>
            </a:r>
            <a:r>
              <a:rPr lang="en-US" dirty="0"/>
              <a:t> </a:t>
            </a:r>
            <a:r>
              <a:rPr lang="en-US" dirty="0" err="1"/>
              <a:t>đúng</a:t>
            </a:r>
            <a:r>
              <a:rPr lang="en-US" dirty="0"/>
              <a:t> </a:t>
            </a:r>
            <a:r>
              <a:rPr lang="en-US" dirty="0" err="1"/>
              <a:t>cách</a:t>
            </a:r>
            <a:r>
              <a:rPr lang="en-US" dirty="0"/>
              <a:t>.</a:t>
            </a:r>
          </a:p>
        </p:txBody>
      </p:sp>
      <p:pic>
        <p:nvPicPr>
          <p:cNvPr id="9" name="Picture 8">
            <a:extLst>
              <a:ext uri="{FF2B5EF4-FFF2-40B4-BE49-F238E27FC236}">
                <a16:creationId xmlns:a16="http://schemas.microsoft.com/office/drawing/2014/main" id="{F35D07FB-E527-FD13-3A5A-4F54E30674C5}"/>
              </a:ext>
            </a:extLst>
          </p:cNvPr>
          <p:cNvPicPr>
            <a:picLocks noChangeAspect="1"/>
          </p:cNvPicPr>
          <p:nvPr/>
        </p:nvPicPr>
        <p:blipFill>
          <a:blip r:embed="rId5"/>
          <a:stretch>
            <a:fillRect/>
          </a:stretch>
        </p:blipFill>
        <p:spPr>
          <a:xfrm>
            <a:off x="1624088" y="3764646"/>
            <a:ext cx="4027422" cy="2645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80BF84BD-DEE7-97F1-9A2B-29510C29336E}"/>
              </a:ext>
            </a:extLst>
          </p:cNvPr>
          <p:cNvSpPr txBox="1"/>
          <p:nvPr/>
        </p:nvSpPr>
        <p:spPr>
          <a:xfrm>
            <a:off x="1342453" y="1711728"/>
            <a:ext cx="9507091" cy="523220"/>
          </a:xfrm>
          <a:prstGeom prst="rect">
            <a:avLst/>
          </a:prstGeom>
          <a:noFill/>
        </p:spPr>
        <p:txBody>
          <a:bodyPr wrap="square" rtlCol="0">
            <a:spAutoFit/>
          </a:bodyPr>
          <a:lstStyle/>
          <a:p>
            <a:pPr algn="ctr"/>
            <a:r>
              <a:rPr lang="en-US" sz="2800" b="1" dirty="0">
                <a:solidFill>
                  <a:schemeClr val="tx1"/>
                </a:solidFill>
                <a:latin typeface="UTM Avo" panose="02040603050506020204" pitchFamily="18"/>
              </a:rPr>
              <a:t>III. TÍNH CHẤT CỦA LƯƠNG THỰC - THỰC PHẨM</a:t>
            </a:r>
          </a:p>
        </p:txBody>
      </p:sp>
    </p:spTree>
    <p:extLst>
      <p:ext uri="{BB962C8B-B14F-4D97-AF65-F5344CB8AC3E}">
        <p14:creationId xmlns:p14="http://schemas.microsoft.com/office/powerpoint/2010/main" val="291698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anim calcmode="lin" valueType="num">
                                      <p:cBhvr>
                                        <p:cTn id="8" dur="300" fill="hold"/>
                                        <p:tgtEl>
                                          <p:spTgt spid="8"/>
                                        </p:tgtEl>
                                        <p:attrNameLst>
                                          <p:attrName>ppt_x</p:attrName>
                                        </p:attrNameLst>
                                      </p:cBhvr>
                                      <p:tavLst>
                                        <p:tav tm="0">
                                          <p:val>
                                            <p:strVal val="#ppt_x"/>
                                          </p:val>
                                        </p:tav>
                                        <p:tav tm="100000">
                                          <p:val>
                                            <p:strVal val="#ppt_x"/>
                                          </p:val>
                                        </p:tav>
                                      </p:tavLst>
                                    </p:anim>
                                    <p:anim calcmode="lin" valueType="num">
                                      <p:cBhvr>
                                        <p:cTn id="9"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3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pic>
        <p:nvPicPr>
          <p:cNvPr id="2" name="Picture 1">
            <a:extLst>
              <a:ext uri="{FF2B5EF4-FFF2-40B4-BE49-F238E27FC236}">
                <a16:creationId xmlns:a16="http://schemas.microsoft.com/office/drawing/2014/main" id="{99450012-40D1-061E-8656-567905A00445}"/>
              </a:ext>
            </a:extLst>
          </p:cNvPr>
          <p:cNvPicPr>
            <a:picLocks noChangeAspect="1"/>
          </p:cNvPicPr>
          <p:nvPr/>
        </p:nvPicPr>
        <p:blipFill>
          <a:blip r:embed="rId4"/>
          <a:stretch>
            <a:fillRect/>
          </a:stretch>
        </p:blipFill>
        <p:spPr>
          <a:xfrm>
            <a:off x="1707232" y="2186041"/>
            <a:ext cx="3926051" cy="2914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F203D1C7-8E49-9E23-62E2-14581FC2F8E5}"/>
              </a:ext>
            </a:extLst>
          </p:cNvPr>
          <p:cNvPicPr>
            <a:picLocks noChangeAspect="1"/>
          </p:cNvPicPr>
          <p:nvPr/>
        </p:nvPicPr>
        <p:blipFill>
          <a:blip r:embed="rId5"/>
          <a:stretch>
            <a:fillRect/>
          </a:stretch>
        </p:blipFill>
        <p:spPr>
          <a:xfrm>
            <a:off x="6558717" y="2186041"/>
            <a:ext cx="3926051" cy="2914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Rounded Corners 18">
            <a:extLst>
              <a:ext uri="{FF2B5EF4-FFF2-40B4-BE49-F238E27FC236}">
                <a16:creationId xmlns:a16="http://schemas.microsoft.com/office/drawing/2014/main" id="{0347A828-8FDB-3A48-893F-CBB064C3948F}"/>
              </a:ext>
            </a:extLst>
          </p:cNvPr>
          <p:cNvSpPr/>
          <p:nvPr/>
        </p:nvSpPr>
        <p:spPr>
          <a:xfrm>
            <a:off x="1799068" y="5427991"/>
            <a:ext cx="3725241" cy="1182565"/>
          </a:xfrm>
          <a:prstGeom prst="roundRect">
            <a:avLst/>
          </a:prstGeom>
          <a:solidFill>
            <a:schemeClr val="accent1">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t"/>
          <a:lstStyle/>
          <a:p>
            <a:pPr algn="ctr">
              <a:lnSpc>
                <a:spcPct val="150000"/>
              </a:lnSpc>
            </a:pPr>
            <a:r>
              <a:rPr lang="en-US" sz="2200" dirty="0">
                <a:solidFill>
                  <a:schemeClr val="tx1"/>
                </a:solidFill>
                <a:effectLst/>
                <a:latin typeface="UTM Avo" panose="02040603050506020204" pitchFamily="18"/>
                <a:ea typeface="Calibri" panose="020F0502020204030204" pitchFamily="34" charset="0"/>
              </a:rPr>
              <a:t>Rau </a:t>
            </a:r>
            <a:r>
              <a:rPr lang="en-US" sz="2200" dirty="0" err="1">
                <a:solidFill>
                  <a:schemeClr val="tx1"/>
                </a:solidFill>
                <a:effectLst/>
                <a:latin typeface="UTM Avo" panose="02040603050506020204" pitchFamily="18"/>
                <a:ea typeface="Calibri" panose="020F0502020204030204" pitchFamily="34" charset="0"/>
              </a:rPr>
              <a:t>xanh</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để</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lâu</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sẽ</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héo</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thối</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rữa</a:t>
            </a:r>
            <a:r>
              <a:rPr lang="en-US" sz="2200" dirty="0">
                <a:solidFill>
                  <a:schemeClr val="tx1"/>
                </a:solidFill>
                <a:effectLst/>
                <a:latin typeface="UTM Avo" panose="02040603050506020204" pitchFamily="18"/>
                <a:ea typeface="Calibri" panose="020F0502020204030204" pitchFamily="34" charset="0"/>
              </a:rPr>
              <a:t>.</a:t>
            </a:r>
          </a:p>
          <a:p>
            <a:pPr algn="ctr">
              <a:lnSpc>
                <a:spcPct val="150000"/>
              </a:lnSpc>
            </a:pPr>
            <a:endParaRPr lang="en-US" dirty="0">
              <a:solidFill>
                <a:schemeClr val="tx1"/>
              </a:solidFill>
              <a:latin typeface="UTM Avo" panose="02040603050506020204" pitchFamily="18"/>
            </a:endParaRPr>
          </a:p>
        </p:txBody>
      </p:sp>
      <p:sp>
        <p:nvSpPr>
          <p:cNvPr id="5" name="Rectangle: Rounded Corners 26">
            <a:extLst>
              <a:ext uri="{FF2B5EF4-FFF2-40B4-BE49-F238E27FC236}">
                <a16:creationId xmlns:a16="http://schemas.microsoft.com/office/drawing/2014/main" id="{E2BCE00B-D375-DA9E-25DF-3F8E8499675B}"/>
              </a:ext>
            </a:extLst>
          </p:cNvPr>
          <p:cNvSpPr/>
          <p:nvPr/>
        </p:nvSpPr>
        <p:spPr>
          <a:xfrm>
            <a:off x="6558717" y="5427990"/>
            <a:ext cx="3828745" cy="1182565"/>
          </a:xfrm>
          <a:prstGeom prst="roundRect">
            <a:avLst/>
          </a:prstGeom>
          <a:solidFill>
            <a:schemeClr val="accent1">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t"/>
          <a:lstStyle/>
          <a:p>
            <a:pPr lvl="0" algn="ctr">
              <a:lnSpc>
                <a:spcPct val="150000"/>
              </a:lnSpc>
              <a:spcBef>
                <a:spcPts val="600"/>
              </a:spcBef>
              <a:spcAft>
                <a:spcPts val="600"/>
              </a:spcAft>
            </a:pPr>
            <a:r>
              <a:rPr lang="en-US" sz="2200" dirty="0" err="1">
                <a:solidFill>
                  <a:schemeClr val="tx1"/>
                </a:solidFill>
                <a:effectLst/>
                <a:latin typeface="UTM Avo" panose="02040603050506020204" pitchFamily="18"/>
                <a:ea typeface="Calibri" panose="020F0502020204030204" pitchFamily="34" charset="0"/>
              </a:rPr>
              <a:t>Thịt</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cá</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để</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lâu</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sẽ</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xuất</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hiện</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nấm</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mốc</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có</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mùi</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ươn</a:t>
            </a:r>
            <a:r>
              <a:rPr lang="en-US" sz="2200" dirty="0">
                <a:solidFill>
                  <a:schemeClr val="tx1"/>
                </a:solidFill>
                <a:latin typeface="UTM Avo" panose="02040603050506020204" pitchFamily="18"/>
                <a:ea typeface="Calibri" panose="020F0502020204030204" pitchFamily="34" charset="0"/>
              </a:rPr>
              <a:t>.</a:t>
            </a:r>
            <a:endParaRPr lang="en-US" sz="2200" dirty="0">
              <a:solidFill>
                <a:schemeClr val="tx1"/>
              </a:solidFill>
              <a:latin typeface="UTM Avo" panose="02040603050506020204" pitchFamily="18"/>
            </a:endParaRPr>
          </a:p>
          <a:p>
            <a:pPr algn="ctr">
              <a:lnSpc>
                <a:spcPct val="150000"/>
              </a:lnSpc>
            </a:pPr>
            <a:endParaRPr lang="en-US" dirty="0">
              <a:solidFill>
                <a:schemeClr val="tx1"/>
              </a:solidFill>
              <a:latin typeface="UTM Avo" panose="02040603050506020204" pitchFamily="18"/>
            </a:endParaRPr>
          </a:p>
        </p:txBody>
      </p:sp>
    </p:spTree>
    <p:extLst>
      <p:ext uri="{BB962C8B-B14F-4D97-AF65-F5344CB8AC3E}">
        <p14:creationId xmlns:p14="http://schemas.microsoft.com/office/powerpoint/2010/main" val="392805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3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3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23"/>
        <p:cNvGrpSpPr/>
        <p:nvPr/>
      </p:nvGrpSpPr>
      <p:grpSpPr>
        <a:xfrm>
          <a:off x="0" y="0"/>
          <a:ext cx="0" cy="0"/>
          <a:chOff x="0" y="0"/>
          <a:chExt cx="0" cy="0"/>
        </a:xfrm>
      </p:grpSpPr>
      <p:pic>
        <p:nvPicPr>
          <p:cNvPr id="4" name="Picture 3">
            <a:extLst>
              <a:ext uri="{FF2B5EF4-FFF2-40B4-BE49-F238E27FC236}">
                <a16:creationId xmlns:a16="http://schemas.microsoft.com/office/drawing/2014/main" id="{1F8606AE-8273-49F6-99C7-F703001B0632}"/>
              </a:ext>
            </a:extLst>
          </p:cNvPr>
          <p:cNvPicPr>
            <a:picLocks noChangeAspect="1"/>
          </p:cNvPicPr>
          <p:nvPr/>
        </p:nvPicPr>
        <p:blipFill>
          <a:blip r:embed="rId3"/>
          <a:stretch>
            <a:fillRect/>
          </a:stretch>
        </p:blipFill>
        <p:spPr>
          <a:xfrm>
            <a:off x="888182" y="569368"/>
            <a:ext cx="4927980" cy="2859632"/>
          </a:xfrm>
          <a:prstGeom prst="rect">
            <a:avLst/>
          </a:prstGeom>
        </p:spPr>
      </p:pic>
      <p:sp>
        <p:nvSpPr>
          <p:cNvPr id="5" name="Arrow: Pentagon 4">
            <a:extLst>
              <a:ext uri="{FF2B5EF4-FFF2-40B4-BE49-F238E27FC236}">
                <a16:creationId xmlns:a16="http://schemas.microsoft.com/office/drawing/2014/main" id="{AF79D54E-0C02-4A41-B192-E5B4114CE820}"/>
              </a:ext>
            </a:extLst>
          </p:cNvPr>
          <p:cNvSpPr/>
          <p:nvPr/>
        </p:nvSpPr>
        <p:spPr>
          <a:xfrm>
            <a:off x="6035537" y="1448341"/>
            <a:ext cx="5042627" cy="1101687"/>
          </a:xfrm>
          <a:prstGeom prst="homePlate">
            <a:avLst/>
          </a:prstGeom>
          <a:solidFill>
            <a:schemeClr val="bg2">
              <a:lumMod val="75000"/>
            </a:schemeClr>
          </a:solidFill>
        </p:spPr>
        <p:style>
          <a:lnRef idx="3">
            <a:schemeClr val="lt1"/>
          </a:lnRef>
          <a:fillRef idx="1">
            <a:schemeClr val="accent3"/>
          </a:fillRef>
          <a:effectRef idx="1">
            <a:schemeClr val="accent3"/>
          </a:effectRef>
          <a:fontRef idx="minor">
            <a:schemeClr val="lt1"/>
          </a:fontRef>
        </p:style>
        <p:txBody>
          <a:bodyPr rtlCol="0" anchor="t"/>
          <a:lstStyle/>
          <a:p>
            <a:pPr algn="ctr">
              <a:buClr>
                <a:srgbClr val="000000"/>
              </a:buClr>
              <a:buFont typeface="Arial"/>
              <a:buNone/>
            </a:pPr>
            <a:r>
              <a:rPr lang="en-US" sz="2933" kern="0" dirty="0" err="1">
                <a:solidFill>
                  <a:srgbClr val="FFFFFF"/>
                </a:solidFill>
                <a:ea typeface="Calibri" panose="020F0502020204030204" pitchFamily="34" charset="0"/>
                <a:sym typeface="Arial"/>
              </a:rPr>
              <a:t>Trái</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cây</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để</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lâu</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sẽ</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héo</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mốc</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và</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chuyển</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màu</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sắc</a:t>
            </a:r>
            <a:r>
              <a:rPr lang="en-US" sz="2933" kern="0" dirty="0">
                <a:solidFill>
                  <a:srgbClr val="FFFFFF"/>
                </a:solidFill>
                <a:ea typeface="Calibri" panose="020F0502020204030204" pitchFamily="34" charset="0"/>
                <a:sym typeface="Arial"/>
              </a:rPr>
              <a:t>.</a:t>
            </a:r>
          </a:p>
          <a:p>
            <a:pPr algn="ctr">
              <a:buClr>
                <a:srgbClr val="000000"/>
              </a:buClr>
              <a:buFont typeface="Arial"/>
              <a:buNone/>
            </a:pPr>
            <a:endParaRPr lang="en-US" sz="1867" kern="0" dirty="0">
              <a:solidFill>
                <a:srgbClr val="FFFFFF"/>
              </a:solidFill>
              <a:sym typeface="Arial"/>
            </a:endParaRPr>
          </a:p>
        </p:txBody>
      </p:sp>
      <p:sp>
        <p:nvSpPr>
          <p:cNvPr id="17" name="Arrow: Pentagon 16">
            <a:extLst>
              <a:ext uri="{FF2B5EF4-FFF2-40B4-BE49-F238E27FC236}">
                <a16:creationId xmlns:a16="http://schemas.microsoft.com/office/drawing/2014/main" id="{A7FEFD22-4FD1-411A-A1C6-2DBCD15AB2E9}"/>
              </a:ext>
            </a:extLst>
          </p:cNvPr>
          <p:cNvSpPr/>
          <p:nvPr/>
        </p:nvSpPr>
        <p:spPr>
          <a:xfrm>
            <a:off x="1053373" y="4307975"/>
            <a:ext cx="5042627" cy="1101687"/>
          </a:xfrm>
          <a:prstGeom prst="homePlate">
            <a:avLst/>
          </a:prstGeom>
          <a:solidFill>
            <a:schemeClr val="bg2">
              <a:lumMod val="75000"/>
            </a:schemeClr>
          </a:solidFill>
        </p:spPr>
        <p:style>
          <a:lnRef idx="3">
            <a:schemeClr val="lt1"/>
          </a:lnRef>
          <a:fillRef idx="1">
            <a:schemeClr val="accent3"/>
          </a:fillRef>
          <a:effectRef idx="1">
            <a:schemeClr val="accent3"/>
          </a:effectRef>
          <a:fontRef idx="minor">
            <a:schemeClr val="lt1"/>
          </a:fontRef>
        </p:style>
        <p:txBody>
          <a:bodyPr rtlCol="0" anchor="t"/>
          <a:lstStyle/>
          <a:p>
            <a:pPr algn="ctr">
              <a:buClr>
                <a:srgbClr val="000000"/>
              </a:buClr>
              <a:buFont typeface="Arial"/>
              <a:buNone/>
            </a:pPr>
            <a:r>
              <a:rPr lang="en-US" sz="2933" kern="0" dirty="0">
                <a:solidFill>
                  <a:srgbClr val="FFFFFF"/>
                </a:solidFill>
                <a:ea typeface="Calibri" panose="020F0502020204030204" pitchFamily="34" charset="0"/>
                <a:sym typeface="Arial"/>
              </a:rPr>
              <a:t>Bánh </a:t>
            </a:r>
            <a:r>
              <a:rPr lang="en-US" sz="2933" kern="0" dirty="0" err="1">
                <a:solidFill>
                  <a:srgbClr val="FFFFFF"/>
                </a:solidFill>
                <a:ea typeface="Calibri" panose="020F0502020204030204" pitchFamily="34" charset="0"/>
                <a:sym typeface="Arial"/>
              </a:rPr>
              <a:t>mì</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để</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lâu</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sẽ</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xuất</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hiện</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mốc</a:t>
            </a:r>
            <a:r>
              <a:rPr lang="en-US" sz="2933" kern="0" dirty="0">
                <a:solidFill>
                  <a:srgbClr val="FFFFFF"/>
                </a:solidFill>
                <a:ea typeface="Calibri" panose="020F0502020204030204" pitchFamily="34" charset="0"/>
                <a:sym typeface="Arial"/>
              </a:rPr>
              <a:t> </a:t>
            </a:r>
            <a:r>
              <a:rPr lang="en-US" sz="2933" kern="0" dirty="0" err="1">
                <a:solidFill>
                  <a:srgbClr val="FFFFFF"/>
                </a:solidFill>
                <a:ea typeface="Calibri" panose="020F0502020204030204" pitchFamily="34" charset="0"/>
                <a:sym typeface="Arial"/>
              </a:rPr>
              <a:t>xanh</a:t>
            </a:r>
            <a:endParaRPr lang="en-US" sz="2933" kern="0" dirty="0">
              <a:solidFill>
                <a:srgbClr val="FFFFFF"/>
              </a:solidFill>
              <a:sym typeface="Arial"/>
            </a:endParaRPr>
          </a:p>
          <a:p>
            <a:pPr algn="ctr">
              <a:buClr>
                <a:srgbClr val="000000"/>
              </a:buClr>
              <a:buFont typeface="Arial"/>
              <a:buNone/>
            </a:pPr>
            <a:endParaRPr lang="en-US" sz="2933" kern="0" dirty="0">
              <a:solidFill>
                <a:srgbClr val="FFFFFF"/>
              </a:solidFill>
              <a:ea typeface="Calibri" panose="020F0502020204030204" pitchFamily="34" charset="0"/>
              <a:sym typeface="Arial"/>
            </a:endParaRPr>
          </a:p>
          <a:p>
            <a:pPr algn="ctr">
              <a:buClr>
                <a:srgbClr val="000000"/>
              </a:buClr>
              <a:buFont typeface="Arial"/>
              <a:buNone/>
            </a:pPr>
            <a:endParaRPr lang="en-US" sz="1867" kern="0" dirty="0">
              <a:solidFill>
                <a:srgbClr val="FFFFFF"/>
              </a:solidFill>
              <a:sym typeface="Arial"/>
            </a:endParaRPr>
          </a:p>
        </p:txBody>
      </p:sp>
      <p:pic>
        <p:nvPicPr>
          <p:cNvPr id="9" name="Picture 8">
            <a:extLst>
              <a:ext uri="{FF2B5EF4-FFF2-40B4-BE49-F238E27FC236}">
                <a16:creationId xmlns:a16="http://schemas.microsoft.com/office/drawing/2014/main" id="{E84FA8F3-87CF-4707-9DD9-62C1971E5B9E}"/>
              </a:ext>
            </a:extLst>
          </p:cNvPr>
          <p:cNvPicPr>
            <a:picLocks noChangeAspect="1"/>
          </p:cNvPicPr>
          <p:nvPr/>
        </p:nvPicPr>
        <p:blipFill>
          <a:blip r:embed="rId4"/>
          <a:stretch>
            <a:fillRect/>
          </a:stretch>
        </p:blipFill>
        <p:spPr>
          <a:xfrm>
            <a:off x="6375841" y="3128537"/>
            <a:ext cx="4406000" cy="3300248"/>
          </a:xfrm>
          <a:prstGeom prst="rect">
            <a:avLst/>
          </a:prstGeom>
        </p:spPr>
      </p:pic>
    </p:spTree>
    <p:extLst>
      <p:ext uri="{BB962C8B-B14F-4D97-AF65-F5344CB8AC3E}">
        <p14:creationId xmlns:p14="http://schemas.microsoft.com/office/powerpoint/2010/main" val="1928749488"/>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anim calcmode="lin" valueType="num">
                                      <p:cBhvr>
                                        <p:cTn id="8" dur="300" fill="hold"/>
                                        <p:tgtEl>
                                          <p:spTgt spid="4"/>
                                        </p:tgtEl>
                                        <p:attrNameLst>
                                          <p:attrName>ppt_x</p:attrName>
                                        </p:attrNameLst>
                                      </p:cBhvr>
                                      <p:tavLst>
                                        <p:tav tm="0">
                                          <p:val>
                                            <p:strVal val="#ppt_x"/>
                                          </p:val>
                                        </p:tav>
                                        <p:tav tm="100000">
                                          <p:val>
                                            <p:strVal val="#ppt_x"/>
                                          </p:val>
                                        </p:tav>
                                      </p:tavLst>
                                    </p:anim>
                                    <p:anim calcmode="lin" valueType="num">
                                      <p:cBhvr>
                                        <p:cTn id="9" dur="3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3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3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2" name="Freeform 10">
            <a:extLst>
              <a:ext uri="{FF2B5EF4-FFF2-40B4-BE49-F238E27FC236}">
                <a16:creationId xmlns:a16="http://schemas.microsoft.com/office/drawing/2014/main" id="{E5B8116E-F9B4-4A94-573A-B751D3E3E163}"/>
              </a:ext>
            </a:extLst>
          </p:cNvPr>
          <p:cNvSpPr/>
          <p:nvPr/>
        </p:nvSpPr>
        <p:spPr>
          <a:xfrm rot="5400000">
            <a:off x="1557823" y="867008"/>
            <a:ext cx="3967541" cy="6591868"/>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txBody>
          <a:bodyPr/>
          <a:lstStyle/>
          <a:p>
            <a:endParaRPr lang="en-US">
              <a:solidFill>
                <a:schemeClr val="tx1"/>
              </a:solidFill>
              <a:latin typeface="UTM Avo" panose="02040603050506020204" pitchFamily="18"/>
            </a:endParaRPr>
          </a:p>
        </p:txBody>
      </p:sp>
      <p:sp>
        <p:nvSpPr>
          <p:cNvPr id="3" name="TextBox 2">
            <a:extLst>
              <a:ext uri="{FF2B5EF4-FFF2-40B4-BE49-F238E27FC236}">
                <a16:creationId xmlns:a16="http://schemas.microsoft.com/office/drawing/2014/main" id="{7E67AA27-750B-E386-21F1-98F0E82643E9}"/>
              </a:ext>
            </a:extLst>
          </p:cNvPr>
          <p:cNvSpPr txBox="1"/>
          <p:nvPr/>
        </p:nvSpPr>
        <p:spPr>
          <a:xfrm>
            <a:off x="409433" y="2280210"/>
            <a:ext cx="6428095" cy="4185761"/>
          </a:xfrm>
          <a:prstGeom prst="rect">
            <a:avLst/>
          </a:prstGeom>
          <a:noFill/>
        </p:spPr>
        <p:txBody>
          <a:bodyPr wrap="square" rtlCol="0">
            <a:spAutoFit/>
          </a:bodyPr>
          <a:lstStyle/>
          <a:p>
            <a:pPr>
              <a:lnSpc>
                <a:spcPct val="150000"/>
              </a:lnSpc>
            </a:pP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Một</a:t>
            </a: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số</a:t>
            </a: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cách</a:t>
            </a: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bảo</a:t>
            </a: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quản</a:t>
            </a: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lương</a:t>
            </a: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thực</a:t>
            </a:r>
            <a:r>
              <a:rPr lang="en-US" sz="2400" dirty="0">
                <a:solidFill>
                  <a:schemeClr val="tx1"/>
                </a:solidFill>
                <a:latin typeface="UTM Avo" panose="02040603050506020204" pitchFamily="18"/>
                <a:ea typeface="Calibri" panose="020F0502020204030204" pitchFamily="34" charset="0"/>
              </a:rPr>
              <a:t> - </a:t>
            </a:r>
            <a:r>
              <a:rPr lang="en-US" sz="2400" dirty="0" err="1">
                <a:solidFill>
                  <a:schemeClr val="tx1"/>
                </a:solidFill>
                <a:latin typeface="UTM Avo" panose="02040603050506020204" pitchFamily="18"/>
                <a:ea typeface="Calibri" panose="020F0502020204030204" pitchFamily="34" charset="0"/>
              </a:rPr>
              <a:t>thực</a:t>
            </a: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phẩm</a:t>
            </a:r>
            <a:r>
              <a:rPr lang="en-US" sz="2400" dirty="0">
                <a:solidFill>
                  <a:schemeClr val="tx1"/>
                </a:solidFill>
                <a:latin typeface="UTM Avo" panose="02040603050506020204" pitchFamily="18"/>
                <a:ea typeface="Calibri" panose="020F0502020204030204" pitchFamily="34" charset="0"/>
              </a:rPr>
              <a:t>:</a:t>
            </a:r>
          </a:p>
          <a:p>
            <a:pPr lvl="1">
              <a:lnSpc>
                <a:spcPct val="150000"/>
              </a:lnSpc>
            </a:pPr>
            <a:r>
              <a:rPr lang="en-US" sz="2400" dirty="0">
                <a:solidFill>
                  <a:schemeClr val="tx1"/>
                </a:solidFill>
                <a:effectLst/>
                <a:latin typeface="UTM Avo" panose="02040603050506020204" pitchFamily="18"/>
                <a:ea typeface="Calibri" panose="020F0502020204030204" pitchFamily="34" charset="0"/>
              </a:rPr>
              <a:t>+ </a:t>
            </a:r>
            <a:r>
              <a:rPr lang="en-US" sz="2400" dirty="0" err="1">
                <a:solidFill>
                  <a:schemeClr val="tx1"/>
                </a:solidFill>
                <a:effectLst/>
                <a:latin typeface="UTM Avo" panose="02040603050506020204" pitchFamily="18"/>
                <a:ea typeface="Calibri" panose="020F0502020204030204" pitchFamily="34" charset="0"/>
              </a:rPr>
              <a:t>Đông</a:t>
            </a:r>
            <a:r>
              <a:rPr lang="en-US" sz="2400" dirty="0">
                <a:solidFill>
                  <a:schemeClr val="tx1"/>
                </a:solidFill>
                <a:effectLst/>
                <a:latin typeface="UTM Avo" panose="02040603050506020204" pitchFamily="18"/>
                <a:ea typeface="Calibri" panose="020F0502020204030204" pitchFamily="34" charset="0"/>
              </a:rPr>
              <a:t> </a:t>
            </a:r>
            <a:r>
              <a:rPr lang="en-US" sz="2400" dirty="0" err="1">
                <a:solidFill>
                  <a:schemeClr val="tx1"/>
                </a:solidFill>
                <a:effectLst/>
                <a:latin typeface="UTM Avo" panose="02040603050506020204" pitchFamily="18"/>
                <a:ea typeface="Calibri" panose="020F0502020204030204" pitchFamily="34" charset="0"/>
              </a:rPr>
              <a:t>lạnh</a:t>
            </a:r>
            <a:endParaRPr lang="en-US" sz="2400" dirty="0">
              <a:solidFill>
                <a:schemeClr val="tx1"/>
              </a:solidFill>
              <a:effectLst/>
              <a:latin typeface="UTM Avo" panose="02040603050506020204" pitchFamily="18"/>
              <a:ea typeface="Calibri" panose="020F0502020204030204" pitchFamily="34" charset="0"/>
            </a:endParaRPr>
          </a:p>
          <a:p>
            <a:pPr lvl="1">
              <a:lnSpc>
                <a:spcPct val="150000"/>
              </a:lnSpc>
            </a:pP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Hút</a:t>
            </a: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chân</a:t>
            </a: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không</a:t>
            </a:r>
            <a:endParaRPr lang="en-US" sz="2400" dirty="0">
              <a:solidFill>
                <a:schemeClr val="tx1"/>
              </a:solidFill>
              <a:latin typeface="UTM Avo" panose="02040603050506020204" pitchFamily="18"/>
              <a:ea typeface="Calibri" panose="020F0502020204030204" pitchFamily="34" charset="0"/>
            </a:endParaRPr>
          </a:p>
          <a:p>
            <a:pPr lvl="1">
              <a:lnSpc>
                <a:spcPct val="150000"/>
              </a:lnSpc>
            </a:pPr>
            <a:r>
              <a:rPr lang="en-US" sz="2400" dirty="0">
                <a:solidFill>
                  <a:schemeClr val="tx1"/>
                </a:solidFill>
                <a:effectLst/>
                <a:latin typeface="UTM Avo" panose="02040603050506020204" pitchFamily="18"/>
                <a:ea typeface="Calibri" panose="020F0502020204030204" pitchFamily="34" charset="0"/>
              </a:rPr>
              <a:t>+ Hun </a:t>
            </a:r>
            <a:r>
              <a:rPr lang="en-US" sz="2400" dirty="0" err="1">
                <a:solidFill>
                  <a:schemeClr val="tx1"/>
                </a:solidFill>
                <a:effectLst/>
                <a:latin typeface="UTM Avo" panose="02040603050506020204" pitchFamily="18"/>
                <a:ea typeface="Calibri" panose="020F0502020204030204" pitchFamily="34" charset="0"/>
              </a:rPr>
              <a:t>khói</a:t>
            </a:r>
            <a:endParaRPr lang="en-US" sz="2400" dirty="0">
              <a:solidFill>
                <a:schemeClr val="tx1"/>
              </a:solidFill>
              <a:effectLst/>
              <a:latin typeface="UTM Avo" panose="02040603050506020204" pitchFamily="18"/>
              <a:ea typeface="Calibri" panose="020F0502020204030204" pitchFamily="34" charset="0"/>
            </a:endParaRPr>
          </a:p>
          <a:p>
            <a:pPr lvl="1">
              <a:lnSpc>
                <a:spcPct val="150000"/>
              </a:lnSpc>
            </a:pP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Sấy</a:t>
            </a:r>
            <a:r>
              <a:rPr lang="en-US" sz="2400" dirty="0">
                <a:solidFill>
                  <a:schemeClr val="tx1"/>
                </a:solidFill>
                <a:latin typeface="UTM Avo" panose="02040603050506020204" pitchFamily="18"/>
                <a:ea typeface="Calibri" panose="020F0502020204030204" pitchFamily="34" charset="0"/>
              </a:rPr>
              <a:t> </a:t>
            </a:r>
            <a:r>
              <a:rPr lang="en-US" sz="2400" dirty="0" err="1">
                <a:solidFill>
                  <a:schemeClr val="tx1"/>
                </a:solidFill>
                <a:latin typeface="UTM Avo" panose="02040603050506020204" pitchFamily="18"/>
                <a:ea typeface="Calibri" panose="020F0502020204030204" pitchFamily="34" charset="0"/>
              </a:rPr>
              <a:t>khô</a:t>
            </a:r>
            <a:endParaRPr lang="en-US" sz="2400" dirty="0">
              <a:solidFill>
                <a:schemeClr val="tx1"/>
              </a:solidFill>
              <a:latin typeface="UTM Avo" panose="02040603050506020204" pitchFamily="18"/>
              <a:ea typeface="Calibri" panose="020F0502020204030204" pitchFamily="34" charset="0"/>
            </a:endParaRPr>
          </a:p>
          <a:p>
            <a:pPr lvl="1">
              <a:lnSpc>
                <a:spcPct val="150000"/>
              </a:lnSpc>
            </a:pPr>
            <a:r>
              <a:rPr lang="en-US" sz="2400" dirty="0">
                <a:solidFill>
                  <a:schemeClr val="tx1"/>
                </a:solidFill>
                <a:effectLst/>
                <a:latin typeface="UTM Avo" panose="02040603050506020204" pitchFamily="18"/>
                <a:ea typeface="Calibri" panose="020F0502020204030204" pitchFamily="34" charset="0"/>
              </a:rPr>
              <a:t>+ </a:t>
            </a:r>
            <a:r>
              <a:rPr lang="en-US" sz="2400" dirty="0" err="1">
                <a:solidFill>
                  <a:schemeClr val="tx1"/>
                </a:solidFill>
                <a:effectLst/>
                <a:latin typeface="UTM Avo" panose="02040603050506020204" pitchFamily="18"/>
                <a:ea typeface="Calibri" panose="020F0502020204030204" pitchFamily="34" charset="0"/>
              </a:rPr>
              <a:t>Sử</a:t>
            </a:r>
            <a:r>
              <a:rPr lang="en-US" sz="2400" dirty="0">
                <a:solidFill>
                  <a:schemeClr val="tx1"/>
                </a:solidFill>
                <a:effectLst/>
                <a:latin typeface="UTM Avo" panose="02040603050506020204" pitchFamily="18"/>
                <a:ea typeface="Calibri" panose="020F0502020204030204" pitchFamily="34" charset="0"/>
              </a:rPr>
              <a:t> </a:t>
            </a:r>
            <a:r>
              <a:rPr lang="en-US" sz="2400" dirty="0" err="1">
                <a:solidFill>
                  <a:schemeClr val="tx1"/>
                </a:solidFill>
                <a:effectLst/>
                <a:latin typeface="UTM Avo" panose="02040603050506020204" pitchFamily="18"/>
                <a:ea typeface="Calibri" panose="020F0502020204030204" pitchFamily="34" charset="0"/>
              </a:rPr>
              <a:t>dụng</a:t>
            </a:r>
            <a:r>
              <a:rPr lang="en-US" sz="2400" dirty="0">
                <a:solidFill>
                  <a:schemeClr val="tx1"/>
                </a:solidFill>
                <a:effectLst/>
                <a:latin typeface="UTM Avo" panose="02040603050506020204" pitchFamily="18"/>
                <a:ea typeface="Calibri" panose="020F0502020204030204" pitchFamily="34" charset="0"/>
              </a:rPr>
              <a:t> </a:t>
            </a:r>
            <a:r>
              <a:rPr lang="en-US" sz="2400" dirty="0" err="1">
                <a:solidFill>
                  <a:schemeClr val="tx1"/>
                </a:solidFill>
                <a:effectLst/>
                <a:latin typeface="UTM Avo" panose="02040603050506020204" pitchFamily="18"/>
                <a:ea typeface="Calibri" panose="020F0502020204030204" pitchFamily="34" charset="0"/>
              </a:rPr>
              <a:t>muối</a:t>
            </a:r>
            <a:r>
              <a:rPr lang="en-US" sz="2400" dirty="0">
                <a:solidFill>
                  <a:schemeClr val="tx1"/>
                </a:solidFill>
                <a:effectLst/>
                <a:latin typeface="UTM Avo" panose="02040603050506020204" pitchFamily="18"/>
                <a:ea typeface="Calibri" panose="020F0502020204030204" pitchFamily="34" charset="0"/>
              </a:rPr>
              <a:t>, </a:t>
            </a:r>
            <a:r>
              <a:rPr lang="en-US" sz="2400" dirty="0" err="1">
                <a:solidFill>
                  <a:schemeClr val="tx1"/>
                </a:solidFill>
                <a:effectLst/>
                <a:latin typeface="UTM Avo" panose="02040603050506020204" pitchFamily="18"/>
                <a:ea typeface="Calibri" panose="020F0502020204030204" pitchFamily="34" charset="0"/>
              </a:rPr>
              <a:t>đường</a:t>
            </a:r>
            <a:endParaRPr lang="en-US" sz="2400" dirty="0">
              <a:solidFill>
                <a:schemeClr val="tx1"/>
              </a:solidFill>
              <a:effectLst/>
              <a:latin typeface="UTM Avo" panose="02040603050506020204" pitchFamily="18"/>
              <a:ea typeface="Calibri" panose="020F0502020204030204" pitchFamily="34" charset="0"/>
            </a:endParaRPr>
          </a:p>
          <a:p>
            <a:endParaRPr lang="en-US" sz="1600" dirty="0">
              <a:solidFill>
                <a:schemeClr val="tx1"/>
              </a:solidFill>
              <a:latin typeface="UTM Avo" panose="02040603050506020204" pitchFamily="18"/>
            </a:endParaRPr>
          </a:p>
        </p:txBody>
      </p:sp>
      <p:pic>
        <p:nvPicPr>
          <p:cNvPr id="4" name="Picture 3">
            <a:extLst>
              <a:ext uri="{FF2B5EF4-FFF2-40B4-BE49-F238E27FC236}">
                <a16:creationId xmlns:a16="http://schemas.microsoft.com/office/drawing/2014/main" id="{AE279161-BD42-EFAF-6C4D-D76DD24A6A9E}"/>
              </a:ext>
            </a:extLst>
          </p:cNvPr>
          <p:cNvPicPr>
            <a:picLocks noChangeAspect="1"/>
          </p:cNvPicPr>
          <p:nvPr/>
        </p:nvPicPr>
        <p:blipFill>
          <a:blip r:embed="rId4"/>
          <a:stretch>
            <a:fillRect/>
          </a:stretch>
        </p:blipFill>
        <p:spPr>
          <a:xfrm>
            <a:off x="6935501" y="1612013"/>
            <a:ext cx="3861864" cy="2391482"/>
          </a:xfrm>
          <a:prstGeom prst="rect">
            <a:avLst/>
          </a:prstGeom>
        </p:spPr>
      </p:pic>
      <p:pic>
        <p:nvPicPr>
          <p:cNvPr id="5" name="Picture 4">
            <a:extLst>
              <a:ext uri="{FF2B5EF4-FFF2-40B4-BE49-F238E27FC236}">
                <a16:creationId xmlns:a16="http://schemas.microsoft.com/office/drawing/2014/main" id="{59B3F37E-EAD8-C260-DA9F-21ADB14A890A}"/>
              </a:ext>
            </a:extLst>
          </p:cNvPr>
          <p:cNvPicPr>
            <a:picLocks noChangeAspect="1"/>
          </p:cNvPicPr>
          <p:nvPr/>
        </p:nvPicPr>
        <p:blipFill>
          <a:blip r:embed="rId5"/>
          <a:stretch>
            <a:fillRect/>
          </a:stretch>
        </p:blipFill>
        <p:spPr>
          <a:xfrm>
            <a:off x="6935501" y="4162940"/>
            <a:ext cx="3861864" cy="2391481"/>
          </a:xfrm>
          <a:prstGeom prst="rect">
            <a:avLst/>
          </a:prstGeom>
        </p:spPr>
      </p:pic>
    </p:spTree>
    <p:extLst>
      <p:ext uri="{BB962C8B-B14F-4D97-AF65-F5344CB8AC3E}">
        <p14:creationId xmlns:p14="http://schemas.microsoft.com/office/powerpoint/2010/main" val="38814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3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barn(inVertical)">
                                      <p:cBhvr>
                                        <p:cTn id="29" dur="500"/>
                                        <p:tgtEl>
                                          <p:spTgt spid="3">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arn(inVertical)">
                                      <p:cBhvr>
                                        <p:cTn id="35" dur="500"/>
                                        <p:tgtEl>
                                          <p:spTgt spid="3">
                                            <p:txEl>
                                              <p:pRg st="3" end="3"/>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arn(inVertical)">
                                      <p:cBhvr>
                                        <p:cTn id="4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2" name="TextBox 1">
            <a:extLst>
              <a:ext uri="{FF2B5EF4-FFF2-40B4-BE49-F238E27FC236}">
                <a16:creationId xmlns:a16="http://schemas.microsoft.com/office/drawing/2014/main" id="{44D6C339-0682-11D3-5D94-6BA39922C3D1}"/>
              </a:ext>
            </a:extLst>
          </p:cNvPr>
          <p:cNvSpPr txBox="1"/>
          <p:nvPr/>
        </p:nvSpPr>
        <p:spPr>
          <a:xfrm>
            <a:off x="1939029" y="5806389"/>
            <a:ext cx="2387600" cy="446276"/>
          </a:xfrm>
          <a:prstGeom prst="rect">
            <a:avLst/>
          </a:prstGeom>
          <a:noFill/>
        </p:spPr>
        <p:txBody>
          <a:bodyPr wrap="square" rtlCol="0">
            <a:spAutoFit/>
          </a:bodyPr>
          <a:lstStyle/>
          <a:p>
            <a:pPr algn="ctr"/>
            <a:r>
              <a:rPr lang="en-US" sz="2300" dirty="0" err="1">
                <a:solidFill>
                  <a:schemeClr val="tx1"/>
                </a:solidFill>
                <a:latin typeface="UTM Avo" panose="02040603050506020204" pitchFamily="18"/>
              </a:rPr>
              <a:t>Thịt</a:t>
            </a:r>
            <a:r>
              <a:rPr lang="en-US" sz="2300" dirty="0">
                <a:solidFill>
                  <a:schemeClr val="tx1"/>
                </a:solidFill>
                <a:latin typeface="UTM Avo" panose="02040603050506020204" pitchFamily="18"/>
              </a:rPr>
              <a:t> </a:t>
            </a:r>
            <a:r>
              <a:rPr lang="en-US" sz="2300" dirty="0" err="1">
                <a:solidFill>
                  <a:schemeClr val="tx1"/>
                </a:solidFill>
                <a:latin typeface="UTM Avo" panose="02040603050506020204" pitchFamily="18"/>
              </a:rPr>
              <a:t>hun</a:t>
            </a:r>
            <a:r>
              <a:rPr lang="en-US" sz="2300" dirty="0">
                <a:solidFill>
                  <a:schemeClr val="tx1"/>
                </a:solidFill>
                <a:latin typeface="UTM Avo" panose="02040603050506020204" pitchFamily="18"/>
              </a:rPr>
              <a:t> </a:t>
            </a:r>
            <a:r>
              <a:rPr lang="en-US" sz="2300" dirty="0" err="1">
                <a:solidFill>
                  <a:schemeClr val="tx1"/>
                </a:solidFill>
                <a:latin typeface="UTM Avo" panose="02040603050506020204" pitchFamily="18"/>
              </a:rPr>
              <a:t>khói</a:t>
            </a:r>
            <a:endParaRPr lang="en-US" sz="2300" dirty="0">
              <a:solidFill>
                <a:schemeClr val="tx1"/>
              </a:solidFill>
              <a:latin typeface="UTM Avo" panose="02040603050506020204" pitchFamily="18"/>
            </a:endParaRPr>
          </a:p>
        </p:txBody>
      </p:sp>
      <p:pic>
        <p:nvPicPr>
          <p:cNvPr id="3" name="Picture 2">
            <a:extLst>
              <a:ext uri="{FF2B5EF4-FFF2-40B4-BE49-F238E27FC236}">
                <a16:creationId xmlns:a16="http://schemas.microsoft.com/office/drawing/2014/main" id="{F4A38E45-0469-0F57-5C4E-C6ED6885D7DC}"/>
              </a:ext>
            </a:extLst>
          </p:cNvPr>
          <p:cNvPicPr>
            <a:picLocks noChangeAspect="1"/>
          </p:cNvPicPr>
          <p:nvPr/>
        </p:nvPicPr>
        <p:blipFill rotWithShape="1">
          <a:blip r:embed="rId4"/>
          <a:srcRect l="6267"/>
          <a:stretch/>
        </p:blipFill>
        <p:spPr>
          <a:xfrm>
            <a:off x="932820" y="2626615"/>
            <a:ext cx="4807183" cy="3012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17258C0E-D53D-6531-7B84-8CD452A3E37D}"/>
              </a:ext>
            </a:extLst>
          </p:cNvPr>
          <p:cNvPicPr>
            <a:picLocks noChangeAspect="1"/>
          </p:cNvPicPr>
          <p:nvPr/>
        </p:nvPicPr>
        <p:blipFill>
          <a:blip r:embed="rId5"/>
          <a:stretch>
            <a:fillRect/>
          </a:stretch>
        </p:blipFill>
        <p:spPr>
          <a:xfrm>
            <a:off x="6455407" y="2626615"/>
            <a:ext cx="4807182" cy="3012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1E090A7-6DB4-2DDE-1601-532FE0C5C79D}"/>
              </a:ext>
            </a:extLst>
          </p:cNvPr>
          <p:cNvSpPr txBox="1"/>
          <p:nvPr/>
        </p:nvSpPr>
        <p:spPr>
          <a:xfrm>
            <a:off x="6479470" y="5826010"/>
            <a:ext cx="5085645" cy="446276"/>
          </a:xfrm>
          <a:prstGeom prst="rect">
            <a:avLst/>
          </a:prstGeom>
          <a:noFill/>
        </p:spPr>
        <p:txBody>
          <a:bodyPr wrap="square" rtlCol="0">
            <a:spAutoFit/>
          </a:bodyPr>
          <a:lstStyle/>
          <a:p>
            <a:pPr algn="ctr"/>
            <a:r>
              <a:rPr lang="en-US" sz="2300" dirty="0" err="1">
                <a:solidFill>
                  <a:schemeClr val="tx1"/>
                </a:solidFill>
                <a:latin typeface="UTM Avo" panose="02040603050506020204" pitchFamily="18"/>
              </a:rPr>
              <a:t>Làm</a:t>
            </a:r>
            <a:r>
              <a:rPr lang="en-US" sz="2300" dirty="0">
                <a:solidFill>
                  <a:schemeClr val="tx1"/>
                </a:solidFill>
                <a:latin typeface="UTM Avo" panose="02040603050506020204" pitchFamily="18"/>
              </a:rPr>
              <a:t> </a:t>
            </a:r>
            <a:r>
              <a:rPr lang="en-US" sz="2300" dirty="0" err="1">
                <a:solidFill>
                  <a:schemeClr val="tx1"/>
                </a:solidFill>
                <a:latin typeface="UTM Avo" panose="02040603050506020204" pitchFamily="18"/>
              </a:rPr>
              <a:t>mứt</a:t>
            </a:r>
            <a:r>
              <a:rPr lang="en-US" sz="2300" dirty="0">
                <a:solidFill>
                  <a:schemeClr val="tx1"/>
                </a:solidFill>
                <a:latin typeface="UTM Avo" panose="02040603050506020204" pitchFamily="18"/>
              </a:rPr>
              <a:t> </a:t>
            </a:r>
            <a:r>
              <a:rPr lang="en-US" sz="2300" dirty="0" err="1">
                <a:solidFill>
                  <a:schemeClr val="tx1"/>
                </a:solidFill>
                <a:latin typeface="UTM Avo" panose="02040603050506020204" pitchFamily="18"/>
              </a:rPr>
              <a:t>từ</a:t>
            </a:r>
            <a:r>
              <a:rPr lang="en-US" sz="2300" dirty="0">
                <a:solidFill>
                  <a:schemeClr val="tx1"/>
                </a:solidFill>
                <a:latin typeface="UTM Avo" panose="02040603050506020204" pitchFamily="18"/>
              </a:rPr>
              <a:t> </a:t>
            </a:r>
            <a:r>
              <a:rPr lang="en-US" sz="2300" dirty="0" err="1">
                <a:solidFill>
                  <a:schemeClr val="tx1"/>
                </a:solidFill>
                <a:latin typeface="UTM Avo" panose="02040603050506020204" pitchFamily="18"/>
              </a:rPr>
              <a:t>hoa</a:t>
            </a:r>
            <a:r>
              <a:rPr lang="en-US" sz="2300" dirty="0">
                <a:solidFill>
                  <a:schemeClr val="tx1"/>
                </a:solidFill>
                <a:latin typeface="UTM Avo" panose="02040603050506020204" pitchFamily="18"/>
              </a:rPr>
              <a:t> </a:t>
            </a:r>
            <a:r>
              <a:rPr lang="en-US" sz="2300" dirty="0" err="1">
                <a:solidFill>
                  <a:schemeClr val="tx1"/>
                </a:solidFill>
                <a:latin typeface="UTM Avo" panose="02040603050506020204" pitchFamily="18"/>
              </a:rPr>
              <a:t>quả</a:t>
            </a:r>
            <a:r>
              <a:rPr lang="en-US" sz="2300" dirty="0">
                <a:solidFill>
                  <a:schemeClr val="tx1"/>
                </a:solidFill>
                <a:latin typeface="UTM Avo" panose="02040603050506020204" pitchFamily="18"/>
              </a:rPr>
              <a:t> </a:t>
            </a:r>
            <a:r>
              <a:rPr lang="en-US" sz="2300" dirty="0" err="1">
                <a:solidFill>
                  <a:schemeClr val="tx1"/>
                </a:solidFill>
                <a:latin typeface="UTM Avo" panose="02040603050506020204" pitchFamily="18"/>
              </a:rPr>
              <a:t>sấy</a:t>
            </a:r>
            <a:r>
              <a:rPr lang="en-US" sz="2300" dirty="0">
                <a:solidFill>
                  <a:schemeClr val="tx1"/>
                </a:solidFill>
                <a:latin typeface="UTM Avo" panose="02040603050506020204" pitchFamily="18"/>
              </a:rPr>
              <a:t> </a:t>
            </a:r>
            <a:r>
              <a:rPr lang="en-US" sz="2300" dirty="0" err="1">
                <a:solidFill>
                  <a:schemeClr val="tx1"/>
                </a:solidFill>
                <a:latin typeface="UTM Avo" panose="02040603050506020204" pitchFamily="18"/>
              </a:rPr>
              <a:t>khô</a:t>
            </a:r>
            <a:endParaRPr lang="en-US" sz="2300" dirty="0">
              <a:solidFill>
                <a:schemeClr val="tx1"/>
              </a:solidFill>
              <a:latin typeface="UTM Avo" panose="02040603050506020204" pitchFamily="18"/>
            </a:endParaRPr>
          </a:p>
        </p:txBody>
      </p:sp>
    </p:spTree>
    <p:extLst>
      <p:ext uri="{BB962C8B-B14F-4D97-AF65-F5344CB8AC3E}">
        <p14:creationId xmlns:p14="http://schemas.microsoft.com/office/powerpoint/2010/main" val="212584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3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3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1"/>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6D0F780-8C14-6D93-19E4-022A22F82548}"/>
              </a:ext>
            </a:extLst>
          </p:cNvPr>
          <p:cNvGraphicFramePr>
            <a:graphicFrameLocks noGrp="1"/>
          </p:cNvGraphicFramePr>
          <p:nvPr>
            <p:extLst>
              <p:ext uri="{D42A27DB-BD31-4B8C-83A1-F6EECF244321}">
                <p14:modId xmlns:p14="http://schemas.microsoft.com/office/powerpoint/2010/main" val="1940096299"/>
              </p:ext>
            </p:extLst>
          </p:nvPr>
        </p:nvGraphicFramePr>
        <p:xfrm>
          <a:off x="1031125" y="1892140"/>
          <a:ext cx="10160039" cy="3990864"/>
        </p:xfrm>
        <a:graphic>
          <a:graphicData uri="http://schemas.openxmlformats.org/drawingml/2006/table">
            <a:tbl>
              <a:tblPr firstRow="1" bandRow="1"/>
              <a:tblGrid>
                <a:gridCol w="3289110">
                  <a:extLst>
                    <a:ext uri="{9D8B030D-6E8A-4147-A177-3AD203B41FA5}">
                      <a16:colId xmlns:a16="http://schemas.microsoft.com/office/drawing/2014/main" val="4088002819"/>
                    </a:ext>
                  </a:extLst>
                </a:gridCol>
                <a:gridCol w="1760562">
                  <a:extLst>
                    <a:ext uri="{9D8B030D-6E8A-4147-A177-3AD203B41FA5}">
                      <a16:colId xmlns:a16="http://schemas.microsoft.com/office/drawing/2014/main" val="2348621842"/>
                    </a:ext>
                  </a:extLst>
                </a:gridCol>
                <a:gridCol w="2477478">
                  <a:extLst>
                    <a:ext uri="{9D8B030D-6E8A-4147-A177-3AD203B41FA5}">
                      <a16:colId xmlns:a16="http://schemas.microsoft.com/office/drawing/2014/main" val="3758527145"/>
                    </a:ext>
                  </a:extLst>
                </a:gridCol>
                <a:gridCol w="2632889">
                  <a:extLst>
                    <a:ext uri="{9D8B030D-6E8A-4147-A177-3AD203B41FA5}">
                      <a16:colId xmlns:a16="http://schemas.microsoft.com/office/drawing/2014/main" val="542080106"/>
                    </a:ext>
                  </a:extLst>
                </a:gridCol>
              </a:tblGrid>
              <a:tr h="874498">
                <a:tc>
                  <a:txBody>
                    <a:bodyPr/>
                    <a:lstStyle/>
                    <a:p>
                      <a:pPr algn="ctr">
                        <a:lnSpc>
                          <a:spcPct val="150000"/>
                        </a:lnSpc>
                      </a:pPr>
                      <a:r>
                        <a:rPr lang="en-US" sz="2200" dirty="0" err="1">
                          <a:solidFill>
                            <a:schemeClr val="tx1"/>
                          </a:solidFill>
                          <a:latin typeface="UTM Avo" panose="02040603050506020204" pitchFamily="18"/>
                        </a:rPr>
                        <a:t>Tên</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lương</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thực</a:t>
                      </a:r>
                      <a:r>
                        <a:rPr lang="en-US" sz="2200" dirty="0">
                          <a:solidFill>
                            <a:schemeClr val="tx1"/>
                          </a:solidFill>
                          <a:latin typeface="UTM Avo" panose="02040603050506020204" pitchFamily="18"/>
                        </a:rPr>
                        <a:t> - </a:t>
                      </a:r>
                      <a:r>
                        <a:rPr lang="en-US" sz="2200" dirty="0" err="1">
                          <a:solidFill>
                            <a:schemeClr val="tx1"/>
                          </a:solidFill>
                          <a:latin typeface="UTM Avo" panose="02040603050506020204" pitchFamily="18"/>
                        </a:rPr>
                        <a:t>thực</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phẩm</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pPr>
                      <a:r>
                        <a:rPr lang="en-US" sz="2200" dirty="0" err="1">
                          <a:solidFill>
                            <a:schemeClr val="tx1"/>
                          </a:solidFill>
                          <a:latin typeface="UTM Avo" panose="02040603050506020204" pitchFamily="18"/>
                        </a:rPr>
                        <a:t>Tính</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chất</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pPr>
                      <a:r>
                        <a:rPr lang="en-US" sz="2200" dirty="0" err="1">
                          <a:solidFill>
                            <a:schemeClr val="tx1"/>
                          </a:solidFill>
                          <a:latin typeface="UTM Avo" panose="02040603050506020204" pitchFamily="18"/>
                        </a:rPr>
                        <a:t>Cách</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sử</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dụng</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pPr>
                      <a:r>
                        <a:rPr lang="en-US" sz="2200" dirty="0" err="1">
                          <a:solidFill>
                            <a:schemeClr val="tx1"/>
                          </a:solidFill>
                          <a:latin typeface="UTM Avo" panose="02040603050506020204" pitchFamily="18"/>
                        </a:rPr>
                        <a:t>Cách</a:t>
                      </a:r>
                      <a:r>
                        <a:rPr lang="en-US" sz="2200" dirty="0">
                          <a:solidFill>
                            <a:schemeClr val="tx1"/>
                          </a:solidFill>
                          <a:latin typeface="UTM Avo" panose="02040603050506020204" pitchFamily="18"/>
                        </a:rPr>
                        <a:t> </a:t>
                      </a:r>
                      <a:br>
                        <a:rPr lang="en-US" sz="2200" dirty="0">
                          <a:solidFill>
                            <a:schemeClr val="tx1"/>
                          </a:solidFill>
                          <a:latin typeface="UTM Avo" panose="02040603050506020204" pitchFamily="18"/>
                        </a:rPr>
                      </a:br>
                      <a:r>
                        <a:rPr lang="en-US" sz="2200" dirty="0" err="1">
                          <a:solidFill>
                            <a:schemeClr val="tx1"/>
                          </a:solidFill>
                          <a:latin typeface="UTM Avo" panose="02040603050506020204" pitchFamily="18"/>
                        </a:rPr>
                        <a:t>bảo</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quản</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15585182"/>
                  </a:ext>
                </a:extLst>
              </a:tr>
              <a:tr h="753829">
                <a:tc>
                  <a:txBody>
                    <a:bodyPr/>
                    <a:lstStyle/>
                    <a:p>
                      <a:pPr algn="ctr">
                        <a:lnSpc>
                          <a:spcPct val="107000"/>
                        </a:lnSpc>
                        <a:spcAft>
                          <a:spcPts val="800"/>
                        </a:spcAft>
                        <a:buNone/>
                      </a:pPr>
                      <a:r>
                        <a:rPr lang="en-US" sz="2800" kern="100">
                          <a:effectLst/>
                          <a:latin typeface="Times New Roman" panose="02020603050405020304" pitchFamily="18" charset="0"/>
                          <a:ea typeface="Arial" panose="020B0604020202020204" pitchFamily="34" charset="0"/>
                          <a:cs typeface="Times New Roman" panose="02020603050405020304" pitchFamily="18" charset="0"/>
                        </a:rPr>
                        <a:t>Tôm</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8726509"/>
                  </a:ext>
                </a:extLst>
              </a:tr>
              <a:tr h="764275">
                <a:tc>
                  <a:txBody>
                    <a:bodyPr/>
                    <a:lstStyle/>
                    <a:p>
                      <a:pPr algn="ctr">
                        <a:lnSpc>
                          <a:spcPct val="107000"/>
                        </a:lnSpc>
                        <a:spcAft>
                          <a:spcPts val="800"/>
                        </a:spcAft>
                        <a:buNone/>
                      </a:pPr>
                      <a:r>
                        <a:rPr lang="en-US" sz="2800" kern="100" dirty="0">
                          <a:effectLst/>
                          <a:latin typeface="Times New Roman" panose="02020603050405020304" pitchFamily="18" charset="0"/>
                          <a:ea typeface="Arial" panose="020B0604020202020204" pitchFamily="34" charset="0"/>
                          <a:cs typeface="Times New Roman" panose="02020603050405020304" pitchFamily="18" charset="0"/>
                        </a:rPr>
                        <a:t>Bánh </a:t>
                      </a:r>
                      <a:r>
                        <a:rPr lang="en-US" sz="2800" kern="100" dirty="0" err="1">
                          <a:effectLst/>
                          <a:latin typeface="Times New Roman" panose="02020603050405020304" pitchFamily="18" charset="0"/>
                          <a:ea typeface="Arial" panose="020B0604020202020204" pitchFamily="34" charset="0"/>
                          <a:cs typeface="Times New Roman" panose="02020603050405020304" pitchFamily="18" charset="0"/>
                        </a:rPr>
                        <a:t>mì</a:t>
                      </a:r>
                      <a:endParaRPr lang="vi-VN" sz="28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7284856"/>
                  </a:ext>
                </a:extLst>
              </a:tr>
              <a:tr h="736979">
                <a:tc>
                  <a:txBody>
                    <a:bodyPr/>
                    <a:lstStyle/>
                    <a:p>
                      <a:pPr algn="ctr">
                        <a:lnSpc>
                          <a:spcPct val="150000"/>
                        </a:lnSpc>
                      </a:pP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1003771"/>
                  </a:ext>
                </a:extLst>
              </a:tr>
              <a:tr h="709684">
                <a:tc>
                  <a:txBody>
                    <a:bodyPr/>
                    <a:lstStyle/>
                    <a:p>
                      <a:pPr algn="ctr">
                        <a:lnSpc>
                          <a:spcPct val="150000"/>
                        </a:lnSpc>
                      </a:pP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5475241"/>
                  </a:ext>
                </a:extLst>
              </a:tr>
            </a:tbl>
          </a:graphicData>
        </a:graphic>
      </p:graphicFrame>
      <p:sp>
        <p:nvSpPr>
          <p:cNvPr id="3" name="TextBox 2">
            <a:extLst>
              <a:ext uri="{FF2B5EF4-FFF2-40B4-BE49-F238E27FC236}">
                <a16:creationId xmlns:a16="http://schemas.microsoft.com/office/drawing/2014/main" id="{47C249E0-6D1D-4295-08B7-FF4A645121BF}"/>
              </a:ext>
            </a:extLst>
          </p:cNvPr>
          <p:cNvSpPr txBox="1"/>
          <p:nvPr/>
        </p:nvSpPr>
        <p:spPr>
          <a:xfrm>
            <a:off x="4196108" y="974996"/>
            <a:ext cx="7704739" cy="461665"/>
          </a:xfrm>
          <a:prstGeom prst="rect">
            <a:avLst/>
          </a:prstGeom>
          <a:noFill/>
        </p:spPr>
        <p:txBody>
          <a:bodyPr wrap="square" rtlCol="0">
            <a:spAutoFit/>
          </a:bodyPr>
          <a:lstStyle/>
          <a:p>
            <a:pPr algn="ctr"/>
            <a:r>
              <a:rPr lang="en-US" sz="2400" dirty="0" err="1">
                <a:solidFill>
                  <a:srgbClr val="FF0000"/>
                </a:solidFill>
                <a:latin typeface="UTM Avo" panose="02040603050506020204" pitchFamily="18"/>
              </a:rPr>
              <a:t>Vận</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dụng</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từ</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thực</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tế</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và</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hoàn</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thành</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bảng</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trên</a:t>
            </a:r>
            <a:endParaRPr lang="en-US" sz="2400" dirty="0">
              <a:solidFill>
                <a:srgbClr val="FF0000"/>
              </a:solidFill>
              <a:latin typeface="UTM Avo" panose="02040603050506020204" pitchFamily="18"/>
            </a:endParaRPr>
          </a:p>
        </p:txBody>
      </p:sp>
      <p:pic>
        <p:nvPicPr>
          <p:cNvPr id="4" name="Countdown 5 minutes-Nho">
            <a:hlinkClick r:id="" action="ppaction://media"/>
            <a:extLst>
              <a:ext uri="{FF2B5EF4-FFF2-40B4-BE49-F238E27FC236}">
                <a16:creationId xmlns:a16="http://schemas.microsoft.com/office/drawing/2014/main" id="{6EB50929-2A29-AE42-C6E8-68D91B209687}"/>
              </a:ext>
            </a:extLst>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346259" y="796773"/>
            <a:ext cx="1415398" cy="818109"/>
          </a:xfrm>
          <a:prstGeom prst="rect">
            <a:avLst/>
          </a:prstGeom>
        </p:spPr>
      </p:pic>
    </p:spTree>
    <p:extLst>
      <p:ext uri="{BB962C8B-B14F-4D97-AF65-F5344CB8AC3E}">
        <p14:creationId xmlns:p14="http://schemas.microsoft.com/office/powerpoint/2010/main" val="11823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3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9091">
                <p:cTn id="17" fill="hold" display="0">
                  <p:stCondLst>
                    <p:cond delay="indefinite"/>
                  </p:stCondLst>
                </p:cTn>
                <p:tgtEl>
                  <p:spTgt spid="4"/>
                </p:tgtEl>
              </p:cMediaNode>
            </p:video>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470FD1D3-53B7-51B2-059E-504A7EF6D036}"/>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8E0D0C61-05CD-B0EB-9B78-C54925DAC567}"/>
              </a:ext>
            </a:extLst>
          </p:cNvPr>
          <p:cNvGraphicFramePr>
            <a:graphicFrameLocks noGrp="1"/>
          </p:cNvGraphicFramePr>
          <p:nvPr>
            <p:extLst>
              <p:ext uri="{D42A27DB-BD31-4B8C-83A1-F6EECF244321}">
                <p14:modId xmlns:p14="http://schemas.microsoft.com/office/powerpoint/2010/main" val="1531153631"/>
              </p:ext>
            </p:extLst>
          </p:nvPr>
        </p:nvGraphicFramePr>
        <p:xfrm>
          <a:off x="327547" y="1243639"/>
          <a:ext cx="11382232" cy="5130485"/>
        </p:xfrm>
        <a:graphic>
          <a:graphicData uri="http://schemas.openxmlformats.org/drawingml/2006/table">
            <a:tbl>
              <a:tblPr firstRow="1" bandRow="1"/>
              <a:tblGrid>
                <a:gridCol w="2570022">
                  <a:extLst>
                    <a:ext uri="{9D8B030D-6E8A-4147-A177-3AD203B41FA5}">
                      <a16:colId xmlns:a16="http://schemas.microsoft.com/office/drawing/2014/main" val="4088002819"/>
                    </a:ext>
                  </a:extLst>
                </a:gridCol>
                <a:gridCol w="2612385">
                  <a:extLst>
                    <a:ext uri="{9D8B030D-6E8A-4147-A177-3AD203B41FA5}">
                      <a16:colId xmlns:a16="http://schemas.microsoft.com/office/drawing/2014/main" val="2348621842"/>
                    </a:ext>
                  </a:extLst>
                </a:gridCol>
                <a:gridCol w="2584143">
                  <a:extLst>
                    <a:ext uri="{9D8B030D-6E8A-4147-A177-3AD203B41FA5}">
                      <a16:colId xmlns:a16="http://schemas.microsoft.com/office/drawing/2014/main" val="3758527145"/>
                    </a:ext>
                  </a:extLst>
                </a:gridCol>
                <a:gridCol w="3615682">
                  <a:extLst>
                    <a:ext uri="{9D8B030D-6E8A-4147-A177-3AD203B41FA5}">
                      <a16:colId xmlns:a16="http://schemas.microsoft.com/office/drawing/2014/main" val="542080106"/>
                    </a:ext>
                  </a:extLst>
                </a:gridCol>
              </a:tblGrid>
              <a:tr h="874498">
                <a:tc>
                  <a:txBody>
                    <a:bodyPr/>
                    <a:lstStyle/>
                    <a:p>
                      <a:pPr algn="ctr">
                        <a:lnSpc>
                          <a:spcPct val="150000"/>
                        </a:lnSpc>
                      </a:pPr>
                      <a:r>
                        <a:rPr lang="en-US" sz="2200" dirty="0" err="1">
                          <a:solidFill>
                            <a:schemeClr val="tx1"/>
                          </a:solidFill>
                          <a:latin typeface="UTM Avo" panose="02040603050506020204" pitchFamily="18"/>
                        </a:rPr>
                        <a:t>Tên</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lương</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thực</a:t>
                      </a:r>
                      <a:r>
                        <a:rPr lang="en-US" sz="2200" dirty="0">
                          <a:solidFill>
                            <a:schemeClr val="tx1"/>
                          </a:solidFill>
                          <a:latin typeface="UTM Avo" panose="02040603050506020204" pitchFamily="18"/>
                        </a:rPr>
                        <a:t> - </a:t>
                      </a:r>
                      <a:r>
                        <a:rPr lang="en-US" sz="2200" dirty="0" err="1">
                          <a:solidFill>
                            <a:schemeClr val="tx1"/>
                          </a:solidFill>
                          <a:latin typeface="UTM Avo" panose="02040603050506020204" pitchFamily="18"/>
                        </a:rPr>
                        <a:t>thực</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phẩm</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pPr>
                      <a:r>
                        <a:rPr lang="en-US" sz="2200" dirty="0" err="1">
                          <a:solidFill>
                            <a:schemeClr val="tx1"/>
                          </a:solidFill>
                          <a:latin typeface="UTM Avo" panose="02040603050506020204" pitchFamily="18"/>
                        </a:rPr>
                        <a:t>Tính</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chất</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pPr>
                      <a:r>
                        <a:rPr lang="en-US" sz="2200" dirty="0" err="1">
                          <a:solidFill>
                            <a:schemeClr val="tx1"/>
                          </a:solidFill>
                          <a:latin typeface="UTM Avo" panose="02040603050506020204" pitchFamily="18"/>
                        </a:rPr>
                        <a:t>Cách</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sử</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dụng</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pPr>
                      <a:r>
                        <a:rPr lang="en-US" sz="2200" dirty="0" err="1">
                          <a:solidFill>
                            <a:schemeClr val="tx1"/>
                          </a:solidFill>
                          <a:latin typeface="UTM Avo" panose="02040603050506020204" pitchFamily="18"/>
                        </a:rPr>
                        <a:t>Cách</a:t>
                      </a:r>
                      <a:r>
                        <a:rPr lang="en-US" sz="2200" dirty="0">
                          <a:solidFill>
                            <a:schemeClr val="tx1"/>
                          </a:solidFill>
                          <a:latin typeface="UTM Avo" panose="02040603050506020204" pitchFamily="18"/>
                        </a:rPr>
                        <a:t> </a:t>
                      </a:r>
                      <a:br>
                        <a:rPr lang="en-US" sz="2200" dirty="0">
                          <a:solidFill>
                            <a:schemeClr val="tx1"/>
                          </a:solidFill>
                          <a:latin typeface="UTM Avo" panose="02040603050506020204" pitchFamily="18"/>
                        </a:rPr>
                      </a:br>
                      <a:r>
                        <a:rPr lang="en-US" sz="2200" dirty="0" err="1">
                          <a:solidFill>
                            <a:schemeClr val="tx1"/>
                          </a:solidFill>
                          <a:latin typeface="UTM Avo" panose="02040603050506020204" pitchFamily="18"/>
                        </a:rPr>
                        <a:t>bảo</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quản</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15585182"/>
                  </a:ext>
                </a:extLst>
              </a:tr>
              <a:tr h="753829">
                <a:tc>
                  <a:txBody>
                    <a:bodyPr/>
                    <a:lstStyle/>
                    <a:p>
                      <a:pPr algn="ctr">
                        <a:lnSpc>
                          <a:spcPct val="150000"/>
                        </a:lnSpc>
                      </a:pPr>
                      <a:r>
                        <a:rPr lang="en-US" sz="2200" dirty="0" err="1">
                          <a:solidFill>
                            <a:schemeClr val="tx1"/>
                          </a:solidFill>
                          <a:latin typeface="UTM Avo" panose="02040603050506020204" pitchFamily="18"/>
                        </a:rPr>
                        <a:t>Thịt</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bò</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err="1">
                          <a:solidFill>
                            <a:schemeClr val="tx1"/>
                          </a:solidFill>
                          <a:latin typeface="UTM Avo" panose="02040603050506020204" pitchFamily="18"/>
                        </a:rPr>
                        <a:t>Tươi</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sống</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err="1">
                          <a:solidFill>
                            <a:schemeClr val="tx1"/>
                          </a:solidFill>
                          <a:latin typeface="UTM Avo" panose="02040603050506020204" pitchFamily="18"/>
                        </a:rPr>
                        <a:t>Nấu</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chín</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Trong </a:t>
                      </a:r>
                      <a:r>
                        <a:rPr lang="en-US" sz="2200" dirty="0" err="1">
                          <a:solidFill>
                            <a:schemeClr val="tx1"/>
                          </a:solidFill>
                          <a:latin typeface="UTM Avo" panose="02040603050506020204" pitchFamily="18"/>
                        </a:rPr>
                        <a:t>tủ</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lạnh</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hoặc</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sấy</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khô</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8726509"/>
                  </a:ext>
                </a:extLst>
              </a:tr>
              <a:tr h="764275">
                <a:tc>
                  <a:txBody>
                    <a:bodyPr/>
                    <a:lstStyle/>
                    <a:p>
                      <a:pPr algn="ctr">
                        <a:lnSpc>
                          <a:spcPct val="150000"/>
                        </a:lnSpc>
                      </a:pPr>
                      <a:r>
                        <a:rPr lang="en-US" sz="2200" dirty="0" err="1">
                          <a:solidFill>
                            <a:schemeClr val="tx1"/>
                          </a:solidFill>
                          <a:latin typeface="UTM Avo" panose="02040603050506020204" pitchFamily="18"/>
                        </a:rPr>
                        <a:t>Tôm</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err="1">
                          <a:solidFill>
                            <a:schemeClr val="tx1"/>
                          </a:solidFill>
                          <a:latin typeface="UTM Avo" panose="02040603050506020204" pitchFamily="18"/>
                        </a:rPr>
                        <a:t>Tươi</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sống</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err="1">
                          <a:solidFill>
                            <a:schemeClr val="tx1"/>
                          </a:solidFill>
                          <a:latin typeface="UTM Avo" panose="02040603050506020204" pitchFamily="18"/>
                        </a:rPr>
                        <a:t>Nấu</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chín</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Trong </a:t>
                      </a:r>
                      <a:r>
                        <a:rPr lang="en-US" sz="2200" dirty="0" err="1">
                          <a:solidFill>
                            <a:schemeClr val="tx1"/>
                          </a:solidFill>
                          <a:latin typeface="UTM Avo" panose="02040603050506020204" pitchFamily="18"/>
                        </a:rPr>
                        <a:t>tủ</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lạnh</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hoặc</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sấy</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khô</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7284856"/>
                  </a:ext>
                </a:extLst>
              </a:tr>
              <a:tr h="736979">
                <a:tc>
                  <a:txBody>
                    <a:bodyPr/>
                    <a:lstStyle/>
                    <a:p>
                      <a:pPr algn="ctr">
                        <a:lnSpc>
                          <a:spcPct val="150000"/>
                        </a:lnSpc>
                      </a:pPr>
                      <a:r>
                        <a:rPr lang="en-US" sz="2200" dirty="0">
                          <a:solidFill>
                            <a:schemeClr val="tx1"/>
                          </a:solidFill>
                          <a:latin typeface="UTM Avo" panose="02040603050506020204" pitchFamily="18"/>
                        </a:rPr>
                        <a:t>Bánh </a:t>
                      </a:r>
                      <a:r>
                        <a:rPr lang="en-US" sz="2200" dirty="0" err="1">
                          <a:solidFill>
                            <a:schemeClr val="tx1"/>
                          </a:solidFill>
                          <a:latin typeface="UTM Avo" panose="02040603050506020204" pitchFamily="18"/>
                        </a:rPr>
                        <a:t>mì</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err="1">
                          <a:solidFill>
                            <a:schemeClr val="tx1"/>
                          </a:solidFill>
                          <a:latin typeface="UTM Avo" panose="02040603050506020204" pitchFamily="18"/>
                        </a:rPr>
                        <a:t>Đã</a:t>
                      </a:r>
                      <a:r>
                        <a:rPr lang="en-US" sz="2200" dirty="0">
                          <a:solidFill>
                            <a:schemeClr val="tx1"/>
                          </a:solidFill>
                          <a:latin typeface="UTM Avo" panose="02040603050506020204" pitchFamily="18"/>
                        </a:rPr>
                        <a:t> qua </a:t>
                      </a:r>
                      <a:r>
                        <a:rPr lang="en-US" sz="2200" dirty="0" err="1">
                          <a:solidFill>
                            <a:schemeClr val="tx1"/>
                          </a:solidFill>
                          <a:latin typeface="UTM Avo" panose="02040603050506020204" pitchFamily="18"/>
                        </a:rPr>
                        <a:t>chế</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biến</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err="1">
                          <a:solidFill>
                            <a:schemeClr val="tx1"/>
                          </a:solidFill>
                          <a:latin typeface="UTM Avo" panose="02040603050506020204" pitchFamily="18"/>
                        </a:rPr>
                        <a:t>Sử</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dụng</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trực</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tiếp</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err="1">
                          <a:solidFill>
                            <a:schemeClr val="tx1"/>
                          </a:solidFill>
                          <a:latin typeface="UTM Avo" panose="02040603050506020204" pitchFamily="18"/>
                        </a:rPr>
                        <a:t>Để</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nơi</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khô</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ráo</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tránh</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ẩm</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mốc</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1003771"/>
                  </a:ext>
                </a:extLst>
              </a:tr>
              <a:tr h="709684">
                <a:tc>
                  <a:txBody>
                    <a:bodyPr/>
                    <a:lstStyle/>
                    <a:p>
                      <a:pPr algn="ctr">
                        <a:lnSpc>
                          <a:spcPct val="150000"/>
                        </a:lnSpc>
                      </a:pPr>
                      <a:r>
                        <a:rPr lang="en-US" sz="2200" dirty="0" err="1">
                          <a:solidFill>
                            <a:schemeClr val="tx1"/>
                          </a:solidFill>
                          <a:latin typeface="UTM Avo" panose="02040603050506020204" pitchFamily="18"/>
                        </a:rPr>
                        <a:t>Trứng</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err="1">
                          <a:solidFill>
                            <a:schemeClr val="tx1"/>
                          </a:solidFill>
                          <a:latin typeface="UTM Avo" panose="02040603050506020204" pitchFamily="18"/>
                        </a:rPr>
                        <a:t>Tươi</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sống</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err="1">
                          <a:solidFill>
                            <a:schemeClr val="tx1"/>
                          </a:solidFill>
                          <a:latin typeface="UTM Avo" panose="02040603050506020204" pitchFamily="18"/>
                        </a:rPr>
                        <a:t>Nấu</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chín</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200" dirty="0">
                          <a:solidFill>
                            <a:schemeClr val="tx1"/>
                          </a:solidFill>
                          <a:latin typeface="UTM Avo" panose="02040603050506020204" pitchFamily="18"/>
                        </a:rPr>
                        <a:t>Trong </a:t>
                      </a:r>
                      <a:r>
                        <a:rPr lang="en-US" sz="2200" dirty="0" err="1">
                          <a:solidFill>
                            <a:schemeClr val="tx1"/>
                          </a:solidFill>
                          <a:latin typeface="UTM Avo" panose="02040603050506020204" pitchFamily="18"/>
                        </a:rPr>
                        <a:t>tủ</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lạnh</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hoặc</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sấy</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khô</a:t>
                      </a:r>
                      <a:endParaRPr lang="en-US" sz="2200" dirty="0">
                        <a:solidFill>
                          <a:schemeClr val="tx1"/>
                        </a:solidFill>
                        <a:latin typeface="UTM Avo" panose="02040603050506020204" pitchFamily="1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5475241"/>
                  </a:ext>
                </a:extLst>
              </a:tr>
            </a:tbl>
          </a:graphicData>
        </a:graphic>
      </p:graphicFrame>
      <p:sp>
        <p:nvSpPr>
          <p:cNvPr id="3" name="TextBox 2">
            <a:extLst>
              <a:ext uri="{FF2B5EF4-FFF2-40B4-BE49-F238E27FC236}">
                <a16:creationId xmlns:a16="http://schemas.microsoft.com/office/drawing/2014/main" id="{2FE092C5-F499-A8B0-9BBA-4FE991403131}"/>
              </a:ext>
            </a:extLst>
          </p:cNvPr>
          <p:cNvSpPr txBox="1"/>
          <p:nvPr/>
        </p:nvSpPr>
        <p:spPr>
          <a:xfrm>
            <a:off x="2135296" y="744163"/>
            <a:ext cx="7704739" cy="461665"/>
          </a:xfrm>
          <a:prstGeom prst="rect">
            <a:avLst/>
          </a:prstGeom>
          <a:noFill/>
        </p:spPr>
        <p:txBody>
          <a:bodyPr wrap="square" rtlCol="0">
            <a:spAutoFit/>
          </a:bodyPr>
          <a:lstStyle/>
          <a:p>
            <a:pPr algn="ctr"/>
            <a:r>
              <a:rPr lang="en-US" sz="2400" dirty="0" err="1">
                <a:solidFill>
                  <a:srgbClr val="FF0000"/>
                </a:solidFill>
                <a:latin typeface="UTM Avo" panose="02040603050506020204" pitchFamily="18"/>
              </a:rPr>
              <a:t>Vận</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dụng</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từ</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thực</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tế</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và</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hoàn</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thành</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bảng</a:t>
            </a:r>
            <a:r>
              <a:rPr lang="en-US" sz="2400" dirty="0">
                <a:solidFill>
                  <a:srgbClr val="FF0000"/>
                </a:solidFill>
                <a:latin typeface="UTM Avo" panose="02040603050506020204" pitchFamily="18"/>
              </a:rPr>
              <a:t> </a:t>
            </a:r>
            <a:r>
              <a:rPr lang="en-US" sz="2400" dirty="0" err="1">
                <a:solidFill>
                  <a:srgbClr val="FF0000"/>
                </a:solidFill>
                <a:latin typeface="UTM Avo" panose="02040603050506020204" pitchFamily="18"/>
              </a:rPr>
              <a:t>trên</a:t>
            </a:r>
            <a:endParaRPr lang="en-US" sz="2400" dirty="0">
              <a:solidFill>
                <a:srgbClr val="FF0000"/>
              </a:solidFill>
              <a:latin typeface="UTM Avo" panose="02040603050506020204" pitchFamily="18"/>
            </a:endParaRPr>
          </a:p>
        </p:txBody>
      </p:sp>
      <p:graphicFrame>
        <p:nvGraphicFramePr>
          <p:cNvPr id="5" name="Table 4">
            <a:extLst>
              <a:ext uri="{FF2B5EF4-FFF2-40B4-BE49-F238E27FC236}">
                <a16:creationId xmlns:a16="http://schemas.microsoft.com/office/drawing/2014/main" id="{B52A1A6F-7E9F-D834-4EBE-F219D43FCB8C}"/>
              </a:ext>
            </a:extLst>
          </p:cNvPr>
          <p:cNvGraphicFramePr>
            <a:graphicFrameLocks noGrp="1"/>
          </p:cNvGraphicFramePr>
          <p:nvPr>
            <p:extLst>
              <p:ext uri="{D42A27DB-BD31-4B8C-83A1-F6EECF244321}">
                <p14:modId xmlns:p14="http://schemas.microsoft.com/office/powerpoint/2010/main" val="1633921235"/>
              </p:ext>
            </p:extLst>
          </p:nvPr>
        </p:nvGraphicFramePr>
        <p:xfrm>
          <a:off x="2919103" y="2320119"/>
          <a:ext cx="8790675" cy="941695"/>
        </p:xfrm>
        <a:graphic>
          <a:graphicData uri="http://schemas.openxmlformats.org/drawingml/2006/table">
            <a:tbl>
              <a:tblPr firstRow="1" bandRow="1">
                <a:tableStyleId>{5C22544A-7EE6-4342-B048-85BDC9FD1C3A}</a:tableStyleId>
              </a:tblPr>
              <a:tblGrid>
                <a:gridCol w="8790675">
                  <a:extLst>
                    <a:ext uri="{9D8B030D-6E8A-4147-A177-3AD203B41FA5}">
                      <a16:colId xmlns:a16="http://schemas.microsoft.com/office/drawing/2014/main" val="3033582787"/>
                    </a:ext>
                  </a:extLst>
                </a:gridCol>
              </a:tblGrid>
              <a:tr h="941695">
                <a:tc>
                  <a:txBody>
                    <a:bodyPr/>
                    <a:lstStyle/>
                    <a:p>
                      <a:endParaRPr lang="vi-VN" dirty="0"/>
                    </a:p>
                  </a:txBody>
                  <a:tcPr/>
                </a:tc>
                <a:extLst>
                  <a:ext uri="{0D108BD9-81ED-4DB2-BD59-A6C34878D82A}">
                    <a16:rowId xmlns:a16="http://schemas.microsoft.com/office/drawing/2014/main" val="676823037"/>
                  </a:ext>
                </a:extLst>
              </a:tr>
            </a:tbl>
          </a:graphicData>
        </a:graphic>
      </p:graphicFrame>
      <p:graphicFrame>
        <p:nvGraphicFramePr>
          <p:cNvPr id="6" name="Table 5">
            <a:extLst>
              <a:ext uri="{FF2B5EF4-FFF2-40B4-BE49-F238E27FC236}">
                <a16:creationId xmlns:a16="http://schemas.microsoft.com/office/drawing/2014/main" id="{63EBC70E-F1A3-75D6-7B40-60923365D04D}"/>
              </a:ext>
            </a:extLst>
          </p:cNvPr>
          <p:cNvGraphicFramePr>
            <a:graphicFrameLocks noGrp="1"/>
          </p:cNvGraphicFramePr>
          <p:nvPr>
            <p:extLst>
              <p:ext uri="{D42A27DB-BD31-4B8C-83A1-F6EECF244321}">
                <p14:modId xmlns:p14="http://schemas.microsoft.com/office/powerpoint/2010/main" val="867809154"/>
              </p:ext>
            </p:extLst>
          </p:nvPr>
        </p:nvGraphicFramePr>
        <p:xfrm>
          <a:off x="2919103" y="3338033"/>
          <a:ext cx="8790675" cy="941695"/>
        </p:xfrm>
        <a:graphic>
          <a:graphicData uri="http://schemas.openxmlformats.org/drawingml/2006/table">
            <a:tbl>
              <a:tblPr firstRow="1" bandRow="1">
                <a:tableStyleId>{5C22544A-7EE6-4342-B048-85BDC9FD1C3A}</a:tableStyleId>
              </a:tblPr>
              <a:tblGrid>
                <a:gridCol w="8790675">
                  <a:extLst>
                    <a:ext uri="{9D8B030D-6E8A-4147-A177-3AD203B41FA5}">
                      <a16:colId xmlns:a16="http://schemas.microsoft.com/office/drawing/2014/main" val="3033582787"/>
                    </a:ext>
                  </a:extLst>
                </a:gridCol>
              </a:tblGrid>
              <a:tr h="941695">
                <a:tc>
                  <a:txBody>
                    <a:bodyPr/>
                    <a:lstStyle/>
                    <a:p>
                      <a:endParaRPr lang="vi-VN" dirty="0"/>
                    </a:p>
                  </a:txBody>
                  <a:tcPr/>
                </a:tc>
                <a:extLst>
                  <a:ext uri="{0D108BD9-81ED-4DB2-BD59-A6C34878D82A}">
                    <a16:rowId xmlns:a16="http://schemas.microsoft.com/office/drawing/2014/main" val="676823037"/>
                  </a:ext>
                </a:extLst>
              </a:tr>
            </a:tbl>
          </a:graphicData>
        </a:graphic>
      </p:graphicFrame>
      <p:graphicFrame>
        <p:nvGraphicFramePr>
          <p:cNvPr id="7" name="Table 6">
            <a:extLst>
              <a:ext uri="{FF2B5EF4-FFF2-40B4-BE49-F238E27FC236}">
                <a16:creationId xmlns:a16="http://schemas.microsoft.com/office/drawing/2014/main" id="{FC9A8C48-C90A-2DE7-E4F0-E8700F2A03C5}"/>
              </a:ext>
            </a:extLst>
          </p:cNvPr>
          <p:cNvGraphicFramePr>
            <a:graphicFrameLocks noGrp="1"/>
          </p:cNvGraphicFramePr>
          <p:nvPr>
            <p:extLst>
              <p:ext uri="{D42A27DB-BD31-4B8C-83A1-F6EECF244321}">
                <p14:modId xmlns:p14="http://schemas.microsoft.com/office/powerpoint/2010/main" val="4062599222"/>
              </p:ext>
            </p:extLst>
          </p:nvPr>
        </p:nvGraphicFramePr>
        <p:xfrm>
          <a:off x="2919102" y="4341706"/>
          <a:ext cx="8790675" cy="941695"/>
        </p:xfrm>
        <a:graphic>
          <a:graphicData uri="http://schemas.openxmlformats.org/drawingml/2006/table">
            <a:tbl>
              <a:tblPr firstRow="1" bandRow="1">
                <a:tableStyleId>{5C22544A-7EE6-4342-B048-85BDC9FD1C3A}</a:tableStyleId>
              </a:tblPr>
              <a:tblGrid>
                <a:gridCol w="8790675">
                  <a:extLst>
                    <a:ext uri="{9D8B030D-6E8A-4147-A177-3AD203B41FA5}">
                      <a16:colId xmlns:a16="http://schemas.microsoft.com/office/drawing/2014/main" val="3033582787"/>
                    </a:ext>
                  </a:extLst>
                </a:gridCol>
              </a:tblGrid>
              <a:tr h="941695">
                <a:tc>
                  <a:txBody>
                    <a:bodyPr/>
                    <a:lstStyle/>
                    <a:p>
                      <a:endParaRPr lang="vi-VN" dirty="0"/>
                    </a:p>
                  </a:txBody>
                  <a:tcPr/>
                </a:tc>
                <a:extLst>
                  <a:ext uri="{0D108BD9-81ED-4DB2-BD59-A6C34878D82A}">
                    <a16:rowId xmlns:a16="http://schemas.microsoft.com/office/drawing/2014/main" val="676823037"/>
                  </a:ext>
                </a:extLst>
              </a:tr>
            </a:tbl>
          </a:graphicData>
        </a:graphic>
      </p:graphicFrame>
      <p:graphicFrame>
        <p:nvGraphicFramePr>
          <p:cNvPr id="8" name="Table 7">
            <a:extLst>
              <a:ext uri="{FF2B5EF4-FFF2-40B4-BE49-F238E27FC236}">
                <a16:creationId xmlns:a16="http://schemas.microsoft.com/office/drawing/2014/main" id="{5D5516FA-13F2-2C85-6844-1130010F7577}"/>
              </a:ext>
            </a:extLst>
          </p:cNvPr>
          <p:cNvGraphicFramePr>
            <a:graphicFrameLocks noGrp="1"/>
          </p:cNvGraphicFramePr>
          <p:nvPr>
            <p:extLst>
              <p:ext uri="{D42A27DB-BD31-4B8C-83A1-F6EECF244321}">
                <p14:modId xmlns:p14="http://schemas.microsoft.com/office/powerpoint/2010/main" val="3882082993"/>
              </p:ext>
            </p:extLst>
          </p:nvPr>
        </p:nvGraphicFramePr>
        <p:xfrm>
          <a:off x="2919102" y="5389734"/>
          <a:ext cx="8790675" cy="941695"/>
        </p:xfrm>
        <a:graphic>
          <a:graphicData uri="http://schemas.openxmlformats.org/drawingml/2006/table">
            <a:tbl>
              <a:tblPr firstRow="1" bandRow="1">
                <a:tableStyleId>{5C22544A-7EE6-4342-B048-85BDC9FD1C3A}</a:tableStyleId>
              </a:tblPr>
              <a:tblGrid>
                <a:gridCol w="8790675">
                  <a:extLst>
                    <a:ext uri="{9D8B030D-6E8A-4147-A177-3AD203B41FA5}">
                      <a16:colId xmlns:a16="http://schemas.microsoft.com/office/drawing/2014/main" val="3033582787"/>
                    </a:ext>
                  </a:extLst>
                </a:gridCol>
              </a:tblGrid>
              <a:tr h="941695">
                <a:tc>
                  <a:txBody>
                    <a:bodyPr/>
                    <a:lstStyle/>
                    <a:p>
                      <a:endParaRPr lang="vi-VN" dirty="0"/>
                    </a:p>
                  </a:txBody>
                  <a:tcPr/>
                </a:tc>
                <a:extLst>
                  <a:ext uri="{0D108BD9-81ED-4DB2-BD59-A6C34878D82A}">
                    <a16:rowId xmlns:a16="http://schemas.microsoft.com/office/drawing/2014/main" val="676823037"/>
                  </a:ext>
                </a:extLst>
              </a:tr>
            </a:tbl>
          </a:graphicData>
        </a:graphic>
      </p:graphicFrame>
    </p:spTree>
    <p:extLst>
      <p:ext uri="{BB962C8B-B14F-4D97-AF65-F5344CB8AC3E}">
        <p14:creationId xmlns:p14="http://schemas.microsoft.com/office/powerpoint/2010/main" val="112600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3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xit" presetSubtype="0" fill="hold" nodeType="clickEffect">
                                  <p:stCondLst>
                                    <p:cond delay="0"/>
                                  </p:stCondLst>
                                  <p:childTnLst>
                                    <p:animEffect transition="out" filter="wipe(down)">
                                      <p:cBhvr>
                                        <p:cTn id="18" dur="180" accel="50000">
                                          <p:stCondLst>
                                            <p:cond delay="1820"/>
                                          </p:stCondLst>
                                        </p:cTn>
                                        <p:tgtEl>
                                          <p:spTgt spid="5"/>
                                        </p:tgtEl>
                                      </p:cBhvr>
                                    </p:animEffect>
                                    <p:anim calcmode="lin" valueType="num">
                                      <p:cBhvr>
                                        <p:cTn id="19"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20"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21"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26" dur="26">
                                          <p:stCondLst>
                                            <p:cond delay="620"/>
                                          </p:stCondLst>
                                        </p:cTn>
                                        <p:tgtEl>
                                          <p:spTgt spid="5"/>
                                        </p:tgtEl>
                                      </p:cBhvr>
                                      <p:to x="100000" y="60000"/>
                                    </p:animScale>
                                    <p:animScale>
                                      <p:cBhvr>
                                        <p:cTn id="27" dur="166" decel="50000">
                                          <p:stCondLst>
                                            <p:cond delay="646"/>
                                          </p:stCondLst>
                                        </p:cTn>
                                        <p:tgtEl>
                                          <p:spTgt spid="5"/>
                                        </p:tgtEl>
                                      </p:cBhvr>
                                      <p:to x="100000" y="100000"/>
                                    </p:animScale>
                                    <p:animScale>
                                      <p:cBhvr>
                                        <p:cTn id="28" dur="26">
                                          <p:stCondLst>
                                            <p:cond delay="1312"/>
                                          </p:stCondLst>
                                        </p:cTn>
                                        <p:tgtEl>
                                          <p:spTgt spid="5"/>
                                        </p:tgtEl>
                                      </p:cBhvr>
                                      <p:to x="100000" y="80000"/>
                                    </p:animScale>
                                    <p:animScale>
                                      <p:cBhvr>
                                        <p:cTn id="29" dur="166" decel="50000">
                                          <p:stCondLst>
                                            <p:cond delay="1338"/>
                                          </p:stCondLst>
                                        </p:cTn>
                                        <p:tgtEl>
                                          <p:spTgt spid="5"/>
                                        </p:tgtEl>
                                      </p:cBhvr>
                                      <p:to x="100000" y="100000"/>
                                    </p:animScale>
                                    <p:animScale>
                                      <p:cBhvr>
                                        <p:cTn id="30" dur="26">
                                          <p:stCondLst>
                                            <p:cond delay="1642"/>
                                          </p:stCondLst>
                                        </p:cTn>
                                        <p:tgtEl>
                                          <p:spTgt spid="5"/>
                                        </p:tgtEl>
                                      </p:cBhvr>
                                      <p:to x="100000" y="90000"/>
                                    </p:animScale>
                                    <p:animScale>
                                      <p:cBhvr>
                                        <p:cTn id="31" dur="166" decel="50000">
                                          <p:stCondLst>
                                            <p:cond delay="1668"/>
                                          </p:stCondLst>
                                        </p:cTn>
                                        <p:tgtEl>
                                          <p:spTgt spid="5"/>
                                        </p:tgtEl>
                                      </p:cBhvr>
                                      <p:to x="100000" y="100000"/>
                                    </p:animScale>
                                    <p:animScale>
                                      <p:cBhvr>
                                        <p:cTn id="32" dur="26">
                                          <p:stCondLst>
                                            <p:cond delay="1808"/>
                                          </p:stCondLst>
                                        </p:cTn>
                                        <p:tgtEl>
                                          <p:spTgt spid="5"/>
                                        </p:tgtEl>
                                      </p:cBhvr>
                                      <p:to x="100000" y="95000"/>
                                    </p:animScale>
                                    <p:animScale>
                                      <p:cBhvr>
                                        <p:cTn id="33" dur="166" decel="50000">
                                          <p:stCondLst>
                                            <p:cond delay="1834"/>
                                          </p:stCondLst>
                                        </p:cTn>
                                        <p:tgtEl>
                                          <p:spTgt spid="5"/>
                                        </p:tgtEl>
                                      </p:cBhvr>
                                      <p:to x="100000" y="100000"/>
                                    </p:animScale>
                                    <p:set>
                                      <p:cBhvr>
                                        <p:cTn id="34" dur="1" fill="hold">
                                          <p:stCondLst>
                                            <p:cond delay="19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nodeType="clickEffect">
                                  <p:stCondLst>
                                    <p:cond delay="0"/>
                                  </p:stCondLst>
                                  <p:childTnLst>
                                    <p:anim calcmode="lin" valueType="num">
                                      <p:cBhvr>
                                        <p:cTn id="38" dur="1000"/>
                                        <p:tgtEl>
                                          <p:spTgt spid="6"/>
                                        </p:tgtEl>
                                        <p:attrNameLst>
                                          <p:attrName>ppt_w</p:attrName>
                                        </p:attrNameLst>
                                      </p:cBhvr>
                                      <p:tavLst>
                                        <p:tav tm="0">
                                          <p:val>
                                            <p:strVal val="ppt_w"/>
                                          </p:val>
                                        </p:tav>
                                        <p:tav tm="100000">
                                          <p:val>
                                            <p:fltVal val="0"/>
                                          </p:val>
                                        </p:tav>
                                      </p:tavLst>
                                    </p:anim>
                                    <p:anim calcmode="lin" valueType="num">
                                      <p:cBhvr>
                                        <p:cTn id="39" dur="1000"/>
                                        <p:tgtEl>
                                          <p:spTgt spid="6"/>
                                        </p:tgtEl>
                                        <p:attrNameLst>
                                          <p:attrName>ppt_h</p:attrName>
                                        </p:attrNameLst>
                                      </p:cBhvr>
                                      <p:tavLst>
                                        <p:tav tm="0">
                                          <p:val>
                                            <p:strVal val="ppt_h"/>
                                          </p:val>
                                        </p:tav>
                                        <p:tav tm="100000">
                                          <p:val>
                                            <p:fltVal val="0"/>
                                          </p:val>
                                        </p:tav>
                                      </p:tavLst>
                                    </p:anim>
                                    <p:anim calcmode="lin" valueType="num">
                                      <p:cBhvr>
                                        <p:cTn id="40" dur="1000"/>
                                        <p:tgtEl>
                                          <p:spTgt spid="6"/>
                                        </p:tgtEl>
                                        <p:attrNameLst>
                                          <p:attrName>style.rotation</p:attrName>
                                        </p:attrNameLst>
                                      </p:cBhvr>
                                      <p:tavLst>
                                        <p:tav tm="0">
                                          <p:val>
                                            <p:fltVal val="0"/>
                                          </p:val>
                                        </p:tav>
                                        <p:tav tm="100000">
                                          <p:val>
                                            <p:fltVal val="90"/>
                                          </p:val>
                                        </p:tav>
                                      </p:tavLst>
                                    </p:anim>
                                    <p:animEffect transition="out" filter="fade">
                                      <p:cBhvr>
                                        <p:cTn id="41" dur="1000"/>
                                        <p:tgtEl>
                                          <p:spTgt spid="6"/>
                                        </p:tgtEl>
                                      </p:cBhvr>
                                    </p:animEffect>
                                    <p:set>
                                      <p:cBhvr>
                                        <p:cTn id="42" dur="1" fill="hold">
                                          <p:stCondLst>
                                            <p:cond delay="9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7"/>
                                        </p:tgtEl>
                                        <p:attrNameLst>
                                          <p:attrName>ppt_x</p:attrName>
                                        </p:attrNameLst>
                                      </p:cBhvr>
                                      <p:tavLst>
                                        <p:tav tm="0">
                                          <p:val>
                                            <p:strVal val="ppt_x"/>
                                          </p:val>
                                        </p:tav>
                                        <p:tav tm="100000">
                                          <p:val>
                                            <p:strVal val="ppt_x"/>
                                          </p:val>
                                        </p:tav>
                                      </p:tavLst>
                                    </p:anim>
                                    <p:anim calcmode="lin" valueType="num">
                                      <p:cBhvr additive="base">
                                        <p:cTn id="47" dur="500"/>
                                        <p:tgtEl>
                                          <p:spTgt spid="7"/>
                                        </p:tgtEl>
                                        <p:attrNameLst>
                                          <p:attrName>ppt_y</p:attrName>
                                        </p:attrNameLst>
                                      </p:cBhvr>
                                      <p:tavLst>
                                        <p:tav tm="0">
                                          <p:val>
                                            <p:strVal val="ppt_y"/>
                                          </p:val>
                                        </p:tav>
                                        <p:tav tm="100000">
                                          <p:val>
                                            <p:strVal val="1+ppt_h/2"/>
                                          </p:val>
                                        </p:tav>
                                      </p:tavLst>
                                    </p:anim>
                                    <p:set>
                                      <p:cBhvr>
                                        <p:cTn id="48" dur="1" fill="hold">
                                          <p:stCondLst>
                                            <p:cond delay="49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F62E9453-8342-9DDB-468B-477012AEC126}"/>
            </a:ext>
          </a:extLst>
        </p:cNvPr>
        <p:cNvGrpSpPr/>
        <p:nvPr/>
      </p:nvGrpSpPr>
      <p:grpSpPr>
        <a:xfrm>
          <a:off x="0" y="0"/>
          <a:ext cx="0" cy="0"/>
          <a:chOff x="0" y="0"/>
          <a:chExt cx="0" cy="0"/>
        </a:xfrm>
      </p:grpSpPr>
      <p:pic>
        <p:nvPicPr>
          <p:cNvPr id="6" name="Picture 7">
            <a:extLst>
              <a:ext uri="{FF2B5EF4-FFF2-40B4-BE49-F238E27FC236}">
                <a16:creationId xmlns:a16="http://schemas.microsoft.com/office/drawing/2014/main" id="{71807424-F65A-FCA0-D38C-57FA49E2B3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192000" cy="6858000"/>
          </a:xfrm>
          <a:prstGeom prst="rect">
            <a:avLst/>
          </a:prstGeom>
        </p:spPr>
      </p:pic>
      <p:pic>
        <p:nvPicPr>
          <p:cNvPr id="9" name="Picture 2">
            <a:extLst>
              <a:ext uri="{FF2B5EF4-FFF2-40B4-BE49-F238E27FC236}">
                <a16:creationId xmlns:a16="http://schemas.microsoft.com/office/drawing/2014/main" id="{9AB5ACF6-1F48-C20E-5648-77A3D99328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86267">
            <a:off x="10257278" y="522135"/>
            <a:ext cx="1075535" cy="1187840"/>
          </a:xfrm>
          <a:prstGeom prst="rect">
            <a:avLst/>
          </a:prstGeom>
        </p:spPr>
      </p:pic>
      <p:pic>
        <p:nvPicPr>
          <p:cNvPr id="10" name="Graphic 9">
            <a:extLst>
              <a:ext uri="{FF2B5EF4-FFF2-40B4-BE49-F238E27FC236}">
                <a16:creationId xmlns:a16="http://schemas.microsoft.com/office/drawing/2014/main" id="{BB99A8E6-63CD-8D48-F847-904F50CA5C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4575" y="458008"/>
            <a:ext cx="1631245" cy="1398863"/>
          </a:xfrm>
          <a:prstGeom prst="rect">
            <a:avLst/>
          </a:prstGeom>
        </p:spPr>
      </p:pic>
      <p:sp>
        <p:nvSpPr>
          <p:cNvPr id="15" name="TextBox 14">
            <a:extLst>
              <a:ext uri="{FF2B5EF4-FFF2-40B4-BE49-F238E27FC236}">
                <a16:creationId xmlns:a16="http://schemas.microsoft.com/office/drawing/2014/main" id="{5ECA816D-1DDC-1D5F-F501-C2BB556A5213}"/>
              </a:ext>
            </a:extLst>
          </p:cNvPr>
          <p:cNvSpPr txBox="1"/>
          <p:nvPr/>
        </p:nvSpPr>
        <p:spPr>
          <a:xfrm>
            <a:off x="2634489" y="757329"/>
            <a:ext cx="6763602" cy="400110"/>
          </a:xfrm>
          <a:prstGeom prst="rect">
            <a:avLst/>
          </a:prstGeom>
          <a:noFill/>
        </p:spPr>
        <p:txBody>
          <a:bodyPr wrap="square">
            <a:spAutoFit/>
          </a:bodyPr>
          <a:lstStyle/>
          <a:p>
            <a:pPr marL="457200" algn="ctr">
              <a:buNone/>
            </a:pPr>
            <a:r>
              <a:rPr lang="vi-VN" sz="2000" b="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BẢNG KIỂM ĐÁNH GIÁ HOẠT ĐỘNG </a:t>
            </a:r>
            <a:r>
              <a:rPr lang="en-US" sz="2000" b="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CẶP ĐÔI</a:t>
            </a:r>
            <a:endParaRPr lang="vi-VN"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121F3FBF-1326-E592-808D-227A1706864B}"/>
              </a:ext>
            </a:extLst>
          </p:cNvPr>
          <p:cNvGraphicFramePr>
            <a:graphicFrameLocks noGrp="1"/>
          </p:cNvGraphicFramePr>
          <p:nvPr>
            <p:extLst>
              <p:ext uri="{D42A27DB-BD31-4B8C-83A1-F6EECF244321}">
                <p14:modId xmlns:p14="http://schemas.microsoft.com/office/powerpoint/2010/main" val="374542072"/>
              </p:ext>
            </p:extLst>
          </p:nvPr>
        </p:nvGraphicFramePr>
        <p:xfrm>
          <a:off x="777923" y="1596788"/>
          <a:ext cx="10481481" cy="4664470"/>
        </p:xfrm>
        <a:graphic>
          <a:graphicData uri="http://schemas.openxmlformats.org/drawingml/2006/table">
            <a:tbl>
              <a:tblPr firstRow="1" bandRow="1">
                <a:tableStyleId>{5C22544A-7EE6-4342-B048-85BDC9FD1C3A}</a:tableStyleId>
              </a:tblPr>
              <a:tblGrid>
                <a:gridCol w="5363570">
                  <a:extLst>
                    <a:ext uri="{9D8B030D-6E8A-4147-A177-3AD203B41FA5}">
                      <a16:colId xmlns:a16="http://schemas.microsoft.com/office/drawing/2014/main" val="2321388883"/>
                    </a:ext>
                  </a:extLst>
                </a:gridCol>
                <a:gridCol w="3302758">
                  <a:extLst>
                    <a:ext uri="{9D8B030D-6E8A-4147-A177-3AD203B41FA5}">
                      <a16:colId xmlns:a16="http://schemas.microsoft.com/office/drawing/2014/main" val="1064864369"/>
                    </a:ext>
                  </a:extLst>
                </a:gridCol>
                <a:gridCol w="1815153">
                  <a:extLst>
                    <a:ext uri="{9D8B030D-6E8A-4147-A177-3AD203B41FA5}">
                      <a16:colId xmlns:a16="http://schemas.microsoft.com/office/drawing/2014/main" val="2153158203"/>
                    </a:ext>
                  </a:extLst>
                </a:gridCol>
              </a:tblGrid>
              <a:tr h="426814">
                <a:tc>
                  <a:txBody>
                    <a:bodyPr/>
                    <a:lstStyle/>
                    <a:p>
                      <a:pPr marL="0" lvl="0" indent="0" algn="ctr">
                        <a:lnSpc>
                          <a:spcPct val="107000"/>
                        </a:lnSpc>
                        <a:buFont typeface="Times New Roman" panose="02020603050405020304" pitchFamily="18" charset="0"/>
                        <a:buNone/>
                      </a:pPr>
                      <a:r>
                        <a:rPr lang="vi-VN" sz="2000" b="1" kern="100" dirty="0">
                          <a:solidFill>
                            <a:srgbClr val="0070C0"/>
                          </a:solidFill>
                          <a:effectLst/>
                          <a:latin typeface="Times New Roman" panose="02020603050405020304" pitchFamily="18" charset="0"/>
                          <a:ea typeface="Calibri" panose="020F0502020204030204" pitchFamily="34" charset="0"/>
                          <a:cs typeface="Arial" panose="020B0604020202020204" pitchFamily="34" charset="0"/>
                        </a:rPr>
                        <a:t>Tiêu chí</a:t>
                      </a:r>
                      <a:endParaRPr lang="vi-VN" sz="14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tc>
                  <a:txBody>
                    <a:bodyPr/>
                    <a:lstStyle/>
                    <a:p>
                      <a:pPr marL="0" lvl="0" indent="0" algn="ctr">
                        <a:lnSpc>
                          <a:spcPct val="107000"/>
                        </a:lnSpc>
                        <a:buFont typeface="Times New Roman" panose="02020603050405020304" pitchFamily="18" charset="0"/>
                        <a:buNone/>
                      </a:pPr>
                      <a:r>
                        <a:rPr lang="vi-VN" sz="2000" b="1" kern="100" dirty="0">
                          <a:solidFill>
                            <a:srgbClr val="0070C0"/>
                          </a:solidFill>
                          <a:effectLst/>
                          <a:latin typeface="Times New Roman" panose="02020603050405020304" pitchFamily="18" charset="0"/>
                          <a:ea typeface="Calibri" panose="020F0502020204030204" pitchFamily="34" charset="0"/>
                          <a:cs typeface="Arial" panose="020B0604020202020204" pitchFamily="34" charset="0"/>
                        </a:rPr>
                        <a:t>Mức độ đạt được</a:t>
                      </a:r>
                      <a:endParaRPr lang="vi-VN" sz="14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tc>
                  <a:txBody>
                    <a:bodyPr/>
                    <a:lstStyle/>
                    <a:p>
                      <a:pPr marL="0" lvl="0" indent="0" algn="ctr">
                        <a:lnSpc>
                          <a:spcPct val="107000"/>
                        </a:lnSpc>
                        <a:buFont typeface="Times New Roman" panose="02020603050405020304" pitchFamily="18" charset="0"/>
                        <a:buNone/>
                      </a:pPr>
                      <a:r>
                        <a:rPr lang="vi-VN" sz="2000" b="1" kern="100" dirty="0">
                          <a:solidFill>
                            <a:srgbClr val="0070C0"/>
                          </a:solidFill>
                          <a:effectLst/>
                          <a:latin typeface="Times New Roman" panose="02020603050405020304" pitchFamily="18" charset="0"/>
                          <a:ea typeface="Calibri" panose="020F0502020204030204" pitchFamily="34" charset="0"/>
                          <a:cs typeface="Arial" panose="020B0604020202020204" pitchFamily="34" charset="0"/>
                        </a:rPr>
                        <a:t>Nhận xét</a:t>
                      </a:r>
                      <a:endParaRPr lang="vi-VN" sz="14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extLst>
                  <a:ext uri="{0D108BD9-81ED-4DB2-BD59-A6C34878D82A}">
                    <a16:rowId xmlns:a16="http://schemas.microsoft.com/office/drawing/2014/main" val="654328917"/>
                  </a:ext>
                </a:extLst>
              </a:tr>
              <a:tr h="1018653">
                <a:tc>
                  <a:txBody>
                    <a:bodyPr/>
                    <a:lstStyle/>
                    <a:p>
                      <a:pPr marL="0" lvl="0" indent="0" algn="just">
                        <a:lnSpc>
                          <a:spcPct val="107000"/>
                        </a:lnSpc>
                        <a:buFont typeface="Times New Roman" panose="02020603050405020304" pitchFamily="18" charset="0"/>
                        <a:buNone/>
                      </a:pP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 Hai học sinh cùng trao đổi, chia sẻ ý kiến, không làm việc đơn lẻ</a:t>
                      </a:r>
                      <a:endParaRPr lang="vi-VN"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tc>
                  <a:txBody>
                    <a:bodyPr/>
                    <a:lstStyle/>
                    <a:p>
                      <a:pPr marL="0" lvl="0" indent="0" algn="just">
                        <a:lnSpc>
                          <a:spcPct val="107000"/>
                        </a:lnSpc>
                        <a:buFont typeface="Times New Roman" panose="02020603050405020304" pitchFamily="18" charset="0"/>
                        <a:buNone/>
                      </a:pP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Tốt </a:t>
                      </a: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Đạt </a:t>
                      </a: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Cần cố gắng</a:t>
                      </a:r>
                      <a:endParaRPr lang="vi-VN"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tc>
                  <a:txBody>
                    <a:bodyPr/>
                    <a:lstStyle/>
                    <a:p>
                      <a:pPr algn="just">
                        <a:lnSpc>
                          <a:spcPct val="107000"/>
                        </a:lnSpc>
                        <a:buNone/>
                      </a:pPr>
                      <a:endParaRPr lang="vi-VN" sz="2400" kern="100">
                        <a:effectLst/>
                        <a:latin typeface="Times New Roman" panose="02020603050405020304" pitchFamily="18" charset="0"/>
                        <a:cs typeface="Times New Roman" panose="02020603050405020304" pitchFamily="18" charset="0"/>
                      </a:endParaRPr>
                    </a:p>
                  </a:txBody>
                  <a:tcPr marL="9525" marR="9525" marT="9525" marB="9525" anchor="ctr">
                    <a:solidFill>
                      <a:schemeClr val="bg2"/>
                    </a:solidFill>
                  </a:tcPr>
                </a:tc>
                <a:extLst>
                  <a:ext uri="{0D108BD9-81ED-4DB2-BD59-A6C34878D82A}">
                    <a16:rowId xmlns:a16="http://schemas.microsoft.com/office/drawing/2014/main" val="4039295899"/>
                  </a:ext>
                </a:extLst>
              </a:tr>
              <a:tr h="680856">
                <a:tc>
                  <a:txBody>
                    <a:bodyPr/>
                    <a:lstStyle/>
                    <a:p>
                      <a:pPr marL="0" lvl="0" indent="0" algn="just">
                        <a:lnSpc>
                          <a:spcPct val="107000"/>
                        </a:lnSpc>
                        <a:buFont typeface="Times New Roman" panose="02020603050405020304" pitchFamily="18" charset="0"/>
                        <a:buNone/>
                      </a:pP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 Biết đặt câu hỏi và phản hồi tích cực với bạn cùng cặp</a:t>
                      </a:r>
                      <a:endParaRPr lang="vi-VN"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tc>
                  <a:txBody>
                    <a:bodyPr/>
                    <a:lstStyle/>
                    <a:p>
                      <a:pPr marL="0" lvl="0" indent="0" algn="just">
                        <a:lnSpc>
                          <a:spcPct val="107000"/>
                        </a:lnSpc>
                        <a:buFont typeface="Times New Roman" panose="02020603050405020304" pitchFamily="18" charset="0"/>
                        <a:buNone/>
                      </a:pP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Tốt </a:t>
                      </a: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Đạt </a:t>
                      </a: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Cần cố gắng</a:t>
                      </a:r>
                      <a:endParaRPr lang="vi-VN"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tc>
                  <a:txBody>
                    <a:bodyPr/>
                    <a:lstStyle/>
                    <a:p>
                      <a:pPr algn="just">
                        <a:lnSpc>
                          <a:spcPct val="107000"/>
                        </a:lnSpc>
                        <a:buNone/>
                      </a:pPr>
                      <a:endParaRPr lang="vi-VN" sz="2400" kern="100">
                        <a:effectLst/>
                        <a:latin typeface="Times New Roman" panose="02020603050405020304" pitchFamily="18" charset="0"/>
                        <a:cs typeface="Times New Roman" panose="02020603050405020304" pitchFamily="18" charset="0"/>
                      </a:endParaRPr>
                    </a:p>
                  </a:txBody>
                  <a:tcPr marL="9525" marR="9525" marT="9525" marB="9525" anchor="ctr">
                    <a:solidFill>
                      <a:schemeClr val="bg2"/>
                    </a:solidFill>
                  </a:tcPr>
                </a:tc>
                <a:extLst>
                  <a:ext uri="{0D108BD9-81ED-4DB2-BD59-A6C34878D82A}">
                    <a16:rowId xmlns:a16="http://schemas.microsoft.com/office/drawing/2014/main" val="2168175644"/>
                  </a:ext>
                </a:extLst>
              </a:tr>
              <a:tr h="1176435">
                <a:tc>
                  <a:txBody>
                    <a:bodyPr/>
                    <a:lstStyle/>
                    <a:p>
                      <a:pPr marL="0" lvl="0" indent="0" algn="just">
                        <a:lnSpc>
                          <a:spcPct val="107000"/>
                        </a:lnSpc>
                        <a:buFont typeface="Times New Roman" panose="02020603050405020304" pitchFamily="18" charset="0"/>
                        <a:buNone/>
                      </a:pP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Hoàn thành đúng, đủ nội dung trong bảng 9.1 (tính chất – cách sử dụng – bảo quản)</a:t>
                      </a:r>
                      <a:endParaRPr lang="vi-VN"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tc>
                  <a:txBody>
                    <a:bodyPr/>
                    <a:lstStyle/>
                    <a:p>
                      <a:pPr marL="0" lvl="0" indent="0" algn="just">
                        <a:lnSpc>
                          <a:spcPct val="107000"/>
                        </a:lnSpc>
                        <a:buFont typeface="Times New Roman" panose="02020603050405020304" pitchFamily="18" charset="0"/>
                        <a:buNone/>
                      </a:pP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Tốt </a:t>
                      </a: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Đạt </a:t>
                      </a: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Cần cố gắng</a:t>
                      </a:r>
                      <a:endParaRPr lang="vi-VN"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tc>
                  <a:txBody>
                    <a:bodyPr/>
                    <a:lstStyle/>
                    <a:p>
                      <a:pPr algn="just">
                        <a:lnSpc>
                          <a:spcPct val="107000"/>
                        </a:lnSpc>
                        <a:buNone/>
                      </a:pPr>
                      <a:endParaRPr lang="vi-VN" sz="2400" kern="100" dirty="0">
                        <a:effectLst/>
                        <a:latin typeface="Times New Roman" panose="02020603050405020304" pitchFamily="18" charset="0"/>
                        <a:cs typeface="Times New Roman" panose="02020603050405020304" pitchFamily="18" charset="0"/>
                      </a:endParaRPr>
                    </a:p>
                  </a:txBody>
                  <a:tcPr marL="9525" marR="9525" marT="9525" marB="9525" anchor="ctr">
                    <a:solidFill>
                      <a:schemeClr val="bg2"/>
                    </a:solidFill>
                  </a:tcPr>
                </a:tc>
                <a:extLst>
                  <a:ext uri="{0D108BD9-81ED-4DB2-BD59-A6C34878D82A}">
                    <a16:rowId xmlns:a16="http://schemas.microsoft.com/office/drawing/2014/main" val="4163289010"/>
                  </a:ext>
                </a:extLst>
              </a:tr>
              <a:tr h="680856">
                <a:tc>
                  <a:txBody>
                    <a:bodyPr/>
                    <a:lstStyle/>
                    <a:p>
                      <a:pPr marL="0" lvl="0" indent="0" algn="just">
                        <a:lnSpc>
                          <a:spcPct val="107000"/>
                        </a:lnSpc>
                        <a:buFont typeface="Times New Roman" panose="02020603050405020304" pitchFamily="18" charset="0"/>
                        <a:buNone/>
                      </a:pP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4. Có ví dụ thực tế liên hệ phù hợp</a:t>
                      </a:r>
                      <a:endParaRPr lang="vi-VN"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tc>
                  <a:txBody>
                    <a:bodyPr/>
                    <a:lstStyle/>
                    <a:p>
                      <a:pPr marL="0" lvl="0" indent="0" algn="just">
                        <a:lnSpc>
                          <a:spcPct val="107000"/>
                        </a:lnSpc>
                        <a:buFont typeface="Times New Roman" panose="02020603050405020304" pitchFamily="18" charset="0"/>
                        <a:buNone/>
                      </a:pP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Tốt </a:t>
                      </a: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Đạt </a:t>
                      </a: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Cần cố gắng</a:t>
                      </a:r>
                      <a:endParaRPr lang="vi-VN"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tc>
                  <a:txBody>
                    <a:bodyPr/>
                    <a:lstStyle/>
                    <a:p>
                      <a:pPr algn="just">
                        <a:lnSpc>
                          <a:spcPct val="107000"/>
                        </a:lnSpc>
                        <a:buNone/>
                      </a:pPr>
                      <a:endParaRPr lang="vi-VN" sz="2400" kern="100">
                        <a:effectLst/>
                        <a:latin typeface="Times New Roman" panose="02020603050405020304" pitchFamily="18" charset="0"/>
                        <a:cs typeface="Times New Roman" panose="02020603050405020304" pitchFamily="18" charset="0"/>
                      </a:endParaRPr>
                    </a:p>
                  </a:txBody>
                  <a:tcPr marL="9525" marR="9525" marT="9525" marB="9525" anchor="ctr">
                    <a:solidFill>
                      <a:schemeClr val="bg2"/>
                    </a:solidFill>
                  </a:tcPr>
                </a:tc>
                <a:extLst>
                  <a:ext uri="{0D108BD9-81ED-4DB2-BD59-A6C34878D82A}">
                    <a16:rowId xmlns:a16="http://schemas.microsoft.com/office/drawing/2014/main" val="1870247436"/>
                  </a:ext>
                </a:extLst>
              </a:tr>
              <a:tr h="680856">
                <a:tc>
                  <a:txBody>
                    <a:bodyPr/>
                    <a:lstStyle/>
                    <a:p>
                      <a:pPr marL="0" lvl="0" indent="0" algn="just">
                        <a:lnSpc>
                          <a:spcPct val="107000"/>
                        </a:lnSpc>
                        <a:buFont typeface="Times New Roman" panose="02020603050405020304" pitchFamily="18" charset="0"/>
                        <a:buNone/>
                      </a:pP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5. Thái độ học tập nghiêm túc, hợp tác</a:t>
                      </a:r>
                      <a:endParaRPr lang="vi-VN"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tc>
                  <a:txBody>
                    <a:bodyPr/>
                    <a:lstStyle/>
                    <a:p>
                      <a:pPr marL="0" lvl="0" indent="0" algn="just">
                        <a:lnSpc>
                          <a:spcPct val="107000"/>
                        </a:lnSpc>
                        <a:buFont typeface="Times New Roman" panose="02020603050405020304" pitchFamily="18" charset="0"/>
                        <a:buNone/>
                      </a:pP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Tốt </a:t>
                      </a: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Đạt </a:t>
                      </a:r>
                      <a:r>
                        <a:rPr lang="vi-VN" sz="2000" kern="1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vi-VN" sz="20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Cần cố gắng</a:t>
                      </a:r>
                      <a:endParaRPr lang="vi-VN" sz="1400" kern="1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solidFill>
                      <a:schemeClr val="bg2"/>
                    </a:solidFill>
                  </a:tcPr>
                </a:tc>
                <a:tc>
                  <a:txBody>
                    <a:bodyPr/>
                    <a:lstStyle/>
                    <a:p>
                      <a:pPr algn="just">
                        <a:lnSpc>
                          <a:spcPct val="107000"/>
                        </a:lnSpc>
                        <a:buNone/>
                      </a:pPr>
                      <a:endParaRPr lang="vi-VN" sz="2400" kern="100" dirty="0">
                        <a:effectLst/>
                        <a:latin typeface="Times New Roman" panose="02020603050405020304" pitchFamily="18" charset="0"/>
                        <a:cs typeface="Times New Roman" panose="02020603050405020304" pitchFamily="18" charset="0"/>
                      </a:endParaRPr>
                    </a:p>
                  </a:txBody>
                  <a:tcPr marL="9525" marR="9525" marT="9525" marB="9525" anchor="ctr">
                    <a:solidFill>
                      <a:schemeClr val="bg2"/>
                    </a:solidFill>
                  </a:tcPr>
                </a:tc>
                <a:extLst>
                  <a:ext uri="{0D108BD9-81ED-4DB2-BD59-A6C34878D82A}">
                    <a16:rowId xmlns:a16="http://schemas.microsoft.com/office/drawing/2014/main" val="1486359299"/>
                  </a:ext>
                </a:extLst>
              </a:tr>
            </a:tbl>
          </a:graphicData>
        </a:graphic>
      </p:graphicFrame>
    </p:spTree>
    <p:extLst>
      <p:ext uri="{BB962C8B-B14F-4D97-AF65-F5344CB8AC3E}">
        <p14:creationId xmlns:p14="http://schemas.microsoft.com/office/powerpoint/2010/main" val="91689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5" name="Google Shape;85;p1">
            <a:extLst>
              <a:ext uri="{FF2B5EF4-FFF2-40B4-BE49-F238E27FC236}">
                <a16:creationId xmlns:a16="http://schemas.microsoft.com/office/drawing/2014/main" id="{8CA33A9A-7533-CDD9-51B6-D6E12D8611D8}"/>
              </a:ext>
            </a:extLst>
          </p:cNvPr>
          <p:cNvSpPr txBox="1">
            <a:spLocks/>
          </p:cNvSpPr>
          <p:nvPr/>
        </p:nvSpPr>
        <p:spPr>
          <a:xfrm>
            <a:off x="786898" y="1918734"/>
            <a:ext cx="10618203" cy="16557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nSpc>
                <a:spcPct val="150000"/>
              </a:lnSpc>
              <a:spcBef>
                <a:spcPts val="0"/>
              </a:spcBef>
              <a:buSzPts val="6000"/>
            </a:pPr>
            <a:r>
              <a:rPr lang="en-US" sz="5400" b="1" dirty="0" err="1">
                <a:solidFill>
                  <a:srgbClr val="FF0000"/>
                </a:solidFill>
                <a:latin typeface="UTM Avo" panose="02040603050506020204" pitchFamily="18"/>
                <a:cs typeface="Arial" panose="020B0604020202020204" pitchFamily="34" charset="0"/>
              </a:rPr>
              <a:t>Bài</a:t>
            </a:r>
            <a:r>
              <a:rPr lang="en-US" sz="5400" b="1" dirty="0">
                <a:solidFill>
                  <a:srgbClr val="FF0000"/>
                </a:solidFill>
                <a:latin typeface="UTM Avo" panose="02040603050506020204" pitchFamily="18"/>
                <a:cs typeface="Arial" panose="020B0604020202020204" pitchFamily="34" charset="0"/>
              </a:rPr>
              <a:t> 9: </a:t>
            </a:r>
            <a:r>
              <a:rPr lang="en-US" sz="5400" b="1" dirty="0" err="1">
                <a:solidFill>
                  <a:srgbClr val="FF0000"/>
                </a:solidFill>
                <a:latin typeface="UTM Avo" panose="02040603050506020204" pitchFamily="18"/>
                <a:cs typeface="Arial" panose="020B0604020202020204" pitchFamily="34" charset="0"/>
              </a:rPr>
              <a:t>Một</a:t>
            </a:r>
            <a:r>
              <a:rPr lang="en-US" sz="5400" b="1" dirty="0">
                <a:solidFill>
                  <a:srgbClr val="FF0000"/>
                </a:solidFill>
                <a:latin typeface="UTM Avo" panose="02040603050506020204" pitchFamily="18"/>
                <a:cs typeface="Arial" panose="020B0604020202020204" pitchFamily="34" charset="0"/>
              </a:rPr>
              <a:t> </a:t>
            </a:r>
            <a:r>
              <a:rPr lang="en-US" sz="5400" b="1" dirty="0" err="1">
                <a:solidFill>
                  <a:srgbClr val="FF0000"/>
                </a:solidFill>
                <a:latin typeface="UTM Avo" panose="02040603050506020204" pitchFamily="18"/>
                <a:cs typeface="Arial" panose="020B0604020202020204" pitchFamily="34" charset="0"/>
              </a:rPr>
              <a:t>số</a:t>
            </a:r>
            <a:r>
              <a:rPr lang="en-US" sz="5400" b="1" dirty="0">
                <a:solidFill>
                  <a:srgbClr val="FF0000"/>
                </a:solidFill>
                <a:latin typeface="UTM Avo" panose="02040603050506020204" pitchFamily="18"/>
                <a:cs typeface="Arial" panose="020B0604020202020204" pitchFamily="34" charset="0"/>
              </a:rPr>
              <a:t> </a:t>
            </a:r>
            <a:r>
              <a:rPr lang="en-US" sz="5400" b="1" dirty="0" err="1">
                <a:solidFill>
                  <a:srgbClr val="FF0000"/>
                </a:solidFill>
                <a:latin typeface="UTM Avo" panose="02040603050506020204" pitchFamily="18"/>
                <a:cs typeface="Arial" panose="020B0604020202020204" pitchFamily="34" charset="0"/>
              </a:rPr>
              <a:t>lương</a:t>
            </a:r>
            <a:r>
              <a:rPr lang="en-US" sz="5400" b="1" dirty="0">
                <a:solidFill>
                  <a:srgbClr val="FF0000"/>
                </a:solidFill>
                <a:latin typeface="UTM Avo" panose="02040603050506020204" pitchFamily="18"/>
                <a:cs typeface="Arial" panose="020B0604020202020204" pitchFamily="34" charset="0"/>
              </a:rPr>
              <a:t> </a:t>
            </a:r>
            <a:r>
              <a:rPr lang="en-US" sz="5400" b="1" dirty="0" err="1">
                <a:solidFill>
                  <a:srgbClr val="FF0000"/>
                </a:solidFill>
                <a:latin typeface="UTM Avo" panose="02040603050506020204" pitchFamily="18"/>
                <a:cs typeface="Arial" panose="020B0604020202020204" pitchFamily="34" charset="0"/>
              </a:rPr>
              <a:t>thực</a:t>
            </a:r>
            <a:r>
              <a:rPr lang="en-US" sz="5400" b="1" dirty="0">
                <a:solidFill>
                  <a:srgbClr val="FF0000"/>
                </a:solidFill>
                <a:latin typeface="UTM Avo" panose="02040603050506020204" pitchFamily="18"/>
                <a:cs typeface="Arial" panose="020B0604020202020204" pitchFamily="34" charset="0"/>
              </a:rPr>
              <a:t> – </a:t>
            </a:r>
            <a:br>
              <a:rPr lang="en-US" sz="5400" b="1" dirty="0">
                <a:solidFill>
                  <a:srgbClr val="FF0000"/>
                </a:solidFill>
                <a:latin typeface="UTM Avo" panose="02040603050506020204" pitchFamily="18"/>
                <a:cs typeface="Arial" panose="020B0604020202020204" pitchFamily="34" charset="0"/>
              </a:rPr>
            </a:br>
            <a:r>
              <a:rPr lang="en-US" sz="5400" b="1" dirty="0" err="1">
                <a:solidFill>
                  <a:srgbClr val="FF0000"/>
                </a:solidFill>
                <a:latin typeface="UTM Avo" panose="02040603050506020204" pitchFamily="18"/>
                <a:cs typeface="Arial" panose="020B0604020202020204" pitchFamily="34" charset="0"/>
              </a:rPr>
              <a:t>thực</a:t>
            </a:r>
            <a:r>
              <a:rPr lang="en-US" sz="5400" b="1" dirty="0">
                <a:solidFill>
                  <a:srgbClr val="FF0000"/>
                </a:solidFill>
                <a:latin typeface="UTM Avo" panose="02040603050506020204" pitchFamily="18"/>
                <a:cs typeface="Arial" panose="020B0604020202020204" pitchFamily="34" charset="0"/>
              </a:rPr>
              <a:t> </a:t>
            </a:r>
            <a:r>
              <a:rPr lang="en-US" sz="5400" b="1" dirty="0" err="1">
                <a:solidFill>
                  <a:srgbClr val="FF0000"/>
                </a:solidFill>
                <a:latin typeface="UTM Avo" panose="02040603050506020204" pitchFamily="18"/>
                <a:cs typeface="Arial" panose="020B0604020202020204" pitchFamily="34" charset="0"/>
              </a:rPr>
              <a:t>phẩm</a:t>
            </a:r>
            <a:r>
              <a:rPr lang="en-US" sz="5400" b="1" dirty="0">
                <a:solidFill>
                  <a:srgbClr val="FF0000"/>
                </a:solidFill>
                <a:latin typeface="UTM Avo" panose="02040603050506020204" pitchFamily="18"/>
                <a:cs typeface="Arial" panose="020B0604020202020204" pitchFamily="34" charset="0"/>
              </a:rPr>
              <a:t> </a:t>
            </a:r>
            <a:r>
              <a:rPr lang="en-US" sz="5400" b="1" dirty="0" err="1">
                <a:solidFill>
                  <a:srgbClr val="FF0000"/>
                </a:solidFill>
                <a:latin typeface="UTM Avo" panose="02040603050506020204" pitchFamily="18"/>
                <a:cs typeface="Arial" panose="020B0604020202020204" pitchFamily="34" charset="0"/>
              </a:rPr>
              <a:t>thông</a:t>
            </a:r>
            <a:r>
              <a:rPr lang="en-US" sz="5400" b="1" dirty="0">
                <a:solidFill>
                  <a:srgbClr val="FF0000"/>
                </a:solidFill>
                <a:latin typeface="UTM Avo" panose="02040603050506020204" pitchFamily="18"/>
                <a:cs typeface="Arial" panose="020B0604020202020204" pitchFamily="34" charset="0"/>
              </a:rPr>
              <a:t> </a:t>
            </a:r>
            <a:r>
              <a:rPr lang="en-US" sz="5400" b="1" dirty="0" err="1">
                <a:solidFill>
                  <a:srgbClr val="FF0000"/>
                </a:solidFill>
                <a:latin typeface="UTM Avo" panose="02040603050506020204" pitchFamily="18"/>
                <a:cs typeface="Arial" panose="020B0604020202020204" pitchFamily="34" charset="0"/>
              </a:rPr>
              <a:t>dụng</a:t>
            </a:r>
            <a:endParaRPr lang="en-US" sz="5400" dirty="0">
              <a:latin typeface="Arial"/>
              <a:ea typeface="Arial"/>
              <a:cs typeface="Arial"/>
              <a:sym typeface="Arial"/>
            </a:endParaRPr>
          </a:p>
        </p:txBody>
      </p:sp>
      <p:sp>
        <p:nvSpPr>
          <p:cNvPr id="6" name="Title 1">
            <a:extLst>
              <a:ext uri="{FF2B5EF4-FFF2-40B4-BE49-F238E27FC236}">
                <a16:creationId xmlns:a16="http://schemas.microsoft.com/office/drawing/2014/main" id="{51517598-5815-D0D8-0C05-19B51422E201}"/>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vi-VN" sz="3600">
                <a:solidFill>
                  <a:schemeClr val="bg1"/>
                </a:solidFill>
                <a:effectLst>
                  <a:outerShdw blurRad="38100" dist="38100" dir="2700000" algn="tl">
                    <a:srgbClr val="000000">
                      <a:alpha val="43137"/>
                    </a:srgbClr>
                  </a:outerShdw>
                </a:effectLst>
                <a:latin typeface="UTM Avo" panose="02040603050506020204" pitchFamily="18" charset="0"/>
              </a:rPr>
              <a:t>KH</a:t>
            </a:r>
            <a:r>
              <a:rPr lang="en-US" sz="3600">
                <a:solidFill>
                  <a:schemeClr val="bg1"/>
                </a:solidFill>
                <a:effectLst>
                  <a:outerShdw blurRad="38100" dist="38100" dir="2700000" algn="tl">
                    <a:srgbClr val="000000">
                      <a:alpha val="43137"/>
                    </a:srgbClr>
                  </a:outerShdw>
                </a:effectLst>
                <a:latin typeface="UTM Avo" panose="02040603050506020204" pitchFamily="18" charset="0"/>
              </a:rPr>
              <a:t>TN </a:t>
            </a:r>
            <a:r>
              <a:rPr lang="vi-VN" sz="3600">
                <a:solidFill>
                  <a:schemeClr val="bg1"/>
                </a:solidFill>
                <a:effectLst>
                  <a:outerShdw blurRad="38100" dist="38100" dir="2700000" algn="tl">
                    <a:srgbClr val="000000">
                      <a:alpha val="43137"/>
                    </a:srgbClr>
                  </a:outerShdw>
                </a:effectLst>
                <a:latin typeface="UTM Avo" panose="02040603050506020204" pitchFamily="18" charset="0"/>
              </a:rPr>
              <a:t>6</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903A755-8974-ABDE-56D5-DE2CDBB80D09}"/>
              </a:ext>
            </a:extLst>
          </p:cNvPr>
          <p:cNvSpPr/>
          <p:nvPr/>
        </p:nvSpPr>
        <p:spPr>
          <a:xfrm>
            <a:off x="642916" y="2189019"/>
            <a:ext cx="10906167" cy="3565236"/>
          </a:xfrm>
          <a:prstGeom prst="roundRect">
            <a:avLst>
              <a:gd name="adj" fmla="val 10128"/>
            </a:avLst>
          </a:prstGeom>
          <a:solidFill>
            <a:srgbClr val="F9E9F2"/>
          </a:solidFill>
          <a:ln w="57150">
            <a:solidFill>
              <a:srgbClr val="E28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7B6A2A65-CC15-C423-07DC-5EA1E45B7FE2}"/>
              </a:ext>
            </a:extLst>
          </p:cNvPr>
          <p:cNvPicPr>
            <a:picLocks noChangeAspect="1"/>
          </p:cNvPicPr>
          <p:nvPr/>
        </p:nvPicPr>
        <p:blipFill>
          <a:blip r:embed="rId4"/>
          <a:stretch>
            <a:fillRect/>
          </a:stretch>
        </p:blipFill>
        <p:spPr>
          <a:xfrm>
            <a:off x="10451314" y="1323071"/>
            <a:ext cx="1560583" cy="1473278"/>
          </a:xfrm>
          <a:prstGeom prst="rect">
            <a:avLst/>
          </a:prstGeom>
        </p:spPr>
      </p:pic>
      <p:sp>
        <p:nvSpPr>
          <p:cNvPr id="6" name="Rectangle 5">
            <a:extLst>
              <a:ext uri="{FF2B5EF4-FFF2-40B4-BE49-F238E27FC236}">
                <a16:creationId xmlns:a16="http://schemas.microsoft.com/office/drawing/2014/main" id="{ADF2EF89-7E21-7F0F-1C0E-897843B42771}"/>
              </a:ext>
            </a:extLst>
          </p:cNvPr>
          <p:cNvSpPr/>
          <p:nvPr/>
        </p:nvSpPr>
        <p:spPr>
          <a:xfrm>
            <a:off x="894275" y="2706255"/>
            <a:ext cx="10614810" cy="2872509"/>
          </a:xfrm>
          <a:prstGeom prst="rect">
            <a:avLst/>
          </a:prstGeom>
          <a:noFill/>
          <a:ln>
            <a:noFill/>
          </a:ln>
        </p:spPr>
        <p:txBody>
          <a:bodyPr spcFirstLastPara="1" wrap="square" lIns="0" tIns="0" rIns="0" bIns="0" anchor="t" anchorCtr="0">
            <a:noAutofit/>
          </a:bodyPr>
          <a:lstStyle/>
          <a:p>
            <a:pPr marL="342900" indent="-342900">
              <a:lnSpc>
                <a:spcPct val="150000"/>
              </a:lnSpc>
              <a:buFont typeface="Arial" panose="020B0604020202020204" pitchFamily="34" charset="0"/>
              <a:buChar char="•"/>
            </a:pPr>
            <a:r>
              <a:rPr lang="vi-VN" sz="2400" dirty="0">
                <a:latin typeface="UTM Avo" panose="02040603050506020204" pitchFamily="18"/>
              </a:rPr>
              <a:t>Lương thục – thực phẩm cung cấp các chất thiết yếu như tinh bột, đường, chất béo, chất đạm, vitamin, chất khoáng cho con người.</a:t>
            </a:r>
          </a:p>
          <a:p>
            <a:pPr marL="342900" indent="-342900">
              <a:lnSpc>
                <a:spcPct val="150000"/>
              </a:lnSpc>
              <a:buFont typeface="Arial" panose="020B0604020202020204" pitchFamily="34" charset="0"/>
              <a:buChar char="•"/>
            </a:pPr>
            <a:r>
              <a:rPr lang="vi-VN" sz="2400" dirty="0">
                <a:latin typeface="UTM Avo" panose="02040603050506020204" pitchFamily="18"/>
              </a:rPr>
              <a:t> Lương thực – thực phẩm rất đa dạng.</a:t>
            </a:r>
          </a:p>
          <a:p>
            <a:pPr marL="342900" indent="-342900">
              <a:lnSpc>
                <a:spcPct val="150000"/>
              </a:lnSpc>
              <a:buFont typeface="Arial" panose="020B0604020202020204" pitchFamily="34" charset="0"/>
              <a:buChar char="•"/>
            </a:pPr>
            <a:r>
              <a:rPr lang="vi-VN" sz="2400" dirty="0">
                <a:latin typeface="UTM Avo" panose="02040603050506020204" pitchFamily="18"/>
              </a:rPr>
              <a:t> Lương thực – thực phẩm dễ bị hỏng nên cần có phương pháp </a:t>
            </a:r>
            <a:br>
              <a:rPr lang="en-US" sz="2400" dirty="0">
                <a:latin typeface="UTM Avo" panose="02040603050506020204" pitchFamily="18"/>
              </a:rPr>
            </a:br>
            <a:r>
              <a:rPr lang="vi-VN" sz="2400" dirty="0">
                <a:latin typeface="UTM Avo" panose="02040603050506020204" pitchFamily="18"/>
              </a:rPr>
              <a:t>bảo quản thích hợp</a:t>
            </a:r>
            <a:r>
              <a:rPr lang="en-US" sz="2400" dirty="0">
                <a:latin typeface="UTM Avo" panose="02040603050506020204" pitchFamily="18"/>
              </a:rPr>
              <a:t>.</a:t>
            </a:r>
            <a:endParaRPr lang="vi-VN" sz="2400" dirty="0">
              <a:latin typeface="UTM Avo" panose="02040603050506020204" pitchFamily="18"/>
            </a:endParaRPr>
          </a:p>
        </p:txBody>
      </p:sp>
    </p:spTree>
    <p:extLst>
      <p:ext uri="{BB962C8B-B14F-4D97-AF65-F5344CB8AC3E}">
        <p14:creationId xmlns:p14="http://schemas.microsoft.com/office/powerpoint/2010/main" val="161974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c5de90e1154b99c9c5351bef2fda6586.png"/>
          <p:cNvPicPr>
            <a:picLocks noChangeAspect="1"/>
          </p:cNvPicPr>
          <p:nvPr/>
        </p:nvPicPr>
        <p:blipFill>
          <a:blip r:embed="rId5" cstate="print"/>
          <a:stretch>
            <a:fillRect/>
          </a:stretch>
        </p:blipFill>
        <p:spPr>
          <a:xfrm>
            <a:off x="4048181" y="1371600"/>
            <a:ext cx="6110703" cy="6019800"/>
          </a:xfrm>
          <a:prstGeom prst="rect">
            <a:avLst/>
          </a:prstGeom>
        </p:spPr>
      </p:pic>
      <p:sp>
        <p:nvSpPr>
          <p:cNvPr id="5" name="Speech Bubble: Oval 4"/>
          <p:cNvSpPr/>
          <p:nvPr/>
        </p:nvSpPr>
        <p:spPr>
          <a:xfrm>
            <a:off x="7113692" y="428500"/>
            <a:ext cx="4800600" cy="1524000"/>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Cùng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giúp</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ông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chuẩn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bị</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bữa</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tối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nhé</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endParaRPr>
          </a:p>
        </p:txBody>
      </p:sp>
      <p:pic>
        <p:nvPicPr>
          <p:cNvPr id="8" name="Picture 7" descr="Text&#10;&#10;Description automatically generated">
            <a:extLst>
              <a:ext uri="{FF2B5EF4-FFF2-40B4-BE49-F238E27FC236}">
                <a16:creationId xmlns:a16="http://schemas.microsoft.com/office/drawing/2014/main" id="{385D85FB-1F8C-3AB5-F4E9-BA5D968338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2133600"/>
            <a:ext cx="9618133" cy="5410200"/>
          </a:xfrm>
          <a:prstGeom prst="rect">
            <a:avLst/>
          </a:prstGeom>
        </p:spPr>
      </p:pic>
      <p:pic>
        <p:nvPicPr>
          <p:cNvPr id="10" name="Picture 9" descr="Logo, company name&#10;&#10;Description automatically generated">
            <a:extLst>
              <a:ext uri="{FF2B5EF4-FFF2-40B4-BE49-F238E27FC236}">
                <a16:creationId xmlns:a16="http://schemas.microsoft.com/office/drawing/2014/main" id="{4DA569CD-A427-1220-18A6-5777FB1F57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pic>
        <p:nvPicPr>
          <p:cNvPr id="3" name="Funny Background Music No Copyright _ Cute Background Music">
            <a:hlinkClick r:id="" action="ppaction://media"/>
            <a:extLst>
              <a:ext uri="{FF2B5EF4-FFF2-40B4-BE49-F238E27FC236}">
                <a16:creationId xmlns:a16="http://schemas.microsoft.com/office/drawing/2014/main" id="{A6957A78-41D9-4D0C-44D6-E8AE0518F8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340000" y="-25831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9" name="Picture 18" descr="2b2181ee0ddf3198d036ec9f3094f086.png"/>
          <p:cNvPicPr>
            <a:picLocks noChangeAspect="1"/>
          </p:cNvPicPr>
          <p:nvPr/>
        </p:nvPicPr>
        <p:blipFill>
          <a:blip r:embed="rId4" cstate="print"/>
          <a:stretch>
            <a:fillRect/>
          </a:stretch>
        </p:blipFill>
        <p:spPr>
          <a:xfrm flipH="1">
            <a:off x="8382000" y="3048000"/>
            <a:ext cx="2286000" cy="3810000"/>
          </a:xfrm>
          <a:prstGeom prst="rect">
            <a:avLst/>
          </a:prstGeom>
        </p:spPr>
      </p:pic>
      <p:pic>
        <p:nvPicPr>
          <p:cNvPr id="18" name="Picture 17" descr="2b2181ee0ddf3198d036ec9f3094f086.png"/>
          <p:cNvPicPr>
            <a:picLocks noChangeAspect="1"/>
          </p:cNvPicPr>
          <p:nvPr/>
        </p:nvPicPr>
        <p:blipFill>
          <a:blip r:embed="rId5" cstate="print"/>
          <a:stretch>
            <a:fillRect/>
          </a:stretch>
        </p:blipFill>
        <p:spPr>
          <a:xfrm>
            <a:off x="1524000" y="3048000"/>
            <a:ext cx="2239192" cy="3810000"/>
          </a:xfrm>
          <a:prstGeom prst="rect">
            <a:avLst/>
          </a:prstGeom>
        </p:spPr>
      </p:pic>
      <p:pic>
        <p:nvPicPr>
          <p:cNvPr id="6" name="Picture 5" descr="ae22ebc57a38542b1b8a66c597ea7458.png"/>
          <p:cNvPicPr>
            <a:picLocks noChangeAspect="1"/>
          </p:cNvPicPr>
          <p:nvPr/>
        </p:nvPicPr>
        <p:blipFill>
          <a:blip r:embed="rId6" cstate="print"/>
          <a:stretch>
            <a:fillRect/>
          </a:stretch>
        </p:blipFill>
        <p:spPr>
          <a:xfrm>
            <a:off x="2667000" y="1295400"/>
            <a:ext cx="6858000" cy="6858000"/>
          </a:xfrm>
          <a:prstGeom prst="rect">
            <a:avLst/>
          </a:prstGeom>
        </p:spPr>
      </p:pic>
      <p:pic>
        <p:nvPicPr>
          <p:cNvPr id="10" name="Picture 9" descr="fe1747c4d7e277ba1ee4105e3bc7af1c.png"/>
          <p:cNvPicPr>
            <a:picLocks noChangeAspect="1"/>
          </p:cNvPicPr>
          <p:nvPr/>
        </p:nvPicPr>
        <p:blipFill>
          <a:blip r:embed="rId7" cstate="print"/>
          <a:stretch>
            <a:fillRect/>
          </a:stretch>
        </p:blipFill>
        <p:spPr>
          <a:xfrm>
            <a:off x="4267200" y="1905000"/>
            <a:ext cx="1828800" cy="1981200"/>
          </a:xfrm>
          <a:prstGeom prst="rect">
            <a:avLst/>
          </a:prstGeom>
        </p:spPr>
      </p:pic>
      <p:pic>
        <p:nvPicPr>
          <p:cNvPr id="11" name="Picture 10" descr="f5c2a31645fd10a7bfb7180ae764b33e.png"/>
          <p:cNvPicPr>
            <a:picLocks noChangeAspect="1"/>
          </p:cNvPicPr>
          <p:nvPr/>
        </p:nvPicPr>
        <p:blipFill>
          <a:blip r:embed="rId8" cstate="print"/>
          <a:stretch>
            <a:fillRect/>
          </a:stretch>
        </p:blipFill>
        <p:spPr>
          <a:xfrm>
            <a:off x="6172200" y="2286001"/>
            <a:ext cx="1447800" cy="1120153"/>
          </a:xfrm>
          <a:prstGeom prst="rect">
            <a:avLst/>
          </a:prstGeom>
        </p:spPr>
      </p:pic>
      <p:pic>
        <p:nvPicPr>
          <p:cNvPr id="12" name="Picture 11" descr="a0f932e5084a2d27268758dfe1be070a.png"/>
          <p:cNvPicPr>
            <a:picLocks noChangeAspect="1"/>
          </p:cNvPicPr>
          <p:nvPr/>
        </p:nvPicPr>
        <p:blipFill>
          <a:blip r:embed="rId9" cstate="print"/>
          <a:stretch>
            <a:fillRect/>
          </a:stretch>
        </p:blipFill>
        <p:spPr>
          <a:xfrm>
            <a:off x="4267200" y="3600521"/>
            <a:ext cx="1447800" cy="1295781"/>
          </a:xfrm>
          <a:prstGeom prst="rect">
            <a:avLst/>
          </a:prstGeom>
        </p:spPr>
      </p:pic>
      <p:pic>
        <p:nvPicPr>
          <p:cNvPr id="14" name="Picture 13" descr="bf30f7e2896d1260827521fda40d5ad6.png"/>
          <p:cNvPicPr>
            <a:picLocks noChangeAspect="1"/>
          </p:cNvPicPr>
          <p:nvPr/>
        </p:nvPicPr>
        <p:blipFill>
          <a:blip r:embed="rId10" cstate="print"/>
          <a:stretch>
            <a:fillRect/>
          </a:stretch>
        </p:blipFill>
        <p:spPr>
          <a:xfrm>
            <a:off x="6096000" y="3276600"/>
            <a:ext cx="1600200" cy="1619702"/>
          </a:xfrm>
          <a:prstGeom prst="rect">
            <a:avLst/>
          </a:prstGeom>
        </p:spPr>
      </p:pic>
      <p:pic>
        <p:nvPicPr>
          <p:cNvPr id="13" name="Picture 12" descr="4341eebecc67e47aa570993296a53316.png"/>
          <p:cNvPicPr>
            <a:picLocks noChangeAspect="1"/>
          </p:cNvPicPr>
          <p:nvPr/>
        </p:nvPicPr>
        <p:blipFill>
          <a:blip r:embed="rId11" cstate="print"/>
          <a:stretch>
            <a:fillRect/>
          </a:stretch>
        </p:blipFill>
        <p:spPr>
          <a:xfrm>
            <a:off x="7657528" y="2610439"/>
            <a:ext cx="839343" cy="1258385"/>
          </a:xfrm>
          <a:prstGeom prst="rect">
            <a:avLst/>
          </a:prstGeom>
        </p:spPr>
      </p:pic>
      <p:pic>
        <p:nvPicPr>
          <p:cNvPr id="24" name="Picture 23" descr="43b282e5574b9381f3f2c3655d492a4e.png"/>
          <p:cNvPicPr>
            <a:picLocks noChangeAspect="1"/>
          </p:cNvPicPr>
          <p:nvPr/>
        </p:nvPicPr>
        <p:blipFill>
          <a:blip r:embed="rId12" cstate="print"/>
          <a:stretch>
            <a:fillRect/>
          </a:stretch>
        </p:blipFill>
        <p:spPr>
          <a:xfrm>
            <a:off x="1603812" y="774959"/>
            <a:ext cx="990600" cy="990600"/>
          </a:xfrm>
          <a:prstGeom prst="rect">
            <a:avLst/>
          </a:prstGeom>
        </p:spPr>
      </p:pic>
      <p:pic>
        <p:nvPicPr>
          <p:cNvPr id="25" name="Picture 24" descr="43b282e5574b9381f3f2c3655d492a4e.png"/>
          <p:cNvPicPr>
            <a:picLocks noChangeAspect="1"/>
          </p:cNvPicPr>
          <p:nvPr/>
        </p:nvPicPr>
        <p:blipFill>
          <a:blip r:embed="rId12" cstate="print"/>
          <a:stretch>
            <a:fillRect/>
          </a:stretch>
        </p:blipFill>
        <p:spPr>
          <a:xfrm>
            <a:off x="2562501" y="774959"/>
            <a:ext cx="990600" cy="990600"/>
          </a:xfrm>
          <a:prstGeom prst="rect">
            <a:avLst/>
          </a:prstGeom>
        </p:spPr>
      </p:pic>
      <p:pic>
        <p:nvPicPr>
          <p:cNvPr id="26" name="Picture 25" descr="43b282e5574b9381f3f2c3655d492a4e.png"/>
          <p:cNvPicPr>
            <a:picLocks noChangeAspect="1"/>
          </p:cNvPicPr>
          <p:nvPr/>
        </p:nvPicPr>
        <p:blipFill>
          <a:blip r:embed="rId12" cstate="print"/>
          <a:stretch>
            <a:fillRect/>
          </a:stretch>
        </p:blipFill>
        <p:spPr>
          <a:xfrm>
            <a:off x="3615698" y="774959"/>
            <a:ext cx="990600" cy="990600"/>
          </a:xfrm>
          <a:prstGeom prst="rect">
            <a:avLst/>
          </a:prstGeom>
        </p:spPr>
      </p:pic>
      <p:pic>
        <p:nvPicPr>
          <p:cNvPr id="27" name="Picture 26" descr="43b282e5574b9381f3f2c3655d492a4e.png"/>
          <p:cNvPicPr>
            <a:picLocks noChangeAspect="1"/>
          </p:cNvPicPr>
          <p:nvPr/>
        </p:nvPicPr>
        <p:blipFill>
          <a:blip r:embed="rId12" cstate="print"/>
          <a:stretch>
            <a:fillRect/>
          </a:stretch>
        </p:blipFill>
        <p:spPr>
          <a:xfrm>
            <a:off x="7821394" y="774959"/>
            <a:ext cx="990600" cy="990600"/>
          </a:xfrm>
          <a:prstGeom prst="rect">
            <a:avLst/>
          </a:prstGeom>
        </p:spPr>
      </p:pic>
      <p:pic>
        <p:nvPicPr>
          <p:cNvPr id="28" name="Picture 27" descr="43b282e5574b9381f3f2c3655d492a4e.png"/>
          <p:cNvPicPr>
            <a:picLocks noChangeAspect="1"/>
          </p:cNvPicPr>
          <p:nvPr/>
        </p:nvPicPr>
        <p:blipFill>
          <a:blip r:embed="rId12" cstate="print"/>
          <a:stretch>
            <a:fillRect/>
          </a:stretch>
        </p:blipFill>
        <p:spPr>
          <a:xfrm>
            <a:off x="8792392" y="774959"/>
            <a:ext cx="990600" cy="990600"/>
          </a:xfrm>
          <a:prstGeom prst="rect">
            <a:avLst/>
          </a:prstGeom>
        </p:spPr>
      </p:pic>
      <p:pic>
        <p:nvPicPr>
          <p:cNvPr id="3" name="Picture 2" descr="Logo, company name&#10;&#10;Description automatically generated">
            <a:extLst>
              <a:ext uri="{FF2B5EF4-FFF2-40B4-BE49-F238E27FC236}">
                <a16:creationId xmlns:a16="http://schemas.microsoft.com/office/drawing/2014/main" id="{369E6BFF-B04C-6570-9DAB-7CC5A8F0965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sp>
        <p:nvSpPr>
          <p:cNvPr id="4" name="Oval 3">
            <a:hlinkClick r:id="rId14" action="ppaction://hlinksldjump"/>
            <a:extLst>
              <a:ext uri="{FF2B5EF4-FFF2-40B4-BE49-F238E27FC236}">
                <a16:creationId xmlns:a16="http://schemas.microsoft.com/office/drawing/2014/main" id="{17F5F00E-ECA5-782D-E4E7-0BE99DAD2B79}"/>
              </a:ext>
            </a:extLst>
          </p:cNvPr>
          <p:cNvSpPr/>
          <p:nvPr/>
        </p:nvSpPr>
        <p:spPr>
          <a:xfrm>
            <a:off x="1729196" y="105592"/>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a:t>
            </a:r>
          </a:p>
        </p:txBody>
      </p:sp>
      <p:sp>
        <p:nvSpPr>
          <p:cNvPr id="9" name="Oval 8">
            <a:hlinkClick r:id="rId15" action="ppaction://hlinksldjump"/>
            <a:extLst>
              <a:ext uri="{FF2B5EF4-FFF2-40B4-BE49-F238E27FC236}">
                <a16:creationId xmlns:a16="http://schemas.microsoft.com/office/drawing/2014/main" id="{C8750F13-1F06-04CA-B053-3C3657B815A9}"/>
              </a:ext>
            </a:extLst>
          </p:cNvPr>
          <p:cNvSpPr/>
          <p:nvPr/>
        </p:nvSpPr>
        <p:spPr>
          <a:xfrm>
            <a:off x="2719796" y="105592"/>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2</a:t>
            </a:r>
          </a:p>
        </p:txBody>
      </p:sp>
      <p:sp>
        <p:nvSpPr>
          <p:cNvPr id="15" name="Oval 14">
            <a:hlinkClick r:id="rId16" action="ppaction://hlinksldjump"/>
            <a:extLst>
              <a:ext uri="{FF2B5EF4-FFF2-40B4-BE49-F238E27FC236}">
                <a16:creationId xmlns:a16="http://schemas.microsoft.com/office/drawing/2014/main" id="{51656455-D032-D456-A46D-EEEB4D691821}"/>
              </a:ext>
            </a:extLst>
          </p:cNvPr>
          <p:cNvSpPr/>
          <p:nvPr/>
        </p:nvSpPr>
        <p:spPr>
          <a:xfrm>
            <a:off x="3710396" y="105592"/>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3</a:t>
            </a:r>
          </a:p>
        </p:txBody>
      </p:sp>
      <p:sp>
        <p:nvSpPr>
          <p:cNvPr id="16" name="Oval 15">
            <a:hlinkClick r:id="rId17" action="ppaction://hlinksldjump"/>
            <a:extLst>
              <a:ext uri="{FF2B5EF4-FFF2-40B4-BE49-F238E27FC236}">
                <a16:creationId xmlns:a16="http://schemas.microsoft.com/office/drawing/2014/main" id="{C702FCFE-68D5-17CC-0624-0472773EAED6}"/>
              </a:ext>
            </a:extLst>
          </p:cNvPr>
          <p:cNvSpPr/>
          <p:nvPr/>
        </p:nvSpPr>
        <p:spPr>
          <a:xfrm>
            <a:off x="7920438" y="105592"/>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4</a:t>
            </a:r>
          </a:p>
        </p:txBody>
      </p:sp>
      <p:sp>
        <p:nvSpPr>
          <p:cNvPr id="17" name="Oval 16">
            <a:hlinkClick r:id="rId18" action="ppaction://hlinksldjump"/>
            <a:extLst>
              <a:ext uri="{FF2B5EF4-FFF2-40B4-BE49-F238E27FC236}">
                <a16:creationId xmlns:a16="http://schemas.microsoft.com/office/drawing/2014/main" id="{EADE6331-829E-CCB3-0369-A9C611ECFC9C}"/>
              </a:ext>
            </a:extLst>
          </p:cNvPr>
          <p:cNvSpPr/>
          <p:nvPr/>
        </p:nvSpPr>
        <p:spPr>
          <a:xfrm>
            <a:off x="8911038" y="105592"/>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5</a:t>
            </a:r>
          </a:p>
        </p:txBody>
      </p:sp>
      <p:sp>
        <p:nvSpPr>
          <p:cNvPr id="21" name="Arrow: Right 20">
            <a:hlinkClick r:id="rId19" action="ppaction://hlinksldjump"/>
            <a:extLst>
              <a:ext uri="{FF2B5EF4-FFF2-40B4-BE49-F238E27FC236}">
                <a16:creationId xmlns:a16="http://schemas.microsoft.com/office/drawing/2014/main" id="{E651B932-529E-A80B-D4E1-A012CCB98737}"/>
              </a:ext>
            </a:extLst>
          </p:cNvPr>
          <p:cNvSpPr/>
          <p:nvPr/>
        </p:nvSpPr>
        <p:spPr>
          <a:xfrm>
            <a:off x="10820972" y="5867400"/>
            <a:ext cx="1143000" cy="885008"/>
          </a:xfrm>
          <a:prstGeom prst="rightArrow">
            <a:avLst/>
          </a:prstGeom>
          <a:solidFill>
            <a:schemeClr val="bg1"/>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2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21" restart="whenNotActive" fill="hold" evtFilter="cancelBubble" nodeType="interactiveSeq">
                <p:stCondLst>
                  <p:cond evt="onClick" delay="0">
                    <p:tgtEl>
                      <p:spTgt spid="26"/>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par>
                          <p:cTn id="37" fill="hold">
                            <p:stCondLst>
                              <p:cond delay="500"/>
                            </p:stCondLst>
                            <p:childTnLst>
                              <p:par>
                                <p:cTn id="38" presetID="16" presetClass="entr" presetSubtype="21"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par>
                          <p:cTn id="47" fill="hold">
                            <p:stCondLst>
                              <p:cond delay="500"/>
                            </p:stCondLst>
                            <p:childTnLst>
                              <p:par>
                                <p:cTn id="48" presetID="16" presetClass="entr" presetSubtype="21"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childTnLst>
              </p:cTn>
              <p:nextCondLst>
                <p:cond evt="onClick" delay="0">
                  <p:tgtEl>
                    <p:spTgt spid="2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81BA9CC3-EF59-FF8C-D52F-A9EC270B4894}"/>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92D196-3473-3358-0031-292FDA95C3FF}"/>
              </a:ext>
            </a:extLst>
          </p:cNvPr>
          <p:cNvSpPr/>
          <p:nvPr/>
        </p:nvSpPr>
        <p:spPr>
          <a:xfrm>
            <a:off x="3429000" y="2580620"/>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Tx/>
            </a:pPr>
            <a:r>
              <a:rPr lang="en-US" sz="2400" dirty="0">
                <a:solidFill>
                  <a:schemeClr val="tx1"/>
                </a:solidFill>
                <a:latin typeface="UTM Avo" panose="02040603050506020204" pitchFamily="18"/>
              </a:rPr>
              <a:t>A. </a:t>
            </a:r>
            <a:r>
              <a:rPr lang="en-US" sz="2400" dirty="0" err="1">
                <a:solidFill>
                  <a:schemeClr val="tx1"/>
                </a:solidFill>
                <a:latin typeface="UTM Avo" panose="02040603050506020204" pitchFamily="18"/>
              </a:rPr>
              <a:t>Lúa</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gạo</a:t>
            </a:r>
            <a:r>
              <a:rPr lang="en-US" sz="2400" dirty="0">
                <a:solidFill>
                  <a:schemeClr val="tx1"/>
                </a:solidFill>
                <a:latin typeface="UTM Avo" panose="02040603050506020204" pitchFamily="18"/>
              </a:rPr>
              <a:t>.</a:t>
            </a:r>
          </a:p>
        </p:txBody>
      </p:sp>
      <p:sp>
        <p:nvSpPr>
          <p:cNvPr id="3" name="Rectangle: Rounded Corners 2">
            <a:extLst>
              <a:ext uri="{FF2B5EF4-FFF2-40B4-BE49-F238E27FC236}">
                <a16:creationId xmlns:a16="http://schemas.microsoft.com/office/drawing/2014/main" id="{01A3B91F-21A4-22FD-B778-5B4DDBC06BD6}"/>
              </a:ext>
            </a:extLst>
          </p:cNvPr>
          <p:cNvSpPr/>
          <p:nvPr/>
        </p:nvSpPr>
        <p:spPr>
          <a:xfrm>
            <a:off x="1866900" y="228600"/>
            <a:ext cx="9029700" cy="213359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buClrTx/>
            </a:pPr>
            <a:r>
              <a:rPr lang="vi-VN" sz="2400" b="1" kern="1200" dirty="0">
                <a:solidFill>
                  <a:schemeClr val="tx1"/>
                </a:solidFill>
                <a:latin typeface="UTM Avo" panose="02040603050506020204" pitchFamily="18" charset="0"/>
                <a:cs typeface="Times New Roman" pitchFamily="18" charset="0"/>
              </a:rPr>
              <a:t>Câu 1: </a:t>
            </a:r>
            <a:r>
              <a:rPr lang="vi-VN" sz="2400" kern="1200" dirty="0">
                <a:solidFill>
                  <a:schemeClr val="tx1"/>
                </a:solidFill>
                <a:latin typeface="UTM Avo" panose="02040603050506020204" pitchFamily="18" charset="0"/>
                <a:cs typeface="Times New Roman" pitchFamily="18" charset="0"/>
              </a:rPr>
              <a:t>Cây trồng nào sau đây không được xem là </a:t>
            </a:r>
            <a:br>
              <a:rPr lang="en-US" sz="2400" kern="1200" dirty="0">
                <a:solidFill>
                  <a:schemeClr val="tx1"/>
                </a:solidFill>
                <a:latin typeface="UTM Avo" panose="02040603050506020204" pitchFamily="18" charset="0"/>
                <a:cs typeface="Times New Roman" pitchFamily="18" charset="0"/>
              </a:rPr>
            </a:br>
            <a:r>
              <a:rPr lang="vi-VN" sz="2400" kern="1200" dirty="0">
                <a:solidFill>
                  <a:schemeClr val="tx1"/>
                </a:solidFill>
                <a:latin typeface="UTM Avo" panose="02040603050506020204" pitchFamily="18" charset="0"/>
                <a:cs typeface="Times New Roman" pitchFamily="18" charset="0"/>
              </a:rPr>
              <a:t>cây lương thực?</a:t>
            </a:r>
          </a:p>
        </p:txBody>
      </p:sp>
      <p:sp>
        <p:nvSpPr>
          <p:cNvPr id="5" name="Rectangle: Rounded Corners 4">
            <a:extLst>
              <a:ext uri="{FF2B5EF4-FFF2-40B4-BE49-F238E27FC236}">
                <a16:creationId xmlns:a16="http://schemas.microsoft.com/office/drawing/2014/main" id="{DFC5639D-C7B1-D5CC-AB6E-7FD110634671}"/>
              </a:ext>
            </a:extLst>
          </p:cNvPr>
          <p:cNvSpPr>
            <a:spLocks/>
          </p:cNvSpPr>
          <p:nvPr/>
        </p:nvSpPr>
        <p:spPr>
          <a:xfrm>
            <a:off x="3429000" y="3610520"/>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Tx/>
            </a:pPr>
            <a:r>
              <a:rPr lang="en-US" sz="2400" kern="1200" dirty="0">
                <a:solidFill>
                  <a:schemeClr val="tx1"/>
                </a:solidFill>
                <a:latin typeface="UTM Avo" panose="02040603050506020204" pitchFamily="18" charset="0"/>
                <a:cs typeface="Times New Roman" pitchFamily="18" charset="0"/>
              </a:rPr>
              <a:t>B. Mía.</a:t>
            </a:r>
          </a:p>
        </p:txBody>
      </p:sp>
      <p:sp>
        <p:nvSpPr>
          <p:cNvPr id="23" name="Rectangle: Rounded Corners 22">
            <a:extLst>
              <a:ext uri="{FF2B5EF4-FFF2-40B4-BE49-F238E27FC236}">
                <a16:creationId xmlns:a16="http://schemas.microsoft.com/office/drawing/2014/main" id="{1CBC38A6-1826-A545-D5B4-0678D334FB9E}"/>
              </a:ext>
            </a:extLst>
          </p:cNvPr>
          <p:cNvSpPr/>
          <p:nvPr/>
        </p:nvSpPr>
        <p:spPr>
          <a:xfrm>
            <a:off x="3403600" y="4640420"/>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Tx/>
            </a:pPr>
            <a:r>
              <a:rPr lang="en-US" sz="2400" kern="1200" dirty="0">
                <a:solidFill>
                  <a:schemeClr val="tx1"/>
                </a:solidFill>
                <a:latin typeface="UTM Avo" panose="02040603050506020204" pitchFamily="18" charset="0"/>
                <a:cs typeface="Times New Roman" pitchFamily="18" charset="0"/>
              </a:rPr>
              <a:t>C. Ngô.</a:t>
            </a:r>
          </a:p>
        </p:txBody>
      </p:sp>
      <p:sp>
        <p:nvSpPr>
          <p:cNvPr id="24" name="Rectangle: Rounded Corners 23">
            <a:extLst>
              <a:ext uri="{FF2B5EF4-FFF2-40B4-BE49-F238E27FC236}">
                <a16:creationId xmlns:a16="http://schemas.microsoft.com/office/drawing/2014/main" id="{A6AD1AE5-3335-ED21-941B-26DEAB03B263}"/>
              </a:ext>
            </a:extLst>
          </p:cNvPr>
          <p:cNvSpPr/>
          <p:nvPr/>
        </p:nvSpPr>
        <p:spPr>
          <a:xfrm>
            <a:off x="3429000" y="5711110"/>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Tx/>
            </a:pPr>
            <a:r>
              <a:rPr lang="en-US" sz="2400" kern="1200" dirty="0">
                <a:solidFill>
                  <a:schemeClr val="tx1"/>
                </a:solidFill>
                <a:latin typeface="UTM Avo" panose="02040603050506020204" pitchFamily="18" charset="0"/>
                <a:cs typeface="Times New Roman" pitchFamily="18" charset="0"/>
              </a:rPr>
              <a:t>D. </a:t>
            </a:r>
            <a:r>
              <a:rPr lang="en-US" sz="2400" kern="1200" dirty="0" err="1">
                <a:solidFill>
                  <a:schemeClr val="tx1"/>
                </a:solidFill>
                <a:latin typeface="UTM Avo" panose="02040603050506020204" pitchFamily="18" charset="0"/>
                <a:cs typeface="Times New Roman" pitchFamily="18" charset="0"/>
              </a:rPr>
              <a:t>Lúa</a:t>
            </a:r>
            <a:r>
              <a:rPr lang="en-US" sz="2400" kern="1200" dirty="0">
                <a:solidFill>
                  <a:schemeClr val="tx1"/>
                </a:solidFill>
                <a:latin typeface="UTM Avo" panose="02040603050506020204" pitchFamily="18" charset="0"/>
                <a:cs typeface="Times New Roman" pitchFamily="18" charset="0"/>
              </a:rPr>
              <a:t> </a:t>
            </a:r>
            <a:r>
              <a:rPr lang="en-US" sz="2400" kern="1200" dirty="0" err="1">
                <a:solidFill>
                  <a:schemeClr val="tx1"/>
                </a:solidFill>
                <a:latin typeface="UTM Avo" panose="02040603050506020204" pitchFamily="18" charset="0"/>
                <a:cs typeface="Times New Roman" pitchFamily="18" charset="0"/>
              </a:rPr>
              <a:t>mì</a:t>
            </a:r>
            <a:r>
              <a:rPr lang="en-US" sz="2400" kern="1200" dirty="0">
                <a:solidFill>
                  <a:schemeClr val="tx1"/>
                </a:solidFill>
                <a:latin typeface="UTM Avo" panose="02040603050506020204" pitchFamily="18" charset="0"/>
                <a:cs typeface="Times New Roman" pitchFamily="18" charset="0"/>
              </a:rPr>
              <a:t>.</a:t>
            </a:r>
          </a:p>
        </p:txBody>
      </p:sp>
      <p:pic>
        <p:nvPicPr>
          <p:cNvPr id="27" name="Picture 26" descr="Logo, company name&#10;&#10;Description automatically generated">
            <a:extLst>
              <a:ext uri="{FF2B5EF4-FFF2-40B4-BE49-F238E27FC236}">
                <a16:creationId xmlns:a16="http://schemas.microsoft.com/office/drawing/2014/main" id="{E9751F62-558E-AE90-4300-D0F591A95A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pic>
        <p:nvPicPr>
          <p:cNvPr id="35" name="Picture 34" descr="tich.png">
            <a:extLst>
              <a:ext uri="{FF2B5EF4-FFF2-40B4-BE49-F238E27FC236}">
                <a16:creationId xmlns:a16="http://schemas.microsoft.com/office/drawing/2014/main" id="{AAFEAE5E-78DF-E39E-F4FB-7DE773803848}"/>
              </a:ext>
            </a:extLst>
          </p:cNvPr>
          <p:cNvPicPr>
            <a:picLocks noChangeAspect="1"/>
          </p:cNvPicPr>
          <p:nvPr/>
        </p:nvPicPr>
        <p:blipFill>
          <a:blip r:embed="rId5" cstate="print"/>
          <a:stretch>
            <a:fillRect/>
          </a:stretch>
        </p:blipFill>
        <p:spPr>
          <a:xfrm>
            <a:off x="7550150" y="3604940"/>
            <a:ext cx="723900" cy="723900"/>
          </a:xfrm>
          <a:prstGeom prst="rect">
            <a:avLst/>
          </a:prstGeom>
        </p:spPr>
      </p:pic>
      <p:pic>
        <p:nvPicPr>
          <p:cNvPr id="36" name="Picture 35" descr="sai.png">
            <a:extLst>
              <a:ext uri="{FF2B5EF4-FFF2-40B4-BE49-F238E27FC236}">
                <a16:creationId xmlns:a16="http://schemas.microsoft.com/office/drawing/2014/main" id="{F540D09C-5E73-6727-8B03-AD1D8181AFF4}"/>
              </a:ext>
            </a:extLst>
          </p:cNvPr>
          <p:cNvPicPr>
            <a:picLocks noChangeAspect="1"/>
          </p:cNvPicPr>
          <p:nvPr/>
        </p:nvPicPr>
        <p:blipFill>
          <a:blip r:embed="rId6" cstate="print"/>
          <a:stretch>
            <a:fillRect/>
          </a:stretch>
        </p:blipFill>
        <p:spPr>
          <a:xfrm>
            <a:off x="7607300" y="2743945"/>
            <a:ext cx="533400" cy="533400"/>
          </a:xfrm>
          <a:prstGeom prst="rect">
            <a:avLst/>
          </a:prstGeom>
        </p:spPr>
      </p:pic>
      <p:pic>
        <p:nvPicPr>
          <p:cNvPr id="37" name="Picture 36" descr="sai.png">
            <a:extLst>
              <a:ext uri="{FF2B5EF4-FFF2-40B4-BE49-F238E27FC236}">
                <a16:creationId xmlns:a16="http://schemas.microsoft.com/office/drawing/2014/main" id="{7D8D22F5-3126-F6A6-FC1D-548AE500BEE8}"/>
              </a:ext>
            </a:extLst>
          </p:cNvPr>
          <p:cNvPicPr>
            <a:picLocks noChangeAspect="1"/>
          </p:cNvPicPr>
          <p:nvPr/>
        </p:nvPicPr>
        <p:blipFill>
          <a:blip r:embed="rId6" cstate="print"/>
          <a:stretch>
            <a:fillRect/>
          </a:stretch>
        </p:blipFill>
        <p:spPr>
          <a:xfrm>
            <a:off x="7607300" y="4847520"/>
            <a:ext cx="533400" cy="533400"/>
          </a:xfrm>
          <a:prstGeom prst="rect">
            <a:avLst/>
          </a:prstGeom>
        </p:spPr>
      </p:pic>
      <p:pic>
        <p:nvPicPr>
          <p:cNvPr id="38" name="Picture 37" descr="sai.png">
            <a:extLst>
              <a:ext uri="{FF2B5EF4-FFF2-40B4-BE49-F238E27FC236}">
                <a16:creationId xmlns:a16="http://schemas.microsoft.com/office/drawing/2014/main" id="{BD80DDCA-4EFF-7BFA-F5DD-D6CFB6255372}"/>
              </a:ext>
            </a:extLst>
          </p:cNvPr>
          <p:cNvPicPr>
            <a:picLocks noChangeAspect="1"/>
          </p:cNvPicPr>
          <p:nvPr/>
        </p:nvPicPr>
        <p:blipFill>
          <a:blip r:embed="rId6" cstate="print"/>
          <a:stretch>
            <a:fillRect/>
          </a:stretch>
        </p:blipFill>
        <p:spPr>
          <a:xfrm>
            <a:off x="7607300" y="5918210"/>
            <a:ext cx="533400" cy="533400"/>
          </a:xfrm>
          <a:prstGeom prst="rect">
            <a:avLst/>
          </a:prstGeom>
        </p:spPr>
      </p:pic>
      <p:sp>
        <p:nvSpPr>
          <p:cNvPr id="2" name="5-Point Star 38">
            <a:hlinkClick r:id="rId7" action="ppaction://hlinksldjump"/>
            <a:extLst>
              <a:ext uri="{FF2B5EF4-FFF2-40B4-BE49-F238E27FC236}">
                <a16:creationId xmlns:a16="http://schemas.microsoft.com/office/drawing/2014/main" id="{019348C8-FF94-B806-5FA6-71303C438503}"/>
              </a:ext>
            </a:extLst>
          </p:cNvPr>
          <p:cNvSpPr/>
          <p:nvPr/>
        </p:nvSpPr>
        <p:spPr>
          <a:xfrm>
            <a:off x="11201400" y="5918210"/>
            <a:ext cx="762000" cy="685800"/>
          </a:xfrm>
          <a:prstGeom prst="star5">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3751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childTnLst>
              </p:cTn>
              <p:nextCondLst>
                <p:cond evt="onClick" delay="0">
                  <p:tgtEl>
                    <p:spTgt spid="24"/>
                  </p:tgtEl>
                </p:cond>
              </p:nextCondLst>
            </p:seq>
          </p:childTnLst>
        </p:cTn>
      </p:par>
    </p:tnLst>
    <p:bldLst>
      <p:bldP spid="4" grpId="0" animBg="1"/>
      <p:bldP spid="3" grpId="0" animBg="1"/>
      <p:bldP spid="5" grpId="0" animBg="1"/>
      <p:bldP spid="23" grpId="0" animBg="1"/>
      <p:bldP spid="24"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0704FFC-2A9F-23F8-4DB5-842C9619CEC8}"/>
              </a:ext>
            </a:extLst>
          </p:cNvPr>
          <p:cNvSpPr/>
          <p:nvPr/>
        </p:nvSpPr>
        <p:spPr>
          <a:xfrm>
            <a:off x="3543300" y="2513911"/>
            <a:ext cx="4991100" cy="100989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nSpc>
                <a:spcPct val="150000"/>
              </a:lnSpc>
              <a:buClrTx/>
            </a:pPr>
            <a:r>
              <a:rPr lang="vi-VN" sz="2400" kern="1200" dirty="0">
                <a:solidFill>
                  <a:schemeClr val="tx1"/>
                </a:solidFill>
                <a:latin typeface="UTM Avo" panose="02040603050506020204" pitchFamily="18" charset="0"/>
                <a:cs typeface="Times New Roman" pitchFamily="18" charset="0"/>
              </a:rPr>
              <a:t>A. Carbonhidrate </a:t>
            </a:r>
            <a:br>
              <a:rPr lang="en-US" sz="2400" kern="1200" dirty="0">
                <a:solidFill>
                  <a:schemeClr val="tx1"/>
                </a:solidFill>
                <a:latin typeface="UTM Avo" panose="02040603050506020204" pitchFamily="18" charset="0"/>
                <a:cs typeface="Times New Roman" pitchFamily="18" charset="0"/>
              </a:rPr>
            </a:br>
            <a:r>
              <a:rPr lang="vi-VN" sz="2400" kern="1200" dirty="0">
                <a:solidFill>
                  <a:schemeClr val="tx1"/>
                </a:solidFill>
                <a:latin typeface="UTM Avo" panose="02040603050506020204" pitchFamily="18" charset="0"/>
                <a:cs typeface="Times New Roman" pitchFamily="18" charset="0"/>
              </a:rPr>
              <a:t>(chất đường bột)</a:t>
            </a:r>
            <a:r>
              <a:rPr lang="en-US" sz="2400" kern="1200" dirty="0">
                <a:solidFill>
                  <a:schemeClr val="tx1"/>
                </a:solidFill>
                <a:latin typeface="UTM Avo" panose="02040603050506020204" pitchFamily="18" charset="0"/>
                <a:cs typeface="Times New Roman" pitchFamily="18" charset="0"/>
              </a:rPr>
              <a:t>.</a:t>
            </a:r>
            <a:endParaRPr lang="vi-VN" sz="2400" kern="1200" dirty="0">
              <a:solidFill>
                <a:schemeClr val="tx1"/>
              </a:solidFill>
              <a:latin typeface="UTM Avo" panose="02040603050506020204" pitchFamily="18" charset="0"/>
              <a:cs typeface="Times New Roman" pitchFamily="18" charset="0"/>
            </a:endParaRPr>
          </a:p>
        </p:txBody>
      </p:sp>
      <p:sp>
        <p:nvSpPr>
          <p:cNvPr id="3" name="Rectangle: Rounded Corners 2">
            <a:extLst>
              <a:ext uri="{FF2B5EF4-FFF2-40B4-BE49-F238E27FC236}">
                <a16:creationId xmlns:a16="http://schemas.microsoft.com/office/drawing/2014/main" id="{209EA3CF-E9EF-1593-855A-D935A6C095EB}"/>
              </a:ext>
            </a:extLst>
          </p:cNvPr>
          <p:cNvSpPr/>
          <p:nvPr/>
        </p:nvSpPr>
        <p:spPr>
          <a:xfrm>
            <a:off x="1866900" y="228600"/>
            <a:ext cx="9029700" cy="213359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buClrTx/>
            </a:pPr>
            <a:r>
              <a:rPr lang="vi-VN" sz="2400" b="1" kern="1200" dirty="0">
                <a:solidFill>
                  <a:prstClr val="black"/>
                </a:solidFill>
                <a:latin typeface="UTM Avo" panose="02040603050506020204" pitchFamily="18" charset="0"/>
                <a:cs typeface="Times New Roman" pitchFamily="18" charset="0"/>
              </a:rPr>
              <a:t>Câu 2: </a:t>
            </a:r>
            <a:r>
              <a:rPr lang="vi-VN" sz="2400" kern="1200" dirty="0">
                <a:solidFill>
                  <a:prstClr val="black"/>
                </a:solidFill>
                <a:latin typeface="UTM Avo" panose="02040603050506020204" pitchFamily="18" charset="0"/>
                <a:cs typeface="Times New Roman" pitchFamily="18" charset="0"/>
              </a:rPr>
              <a:t>Gạo cung cấp chất dinh dưỡng nào nhiều nhất cho cơ thể?</a:t>
            </a:r>
          </a:p>
        </p:txBody>
      </p:sp>
      <p:sp>
        <p:nvSpPr>
          <p:cNvPr id="39" name="5-Point Star 38">
            <a:hlinkClick r:id="rId4" action="ppaction://hlinksldjump"/>
          </p:cNvPr>
          <p:cNvSpPr/>
          <p:nvPr/>
        </p:nvSpPr>
        <p:spPr>
          <a:xfrm>
            <a:off x="11201400" y="5918210"/>
            <a:ext cx="762000" cy="685800"/>
          </a:xfrm>
          <a:prstGeom prst="star5">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48A32C6A-C410-7173-E79E-ED164528EC3D}"/>
              </a:ext>
            </a:extLst>
          </p:cNvPr>
          <p:cNvSpPr>
            <a:spLocks/>
          </p:cNvSpPr>
          <p:nvPr/>
        </p:nvSpPr>
        <p:spPr>
          <a:xfrm>
            <a:off x="3543300" y="3613506"/>
            <a:ext cx="4991100" cy="100989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Tx/>
            </a:pPr>
            <a:r>
              <a:rPr lang="en-US" sz="2400" kern="1200" dirty="0">
                <a:solidFill>
                  <a:schemeClr val="tx1"/>
                </a:solidFill>
                <a:latin typeface="UTM Avo" panose="02040603050506020204" pitchFamily="18" charset="0"/>
                <a:cs typeface="Times New Roman" pitchFamily="18" charset="0"/>
              </a:rPr>
              <a:t>B. Protein (</a:t>
            </a:r>
            <a:r>
              <a:rPr lang="en-US" sz="2400" kern="1200" dirty="0" err="1">
                <a:solidFill>
                  <a:schemeClr val="tx1"/>
                </a:solidFill>
                <a:latin typeface="UTM Avo" panose="02040603050506020204" pitchFamily="18" charset="0"/>
                <a:cs typeface="Times New Roman" pitchFamily="18" charset="0"/>
              </a:rPr>
              <a:t>chất</a:t>
            </a:r>
            <a:r>
              <a:rPr lang="en-US" sz="2400" kern="1200" dirty="0">
                <a:solidFill>
                  <a:schemeClr val="tx1"/>
                </a:solidFill>
                <a:latin typeface="UTM Avo" panose="02040603050506020204" pitchFamily="18" charset="0"/>
                <a:cs typeface="Times New Roman" pitchFamily="18" charset="0"/>
              </a:rPr>
              <a:t> </a:t>
            </a:r>
            <a:r>
              <a:rPr lang="en-US" sz="2400" kern="1200" dirty="0" err="1">
                <a:solidFill>
                  <a:schemeClr val="tx1"/>
                </a:solidFill>
                <a:latin typeface="UTM Avo" panose="02040603050506020204" pitchFamily="18" charset="0"/>
                <a:cs typeface="Times New Roman" pitchFamily="18" charset="0"/>
              </a:rPr>
              <a:t>đạm</a:t>
            </a:r>
            <a:r>
              <a:rPr lang="en-US" sz="2400" kern="1200" dirty="0">
                <a:solidFill>
                  <a:schemeClr val="tx1"/>
                </a:solidFill>
                <a:latin typeface="UTM Avo" panose="02040603050506020204" pitchFamily="18" charset="0"/>
                <a:cs typeface="Times New Roman" pitchFamily="18" charset="0"/>
              </a:rPr>
              <a:t>).</a:t>
            </a:r>
          </a:p>
        </p:txBody>
      </p:sp>
      <p:sp>
        <p:nvSpPr>
          <p:cNvPr id="23" name="Rectangle: Rounded Corners 22">
            <a:extLst>
              <a:ext uri="{FF2B5EF4-FFF2-40B4-BE49-F238E27FC236}">
                <a16:creationId xmlns:a16="http://schemas.microsoft.com/office/drawing/2014/main" id="{471BD7F2-1810-A38E-AA35-29D1D7264967}"/>
              </a:ext>
            </a:extLst>
          </p:cNvPr>
          <p:cNvSpPr/>
          <p:nvPr/>
        </p:nvSpPr>
        <p:spPr>
          <a:xfrm>
            <a:off x="3543300" y="4701559"/>
            <a:ext cx="4991100" cy="100989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UTM Avo" panose="02040603050506020204" pitchFamily="18"/>
              </a:rPr>
              <a:t>C. Lipid (chất béo).</a:t>
            </a:r>
            <a:endParaRPr lang="en-US" sz="2400" dirty="0">
              <a:solidFill>
                <a:schemeClr val="tx1"/>
              </a:solidFill>
              <a:latin typeface="UTM Avo" panose="02040603050506020204" pitchFamily="18"/>
            </a:endParaRPr>
          </a:p>
        </p:txBody>
      </p:sp>
      <p:sp>
        <p:nvSpPr>
          <p:cNvPr id="24" name="Rectangle: Rounded Corners 23">
            <a:extLst>
              <a:ext uri="{FF2B5EF4-FFF2-40B4-BE49-F238E27FC236}">
                <a16:creationId xmlns:a16="http://schemas.microsoft.com/office/drawing/2014/main" id="{E4849697-94F5-F9BC-E61B-D2E64BFE2625}"/>
              </a:ext>
            </a:extLst>
          </p:cNvPr>
          <p:cNvSpPr/>
          <p:nvPr/>
        </p:nvSpPr>
        <p:spPr>
          <a:xfrm>
            <a:off x="3543300" y="5797546"/>
            <a:ext cx="4991100" cy="1009891"/>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Tx/>
            </a:pPr>
            <a:r>
              <a:rPr lang="en-US" sz="2400" kern="1200" dirty="0">
                <a:solidFill>
                  <a:schemeClr val="tx1"/>
                </a:solidFill>
                <a:latin typeface="UTM Avo" panose="02040603050506020204" pitchFamily="18" charset="0"/>
                <a:cs typeface="Times New Roman" pitchFamily="18" charset="0"/>
              </a:rPr>
              <a:t>D. Vitamin.</a:t>
            </a:r>
          </a:p>
        </p:txBody>
      </p:sp>
      <p:pic>
        <p:nvPicPr>
          <p:cNvPr id="27" name="Picture 26" descr="Logo, company name&#10;&#10;Description automatically generated">
            <a:extLst>
              <a:ext uri="{FF2B5EF4-FFF2-40B4-BE49-F238E27FC236}">
                <a16:creationId xmlns:a16="http://schemas.microsoft.com/office/drawing/2014/main" id="{96248DB5-2D9E-8A1D-1D94-4A2D46BEAE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pic>
        <p:nvPicPr>
          <p:cNvPr id="35" name="Picture 34" descr="tich.png"/>
          <p:cNvPicPr>
            <a:picLocks noChangeAspect="1"/>
          </p:cNvPicPr>
          <p:nvPr/>
        </p:nvPicPr>
        <p:blipFill>
          <a:blip r:embed="rId6" cstate="print"/>
          <a:stretch>
            <a:fillRect/>
          </a:stretch>
        </p:blipFill>
        <p:spPr>
          <a:xfrm>
            <a:off x="7678965" y="2625159"/>
            <a:ext cx="723900" cy="723900"/>
          </a:xfrm>
          <a:prstGeom prst="rect">
            <a:avLst/>
          </a:prstGeom>
        </p:spPr>
      </p:pic>
      <p:pic>
        <p:nvPicPr>
          <p:cNvPr id="36" name="Picture 35" descr="sai.png"/>
          <p:cNvPicPr>
            <a:picLocks noChangeAspect="1"/>
          </p:cNvPicPr>
          <p:nvPr/>
        </p:nvPicPr>
        <p:blipFill>
          <a:blip r:embed="rId7" cstate="print"/>
          <a:stretch>
            <a:fillRect/>
          </a:stretch>
        </p:blipFill>
        <p:spPr>
          <a:xfrm>
            <a:off x="7736115" y="3886349"/>
            <a:ext cx="533400" cy="533400"/>
          </a:xfrm>
          <a:prstGeom prst="rect">
            <a:avLst/>
          </a:prstGeom>
        </p:spPr>
      </p:pic>
      <p:pic>
        <p:nvPicPr>
          <p:cNvPr id="37" name="Picture 36" descr="sai.png"/>
          <p:cNvPicPr>
            <a:picLocks noChangeAspect="1"/>
          </p:cNvPicPr>
          <p:nvPr/>
        </p:nvPicPr>
        <p:blipFill>
          <a:blip r:embed="rId7" cstate="print"/>
          <a:stretch>
            <a:fillRect/>
          </a:stretch>
        </p:blipFill>
        <p:spPr>
          <a:xfrm>
            <a:off x="7736115" y="4935492"/>
            <a:ext cx="533400" cy="533400"/>
          </a:xfrm>
          <a:prstGeom prst="rect">
            <a:avLst/>
          </a:prstGeom>
        </p:spPr>
      </p:pic>
      <p:pic>
        <p:nvPicPr>
          <p:cNvPr id="38" name="Picture 37" descr="sai.png"/>
          <p:cNvPicPr>
            <a:picLocks noChangeAspect="1"/>
          </p:cNvPicPr>
          <p:nvPr/>
        </p:nvPicPr>
        <p:blipFill>
          <a:blip r:embed="rId7" cstate="print"/>
          <a:stretch>
            <a:fillRect/>
          </a:stretch>
        </p:blipFill>
        <p:spPr>
          <a:xfrm>
            <a:off x="7736115" y="6050723"/>
            <a:ext cx="533400" cy="533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childTnLst>
              </p:cTn>
              <p:nextCondLst>
                <p:cond evt="onClick" delay="0">
                  <p:tgtEl>
                    <p:spTgt spid="24"/>
                  </p:tgtEl>
                </p:cond>
              </p:nextCondLst>
            </p:seq>
          </p:childTnLst>
        </p:cTn>
      </p:par>
    </p:tnLst>
    <p:bldLst>
      <p:bldP spid="4" grpId="0" animBg="1"/>
      <p:bldP spid="3" grpId="0" animBg="1"/>
      <p:bldP spid="39" grpId="0" animBg="1"/>
      <p:bldP spid="5"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16F50DA9-703B-879B-8DDC-830B72DBA420}"/>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FDCCDD1-F845-83D5-042D-F4D200DD20A4}"/>
              </a:ext>
            </a:extLst>
          </p:cNvPr>
          <p:cNvSpPr/>
          <p:nvPr/>
        </p:nvSpPr>
        <p:spPr>
          <a:xfrm>
            <a:off x="3505200" y="2621238"/>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Tx/>
            </a:pPr>
            <a:r>
              <a:rPr lang="en-US" sz="2400" dirty="0">
                <a:solidFill>
                  <a:schemeClr val="tx1"/>
                </a:solidFill>
                <a:latin typeface="UTM Avo" panose="02040603050506020204" pitchFamily="18"/>
              </a:rPr>
              <a:t>A. </a:t>
            </a:r>
            <a:r>
              <a:rPr lang="en-US" sz="2400" dirty="0" err="1">
                <a:solidFill>
                  <a:schemeClr val="tx1"/>
                </a:solidFill>
                <a:latin typeface="UTM Avo" panose="02040603050506020204" pitchFamily="18"/>
              </a:rPr>
              <a:t>Gạo</a:t>
            </a:r>
            <a:r>
              <a:rPr lang="en-US" sz="2400" dirty="0">
                <a:solidFill>
                  <a:schemeClr val="tx1"/>
                </a:solidFill>
                <a:latin typeface="UTM Avo" panose="02040603050506020204" pitchFamily="18"/>
              </a:rPr>
              <a:t>.</a:t>
            </a:r>
          </a:p>
        </p:txBody>
      </p:sp>
      <p:sp>
        <p:nvSpPr>
          <p:cNvPr id="3" name="Rectangle: Rounded Corners 2">
            <a:extLst>
              <a:ext uri="{FF2B5EF4-FFF2-40B4-BE49-F238E27FC236}">
                <a16:creationId xmlns:a16="http://schemas.microsoft.com/office/drawing/2014/main" id="{605A6C6F-5E2A-97C4-B64C-87075CDF3B1D}"/>
              </a:ext>
            </a:extLst>
          </p:cNvPr>
          <p:cNvSpPr/>
          <p:nvPr/>
        </p:nvSpPr>
        <p:spPr>
          <a:xfrm>
            <a:off x="1866900" y="228600"/>
            <a:ext cx="9029700" cy="213359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buClrTx/>
            </a:pPr>
            <a:r>
              <a:rPr lang="vi-VN" sz="2400" b="1" kern="1200" dirty="0">
                <a:solidFill>
                  <a:prstClr val="black"/>
                </a:solidFill>
                <a:latin typeface="UTM Avo" panose="02040603050506020204" pitchFamily="18" charset="0"/>
                <a:cs typeface="Times New Roman" pitchFamily="18" charset="0"/>
              </a:rPr>
              <a:t>Câu 3: </a:t>
            </a:r>
            <a:r>
              <a:rPr lang="vi-VN" sz="2400" kern="1200" dirty="0">
                <a:solidFill>
                  <a:prstClr val="black"/>
                </a:solidFill>
                <a:latin typeface="UTM Avo" panose="02040603050506020204" pitchFamily="18" charset="0"/>
                <a:cs typeface="Times New Roman" pitchFamily="18" charset="0"/>
              </a:rPr>
              <a:t>Trong các thực phẩm dưới đây, loại nào chứa nhiều protein (chất đạm) nhất?</a:t>
            </a:r>
          </a:p>
        </p:txBody>
      </p:sp>
      <p:sp>
        <p:nvSpPr>
          <p:cNvPr id="5" name="Rectangle: Rounded Corners 4">
            <a:extLst>
              <a:ext uri="{FF2B5EF4-FFF2-40B4-BE49-F238E27FC236}">
                <a16:creationId xmlns:a16="http://schemas.microsoft.com/office/drawing/2014/main" id="{F6BF5B1D-C462-6D87-D337-AC453139E08F}"/>
              </a:ext>
            </a:extLst>
          </p:cNvPr>
          <p:cNvSpPr>
            <a:spLocks/>
          </p:cNvSpPr>
          <p:nvPr/>
        </p:nvSpPr>
        <p:spPr>
          <a:xfrm>
            <a:off x="3505200" y="3651138"/>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Tx/>
            </a:pPr>
            <a:r>
              <a:rPr lang="en-US" sz="2400" kern="1200" dirty="0">
                <a:solidFill>
                  <a:schemeClr val="tx1"/>
                </a:solidFill>
                <a:latin typeface="UTM Avo" panose="02040603050506020204" pitchFamily="18"/>
                <a:cs typeface="Times New Roman" pitchFamily="18" charset="0"/>
              </a:rPr>
              <a:t>B. Rau </a:t>
            </a:r>
            <a:r>
              <a:rPr lang="en-US" sz="2400" kern="1200" dirty="0" err="1">
                <a:solidFill>
                  <a:schemeClr val="tx1"/>
                </a:solidFill>
                <a:latin typeface="UTM Avo" panose="02040603050506020204" pitchFamily="18"/>
                <a:cs typeface="Times New Roman" pitchFamily="18" charset="0"/>
              </a:rPr>
              <a:t>xanh</a:t>
            </a:r>
            <a:r>
              <a:rPr lang="en-US" sz="2400" kern="1200" dirty="0">
                <a:solidFill>
                  <a:schemeClr val="tx1"/>
                </a:solidFill>
                <a:latin typeface="UTM Avo" panose="02040603050506020204" pitchFamily="18"/>
                <a:cs typeface="Times New Roman" pitchFamily="18" charset="0"/>
              </a:rPr>
              <a:t>.</a:t>
            </a:r>
          </a:p>
        </p:txBody>
      </p:sp>
      <p:sp>
        <p:nvSpPr>
          <p:cNvPr id="23" name="Rectangle: Rounded Corners 22">
            <a:extLst>
              <a:ext uri="{FF2B5EF4-FFF2-40B4-BE49-F238E27FC236}">
                <a16:creationId xmlns:a16="http://schemas.microsoft.com/office/drawing/2014/main" id="{52E6574C-6E52-743A-9D04-C39A0356C48C}"/>
              </a:ext>
            </a:extLst>
          </p:cNvPr>
          <p:cNvSpPr/>
          <p:nvPr/>
        </p:nvSpPr>
        <p:spPr>
          <a:xfrm>
            <a:off x="3479800" y="4681038"/>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Tx/>
            </a:pPr>
            <a:r>
              <a:rPr lang="en-US" sz="2400" kern="1200" dirty="0">
                <a:solidFill>
                  <a:schemeClr val="tx1"/>
                </a:solidFill>
                <a:latin typeface="UTM Avo" panose="02040603050506020204" pitchFamily="18"/>
                <a:cs typeface="Times New Roman" pitchFamily="18" charset="0"/>
              </a:rPr>
              <a:t>C. </a:t>
            </a:r>
            <a:r>
              <a:rPr lang="en-US" sz="2400" kern="1200" dirty="0" err="1">
                <a:solidFill>
                  <a:schemeClr val="tx1"/>
                </a:solidFill>
                <a:latin typeface="UTM Avo" panose="02040603050506020204" pitchFamily="18"/>
                <a:cs typeface="Times New Roman" pitchFamily="18" charset="0"/>
              </a:rPr>
              <a:t>Thịt</a:t>
            </a:r>
            <a:r>
              <a:rPr lang="en-US" sz="2400" kern="1200" dirty="0">
                <a:solidFill>
                  <a:schemeClr val="tx1"/>
                </a:solidFill>
                <a:latin typeface="UTM Avo" panose="02040603050506020204" pitchFamily="18"/>
                <a:cs typeface="Times New Roman" pitchFamily="18" charset="0"/>
              </a:rPr>
              <a:t>, </a:t>
            </a:r>
            <a:r>
              <a:rPr lang="en-US" sz="2400" kern="1200" dirty="0" err="1">
                <a:solidFill>
                  <a:schemeClr val="tx1"/>
                </a:solidFill>
                <a:latin typeface="UTM Avo" panose="02040603050506020204" pitchFamily="18"/>
                <a:cs typeface="Times New Roman" pitchFamily="18" charset="0"/>
              </a:rPr>
              <a:t>cá</a:t>
            </a:r>
            <a:r>
              <a:rPr lang="en-US" sz="2400" kern="1200" dirty="0">
                <a:solidFill>
                  <a:schemeClr val="tx1"/>
                </a:solidFill>
                <a:latin typeface="UTM Avo" panose="02040603050506020204" pitchFamily="18"/>
                <a:cs typeface="Times New Roman" pitchFamily="18" charset="0"/>
              </a:rPr>
              <a:t>.</a:t>
            </a:r>
          </a:p>
        </p:txBody>
      </p:sp>
      <p:sp>
        <p:nvSpPr>
          <p:cNvPr id="24" name="Rectangle: Rounded Corners 23">
            <a:extLst>
              <a:ext uri="{FF2B5EF4-FFF2-40B4-BE49-F238E27FC236}">
                <a16:creationId xmlns:a16="http://schemas.microsoft.com/office/drawing/2014/main" id="{02B57890-9214-94C7-B09E-E483268CDB8B}"/>
              </a:ext>
            </a:extLst>
          </p:cNvPr>
          <p:cNvSpPr/>
          <p:nvPr/>
        </p:nvSpPr>
        <p:spPr>
          <a:xfrm>
            <a:off x="3505200" y="5751728"/>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ClrTx/>
            </a:pPr>
            <a:r>
              <a:rPr lang="en-US" sz="2400" kern="1200" dirty="0">
                <a:solidFill>
                  <a:schemeClr val="tx1"/>
                </a:solidFill>
                <a:latin typeface="UTM Avo" panose="02040603050506020204" pitchFamily="18"/>
                <a:cs typeface="Times New Roman" pitchFamily="18" charset="0"/>
              </a:rPr>
              <a:t>D. </a:t>
            </a:r>
            <a:r>
              <a:rPr lang="en-US" sz="2400" kern="1200" dirty="0" err="1">
                <a:solidFill>
                  <a:schemeClr val="tx1"/>
                </a:solidFill>
                <a:latin typeface="UTM Avo" panose="02040603050506020204" pitchFamily="18"/>
                <a:cs typeface="Times New Roman" pitchFamily="18" charset="0"/>
              </a:rPr>
              <a:t>Gạo</a:t>
            </a:r>
            <a:r>
              <a:rPr lang="en-US" sz="2400" kern="1200" dirty="0">
                <a:solidFill>
                  <a:schemeClr val="tx1"/>
                </a:solidFill>
                <a:latin typeface="UTM Avo" panose="02040603050506020204" pitchFamily="18"/>
                <a:cs typeface="Times New Roman" pitchFamily="18" charset="0"/>
              </a:rPr>
              <a:t> </a:t>
            </a:r>
            <a:r>
              <a:rPr lang="en-US" sz="2400" kern="1200" dirty="0" err="1">
                <a:solidFill>
                  <a:schemeClr val="tx1"/>
                </a:solidFill>
                <a:latin typeface="UTM Avo" panose="02040603050506020204" pitchFamily="18"/>
                <a:cs typeface="Times New Roman" pitchFamily="18" charset="0"/>
              </a:rPr>
              <a:t>và</a:t>
            </a:r>
            <a:r>
              <a:rPr lang="en-US" sz="2400" kern="1200" dirty="0">
                <a:solidFill>
                  <a:schemeClr val="tx1"/>
                </a:solidFill>
                <a:latin typeface="UTM Avo" panose="02040603050506020204" pitchFamily="18"/>
                <a:cs typeface="Times New Roman" pitchFamily="18" charset="0"/>
              </a:rPr>
              <a:t> </a:t>
            </a:r>
            <a:r>
              <a:rPr lang="en-US" sz="2400" kern="1200" dirty="0" err="1">
                <a:solidFill>
                  <a:schemeClr val="tx1"/>
                </a:solidFill>
                <a:latin typeface="UTM Avo" panose="02040603050506020204" pitchFamily="18"/>
                <a:cs typeface="Times New Roman" pitchFamily="18" charset="0"/>
              </a:rPr>
              <a:t>rau</a:t>
            </a:r>
            <a:r>
              <a:rPr lang="en-US" sz="2400" kern="1200" dirty="0">
                <a:solidFill>
                  <a:schemeClr val="tx1"/>
                </a:solidFill>
                <a:latin typeface="UTM Avo" panose="02040603050506020204" pitchFamily="18"/>
                <a:cs typeface="Times New Roman" pitchFamily="18" charset="0"/>
              </a:rPr>
              <a:t>.</a:t>
            </a:r>
          </a:p>
        </p:txBody>
      </p:sp>
      <p:pic>
        <p:nvPicPr>
          <p:cNvPr id="27" name="Picture 26" descr="Logo, company name&#10;&#10;Description automatically generated">
            <a:extLst>
              <a:ext uri="{FF2B5EF4-FFF2-40B4-BE49-F238E27FC236}">
                <a16:creationId xmlns:a16="http://schemas.microsoft.com/office/drawing/2014/main" id="{06EB5265-E4FD-0DDA-F058-52B6490E3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pic>
        <p:nvPicPr>
          <p:cNvPr id="35" name="Picture 34" descr="tich.png">
            <a:extLst>
              <a:ext uri="{FF2B5EF4-FFF2-40B4-BE49-F238E27FC236}">
                <a16:creationId xmlns:a16="http://schemas.microsoft.com/office/drawing/2014/main" id="{A344A2DA-4ECF-ACEF-6984-C3B7919C9F12}"/>
              </a:ext>
            </a:extLst>
          </p:cNvPr>
          <p:cNvPicPr>
            <a:picLocks noChangeAspect="1"/>
          </p:cNvPicPr>
          <p:nvPr/>
        </p:nvPicPr>
        <p:blipFill>
          <a:blip r:embed="rId5" cstate="print"/>
          <a:stretch>
            <a:fillRect/>
          </a:stretch>
        </p:blipFill>
        <p:spPr>
          <a:xfrm>
            <a:off x="7571921" y="4626004"/>
            <a:ext cx="723900" cy="723900"/>
          </a:xfrm>
          <a:prstGeom prst="rect">
            <a:avLst/>
          </a:prstGeom>
        </p:spPr>
      </p:pic>
      <p:pic>
        <p:nvPicPr>
          <p:cNvPr id="36" name="Picture 35" descr="sai.png">
            <a:extLst>
              <a:ext uri="{FF2B5EF4-FFF2-40B4-BE49-F238E27FC236}">
                <a16:creationId xmlns:a16="http://schemas.microsoft.com/office/drawing/2014/main" id="{CBB84DA6-5838-C5E0-63B0-F1CB15A9C502}"/>
              </a:ext>
            </a:extLst>
          </p:cNvPr>
          <p:cNvPicPr>
            <a:picLocks noChangeAspect="1"/>
          </p:cNvPicPr>
          <p:nvPr/>
        </p:nvPicPr>
        <p:blipFill>
          <a:blip r:embed="rId6" cstate="print"/>
          <a:stretch>
            <a:fillRect/>
          </a:stretch>
        </p:blipFill>
        <p:spPr>
          <a:xfrm>
            <a:off x="7654471" y="3844894"/>
            <a:ext cx="533400" cy="533400"/>
          </a:xfrm>
          <a:prstGeom prst="rect">
            <a:avLst/>
          </a:prstGeom>
        </p:spPr>
      </p:pic>
      <p:pic>
        <p:nvPicPr>
          <p:cNvPr id="37" name="Picture 36" descr="sai.png">
            <a:extLst>
              <a:ext uri="{FF2B5EF4-FFF2-40B4-BE49-F238E27FC236}">
                <a16:creationId xmlns:a16="http://schemas.microsoft.com/office/drawing/2014/main" id="{9C58D8EE-ABE5-E492-F189-A1389FF2E696}"/>
              </a:ext>
            </a:extLst>
          </p:cNvPr>
          <p:cNvPicPr>
            <a:picLocks noChangeAspect="1"/>
          </p:cNvPicPr>
          <p:nvPr/>
        </p:nvPicPr>
        <p:blipFill>
          <a:blip r:embed="rId6" cstate="print"/>
          <a:stretch>
            <a:fillRect/>
          </a:stretch>
        </p:blipFill>
        <p:spPr>
          <a:xfrm>
            <a:off x="7654471" y="2771074"/>
            <a:ext cx="533400" cy="533400"/>
          </a:xfrm>
          <a:prstGeom prst="rect">
            <a:avLst/>
          </a:prstGeom>
        </p:spPr>
      </p:pic>
      <p:pic>
        <p:nvPicPr>
          <p:cNvPr id="38" name="Picture 37" descr="sai.png">
            <a:extLst>
              <a:ext uri="{FF2B5EF4-FFF2-40B4-BE49-F238E27FC236}">
                <a16:creationId xmlns:a16="http://schemas.microsoft.com/office/drawing/2014/main" id="{B84BD712-36DD-DB57-C4A5-D3FFEBC09FD6}"/>
              </a:ext>
            </a:extLst>
          </p:cNvPr>
          <p:cNvPicPr>
            <a:picLocks noChangeAspect="1"/>
          </p:cNvPicPr>
          <p:nvPr/>
        </p:nvPicPr>
        <p:blipFill>
          <a:blip r:embed="rId6" cstate="print"/>
          <a:stretch>
            <a:fillRect/>
          </a:stretch>
        </p:blipFill>
        <p:spPr>
          <a:xfrm>
            <a:off x="7654471" y="5945485"/>
            <a:ext cx="533400" cy="533400"/>
          </a:xfrm>
          <a:prstGeom prst="rect">
            <a:avLst/>
          </a:prstGeom>
        </p:spPr>
      </p:pic>
      <p:sp>
        <p:nvSpPr>
          <p:cNvPr id="2" name="5-Point Star 38">
            <a:hlinkClick r:id="rId7" action="ppaction://hlinksldjump"/>
            <a:extLst>
              <a:ext uri="{FF2B5EF4-FFF2-40B4-BE49-F238E27FC236}">
                <a16:creationId xmlns:a16="http://schemas.microsoft.com/office/drawing/2014/main" id="{0C68B2ED-3532-4E54-E79B-46B22194F19A}"/>
              </a:ext>
            </a:extLst>
          </p:cNvPr>
          <p:cNvSpPr/>
          <p:nvPr/>
        </p:nvSpPr>
        <p:spPr>
          <a:xfrm>
            <a:off x="11201400" y="5918210"/>
            <a:ext cx="762000" cy="685800"/>
          </a:xfrm>
          <a:prstGeom prst="star5">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5872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childTnLst>
              </p:cTn>
              <p:nextCondLst>
                <p:cond evt="onClick" delay="0">
                  <p:tgtEl>
                    <p:spTgt spid="24"/>
                  </p:tgtEl>
                </p:cond>
              </p:nextCondLst>
            </p:seq>
          </p:childTnLst>
        </p:cTn>
      </p:par>
    </p:tnLst>
    <p:bldLst>
      <p:bldP spid="4" grpId="0" animBg="1"/>
      <p:bldP spid="3" grpId="0" animBg="1"/>
      <p:bldP spid="5" grpId="0" animBg="1"/>
      <p:bldP spid="23" grpId="0" animBg="1"/>
      <p:bldP spid="24"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89EA248E-A121-C597-D73E-4C5FC76A79DC}"/>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9495ADB-B1C9-B77F-2166-C7CC3FDEDFE9}"/>
              </a:ext>
            </a:extLst>
          </p:cNvPr>
          <p:cNvSpPr/>
          <p:nvPr/>
        </p:nvSpPr>
        <p:spPr>
          <a:xfrm>
            <a:off x="3429000" y="2580620"/>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Tx/>
            </a:pPr>
            <a:r>
              <a:rPr lang="en-US" sz="2400" kern="1200" dirty="0">
                <a:solidFill>
                  <a:schemeClr val="tx1"/>
                </a:solidFill>
                <a:latin typeface="UTM Avo" panose="02040603050506020204" pitchFamily="18" charset="0"/>
                <a:cs typeface="Times New Roman" pitchFamily="18" charset="0"/>
              </a:rPr>
              <a:t>A. </a:t>
            </a:r>
            <a:r>
              <a:rPr lang="en-US" sz="2400" kern="1200" dirty="0" err="1">
                <a:solidFill>
                  <a:schemeClr val="tx1"/>
                </a:solidFill>
                <a:latin typeface="UTM Avo" panose="02040603050506020204" pitchFamily="18" charset="0"/>
                <a:cs typeface="Times New Roman" pitchFamily="18" charset="0"/>
              </a:rPr>
              <a:t>Đông</a:t>
            </a:r>
            <a:r>
              <a:rPr lang="en-US" sz="2400" kern="1200" dirty="0">
                <a:solidFill>
                  <a:schemeClr val="tx1"/>
                </a:solidFill>
                <a:latin typeface="UTM Avo" panose="02040603050506020204" pitchFamily="18" charset="0"/>
                <a:cs typeface="Times New Roman" pitchFamily="18" charset="0"/>
              </a:rPr>
              <a:t> </a:t>
            </a:r>
            <a:r>
              <a:rPr lang="en-US" sz="2400" kern="1200" dirty="0" err="1">
                <a:solidFill>
                  <a:schemeClr val="tx1"/>
                </a:solidFill>
                <a:latin typeface="UTM Avo" panose="02040603050506020204" pitchFamily="18" charset="0"/>
                <a:cs typeface="Times New Roman" pitchFamily="18" charset="0"/>
              </a:rPr>
              <a:t>lạnh</a:t>
            </a:r>
            <a:r>
              <a:rPr lang="en-US" sz="2400" kern="1200" dirty="0">
                <a:solidFill>
                  <a:schemeClr val="tx1"/>
                </a:solidFill>
                <a:latin typeface="UTM Avo" panose="02040603050506020204" pitchFamily="18" charset="0"/>
                <a:cs typeface="Times New Roman" pitchFamily="18" charset="0"/>
              </a:rPr>
              <a:t>.</a:t>
            </a:r>
          </a:p>
        </p:txBody>
      </p:sp>
      <p:sp>
        <p:nvSpPr>
          <p:cNvPr id="3" name="Rectangle: Rounded Corners 2">
            <a:extLst>
              <a:ext uri="{FF2B5EF4-FFF2-40B4-BE49-F238E27FC236}">
                <a16:creationId xmlns:a16="http://schemas.microsoft.com/office/drawing/2014/main" id="{3BC93B66-C1DD-6215-524E-A8B4AD5DEB55}"/>
              </a:ext>
            </a:extLst>
          </p:cNvPr>
          <p:cNvSpPr/>
          <p:nvPr/>
        </p:nvSpPr>
        <p:spPr>
          <a:xfrm>
            <a:off x="1866900" y="228600"/>
            <a:ext cx="9029700" cy="213359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buClrTx/>
            </a:pPr>
            <a:r>
              <a:rPr lang="vi-VN" sz="2400" b="1" kern="1200" dirty="0">
                <a:solidFill>
                  <a:prstClr val="black"/>
                </a:solidFill>
                <a:latin typeface="UTM Avo" panose="02040603050506020204" pitchFamily="18" charset="0"/>
                <a:cs typeface="Times New Roman" pitchFamily="18" charset="0"/>
              </a:rPr>
              <a:t>Câu </a:t>
            </a:r>
            <a:r>
              <a:rPr lang="en-US" sz="2400" b="1" kern="1200" dirty="0">
                <a:solidFill>
                  <a:prstClr val="black"/>
                </a:solidFill>
                <a:latin typeface="UTM Avo" panose="02040603050506020204" pitchFamily="18" charset="0"/>
                <a:cs typeface="Times New Roman" pitchFamily="18" charset="0"/>
              </a:rPr>
              <a:t>4</a:t>
            </a:r>
            <a:r>
              <a:rPr lang="vi-VN" sz="2400" b="1" kern="1200" dirty="0">
                <a:solidFill>
                  <a:prstClr val="black"/>
                </a:solidFill>
                <a:latin typeface="UTM Avo" panose="02040603050506020204" pitchFamily="18" charset="0"/>
                <a:cs typeface="Times New Roman" pitchFamily="18" charset="0"/>
              </a:rPr>
              <a:t>: </a:t>
            </a:r>
            <a:r>
              <a:rPr lang="en-US" sz="2400" kern="1200" dirty="0" err="1">
                <a:solidFill>
                  <a:prstClr val="black"/>
                </a:solidFill>
                <a:latin typeface="UTM Avo" panose="02040603050506020204" pitchFamily="18" charset="0"/>
                <a:cs typeface="Times New Roman" pitchFamily="18" charset="0"/>
              </a:rPr>
              <a:t>Đâu</a:t>
            </a:r>
            <a:r>
              <a:rPr lang="en-US" sz="2400" kern="1200" dirty="0">
                <a:solidFill>
                  <a:prstClr val="black"/>
                </a:solidFill>
                <a:latin typeface="UTM Avo" panose="02040603050506020204" pitchFamily="18" charset="0"/>
                <a:cs typeface="Times New Roman" pitchFamily="18" charset="0"/>
              </a:rPr>
              <a:t> </a:t>
            </a:r>
            <a:r>
              <a:rPr lang="en-US" sz="2400" kern="1200" dirty="0" err="1">
                <a:solidFill>
                  <a:prstClr val="black"/>
                </a:solidFill>
                <a:latin typeface="UTM Avo" panose="02040603050506020204" pitchFamily="18" charset="0"/>
                <a:cs typeface="Times New Roman" pitchFamily="18" charset="0"/>
              </a:rPr>
              <a:t>không</a:t>
            </a:r>
            <a:r>
              <a:rPr lang="en-US" sz="2400" kern="1200" dirty="0">
                <a:solidFill>
                  <a:prstClr val="black"/>
                </a:solidFill>
                <a:latin typeface="UTM Avo" panose="02040603050506020204" pitchFamily="18" charset="0"/>
                <a:cs typeface="Times New Roman" pitchFamily="18" charset="0"/>
              </a:rPr>
              <a:t> </a:t>
            </a:r>
            <a:r>
              <a:rPr lang="en-US" sz="2400" kern="1200" dirty="0" err="1">
                <a:solidFill>
                  <a:prstClr val="black"/>
                </a:solidFill>
                <a:latin typeface="UTM Avo" panose="02040603050506020204" pitchFamily="18" charset="0"/>
                <a:cs typeface="Times New Roman" pitchFamily="18" charset="0"/>
              </a:rPr>
              <a:t>phải</a:t>
            </a:r>
            <a:r>
              <a:rPr lang="en-US" sz="2400" kern="1200" dirty="0">
                <a:solidFill>
                  <a:prstClr val="black"/>
                </a:solidFill>
                <a:latin typeface="UTM Avo" panose="02040603050506020204" pitchFamily="18" charset="0"/>
                <a:cs typeface="Times New Roman" pitchFamily="18" charset="0"/>
              </a:rPr>
              <a:t> </a:t>
            </a:r>
            <a:r>
              <a:rPr lang="en-US" sz="2400" kern="1200" dirty="0" err="1">
                <a:solidFill>
                  <a:prstClr val="black"/>
                </a:solidFill>
                <a:latin typeface="UTM Avo" panose="02040603050506020204" pitchFamily="18" charset="0"/>
                <a:cs typeface="Times New Roman" pitchFamily="18" charset="0"/>
              </a:rPr>
              <a:t>là</a:t>
            </a:r>
            <a:r>
              <a:rPr lang="en-US" sz="2400" kern="1200" dirty="0">
                <a:solidFill>
                  <a:prstClr val="black"/>
                </a:solidFill>
                <a:latin typeface="UTM Avo" panose="02040603050506020204" pitchFamily="18" charset="0"/>
                <a:cs typeface="Times New Roman" pitchFamily="18" charset="0"/>
              </a:rPr>
              <a:t> </a:t>
            </a:r>
            <a:r>
              <a:rPr lang="en-US" sz="2400" kern="1200" dirty="0" err="1">
                <a:solidFill>
                  <a:prstClr val="black"/>
                </a:solidFill>
                <a:latin typeface="UTM Avo" panose="02040603050506020204" pitchFamily="18" charset="0"/>
                <a:cs typeface="Times New Roman" pitchFamily="18" charset="0"/>
              </a:rPr>
              <a:t>một</a:t>
            </a:r>
            <a:r>
              <a:rPr lang="en-US" sz="2400" kern="1200" dirty="0">
                <a:solidFill>
                  <a:prstClr val="black"/>
                </a:solidFill>
                <a:latin typeface="UTM Avo" panose="02040603050506020204" pitchFamily="18" charset="0"/>
                <a:cs typeface="Times New Roman" pitchFamily="18" charset="0"/>
              </a:rPr>
              <a:t> </a:t>
            </a:r>
            <a:r>
              <a:rPr lang="en-US" sz="2400" kern="1200" dirty="0" err="1">
                <a:solidFill>
                  <a:prstClr val="black"/>
                </a:solidFill>
                <a:latin typeface="UTM Avo" panose="02040603050506020204" pitchFamily="18" charset="0"/>
                <a:cs typeface="Times New Roman" pitchFamily="18" charset="0"/>
              </a:rPr>
              <a:t>cách</a:t>
            </a:r>
            <a:r>
              <a:rPr lang="en-US" sz="2400" kern="1200" dirty="0">
                <a:solidFill>
                  <a:prstClr val="black"/>
                </a:solidFill>
                <a:latin typeface="UTM Avo" panose="02040603050506020204" pitchFamily="18" charset="0"/>
                <a:cs typeface="Times New Roman" pitchFamily="18" charset="0"/>
              </a:rPr>
              <a:t> </a:t>
            </a:r>
            <a:r>
              <a:rPr lang="en-US" sz="2400" kern="1200" dirty="0" err="1">
                <a:solidFill>
                  <a:prstClr val="black"/>
                </a:solidFill>
                <a:latin typeface="UTM Avo" panose="02040603050506020204" pitchFamily="18" charset="0"/>
                <a:cs typeface="Times New Roman" pitchFamily="18" charset="0"/>
              </a:rPr>
              <a:t>để</a:t>
            </a:r>
            <a:r>
              <a:rPr lang="en-US" sz="2400" kern="1200" dirty="0">
                <a:solidFill>
                  <a:prstClr val="black"/>
                </a:solidFill>
                <a:latin typeface="UTM Avo" panose="02040603050506020204" pitchFamily="18" charset="0"/>
                <a:cs typeface="Times New Roman" pitchFamily="18" charset="0"/>
              </a:rPr>
              <a:t> </a:t>
            </a:r>
            <a:r>
              <a:rPr lang="en-US" sz="2400" kern="1200" dirty="0" err="1">
                <a:solidFill>
                  <a:prstClr val="black"/>
                </a:solidFill>
                <a:latin typeface="UTM Avo" panose="02040603050506020204" pitchFamily="18" charset="0"/>
                <a:cs typeface="Times New Roman" pitchFamily="18" charset="0"/>
              </a:rPr>
              <a:t>bảo</a:t>
            </a:r>
            <a:r>
              <a:rPr lang="en-US" sz="2400" kern="1200" dirty="0">
                <a:solidFill>
                  <a:prstClr val="black"/>
                </a:solidFill>
                <a:latin typeface="UTM Avo" panose="02040603050506020204" pitchFamily="18" charset="0"/>
                <a:cs typeface="Times New Roman" pitchFamily="18" charset="0"/>
              </a:rPr>
              <a:t> </a:t>
            </a:r>
            <a:r>
              <a:rPr lang="en-US" sz="2400" kern="1200" dirty="0" err="1">
                <a:solidFill>
                  <a:prstClr val="black"/>
                </a:solidFill>
                <a:latin typeface="UTM Avo" panose="02040603050506020204" pitchFamily="18" charset="0"/>
                <a:cs typeface="Times New Roman" pitchFamily="18" charset="0"/>
              </a:rPr>
              <a:t>quản</a:t>
            </a:r>
            <a:br>
              <a:rPr lang="en-US" sz="2400" kern="1200" dirty="0">
                <a:solidFill>
                  <a:prstClr val="black"/>
                </a:solidFill>
                <a:latin typeface="UTM Avo" panose="02040603050506020204" pitchFamily="18" charset="0"/>
                <a:cs typeface="Times New Roman" pitchFamily="18" charset="0"/>
              </a:rPr>
            </a:br>
            <a:r>
              <a:rPr lang="en-US" sz="2400" kern="1200" dirty="0" err="1">
                <a:solidFill>
                  <a:prstClr val="black"/>
                </a:solidFill>
                <a:latin typeface="UTM Avo" panose="02040603050506020204" pitchFamily="18" charset="0"/>
                <a:cs typeface="Times New Roman" pitchFamily="18" charset="0"/>
              </a:rPr>
              <a:t>thực</a:t>
            </a:r>
            <a:r>
              <a:rPr lang="en-US" sz="2400" kern="1200" dirty="0">
                <a:solidFill>
                  <a:prstClr val="black"/>
                </a:solidFill>
                <a:latin typeface="UTM Avo" panose="02040603050506020204" pitchFamily="18" charset="0"/>
                <a:cs typeface="Times New Roman" pitchFamily="18" charset="0"/>
              </a:rPr>
              <a:t> </a:t>
            </a:r>
            <a:r>
              <a:rPr lang="en-US" sz="2400" kern="1200" dirty="0" err="1">
                <a:solidFill>
                  <a:prstClr val="black"/>
                </a:solidFill>
                <a:latin typeface="UTM Avo" panose="02040603050506020204" pitchFamily="18" charset="0"/>
                <a:cs typeface="Times New Roman" pitchFamily="18" charset="0"/>
              </a:rPr>
              <a:t>phẩm</a:t>
            </a:r>
            <a:r>
              <a:rPr lang="en-US" sz="2400" kern="1200" dirty="0">
                <a:solidFill>
                  <a:prstClr val="black"/>
                </a:solidFill>
                <a:latin typeface="UTM Avo" panose="02040603050506020204" pitchFamily="18" charset="0"/>
                <a:cs typeface="Times New Roman" pitchFamily="18" charset="0"/>
              </a:rPr>
              <a:t>?</a:t>
            </a:r>
            <a:endParaRPr lang="vi-VN" sz="2400" kern="1200" dirty="0">
              <a:solidFill>
                <a:prstClr val="black"/>
              </a:solidFill>
              <a:latin typeface="UTM Avo" panose="02040603050506020204" pitchFamily="18" charset="0"/>
              <a:cs typeface="Times New Roman" pitchFamily="18" charset="0"/>
            </a:endParaRPr>
          </a:p>
        </p:txBody>
      </p:sp>
      <p:sp>
        <p:nvSpPr>
          <p:cNvPr id="5" name="Rectangle: Rounded Corners 4">
            <a:extLst>
              <a:ext uri="{FF2B5EF4-FFF2-40B4-BE49-F238E27FC236}">
                <a16:creationId xmlns:a16="http://schemas.microsoft.com/office/drawing/2014/main" id="{4A5A1709-52D1-8989-931C-8044CFA007AA}"/>
              </a:ext>
            </a:extLst>
          </p:cNvPr>
          <p:cNvSpPr>
            <a:spLocks/>
          </p:cNvSpPr>
          <p:nvPr/>
        </p:nvSpPr>
        <p:spPr>
          <a:xfrm>
            <a:off x="3429000" y="3610520"/>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Tx/>
            </a:pPr>
            <a:r>
              <a:rPr lang="en-US" sz="2400" kern="1200" dirty="0">
                <a:solidFill>
                  <a:schemeClr val="tx1"/>
                </a:solidFill>
                <a:latin typeface="UTM Avo" panose="02040603050506020204" pitchFamily="18" charset="0"/>
                <a:cs typeface="Times New Roman" pitchFamily="18" charset="0"/>
              </a:rPr>
              <a:t>B. </a:t>
            </a:r>
            <a:r>
              <a:rPr lang="en-US" sz="2400" kern="1200" dirty="0" err="1">
                <a:solidFill>
                  <a:schemeClr val="tx1"/>
                </a:solidFill>
                <a:latin typeface="UTM Avo" panose="02040603050506020204" pitchFamily="18" charset="0"/>
                <a:cs typeface="Times New Roman" pitchFamily="18" charset="0"/>
              </a:rPr>
              <a:t>Nấu</a:t>
            </a:r>
            <a:r>
              <a:rPr lang="en-US" sz="2400" kern="1200" dirty="0">
                <a:solidFill>
                  <a:schemeClr val="tx1"/>
                </a:solidFill>
                <a:latin typeface="UTM Avo" panose="02040603050506020204" pitchFamily="18" charset="0"/>
                <a:cs typeface="Times New Roman" pitchFamily="18" charset="0"/>
              </a:rPr>
              <a:t> </a:t>
            </a:r>
            <a:r>
              <a:rPr lang="en-US" sz="2400" kern="1200" dirty="0" err="1">
                <a:solidFill>
                  <a:schemeClr val="tx1"/>
                </a:solidFill>
                <a:latin typeface="UTM Avo" panose="02040603050506020204" pitchFamily="18" charset="0"/>
                <a:cs typeface="Times New Roman" pitchFamily="18" charset="0"/>
              </a:rPr>
              <a:t>chín</a:t>
            </a:r>
            <a:r>
              <a:rPr lang="en-US" sz="2400" kern="1200" dirty="0">
                <a:solidFill>
                  <a:schemeClr val="tx1"/>
                </a:solidFill>
                <a:latin typeface="UTM Avo" panose="02040603050506020204" pitchFamily="18" charset="0"/>
                <a:cs typeface="Times New Roman" pitchFamily="18" charset="0"/>
              </a:rPr>
              <a:t>.</a:t>
            </a:r>
          </a:p>
        </p:txBody>
      </p:sp>
      <p:sp>
        <p:nvSpPr>
          <p:cNvPr id="23" name="Rectangle: Rounded Corners 22">
            <a:extLst>
              <a:ext uri="{FF2B5EF4-FFF2-40B4-BE49-F238E27FC236}">
                <a16:creationId xmlns:a16="http://schemas.microsoft.com/office/drawing/2014/main" id="{DC0A6F46-EDCD-4B53-9A16-84F794731B6F}"/>
              </a:ext>
            </a:extLst>
          </p:cNvPr>
          <p:cNvSpPr/>
          <p:nvPr/>
        </p:nvSpPr>
        <p:spPr>
          <a:xfrm>
            <a:off x="3403600" y="4640420"/>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Tx/>
            </a:pPr>
            <a:r>
              <a:rPr lang="en-US" sz="2400" kern="1200" dirty="0">
                <a:solidFill>
                  <a:schemeClr val="tx1"/>
                </a:solidFill>
                <a:latin typeface="UTM Avo" panose="02040603050506020204" pitchFamily="18" charset="0"/>
                <a:cs typeface="Times New Roman" pitchFamily="18" charset="0"/>
              </a:rPr>
              <a:t>C. </a:t>
            </a:r>
            <a:r>
              <a:rPr lang="en-US" sz="2400" kern="1200" dirty="0" err="1">
                <a:solidFill>
                  <a:schemeClr val="tx1"/>
                </a:solidFill>
                <a:latin typeface="UTM Avo" panose="02040603050506020204" pitchFamily="18" charset="0"/>
                <a:cs typeface="Times New Roman" pitchFamily="18" charset="0"/>
              </a:rPr>
              <a:t>Sấy</a:t>
            </a:r>
            <a:r>
              <a:rPr lang="en-US" sz="2400" kern="1200" dirty="0">
                <a:solidFill>
                  <a:schemeClr val="tx1"/>
                </a:solidFill>
                <a:latin typeface="UTM Avo" panose="02040603050506020204" pitchFamily="18" charset="0"/>
                <a:cs typeface="Times New Roman" pitchFamily="18" charset="0"/>
              </a:rPr>
              <a:t> </a:t>
            </a:r>
            <a:r>
              <a:rPr lang="en-US" sz="2400" kern="1200" dirty="0" err="1">
                <a:solidFill>
                  <a:schemeClr val="tx1"/>
                </a:solidFill>
                <a:latin typeface="UTM Avo" panose="02040603050506020204" pitchFamily="18" charset="0"/>
                <a:cs typeface="Times New Roman" pitchFamily="18" charset="0"/>
              </a:rPr>
              <a:t>khô</a:t>
            </a:r>
            <a:r>
              <a:rPr lang="en-US" sz="2400" kern="1200" dirty="0">
                <a:solidFill>
                  <a:schemeClr val="tx1"/>
                </a:solidFill>
                <a:latin typeface="UTM Avo" panose="02040603050506020204" pitchFamily="18" charset="0"/>
                <a:cs typeface="Times New Roman" pitchFamily="18" charset="0"/>
              </a:rPr>
              <a:t>, </a:t>
            </a:r>
            <a:r>
              <a:rPr lang="en-US" sz="2400" kern="1200" dirty="0" err="1">
                <a:solidFill>
                  <a:schemeClr val="tx1"/>
                </a:solidFill>
                <a:latin typeface="UTM Avo" panose="02040603050506020204" pitchFamily="18" charset="0"/>
                <a:cs typeface="Times New Roman" pitchFamily="18" charset="0"/>
              </a:rPr>
              <a:t>hun</a:t>
            </a:r>
            <a:r>
              <a:rPr lang="en-US" sz="2400" kern="1200" dirty="0">
                <a:solidFill>
                  <a:schemeClr val="tx1"/>
                </a:solidFill>
                <a:latin typeface="UTM Avo" panose="02040603050506020204" pitchFamily="18" charset="0"/>
                <a:cs typeface="Times New Roman" pitchFamily="18" charset="0"/>
              </a:rPr>
              <a:t> </a:t>
            </a:r>
            <a:r>
              <a:rPr lang="en-US" sz="2400" kern="1200" dirty="0" err="1">
                <a:solidFill>
                  <a:schemeClr val="tx1"/>
                </a:solidFill>
                <a:latin typeface="UTM Avo" panose="02040603050506020204" pitchFamily="18" charset="0"/>
                <a:cs typeface="Times New Roman" pitchFamily="18" charset="0"/>
              </a:rPr>
              <a:t>khói</a:t>
            </a:r>
            <a:r>
              <a:rPr lang="en-US" sz="2400" kern="1200" dirty="0">
                <a:solidFill>
                  <a:schemeClr val="tx1"/>
                </a:solidFill>
                <a:latin typeface="UTM Avo" panose="02040603050506020204" pitchFamily="18" charset="0"/>
                <a:cs typeface="Times New Roman" pitchFamily="18" charset="0"/>
              </a:rPr>
              <a:t>.</a:t>
            </a:r>
          </a:p>
        </p:txBody>
      </p:sp>
      <p:sp>
        <p:nvSpPr>
          <p:cNvPr id="24" name="Rectangle: Rounded Corners 23">
            <a:extLst>
              <a:ext uri="{FF2B5EF4-FFF2-40B4-BE49-F238E27FC236}">
                <a16:creationId xmlns:a16="http://schemas.microsoft.com/office/drawing/2014/main" id="{0DC568AB-BB1E-236F-776A-822BB410F23A}"/>
              </a:ext>
            </a:extLst>
          </p:cNvPr>
          <p:cNvSpPr/>
          <p:nvPr/>
        </p:nvSpPr>
        <p:spPr>
          <a:xfrm>
            <a:off x="3429000" y="5711110"/>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Tx/>
            </a:pPr>
            <a:r>
              <a:rPr lang="vi-VN" sz="2400" kern="1200" dirty="0">
                <a:solidFill>
                  <a:schemeClr val="tx1"/>
                </a:solidFill>
                <a:latin typeface="UTM Avo" panose="02040603050506020204" pitchFamily="18" charset="0"/>
                <a:cs typeface="Times New Roman" pitchFamily="18" charset="0"/>
              </a:rPr>
              <a:t>D. Ướp muối, đường</a:t>
            </a:r>
            <a:r>
              <a:rPr lang="en-US" sz="2400" kern="1200" dirty="0">
                <a:solidFill>
                  <a:schemeClr val="tx1"/>
                </a:solidFill>
                <a:latin typeface="UTM Avo" panose="02040603050506020204" pitchFamily="18" charset="0"/>
                <a:cs typeface="Times New Roman" pitchFamily="18" charset="0"/>
              </a:rPr>
              <a:t>.</a:t>
            </a:r>
            <a:endParaRPr lang="vi-VN" sz="2400" kern="1200" dirty="0">
              <a:solidFill>
                <a:schemeClr val="tx1"/>
              </a:solidFill>
              <a:latin typeface="UTM Avo" panose="02040603050506020204" pitchFamily="18" charset="0"/>
              <a:cs typeface="Times New Roman" pitchFamily="18" charset="0"/>
            </a:endParaRPr>
          </a:p>
        </p:txBody>
      </p:sp>
      <p:pic>
        <p:nvPicPr>
          <p:cNvPr id="27" name="Picture 26" descr="Logo, company name&#10;&#10;Description automatically generated">
            <a:extLst>
              <a:ext uri="{FF2B5EF4-FFF2-40B4-BE49-F238E27FC236}">
                <a16:creationId xmlns:a16="http://schemas.microsoft.com/office/drawing/2014/main" id="{7D6D6045-7A67-71CD-3F9F-42C07C699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pic>
        <p:nvPicPr>
          <p:cNvPr id="35" name="Picture 34" descr="tich.png">
            <a:extLst>
              <a:ext uri="{FF2B5EF4-FFF2-40B4-BE49-F238E27FC236}">
                <a16:creationId xmlns:a16="http://schemas.microsoft.com/office/drawing/2014/main" id="{05C34BE0-F03B-C573-9031-2ADF79832BAD}"/>
              </a:ext>
            </a:extLst>
          </p:cNvPr>
          <p:cNvPicPr>
            <a:picLocks noChangeAspect="1"/>
          </p:cNvPicPr>
          <p:nvPr/>
        </p:nvPicPr>
        <p:blipFill>
          <a:blip r:embed="rId5" cstate="print"/>
          <a:stretch>
            <a:fillRect/>
          </a:stretch>
        </p:blipFill>
        <p:spPr>
          <a:xfrm>
            <a:off x="7600043" y="3601050"/>
            <a:ext cx="723900" cy="723900"/>
          </a:xfrm>
          <a:prstGeom prst="rect">
            <a:avLst/>
          </a:prstGeom>
        </p:spPr>
      </p:pic>
      <p:pic>
        <p:nvPicPr>
          <p:cNvPr id="36" name="Picture 35" descr="sai.png">
            <a:extLst>
              <a:ext uri="{FF2B5EF4-FFF2-40B4-BE49-F238E27FC236}">
                <a16:creationId xmlns:a16="http://schemas.microsoft.com/office/drawing/2014/main" id="{928C1543-4C83-4AE0-2B90-D62DD355C8AB}"/>
              </a:ext>
            </a:extLst>
          </p:cNvPr>
          <p:cNvPicPr>
            <a:picLocks noChangeAspect="1"/>
          </p:cNvPicPr>
          <p:nvPr/>
        </p:nvPicPr>
        <p:blipFill>
          <a:blip r:embed="rId6" cstate="print"/>
          <a:stretch>
            <a:fillRect/>
          </a:stretch>
        </p:blipFill>
        <p:spPr>
          <a:xfrm>
            <a:off x="7657193" y="2740055"/>
            <a:ext cx="533400" cy="533400"/>
          </a:xfrm>
          <a:prstGeom prst="rect">
            <a:avLst/>
          </a:prstGeom>
        </p:spPr>
      </p:pic>
      <p:pic>
        <p:nvPicPr>
          <p:cNvPr id="37" name="Picture 36" descr="sai.png">
            <a:extLst>
              <a:ext uri="{FF2B5EF4-FFF2-40B4-BE49-F238E27FC236}">
                <a16:creationId xmlns:a16="http://schemas.microsoft.com/office/drawing/2014/main" id="{57272154-9DD4-F9ED-CA26-749EDFD56954}"/>
              </a:ext>
            </a:extLst>
          </p:cNvPr>
          <p:cNvPicPr>
            <a:picLocks noChangeAspect="1"/>
          </p:cNvPicPr>
          <p:nvPr/>
        </p:nvPicPr>
        <p:blipFill>
          <a:blip r:embed="rId6" cstate="print"/>
          <a:stretch>
            <a:fillRect/>
          </a:stretch>
        </p:blipFill>
        <p:spPr>
          <a:xfrm>
            <a:off x="7657193" y="4843630"/>
            <a:ext cx="533400" cy="533400"/>
          </a:xfrm>
          <a:prstGeom prst="rect">
            <a:avLst/>
          </a:prstGeom>
        </p:spPr>
      </p:pic>
      <p:pic>
        <p:nvPicPr>
          <p:cNvPr id="38" name="Picture 37" descr="sai.png">
            <a:extLst>
              <a:ext uri="{FF2B5EF4-FFF2-40B4-BE49-F238E27FC236}">
                <a16:creationId xmlns:a16="http://schemas.microsoft.com/office/drawing/2014/main" id="{2731F4FD-F3D2-9AF4-EDA5-68253F463084}"/>
              </a:ext>
            </a:extLst>
          </p:cNvPr>
          <p:cNvPicPr>
            <a:picLocks noChangeAspect="1"/>
          </p:cNvPicPr>
          <p:nvPr/>
        </p:nvPicPr>
        <p:blipFill>
          <a:blip r:embed="rId6" cstate="print"/>
          <a:stretch>
            <a:fillRect/>
          </a:stretch>
        </p:blipFill>
        <p:spPr>
          <a:xfrm>
            <a:off x="7657193" y="5914320"/>
            <a:ext cx="533400" cy="533400"/>
          </a:xfrm>
          <a:prstGeom prst="rect">
            <a:avLst/>
          </a:prstGeom>
        </p:spPr>
      </p:pic>
      <p:sp>
        <p:nvSpPr>
          <p:cNvPr id="2" name="5-Point Star 38">
            <a:hlinkClick r:id="rId7" action="ppaction://hlinksldjump"/>
            <a:extLst>
              <a:ext uri="{FF2B5EF4-FFF2-40B4-BE49-F238E27FC236}">
                <a16:creationId xmlns:a16="http://schemas.microsoft.com/office/drawing/2014/main" id="{F9473E28-10F5-6330-CFBB-69DA6448154D}"/>
              </a:ext>
            </a:extLst>
          </p:cNvPr>
          <p:cNvSpPr/>
          <p:nvPr/>
        </p:nvSpPr>
        <p:spPr>
          <a:xfrm>
            <a:off x="11201400" y="5918210"/>
            <a:ext cx="762000" cy="685800"/>
          </a:xfrm>
          <a:prstGeom prst="star5">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5038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childTnLst>
              </p:cTn>
              <p:nextCondLst>
                <p:cond evt="onClick" delay="0">
                  <p:tgtEl>
                    <p:spTgt spid="24"/>
                  </p:tgtEl>
                </p:cond>
              </p:nextCondLst>
            </p:seq>
          </p:childTnLst>
        </p:cTn>
      </p:par>
    </p:tnLst>
    <p:bldLst>
      <p:bldP spid="4" grpId="0" animBg="1"/>
      <p:bldP spid="3" grpId="0" animBg="1"/>
      <p:bldP spid="5" grpId="0" animBg="1"/>
      <p:bldP spid="23" grpId="0" animBg="1"/>
      <p:bldP spid="24"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43AE8C40-FE14-E317-3173-0CC330DBB72A}"/>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94DF46-378A-474A-1717-2080868D9701}"/>
              </a:ext>
            </a:extLst>
          </p:cNvPr>
          <p:cNvSpPr/>
          <p:nvPr/>
        </p:nvSpPr>
        <p:spPr>
          <a:xfrm>
            <a:off x="3505200" y="2621238"/>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Tx/>
            </a:pPr>
            <a:r>
              <a:rPr lang="en-US" sz="2400" kern="1200" dirty="0">
                <a:solidFill>
                  <a:schemeClr val="tx1"/>
                </a:solidFill>
                <a:latin typeface="UTM Avo" panose="02040603050506020204" pitchFamily="18" charset="0"/>
                <a:cs typeface="Times New Roman" pitchFamily="18" charset="0"/>
              </a:rPr>
              <a:t>A. </a:t>
            </a:r>
            <a:r>
              <a:rPr lang="en-US" sz="2400" kern="1200" dirty="0" err="1">
                <a:solidFill>
                  <a:schemeClr val="tx1"/>
                </a:solidFill>
                <a:latin typeface="UTM Avo" panose="02040603050506020204" pitchFamily="18" charset="0"/>
                <a:cs typeface="Times New Roman" pitchFamily="18" charset="0"/>
              </a:rPr>
              <a:t>Carbonhydrate</a:t>
            </a:r>
            <a:r>
              <a:rPr lang="en-US" sz="2400" kern="1200" dirty="0">
                <a:solidFill>
                  <a:schemeClr val="tx1"/>
                </a:solidFill>
                <a:latin typeface="UTM Avo" panose="02040603050506020204" pitchFamily="18" charset="0"/>
                <a:cs typeface="Times New Roman" pitchFamily="18" charset="0"/>
              </a:rPr>
              <a:t>.</a:t>
            </a:r>
          </a:p>
        </p:txBody>
      </p:sp>
      <p:sp>
        <p:nvSpPr>
          <p:cNvPr id="3" name="Rectangle: Rounded Corners 2">
            <a:extLst>
              <a:ext uri="{FF2B5EF4-FFF2-40B4-BE49-F238E27FC236}">
                <a16:creationId xmlns:a16="http://schemas.microsoft.com/office/drawing/2014/main" id="{DE9C0083-C522-6FB4-BB1D-087A15BAC6BF}"/>
              </a:ext>
            </a:extLst>
          </p:cNvPr>
          <p:cNvSpPr/>
          <p:nvPr/>
        </p:nvSpPr>
        <p:spPr>
          <a:xfrm>
            <a:off x="1866900" y="228600"/>
            <a:ext cx="9029700" cy="213359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buClrTx/>
            </a:pPr>
            <a:r>
              <a:rPr lang="vi-VN" sz="2400" b="1" kern="1200" dirty="0">
                <a:solidFill>
                  <a:prstClr val="black"/>
                </a:solidFill>
                <a:latin typeface="UTM Avo" panose="02040603050506020204" pitchFamily="18" charset="0"/>
                <a:cs typeface="Times New Roman" pitchFamily="18" charset="0"/>
              </a:rPr>
              <a:t>Câu 5: </a:t>
            </a:r>
            <a:r>
              <a:rPr lang="vi-VN" sz="2400" kern="1200" dirty="0">
                <a:solidFill>
                  <a:prstClr val="black"/>
                </a:solidFill>
                <a:latin typeface="UTM Avo" panose="02040603050506020204" pitchFamily="18" charset="0"/>
                <a:cs typeface="Times New Roman" pitchFamily="18" charset="0"/>
              </a:rPr>
              <a:t>Lứa tuổi từ 11 - 15 là lứa tu</a:t>
            </a:r>
            <a:r>
              <a:rPr lang="en-US" sz="2400" kern="1200" dirty="0">
                <a:solidFill>
                  <a:prstClr val="black"/>
                </a:solidFill>
                <a:latin typeface="UTM Avo" panose="02040603050506020204" pitchFamily="18" charset="0"/>
                <a:cs typeface="Times New Roman" pitchFamily="18" charset="0"/>
              </a:rPr>
              <a:t>ổ</a:t>
            </a:r>
            <a:r>
              <a:rPr lang="vi-VN" sz="2400" kern="1200" dirty="0">
                <a:solidFill>
                  <a:prstClr val="black"/>
                </a:solidFill>
                <a:latin typeface="UTM Avo" panose="02040603050506020204" pitchFamily="18" charset="0"/>
                <a:cs typeface="Times New Roman" pitchFamily="18" charset="0"/>
              </a:rPr>
              <a:t>i có sự phát triển nhanh chóng về chiều cao. Chất quan trọng nhất </a:t>
            </a:r>
            <a:br>
              <a:rPr lang="en-US" sz="2400" kern="1200" dirty="0">
                <a:solidFill>
                  <a:prstClr val="black"/>
                </a:solidFill>
                <a:latin typeface="UTM Avo" panose="02040603050506020204" pitchFamily="18" charset="0"/>
                <a:cs typeface="Times New Roman" pitchFamily="18" charset="0"/>
              </a:rPr>
            </a:br>
            <a:r>
              <a:rPr lang="vi-VN" sz="2400" kern="1200" dirty="0">
                <a:solidFill>
                  <a:prstClr val="black"/>
                </a:solidFill>
                <a:latin typeface="UTM Avo" panose="02040603050506020204" pitchFamily="18" charset="0"/>
                <a:cs typeface="Times New Roman" pitchFamily="18" charset="0"/>
              </a:rPr>
              <a:t>cho sự phát triển của xương là?</a:t>
            </a:r>
          </a:p>
        </p:txBody>
      </p:sp>
      <p:sp>
        <p:nvSpPr>
          <p:cNvPr id="5" name="Rectangle: Rounded Corners 4">
            <a:extLst>
              <a:ext uri="{FF2B5EF4-FFF2-40B4-BE49-F238E27FC236}">
                <a16:creationId xmlns:a16="http://schemas.microsoft.com/office/drawing/2014/main" id="{F652F051-7BF0-145C-9F50-D1FBA9BE4F1D}"/>
              </a:ext>
            </a:extLst>
          </p:cNvPr>
          <p:cNvSpPr>
            <a:spLocks/>
          </p:cNvSpPr>
          <p:nvPr/>
        </p:nvSpPr>
        <p:spPr>
          <a:xfrm>
            <a:off x="3505200" y="3651138"/>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Tx/>
            </a:pPr>
            <a:r>
              <a:rPr lang="en-US" sz="2400" kern="1200" dirty="0">
                <a:solidFill>
                  <a:schemeClr val="tx1"/>
                </a:solidFill>
                <a:latin typeface="UTM Avo" panose="02040603050506020204" pitchFamily="18" charset="0"/>
                <a:cs typeface="Times New Roman" pitchFamily="18" charset="0"/>
              </a:rPr>
              <a:t>B. Protein.</a:t>
            </a:r>
          </a:p>
        </p:txBody>
      </p:sp>
      <p:sp>
        <p:nvSpPr>
          <p:cNvPr id="23" name="Rectangle: Rounded Corners 22">
            <a:extLst>
              <a:ext uri="{FF2B5EF4-FFF2-40B4-BE49-F238E27FC236}">
                <a16:creationId xmlns:a16="http://schemas.microsoft.com/office/drawing/2014/main" id="{7708E115-FD6C-92F3-32D7-B89560395B7C}"/>
              </a:ext>
            </a:extLst>
          </p:cNvPr>
          <p:cNvSpPr/>
          <p:nvPr/>
        </p:nvSpPr>
        <p:spPr>
          <a:xfrm>
            <a:off x="3479800" y="4681038"/>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Tx/>
            </a:pPr>
            <a:r>
              <a:rPr lang="en-US" sz="2400" kern="1200" dirty="0">
                <a:solidFill>
                  <a:schemeClr val="tx1"/>
                </a:solidFill>
                <a:latin typeface="UTM Avo" panose="02040603050506020204" pitchFamily="18" charset="0"/>
                <a:cs typeface="Times New Roman" pitchFamily="18" charset="0"/>
              </a:rPr>
              <a:t>C. Calcium.</a:t>
            </a:r>
          </a:p>
        </p:txBody>
      </p:sp>
      <p:sp>
        <p:nvSpPr>
          <p:cNvPr id="24" name="Rectangle: Rounded Corners 23">
            <a:extLst>
              <a:ext uri="{FF2B5EF4-FFF2-40B4-BE49-F238E27FC236}">
                <a16:creationId xmlns:a16="http://schemas.microsoft.com/office/drawing/2014/main" id="{A1D7E6AF-1C2F-BB04-FF58-9386AC1039A5}"/>
              </a:ext>
            </a:extLst>
          </p:cNvPr>
          <p:cNvSpPr/>
          <p:nvPr/>
        </p:nvSpPr>
        <p:spPr>
          <a:xfrm>
            <a:off x="3505200" y="5751728"/>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Tx/>
            </a:pPr>
            <a:r>
              <a:rPr lang="en-US" sz="2400" kern="1200" dirty="0">
                <a:solidFill>
                  <a:schemeClr val="tx1"/>
                </a:solidFill>
                <a:latin typeface="UTM Avo" panose="02040603050506020204" pitchFamily="18" charset="0"/>
                <a:cs typeface="Times New Roman" pitchFamily="18" charset="0"/>
              </a:rPr>
              <a:t>D. </a:t>
            </a:r>
            <a:r>
              <a:rPr lang="en-US" sz="2400" kern="1200" dirty="0" err="1">
                <a:solidFill>
                  <a:schemeClr val="tx1"/>
                </a:solidFill>
                <a:latin typeface="UTM Avo" panose="02040603050506020204" pitchFamily="18" charset="0"/>
                <a:cs typeface="Times New Roman" pitchFamily="18" charset="0"/>
              </a:rPr>
              <a:t>Chất</a:t>
            </a:r>
            <a:r>
              <a:rPr lang="en-US" sz="2400" kern="1200" dirty="0">
                <a:solidFill>
                  <a:schemeClr val="tx1"/>
                </a:solidFill>
                <a:latin typeface="UTM Avo" panose="02040603050506020204" pitchFamily="18" charset="0"/>
                <a:cs typeface="Times New Roman" pitchFamily="18" charset="0"/>
              </a:rPr>
              <a:t> </a:t>
            </a:r>
            <a:r>
              <a:rPr lang="en-US" sz="2400" kern="1200" dirty="0" err="1">
                <a:solidFill>
                  <a:schemeClr val="tx1"/>
                </a:solidFill>
                <a:latin typeface="UTM Avo" panose="02040603050506020204" pitchFamily="18" charset="0"/>
                <a:cs typeface="Times New Roman" pitchFamily="18" charset="0"/>
              </a:rPr>
              <a:t>béo</a:t>
            </a:r>
            <a:r>
              <a:rPr lang="en-US" sz="2400" kern="1200" dirty="0">
                <a:solidFill>
                  <a:schemeClr val="tx1"/>
                </a:solidFill>
                <a:latin typeface="UTM Avo" panose="02040603050506020204" pitchFamily="18" charset="0"/>
                <a:cs typeface="Times New Roman" pitchFamily="18" charset="0"/>
              </a:rPr>
              <a:t>.</a:t>
            </a:r>
          </a:p>
        </p:txBody>
      </p:sp>
      <p:pic>
        <p:nvPicPr>
          <p:cNvPr id="27" name="Picture 26" descr="Logo, company name&#10;&#10;Description automatically generated">
            <a:extLst>
              <a:ext uri="{FF2B5EF4-FFF2-40B4-BE49-F238E27FC236}">
                <a16:creationId xmlns:a16="http://schemas.microsoft.com/office/drawing/2014/main" id="{494D2F10-42FE-028F-0BBB-625FBDACB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pic>
        <p:nvPicPr>
          <p:cNvPr id="35" name="Picture 34" descr="tich.png">
            <a:extLst>
              <a:ext uri="{FF2B5EF4-FFF2-40B4-BE49-F238E27FC236}">
                <a16:creationId xmlns:a16="http://schemas.microsoft.com/office/drawing/2014/main" id="{4269D947-013E-6C38-3ABF-3C0B51DF115A}"/>
              </a:ext>
            </a:extLst>
          </p:cNvPr>
          <p:cNvPicPr>
            <a:picLocks noChangeAspect="1"/>
          </p:cNvPicPr>
          <p:nvPr/>
        </p:nvPicPr>
        <p:blipFill>
          <a:blip r:embed="rId5" cstate="print"/>
          <a:stretch>
            <a:fillRect/>
          </a:stretch>
        </p:blipFill>
        <p:spPr>
          <a:xfrm>
            <a:off x="7557407" y="4626004"/>
            <a:ext cx="723900" cy="723900"/>
          </a:xfrm>
          <a:prstGeom prst="rect">
            <a:avLst/>
          </a:prstGeom>
        </p:spPr>
      </p:pic>
      <p:pic>
        <p:nvPicPr>
          <p:cNvPr id="36" name="Picture 35" descr="sai.png">
            <a:extLst>
              <a:ext uri="{FF2B5EF4-FFF2-40B4-BE49-F238E27FC236}">
                <a16:creationId xmlns:a16="http://schemas.microsoft.com/office/drawing/2014/main" id="{D8A914D7-1ADF-7C03-70CD-C4E6DD399269}"/>
              </a:ext>
            </a:extLst>
          </p:cNvPr>
          <p:cNvPicPr>
            <a:picLocks noChangeAspect="1"/>
          </p:cNvPicPr>
          <p:nvPr/>
        </p:nvPicPr>
        <p:blipFill>
          <a:blip r:embed="rId6" cstate="print"/>
          <a:stretch>
            <a:fillRect/>
          </a:stretch>
        </p:blipFill>
        <p:spPr>
          <a:xfrm>
            <a:off x="7639957" y="3844894"/>
            <a:ext cx="533400" cy="533400"/>
          </a:xfrm>
          <a:prstGeom prst="rect">
            <a:avLst/>
          </a:prstGeom>
        </p:spPr>
      </p:pic>
      <p:pic>
        <p:nvPicPr>
          <p:cNvPr id="37" name="Picture 36" descr="sai.png">
            <a:extLst>
              <a:ext uri="{FF2B5EF4-FFF2-40B4-BE49-F238E27FC236}">
                <a16:creationId xmlns:a16="http://schemas.microsoft.com/office/drawing/2014/main" id="{B7B87EFD-DA1A-55CF-7431-DBC17CC9429D}"/>
              </a:ext>
            </a:extLst>
          </p:cNvPr>
          <p:cNvPicPr>
            <a:picLocks noChangeAspect="1"/>
          </p:cNvPicPr>
          <p:nvPr/>
        </p:nvPicPr>
        <p:blipFill>
          <a:blip r:embed="rId6" cstate="print"/>
          <a:stretch>
            <a:fillRect/>
          </a:stretch>
        </p:blipFill>
        <p:spPr>
          <a:xfrm>
            <a:off x="7639957" y="2771074"/>
            <a:ext cx="533400" cy="533400"/>
          </a:xfrm>
          <a:prstGeom prst="rect">
            <a:avLst/>
          </a:prstGeom>
        </p:spPr>
      </p:pic>
      <p:pic>
        <p:nvPicPr>
          <p:cNvPr id="38" name="Picture 37" descr="sai.png">
            <a:extLst>
              <a:ext uri="{FF2B5EF4-FFF2-40B4-BE49-F238E27FC236}">
                <a16:creationId xmlns:a16="http://schemas.microsoft.com/office/drawing/2014/main" id="{195D6ACF-5161-34CE-66A9-A87D04094D0D}"/>
              </a:ext>
            </a:extLst>
          </p:cNvPr>
          <p:cNvPicPr>
            <a:picLocks noChangeAspect="1"/>
          </p:cNvPicPr>
          <p:nvPr/>
        </p:nvPicPr>
        <p:blipFill>
          <a:blip r:embed="rId6" cstate="print"/>
          <a:stretch>
            <a:fillRect/>
          </a:stretch>
        </p:blipFill>
        <p:spPr>
          <a:xfrm>
            <a:off x="7639957" y="5945485"/>
            <a:ext cx="533400" cy="533400"/>
          </a:xfrm>
          <a:prstGeom prst="rect">
            <a:avLst/>
          </a:prstGeom>
        </p:spPr>
      </p:pic>
      <p:sp>
        <p:nvSpPr>
          <p:cNvPr id="2" name="5-Point Star 38">
            <a:hlinkClick r:id="rId7" action="ppaction://hlinksldjump"/>
            <a:extLst>
              <a:ext uri="{FF2B5EF4-FFF2-40B4-BE49-F238E27FC236}">
                <a16:creationId xmlns:a16="http://schemas.microsoft.com/office/drawing/2014/main" id="{7BF4B3C8-F74F-712C-8ACA-7C8824B0A5AE}"/>
              </a:ext>
            </a:extLst>
          </p:cNvPr>
          <p:cNvSpPr/>
          <p:nvPr/>
        </p:nvSpPr>
        <p:spPr>
          <a:xfrm>
            <a:off x="11201400" y="5918210"/>
            <a:ext cx="762000" cy="685800"/>
          </a:xfrm>
          <a:prstGeom prst="star5">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6512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childTnLst>
              </p:cTn>
              <p:nextCondLst>
                <p:cond evt="onClick" delay="0">
                  <p:tgtEl>
                    <p:spTgt spid="24"/>
                  </p:tgtEl>
                </p:cond>
              </p:nextCondLst>
            </p:seq>
          </p:childTnLst>
        </p:cTn>
      </p:par>
    </p:tnLst>
    <p:bldLst>
      <p:bldP spid="4" grpId="0" animBg="1"/>
      <p:bldP spid="3" grpId="0" animBg="1"/>
      <p:bldP spid="5" grpId="0" animBg="1"/>
      <p:bldP spid="23" grpId="0" animBg="1"/>
      <p:bldP spid="24"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99E80B-36F1-44D0-AA8E-04EBFA982D27}"/>
              </a:ext>
            </a:extLst>
          </p:cNvPr>
          <p:cNvSpPr txBox="1"/>
          <p:nvPr/>
        </p:nvSpPr>
        <p:spPr>
          <a:xfrm>
            <a:off x="2418767" y="475311"/>
            <a:ext cx="10139305" cy="685765"/>
          </a:xfrm>
          <a:prstGeom prst="rect">
            <a:avLst/>
          </a:prstGeom>
          <a:noFill/>
        </p:spPr>
        <p:txBody>
          <a:bodyPr wrap="square">
            <a:spAutoFit/>
          </a:bodyPr>
          <a:lstStyle/>
          <a:p>
            <a:pPr>
              <a:lnSpc>
                <a:spcPct val="150000"/>
              </a:lnSpc>
              <a:buClr>
                <a:srgbClr val="000000"/>
              </a:buClr>
              <a:buFont typeface="Arial"/>
              <a:buNone/>
            </a:pPr>
            <a:r>
              <a:rPr lang="en-US" sz="2933" kern="0" dirty="0" err="1">
                <a:solidFill>
                  <a:srgbClr val="0E5366">
                    <a:lumMod val="75000"/>
                  </a:srgbClr>
                </a:solidFill>
                <a:cs typeface="Arial"/>
                <a:sym typeface="Arial"/>
              </a:rPr>
              <a:t>Thế</a:t>
            </a:r>
            <a:r>
              <a:rPr lang="en-US" sz="2933" kern="0" dirty="0">
                <a:solidFill>
                  <a:srgbClr val="0E5366">
                    <a:lumMod val="75000"/>
                  </a:srgbClr>
                </a:solidFill>
                <a:cs typeface="Arial"/>
                <a:sym typeface="Arial"/>
              </a:rPr>
              <a:t> </a:t>
            </a:r>
            <a:r>
              <a:rPr lang="en-US" sz="2933" kern="0" dirty="0" err="1">
                <a:solidFill>
                  <a:srgbClr val="0E5366">
                    <a:lumMod val="75000"/>
                  </a:srgbClr>
                </a:solidFill>
                <a:cs typeface="Arial"/>
                <a:sym typeface="Arial"/>
              </a:rPr>
              <a:t>nào</a:t>
            </a:r>
            <a:r>
              <a:rPr lang="en-US" sz="2933" kern="0" dirty="0">
                <a:solidFill>
                  <a:srgbClr val="0E5366">
                    <a:lumMod val="75000"/>
                  </a:srgbClr>
                </a:solidFill>
                <a:cs typeface="Arial"/>
                <a:sym typeface="Arial"/>
              </a:rPr>
              <a:t> </a:t>
            </a:r>
            <a:r>
              <a:rPr lang="en-US" sz="2933" kern="0" dirty="0" err="1">
                <a:solidFill>
                  <a:srgbClr val="0E5366">
                    <a:lumMod val="75000"/>
                  </a:srgbClr>
                </a:solidFill>
                <a:cs typeface="Arial"/>
                <a:sym typeface="Arial"/>
              </a:rPr>
              <a:t>là</a:t>
            </a:r>
            <a:r>
              <a:rPr lang="en-US" sz="2933" kern="0" dirty="0">
                <a:solidFill>
                  <a:srgbClr val="0E5366">
                    <a:lumMod val="75000"/>
                  </a:srgbClr>
                </a:solidFill>
                <a:cs typeface="Arial"/>
                <a:sym typeface="Arial"/>
              </a:rPr>
              <a:t> </a:t>
            </a:r>
            <a:r>
              <a:rPr lang="en-US" sz="2933" kern="0" dirty="0" err="1">
                <a:solidFill>
                  <a:srgbClr val="0E5366">
                    <a:lumMod val="75000"/>
                  </a:srgbClr>
                </a:solidFill>
                <a:cs typeface="Arial"/>
                <a:sym typeface="Arial"/>
              </a:rPr>
              <a:t>một</a:t>
            </a:r>
            <a:r>
              <a:rPr lang="en-US" sz="2933" kern="0" dirty="0">
                <a:solidFill>
                  <a:srgbClr val="0E5366">
                    <a:lumMod val="75000"/>
                  </a:srgbClr>
                </a:solidFill>
                <a:cs typeface="Arial"/>
                <a:sym typeface="Arial"/>
              </a:rPr>
              <a:t> </a:t>
            </a:r>
            <a:r>
              <a:rPr lang="en-US" sz="2933" kern="0" dirty="0" err="1">
                <a:solidFill>
                  <a:srgbClr val="0E5366">
                    <a:lumMod val="75000"/>
                  </a:srgbClr>
                </a:solidFill>
                <a:cs typeface="Arial"/>
                <a:sym typeface="Arial"/>
              </a:rPr>
              <a:t>chế</a:t>
            </a:r>
            <a:r>
              <a:rPr lang="en-US" sz="2933" kern="0" dirty="0">
                <a:solidFill>
                  <a:srgbClr val="0E5366">
                    <a:lumMod val="75000"/>
                  </a:srgbClr>
                </a:solidFill>
                <a:cs typeface="Arial"/>
                <a:sym typeface="Arial"/>
              </a:rPr>
              <a:t> </a:t>
            </a:r>
            <a:r>
              <a:rPr lang="en-US" sz="2933" kern="0" dirty="0" err="1">
                <a:solidFill>
                  <a:srgbClr val="0E5366">
                    <a:lumMod val="75000"/>
                  </a:srgbClr>
                </a:solidFill>
                <a:cs typeface="Arial"/>
                <a:sym typeface="Arial"/>
              </a:rPr>
              <a:t>độ</a:t>
            </a:r>
            <a:r>
              <a:rPr lang="en-US" sz="2933" kern="0" dirty="0">
                <a:solidFill>
                  <a:srgbClr val="0E5366">
                    <a:lumMod val="75000"/>
                  </a:srgbClr>
                </a:solidFill>
                <a:cs typeface="Arial"/>
                <a:sym typeface="Arial"/>
              </a:rPr>
              <a:t> </a:t>
            </a:r>
            <a:r>
              <a:rPr lang="en-US" sz="2933" kern="0" dirty="0" err="1">
                <a:solidFill>
                  <a:srgbClr val="0E5366">
                    <a:lumMod val="75000"/>
                  </a:srgbClr>
                </a:solidFill>
                <a:cs typeface="Arial"/>
                <a:sym typeface="Arial"/>
              </a:rPr>
              <a:t>ăn</a:t>
            </a:r>
            <a:r>
              <a:rPr lang="en-US" sz="2933" kern="0" dirty="0">
                <a:solidFill>
                  <a:srgbClr val="0E5366">
                    <a:lumMod val="75000"/>
                  </a:srgbClr>
                </a:solidFill>
                <a:cs typeface="Arial"/>
                <a:sym typeface="Arial"/>
              </a:rPr>
              <a:t> </a:t>
            </a:r>
            <a:r>
              <a:rPr lang="en-US" sz="2933" kern="0" dirty="0" err="1">
                <a:solidFill>
                  <a:srgbClr val="0E5366">
                    <a:lumMod val="75000"/>
                  </a:srgbClr>
                </a:solidFill>
                <a:cs typeface="Arial"/>
                <a:sym typeface="Arial"/>
              </a:rPr>
              <a:t>uống</a:t>
            </a:r>
            <a:r>
              <a:rPr lang="en-US" sz="2933" kern="0" dirty="0">
                <a:solidFill>
                  <a:srgbClr val="0E5366">
                    <a:lumMod val="75000"/>
                  </a:srgbClr>
                </a:solidFill>
                <a:cs typeface="Arial"/>
                <a:sym typeface="Arial"/>
              </a:rPr>
              <a:t> </a:t>
            </a:r>
            <a:r>
              <a:rPr lang="en-US" sz="2933" kern="0" dirty="0" err="1">
                <a:solidFill>
                  <a:srgbClr val="0E5366">
                    <a:lumMod val="75000"/>
                  </a:srgbClr>
                </a:solidFill>
                <a:cs typeface="Arial"/>
                <a:sym typeface="Arial"/>
              </a:rPr>
              <a:t>hợp</a:t>
            </a:r>
            <a:r>
              <a:rPr lang="en-US" sz="2933" kern="0" dirty="0">
                <a:solidFill>
                  <a:srgbClr val="0E5366">
                    <a:lumMod val="75000"/>
                  </a:srgbClr>
                </a:solidFill>
                <a:cs typeface="Arial"/>
                <a:sym typeface="Arial"/>
              </a:rPr>
              <a:t> </a:t>
            </a:r>
            <a:r>
              <a:rPr lang="en-US" sz="2933" kern="0" dirty="0" err="1">
                <a:solidFill>
                  <a:srgbClr val="0E5366">
                    <a:lumMod val="75000"/>
                  </a:srgbClr>
                </a:solidFill>
                <a:cs typeface="Arial"/>
                <a:sym typeface="Arial"/>
              </a:rPr>
              <a:t>lí</a:t>
            </a:r>
            <a:r>
              <a:rPr lang="en-US" sz="2933" kern="0" dirty="0">
                <a:solidFill>
                  <a:srgbClr val="0E5366">
                    <a:lumMod val="75000"/>
                  </a:srgbClr>
                </a:solidFill>
                <a:cs typeface="Arial"/>
                <a:sym typeface="Arial"/>
              </a:rPr>
              <a:t>?</a:t>
            </a:r>
          </a:p>
        </p:txBody>
      </p:sp>
      <p:sp>
        <p:nvSpPr>
          <p:cNvPr id="7" name="Arrow: Pentagon 6">
            <a:extLst>
              <a:ext uri="{FF2B5EF4-FFF2-40B4-BE49-F238E27FC236}">
                <a16:creationId xmlns:a16="http://schemas.microsoft.com/office/drawing/2014/main" id="{A856F919-2729-42BB-B02D-7715E01C4662}"/>
              </a:ext>
            </a:extLst>
          </p:cNvPr>
          <p:cNvSpPr/>
          <p:nvPr/>
        </p:nvSpPr>
        <p:spPr>
          <a:xfrm>
            <a:off x="586854" y="1965278"/>
            <a:ext cx="11313993" cy="2333767"/>
          </a:xfrm>
          <a:prstGeom prst="homePlate">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t>- Chế độ dinh dưỡng hợp lí là chế độ ăn  có thể cung cấp được cho cả cơ thể đầy đủ năng lượng và dưỡng chất thiết yếu, giúp cải thiện và nâng cao sức khỏe. Mỗi bữa ăn cần cân bằng các thành phần như</a:t>
            </a:r>
            <a:r>
              <a:rPr lang="en-US" sz="2800" dirty="0"/>
              <a:t>: </a:t>
            </a:r>
            <a:r>
              <a:rPr lang="en-US" sz="2800" dirty="0" err="1"/>
              <a:t>chất</a:t>
            </a:r>
            <a:r>
              <a:rPr lang="en-US" sz="2800" dirty="0"/>
              <a:t> </a:t>
            </a:r>
            <a:r>
              <a:rPr lang="en-US" sz="2800" dirty="0" err="1"/>
              <a:t>đường</a:t>
            </a:r>
            <a:r>
              <a:rPr lang="en-US" sz="2800" dirty="0"/>
              <a:t> </a:t>
            </a:r>
            <a:r>
              <a:rPr lang="en-US" sz="2800" dirty="0" err="1"/>
              <a:t>bột</a:t>
            </a:r>
            <a:r>
              <a:rPr lang="en-US" sz="2800" dirty="0"/>
              <a:t>, </a:t>
            </a:r>
            <a:r>
              <a:rPr lang="vi-VN" sz="2800" dirty="0"/>
              <a:t>chất đạm, chất xơ, chất béo, chất muối khoáng…</a:t>
            </a:r>
          </a:p>
        </p:txBody>
      </p:sp>
      <p:sp>
        <p:nvSpPr>
          <p:cNvPr id="9" name="Arrow: Pentagon 8">
            <a:extLst>
              <a:ext uri="{FF2B5EF4-FFF2-40B4-BE49-F238E27FC236}">
                <a16:creationId xmlns:a16="http://schemas.microsoft.com/office/drawing/2014/main" id="{12EE4BFC-08AF-42AC-B583-CF42E82CC775}"/>
              </a:ext>
            </a:extLst>
          </p:cNvPr>
          <p:cNvSpPr/>
          <p:nvPr/>
        </p:nvSpPr>
        <p:spPr>
          <a:xfrm>
            <a:off x="586855" y="4790364"/>
            <a:ext cx="11313992" cy="1405720"/>
          </a:xfrm>
          <a:prstGeom prst="homePlate">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t>- 1 được chia làm 3 bữa chính: sáng, trưa, tối; như vậy khả năng tiêu hóa và hấp thụ thức ăn được diễn ra tốt hơn.</a:t>
            </a:r>
            <a:r>
              <a:rPr lang="en-US" sz="2800" dirty="0"/>
              <a:t> </a:t>
            </a:r>
            <a:endParaRPr lang="vi-VN" sz="2800" dirty="0"/>
          </a:p>
        </p:txBody>
      </p:sp>
    </p:spTree>
    <p:extLst>
      <p:ext uri="{BB962C8B-B14F-4D97-AF65-F5344CB8AC3E}">
        <p14:creationId xmlns:p14="http://schemas.microsoft.com/office/powerpoint/2010/main" val="1911569690"/>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anim calcmode="lin" valueType="num">
                                      <p:cBhvr>
                                        <p:cTn id="8" dur="300" fill="hold"/>
                                        <p:tgtEl>
                                          <p:spTgt spid="5"/>
                                        </p:tgtEl>
                                        <p:attrNameLst>
                                          <p:attrName>ppt_x</p:attrName>
                                        </p:attrNameLst>
                                      </p:cBhvr>
                                      <p:tavLst>
                                        <p:tav tm="0">
                                          <p:val>
                                            <p:strVal val="#ppt_x"/>
                                          </p:val>
                                        </p:tav>
                                        <p:tav tm="100000">
                                          <p:val>
                                            <p:strVal val="#ppt_x"/>
                                          </p:val>
                                        </p:tav>
                                      </p:tavLst>
                                    </p:anim>
                                    <p:anim calcmode="lin" valueType="num">
                                      <p:cBhvr>
                                        <p:cTn id="9" dur="3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3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79C5-D021-DA4D-ABC7-9F8A074ABAF8}"/>
              </a:ext>
            </a:extLst>
          </p:cNvPr>
          <p:cNvSpPr>
            <a:spLocks noGrp="1"/>
          </p:cNvSpPr>
          <p:nvPr>
            <p:ph type="title"/>
          </p:nvPr>
        </p:nvSpPr>
        <p:spPr>
          <a:xfrm>
            <a:off x="418531" y="5337958"/>
            <a:ext cx="10972800" cy="1143000"/>
          </a:xfrm>
        </p:spPr>
        <p:txBody>
          <a:bodyPr>
            <a:noAutofit/>
          </a:bodyPr>
          <a:lstStyle/>
          <a:p>
            <a:pPr algn="l"/>
            <a:endParaRPr lang="vi-VN" sz="2400" dirty="0"/>
          </a:p>
        </p:txBody>
      </p:sp>
      <p:sp>
        <p:nvSpPr>
          <p:cNvPr id="6" name="TextBox 5">
            <a:extLst>
              <a:ext uri="{FF2B5EF4-FFF2-40B4-BE49-F238E27FC236}">
                <a16:creationId xmlns:a16="http://schemas.microsoft.com/office/drawing/2014/main" id="{2A5CC97F-C117-156D-1458-893AFB4A1698}"/>
              </a:ext>
            </a:extLst>
          </p:cNvPr>
          <p:cNvSpPr txBox="1"/>
          <p:nvPr/>
        </p:nvSpPr>
        <p:spPr>
          <a:xfrm>
            <a:off x="1791269" y="1734611"/>
            <a:ext cx="6093724" cy="307777"/>
          </a:xfrm>
          <a:prstGeom prst="rect">
            <a:avLst/>
          </a:prstGeom>
          <a:noFill/>
        </p:spPr>
        <p:txBody>
          <a:bodyPr wrap="square">
            <a:spAutoFit/>
          </a:bodyPr>
          <a:lstStyle/>
          <a:p>
            <a:r>
              <a:rPr lang="vi-VN" dirty="0"/>
              <a:t>https://youtu.be/MUgukCnd01Y</a:t>
            </a:r>
          </a:p>
        </p:txBody>
      </p:sp>
      <p:pic>
        <p:nvPicPr>
          <p:cNvPr id="3" name="Online Media 2" title="HCDC | Cách lựa chọn thực phẩm an toàn cho gia đình">
            <a:hlinkClick r:id="" action="ppaction://media"/>
            <a:extLst>
              <a:ext uri="{FF2B5EF4-FFF2-40B4-BE49-F238E27FC236}">
                <a16:creationId xmlns:a16="http://schemas.microsoft.com/office/drawing/2014/main" id="{1C770726-AA0A-613F-8610-47CCD0D9364D}"/>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00234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7BBBCE-5FE5-4926-A758-5676DC531DCC}"/>
              </a:ext>
            </a:extLst>
          </p:cNvPr>
          <p:cNvSpPr/>
          <p:nvPr/>
        </p:nvSpPr>
        <p:spPr>
          <a:xfrm>
            <a:off x="0" y="0"/>
            <a:ext cx="12192000" cy="6858000"/>
          </a:xfrm>
          <a:prstGeom prst="rect">
            <a:avLst/>
          </a:prstGeom>
          <a:solidFill>
            <a:srgbClr val="5BBBB8">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23B1491-9AA2-4D28-A607-85A78D6020C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4810" t="18513" r="12464" b="48607"/>
          <a:stretch/>
        </p:blipFill>
        <p:spPr>
          <a:xfrm>
            <a:off x="1690254" y="2430168"/>
            <a:ext cx="8748203" cy="2930237"/>
          </a:xfrm>
          <a:prstGeom prst="rect">
            <a:avLst/>
          </a:prstGeom>
        </p:spPr>
      </p:pic>
      <p:sp>
        <p:nvSpPr>
          <p:cNvPr id="7" name="Rectangle 6">
            <a:extLst>
              <a:ext uri="{FF2B5EF4-FFF2-40B4-BE49-F238E27FC236}">
                <a16:creationId xmlns:a16="http://schemas.microsoft.com/office/drawing/2014/main" id="{6F0773B9-1345-4048-8A2F-A458666E3928}"/>
              </a:ext>
            </a:extLst>
          </p:cNvPr>
          <p:cNvSpPr/>
          <p:nvPr/>
        </p:nvSpPr>
        <p:spPr>
          <a:xfrm>
            <a:off x="1690254" y="1364776"/>
            <a:ext cx="8748203" cy="840705"/>
          </a:xfrm>
          <a:prstGeom prst="rect">
            <a:avLst/>
          </a:prstGeom>
          <a:solidFill>
            <a:srgbClr val="FFF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C7BAED-98C3-45C6-8836-1D8FCB47A084}"/>
              </a:ext>
            </a:extLst>
          </p:cNvPr>
          <p:cNvSpPr txBox="1"/>
          <p:nvPr/>
        </p:nvSpPr>
        <p:spPr>
          <a:xfrm>
            <a:off x="1690253" y="1497595"/>
            <a:ext cx="85334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Trò</a:t>
            </a:r>
            <a:r>
              <a:rPr kumimoji="0" lang="en-US" sz="4000" b="1" i="0" u="none" strike="noStrike" kern="1200" cap="none" spc="0" normalizeH="0" baseline="0" noProof="0" dirty="0">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chơi</a:t>
            </a:r>
            <a:r>
              <a:rPr kumimoji="0" lang="en-US" sz="4000" b="1" i="0" u="none" strike="noStrike" kern="1200" cap="none" spc="0" normalizeH="0" baseline="0" noProof="0" dirty="0">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Nhanh</a:t>
            </a:r>
            <a:r>
              <a:rPr kumimoji="0" lang="en-US" sz="4000" b="1" i="0" u="none" strike="noStrike" kern="1200" cap="none" spc="0" normalizeH="0" baseline="0" noProof="0" dirty="0">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mắt</a:t>
            </a:r>
            <a:r>
              <a:rPr kumimoji="0" lang="en-US" sz="4000" b="1" i="0" u="none" strike="noStrike" kern="1200" cap="none" spc="0" normalizeH="0" baseline="0" noProof="0" dirty="0">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nhanh</a:t>
            </a:r>
            <a:r>
              <a:rPr kumimoji="0" lang="en-US" sz="4000" b="1" i="0" u="none" strike="noStrike" kern="1200" cap="none" spc="0" normalizeH="0" baseline="0" noProof="0" dirty="0">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tay</a:t>
            </a:r>
            <a:r>
              <a:rPr kumimoji="0" lang="en-US" sz="4000" b="1" i="0" u="none" strike="noStrike" kern="1200" cap="none" spc="0" normalizeH="0" baseline="0" noProof="0" dirty="0">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9171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51377D-3772-611D-E6B4-BB2C979C8088}"/>
              </a:ext>
            </a:extLst>
          </p:cNvPr>
          <p:cNvSpPr txBox="1"/>
          <p:nvPr/>
        </p:nvSpPr>
        <p:spPr>
          <a:xfrm>
            <a:off x="609600" y="274638"/>
            <a:ext cx="10972800" cy="11430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kern="1200">
                <a:solidFill>
                  <a:schemeClr val="tx1"/>
                </a:solidFill>
                <a:latin typeface="+mj-lt"/>
                <a:ea typeface="+mj-ea"/>
                <a:cs typeface="+mj-cs"/>
              </a:rPr>
              <a:t>? Qua các vấn đề vừa tìm hiểu em thấy bản thân cần sử dụng lương thực – thực phẩm hàng ngày như thế nào?</a:t>
            </a:r>
          </a:p>
        </p:txBody>
      </p:sp>
      <p:pic>
        <p:nvPicPr>
          <p:cNvPr id="7" name="Picture 6">
            <a:extLst>
              <a:ext uri="{FF2B5EF4-FFF2-40B4-BE49-F238E27FC236}">
                <a16:creationId xmlns:a16="http://schemas.microsoft.com/office/drawing/2014/main" id="{F0EA79FC-9D48-18F6-FE32-A446E12D2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362170"/>
            <a:ext cx="5384800" cy="3002025"/>
          </a:xfrm>
          <a:prstGeom prst="rect">
            <a:avLst/>
          </a:prstGeom>
          <a:noFill/>
        </p:spPr>
      </p:pic>
      <p:sp>
        <p:nvSpPr>
          <p:cNvPr id="4" name="TextBox 3">
            <a:extLst>
              <a:ext uri="{FF2B5EF4-FFF2-40B4-BE49-F238E27FC236}">
                <a16:creationId xmlns:a16="http://schemas.microsoft.com/office/drawing/2014/main" id="{BD3082AC-30E4-C935-2845-F08135AE5C5B}"/>
              </a:ext>
            </a:extLst>
          </p:cNvPr>
          <p:cNvSpPr txBox="1"/>
          <p:nvPr/>
        </p:nvSpPr>
        <p:spPr>
          <a:xfrm>
            <a:off x="6197600" y="1600201"/>
            <a:ext cx="5384800" cy="4525963"/>
          </a:xfrm>
          <a:prstGeom prst="rect">
            <a:avLst/>
          </a:prstGeom>
        </p:spPr>
        <p:txBody>
          <a:bodyPr vert="horz" lIns="91440" tIns="45720" rIns="91440" bIns="45720" rtlCol="0">
            <a:normAutofit/>
          </a:bodyPr>
          <a:lstStyle/>
          <a:p>
            <a:pPr algn="just">
              <a:spcBef>
                <a:spcPct val="20000"/>
              </a:spcBef>
            </a:pP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Sử</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dụng</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bảo</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quản</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lương</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thực</a:t>
            </a:r>
            <a:r>
              <a:rPr lang="en-US" sz="3200" kern="1200" dirty="0">
                <a:solidFill>
                  <a:schemeClr val="tx1"/>
                </a:solidFill>
                <a:latin typeface="+mn-lt"/>
                <a:ea typeface="+mn-ea"/>
                <a:cs typeface="+mn-cs"/>
              </a:rPr>
              <a:t> – </a:t>
            </a:r>
            <a:r>
              <a:rPr lang="en-US" sz="3200" kern="1200" dirty="0" err="1">
                <a:solidFill>
                  <a:schemeClr val="tx1"/>
                </a:solidFill>
                <a:latin typeface="+mn-lt"/>
                <a:ea typeface="+mn-ea"/>
                <a:cs typeface="+mn-cs"/>
              </a:rPr>
              <a:t>thực</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phẩm</a:t>
            </a:r>
            <a:r>
              <a:rPr lang="en-US" sz="3200" kern="1200" dirty="0">
                <a:solidFill>
                  <a:schemeClr val="tx1"/>
                </a:solidFill>
                <a:latin typeface="+mn-lt"/>
                <a:ea typeface="+mn-ea"/>
                <a:cs typeface="+mn-cs"/>
              </a:rPr>
              <a:t> an </a:t>
            </a:r>
            <a:r>
              <a:rPr lang="en-US" sz="3200" kern="1200" dirty="0" err="1">
                <a:solidFill>
                  <a:schemeClr val="tx1"/>
                </a:solidFill>
                <a:latin typeface="+mn-lt"/>
                <a:ea typeface="+mn-ea"/>
                <a:cs typeface="+mn-cs"/>
              </a:rPr>
              <a:t>toàn</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để</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đảm</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bảo</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sức</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khỏe</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cho</a:t>
            </a:r>
            <a:r>
              <a:rPr lang="en-US" sz="3200" kern="1200" dirty="0">
                <a:solidFill>
                  <a:schemeClr val="tx1"/>
                </a:solidFill>
                <a:latin typeface="+mn-lt"/>
                <a:ea typeface="+mn-ea"/>
                <a:cs typeface="+mn-cs"/>
              </a:rPr>
              <a:t> con </a:t>
            </a:r>
            <a:r>
              <a:rPr lang="en-US" sz="3200" kern="1200" dirty="0" err="1">
                <a:solidFill>
                  <a:schemeClr val="tx1"/>
                </a:solidFill>
                <a:latin typeface="+mn-lt"/>
                <a:ea typeface="+mn-ea"/>
                <a:cs typeface="+mn-cs"/>
              </a:rPr>
              <a:t>người</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tránh</a:t>
            </a:r>
            <a:r>
              <a:rPr lang="en-US" sz="3200" kern="1200" dirty="0">
                <a:solidFill>
                  <a:schemeClr val="tx1"/>
                </a:solidFill>
                <a:latin typeface="+mn-lt"/>
                <a:ea typeface="+mn-ea"/>
                <a:cs typeface="+mn-cs"/>
              </a:rPr>
              <a:t> ô </a:t>
            </a:r>
            <a:r>
              <a:rPr lang="en-US" sz="3200" kern="1200" dirty="0" err="1">
                <a:solidFill>
                  <a:schemeClr val="tx1"/>
                </a:solidFill>
                <a:latin typeface="+mn-lt"/>
                <a:ea typeface="+mn-ea"/>
                <a:cs typeface="+mn-cs"/>
              </a:rPr>
              <a:t>nhiễm</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môi</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trường</a:t>
            </a:r>
            <a:r>
              <a:rPr lang="en-US" sz="3200" kern="1200" dirty="0">
                <a:solidFill>
                  <a:schemeClr val="tx1"/>
                </a:solidFill>
                <a:latin typeface="+mn-lt"/>
                <a:ea typeface="+mn-ea"/>
                <a:cs typeface="+mn-cs"/>
              </a:rPr>
              <a:t>. </a:t>
            </a:r>
            <a:br>
              <a:rPr lang="en-US" sz="3200" kern="1200" dirty="0">
                <a:solidFill>
                  <a:schemeClr val="tx1"/>
                </a:solidFill>
                <a:latin typeface="+mn-lt"/>
                <a:ea typeface="+mn-ea"/>
                <a:cs typeface="+mn-cs"/>
              </a:rPr>
            </a:b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Có</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thái</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độ</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phê</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phán</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và</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ngăn</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ngừa</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những</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hành</a:t>
            </a:r>
            <a:r>
              <a:rPr lang="en-US" sz="3200" kern="1200" dirty="0">
                <a:solidFill>
                  <a:schemeClr val="tx1"/>
                </a:solidFill>
                <a:latin typeface="+mn-lt"/>
                <a:ea typeface="+mn-ea"/>
                <a:cs typeface="+mn-cs"/>
              </a:rPr>
              <a:t> vi </a:t>
            </a:r>
            <a:r>
              <a:rPr lang="en-US" sz="3200" kern="1200" dirty="0" err="1">
                <a:solidFill>
                  <a:schemeClr val="tx1"/>
                </a:solidFill>
                <a:latin typeface="+mn-lt"/>
                <a:ea typeface="+mn-ea"/>
                <a:cs typeface="+mn-cs"/>
              </a:rPr>
              <a:t>gây</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mất</a:t>
            </a:r>
            <a:r>
              <a:rPr lang="en-US" sz="3200" kern="1200" dirty="0">
                <a:solidFill>
                  <a:schemeClr val="tx1"/>
                </a:solidFill>
                <a:latin typeface="+mn-lt"/>
                <a:ea typeface="+mn-ea"/>
                <a:cs typeface="+mn-cs"/>
              </a:rPr>
              <a:t> an </a:t>
            </a:r>
            <a:r>
              <a:rPr lang="en-US" sz="3200" kern="1200" dirty="0" err="1">
                <a:solidFill>
                  <a:schemeClr val="tx1"/>
                </a:solidFill>
                <a:latin typeface="+mn-lt"/>
                <a:ea typeface="+mn-ea"/>
                <a:cs typeface="+mn-cs"/>
              </a:rPr>
              <a:t>toàn</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lương</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thực</a:t>
            </a:r>
            <a:r>
              <a:rPr lang="en-US" sz="3200" kern="1200" dirty="0">
                <a:solidFill>
                  <a:schemeClr val="tx1"/>
                </a:solidFill>
                <a:latin typeface="+mn-lt"/>
                <a:ea typeface="+mn-ea"/>
                <a:cs typeface="+mn-cs"/>
              </a:rPr>
              <a:t> – </a:t>
            </a:r>
            <a:r>
              <a:rPr lang="en-US" sz="3200" kern="1200" dirty="0" err="1">
                <a:solidFill>
                  <a:schemeClr val="tx1"/>
                </a:solidFill>
                <a:latin typeface="+mn-lt"/>
                <a:ea typeface="+mn-ea"/>
                <a:cs typeface="+mn-cs"/>
              </a:rPr>
              <a:t>thực</a:t>
            </a:r>
            <a:r>
              <a:rPr lang="en-US" sz="3200" kern="1200" dirty="0">
                <a:solidFill>
                  <a:schemeClr val="tx1"/>
                </a:solidFill>
                <a:latin typeface="+mn-lt"/>
                <a:ea typeface="+mn-ea"/>
                <a:cs typeface="+mn-cs"/>
              </a:rPr>
              <a:t> </a:t>
            </a:r>
            <a:r>
              <a:rPr lang="en-US" sz="3200" kern="1200" dirty="0" err="1">
                <a:solidFill>
                  <a:schemeClr val="tx1"/>
                </a:solidFill>
                <a:latin typeface="+mn-lt"/>
                <a:ea typeface="+mn-ea"/>
                <a:cs typeface="+mn-cs"/>
              </a:rPr>
              <a:t>phẩm</a:t>
            </a:r>
            <a:r>
              <a:rPr lang="en-US" sz="3200" kern="1200" dirty="0">
                <a:solidFill>
                  <a:schemeClr val="tx1"/>
                </a:solidFill>
                <a:latin typeface="+mn-lt"/>
                <a:ea typeface="+mn-ea"/>
                <a:cs typeface="+mn-cs"/>
              </a:rPr>
              <a:t>.</a:t>
            </a:r>
          </a:p>
        </p:txBody>
      </p:sp>
    </p:spTree>
    <p:extLst>
      <p:ext uri="{BB962C8B-B14F-4D97-AF65-F5344CB8AC3E}">
        <p14:creationId xmlns:p14="http://schemas.microsoft.com/office/powerpoint/2010/main" val="41659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descr="Cá Ngừ Đại Dương">
            <a:extLst>
              <a:ext uri="{FF2B5EF4-FFF2-40B4-BE49-F238E27FC236}">
                <a16:creationId xmlns:a16="http://schemas.microsoft.com/office/drawing/2014/main" id="{43C33A7E-FEEE-D7D3-14BA-7FC1601E4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59" r="-1" b="24126"/>
          <a:stretch>
            <a:fillRect/>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Đặc điểm Sinh Thái Của Cây Lúa Gạo Tại Việt Nam - Cánh Diều Việt">
            <a:extLst>
              <a:ext uri="{FF2B5EF4-FFF2-40B4-BE49-F238E27FC236}">
                <a16:creationId xmlns:a16="http://schemas.microsoft.com/office/drawing/2014/main" id="{7195134C-295D-6307-82D3-6BC3BE8EF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896" b="1"/>
          <a:stretch>
            <a:fillRect/>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10 Món Đặc Sản Hoài Nhơn Ngon Nức Tiếng | Hello Hoài Nhơn">
            <a:extLst>
              <a:ext uri="{FF2B5EF4-FFF2-40B4-BE49-F238E27FC236}">
                <a16:creationId xmlns:a16="http://schemas.microsoft.com/office/drawing/2014/main" id="{AC67FFCC-8D8A-1155-10DB-D0429D476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42" r="1" b="1"/>
          <a:stretch>
            <a:fillRect/>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45" name="Freeform: Shape 1044">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7" name="Freeform: Shape 1046">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79ED12C-CFF8-41E0-A391-9CAD56222CD4}"/>
              </a:ext>
            </a:extLst>
          </p:cNvPr>
          <p:cNvSpPr txBox="1">
            <a:spLocks noGrp="1"/>
          </p:cNvSpPr>
          <p:nvPr>
            <p:ph type="title"/>
          </p:nvPr>
        </p:nvSpPr>
        <p:spPr>
          <a:xfrm>
            <a:off x="448056" y="685800"/>
            <a:ext cx="2807208" cy="1325563"/>
          </a:xfrm>
          <a:prstGeom prst="rect">
            <a:avLst/>
          </a:prstGeom>
        </p:spPr>
        <p:txBody>
          <a:bodyPr vert="horz" lIns="91440" tIns="45720" rIns="91440" bIns="45720" rtlCol="0" anchor="ctr">
            <a:normAutofit/>
          </a:bodyPr>
          <a:lstStyle/>
          <a:p>
            <a:pPr algn="l">
              <a:lnSpc>
                <a:spcPct val="90000"/>
              </a:lnSpc>
              <a:buClr>
                <a:srgbClr val="000000"/>
              </a:buClr>
            </a:pPr>
            <a:r>
              <a:rPr lang="en-US" sz="2800" b="1" kern="1200">
                <a:solidFill>
                  <a:schemeClr val="tx1"/>
                </a:solidFill>
                <a:latin typeface="+mj-lt"/>
                <a:ea typeface="+mj-ea"/>
                <a:cs typeface="+mj-cs"/>
                <a:sym typeface="Arial"/>
              </a:rPr>
              <a:t>VẬN DỤNG</a:t>
            </a:r>
          </a:p>
        </p:txBody>
      </p:sp>
      <p:sp>
        <p:nvSpPr>
          <p:cNvPr id="1049" name="Rectangle 104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1" name="Rectangle 105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3AE28D9-CB4F-899A-4145-87A5CC1210DD}"/>
              </a:ext>
            </a:extLst>
          </p:cNvPr>
          <p:cNvSpPr>
            <a:spLocks noGrp="1"/>
          </p:cNvSpPr>
          <p:nvPr>
            <p:ph sz="half" idx="1"/>
          </p:nvPr>
        </p:nvSpPr>
        <p:spPr>
          <a:xfrm>
            <a:off x="448056" y="2258568"/>
            <a:ext cx="2807208" cy="3922776"/>
          </a:xfrm>
        </p:spPr>
        <p:txBody>
          <a:bodyPr vert="horz" lIns="91440" tIns="45720" rIns="91440" bIns="45720" rtlCol="0">
            <a:normAutofit/>
          </a:bodyPr>
          <a:lstStyle/>
          <a:p>
            <a:pPr indent="-228600" algn="just">
              <a:lnSpc>
                <a:spcPct val="90000"/>
              </a:lnSpc>
            </a:pPr>
            <a:r>
              <a:rPr lang="en-US" dirty="0" err="1"/>
              <a:t>Tìm</a:t>
            </a:r>
            <a:r>
              <a:rPr lang="en-US" dirty="0"/>
              <a:t> </a:t>
            </a:r>
            <a:r>
              <a:rPr lang="en-US" dirty="0" err="1"/>
              <a:t>hiểu</a:t>
            </a:r>
            <a:r>
              <a:rPr lang="en-US" dirty="0"/>
              <a:t> </a:t>
            </a:r>
            <a:r>
              <a:rPr lang="en-US" dirty="0" err="1"/>
              <a:t>thông</a:t>
            </a:r>
            <a:r>
              <a:rPr lang="en-US" dirty="0"/>
              <a:t> tin </a:t>
            </a:r>
            <a:r>
              <a:rPr lang="en-US" dirty="0" err="1"/>
              <a:t>về</a:t>
            </a:r>
            <a:r>
              <a:rPr lang="en-US" dirty="0"/>
              <a:t> </a:t>
            </a:r>
            <a:r>
              <a:rPr lang="en-US" dirty="0" err="1"/>
              <a:t>một</a:t>
            </a:r>
            <a:r>
              <a:rPr lang="en-US" dirty="0"/>
              <a:t> </a:t>
            </a:r>
            <a:r>
              <a:rPr lang="en-US" dirty="0" err="1"/>
              <a:t>số</a:t>
            </a:r>
            <a:r>
              <a:rPr lang="en-US" dirty="0"/>
              <a:t> </a:t>
            </a:r>
            <a:r>
              <a:rPr lang="en-US" dirty="0" err="1"/>
              <a:t>lương</a:t>
            </a:r>
            <a:r>
              <a:rPr lang="en-US" dirty="0"/>
              <a:t> </a:t>
            </a:r>
            <a:r>
              <a:rPr lang="en-US" dirty="0" err="1"/>
              <a:t>thực</a:t>
            </a:r>
            <a:r>
              <a:rPr lang="en-US" dirty="0"/>
              <a:t> </a:t>
            </a:r>
            <a:r>
              <a:rPr lang="en-US" dirty="0" err="1"/>
              <a:t>thực</a:t>
            </a:r>
            <a:r>
              <a:rPr lang="en-US" dirty="0"/>
              <a:t> </a:t>
            </a:r>
            <a:r>
              <a:rPr lang="en-US" dirty="0" err="1"/>
              <a:t>phẩm</a:t>
            </a:r>
            <a:r>
              <a:rPr lang="en-US" dirty="0"/>
              <a:t> ở </a:t>
            </a:r>
            <a:r>
              <a:rPr lang="en-US" dirty="0" err="1"/>
              <a:t>địa</a:t>
            </a:r>
            <a:r>
              <a:rPr lang="en-US" dirty="0"/>
              <a:t> </a:t>
            </a:r>
            <a:r>
              <a:rPr lang="en-US" dirty="0" err="1"/>
              <a:t>phương</a:t>
            </a:r>
            <a:r>
              <a:rPr lang="en-US" dirty="0"/>
              <a:t> </a:t>
            </a:r>
            <a:r>
              <a:rPr lang="en-US" dirty="0" err="1"/>
              <a:t>em</a:t>
            </a:r>
            <a:r>
              <a:rPr lang="en-US" dirty="0"/>
              <a:t> </a:t>
            </a:r>
            <a:r>
              <a:rPr lang="en-US" dirty="0" err="1"/>
              <a:t>và</a:t>
            </a:r>
            <a:r>
              <a:rPr lang="en-US" dirty="0"/>
              <a:t> chia </a:t>
            </a:r>
            <a:r>
              <a:rPr lang="en-US" dirty="0" err="1"/>
              <a:t>sẻ</a:t>
            </a:r>
            <a:r>
              <a:rPr lang="en-US" dirty="0"/>
              <a:t> </a:t>
            </a:r>
            <a:r>
              <a:rPr lang="en-US" dirty="0" err="1"/>
              <a:t>thông</a:t>
            </a:r>
            <a:r>
              <a:rPr lang="en-US" dirty="0"/>
              <a:t> tin </a:t>
            </a:r>
            <a:r>
              <a:rPr lang="en-US" dirty="0" err="1"/>
              <a:t>với</a:t>
            </a:r>
            <a:r>
              <a:rPr lang="en-US" dirty="0"/>
              <a:t> </a:t>
            </a:r>
            <a:r>
              <a:rPr lang="en-US" dirty="0" err="1"/>
              <a:t>các</a:t>
            </a:r>
            <a:r>
              <a:rPr lang="en-US" dirty="0"/>
              <a:t> </a:t>
            </a:r>
            <a:r>
              <a:rPr lang="en-US" dirty="0" err="1"/>
              <a:t>bạn</a:t>
            </a:r>
            <a:r>
              <a:rPr lang="en-US" dirty="0"/>
              <a:t> </a:t>
            </a:r>
            <a:r>
              <a:rPr lang="en-US" dirty="0" err="1"/>
              <a:t>trong</a:t>
            </a:r>
            <a:r>
              <a:rPr lang="en-US" dirty="0"/>
              <a:t> </a:t>
            </a:r>
            <a:r>
              <a:rPr lang="en-US" dirty="0" err="1"/>
              <a:t>lớp</a:t>
            </a:r>
            <a:r>
              <a:rPr lang="en-US" dirty="0"/>
              <a:t>?</a:t>
            </a:r>
          </a:p>
        </p:txBody>
      </p:sp>
      <p:pic>
        <p:nvPicPr>
          <p:cNvPr id="1036" name="Picture 12" descr="Tân Bình] Bún mì số 8 - Đặc sản Bình Định Bún Mì Số 8 Cho Người Ăn Chay -  Lazada | Lazada.vn">
            <a:extLst>
              <a:ext uri="{FF2B5EF4-FFF2-40B4-BE49-F238E27FC236}">
                <a16:creationId xmlns:a16="http://schemas.microsoft.com/office/drawing/2014/main" id="{09418D66-40E4-D5D8-C093-7AF93FDA2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691" r="-2" b="13259"/>
          <a:stretch>
            <a:fillRect/>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69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38"/>
                                        </p:tgtEl>
                                        <p:attrNameLst>
                                          <p:attrName>style.visibility</p:attrName>
                                        </p:attrNameLst>
                                      </p:cBhvr>
                                      <p:to>
                                        <p:strVal val="visible"/>
                                      </p:to>
                                    </p:set>
                                    <p:animEffect transition="in" filter="barn(inVertical)">
                                      <p:cBhvr>
                                        <p:cTn id="11" dur="500"/>
                                        <p:tgtEl>
                                          <p:spTgt spid="1038"/>
                                        </p:tgtEl>
                                      </p:cBhvr>
                                    </p:animEffect>
                                  </p:childTnLst>
                                </p:cTn>
                              </p:par>
                              <p:par>
                                <p:cTn id="12" presetID="16" presetClass="entr" presetSubtype="21"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barn(inVertical)">
                                      <p:cBhvr>
                                        <p:cTn id="14" dur="500"/>
                                        <p:tgtEl>
                                          <p:spTgt spid="1028"/>
                                        </p:tgtEl>
                                      </p:cBhvr>
                                    </p:animEffect>
                                  </p:childTnLst>
                                </p:cTn>
                              </p:par>
                              <p:par>
                                <p:cTn id="15" presetID="16" presetClass="entr" presetSubtype="21" fill="hold" nodeType="with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barn(inVertical)">
                                      <p:cBhvr>
                                        <p:cTn id="17" dur="500"/>
                                        <p:tgtEl>
                                          <p:spTgt spid="1036"/>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B489A-DD51-EBB2-3C46-D2A290D19802}"/>
              </a:ext>
            </a:extLst>
          </p:cNvPr>
          <p:cNvSpPr>
            <a:spLocks noGrp="1"/>
          </p:cNvSpPr>
          <p:nvPr>
            <p:ph type="title"/>
          </p:nvPr>
        </p:nvSpPr>
        <p:spPr/>
        <p:txBody>
          <a:bodyPr/>
          <a:lstStyle/>
          <a:p>
            <a:endParaRPr lang="vi-VN" dirty="0"/>
          </a:p>
        </p:txBody>
      </p:sp>
      <p:sp>
        <p:nvSpPr>
          <p:cNvPr id="3" name="Content Placeholder 2">
            <a:extLst>
              <a:ext uri="{FF2B5EF4-FFF2-40B4-BE49-F238E27FC236}">
                <a16:creationId xmlns:a16="http://schemas.microsoft.com/office/drawing/2014/main" id="{C2E5C8A3-0E3F-F3AF-132C-87CD18F888AB}"/>
              </a:ext>
            </a:extLst>
          </p:cNvPr>
          <p:cNvSpPr>
            <a:spLocks noGrp="1"/>
          </p:cNvSpPr>
          <p:nvPr>
            <p:ph sz="half" idx="1"/>
          </p:nvPr>
        </p:nvSpPr>
        <p:spPr/>
        <p:txBody>
          <a:bodyPr/>
          <a:lstStyle/>
          <a:p>
            <a:endParaRPr lang="vi-VN"/>
          </a:p>
        </p:txBody>
      </p:sp>
      <p:sp>
        <p:nvSpPr>
          <p:cNvPr id="4" name="Content Placeholder 3">
            <a:extLst>
              <a:ext uri="{FF2B5EF4-FFF2-40B4-BE49-F238E27FC236}">
                <a16:creationId xmlns:a16="http://schemas.microsoft.com/office/drawing/2014/main" id="{55D51CE7-1805-4673-8C01-19B7EF3D57A9}"/>
              </a:ext>
            </a:extLst>
          </p:cNvPr>
          <p:cNvSpPr>
            <a:spLocks noGrp="1"/>
          </p:cNvSpPr>
          <p:nvPr>
            <p:ph sz="half" idx="2"/>
          </p:nvPr>
        </p:nvSpPr>
        <p:spPr/>
        <p:txBody>
          <a:bodyPr/>
          <a:lstStyle/>
          <a:p>
            <a:endParaRPr lang="vi-VN"/>
          </a:p>
        </p:txBody>
      </p:sp>
      <p:pic>
        <p:nvPicPr>
          <p:cNvPr id="5" name="Picture 2" descr="Picture9">
            <a:extLst>
              <a:ext uri="{FF2B5EF4-FFF2-40B4-BE49-F238E27FC236}">
                <a16:creationId xmlns:a16="http://schemas.microsoft.com/office/drawing/2014/main" id="{95C4C346-25FD-C9AA-F222-3706D25D1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15">
            <a:extLst>
              <a:ext uri="{FF2B5EF4-FFF2-40B4-BE49-F238E27FC236}">
                <a16:creationId xmlns:a16="http://schemas.microsoft.com/office/drawing/2014/main" id="{E596EA7C-97CA-71CC-B2E7-D6A4A83089D3}"/>
              </a:ext>
            </a:extLst>
          </p:cNvPr>
          <p:cNvSpPr>
            <a:spLocks noChangeArrowheads="1" noChangeShapeType="1" noTextEdit="1"/>
          </p:cNvSpPr>
          <p:nvPr/>
        </p:nvSpPr>
        <p:spPr bwMode="auto">
          <a:xfrm>
            <a:off x="2451100" y="846138"/>
            <a:ext cx="7696200" cy="3008313"/>
          </a:xfrm>
          <a:prstGeom prst="rect">
            <a:avLst/>
          </a:prstGeom>
        </p:spPr>
        <p:txBody>
          <a:bodyPr wrap="none" fromWordArt="1">
            <a:prstTxWarp prst="textDeflateBottom">
              <a:avLst>
                <a:gd name="adj" fmla="val 43801"/>
              </a:avLst>
            </a:prstTxWarp>
          </a:bodyPr>
          <a:lstStyle/>
          <a:p>
            <a:pPr algn="ctr"/>
            <a:r>
              <a:rPr lang="en-US" sz="3200" kern="10" dirty="0" err="1">
                <a:ln w="12700">
                  <a:solidFill>
                    <a:srgbClr val="EAEAEA"/>
                  </a:solidFill>
                  <a:round/>
                  <a:headEnd/>
                  <a:tailEnd/>
                </a:ln>
                <a:solidFill>
                  <a:srgbClr val="FF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Tiết</a:t>
            </a:r>
            <a:r>
              <a:rPr lang="en-US" sz="3200" kern="10" dirty="0">
                <a:ln w="12700">
                  <a:solidFill>
                    <a:srgbClr val="EAEAEA"/>
                  </a:solidFill>
                  <a:round/>
                  <a:headEnd/>
                  <a:tailEnd/>
                </a:ln>
                <a:solidFill>
                  <a:srgbClr val="FF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200" kern="10" dirty="0" err="1">
                <a:ln w="12700">
                  <a:solidFill>
                    <a:srgbClr val="EAEAEA"/>
                  </a:solidFill>
                  <a:round/>
                  <a:headEnd/>
                  <a:tailEnd/>
                </a:ln>
                <a:solidFill>
                  <a:srgbClr val="FF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học</a:t>
            </a:r>
            <a:r>
              <a:rPr lang="en-US" sz="3200" kern="10" dirty="0">
                <a:ln w="12700">
                  <a:solidFill>
                    <a:srgbClr val="EAEAEA"/>
                  </a:solidFill>
                  <a:round/>
                  <a:headEnd/>
                  <a:tailEnd/>
                </a:ln>
                <a:solidFill>
                  <a:srgbClr val="FF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200" kern="10" dirty="0" err="1">
                <a:ln w="12700">
                  <a:solidFill>
                    <a:srgbClr val="EAEAEA"/>
                  </a:solidFill>
                  <a:round/>
                  <a:headEnd/>
                  <a:tailEnd/>
                </a:ln>
                <a:solidFill>
                  <a:srgbClr val="FF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kết</a:t>
            </a:r>
            <a:r>
              <a:rPr lang="en-US" sz="3200" kern="10" dirty="0">
                <a:ln w="12700">
                  <a:solidFill>
                    <a:srgbClr val="EAEAEA"/>
                  </a:solidFill>
                  <a:round/>
                  <a:headEnd/>
                  <a:tailEnd/>
                </a:ln>
                <a:solidFill>
                  <a:srgbClr val="FF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200" kern="10" dirty="0" err="1">
                <a:ln w="12700">
                  <a:solidFill>
                    <a:srgbClr val="EAEAEA"/>
                  </a:solidFill>
                  <a:round/>
                  <a:headEnd/>
                  <a:tailEnd/>
                </a:ln>
                <a:solidFill>
                  <a:srgbClr val="FF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thúc</a:t>
            </a:r>
            <a:endParaRPr lang="en-US" sz="3200" kern="10" dirty="0">
              <a:ln w="12700">
                <a:solidFill>
                  <a:srgbClr val="EAEAEA"/>
                </a:solidFill>
                <a:round/>
                <a:headEnd/>
                <a:tailEnd/>
              </a:ln>
              <a:solidFill>
                <a:srgbClr val="FF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8" name="Picture 7" descr="phao hoa">
            <a:extLst>
              <a:ext uri="{FF2B5EF4-FFF2-40B4-BE49-F238E27FC236}">
                <a16:creationId xmlns:a16="http://schemas.microsoft.com/office/drawing/2014/main" id="{4FD092CF-60AF-894B-C448-48B1D545091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36494">
            <a:off x="4923401" y="3010186"/>
            <a:ext cx="3577098" cy="283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682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867A75-773B-4C82-A12B-2A27F3D2406B}"/>
              </a:ext>
            </a:extLst>
          </p:cNvPr>
          <p:cNvSpPr/>
          <p:nvPr/>
        </p:nvSpPr>
        <p:spPr>
          <a:xfrm>
            <a:off x="0" y="13648"/>
            <a:ext cx="12192000" cy="6858000"/>
          </a:xfrm>
          <a:prstGeom prst="rect">
            <a:avLst/>
          </a:prstGeom>
          <a:solidFill>
            <a:srgbClr val="5BBBB8">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DDCD1B5-81E2-4B6B-84AE-145007988134}"/>
              </a:ext>
            </a:extLst>
          </p:cNvPr>
          <p:cNvSpPr/>
          <p:nvPr/>
        </p:nvSpPr>
        <p:spPr>
          <a:xfrm>
            <a:off x="1025237" y="650957"/>
            <a:ext cx="10335491" cy="5583382"/>
          </a:xfrm>
          <a:prstGeom prst="roundRect">
            <a:avLst/>
          </a:prstGeom>
          <a:solidFill>
            <a:srgbClr val="FEFFE7"/>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D563279-7515-474B-A74F-0A01A1E127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4810" t="18513" r="12464" b="48607"/>
          <a:stretch/>
        </p:blipFill>
        <p:spPr>
          <a:xfrm>
            <a:off x="1138450" y="775658"/>
            <a:ext cx="1449974" cy="1548835"/>
          </a:xfrm>
          <a:prstGeom prst="ellipse">
            <a:avLst/>
          </a:prstGeom>
          <a:ln>
            <a:noFill/>
          </a:ln>
          <a:effectLst>
            <a:softEdge rad="112500"/>
          </a:effectLst>
        </p:spPr>
      </p:pic>
      <p:sp>
        <p:nvSpPr>
          <p:cNvPr id="9" name="TextBox 8">
            <a:extLst>
              <a:ext uri="{FF2B5EF4-FFF2-40B4-BE49-F238E27FC236}">
                <a16:creationId xmlns:a16="http://schemas.microsoft.com/office/drawing/2014/main" id="{E37520F3-B67E-44A4-8B51-9319A995D43E}"/>
              </a:ext>
            </a:extLst>
          </p:cNvPr>
          <p:cNvSpPr txBox="1"/>
          <p:nvPr/>
        </p:nvSpPr>
        <p:spPr>
          <a:xfrm>
            <a:off x="3373582" y="780635"/>
            <a:ext cx="3519055" cy="769441"/>
          </a:xfrm>
          <a:prstGeom prst="rect">
            <a:avLst/>
          </a:prstGeom>
          <a:noFill/>
        </p:spPr>
        <p:txBody>
          <a:bodyPr wrap="square" rtlCol="0">
            <a:spAutoFit/>
          </a:bodyPr>
          <a:lstStyle/>
          <a:p>
            <a:pPr algn="ctr"/>
            <a:r>
              <a:rPr lang="en-US" sz="4400" dirty="0">
                <a:solidFill>
                  <a:srgbClr val="561E4B"/>
                </a:solidFill>
                <a:latin typeface="Times New Roman" panose="02020603050405020304" pitchFamily="18" charset="0"/>
                <a:cs typeface="Times New Roman" panose="02020603050405020304" pitchFamily="18" charset="0"/>
              </a:rPr>
              <a:t>LUẬT CHƠI</a:t>
            </a:r>
          </a:p>
        </p:txBody>
      </p:sp>
      <p:sp>
        <p:nvSpPr>
          <p:cNvPr id="11" name="TextBox 10">
            <a:extLst>
              <a:ext uri="{FF2B5EF4-FFF2-40B4-BE49-F238E27FC236}">
                <a16:creationId xmlns:a16="http://schemas.microsoft.com/office/drawing/2014/main" id="{1CBAFFA3-9411-4A55-9165-6470AC5241AC}"/>
              </a:ext>
            </a:extLst>
          </p:cNvPr>
          <p:cNvSpPr txBox="1"/>
          <p:nvPr/>
        </p:nvSpPr>
        <p:spPr>
          <a:xfrm>
            <a:off x="2537861" y="2153473"/>
            <a:ext cx="8382000" cy="2597827"/>
          </a:xfrm>
          <a:prstGeom prst="rect">
            <a:avLst/>
          </a:prstGeom>
          <a:noFill/>
        </p:spPr>
        <p:txBody>
          <a:bodyPr wrap="square">
            <a:spAutoFit/>
          </a:bodyPr>
          <a:lstStyle/>
          <a:p>
            <a:pPr algn="just">
              <a:lnSpc>
                <a:spcPct val="150000"/>
              </a:lnSpc>
              <a:tabLst>
                <a:tab pos="540385" algn="l"/>
              </a:tabLst>
            </a:pPr>
            <a:r>
              <a:rPr lang="en-US" sz="2800" b="1" dirty="0">
                <a:solidFill>
                  <a:srgbClr val="0070C0"/>
                </a:solidFill>
                <a:effectLst/>
                <a:ea typeface="Arial" panose="020B0604020202020204" pitchFamily="34" charset="0"/>
                <a:cs typeface="Arial" panose="020B0604020202020204" pitchFamily="34" charset="0"/>
              </a:rPr>
              <a:t>+ Trong </a:t>
            </a:r>
            <a:r>
              <a:rPr lang="en-US" sz="2800" b="1" dirty="0" err="1">
                <a:solidFill>
                  <a:srgbClr val="0070C0"/>
                </a:solidFill>
                <a:effectLst/>
                <a:ea typeface="Arial" panose="020B0604020202020204" pitchFamily="34" charset="0"/>
                <a:cs typeface="Arial" panose="020B0604020202020204" pitchFamily="34" charset="0"/>
              </a:rPr>
              <a:t>thời</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gian</a:t>
            </a:r>
            <a:r>
              <a:rPr lang="en-US" sz="2800" b="1" dirty="0">
                <a:solidFill>
                  <a:srgbClr val="0070C0"/>
                </a:solidFill>
                <a:effectLst/>
                <a:ea typeface="Arial" panose="020B0604020202020204" pitchFamily="34" charset="0"/>
                <a:cs typeface="Arial" panose="020B0604020202020204" pitchFamily="34" charset="0"/>
              </a:rPr>
              <a:t> </a:t>
            </a:r>
            <a:r>
              <a:rPr lang="en-US" sz="2800" b="1" dirty="0">
                <a:solidFill>
                  <a:srgbClr val="FF0000"/>
                </a:solidFill>
                <a:effectLst/>
                <a:ea typeface="Arial" panose="020B0604020202020204" pitchFamily="34" charset="0"/>
                <a:cs typeface="Arial" panose="020B0604020202020204" pitchFamily="34" charset="0"/>
              </a:rPr>
              <a:t>2 </a:t>
            </a:r>
            <a:r>
              <a:rPr lang="en-US" sz="2800" b="1" dirty="0" err="1">
                <a:solidFill>
                  <a:srgbClr val="FF0000"/>
                </a:solidFill>
                <a:effectLst/>
                <a:ea typeface="Arial" panose="020B0604020202020204" pitchFamily="34" charset="0"/>
                <a:cs typeface="Arial" panose="020B0604020202020204" pitchFamily="34" charset="0"/>
              </a:rPr>
              <a:t>phút</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các</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đội</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chơi</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sẽ</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FF0000"/>
                </a:solidFill>
                <a:effectLst/>
                <a:ea typeface="Arial" panose="020B0604020202020204" pitchFamily="34" charset="0"/>
                <a:cs typeface="Arial" panose="020B0604020202020204" pitchFamily="34" charset="0"/>
              </a:rPr>
              <a:t>quan</a:t>
            </a:r>
            <a:r>
              <a:rPr lang="en-US" sz="2800" b="1" dirty="0">
                <a:solidFill>
                  <a:srgbClr val="FF0000"/>
                </a:solidFill>
                <a:effectLst/>
                <a:ea typeface="Arial" panose="020B0604020202020204" pitchFamily="34" charset="0"/>
                <a:cs typeface="Arial" panose="020B0604020202020204" pitchFamily="34" charset="0"/>
              </a:rPr>
              <a:t> </a:t>
            </a:r>
            <a:r>
              <a:rPr lang="en-US" sz="2800" b="1" dirty="0" err="1">
                <a:solidFill>
                  <a:srgbClr val="FF0000"/>
                </a:solidFill>
                <a:effectLst/>
                <a:ea typeface="Arial" panose="020B0604020202020204" pitchFamily="34" charset="0"/>
                <a:cs typeface="Arial" panose="020B0604020202020204" pitchFamily="34" charset="0"/>
              </a:rPr>
              <a:t>sát</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hình</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ảnh</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chạy</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trên</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màn</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hình</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và</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FF0000"/>
                </a:solidFill>
                <a:effectLst/>
                <a:ea typeface="Arial" panose="020B0604020202020204" pitchFamily="34" charset="0"/>
                <a:cs typeface="Arial" panose="020B0604020202020204" pitchFamily="34" charset="0"/>
              </a:rPr>
              <a:t>ghi</a:t>
            </a:r>
            <a:r>
              <a:rPr lang="en-US" sz="2800" b="1" dirty="0">
                <a:solidFill>
                  <a:srgbClr val="FF0000"/>
                </a:solidFill>
                <a:effectLst/>
                <a:ea typeface="Arial" panose="020B0604020202020204" pitchFamily="34" charset="0"/>
                <a:cs typeface="Arial" panose="020B0604020202020204" pitchFamily="34" charset="0"/>
              </a:rPr>
              <a:t> </a:t>
            </a:r>
            <a:r>
              <a:rPr lang="en-US" sz="2800" b="1" dirty="0" err="1">
                <a:solidFill>
                  <a:srgbClr val="FF0000"/>
                </a:solidFill>
                <a:effectLst/>
                <a:ea typeface="Arial" panose="020B0604020202020204" pitchFamily="34" charset="0"/>
                <a:cs typeface="Arial" panose="020B0604020202020204" pitchFamily="34" charset="0"/>
              </a:rPr>
              <a:t>lại</a:t>
            </a:r>
            <a:r>
              <a:rPr lang="en-US" sz="2800" b="1" dirty="0">
                <a:solidFill>
                  <a:srgbClr val="FF0000"/>
                </a:solidFill>
                <a:effectLst/>
                <a:ea typeface="Arial" panose="020B0604020202020204" pitchFamily="34" charset="0"/>
                <a:cs typeface="Arial" panose="020B0604020202020204" pitchFamily="34" charset="0"/>
              </a:rPr>
              <a:t> </a:t>
            </a:r>
            <a:r>
              <a:rPr lang="en-US" sz="2800" b="1" dirty="0" err="1">
                <a:solidFill>
                  <a:srgbClr val="FF0000"/>
                </a:solidFill>
                <a:effectLst/>
                <a:ea typeface="Arial" panose="020B0604020202020204" pitchFamily="34" charset="0"/>
                <a:cs typeface="Arial" panose="020B0604020202020204" pitchFamily="34" charset="0"/>
              </a:rPr>
              <a:t>tên</a:t>
            </a:r>
            <a:r>
              <a:rPr lang="en-US" sz="2800" b="1" dirty="0">
                <a:solidFill>
                  <a:srgbClr val="FF0000"/>
                </a:solidFill>
                <a:effectLst/>
                <a:ea typeface="Arial" panose="020B0604020202020204" pitchFamily="34" charset="0"/>
                <a:cs typeface="Arial" panose="020B0604020202020204" pitchFamily="34" charset="0"/>
              </a:rPr>
              <a:t> </a:t>
            </a:r>
            <a:r>
              <a:rPr lang="en-US" sz="2800" b="1" dirty="0" err="1">
                <a:solidFill>
                  <a:srgbClr val="FF0000"/>
                </a:solidFill>
                <a:effectLst/>
                <a:ea typeface="Arial" panose="020B0604020202020204" pitchFamily="34" charset="0"/>
                <a:cs typeface="Arial" panose="020B0604020202020204" pitchFamily="34" charset="0"/>
              </a:rPr>
              <a:t>các</a:t>
            </a:r>
            <a:r>
              <a:rPr lang="en-US" sz="2800" b="1" dirty="0">
                <a:solidFill>
                  <a:srgbClr val="FF0000"/>
                </a:solidFill>
                <a:effectLst/>
                <a:ea typeface="Arial" panose="020B0604020202020204" pitchFamily="34" charset="0"/>
                <a:cs typeface="Arial" panose="020B0604020202020204" pitchFamily="34" charset="0"/>
              </a:rPr>
              <a:t> </a:t>
            </a:r>
            <a:r>
              <a:rPr lang="en-US" sz="2800" b="1" dirty="0" err="1">
                <a:solidFill>
                  <a:srgbClr val="FF0000"/>
                </a:solidFill>
                <a:effectLst/>
                <a:ea typeface="Arial" panose="020B0604020202020204" pitchFamily="34" charset="0"/>
                <a:cs typeface="Arial" panose="020B0604020202020204" pitchFamily="34" charset="0"/>
              </a:rPr>
              <a:t>lương</a:t>
            </a:r>
            <a:r>
              <a:rPr lang="en-US" sz="2800" b="1" dirty="0">
                <a:solidFill>
                  <a:srgbClr val="FF0000"/>
                </a:solidFill>
                <a:effectLst/>
                <a:ea typeface="Arial" panose="020B0604020202020204" pitchFamily="34" charset="0"/>
                <a:cs typeface="Arial" panose="020B0604020202020204" pitchFamily="34" charset="0"/>
              </a:rPr>
              <a:t> </a:t>
            </a:r>
            <a:r>
              <a:rPr lang="en-US" sz="2800" b="1" dirty="0" err="1">
                <a:solidFill>
                  <a:srgbClr val="FF0000"/>
                </a:solidFill>
                <a:effectLst/>
                <a:ea typeface="Arial" panose="020B0604020202020204" pitchFamily="34" charset="0"/>
                <a:cs typeface="Arial" panose="020B0604020202020204" pitchFamily="34" charset="0"/>
              </a:rPr>
              <a:t>thực</a:t>
            </a:r>
            <a:r>
              <a:rPr lang="en-US" sz="2800" b="1" dirty="0">
                <a:solidFill>
                  <a:srgbClr val="FF0000"/>
                </a:solidFill>
                <a:effectLst/>
                <a:ea typeface="Arial" panose="020B0604020202020204" pitchFamily="34" charset="0"/>
                <a:cs typeface="Arial" panose="020B0604020202020204" pitchFamily="34" charset="0"/>
              </a:rPr>
              <a:t>, </a:t>
            </a:r>
            <a:r>
              <a:rPr lang="en-US" sz="2800" b="1" dirty="0" err="1">
                <a:solidFill>
                  <a:srgbClr val="FF0000"/>
                </a:solidFill>
                <a:effectLst/>
                <a:ea typeface="Arial" panose="020B0604020202020204" pitchFamily="34" charset="0"/>
                <a:cs typeface="Arial" panose="020B0604020202020204" pitchFamily="34" charset="0"/>
              </a:rPr>
              <a:t>thực</a:t>
            </a:r>
            <a:r>
              <a:rPr lang="en-US" sz="2800" b="1" dirty="0">
                <a:solidFill>
                  <a:srgbClr val="FF0000"/>
                </a:solidFill>
                <a:effectLst/>
                <a:ea typeface="Arial" panose="020B0604020202020204" pitchFamily="34" charset="0"/>
                <a:cs typeface="Arial" panose="020B0604020202020204" pitchFamily="34" charset="0"/>
              </a:rPr>
              <a:t> </a:t>
            </a:r>
            <a:r>
              <a:rPr lang="en-US" sz="2800" b="1" dirty="0" err="1">
                <a:solidFill>
                  <a:srgbClr val="FF0000"/>
                </a:solidFill>
                <a:effectLst/>
                <a:ea typeface="Arial" panose="020B0604020202020204" pitchFamily="34" charset="0"/>
                <a:cs typeface="Arial" panose="020B0604020202020204" pitchFamily="34" charset="0"/>
              </a:rPr>
              <a:t>phẩm</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hàng</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ngày</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của</a:t>
            </a:r>
            <a:r>
              <a:rPr lang="en-US" sz="2800" b="1" dirty="0">
                <a:solidFill>
                  <a:srgbClr val="0070C0"/>
                </a:solidFill>
                <a:effectLst/>
                <a:ea typeface="Arial" panose="020B0604020202020204" pitchFamily="34" charset="0"/>
                <a:cs typeface="Arial" panose="020B0604020202020204" pitchFamily="34" charset="0"/>
              </a:rPr>
              <a:t> </a:t>
            </a:r>
            <a:r>
              <a:rPr lang="en-US" sz="2800" b="1" dirty="0" err="1">
                <a:solidFill>
                  <a:srgbClr val="0070C0"/>
                </a:solidFill>
                <a:effectLst/>
                <a:ea typeface="Arial" panose="020B0604020202020204" pitchFamily="34" charset="0"/>
                <a:cs typeface="Arial" panose="020B0604020202020204" pitchFamily="34" charset="0"/>
              </a:rPr>
              <a:t>chúng</a:t>
            </a:r>
            <a:r>
              <a:rPr lang="en-US" sz="2800" b="1" dirty="0">
                <a:solidFill>
                  <a:srgbClr val="0070C0"/>
                </a:solidFill>
                <a:effectLst/>
                <a:ea typeface="Arial" panose="020B0604020202020204" pitchFamily="34" charset="0"/>
                <a:cs typeface="Arial" panose="020B0604020202020204" pitchFamily="34" charset="0"/>
              </a:rPr>
              <a:t> ta.</a:t>
            </a:r>
            <a:endParaRPr lang="en-US" sz="2800" b="1" dirty="0">
              <a:solidFill>
                <a:srgbClr val="0070C0"/>
              </a:solidFill>
              <a:effectLst/>
              <a:ea typeface="Calibri" panose="020F0502020204030204" pitchFamily="34" charset="0"/>
              <a:cs typeface="Arial" panose="020B0604020202020204" pitchFamily="34" charset="0"/>
            </a:endParaRPr>
          </a:p>
        </p:txBody>
      </p:sp>
      <p:sp>
        <p:nvSpPr>
          <p:cNvPr id="2" name="TextBox 1"/>
          <p:cNvSpPr txBox="1"/>
          <p:nvPr/>
        </p:nvSpPr>
        <p:spPr>
          <a:xfrm>
            <a:off x="6892637" y="882602"/>
            <a:ext cx="3135086" cy="584775"/>
          </a:xfrm>
          <a:prstGeom prst="rect">
            <a:avLst/>
          </a:prstGeom>
          <a:noFill/>
        </p:spPr>
        <p:txBody>
          <a:bodyPr wrap="square" rtlCol="0">
            <a:spAutoFit/>
          </a:bodyPr>
          <a:lstStyle/>
          <a:p>
            <a:r>
              <a:rPr lang="en-US" sz="3200" dirty="0"/>
              <a:t>(2 </a:t>
            </a:r>
            <a:r>
              <a:rPr lang="en-US" sz="3200" dirty="0" err="1"/>
              <a:t>bạn</a:t>
            </a:r>
            <a:r>
              <a:rPr lang="en-US" sz="3200" dirty="0"/>
              <a:t> </a:t>
            </a:r>
            <a:r>
              <a:rPr lang="en-US" sz="3200" dirty="0" err="1"/>
              <a:t>là</a:t>
            </a:r>
            <a:r>
              <a:rPr lang="en-US" sz="3200" dirty="0"/>
              <a:t> 1 </a:t>
            </a:r>
            <a:r>
              <a:rPr lang="en-US" sz="3200" dirty="0" err="1"/>
              <a:t>đội</a:t>
            </a:r>
            <a:r>
              <a:rPr lang="en-US" sz="3200" dirty="0"/>
              <a:t>)</a:t>
            </a:r>
          </a:p>
        </p:txBody>
      </p:sp>
    </p:spTree>
    <p:extLst>
      <p:ext uri="{BB962C8B-B14F-4D97-AF65-F5344CB8AC3E}">
        <p14:creationId xmlns:p14="http://schemas.microsoft.com/office/powerpoint/2010/main" val="75639524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_Lương thực-thực phẩm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826"/>
            <a:ext cx="12191999" cy="6662056"/>
          </a:xfrm>
          <a:prstGeom prst="rect">
            <a:avLst/>
          </a:prstGeom>
        </p:spPr>
      </p:pic>
    </p:spTree>
    <p:extLst>
      <p:ext uri="{BB962C8B-B14F-4D97-AF65-F5344CB8AC3E}">
        <p14:creationId xmlns:p14="http://schemas.microsoft.com/office/powerpoint/2010/main" val="386511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92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7BBBCE-5FE5-4926-A758-5676DC531DCC}"/>
              </a:ext>
            </a:extLst>
          </p:cNvPr>
          <p:cNvSpPr/>
          <p:nvPr/>
        </p:nvSpPr>
        <p:spPr>
          <a:xfrm>
            <a:off x="0" y="0"/>
            <a:ext cx="12192000" cy="6858000"/>
          </a:xfrm>
          <a:prstGeom prst="rect">
            <a:avLst/>
          </a:prstGeom>
          <a:solidFill>
            <a:srgbClr val="5BBBB8">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23B1491-9AA2-4D28-A607-85A78D6020C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4810" t="18513" r="12464" b="48607"/>
          <a:stretch/>
        </p:blipFill>
        <p:spPr>
          <a:xfrm>
            <a:off x="1721898" y="2984863"/>
            <a:ext cx="8748203" cy="2930237"/>
          </a:xfrm>
          <a:prstGeom prst="rect">
            <a:avLst/>
          </a:prstGeom>
        </p:spPr>
      </p:pic>
      <p:sp>
        <p:nvSpPr>
          <p:cNvPr id="7" name="Rectangle 6">
            <a:extLst>
              <a:ext uri="{FF2B5EF4-FFF2-40B4-BE49-F238E27FC236}">
                <a16:creationId xmlns:a16="http://schemas.microsoft.com/office/drawing/2014/main" id="{6F0773B9-1345-4048-8A2F-A458666E3928}"/>
              </a:ext>
            </a:extLst>
          </p:cNvPr>
          <p:cNvSpPr/>
          <p:nvPr/>
        </p:nvSpPr>
        <p:spPr>
          <a:xfrm>
            <a:off x="1690254" y="907472"/>
            <a:ext cx="8748203" cy="2126673"/>
          </a:xfrm>
          <a:prstGeom prst="rect">
            <a:avLst/>
          </a:prstGeom>
          <a:solidFill>
            <a:srgbClr val="FFF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C7BAED-98C3-45C6-8836-1D8FCB47A084}"/>
              </a:ext>
            </a:extLst>
          </p:cNvPr>
          <p:cNvSpPr txBox="1"/>
          <p:nvPr/>
        </p:nvSpPr>
        <p:spPr>
          <a:xfrm>
            <a:off x="1690254" y="1281822"/>
            <a:ext cx="85334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Trò</a:t>
            </a:r>
            <a:r>
              <a:rPr kumimoji="0" lang="en-US" sz="4000" b="1" i="0" u="none" strike="noStrike" kern="1200" cap="none" spc="0" normalizeH="0" baseline="0" noProof="0" dirty="0">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chơi</a:t>
            </a:r>
            <a:r>
              <a:rPr kumimoji="0" lang="en-US" sz="4000" b="1" i="0" u="none" strike="noStrike" kern="1200" cap="none" spc="0" normalizeH="0" baseline="0" noProof="0" dirty="0">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Nhanh</a:t>
            </a:r>
            <a:r>
              <a:rPr kumimoji="0" lang="en-US" sz="4000" b="1" i="0" u="none" strike="noStrike" kern="1200" cap="none" spc="0" normalizeH="0" baseline="0" noProof="0" dirty="0">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mắt</a:t>
            </a:r>
            <a:r>
              <a:rPr kumimoji="0" lang="en-US" sz="4000" b="1" i="0" u="none" strike="noStrike" kern="1200" cap="none" spc="0" normalizeH="0" baseline="0" noProof="0" dirty="0">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nhanh</a:t>
            </a:r>
            <a:r>
              <a:rPr kumimoji="0" lang="en-US" sz="4000" b="1" i="0" u="none" strike="noStrike" kern="1200" cap="none" spc="0" normalizeH="0" baseline="0" noProof="0" dirty="0">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tay</a:t>
            </a:r>
            <a:r>
              <a:rPr kumimoji="0" lang="en-US" sz="4000" b="1" i="0" u="none" strike="noStrike" kern="1200" cap="none" spc="0" normalizeH="0" baseline="0" noProof="0" dirty="0">
                <a:ln>
                  <a:noFill/>
                </a:ln>
                <a:solidFill>
                  <a:srgbClr val="00680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64948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3C92FB-3826-4003-899C-6205E29EDF25}"/>
              </a:ext>
            </a:extLst>
          </p:cNvPr>
          <p:cNvSpPr/>
          <p:nvPr/>
        </p:nvSpPr>
        <p:spPr>
          <a:xfrm>
            <a:off x="0" y="-15101"/>
            <a:ext cx="12192000" cy="6858000"/>
          </a:xfrm>
          <a:prstGeom prst="rect">
            <a:avLst/>
          </a:prstGeom>
          <a:solidFill>
            <a:srgbClr val="5BBBB8">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E0C26634-EE1F-492C-B222-98BDEA33C622}"/>
              </a:ext>
            </a:extLst>
          </p:cNvPr>
          <p:cNvSpPr/>
          <p:nvPr/>
        </p:nvSpPr>
        <p:spPr>
          <a:xfrm>
            <a:off x="1003332" y="1338308"/>
            <a:ext cx="10515600" cy="4764796"/>
          </a:xfrm>
          <a:prstGeom prst="roundRect">
            <a:avLst/>
          </a:prstGeom>
          <a:solidFill>
            <a:srgbClr val="FFFFE8"/>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9">
            <a:extLst>
              <a:ext uri="{FF2B5EF4-FFF2-40B4-BE49-F238E27FC236}">
                <a16:creationId xmlns:a16="http://schemas.microsoft.com/office/drawing/2014/main" id="{95A60FAB-6088-4803-B08B-009AD3C911C2}"/>
              </a:ext>
            </a:extLst>
          </p:cNvPr>
          <p:cNvGraphicFramePr>
            <a:graphicFrameLocks noGrp="1"/>
          </p:cNvGraphicFramePr>
          <p:nvPr>
            <p:extLst>
              <p:ext uri="{D42A27DB-BD31-4B8C-83A1-F6EECF244321}">
                <p14:modId xmlns:p14="http://schemas.microsoft.com/office/powerpoint/2010/main" val="3582487545"/>
              </p:ext>
            </p:extLst>
          </p:nvPr>
        </p:nvGraphicFramePr>
        <p:xfrm>
          <a:off x="1584800" y="1338308"/>
          <a:ext cx="9905996" cy="4239133"/>
        </p:xfrm>
        <a:graphic>
          <a:graphicData uri="http://schemas.openxmlformats.org/drawingml/2006/table">
            <a:tbl>
              <a:tblPr firstRow="1" bandRow="1">
                <a:tableStyleId>{2D5ABB26-0587-4C30-8999-92F81FD0307C}</a:tableStyleId>
              </a:tblPr>
              <a:tblGrid>
                <a:gridCol w="2476499">
                  <a:extLst>
                    <a:ext uri="{9D8B030D-6E8A-4147-A177-3AD203B41FA5}">
                      <a16:colId xmlns:a16="http://schemas.microsoft.com/office/drawing/2014/main" val="605837135"/>
                    </a:ext>
                  </a:extLst>
                </a:gridCol>
                <a:gridCol w="2476499">
                  <a:extLst>
                    <a:ext uri="{9D8B030D-6E8A-4147-A177-3AD203B41FA5}">
                      <a16:colId xmlns:a16="http://schemas.microsoft.com/office/drawing/2014/main" val="3787061400"/>
                    </a:ext>
                  </a:extLst>
                </a:gridCol>
                <a:gridCol w="2476499">
                  <a:extLst>
                    <a:ext uri="{9D8B030D-6E8A-4147-A177-3AD203B41FA5}">
                      <a16:colId xmlns:a16="http://schemas.microsoft.com/office/drawing/2014/main" val="489717170"/>
                    </a:ext>
                  </a:extLst>
                </a:gridCol>
                <a:gridCol w="2476499">
                  <a:extLst>
                    <a:ext uri="{9D8B030D-6E8A-4147-A177-3AD203B41FA5}">
                      <a16:colId xmlns:a16="http://schemas.microsoft.com/office/drawing/2014/main" val="2024324363"/>
                    </a:ext>
                  </a:extLst>
                </a:gridCol>
              </a:tblGrid>
              <a:tr h="370840">
                <a:tc>
                  <a:txBody>
                    <a:bodyPr/>
                    <a:lstStyle/>
                    <a:p>
                      <a:pPr marL="342900" indent="-342900" algn="just">
                        <a:lnSpc>
                          <a:spcPct val="200000"/>
                        </a:lnSpc>
                        <a:buAutoNum type="arabicPeriod"/>
                      </a:pPr>
                      <a:r>
                        <a:rPr lang="en-US" sz="2800" b="1" dirty="0" err="1">
                          <a:solidFill>
                            <a:schemeClr val="tx1"/>
                          </a:solidFill>
                        </a:rPr>
                        <a:t>Ngô</a:t>
                      </a:r>
                      <a:endParaRPr lang="en-US" sz="2800" b="1" dirty="0">
                        <a:solidFill>
                          <a:schemeClr val="tx1"/>
                        </a:solidFill>
                      </a:endParaRPr>
                    </a:p>
                    <a:p>
                      <a:pPr marL="342900" indent="-342900" algn="just">
                        <a:lnSpc>
                          <a:spcPct val="200000"/>
                        </a:lnSpc>
                        <a:buAutoNum type="arabicPeriod"/>
                      </a:pPr>
                      <a:r>
                        <a:rPr lang="en-US" sz="2800" b="1" dirty="0" err="1">
                          <a:solidFill>
                            <a:schemeClr val="tx1"/>
                          </a:solidFill>
                        </a:rPr>
                        <a:t>Thịt</a:t>
                      </a:r>
                      <a:r>
                        <a:rPr lang="en-US" sz="2800" b="1" dirty="0">
                          <a:solidFill>
                            <a:schemeClr val="tx1"/>
                          </a:solidFill>
                        </a:rPr>
                        <a:t> </a:t>
                      </a:r>
                      <a:r>
                        <a:rPr lang="en-US" sz="2800" b="1" dirty="0" err="1">
                          <a:solidFill>
                            <a:schemeClr val="tx1"/>
                          </a:solidFill>
                        </a:rPr>
                        <a:t>bò</a:t>
                      </a:r>
                      <a:endParaRPr lang="en-US" sz="2800" b="1" dirty="0">
                        <a:solidFill>
                          <a:schemeClr val="tx1"/>
                        </a:solidFill>
                      </a:endParaRPr>
                    </a:p>
                    <a:p>
                      <a:pPr marL="342900" indent="-342900" algn="just">
                        <a:lnSpc>
                          <a:spcPct val="200000"/>
                        </a:lnSpc>
                        <a:buAutoNum type="arabicPeriod"/>
                      </a:pPr>
                      <a:r>
                        <a:rPr lang="en-US" sz="2800" b="1" dirty="0" err="1">
                          <a:solidFill>
                            <a:schemeClr val="tx1"/>
                          </a:solidFill>
                        </a:rPr>
                        <a:t>Cà</a:t>
                      </a:r>
                      <a:r>
                        <a:rPr lang="en-US" sz="2800" b="1" dirty="0">
                          <a:solidFill>
                            <a:schemeClr val="tx1"/>
                          </a:solidFill>
                        </a:rPr>
                        <a:t> </a:t>
                      </a:r>
                      <a:r>
                        <a:rPr lang="en-US" sz="2800" b="1" dirty="0" err="1">
                          <a:solidFill>
                            <a:schemeClr val="tx1"/>
                          </a:solidFill>
                        </a:rPr>
                        <a:t>chua</a:t>
                      </a:r>
                      <a:endParaRPr lang="en-US" sz="2800" b="1" dirty="0">
                        <a:solidFill>
                          <a:schemeClr val="tx1"/>
                        </a:solidFill>
                      </a:endParaRPr>
                    </a:p>
                    <a:p>
                      <a:pPr marL="342900" indent="-342900" algn="just">
                        <a:lnSpc>
                          <a:spcPct val="200000"/>
                        </a:lnSpc>
                        <a:buAutoNum type="arabicPeriod"/>
                      </a:pPr>
                      <a:r>
                        <a:rPr lang="en-US" sz="2800" b="1" dirty="0">
                          <a:solidFill>
                            <a:schemeClr val="tx1"/>
                          </a:solidFill>
                        </a:rPr>
                        <a:t>Pho </a:t>
                      </a:r>
                      <a:r>
                        <a:rPr lang="en-US" sz="2800" b="1" dirty="0" err="1">
                          <a:solidFill>
                            <a:schemeClr val="tx1"/>
                          </a:solidFill>
                        </a:rPr>
                        <a:t>mai</a:t>
                      </a:r>
                      <a:endParaRPr lang="en-US" sz="2800" b="1" dirty="0">
                        <a:solidFill>
                          <a:schemeClr val="tx1"/>
                        </a:solidFill>
                      </a:endParaRPr>
                    </a:p>
                    <a:p>
                      <a:pPr marL="342900" indent="-342900" algn="just">
                        <a:lnSpc>
                          <a:spcPct val="200000"/>
                        </a:lnSpc>
                        <a:buAutoNum type="arabicPeriod"/>
                      </a:pPr>
                      <a:r>
                        <a:rPr lang="en-US" sz="2800" b="1" dirty="0" err="1">
                          <a:solidFill>
                            <a:schemeClr val="tx1"/>
                          </a:solidFill>
                        </a:rPr>
                        <a:t>Khoai</a:t>
                      </a:r>
                      <a:r>
                        <a:rPr lang="en-US" sz="2800" b="1" dirty="0">
                          <a:solidFill>
                            <a:schemeClr val="tx1"/>
                          </a:solidFill>
                        </a:rPr>
                        <a:t> lang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just">
                        <a:lnSpc>
                          <a:spcPct val="200000"/>
                        </a:lnSpc>
                        <a:buNone/>
                      </a:pPr>
                      <a:r>
                        <a:rPr lang="en-US" sz="2800" b="1" dirty="0">
                          <a:solidFill>
                            <a:schemeClr val="tx1"/>
                          </a:solidFill>
                        </a:rPr>
                        <a:t>6. </a:t>
                      </a:r>
                      <a:r>
                        <a:rPr lang="en-US" sz="2800" b="1" dirty="0" err="1">
                          <a:solidFill>
                            <a:schemeClr val="tx1"/>
                          </a:solidFill>
                        </a:rPr>
                        <a:t>Cà</a:t>
                      </a:r>
                      <a:r>
                        <a:rPr lang="en-US" sz="2800" b="1" dirty="0">
                          <a:solidFill>
                            <a:schemeClr val="tx1"/>
                          </a:solidFill>
                        </a:rPr>
                        <a:t> </a:t>
                      </a:r>
                      <a:r>
                        <a:rPr lang="en-US" sz="2800" b="1" dirty="0" err="1">
                          <a:solidFill>
                            <a:schemeClr val="tx1"/>
                          </a:solidFill>
                        </a:rPr>
                        <a:t>rốt</a:t>
                      </a:r>
                      <a:endParaRPr lang="en-US" sz="2800" b="1" dirty="0">
                        <a:solidFill>
                          <a:schemeClr val="tx1"/>
                        </a:solidFill>
                      </a:endParaRPr>
                    </a:p>
                    <a:p>
                      <a:pPr marL="0" indent="0" algn="just">
                        <a:lnSpc>
                          <a:spcPct val="200000"/>
                        </a:lnSpc>
                        <a:buNone/>
                      </a:pPr>
                      <a:r>
                        <a:rPr lang="en-US" sz="2800" b="1" dirty="0">
                          <a:solidFill>
                            <a:schemeClr val="tx1"/>
                          </a:solidFill>
                        </a:rPr>
                        <a:t>7. </a:t>
                      </a:r>
                      <a:r>
                        <a:rPr lang="en-US" sz="2800" b="1" dirty="0" err="1">
                          <a:solidFill>
                            <a:schemeClr val="tx1"/>
                          </a:solidFill>
                        </a:rPr>
                        <a:t>Thịt</a:t>
                      </a:r>
                      <a:r>
                        <a:rPr lang="en-US" sz="2800" b="1" dirty="0">
                          <a:solidFill>
                            <a:schemeClr val="tx1"/>
                          </a:solidFill>
                        </a:rPr>
                        <a:t> </a:t>
                      </a:r>
                      <a:r>
                        <a:rPr lang="en-US" sz="2800" b="1" dirty="0" err="1">
                          <a:solidFill>
                            <a:schemeClr val="tx1"/>
                          </a:solidFill>
                        </a:rPr>
                        <a:t>cá</a:t>
                      </a:r>
                      <a:r>
                        <a:rPr lang="en-US" sz="2800" b="1" dirty="0">
                          <a:solidFill>
                            <a:schemeClr val="tx1"/>
                          </a:solidFill>
                        </a:rPr>
                        <a:t> </a:t>
                      </a:r>
                      <a:r>
                        <a:rPr lang="en-US" sz="2800" b="1" dirty="0" err="1">
                          <a:solidFill>
                            <a:schemeClr val="tx1"/>
                          </a:solidFill>
                        </a:rPr>
                        <a:t>hồi</a:t>
                      </a:r>
                      <a:endParaRPr lang="en-US" sz="2800" b="1" dirty="0">
                        <a:solidFill>
                          <a:schemeClr val="tx1"/>
                        </a:solidFill>
                      </a:endParaRPr>
                    </a:p>
                    <a:p>
                      <a:pPr marL="0" indent="0" algn="just">
                        <a:lnSpc>
                          <a:spcPct val="200000"/>
                        </a:lnSpc>
                        <a:buNone/>
                      </a:pPr>
                      <a:r>
                        <a:rPr lang="en-US" sz="2800" b="1" dirty="0">
                          <a:solidFill>
                            <a:schemeClr val="tx1"/>
                          </a:solidFill>
                        </a:rPr>
                        <a:t>8. </a:t>
                      </a:r>
                      <a:r>
                        <a:rPr lang="en-US" sz="2800" b="1" dirty="0" err="1">
                          <a:solidFill>
                            <a:schemeClr val="tx1"/>
                          </a:solidFill>
                        </a:rPr>
                        <a:t>Bột</a:t>
                      </a:r>
                      <a:r>
                        <a:rPr lang="en-US" sz="2800" b="1" dirty="0">
                          <a:solidFill>
                            <a:schemeClr val="tx1"/>
                          </a:solidFill>
                        </a:rPr>
                        <a:t> </a:t>
                      </a:r>
                      <a:r>
                        <a:rPr lang="en-US" sz="2800" b="1" dirty="0" err="1">
                          <a:solidFill>
                            <a:schemeClr val="tx1"/>
                          </a:solidFill>
                        </a:rPr>
                        <a:t>mì</a:t>
                      </a:r>
                      <a:endParaRPr lang="en-US" sz="2800" b="1" dirty="0">
                        <a:solidFill>
                          <a:schemeClr val="tx1"/>
                        </a:solidFill>
                      </a:endParaRPr>
                    </a:p>
                    <a:p>
                      <a:pPr marL="0" indent="0" algn="just">
                        <a:lnSpc>
                          <a:spcPct val="200000"/>
                        </a:lnSpc>
                        <a:buNone/>
                      </a:pPr>
                      <a:r>
                        <a:rPr lang="en-US" sz="2800" b="1" dirty="0">
                          <a:solidFill>
                            <a:schemeClr val="tx1"/>
                          </a:solidFill>
                        </a:rPr>
                        <a:t>9. Rau </a:t>
                      </a:r>
                      <a:r>
                        <a:rPr lang="en-US" sz="2800" b="1" dirty="0" err="1">
                          <a:solidFill>
                            <a:schemeClr val="tx1"/>
                          </a:solidFill>
                        </a:rPr>
                        <a:t>cải</a:t>
                      </a:r>
                      <a:endParaRPr lang="en-US" sz="2800" b="1" dirty="0">
                        <a:solidFill>
                          <a:schemeClr val="tx1"/>
                        </a:solidFill>
                      </a:endParaRPr>
                    </a:p>
                    <a:p>
                      <a:pPr marL="0" indent="0" algn="just">
                        <a:lnSpc>
                          <a:spcPct val="200000"/>
                        </a:lnSpc>
                        <a:buNone/>
                        <a:tabLst/>
                      </a:pPr>
                      <a:r>
                        <a:rPr lang="en-US" sz="2800" b="1" dirty="0">
                          <a:solidFill>
                            <a:schemeClr val="tx1"/>
                          </a:solidFill>
                        </a:rPr>
                        <a:t>10.</a:t>
                      </a:r>
                      <a:r>
                        <a:rPr lang="en-US" sz="2400" b="1" dirty="0">
                          <a:solidFill>
                            <a:schemeClr val="tx1"/>
                          </a:solidFill>
                        </a:rPr>
                        <a:t>Rau </a:t>
                      </a:r>
                      <a:r>
                        <a:rPr lang="en-US" sz="2400" b="1" dirty="0" err="1">
                          <a:solidFill>
                            <a:schemeClr val="tx1"/>
                          </a:solidFill>
                        </a:rPr>
                        <a:t>muống</a:t>
                      </a:r>
                      <a:endParaRPr lang="en-US" sz="28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lvl="0" algn="just" defTabSz="914400" rtl="0" eaLnBrk="1" fontAlgn="auto" latinLnBrk="0" hangingPunct="1">
                        <a:lnSpc>
                          <a:spcPct val="200000"/>
                        </a:lnSpc>
                        <a:spcBef>
                          <a:spcPts val="0"/>
                        </a:spcBef>
                        <a:spcAft>
                          <a:spcPts val="0"/>
                        </a:spcAft>
                        <a:buClrTx/>
                        <a:buSzTx/>
                        <a:tabLst/>
                        <a:defRPr/>
                      </a:pPr>
                      <a:r>
                        <a:rPr kumimoji="0" lang="en-US" sz="2800" b="1" i="0" u="none" strike="noStrike" kern="1200" cap="none" spc="0" normalizeH="0" baseline="0" noProof="0" dirty="0">
                          <a:ln>
                            <a:noFill/>
                          </a:ln>
                          <a:solidFill>
                            <a:schemeClr val="tx1"/>
                          </a:solidFill>
                          <a:effectLst/>
                          <a:uLnTx/>
                          <a:uFillTx/>
                          <a:ea typeface="+mn-ea"/>
                          <a:cs typeface="+mn-cs"/>
                        </a:rPr>
                        <a:t>11. Cam</a:t>
                      </a:r>
                    </a:p>
                    <a:p>
                      <a:pPr marR="0" lvl="0" algn="just" defTabSz="914400" rtl="0" eaLnBrk="1" fontAlgn="auto" latinLnBrk="0" hangingPunct="1">
                        <a:lnSpc>
                          <a:spcPct val="200000"/>
                        </a:lnSpc>
                        <a:spcBef>
                          <a:spcPts val="0"/>
                        </a:spcBef>
                        <a:spcAft>
                          <a:spcPts val="0"/>
                        </a:spcAft>
                        <a:buClrTx/>
                        <a:buSzTx/>
                        <a:tabLst/>
                        <a:defRPr/>
                      </a:pPr>
                      <a:r>
                        <a:rPr kumimoji="0" lang="en-US" sz="2800" b="1" i="0" u="none" strike="noStrike" kern="1200" cap="none" spc="0" normalizeH="0" baseline="0" noProof="0" dirty="0">
                          <a:ln>
                            <a:noFill/>
                          </a:ln>
                          <a:solidFill>
                            <a:schemeClr val="tx1"/>
                          </a:solidFill>
                          <a:effectLst/>
                          <a:uLnTx/>
                          <a:uFillTx/>
                          <a:ea typeface="+mn-ea"/>
                          <a:cs typeface="+mn-cs"/>
                        </a:rPr>
                        <a:t>12. </a:t>
                      </a:r>
                      <a:r>
                        <a:rPr kumimoji="0" lang="en-US" sz="2800" b="1" i="0" u="none" strike="noStrike" kern="1200" cap="none" spc="0" normalizeH="0" baseline="0" noProof="0" dirty="0" err="1">
                          <a:ln>
                            <a:noFill/>
                          </a:ln>
                          <a:solidFill>
                            <a:schemeClr val="tx1"/>
                          </a:solidFill>
                          <a:effectLst/>
                          <a:uLnTx/>
                          <a:uFillTx/>
                          <a:ea typeface="+mn-ea"/>
                          <a:cs typeface="+mn-cs"/>
                        </a:rPr>
                        <a:t>Trứng</a:t>
                      </a:r>
                      <a:endParaRPr kumimoji="0" lang="en-US" sz="2800" b="1" i="0" u="none" strike="noStrike" kern="1200" cap="none" spc="0" normalizeH="0" baseline="0" noProof="0" dirty="0">
                        <a:ln>
                          <a:noFill/>
                        </a:ln>
                        <a:solidFill>
                          <a:schemeClr val="tx1"/>
                        </a:solidFill>
                        <a:effectLst/>
                        <a:uLnTx/>
                        <a:uFillTx/>
                        <a:ea typeface="+mn-ea"/>
                        <a:cs typeface="+mn-cs"/>
                      </a:endParaRPr>
                    </a:p>
                    <a:p>
                      <a:pPr marR="0" lvl="0" algn="just" defTabSz="914400" rtl="0" eaLnBrk="1" fontAlgn="auto" latinLnBrk="0" hangingPunct="1">
                        <a:lnSpc>
                          <a:spcPct val="200000"/>
                        </a:lnSpc>
                        <a:spcBef>
                          <a:spcPts val="0"/>
                        </a:spcBef>
                        <a:spcAft>
                          <a:spcPts val="0"/>
                        </a:spcAft>
                        <a:buClrTx/>
                        <a:buSzTx/>
                        <a:tabLst/>
                        <a:defRPr/>
                      </a:pPr>
                      <a:r>
                        <a:rPr kumimoji="0" lang="en-US" sz="2800" b="1" i="0" u="none" strike="noStrike" kern="1200" cap="none" spc="0" normalizeH="0" baseline="0" noProof="0" dirty="0">
                          <a:ln>
                            <a:noFill/>
                          </a:ln>
                          <a:solidFill>
                            <a:schemeClr val="tx1"/>
                          </a:solidFill>
                          <a:effectLst/>
                          <a:uLnTx/>
                          <a:uFillTx/>
                          <a:ea typeface="+mn-ea"/>
                          <a:cs typeface="+mn-cs"/>
                        </a:rPr>
                        <a:t>13. </a:t>
                      </a:r>
                      <a:r>
                        <a:rPr kumimoji="0" lang="en-US" sz="2800" b="1" i="0" u="none" strike="noStrike" kern="1200" cap="none" spc="0" normalizeH="0" baseline="0" noProof="0" dirty="0" err="1">
                          <a:ln>
                            <a:noFill/>
                          </a:ln>
                          <a:solidFill>
                            <a:schemeClr val="tx1"/>
                          </a:solidFill>
                          <a:effectLst/>
                          <a:uLnTx/>
                          <a:uFillTx/>
                          <a:ea typeface="+mn-ea"/>
                          <a:cs typeface="+mn-cs"/>
                        </a:rPr>
                        <a:t>Táo</a:t>
                      </a:r>
                      <a:endParaRPr kumimoji="0" lang="en-US" sz="2800" b="1" i="0" u="none" strike="noStrike" kern="1200" cap="none" spc="0" normalizeH="0" baseline="0" noProof="0" dirty="0">
                        <a:ln>
                          <a:noFill/>
                        </a:ln>
                        <a:solidFill>
                          <a:schemeClr val="tx1"/>
                        </a:solidFill>
                        <a:effectLst/>
                        <a:uLnTx/>
                        <a:uFillTx/>
                        <a:ea typeface="+mn-ea"/>
                        <a:cs typeface="+mn-cs"/>
                      </a:endParaRPr>
                    </a:p>
                    <a:p>
                      <a:pPr marR="0" lvl="0" algn="just" defTabSz="914400" rtl="0" eaLnBrk="1" fontAlgn="auto" latinLnBrk="0" hangingPunct="1">
                        <a:lnSpc>
                          <a:spcPct val="200000"/>
                        </a:lnSpc>
                        <a:spcBef>
                          <a:spcPts val="0"/>
                        </a:spcBef>
                        <a:spcAft>
                          <a:spcPts val="0"/>
                        </a:spcAft>
                        <a:buClrTx/>
                        <a:buSzTx/>
                        <a:tabLst/>
                        <a:defRPr/>
                      </a:pPr>
                      <a:r>
                        <a:rPr kumimoji="0" lang="en-US" sz="2800" b="1" i="0" u="none" strike="noStrike" kern="1200" cap="none" spc="0" normalizeH="0" baseline="0" noProof="0" dirty="0">
                          <a:ln>
                            <a:noFill/>
                          </a:ln>
                          <a:solidFill>
                            <a:schemeClr val="tx1"/>
                          </a:solidFill>
                          <a:effectLst/>
                          <a:uLnTx/>
                          <a:uFillTx/>
                          <a:ea typeface="+mn-ea"/>
                          <a:cs typeface="+mn-cs"/>
                        </a:rPr>
                        <a:t>14. </a:t>
                      </a:r>
                      <a:r>
                        <a:rPr kumimoji="0" lang="en-US" sz="2800" b="1" i="0" u="none" strike="noStrike" kern="1200" cap="none" spc="0" normalizeH="0" baseline="0" noProof="0" dirty="0" err="1">
                          <a:ln>
                            <a:noFill/>
                          </a:ln>
                          <a:solidFill>
                            <a:schemeClr val="tx1"/>
                          </a:solidFill>
                          <a:effectLst/>
                          <a:uLnTx/>
                          <a:uFillTx/>
                          <a:ea typeface="+mn-ea"/>
                          <a:cs typeface="+mn-cs"/>
                        </a:rPr>
                        <a:t>Sữa</a:t>
                      </a:r>
                      <a:r>
                        <a:rPr kumimoji="0" lang="en-US" sz="2800" b="1" i="0" u="none" strike="noStrike" kern="1200" cap="none" spc="0" normalizeH="0" baseline="0" noProof="0" dirty="0">
                          <a:ln>
                            <a:noFill/>
                          </a:ln>
                          <a:solidFill>
                            <a:schemeClr val="tx1"/>
                          </a:solidFill>
                          <a:effectLst/>
                          <a:uLnTx/>
                          <a:uFillTx/>
                          <a:ea typeface="+mn-ea"/>
                          <a:cs typeface="+mn-cs"/>
                        </a:rPr>
                        <a:t> </a:t>
                      </a:r>
                      <a:r>
                        <a:rPr kumimoji="0" lang="en-US" sz="2800" b="1" i="0" u="none" strike="noStrike" kern="1200" cap="none" spc="0" normalizeH="0" baseline="0" noProof="0" dirty="0" err="1">
                          <a:ln>
                            <a:noFill/>
                          </a:ln>
                          <a:solidFill>
                            <a:schemeClr val="tx1"/>
                          </a:solidFill>
                          <a:effectLst/>
                          <a:uLnTx/>
                          <a:uFillTx/>
                          <a:ea typeface="+mn-ea"/>
                          <a:cs typeface="+mn-cs"/>
                        </a:rPr>
                        <a:t>tươi</a:t>
                      </a:r>
                      <a:endParaRPr kumimoji="0" lang="en-US" sz="2800" b="1" i="0" u="none" strike="noStrike" kern="1200" cap="none" spc="0" normalizeH="0" baseline="0" noProof="0" dirty="0">
                        <a:ln>
                          <a:noFill/>
                        </a:ln>
                        <a:solidFill>
                          <a:schemeClr val="tx1"/>
                        </a:solidFill>
                        <a:effectLst/>
                        <a:uLnTx/>
                        <a:uFillTx/>
                        <a:ea typeface="+mn-ea"/>
                        <a:cs typeface="+mn-cs"/>
                      </a:endParaRPr>
                    </a:p>
                    <a:p>
                      <a:pPr marR="0" lvl="0" algn="just" defTabSz="914400" rtl="0" eaLnBrk="1" fontAlgn="auto" latinLnBrk="0" hangingPunct="1">
                        <a:lnSpc>
                          <a:spcPct val="200000"/>
                        </a:lnSpc>
                        <a:spcBef>
                          <a:spcPts val="0"/>
                        </a:spcBef>
                        <a:spcAft>
                          <a:spcPts val="0"/>
                        </a:spcAft>
                        <a:buClrTx/>
                        <a:buSzTx/>
                        <a:tabLst/>
                        <a:defRPr/>
                      </a:pPr>
                      <a:r>
                        <a:rPr kumimoji="0" lang="en-US" sz="2800" b="1" i="0" u="none" strike="noStrike" kern="1200" cap="none" spc="0" normalizeH="0" baseline="0" noProof="0" dirty="0">
                          <a:ln>
                            <a:noFill/>
                          </a:ln>
                          <a:solidFill>
                            <a:schemeClr val="tx1"/>
                          </a:solidFill>
                          <a:effectLst/>
                          <a:uLnTx/>
                          <a:uFillTx/>
                          <a:ea typeface="+mn-ea"/>
                          <a:cs typeface="+mn-cs"/>
                        </a:rPr>
                        <a:t>15. </a:t>
                      </a:r>
                      <a:r>
                        <a:rPr kumimoji="0" lang="en-US" sz="2800" b="1" i="0" u="none" strike="noStrike" kern="1200" cap="none" spc="0" normalizeH="0" baseline="0" noProof="0" dirty="0" err="1">
                          <a:ln>
                            <a:noFill/>
                          </a:ln>
                          <a:solidFill>
                            <a:schemeClr val="tx1"/>
                          </a:solidFill>
                          <a:effectLst/>
                          <a:uLnTx/>
                          <a:uFillTx/>
                          <a:ea typeface="+mn-ea"/>
                          <a:cs typeface="+mn-cs"/>
                        </a:rPr>
                        <a:t>Thịt</a:t>
                      </a:r>
                      <a:r>
                        <a:rPr kumimoji="0" lang="en-US" sz="2800" b="1" i="0" u="none" strike="noStrike" kern="1200" cap="none" spc="0" normalizeH="0" baseline="0" noProof="0" dirty="0">
                          <a:ln>
                            <a:noFill/>
                          </a:ln>
                          <a:solidFill>
                            <a:schemeClr val="tx1"/>
                          </a:solidFill>
                          <a:effectLst/>
                          <a:uLnTx/>
                          <a:uFillTx/>
                          <a:ea typeface="+mn-ea"/>
                          <a:cs typeface="+mn-cs"/>
                        </a:rPr>
                        <a:t> </a:t>
                      </a:r>
                      <a:r>
                        <a:rPr kumimoji="0" lang="en-US" sz="2800" b="1" i="0" u="none" strike="noStrike" kern="1200" cap="none" spc="0" normalizeH="0" baseline="0" noProof="0" dirty="0" err="1">
                          <a:ln>
                            <a:noFill/>
                          </a:ln>
                          <a:solidFill>
                            <a:schemeClr val="tx1"/>
                          </a:solidFill>
                          <a:effectLst/>
                          <a:uLnTx/>
                          <a:uFillTx/>
                          <a:ea typeface="+mn-ea"/>
                          <a:cs typeface="+mn-cs"/>
                        </a:rPr>
                        <a:t>tôm</a:t>
                      </a:r>
                      <a:endParaRPr lang="en-US" sz="28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lvl="0" algn="just" defTabSz="914400" rtl="0" eaLnBrk="1" fontAlgn="auto" latinLnBrk="0" hangingPunct="1">
                        <a:lnSpc>
                          <a:spcPct val="200000"/>
                        </a:lnSpc>
                        <a:spcBef>
                          <a:spcPts val="0"/>
                        </a:spcBef>
                        <a:spcAft>
                          <a:spcPts val="0"/>
                        </a:spcAft>
                        <a:buClrTx/>
                        <a:buSzTx/>
                        <a:tabLst/>
                        <a:defRPr/>
                      </a:pPr>
                      <a:r>
                        <a:rPr kumimoji="0" lang="en-US" sz="2800" b="1" i="0" u="none" strike="noStrike" kern="1200" cap="none" spc="0" normalizeH="0" baseline="0" noProof="0" dirty="0">
                          <a:ln>
                            <a:noFill/>
                          </a:ln>
                          <a:solidFill>
                            <a:schemeClr val="tx1"/>
                          </a:solidFill>
                          <a:effectLst/>
                          <a:uLnTx/>
                          <a:uFillTx/>
                          <a:ea typeface="+mn-ea"/>
                          <a:cs typeface="+mn-cs"/>
                        </a:rPr>
                        <a:t>16. </a:t>
                      </a:r>
                      <a:r>
                        <a:rPr kumimoji="0" lang="en-US" sz="2800" b="1" i="0" u="none" strike="noStrike" kern="1200" cap="none" spc="0" normalizeH="0" baseline="0" noProof="0" dirty="0" err="1">
                          <a:ln>
                            <a:noFill/>
                          </a:ln>
                          <a:solidFill>
                            <a:schemeClr val="tx1"/>
                          </a:solidFill>
                          <a:effectLst/>
                          <a:uLnTx/>
                          <a:uFillTx/>
                          <a:ea typeface="+mn-ea"/>
                          <a:cs typeface="+mn-cs"/>
                        </a:rPr>
                        <a:t>Gạo</a:t>
                      </a:r>
                      <a:endParaRPr kumimoji="0" lang="en-US" sz="2800" b="1" i="0" u="none" strike="noStrike" kern="1200" cap="none" spc="0" normalizeH="0" baseline="0" noProof="0" dirty="0">
                        <a:ln>
                          <a:noFill/>
                        </a:ln>
                        <a:solidFill>
                          <a:schemeClr val="tx1"/>
                        </a:solidFill>
                        <a:effectLst/>
                        <a:uLnTx/>
                        <a:uFillTx/>
                        <a:ea typeface="+mn-ea"/>
                        <a:cs typeface="+mn-cs"/>
                      </a:endParaRPr>
                    </a:p>
                    <a:p>
                      <a:pPr marR="0" lvl="0" algn="just" defTabSz="914400" rtl="0" eaLnBrk="1" fontAlgn="auto" latinLnBrk="0" hangingPunct="1">
                        <a:lnSpc>
                          <a:spcPct val="200000"/>
                        </a:lnSpc>
                        <a:spcBef>
                          <a:spcPts val="0"/>
                        </a:spcBef>
                        <a:spcAft>
                          <a:spcPts val="0"/>
                        </a:spcAft>
                        <a:buClrTx/>
                        <a:buSzTx/>
                        <a:tabLst/>
                        <a:defRPr/>
                      </a:pPr>
                      <a:r>
                        <a:rPr kumimoji="0" lang="en-US" sz="2800" b="1" i="0" u="none" strike="noStrike" kern="1200" cap="none" spc="0" normalizeH="0" baseline="0" noProof="0" dirty="0">
                          <a:ln>
                            <a:noFill/>
                          </a:ln>
                          <a:solidFill>
                            <a:schemeClr val="tx1"/>
                          </a:solidFill>
                          <a:effectLst/>
                          <a:uLnTx/>
                          <a:uFillTx/>
                          <a:ea typeface="+mn-ea"/>
                          <a:cs typeface="+mn-cs"/>
                        </a:rPr>
                        <a:t>17. </a:t>
                      </a:r>
                      <a:r>
                        <a:rPr kumimoji="0" lang="en-US" sz="2800" b="1" i="0" u="none" strike="noStrike" kern="1200" cap="none" spc="0" normalizeH="0" baseline="0" noProof="0" dirty="0" err="1">
                          <a:ln>
                            <a:noFill/>
                          </a:ln>
                          <a:solidFill>
                            <a:schemeClr val="tx1"/>
                          </a:solidFill>
                          <a:effectLst/>
                          <a:uLnTx/>
                          <a:uFillTx/>
                          <a:ea typeface="+mn-ea"/>
                          <a:cs typeface="+mn-cs"/>
                        </a:rPr>
                        <a:t>Thịt</a:t>
                      </a:r>
                      <a:r>
                        <a:rPr kumimoji="0" lang="en-US" sz="2800" b="1" i="0" u="none" strike="noStrike" kern="1200" cap="none" spc="0" normalizeH="0" baseline="0" noProof="0" dirty="0">
                          <a:ln>
                            <a:noFill/>
                          </a:ln>
                          <a:solidFill>
                            <a:schemeClr val="tx1"/>
                          </a:solidFill>
                          <a:effectLst/>
                          <a:uLnTx/>
                          <a:uFillTx/>
                          <a:ea typeface="+mn-ea"/>
                          <a:cs typeface="+mn-cs"/>
                        </a:rPr>
                        <a:t> </a:t>
                      </a:r>
                      <a:r>
                        <a:rPr kumimoji="0" lang="en-US" sz="2800" b="1" i="0" u="none" strike="noStrike" kern="1200" cap="none" spc="0" normalizeH="0" baseline="0" noProof="0" dirty="0" err="1">
                          <a:ln>
                            <a:noFill/>
                          </a:ln>
                          <a:solidFill>
                            <a:schemeClr val="tx1"/>
                          </a:solidFill>
                          <a:effectLst/>
                          <a:uLnTx/>
                          <a:uFillTx/>
                          <a:ea typeface="+mn-ea"/>
                          <a:cs typeface="+mn-cs"/>
                        </a:rPr>
                        <a:t>hàu</a:t>
                      </a:r>
                      <a:endParaRPr kumimoji="0" lang="en-US" sz="2800" b="1" i="0" u="none" strike="noStrike" kern="1200" cap="none" spc="0" normalizeH="0" baseline="0" noProof="0" dirty="0">
                        <a:ln>
                          <a:noFill/>
                        </a:ln>
                        <a:solidFill>
                          <a:schemeClr val="tx1"/>
                        </a:solidFill>
                        <a:effectLst/>
                        <a:uLnTx/>
                        <a:uFillTx/>
                        <a:ea typeface="+mn-ea"/>
                        <a:cs typeface="+mn-cs"/>
                      </a:endParaRPr>
                    </a:p>
                    <a:p>
                      <a:pPr marR="0" lvl="0" algn="just" defTabSz="914400" rtl="0" eaLnBrk="1" fontAlgn="auto" latinLnBrk="0" hangingPunct="1">
                        <a:lnSpc>
                          <a:spcPct val="200000"/>
                        </a:lnSpc>
                        <a:spcBef>
                          <a:spcPts val="0"/>
                        </a:spcBef>
                        <a:spcAft>
                          <a:spcPts val="0"/>
                        </a:spcAft>
                        <a:buClrTx/>
                        <a:buSzTx/>
                        <a:tabLst/>
                        <a:defRPr/>
                      </a:pPr>
                      <a:r>
                        <a:rPr kumimoji="0" lang="en-US" sz="2800" b="1" i="0" u="none" strike="noStrike" kern="1200" cap="none" spc="0" normalizeH="0" baseline="0" noProof="0" dirty="0">
                          <a:ln>
                            <a:noFill/>
                          </a:ln>
                          <a:solidFill>
                            <a:schemeClr val="tx1"/>
                          </a:solidFill>
                          <a:effectLst/>
                          <a:uLnTx/>
                          <a:uFillTx/>
                          <a:ea typeface="+mn-ea"/>
                          <a:cs typeface="+mn-cs"/>
                        </a:rPr>
                        <a:t>18. Rau </a:t>
                      </a:r>
                      <a:r>
                        <a:rPr kumimoji="0" lang="en-US" sz="2800" b="1" i="0" u="none" strike="noStrike" kern="1200" cap="none" spc="0" normalizeH="0" baseline="0" noProof="0" dirty="0" err="1">
                          <a:ln>
                            <a:noFill/>
                          </a:ln>
                          <a:solidFill>
                            <a:schemeClr val="tx1"/>
                          </a:solidFill>
                          <a:effectLst/>
                          <a:uLnTx/>
                          <a:uFillTx/>
                          <a:ea typeface="+mn-ea"/>
                          <a:cs typeface="+mn-cs"/>
                        </a:rPr>
                        <a:t>dền</a:t>
                      </a:r>
                      <a:endParaRPr kumimoji="0" lang="en-US" sz="2800" b="1" i="0" u="none" strike="noStrike" kern="1200" cap="none" spc="0" normalizeH="0" baseline="0" noProof="0" dirty="0">
                        <a:ln>
                          <a:noFill/>
                        </a:ln>
                        <a:solidFill>
                          <a:schemeClr val="tx1"/>
                        </a:solidFill>
                        <a:effectLst/>
                        <a:uLnTx/>
                        <a:uFillTx/>
                        <a:ea typeface="+mn-ea"/>
                        <a:cs typeface="+mn-cs"/>
                      </a:endParaRPr>
                    </a:p>
                    <a:p>
                      <a:pPr marR="0" lvl="0" algn="just" defTabSz="914400" rtl="0" eaLnBrk="1" fontAlgn="auto" latinLnBrk="0" hangingPunct="1">
                        <a:lnSpc>
                          <a:spcPct val="200000"/>
                        </a:lnSpc>
                        <a:spcBef>
                          <a:spcPts val="0"/>
                        </a:spcBef>
                        <a:spcAft>
                          <a:spcPts val="0"/>
                        </a:spcAft>
                        <a:buClrTx/>
                        <a:buSzTx/>
                        <a:tabLst/>
                        <a:defRPr/>
                      </a:pPr>
                      <a:r>
                        <a:rPr kumimoji="0" lang="en-US" sz="2800" b="1" i="0" u="none" strike="noStrike" kern="1200" cap="none" spc="0" normalizeH="0" baseline="0" noProof="0" dirty="0">
                          <a:ln>
                            <a:noFill/>
                          </a:ln>
                          <a:solidFill>
                            <a:schemeClr val="tx1"/>
                          </a:solidFill>
                          <a:effectLst/>
                          <a:uLnTx/>
                          <a:uFillTx/>
                          <a:ea typeface="+mn-ea"/>
                          <a:cs typeface="+mn-cs"/>
                        </a:rPr>
                        <a:t>19. </a:t>
                      </a:r>
                      <a:r>
                        <a:rPr kumimoji="0" lang="en-US" sz="2800" b="1" i="0" u="none" strike="noStrike" kern="1200" cap="none" spc="0" normalizeH="0" baseline="0" noProof="0" dirty="0" err="1">
                          <a:ln>
                            <a:noFill/>
                          </a:ln>
                          <a:solidFill>
                            <a:schemeClr val="tx1"/>
                          </a:solidFill>
                          <a:effectLst/>
                          <a:uLnTx/>
                          <a:uFillTx/>
                          <a:ea typeface="+mn-ea"/>
                          <a:cs typeface="+mn-cs"/>
                        </a:rPr>
                        <a:t>Thịt</a:t>
                      </a:r>
                      <a:r>
                        <a:rPr kumimoji="0" lang="en-US" sz="2800" b="1" i="0" u="none" strike="noStrike" kern="1200" cap="none" spc="0" normalizeH="0" baseline="0" noProof="0" dirty="0">
                          <a:ln>
                            <a:noFill/>
                          </a:ln>
                          <a:solidFill>
                            <a:schemeClr val="tx1"/>
                          </a:solidFill>
                          <a:effectLst/>
                          <a:uLnTx/>
                          <a:uFillTx/>
                          <a:ea typeface="+mn-ea"/>
                          <a:cs typeface="+mn-cs"/>
                        </a:rPr>
                        <a:t> </a:t>
                      </a:r>
                      <a:r>
                        <a:rPr kumimoji="0" lang="en-US" sz="2800" b="1" i="0" u="none" strike="noStrike" kern="1200" cap="none" spc="0" normalizeH="0" baseline="0" noProof="0" dirty="0" err="1">
                          <a:ln>
                            <a:noFill/>
                          </a:ln>
                          <a:solidFill>
                            <a:schemeClr val="tx1"/>
                          </a:solidFill>
                          <a:effectLst/>
                          <a:uLnTx/>
                          <a:uFillTx/>
                          <a:ea typeface="+mn-ea"/>
                          <a:cs typeface="+mn-cs"/>
                        </a:rPr>
                        <a:t>gà</a:t>
                      </a:r>
                      <a:endParaRPr kumimoji="0" lang="en-US" sz="2800" b="1" i="0" u="none" strike="noStrike" kern="1200" cap="none" spc="0" normalizeH="0" baseline="0" noProof="0" dirty="0">
                        <a:ln>
                          <a:noFill/>
                        </a:ln>
                        <a:solidFill>
                          <a:schemeClr val="tx1"/>
                        </a:solidFill>
                        <a:effectLst/>
                        <a:uLnTx/>
                        <a:uFillTx/>
                        <a:ea typeface="+mn-ea"/>
                        <a:cs typeface="+mn-cs"/>
                      </a:endParaRPr>
                    </a:p>
                    <a:p>
                      <a:pPr marR="0" lvl="0" algn="just" defTabSz="914400" rtl="0" eaLnBrk="1" fontAlgn="auto" latinLnBrk="0" hangingPunct="1">
                        <a:lnSpc>
                          <a:spcPct val="200000"/>
                        </a:lnSpc>
                        <a:spcBef>
                          <a:spcPts val="0"/>
                        </a:spcBef>
                        <a:spcAft>
                          <a:spcPts val="0"/>
                        </a:spcAft>
                        <a:buClrTx/>
                        <a:buSzTx/>
                        <a:tabLst/>
                        <a:defRPr/>
                      </a:pPr>
                      <a:r>
                        <a:rPr kumimoji="0" lang="en-US" sz="2800" b="1" i="0" u="none" strike="noStrike" kern="1200" cap="none" spc="0" normalizeH="0" baseline="0" noProof="0" dirty="0">
                          <a:ln>
                            <a:noFill/>
                          </a:ln>
                          <a:solidFill>
                            <a:schemeClr val="tx1"/>
                          </a:solidFill>
                          <a:effectLst/>
                          <a:uLnTx/>
                          <a:uFillTx/>
                          <a:ea typeface="+mn-ea"/>
                          <a:cs typeface="+mn-cs"/>
                        </a:rPr>
                        <a:t>20. </a:t>
                      </a:r>
                      <a:r>
                        <a:rPr kumimoji="0" lang="en-US" sz="2800" b="1" i="0" u="none" strike="noStrike" kern="1200" cap="none" spc="0" normalizeH="0" baseline="0" noProof="0" dirty="0" err="1">
                          <a:ln>
                            <a:noFill/>
                          </a:ln>
                          <a:solidFill>
                            <a:schemeClr val="tx1"/>
                          </a:solidFill>
                          <a:effectLst/>
                          <a:uLnTx/>
                          <a:uFillTx/>
                          <a:ea typeface="+mn-ea"/>
                          <a:cs typeface="+mn-cs"/>
                        </a:rPr>
                        <a:t>Lạc</a:t>
                      </a:r>
                      <a:endParaRPr lang="en-US" sz="28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9865554"/>
                  </a:ext>
                </a:extLst>
              </a:tr>
            </a:tbl>
          </a:graphicData>
        </a:graphic>
      </p:graphicFrame>
      <p:sp>
        <p:nvSpPr>
          <p:cNvPr id="8" name="TextBox 7">
            <a:extLst>
              <a:ext uri="{FF2B5EF4-FFF2-40B4-BE49-F238E27FC236}">
                <a16:creationId xmlns:a16="http://schemas.microsoft.com/office/drawing/2014/main" id="{40E56706-71C9-4EDA-B6E1-541967788B7E}"/>
              </a:ext>
            </a:extLst>
          </p:cNvPr>
          <p:cNvSpPr txBox="1"/>
          <p:nvPr/>
        </p:nvSpPr>
        <p:spPr>
          <a:xfrm>
            <a:off x="4565441" y="322645"/>
            <a:ext cx="3851564" cy="1015663"/>
          </a:xfrm>
          <a:prstGeom prst="rect">
            <a:avLst/>
          </a:prstGeom>
          <a:noFill/>
        </p:spPr>
        <p:txBody>
          <a:bodyPr wrap="square" rtlCol="0">
            <a:spAutoFit/>
          </a:bodyPr>
          <a:lstStyle/>
          <a:p>
            <a:pPr algn="ctr"/>
            <a:r>
              <a:rPr lang="en-US" sz="6000" b="1" dirty="0">
                <a:solidFill>
                  <a:srgbClr val="FFFF00"/>
                </a:solidFill>
                <a:latin typeface="#9Slide03 Bebas Neue Bold" panose="020B0606020202050201" pitchFamily="34" charset="0"/>
              </a:rPr>
              <a:t>ĐÁP ÁN </a:t>
            </a:r>
          </a:p>
        </p:txBody>
      </p:sp>
      <p:sp>
        <p:nvSpPr>
          <p:cNvPr id="6" name="TextBox 5">
            <a:extLst>
              <a:ext uri="{FF2B5EF4-FFF2-40B4-BE49-F238E27FC236}">
                <a16:creationId xmlns:a16="http://schemas.microsoft.com/office/drawing/2014/main" id="{BF42FB67-106D-49A8-A912-387DF508F7BE}"/>
              </a:ext>
            </a:extLst>
          </p:cNvPr>
          <p:cNvSpPr txBox="1"/>
          <p:nvPr/>
        </p:nvSpPr>
        <p:spPr>
          <a:xfrm>
            <a:off x="730536" y="457864"/>
            <a:ext cx="10730928" cy="584775"/>
          </a:xfrm>
          <a:prstGeom prst="rect">
            <a:avLst/>
          </a:prstGeom>
          <a:noFill/>
        </p:spPr>
        <p:txBody>
          <a:bodyPr wrap="square" rtlCol="0">
            <a:spAutoFit/>
          </a:bodyPr>
          <a:lstStyle/>
          <a:p>
            <a:pPr algn="just"/>
            <a:r>
              <a:rPr lang="en-US" sz="3200" b="1" dirty="0" err="1">
                <a:effectLst/>
                <a:ea typeface="Arial" panose="020B0604020202020204" pitchFamily="34" charset="0"/>
              </a:rPr>
              <a:t>Khoanh</a:t>
            </a:r>
            <a:r>
              <a:rPr lang="en-US" sz="3200" b="1" dirty="0">
                <a:effectLst/>
                <a:ea typeface="Arial" panose="020B0604020202020204" pitchFamily="34" charset="0"/>
              </a:rPr>
              <a:t> </a:t>
            </a:r>
            <a:r>
              <a:rPr lang="en-US" sz="3200" b="1" dirty="0" err="1">
                <a:effectLst/>
                <a:ea typeface="Arial" panose="020B0604020202020204" pitchFamily="34" charset="0"/>
              </a:rPr>
              <a:t>tròn</a:t>
            </a:r>
            <a:r>
              <a:rPr lang="en-US" sz="3200" b="1" dirty="0">
                <a:effectLst/>
                <a:ea typeface="Arial" panose="020B0604020202020204" pitchFamily="34" charset="0"/>
              </a:rPr>
              <a:t> </a:t>
            </a:r>
            <a:r>
              <a:rPr lang="en-US" sz="3200" b="1" dirty="0" err="1">
                <a:effectLst/>
                <a:ea typeface="Arial" panose="020B0604020202020204" pitchFamily="34" charset="0"/>
              </a:rPr>
              <a:t>vào</a:t>
            </a:r>
            <a:r>
              <a:rPr lang="en-US" sz="3200" b="1" dirty="0">
                <a:effectLst/>
                <a:ea typeface="Arial" panose="020B0604020202020204" pitchFamily="34" charset="0"/>
              </a:rPr>
              <a:t> </a:t>
            </a:r>
            <a:r>
              <a:rPr lang="en-US" sz="3200" b="1" dirty="0" err="1">
                <a:effectLst/>
                <a:ea typeface="Arial" panose="020B0604020202020204" pitchFamily="34" charset="0"/>
              </a:rPr>
              <a:t>những</a:t>
            </a:r>
            <a:r>
              <a:rPr lang="en-US" sz="3200" b="1" dirty="0">
                <a:effectLst/>
                <a:ea typeface="Arial" panose="020B0604020202020204" pitchFamily="34" charset="0"/>
              </a:rPr>
              <a:t> </a:t>
            </a:r>
            <a:r>
              <a:rPr lang="en-US" sz="3200" b="1" dirty="0" err="1">
                <a:effectLst/>
                <a:ea typeface="Arial" panose="020B0604020202020204" pitchFamily="34" charset="0"/>
              </a:rPr>
              <a:t>sản</a:t>
            </a:r>
            <a:r>
              <a:rPr lang="en-US" sz="3200" b="1" dirty="0">
                <a:effectLst/>
                <a:ea typeface="Arial" panose="020B0604020202020204" pitchFamily="34" charset="0"/>
              </a:rPr>
              <a:t> </a:t>
            </a:r>
            <a:r>
              <a:rPr lang="en-US" sz="3200" b="1" dirty="0" err="1">
                <a:effectLst/>
                <a:ea typeface="Arial" panose="020B0604020202020204" pitchFamily="34" charset="0"/>
              </a:rPr>
              <a:t>phẩm</a:t>
            </a:r>
            <a:r>
              <a:rPr lang="en-US" sz="3200" b="1" dirty="0">
                <a:effectLst/>
                <a:ea typeface="Arial" panose="020B0604020202020204" pitchFamily="34" charset="0"/>
              </a:rPr>
              <a:t> </a:t>
            </a:r>
            <a:r>
              <a:rPr lang="en-US" sz="3200" b="1" dirty="0" err="1">
                <a:effectLst/>
                <a:ea typeface="Arial" panose="020B0604020202020204" pitchFamily="34" charset="0"/>
              </a:rPr>
              <a:t>là</a:t>
            </a:r>
            <a:r>
              <a:rPr lang="en-US" sz="3200" b="1" dirty="0">
                <a:effectLst/>
                <a:ea typeface="Arial" panose="020B0604020202020204" pitchFamily="34" charset="0"/>
              </a:rPr>
              <a:t> </a:t>
            </a:r>
            <a:r>
              <a:rPr lang="en-US" sz="3200" b="1" dirty="0" err="1">
                <a:effectLst/>
                <a:ea typeface="Arial" panose="020B0604020202020204" pitchFamily="34" charset="0"/>
              </a:rPr>
              <a:t>lương</a:t>
            </a:r>
            <a:r>
              <a:rPr lang="en-US" sz="3200" b="1" dirty="0">
                <a:effectLst/>
                <a:ea typeface="Arial" panose="020B0604020202020204" pitchFamily="34" charset="0"/>
              </a:rPr>
              <a:t> </a:t>
            </a:r>
            <a:r>
              <a:rPr lang="en-US" sz="3200" b="1" dirty="0" err="1">
                <a:effectLst/>
                <a:ea typeface="Arial" panose="020B0604020202020204" pitchFamily="34" charset="0"/>
              </a:rPr>
              <a:t>thực</a:t>
            </a:r>
            <a:endParaRPr lang="en-US" sz="3200" b="1" dirty="0"/>
          </a:p>
        </p:txBody>
      </p:sp>
      <p:sp>
        <p:nvSpPr>
          <p:cNvPr id="2" name="Oval 1"/>
          <p:cNvSpPr/>
          <p:nvPr/>
        </p:nvSpPr>
        <p:spPr>
          <a:xfrm>
            <a:off x="4039737" y="3157666"/>
            <a:ext cx="1924335" cy="1064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85164" y="1467981"/>
            <a:ext cx="1924335" cy="1064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Oval 15"/>
          <p:cNvSpPr/>
          <p:nvPr/>
        </p:nvSpPr>
        <p:spPr>
          <a:xfrm>
            <a:off x="1587689" y="4831205"/>
            <a:ext cx="2179093" cy="1064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968964" y="1399863"/>
            <a:ext cx="1924335" cy="1064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701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2"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7D1510-8BF1-0307-3075-AFE13F9DB43B}"/>
              </a:ext>
            </a:extLst>
          </p:cNvPr>
          <p:cNvPicPr>
            <a:picLocks noChangeAspect="1"/>
          </p:cNvPicPr>
          <p:nvPr/>
        </p:nvPicPr>
        <p:blipFill>
          <a:blip r:embed="rId2"/>
          <a:srcRect t="17316" r="-2" b="21297"/>
          <a:stretch>
            <a:fillRect/>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318950C0-AE62-4968-AB10-C6018145F4E4}"/>
              </a:ext>
            </a:extLst>
          </p:cNvPr>
          <p:cNvPicPr>
            <a:picLocks noChangeAspect="1"/>
          </p:cNvPicPr>
          <p:nvPr/>
        </p:nvPicPr>
        <p:blipFill>
          <a:blip r:embed="rId3"/>
          <a:srcRect t="25991" r="-2" b="345"/>
          <a:stretch>
            <a:fillRect/>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3" name="TextBox 2">
            <a:extLst>
              <a:ext uri="{FF2B5EF4-FFF2-40B4-BE49-F238E27FC236}">
                <a16:creationId xmlns:a16="http://schemas.microsoft.com/office/drawing/2014/main" id="{3A866E72-7EE3-545D-3A51-A2EF7E72A03C}"/>
              </a:ext>
            </a:extLst>
          </p:cNvPr>
          <p:cNvSpPr txBox="1"/>
          <p:nvPr/>
        </p:nvSpPr>
        <p:spPr>
          <a:xfrm>
            <a:off x="438912" y="1524659"/>
            <a:ext cx="6327648" cy="27740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b="1" kern="1200">
                <a:solidFill>
                  <a:schemeClr val="tx1"/>
                </a:solidFill>
                <a:latin typeface="+mj-lt"/>
                <a:ea typeface="+mj-ea"/>
                <a:cs typeface="+mj-cs"/>
              </a:rPr>
              <a:t>III. TÍNH CHẤT CỦA LƯƠNG THỰC - THỰC PHẨM</a:t>
            </a:r>
          </a:p>
        </p:txBody>
      </p:sp>
    </p:spTree>
    <p:extLst>
      <p:ext uri="{BB962C8B-B14F-4D97-AF65-F5344CB8AC3E}">
        <p14:creationId xmlns:p14="http://schemas.microsoft.com/office/powerpoint/2010/main" val="192607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pic>
        <p:nvPicPr>
          <p:cNvPr id="6" name="Picture 7">
            <a:extLst>
              <a:ext uri="{FF2B5EF4-FFF2-40B4-BE49-F238E27FC236}">
                <a16:creationId xmlns:a16="http://schemas.microsoft.com/office/drawing/2014/main" id="{86F5D139-45F1-8562-EF0E-5FAF7B2BCE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4463DE3-3E32-3AE6-3632-20AC461FC9FB}"/>
              </a:ext>
            </a:extLst>
          </p:cNvPr>
          <p:cNvSpPr txBox="1"/>
          <p:nvPr/>
        </p:nvSpPr>
        <p:spPr>
          <a:xfrm>
            <a:off x="3864389" y="1404634"/>
            <a:ext cx="4681500" cy="523220"/>
          </a:xfrm>
          <a:prstGeom prst="rect">
            <a:avLst/>
          </a:prstGeom>
          <a:noFill/>
        </p:spPr>
        <p:txBody>
          <a:bodyPr wrap="square" rtlCol="0">
            <a:spAutoFit/>
          </a:bodyPr>
          <a:lstStyle/>
          <a:p>
            <a:pPr algn="ctr"/>
            <a:r>
              <a:rPr lang="en-US" sz="2800" b="1" dirty="0">
                <a:solidFill>
                  <a:schemeClr val="tx1"/>
                </a:solidFill>
                <a:latin typeface="UTM Avo" panose="02040603050506020204" pitchFamily="18"/>
              </a:rPr>
              <a:t>HOẠT ĐỘNG NHÓM</a:t>
            </a:r>
          </a:p>
        </p:txBody>
      </p:sp>
      <p:sp>
        <p:nvSpPr>
          <p:cNvPr id="8" name="TextBox 7">
            <a:extLst>
              <a:ext uri="{FF2B5EF4-FFF2-40B4-BE49-F238E27FC236}">
                <a16:creationId xmlns:a16="http://schemas.microsoft.com/office/drawing/2014/main" id="{DB801592-1885-4D91-C26C-622135C5C174}"/>
              </a:ext>
            </a:extLst>
          </p:cNvPr>
          <p:cNvSpPr txBox="1"/>
          <p:nvPr/>
        </p:nvSpPr>
        <p:spPr>
          <a:xfrm>
            <a:off x="1241551" y="1898943"/>
            <a:ext cx="9430665" cy="528286"/>
          </a:xfrm>
          <a:prstGeom prst="rect">
            <a:avLst/>
          </a:prstGeom>
          <a:noFill/>
        </p:spPr>
        <p:txBody>
          <a:bodyPr wrap="square" rtlCol="0">
            <a:spAutoFit/>
          </a:bodyPr>
          <a:lstStyle/>
          <a:p>
            <a:pPr algn="ctr">
              <a:lnSpc>
                <a:spcPct val="150000"/>
              </a:lnSpc>
            </a:pPr>
            <a:r>
              <a:rPr lang="en-US" sz="2200" dirty="0">
                <a:solidFill>
                  <a:schemeClr val="tx1"/>
                </a:solidFill>
                <a:latin typeface="UTM Avo" panose="02040603050506020204" pitchFamily="18"/>
              </a:rPr>
              <a:t>Thảo </a:t>
            </a:r>
            <a:r>
              <a:rPr lang="en-US" sz="2200" dirty="0" err="1">
                <a:solidFill>
                  <a:schemeClr val="tx1"/>
                </a:solidFill>
                <a:latin typeface="UTM Avo" panose="02040603050506020204" pitchFamily="18"/>
              </a:rPr>
              <a:t>luận</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theo</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nhóm</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học</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sinh</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và</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hoàn</a:t>
            </a:r>
            <a:r>
              <a:rPr lang="en-US" sz="2200" dirty="0">
                <a:solidFill>
                  <a:schemeClr val="tx1"/>
                </a:solidFill>
                <a:latin typeface="UTM Avo" panose="02040603050506020204" pitchFamily="18"/>
              </a:rPr>
              <a:t> </a:t>
            </a:r>
            <a:r>
              <a:rPr lang="en-US" sz="2200" dirty="0" err="1">
                <a:solidFill>
                  <a:schemeClr val="tx1"/>
                </a:solidFill>
                <a:latin typeface="UTM Avo" panose="02040603050506020204" pitchFamily="18"/>
              </a:rPr>
              <a:t>thành</a:t>
            </a:r>
            <a:r>
              <a:rPr lang="en-US" sz="2200" dirty="0">
                <a:solidFill>
                  <a:schemeClr val="tx1"/>
                </a:solidFill>
                <a:latin typeface="UTM Avo" panose="02040603050506020204" pitchFamily="18"/>
              </a:rPr>
              <a:t> PHT </a:t>
            </a:r>
            <a:r>
              <a:rPr lang="en-US" sz="2200" dirty="0" err="1">
                <a:solidFill>
                  <a:schemeClr val="tx1"/>
                </a:solidFill>
                <a:latin typeface="UTM Avo" panose="02040603050506020204" pitchFamily="18"/>
              </a:rPr>
              <a:t>số</a:t>
            </a:r>
            <a:r>
              <a:rPr lang="en-US" sz="2200" dirty="0">
                <a:solidFill>
                  <a:schemeClr val="tx1"/>
                </a:solidFill>
                <a:latin typeface="UTM Avo" panose="02040603050506020204" pitchFamily="18"/>
              </a:rPr>
              <a:t> 1:</a:t>
            </a:r>
          </a:p>
        </p:txBody>
      </p:sp>
      <p:pic>
        <p:nvPicPr>
          <p:cNvPr id="9" name="Picture 2">
            <a:extLst>
              <a:ext uri="{FF2B5EF4-FFF2-40B4-BE49-F238E27FC236}">
                <a16:creationId xmlns:a16="http://schemas.microsoft.com/office/drawing/2014/main" id="{3669EFD1-47EC-8BAB-B98B-AD0CE47606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6267">
            <a:off x="10134448" y="1304337"/>
            <a:ext cx="1075535" cy="1187840"/>
          </a:xfrm>
          <a:prstGeom prst="rect">
            <a:avLst/>
          </a:prstGeom>
        </p:spPr>
      </p:pic>
      <p:pic>
        <p:nvPicPr>
          <p:cNvPr id="10" name="Graphic 9">
            <a:extLst>
              <a:ext uri="{FF2B5EF4-FFF2-40B4-BE49-F238E27FC236}">
                <a16:creationId xmlns:a16="http://schemas.microsoft.com/office/drawing/2014/main" id="{732C0EB3-F532-DF9E-79BC-5A39B71518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461" y="817485"/>
            <a:ext cx="1631245" cy="1398863"/>
          </a:xfrm>
          <a:prstGeom prst="rect">
            <a:avLst/>
          </a:prstGeom>
        </p:spPr>
      </p:pic>
      <p:sp>
        <p:nvSpPr>
          <p:cNvPr id="13" name="TextBox 12">
            <a:extLst>
              <a:ext uri="{FF2B5EF4-FFF2-40B4-BE49-F238E27FC236}">
                <a16:creationId xmlns:a16="http://schemas.microsoft.com/office/drawing/2014/main" id="{4B2592E8-5EAD-8AE3-FB11-810A60D4CFC3}"/>
              </a:ext>
            </a:extLst>
          </p:cNvPr>
          <p:cNvSpPr txBox="1"/>
          <p:nvPr/>
        </p:nvSpPr>
        <p:spPr>
          <a:xfrm>
            <a:off x="1141862" y="2639074"/>
            <a:ext cx="9908275" cy="3575274"/>
          </a:xfrm>
          <a:prstGeom prst="rect">
            <a:avLst/>
          </a:prstGeom>
          <a:noFill/>
        </p:spPr>
        <p:txBody>
          <a:bodyPr wrap="square">
            <a:spAutoFit/>
          </a:bodyPr>
          <a:lstStyle/>
          <a:p>
            <a:pPr>
              <a:lnSpc>
                <a:spcPct val="150000"/>
              </a:lnSpc>
            </a:pPr>
            <a:r>
              <a:rPr lang="en-US" sz="2200" dirty="0" err="1">
                <a:solidFill>
                  <a:schemeClr val="tx1"/>
                </a:solidFill>
                <a:effectLst/>
                <a:latin typeface="UTM Avo" panose="02040603050506020204" pitchFamily="18"/>
                <a:ea typeface="Calibri" panose="020F0502020204030204" pitchFamily="34" charset="0"/>
              </a:rPr>
              <a:t>Câu</a:t>
            </a:r>
            <a:r>
              <a:rPr lang="en-US" sz="2200" dirty="0">
                <a:solidFill>
                  <a:schemeClr val="tx1"/>
                </a:solidFill>
                <a:effectLst/>
                <a:latin typeface="UTM Avo" panose="02040603050506020204" pitchFamily="18"/>
                <a:ea typeface="Calibri" panose="020F0502020204030204" pitchFamily="34" charset="0"/>
              </a:rPr>
              <a:t> 1: Em </a:t>
            </a:r>
            <a:r>
              <a:rPr lang="en-US" sz="2200" dirty="0" err="1">
                <a:solidFill>
                  <a:schemeClr val="tx1"/>
                </a:solidFill>
                <a:effectLst/>
                <a:latin typeface="UTM Avo" panose="02040603050506020204" pitchFamily="18"/>
                <a:ea typeface="Calibri" panose="020F0502020204030204" pitchFamily="34" charset="0"/>
              </a:rPr>
              <a:t>hãy</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thử</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phân</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loại</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các</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loại</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lương</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thực</a:t>
            </a:r>
            <a:r>
              <a:rPr lang="en-US" sz="2200" dirty="0">
                <a:solidFill>
                  <a:schemeClr val="tx1"/>
                </a:solidFill>
                <a:latin typeface="UTM Avo" panose="02040603050506020204" pitchFamily="18"/>
                <a:ea typeface="Calibri" panose="020F0502020204030204" pitchFamily="34" charset="0"/>
              </a:rPr>
              <a:t> -</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thực</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phẩm</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sau</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rau</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thịt</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cơm</a:t>
            </a:r>
            <a:r>
              <a:rPr lang="en-US" sz="2200" dirty="0">
                <a:solidFill>
                  <a:schemeClr val="tx1"/>
                </a:solidFill>
                <a:latin typeface="UTM Avo" panose="02040603050506020204" pitchFamily="18"/>
                <a:ea typeface="Calibri" panose="020F0502020204030204" pitchFamily="34" charset="0"/>
              </a:rPr>
              <a:t> </a:t>
            </a:r>
            <a:r>
              <a:rPr lang="en-US" sz="2200" dirty="0" err="1">
                <a:solidFill>
                  <a:schemeClr val="tx1"/>
                </a:solidFill>
                <a:latin typeface="UTM Avo" panose="02040603050506020204" pitchFamily="18"/>
                <a:ea typeface="Calibri" panose="020F0502020204030204" pitchFamily="34" charset="0"/>
              </a:rPr>
              <a:t>chiên</a:t>
            </a:r>
            <a:r>
              <a:rPr lang="en-US" sz="2200" dirty="0">
                <a:solidFill>
                  <a:schemeClr val="tx1"/>
                </a:solidFill>
                <a:latin typeface="UTM Avo" panose="02040603050506020204" pitchFamily="18"/>
                <a:ea typeface="Calibri" panose="020F0502020204030204" pitchFamily="34" charset="0"/>
              </a:rPr>
              <a:t>, </a:t>
            </a:r>
            <a:r>
              <a:rPr lang="en-US" sz="2200" dirty="0" err="1">
                <a:solidFill>
                  <a:schemeClr val="tx1"/>
                </a:solidFill>
                <a:latin typeface="UTM Avo" panose="02040603050506020204" pitchFamily="18"/>
                <a:ea typeface="Calibri" panose="020F0502020204030204" pitchFamily="34" charset="0"/>
              </a:rPr>
              <a:t>xúc</a:t>
            </a:r>
            <a:r>
              <a:rPr lang="en-US" sz="2200" dirty="0">
                <a:solidFill>
                  <a:schemeClr val="tx1"/>
                </a:solidFill>
                <a:latin typeface="UTM Avo" panose="02040603050506020204" pitchFamily="18"/>
                <a:ea typeface="Calibri" panose="020F0502020204030204" pitchFamily="34" charset="0"/>
              </a:rPr>
              <a:t> </a:t>
            </a:r>
            <a:r>
              <a:rPr lang="en-US" sz="2200" dirty="0" err="1">
                <a:solidFill>
                  <a:schemeClr val="tx1"/>
                </a:solidFill>
                <a:latin typeface="UTM Avo" panose="02040603050506020204" pitchFamily="18"/>
                <a:ea typeface="Calibri" panose="020F0502020204030204" pitchFamily="34" charset="0"/>
              </a:rPr>
              <a:t>xích</a:t>
            </a:r>
            <a:r>
              <a:rPr lang="en-US" sz="2200" dirty="0">
                <a:solidFill>
                  <a:schemeClr val="tx1"/>
                </a:solidFill>
                <a:latin typeface="UTM Avo" panose="02040603050506020204" pitchFamily="18"/>
                <a:ea typeface="Calibri" panose="020F0502020204030204" pitchFamily="34" charset="0"/>
              </a:rPr>
              <a:t>, </a:t>
            </a:r>
            <a:r>
              <a:rPr lang="en-US" sz="2200" dirty="0" err="1">
                <a:solidFill>
                  <a:schemeClr val="tx1"/>
                </a:solidFill>
                <a:latin typeface="UTM Avo" panose="02040603050506020204" pitchFamily="18"/>
                <a:ea typeface="Calibri" panose="020F0502020204030204" pitchFamily="34" charset="0"/>
              </a:rPr>
              <a:t>tôm</a:t>
            </a:r>
            <a:r>
              <a:rPr lang="en-US" sz="2200" dirty="0">
                <a:solidFill>
                  <a:schemeClr val="tx1"/>
                </a:solidFill>
                <a:latin typeface="UTM Avo" panose="02040603050506020204" pitchFamily="18"/>
                <a:ea typeface="Calibri" panose="020F0502020204030204" pitchFamily="34" charset="0"/>
              </a:rPr>
              <a:t>, </a:t>
            </a:r>
            <a:r>
              <a:rPr lang="en-US" sz="2200" dirty="0" err="1">
                <a:solidFill>
                  <a:schemeClr val="tx1"/>
                </a:solidFill>
                <a:latin typeface="UTM Avo" panose="02040603050506020204" pitchFamily="18"/>
                <a:ea typeface="Calibri" panose="020F0502020204030204" pitchFamily="34" charset="0"/>
              </a:rPr>
              <a:t>sữa</a:t>
            </a:r>
            <a:r>
              <a:rPr lang="en-US" sz="2200" dirty="0">
                <a:solidFill>
                  <a:schemeClr val="tx1"/>
                </a:solidFill>
                <a:latin typeface="UTM Avo" panose="02040603050506020204" pitchFamily="18"/>
                <a:ea typeface="Calibri" panose="020F0502020204030204" pitchFamily="34" charset="0"/>
              </a:rPr>
              <a:t>….</a:t>
            </a:r>
          </a:p>
          <a:p>
            <a:pPr>
              <a:lnSpc>
                <a:spcPct val="150000"/>
              </a:lnSpc>
            </a:pPr>
            <a:r>
              <a:rPr lang="en-US" sz="2200" dirty="0">
                <a:solidFill>
                  <a:schemeClr val="tx1"/>
                </a:solidFill>
                <a:latin typeface="UTM Avo" panose="02040603050506020204" pitchFamily="18"/>
                <a:ea typeface="Calibri" panose="020F0502020204030204" pitchFamily="34" charset="0"/>
              </a:rPr>
              <a:t>…………………………………………………………………………………………</a:t>
            </a:r>
          </a:p>
          <a:p>
            <a:pPr>
              <a:lnSpc>
                <a:spcPct val="150000"/>
              </a:lnSpc>
            </a:pPr>
            <a:r>
              <a:rPr lang="en-US" sz="2200" dirty="0" err="1">
                <a:solidFill>
                  <a:schemeClr val="tx1"/>
                </a:solidFill>
                <a:effectLst/>
                <a:latin typeface="UTM Avo" panose="02040603050506020204" pitchFamily="18"/>
                <a:ea typeface="Calibri" panose="020F0502020204030204" pitchFamily="34" charset="0"/>
              </a:rPr>
              <a:t>Câu</a:t>
            </a:r>
            <a:r>
              <a:rPr lang="en-US" sz="2200" dirty="0">
                <a:solidFill>
                  <a:schemeClr val="tx1"/>
                </a:solidFill>
                <a:effectLst/>
                <a:latin typeface="UTM Avo" panose="02040603050506020204" pitchFamily="18"/>
                <a:ea typeface="Calibri" panose="020F0502020204030204" pitchFamily="34" charset="0"/>
              </a:rPr>
              <a:t> 2: Khi </a:t>
            </a:r>
            <a:r>
              <a:rPr lang="en-US" sz="2200" dirty="0" err="1">
                <a:solidFill>
                  <a:schemeClr val="tx1"/>
                </a:solidFill>
                <a:effectLst/>
                <a:latin typeface="UTM Avo" panose="02040603050506020204" pitchFamily="18"/>
                <a:ea typeface="Calibri" panose="020F0502020204030204" pitchFamily="34" charset="0"/>
              </a:rPr>
              <a:t>để</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thức</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ăn</a:t>
            </a:r>
            <a:r>
              <a:rPr lang="en-US" sz="2200" dirty="0">
                <a:solidFill>
                  <a:schemeClr val="tx1"/>
                </a:solidFill>
                <a:effectLst/>
                <a:latin typeface="UTM Avo" panose="02040603050506020204" pitchFamily="18"/>
                <a:ea typeface="Calibri" panose="020F0502020204030204" pitchFamily="34" charset="0"/>
              </a:rPr>
              <a:t> ở </a:t>
            </a:r>
            <a:r>
              <a:rPr lang="en-US" sz="2200" dirty="0" err="1">
                <a:solidFill>
                  <a:schemeClr val="tx1"/>
                </a:solidFill>
                <a:effectLst/>
                <a:latin typeface="UTM Avo" panose="02040603050506020204" pitchFamily="18"/>
                <a:ea typeface="Calibri" panose="020F0502020204030204" pitchFamily="34" charset="0"/>
              </a:rPr>
              <a:t>nhiệt</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độ</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phòng</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quá</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lâu</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chuyện</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gì</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sẽ</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xảy</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ra</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Vì</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sao</a:t>
            </a:r>
            <a:r>
              <a:rPr lang="en-US" sz="2200" dirty="0">
                <a:solidFill>
                  <a:schemeClr val="tx1"/>
                </a:solidFill>
                <a:effectLst/>
                <a:latin typeface="UTM Avo" panose="02040603050506020204" pitchFamily="18"/>
                <a:ea typeface="Calibri" panose="020F0502020204030204" pitchFamily="34" charset="0"/>
              </a:rPr>
              <a:t>?</a:t>
            </a:r>
          </a:p>
          <a:p>
            <a:pPr>
              <a:lnSpc>
                <a:spcPct val="150000"/>
              </a:lnSpc>
            </a:pPr>
            <a:r>
              <a:rPr lang="en-US" sz="2200" dirty="0">
                <a:solidFill>
                  <a:schemeClr val="tx1"/>
                </a:solidFill>
                <a:latin typeface="UTM Avo" panose="02040603050506020204" pitchFamily="18"/>
                <a:ea typeface="Calibri" panose="020F0502020204030204" pitchFamily="34" charset="0"/>
              </a:rPr>
              <a:t>………………………………………………………………………………………..</a:t>
            </a:r>
          </a:p>
          <a:p>
            <a:pPr>
              <a:lnSpc>
                <a:spcPct val="150000"/>
              </a:lnSpc>
            </a:pPr>
            <a:r>
              <a:rPr lang="en-US" sz="2200" dirty="0" err="1">
                <a:solidFill>
                  <a:schemeClr val="tx1"/>
                </a:solidFill>
                <a:effectLst/>
                <a:latin typeface="UTM Avo" panose="02040603050506020204" pitchFamily="18"/>
                <a:ea typeface="Calibri" panose="020F0502020204030204" pitchFamily="34" charset="0"/>
              </a:rPr>
              <a:t>Câu</a:t>
            </a:r>
            <a:r>
              <a:rPr lang="en-US" sz="2200" dirty="0">
                <a:solidFill>
                  <a:schemeClr val="tx1"/>
                </a:solidFill>
                <a:effectLst/>
                <a:latin typeface="UTM Avo" panose="02040603050506020204" pitchFamily="18"/>
                <a:ea typeface="Calibri" panose="020F0502020204030204" pitchFamily="34" charset="0"/>
              </a:rPr>
              <a:t> 3: </a:t>
            </a:r>
            <a:r>
              <a:rPr lang="en-US" sz="2200" dirty="0" err="1">
                <a:solidFill>
                  <a:schemeClr val="tx1"/>
                </a:solidFill>
                <a:effectLst/>
                <a:latin typeface="UTM Avo" panose="02040603050506020204" pitchFamily="18"/>
                <a:ea typeface="Calibri" panose="020F0502020204030204" pitchFamily="34" charset="0"/>
              </a:rPr>
              <a:t>Vì</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sao</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khi</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hút</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chân</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không</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lại</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giúp</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thực</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phẩm</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để</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được</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lâu</a:t>
            </a:r>
            <a:r>
              <a:rPr lang="en-US" sz="2200" dirty="0">
                <a:solidFill>
                  <a:schemeClr val="tx1"/>
                </a:solidFill>
                <a:effectLst/>
                <a:latin typeface="UTM Avo" panose="02040603050506020204" pitchFamily="18"/>
                <a:ea typeface="Calibri" panose="020F0502020204030204" pitchFamily="34" charset="0"/>
              </a:rPr>
              <a:t> </a:t>
            </a:r>
            <a:r>
              <a:rPr lang="en-US" sz="2200" dirty="0" err="1">
                <a:solidFill>
                  <a:schemeClr val="tx1"/>
                </a:solidFill>
                <a:effectLst/>
                <a:latin typeface="UTM Avo" panose="02040603050506020204" pitchFamily="18"/>
                <a:ea typeface="Calibri" panose="020F0502020204030204" pitchFamily="34" charset="0"/>
              </a:rPr>
              <a:t>hơn</a:t>
            </a:r>
            <a:r>
              <a:rPr lang="en-US" sz="2200" dirty="0">
                <a:solidFill>
                  <a:schemeClr val="tx1"/>
                </a:solidFill>
                <a:effectLst/>
                <a:latin typeface="UTM Avo" panose="02040603050506020204" pitchFamily="18"/>
                <a:ea typeface="Calibri" panose="020F0502020204030204" pitchFamily="34" charset="0"/>
              </a:rPr>
              <a:t>?</a:t>
            </a:r>
          </a:p>
        </p:txBody>
      </p:sp>
    </p:spTree>
    <p:extLst>
      <p:ext uri="{BB962C8B-B14F-4D97-AF65-F5344CB8AC3E}">
        <p14:creationId xmlns:p14="http://schemas.microsoft.com/office/powerpoint/2010/main" val="307802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3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down)">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wipe(down)">
                                      <p:cBhvr>
                                        <p:cTn id="3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TotalTime>
  <Words>1350</Words>
  <Application>Microsoft Office PowerPoint</Application>
  <PresentationFormat>Widescreen</PresentationFormat>
  <Paragraphs>177</Paragraphs>
  <Slides>32</Slides>
  <Notes>20</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#9Slide03 Bebas Neue Bold</vt:lpstr>
      <vt:lpstr>Times New Roman</vt:lpstr>
      <vt:lpstr>Open Sans</vt:lpstr>
      <vt:lpstr>UTM Avo</vt:lpstr>
      <vt:lpstr>Calibri Light</vt:lpstr>
      <vt:lpstr>.VnTifani HeavyH</vt:lpstr>
      <vt:lpstr>Calibri</vt:lpstr>
      <vt:lpstr>Arial</vt:lpstr>
      <vt:lpstr>Patrick Hand</vt:lpstr>
      <vt:lpstr>Segoe UI Symbol</vt:lpstr>
      <vt:lpstr>1_Office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5 Một số vật liệu, nhiên liệu,  nguyên liệu, lương thực - thực phẩm  </dc:title>
  <dc:creator>Huy Nguyễn</dc:creator>
  <cp:lastModifiedBy>Windows 10</cp:lastModifiedBy>
  <cp:revision>39</cp:revision>
  <dcterms:created xsi:type="dcterms:W3CDTF">2023-10-18T06:55:26Z</dcterms:created>
  <dcterms:modified xsi:type="dcterms:W3CDTF">2025-11-13T01:39:07Z</dcterms:modified>
</cp:coreProperties>
</file>