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92" r:id="rId8"/>
    <p:sldId id="265" r:id="rId9"/>
    <p:sldId id="266" r:id="rId10"/>
    <p:sldId id="279" r:id="rId11"/>
    <p:sldId id="268" r:id="rId12"/>
    <p:sldId id="272" r:id="rId13"/>
    <p:sldId id="276" r:id="rId14"/>
    <p:sldId id="293" r:id="rId15"/>
    <p:sldId id="294" r:id="rId16"/>
    <p:sldId id="295" r:id="rId17"/>
    <p:sldId id="298" r:id="rId18"/>
    <p:sldId id="291" r:id="rId19"/>
    <p:sldId id="297" r:id="rId20"/>
    <p:sldId id="299" r:id="rId21"/>
    <p:sldId id="275" r:id="rId22"/>
    <p:sldId id="301" r:id="rId23"/>
    <p:sldId id="300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3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4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1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64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4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92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37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97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09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41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58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92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87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78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06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15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76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9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9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87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31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43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10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6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85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80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64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3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20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554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78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16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68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97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77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22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86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79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26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81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34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699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03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52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29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05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32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7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04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41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72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251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08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781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85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24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629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845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192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870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62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78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29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054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323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11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7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2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9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2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8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0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9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3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3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gif"/><Relationship Id="rId11" Type="http://schemas.openxmlformats.org/officeDocument/2006/relationships/image" Target="../media/image25.gif"/><Relationship Id="rId5" Type="http://schemas.openxmlformats.org/officeDocument/2006/relationships/image" Target="../media/image19.png"/><Relationship Id="rId10" Type="http://schemas.openxmlformats.org/officeDocument/2006/relationships/image" Target="../media/image24.gif"/><Relationship Id="rId4" Type="http://schemas.openxmlformats.org/officeDocument/2006/relationships/image" Target="../media/image18.png"/><Relationship Id="rId9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7.gif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gif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6.gif"/><Relationship Id="rId12" Type="http://schemas.openxmlformats.org/officeDocument/2006/relationships/image" Target="../media/image2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22.gif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image" Target="../media/image20.gif"/><Relationship Id="rId14" Type="http://schemas.openxmlformats.org/officeDocument/2006/relationships/image" Target="../media/image27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9.gif"/><Relationship Id="rId7" Type="http://schemas.openxmlformats.org/officeDocument/2006/relationships/image" Target="../media/image21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10" Type="http://schemas.openxmlformats.org/officeDocument/2006/relationships/image" Target="../media/image34.gif"/><Relationship Id="rId4" Type="http://schemas.openxmlformats.org/officeDocument/2006/relationships/image" Target="../media/image30.gif"/><Relationship Id="rId9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" y="609600"/>
            <a:ext cx="909607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28" y="2"/>
            <a:ext cx="886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61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7709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990600"/>
            <a:ext cx="8763000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>
            <a:stCxn id="2" idx="2"/>
          </p:cNvCxnSpPr>
          <p:nvPr/>
        </p:nvCxnSpPr>
        <p:spPr>
          <a:xfrm flipH="1">
            <a:off x="1828800" y="2560260"/>
            <a:ext cx="2781300" cy="868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" idx="2"/>
            <a:endCxn id="13" idx="0"/>
          </p:cNvCxnSpPr>
          <p:nvPr/>
        </p:nvCxnSpPr>
        <p:spPr>
          <a:xfrm>
            <a:off x="4610100" y="2560260"/>
            <a:ext cx="2628900" cy="868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28600" y="3429000"/>
            <a:ext cx="4381500" cy="259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429000"/>
            <a:ext cx="4267200" cy="2590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9650" y="35052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800" y="34290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71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7709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Đường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527" y="651217"/>
            <a:ext cx="8763000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618,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971800" y="1728435"/>
            <a:ext cx="1652154" cy="415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10100" y="1728435"/>
            <a:ext cx="1562100" cy="415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28600" y="2144347"/>
            <a:ext cx="4142509" cy="4637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144347"/>
            <a:ext cx="4495800" cy="46374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68977" y="2144347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6564" y="219805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455" y="2686738"/>
            <a:ext cx="412865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+ Bộ máy nhà nước được hoàn chỉnh, mở khoa thi chọn người tài để tuyển dụng làm quan.</a:t>
            </a:r>
          </a:p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+ Các hoàng đế các thời Đường tiếp tục chính sách bành trướng, mở rộng lãnh thổ…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0100" y="2594976"/>
            <a:ext cx="42291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137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949036"/>
            <a:ext cx="8610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-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518214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163121"/>
              </p:ext>
            </p:extLst>
          </p:nvPr>
        </p:nvGraphicFramePr>
        <p:xfrm>
          <a:off x="228600" y="2164545"/>
          <a:ext cx="8610600" cy="36910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5273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nổi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bật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456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nghiệp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456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Thủ công nghiệp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6456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Thương nghiệp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456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Ngoại thương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25559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648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191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96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649612"/>
              </p:ext>
            </p:extLst>
          </p:nvPr>
        </p:nvGraphicFramePr>
        <p:xfrm>
          <a:off x="152400" y="762000"/>
          <a:ext cx="8839200" cy="6045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7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2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6541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nổi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bật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nghiệp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4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2595" algn="l"/>
                        </a:tabLst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kỹ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Thủ công nghiệp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4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2595" algn="l"/>
                        </a:tabLst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xưởng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Thương nghiệp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phồn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Nam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4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Ngoại thương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4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2595" algn="l"/>
                        </a:tabLst>
                        <a:defRPr/>
                      </a:pP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Nam Á,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Ba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,…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buôn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6346236"/>
      </p:ext>
    </p:extLst>
  </p:cSld>
  <p:clrMapOvr>
    <a:masterClrMapping/>
  </p:clrMapOvr>
  <p:transition>
    <p:split orient="vert"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3200" b="1" dirty="0">
                <a:cs typeface="Times New Roman" panose="02020603050405020304" pitchFamily="18" charset="0"/>
              </a:rPr>
              <a:t>ỷ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 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7411" y="996780"/>
            <a:ext cx="87218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 ?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11" y="1905000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22074"/>
              </p:ext>
            </p:extLst>
          </p:nvPr>
        </p:nvGraphicFramePr>
        <p:xfrm>
          <a:off x="187411" y="2446184"/>
          <a:ext cx="8763000" cy="41070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1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1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1403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Thành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tựu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hóa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tưởng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giáo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Sử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Kiến trúc - Điêu khắc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946759"/>
      </p:ext>
    </p:extLst>
  </p:cSld>
  <p:clrMapOvr>
    <a:masterClrMapping/>
  </p:clrMapOvr>
  <p:transition>
    <p:split orient="vert"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708"/>
            <a:ext cx="4038600" cy="683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563"/>
            <a:ext cx="4419600" cy="66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216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3200" b="1" dirty="0">
                <a:cs typeface="Times New Roman" panose="02020603050405020304" pitchFamily="18" charset="0"/>
              </a:rPr>
              <a:t>ỷ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108951"/>
              </p:ext>
            </p:extLst>
          </p:nvPr>
        </p:nvGraphicFramePr>
        <p:xfrm>
          <a:off x="152400" y="1069914"/>
          <a:ext cx="8915400" cy="58338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8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6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1403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Thành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tựu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hóa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tưởng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giáo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0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Sử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chép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soạn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sộ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Kiến trúc - Điêu khắc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Cấm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chạm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0045842"/>
      </p:ext>
    </p:extLst>
  </p:cSld>
  <p:clrMapOvr>
    <a:masterClrMapping/>
  </p:clrMapOvr>
  <p:transition>
    <p:split orient="vert"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36" y="0"/>
            <a:ext cx="9161036" cy="678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457200" y="279731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1051" y="-670309"/>
            <a:ext cx="365522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FA0DF7-513A-4C62-A2F0-98EE848F07ED}"/>
              </a:ext>
            </a:extLst>
          </p:cNvPr>
          <p:cNvSpPr/>
          <p:nvPr/>
        </p:nvSpPr>
        <p:spPr>
          <a:xfrm>
            <a:off x="4100117" y="3810765"/>
            <a:ext cx="4730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highlight>
                  <a:srgbClr val="FF0000"/>
                </a:highlight>
              </a:rPr>
              <a:t>Whale Rescue Story</a:t>
            </a:r>
          </a:p>
        </p:txBody>
      </p:sp>
    </p:spTree>
    <p:extLst>
      <p:ext uri="{BB962C8B-B14F-4D97-AF65-F5344CB8AC3E}">
        <p14:creationId xmlns:p14="http://schemas.microsoft.com/office/powerpoint/2010/main" val="13574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176231" y="3465603"/>
            <a:ext cx="3869525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1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4209335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51725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4183290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151822" y="3465606"/>
            <a:ext cx="389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4579876" y="4088781"/>
            <a:ext cx="3055717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7784812" y="4653909"/>
            <a:ext cx="71832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2193" y="-573415"/>
            <a:ext cx="365522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A74375-9126-4385-A90B-67F746C92750}"/>
              </a:ext>
            </a:extLst>
          </p:cNvPr>
          <p:cNvSpPr/>
          <p:nvPr/>
        </p:nvSpPr>
        <p:spPr>
          <a:xfrm>
            <a:off x="4112211" y="3388658"/>
            <a:ext cx="2278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4681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381005"/>
            <a:ext cx="8915400" cy="762000"/>
          </a:xfrm>
        </p:spPr>
        <p:txBody>
          <a:bodyPr>
            <a:noAutofit/>
          </a:bodyPr>
          <a:lstStyle/>
          <a:p>
            <a:r>
              <a:rPr lang="en-US" b="1" dirty="0"/>
              <a:t>BÀI 4. TRUNG QUỐC TỪ THẾ KỈ VII ĐẾN GIỮA THẾ KỈ XIX</a:t>
            </a:r>
            <a:br>
              <a:rPr lang="en-US" b="1" dirty="0"/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5"/>
            <a:ext cx="8763000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 TIÊU CẦN ĐẠT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VII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XIX (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Minh,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);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vượng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Minh 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VII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XIX (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Nho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,…).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9176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304800" y="228600"/>
            <a:ext cx="8534400" cy="557321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990600" y="914421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Luật</a:t>
            </a:r>
            <a:r>
              <a:rPr lang="en-US" sz="4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endParaRPr lang="en-US" sz="4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ớc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xong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giúp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273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thịnh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9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3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589430" y="-76200"/>
            <a:ext cx="3498301" cy="3093730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402923" y="754293"/>
              <a:ext cx="3750825" cy="153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 </a:t>
              </a:r>
              <a:r>
                <a:rPr lang="en-US" dirty="0" err="1"/>
                <a:t>Bộ</a:t>
              </a:r>
              <a:r>
                <a:rPr lang="en-US" dirty="0"/>
                <a:t> </a:t>
              </a:r>
              <a:r>
                <a:rPr lang="en-US" dirty="0" err="1"/>
                <a:t>máy</a:t>
              </a:r>
              <a:r>
                <a:rPr lang="en-US" dirty="0"/>
                <a:t> </a:t>
              </a:r>
              <a:r>
                <a:rPr lang="en-US" dirty="0" err="1"/>
                <a:t>chính</a:t>
              </a:r>
              <a:r>
                <a:rPr lang="en-US" dirty="0"/>
                <a:t> </a:t>
              </a:r>
              <a:r>
                <a:rPr lang="en-US" dirty="0" err="1"/>
                <a:t>quyền</a:t>
              </a:r>
              <a:r>
                <a:rPr lang="en-US" dirty="0"/>
                <a:t> </a:t>
              </a:r>
              <a:r>
                <a:rPr lang="en-US" dirty="0" err="1"/>
                <a:t>được</a:t>
              </a:r>
              <a:r>
                <a:rPr lang="en-US" dirty="0"/>
                <a:t> </a:t>
              </a:r>
              <a:r>
                <a:rPr lang="en-US" dirty="0" err="1"/>
                <a:t>hoàn</a:t>
              </a:r>
              <a:r>
                <a:rPr lang="en-US" dirty="0"/>
                <a:t> </a:t>
              </a:r>
              <a:r>
                <a:rPr lang="en-US" dirty="0" err="1"/>
                <a:t>thiện</a:t>
              </a:r>
              <a:r>
                <a:rPr lang="en-US" dirty="0"/>
                <a:t>;</a:t>
              </a:r>
            </a:p>
            <a:p>
              <a:r>
                <a:rPr lang="en-US" dirty="0"/>
                <a:t>- </a:t>
              </a:r>
              <a:r>
                <a:rPr lang="en-US" dirty="0" err="1"/>
                <a:t>Thi</a:t>
              </a:r>
              <a:r>
                <a:rPr lang="en-US" dirty="0"/>
                <a:t> </a:t>
              </a:r>
              <a:r>
                <a:rPr lang="en-US" dirty="0" err="1"/>
                <a:t>để</a:t>
              </a:r>
              <a:r>
                <a:rPr lang="en-US" dirty="0"/>
                <a:t> </a:t>
              </a:r>
              <a:r>
                <a:rPr lang="en-US" dirty="0" err="1"/>
                <a:t>tuyển</a:t>
              </a:r>
              <a:r>
                <a:rPr lang="en-US" dirty="0"/>
                <a:t> </a:t>
              </a:r>
              <a:r>
                <a:rPr lang="en-US" dirty="0" err="1"/>
                <a:t>chọn</a:t>
              </a:r>
              <a:r>
                <a:rPr lang="en-US" dirty="0"/>
                <a:t> </a:t>
              </a:r>
              <a:r>
                <a:rPr lang="en-US" dirty="0" err="1"/>
                <a:t>hiền</a:t>
              </a:r>
              <a:r>
                <a:rPr lang="en-US" dirty="0"/>
                <a:t> </a:t>
              </a:r>
              <a:r>
                <a:rPr lang="en-US" dirty="0" err="1"/>
                <a:t>tài</a:t>
              </a:r>
              <a:endParaRPr lang="en-US" dirty="0"/>
            </a:p>
            <a:p>
              <a:r>
                <a:rPr lang="en-US" dirty="0"/>
                <a:t>- </a:t>
              </a:r>
              <a:r>
                <a:rPr lang="en-US" dirty="0" err="1"/>
                <a:t>Giảm</a:t>
              </a:r>
              <a:r>
                <a:rPr lang="en-US" dirty="0"/>
                <a:t> </a:t>
              </a:r>
              <a:r>
                <a:rPr lang="en-US" dirty="0" err="1"/>
                <a:t>tô</a:t>
              </a:r>
              <a:r>
                <a:rPr lang="en-US" dirty="0"/>
                <a:t>, </a:t>
              </a:r>
              <a:r>
                <a:rPr lang="en-US" dirty="0" err="1"/>
                <a:t>thuế</a:t>
              </a:r>
              <a:r>
                <a:rPr lang="en-US" dirty="0"/>
                <a:t>…</a:t>
              </a: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54" y="4515817"/>
            <a:ext cx="5896246" cy="270097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</p:spTree>
    <p:extLst>
      <p:ext uri="{BB962C8B-B14F-4D97-AF65-F5344CB8AC3E}">
        <p14:creationId xmlns:p14="http://schemas.microsoft.com/office/powerpoint/2010/main" val="11545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33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3013696"/>
            <a:chOff x="0" y="41007"/>
            <a:chExt cx="6980525" cy="301369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219923" y="377047"/>
              <a:ext cx="64367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“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>
                <a:defRPr/>
              </a:pPr>
              <a:endPara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1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6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8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2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32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Đúng</a:t>
              </a:r>
              <a:endParaRPr lang="en-US" sz="40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  <p:extLst>
      <p:ext uri="{BB962C8B-B14F-4D97-AF65-F5344CB8AC3E}">
        <p14:creationId xmlns:p14="http://schemas.microsoft.com/office/powerpoint/2010/main" val="34156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8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6"/>
            <a:ext cx="4267200" cy="2778393"/>
            <a:chOff x="0" y="41007"/>
            <a:chExt cx="6980525" cy="268292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2346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–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</a:t>
              </a:r>
              <a:r>
                <a:rPr lang="vi-VN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ì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4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0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3872788" y="42069"/>
            <a:ext cx="5425627" cy="3181832"/>
            <a:chOff x="6791605" y="-72362"/>
            <a:chExt cx="5717130" cy="36793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6791605" y="-72362"/>
              <a:ext cx="5717130" cy="36793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34364" y="715744"/>
              <a:ext cx="3750825" cy="2028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 </a:t>
              </a:r>
              <a:r>
                <a:rPr lang="en-US" dirty="0" err="1"/>
                <a:t>Nông</a:t>
              </a:r>
              <a:r>
                <a:rPr lang="en-US" dirty="0"/>
                <a:t> </a:t>
              </a:r>
              <a:r>
                <a:rPr lang="en-US" dirty="0" err="1"/>
                <a:t>nghiệp</a:t>
              </a:r>
              <a:r>
                <a:rPr lang="en-US" dirty="0"/>
                <a:t>: </a:t>
              </a:r>
              <a:r>
                <a:rPr lang="en-US" dirty="0" err="1"/>
                <a:t>diện</a:t>
              </a:r>
              <a:r>
                <a:rPr lang="en-US" dirty="0"/>
                <a:t> </a:t>
              </a:r>
              <a:r>
                <a:rPr lang="en-US" dirty="0" err="1"/>
                <a:t>tích</a:t>
              </a:r>
              <a:r>
                <a:rPr lang="en-US" dirty="0"/>
                <a:t> </a:t>
              </a:r>
              <a:r>
                <a:rPr lang="en-US" dirty="0" err="1"/>
                <a:t>trồng</a:t>
              </a:r>
              <a:r>
                <a:rPr lang="en-US" dirty="0"/>
                <a:t>, </a:t>
              </a:r>
              <a:r>
                <a:rPr lang="en-US" dirty="0" err="1"/>
                <a:t>sản</a:t>
              </a:r>
              <a:r>
                <a:rPr lang="en-US" dirty="0"/>
                <a:t> </a:t>
              </a:r>
              <a:r>
                <a:rPr lang="en-US" dirty="0" err="1"/>
                <a:t>lượng</a:t>
              </a:r>
              <a:r>
                <a:rPr lang="en-US" dirty="0"/>
                <a:t> </a:t>
              </a:r>
              <a:r>
                <a:rPr lang="en-US" dirty="0" err="1"/>
                <a:t>tăng</a:t>
              </a:r>
              <a:r>
                <a:rPr lang="en-US" dirty="0"/>
                <a:t> </a:t>
              </a:r>
              <a:r>
                <a:rPr lang="en-US" dirty="0" err="1"/>
                <a:t>nhiều</a:t>
              </a:r>
              <a:endParaRPr lang="en-US" dirty="0"/>
            </a:p>
            <a:p>
              <a:r>
                <a:rPr lang="en-US" dirty="0"/>
                <a:t>- </a:t>
              </a:r>
              <a:r>
                <a:rPr lang="en-US" dirty="0" err="1"/>
                <a:t>Thủ</a:t>
              </a:r>
              <a:r>
                <a:rPr lang="en-US" dirty="0"/>
                <a:t> </a:t>
              </a:r>
              <a:r>
                <a:rPr lang="en-US" dirty="0" err="1"/>
                <a:t>công</a:t>
              </a:r>
              <a:r>
                <a:rPr lang="en-US" dirty="0"/>
                <a:t> </a:t>
              </a:r>
              <a:r>
                <a:rPr lang="en-US" dirty="0" err="1"/>
                <a:t>nghiệp</a:t>
              </a:r>
              <a:r>
                <a:rPr lang="en-US" dirty="0"/>
                <a:t>: </a:t>
              </a:r>
              <a:r>
                <a:rPr lang="en-US" dirty="0" err="1"/>
                <a:t>xưởng</a:t>
              </a:r>
              <a:r>
                <a:rPr lang="en-US" dirty="0"/>
                <a:t> </a:t>
              </a:r>
              <a:r>
                <a:rPr lang="en-US" dirty="0" err="1"/>
                <a:t>lớn</a:t>
              </a:r>
              <a:r>
                <a:rPr lang="en-US" dirty="0"/>
                <a:t>, </a:t>
              </a:r>
              <a:r>
                <a:rPr lang="en-US" dirty="0" err="1"/>
                <a:t>nhiều</a:t>
              </a:r>
              <a:r>
                <a:rPr lang="en-US" dirty="0"/>
                <a:t> </a:t>
              </a:r>
              <a:r>
                <a:rPr lang="en-US" dirty="0" err="1"/>
                <a:t>nhân</a:t>
              </a:r>
              <a:r>
                <a:rPr lang="en-US" dirty="0"/>
                <a:t> </a:t>
              </a:r>
              <a:r>
                <a:rPr lang="en-US" dirty="0" err="1"/>
                <a:t>công</a:t>
              </a:r>
              <a:r>
                <a:rPr lang="en-US" dirty="0"/>
                <a:t> </a:t>
              </a:r>
            </a:p>
            <a:p>
              <a:r>
                <a:rPr lang="en-US" dirty="0"/>
                <a:t>- </a:t>
              </a:r>
              <a:r>
                <a:rPr lang="en-US" dirty="0" err="1"/>
                <a:t>Thương</a:t>
              </a:r>
              <a:r>
                <a:rPr lang="en-US" dirty="0"/>
                <a:t> </a:t>
              </a:r>
              <a:r>
                <a:rPr lang="en-US" dirty="0" err="1"/>
                <a:t>nghiệp</a:t>
              </a:r>
              <a:r>
                <a:rPr lang="en-US" dirty="0"/>
                <a:t>: </a:t>
              </a:r>
              <a:r>
                <a:rPr lang="en-US" dirty="0" err="1"/>
                <a:t>thương</a:t>
              </a:r>
              <a:r>
                <a:rPr lang="en-US" dirty="0"/>
                <a:t> </a:t>
              </a:r>
              <a:r>
                <a:rPr lang="en-US" dirty="0" err="1"/>
                <a:t>cảm</a:t>
              </a:r>
              <a:r>
                <a:rPr lang="en-US" dirty="0"/>
                <a:t> </a:t>
              </a:r>
              <a:r>
                <a:rPr lang="en-US" dirty="0" err="1"/>
                <a:t>lớn</a:t>
              </a:r>
              <a:r>
                <a:rPr lang="en-US" dirty="0"/>
                <a:t>, </a:t>
              </a:r>
              <a:r>
                <a:rPr lang="en-US" dirty="0" err="1"/>
                <a:t>giao</a:t>
              </a:r>
              <a:r>
                <a:rPr lang="en-US" dirty="0"/>
                <a:t> </a:t>
              </a:r>
              <a:r>
                <a:rPr lang="en-US" dirty="0" err="1"/>
                <a:t>thương</a:t>
              </a:r>
              <a:r>
                <a:rPr lang="en-US" dirty="0"/>
                <a:t> </a:t>
              </a:r>
              <a:r>
                <a:rPr lang="en-US" dirty="0" err="1"/>
                <a:t>với</a:t>
              </a:r>
              <a:r>
                <a:rPr lang="en-US" dirty="0"/>
                <a:t> </a:t>
              </a:r>
              <a:r>
                <a:rPr lang="en-US" dirty="0" err="1"/>
                <a:t>các</a:t>
              </a:r>
              <a:r>
                <a:rPr lang="en-US" dirty="0"/>
                <a:t> </a:t>
              </a:r>
              <a:r>
                <a:rPr lang="en-US" dirty="0" err="1"/>
                <a:t>nước</a:t>
              </a:r>
              <a:endParaRPr lang="en-US" dirty="0"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</p:spTree>
    <p:extLst>
      <p:ext uri="{BB962C8B-B14F-4D97-AF65-F5344CB8AC3E}">
        <p14:creationId xmlns:p14="http://schemas.microsoft.com/office/powerpoint/2010/main" val="412622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05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83771" y="4122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636171" y="5646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3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7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1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98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779664" y="-130108"/>
            <a:ext cx="3364335" cy="2949506"/>
            <a:chOff x="7115777" y="-278022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115777" y="-278022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85913" y="563626"/>
              <a:ext cx="3963667" cy="1306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- </a:t>
              </a:r>
              <a:r>
                <a:rPr lang="en-US" dirty="0"/>
                <a:t>(</a:t>
              </a:r>
              <a:r>
                <a:rPr lang="vi-VN" dirty="0"/>
                <a:t>T</a:t>
              </a:r>
              <a:r>
                <a:rPr lang="en-US" dirty="0"/>
                <a:t>ư </a:t>
              </a:r>
              <a:r>
                <a:rPr lang="en-US" dirty="0" err="1"/>
                <a:t>tưởng</a:t>
              </a:r>
              <a:r>
                <a:rPr lang="en-US" dirty="0"/>
                <a:t> - </a:t>
              </a:r>
              <a:r>
                <a:rPr lang="vi-VN" dirty="0"/>
                <a:t>T</a:t>
              </a:r>
              <a:r>
                <a:rPr lang="en-US" dirty="0" err="1"/>
                <a:t>ôn</a:t>
              </a:r>
              <a:r>
                <a:rPr lang="en-US" dirty="0"/>
                <a:t> </a:t>
              </a:r>
              <a:r>
                <a:rPr lang="en-US" dirty="0" err="1"/>
                <a:t>giáo</a:t>
              </a:r>
              <a:r>
                <a:rPr lang="en-US" dirty="0"/>
                <a:t>, </a:t>
              </a:r>
              <a:r>
                <a:rPr lang="vi-VN" dirty="0"/>
                <a:t>S</a:t>
              </a:r>
              <a:r>
                <a:rPr lang="en-US" dirty="0"/>
                <a:t>ử </a:t>
              </a:r>
              <a:r>
                <a:rPr lang="en-US" dirty="0" err="1"/>
                <a:t>học</a:t>
              </a:r>
              <a:r>
                <a:rPr lang="en-US" dirty="0"/>
                <a:t>, </a:t>
              </a:r>
              <a:r>
                <a:rPr lang="vi-VN" dirty="0"/>
                <a:t>V</a:t>
              </a:r>
              <a:r>
                <a:rPr lang="en-US" dirty="0" err="1"/>
                <a:t>ăn</a:t>
              </a:r>
              <a:r>
                <a:rPr lang="en-US" dirty="0"/>
                <a:t> </a:t>
              </a:r>
              <a:r>
                <a:rPr lang="en-US" dirty="0" err="1"/>
                <a:t>học</a:t>
              </a:r>
              <a:r>
                <a:rPr lang="en-US" dirty="0"/>
                <a:t>, </a:t>
              </a:r>
              <a:r>
                <a:rPr lang="vi-VN" dirty="0"/>
                <a:t>K</a:t>
              </a:r>
              <a:r>
                <a:rPr lang="en-US" dirty="0" err="1"/>
                <a:t>hoa</a:t>
              </a:r>
              <a:r>
                <a:rPr lang="en-US" dirty="0"/>
                <a:t> </a:t>
              </a:r>
              <a:r>
                <a:rPr lang="en-US" dirty="0" err="1"/>
                <a:t>học</a:t>
              </a:r>
              <a:r>
                <a:rPr lang="en-US" dirty="0"/>
                <a:t> - </a:t>
              </a:r>
              <a:r>
                <a:rPr lang="vi-VN" dirty="0"/>
                <a:t>K</a:t>
              </a:r>
              <a:r>
                <a:rPr lang="en-US" dirty="0"/>
                <a:t>ỹ </a:t>
              </a:r>
              <a:r>
                <a:rPr lang="en-US" dirty="0" err="1"/>
                <a:t>thuật</a:t>
              </a:r>
              <a:r>
                <a:rPr lang="en-US" dirty="0"/>
                <a:t>, </a:t>
              </a:r>
              <a:r>
                <a:rPr lang="vi-VN" dirty="0"/>
                <a:t>K</a:t>
              </a:r>
              <a:r>
                <a:rPr lang="en-US" dirty="0" err="1"/>
                <a:t>iến</a:t>
              </a:r>
              <a:r>
                <a:rPr lang="en-US" dirty="0"/>
                <a:t> </a:t>
              </a:r>
              <a:r>
                <a:rPr lang="en-US" dirty="0" err="1"/>
                <a:t>trúc</a:t>
              </a:r>
              <a:r>
                <a:rPr lang="en-US" dirty="0"/>
                <a:t>, </a:t>
              </a:r>
              <a:r>
                <a:rPr lang="vi-VN" dirty="0"/>
                <a:t>Đ</a:t>
              </a:r>
              <a:r>
                <a:rPr lang="en-US" dirty="0" err="1"/>
                <a:t>iêu</a:t>
              </a:r>
              <a:r>
                <a:rPr lang="en-US" dirty="0"/>
                <a:t> </a:t>
              </a:r>
              <a:r>
                <a:rPr lang="en-US" dirty="0" err="1"/>
                <a:t>khắc</a:t>
              </a:r>
              <a:r>
                <a:rPr lang="en-US" dirty="0"/>
                <a:t>).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294421" y="38398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Vi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0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55584" y="-169699"/>
            <a:ext cx="5235394" cy="2792901"/>
            <a:chOff x="74112" y="30551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112" y="30551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7" y="579712"/>
              <a:ext cx="6184654" cy="172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Nam,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VII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XIX,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?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2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6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0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20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43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Đường</a:t>
              </a:r>
              <a:r>
                <a:rPr lang="en-US" dirty="0"/>
                <a:t>,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Tống</a:t>
              </a:r>
              <a:r>
                <a:rPr lang="en-US" dirty="0"/>
                <a:t>,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Nguyên</a:t>
              </a:r>
              <a:r>
                <a:rPr lang="en-US" dirty="0"/>
                <a:t>, </a:t>
              </a:r>
              <a:r>
                <a:rPr lang="en-US" dirty="0" err="1"/>
                <a:t>nhà</a:t>
              </a:r>
              <a:r>
                <a:rPr lang="en-US" dirty="0"/>
                <a:t> Minh,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Thanh</a:t>
              </a:r>
              <a:r>
                <a:rPr lang="en-US" dirty="0"/>
                <a:t>.</a:t>
              </a:r>
            </a:p>
            <a:p>
              <a:r>
                <a:rPr lang="en-US"/>
                <a:t>-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44001" y="4029637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29337" y="5090327"/>
            <a:ext cx="9164322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04" y="2443687"/>
            <a:ext cx="253292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88" y="1860276"/>
            <a:ext cx="229996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28" y="1455771"/>
            <a:ext cx="1686773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39" y="1313622"/>
            <a:ext cx="1574091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6" y="1926374"/>
            <a:ext cx="421215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33" y="3298407"/>
            <a:ext cx="928463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2590800" y="239216"/>
            <a:ext cx="510540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" y="5325839"/>
            <a:ext cx="1219647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394" y="2081875"/>
            <a:ext cx="2840644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88" y="2400572"/>
            <a:ext cx="3456260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23" y="1516285"/>
            <a:ext cx="494736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5" y="5109895"/>
            <a:ext cx="95726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791" y="3810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/>
              <a:t>BÀI 4. TRUNG QUỐC TỪ THẾ KỈ VII ĐẾN GIỮA THẾ KỈ XIX</a:t>
            </a:r>
            <a:br>
              <a:rPr lang="en-US" sz="3200" b="1" dirty="0"/>
            </a:b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59412"/>
            <a:ext cx="8788791" cy="54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192486"/>
      </p:ext>
    </p:extLst>
  </p:cSld>
  <p:clrMapOvr>
    <a:masterClrMapping/>
  </p:clrMapOvr>
  <p:transition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3810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BÀI 4. TRUNG QUỐC TỪ THẾ KỈ VII ĐẾN GIỮA THẾ KỈ XIX</a:t>
            </a:r>
            <a:br>
              <a:rPr lang="en-US" sz="3200" b="1" dirty="0">
                <a:solidFill>
                  <a:prstClr val="black"/>
                </a:solidFill>
              </a:rPr>
            </a:b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709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3" y="1828842"/>
            <a:ext cx="907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17556153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" y="6927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6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65380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581400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0805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62000" y="79115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7" y="602335"/>
            <a:ext cx="90297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005864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377049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21" y="42933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33500" y="4101233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018809" y="410123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68136" y="4467587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5181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200900" y="3807522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71438370"/>
      </p:ext>
    </p:extLst>
  </p:cSld>
  <p:clrMapOvr>
    <a:masterClrMapping/>
  </p:clrMapOvr>
  <p:transition>
    <p:split orient="vert"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763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256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458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447800"/>
            <a:ext cx="8458200" cy="493840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indent="254000" algn="just">
              <a:lnSpc>
                <a:spcPct val="144000"/>
              </a:lnSpc>
              <a:spcAft>
                <a:spcPts val="0"/>
              </a:spcAft>
              <a:tabLst>
                <a:tab pos="451485" algn="l"/>
              </a:tabLst>
            </a:pP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Lịch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 kỷ 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VII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kỷ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XIX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(618 - 907)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(907 - 960)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(960 – 1279)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(1271 – 1368)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Minh (1368 – 1644)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(1644 – 1911) –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96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1658</Words>
  <Application>Microsoft Office PowerPoint</Application>
  <PresentationFormat>On-screen Show (4:3)</PresentationFormat>
  <Paragraphs>138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BÀI 4. TRUNG QUỐC TỪ THẾ KỈ VII ĐẾN GIỮA THẾ KỈ XIX  </vt:lpstr>
      <vt:lpstr>BÀI 4. TRUNG QUỐC TỪ THẾ KỈ VII ĐẾN GIỮA THẾ KỈ XIX </vt:lpstr>
      <vt:lpstr>BÀI 4. TRUNG QUỐC TỪ THẾ KỈ VII ĐẾN GIỮA THẾ KỈ XIX </vt:lpstr>
      <vt:lpstr>PowerPoint Presentation</vt:lpstr>
      <vt:lpstr>PowerPoint Presentation</vt:lpstr>
      <vt:lpstr>PowerPoint Presentation</vt:lpstr>
      <vt:lpstr>1. Tiến trình phát triển của lịch sử Trung Quốc từ thế kỷ VII đến giữa thế kỷ XIX</vt:lpstr>
      <vt:lpstr>PowerPoint Presentation</vt:lpstr>
      <vt:lpstr>PowerPoint Presentation</vt:lpstr>
      <vt:lpstr>PowerPoint Presentation</vt:lpstr>
      <vt:lpstr>3. Sự phát triển kinh tế thời Minh - Thanh</vt:lpstr>
      <vt:lpstr>PowerPoint Presentation</vt:lpstr>
      <vt:lpstr>3. Sự phát triển kinh tế thời Minh - Thanh</vt:lpstr>
      <vt:lpstr>4. Những thành tựu chủ yếu của văn hóa Trung Quốc từ thế kỷ VII đến giữa thế kỷ XIX </vt:lpstr>
      <vt:lpstr>PowerPoint Presentation</vt:lpstr>
      <vt:lpstr>4. Những thành tựu chủ yếu của văn hóa Trung Quốc từ thế kỷ VII đến giữa thế kỷ XIX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50</cp:revision>
  <dcterms:created xsi:type="dcterms:W3CDTF">2021-07-19T08:13:53Z</dcterms:created>
  <dcterms:modified xsi:type="dcterms:W3CDTF">2025-10-15T00:33:57Z</dcterms:modified>
</cp:coreProperties>
</file>