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41" r:id="rId2"/>
    <p:sldId id="525" r:id="rId3"/>
    <p:sldId id="497" r:id="rId4"/>
    <p:sldId id="529" r:id="rId5"/>
    <p:sldId id="530" r:id="rId6"/>
    <p:sldId id="531" r:id="rId7"/>
    <p:sldId id="532" r:id="rId8"/>
    <p:sldId id="533" r:id="rId9"/>
    <p:sldId id="534" r:id="rId10"/>
    <p:sldId id="535" r:id="rId11"/>
    <p:sldId id="536" r:id="rId12"/>
    <p:sldId id="540" r:id="rId13"/>
    <p:sldId id="538" r:id="rId14"/>
    <p:sldId id="537" r:id="rId15"/>
    <p:sldId id="515" r:id="rId16"/>
    <p:sldId id="521" r:id="rId17"/>
    <p:sldId id="539" r:id="rId18"/>
    <p:sldId id="518" r:id="rId19"/>
    <p:sldId id="528" r:id="rId20"/>
    <p:sldId id="527" r:id="rId21"/>
    <p:sldId id="52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8" d="100"/>
          <a:sy n="68" d="100"/>
        </p:scale>
        <p:origin x="822"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a:latin typeface="Cambria" pitchFamily="18" charset="0"/>
              <a:ea typeface="Cambria" pitchFamily="18" charset="0"/>
            </a:rPr>
            <a:t>3 </a:t>
          </a:r>
          <a:r>
            <a:rPr lang="en-US" sz="1800" b="1" dirty="0" err="1">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a:latin typeface="Cambria" pitchFamily="18" charset="0"/>
              <a:ea typeface="Cambria" pitchFamily="18" charset="0"/>
            </a:rPr>
            <a:t>Khoáng sản năng lượng</a:t>
          </a:r>
          <a:r>
            <a:rPr lang="en-US" sz="1800" dirty="0">
              <a:latin typeface="Cambria" pitchFamily="18" charset="0"/>
              <a:ea typeface="Cambria" pitchFamily="18" charset="0"/>
            </a:rPr>
            <a:t>: </a:t>
          </a:r>
          <a:r>
            <a:rPr lang="vi-VN" sz="1800" dirty="0">
              <a:latin typeface="Cambria" pitchFamily="18" charset="0"/>
              <a:ea typeface="Cambria" pitchFamily="18" charset="0"/>
            </a:rPr>
            <a:t>than đá, dầu mỏ, khí tự nhiên,….</a:t>
          </a:r>
          <a:endParaRPr lang="en-US" sz="18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a:latin typeface="Cambria" pitchFamily="18" charset="0"/>
              <a:ea typeface="Cambria" pitchFamily="18" charset="0"/>
            </a:rPr>
            <a:t>Khoáng sản kim loại</a:t>
          </a:r>
          <a:r>
            <a:rPr lang="en-US" sz="1800" dirty="0">
              <a:latin typeface="Cambria" pitchFamily="18" charset="0"/>
              <a:ea typeface="Cambria" pitchFamily="18" charset="0"/>
            </a:rPr>
            <a:t>: </a:t>
          </a:r>
          <a:r>
            <a:rPr lang="vi-VN" sz="1800" dirty="0">
              <a:latin typeface="Cambria" pitchFamily="18" charset="0"/>
              <a:ea typeface="Cambria" pitchFamily="18" charset="0"/>
            </a:rPr>
            <a:t>sắt, đồng, bô-xit, man-gan, đất hiếm,...</a:t>
          </a:r>
          <a:endParaRPr lang="en-US" sz="18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a:latin typeface="Cambria" pitchFamily="18" charset="0"/>
              <a:ea typeface="Cambria" pitchFamily="18" charset="0"/>
            </a:rPr>
            <a:t>Khoáng sản phi kim loại</a:t>
          </a:r>
          <a:r>
            <a:rPr lang="en-US" sz="1800" dirty="0">
              <a:latin typeface="Cambria" pitchFamily="18" charset="0"/>
              <a:ea typeface="Cambria" pitchFamily="18" charset="0"/>
            </a:rPr>
            <a:t>: </a:t>
          </a:r>
          <a:r>
            <a:rPr lang="vi-VN" sz="1800" dirty="0">
              <a:latin typeface="Cambria" pitchFamily="18" charset="0"/>
              <a:ea typeface="Cambria" pitchFamily="18" charset="0"/>
            </a:rPr>
            <a:t>a-pa-tit, đá vôi,</a:t>
          </a:r>
          <a:r>
            <a:rPr lang="en-US" sz="1800" dirty="0">
              <a:latin typeface="Cambria" pitchFamily="18" charset="0"/>
              <a:ea typeface="Cambria" pitchFamily="18" charset="0"/>
            </a:rPr>
            <a:t> </a:t>
          </a:r>
          <a:r>
            <a:rPr lang="en-US" sz="1800" dirty="0" err="1">
              <a:latin typeface="Cambria" pitchFamily="18" charset="0"/>
              <a:ea typeface="Cambria" pitchFamily="18" charset="0"/>
            </a:rPr>
            <a:t>sét</a:t>
          </a:r>
          <a:r>
            <a:rPr lang="en-US" sz="1800" dirty="0">
              <a:latin typeface="Cambria" pitchFamily="18" charset="0"/>
              <a:ea typeface="Cambria" pitchFamily="18" charset="0"/>
            </a:rPr>
            <a:t>, </a:t>
          </a:r>
          <a:r>
            <a:rPr lang="en-US" sz="1800" dirty="0" err="1">
              <a:latin typeface="Cambria" pitchFamily="18" charset="0"/>
              <a:ea typeface="Cambria" pitchFamily="18" charset="0"/>
            </a:rPr>
            <a:t>cao</a:t>
          </a:r>
          <a:r>
            <a:rPr lang="en-US" sz="1800" dirty="0">
              <a:latin typeface="Cambria" pitchFamily="18" charset="0"/>
              <a:ea typeface="Cambria" pitchFamily="18" charset="0"/>
            </a:rPr>
            <a:t> </a:t>
          </a:r>
          <a:r>
            <a:rPr lang="en-US" sz="1800" dirty="0" err="1">
              <a:latin typeface="Cambria" pitchFamily="18" charset="0"/>
              <a:ea typeface="Cambria" pitchFamily="18" charset="0"/>
            </a:rPr>
            <a:t>lanh</a:t>
          </a:r>
          <a:r>
            <a:rPr lang="en-US" sz="1800" dirty="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B0683B07-633A-4EB4-A90B-2F6B7E2F51A1}" srcId="{842A6939-AB67-443F-A238-B1594B14F58A}" destId="{D148F24E-0727-46F0-BA5A-665DA528FE6A}" srcOrd="2" destOrd="0" parTransId="{86B2F673-F5E6-4A10-B3AF-E2FBBAD76DF3}" sibTransId="{819C0AA6-C02F-4FB1-8D79-3E110F6AA701}"/>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CD03D810-799F-4069-B4CB-5E6760121485}" type="presOf" srcId="{451462FA-6989-408F-BA8F-09E372FDA644}" destId="{8FEB5CAE-D4E7-4A10-87E2-8525D06FCC9D}" srcOrd="0" destOrd="0" presId="urn:microsoft.com/office/officeart/2005/8/layout/hierarchy6"/>
    <dgm:cxn modelId="{EE0BC92E-D09A-4E7C-BAF1-C93E1C7E7C87}" type="presOf" srcId="{86B2F673-F5E6-4A10-B3AF-E2FBBAD76DF3}" destId="{EFDB2B31-6276-4322-A4AD-A364E9706971}"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BD915975-8B64-4D9D-B604-C5008AC184DC}" type="presOf" srcId="{910BE239-0CC0-4039-8F15-F7C02DB53481}" destId="{D51E557A-1553-48DB-9E8F-9F340370401B}" srcOrd="0" destOrd="0" presId="urn:microsoft.com/office/officeart/2005/8/layout/hierarchy6"/>
    <dgm:cxn modelId="{1BE49E59-F59F-4161-BE29-2EE36E091804}"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E3BD838C-C4E6-470A-8E45-178A64EC9B0A}" type="presOf" srcId="{73DCFC18-9660-4A97-A679-C2AEB743C236}" destId="{6EF5A1E5-00F7-4E6D-AE7E-B9CA6802612E}"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2000" dirty="0">
              <a:latin typeface="Cambria" pitchFamily="18" charset="0"/>
              <a:ea typeface="Cambria" pitchFamily="18" charset="0"/>
            </a:rPr>
            <a:t>Lịch sử phát triển địa chất lâu dài và phức tạp qua 3 giai đoạn: Tiền Cambri, Cổ kiến tạo và Tân kiến tạo. </a:t>
          </a:r>
          <a:endParaRPr lang="en-US" sz="20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2000" dirty="0">
              <a:latin typeface="Cambria" pitchFamily="18" charset="0"/>
              <a:ea typeface="Cambria" pitchFamily="18" charset="0"/>
            </a:rPr>
            <a:t>Vị trí địa lí nước ta nằm ở nơi giao nhau giữa 2 vành đai sinh khoáng lớn là Thái Bình Dương và Địa Trung Hải.</a:t>
          </a:r>
          <a:endParaRPr lang="en-US" sz="20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66501" custScaleY="115150">
        <dgm:presLayoutVars>
          <dgm:bulletEnabled val="1"/>
        </dgm:presLayoutVars>
      </dgm:prSet>
      <dgm:spPr/>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58693" custScaleY="116996">
        <dgm:presLayoutVars>
          <dgm:bulletEnabled val="1"/>
        </dgm:presLayoutVars>
      </dgm:prSet>
      <dgm:spPr/>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1381F12C-C26D-4C65-AD44-925AC82A5B6F}" srcId="{094A1162-F943-4712-89A6-7C150CC8B3C9}" destId="{8B1200E1-885A-4E31-B60C-8D0E52ACCC6D}" srcOrd="1" destOrd="0" parTransId="{2B956750-1803-4D5E-A9C1-D03F60C044BE}" sibTransId="{4FE0B0B6-DBEE-4684-A5EF-C86A74C84F5D}"/>
    <dgm:cxn modelId="{F173CB62-72E6-468A-8D5D-B5636D60250C}" type="presOf" srcId="{094A1162-F943-4712-89A6-7C150CC8B3C9}" destId="{8D34F341-A97C-4886-9743-9D073B6CE110}" srcOrd="0" destOrd="0" presId="urn:microsoft.com/office/officeart/2005/8/layout/pyramid2"/>
    <dgm:cxn modelId="{DBF03E83-5B71-414B-8621-A6E56CC67D49}" type="presOf" srcId="{914687E4-76C7-4A76-B542-CB1CD90C3936}" destId="{A950DDA3-DD47-46C6-9282-3CEBC703C57D}" srcOrd="0" destOrd="0" presId="urn:microsoft.com/office/officeart/2005/8/layout/pyramid2"/>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tyle>
          <a:lnRef idx="2">
            <a:schemeClr val="accent1"/>
          </a:lnRef>
          <a:fillRef idx="1">
            <a:schemeClr val="lt1"/>
          </a:fillRef>
          <a:effectRef idx="0">
            <a:schemeClr val="accent1"/>
          </a:effectRef>
          <a:fontRef idx="minor">
            <a:schemeClr val="dk1"/>
          </a:fontRef>
        </dgm:style>
      </dgm:prSet>
      <dgm:spPr/>
      <dgm:t>
        <a:bodyPr/>
        <a:lstStyle/>
        <a:p>
          <a:pPr algn="just"/>
          <a:endParaRPr lang="en-US" sz="2800" b="1" dirty="0">
            <a:solidFill>
              <a:schemeClr val="tx1"/>
            </a:solidFill>
            <a:latin typeface="Cambria" pitchFamily="18" charset="0"/>
            <a:ea typeface="Cambria" pitchFamily="18" charset="0"/>
          </a:endParaRPr>
        </a:p>
        <a:p>
          <a:pPr algn="just"/>
          <a:r>
            <a:rPr lang="en-US" sz="2800" b="1" dirty="0">
              <a:solidFill>
                <a:schemeClr val="tx1"/>
              </a:solidFill>
              <a:latin typeface="Cambria" pitchFamily="18" charset="0"/>
              <a:ea typeface="Cambria" pitchFamily="18" charset="0"/>
            </a:rPr>
            <a:t>Vai </a:t>
          </a:r>
          <a:r>
            <a:rPr lang="en-US" sz="2800" b="1" dirty="0" err="1">
              <a:solidFill>
                <a:schemeClr val="tx1"/>
              </a:solidFill>
              <a:latin typeface="Cambria" pitchFamily="18" charset="0"/>
              <a:ea typeface="Cambria" pitchFamily="18" charset="0"/>
            </a:rPr>
            <a:t>trò</a:t>
          </a:r>
          <a:r>
            <a:rPr lang="en-US" sz="2800" b="1" dirty="0">
              <a:solidFill>
                <a:schemeClr val="tx1"/>
              </a:solidFill>
              <a:latin typeface="Cambria" pitchFamily="18" charset="0"/>
              <a:ea typeface="Cambria" pitchFamily="18" charset="0"/>
            </a:rPr>
            <a:t>: </a:t>
          </a:r>
          <a:r>
            <a:rPr lang="vi-VN" sz="2800" b="0" dirty="0">
              <a:solidFill>
                <a:schemeClr val="tx1"/>
              </a:solidFill>
              <a:latin typeface="Cambria" pitchFamily="18" charset="0"/>
              <a:ea typeface="Cambria" pitchFamily="18" charset="0"/>
            </a:rPr>
            <a:t>Cung cấp nguyên liệu, nhiên liệu cho </a:t>
          </a:r>
          <a:r>
            <a:rPr lang="vi-VN" sz="2800" b="0">
              <a:solidFill>
                <a:schemeClr val="tx1"/>
              </a:solidFill>
              <a:latin typeface="Cambria" pitchFamily="18" charset="0"/>
              <a:ea typeface="Cambria" pitchFamily="18" charset="0"/>
            </a:rPr>
            <a:t>nhiều ngàn</a:t>
          </a:r>
          <a:r>
            <a:rPr lang="en-US" sz="2800" b="0">
              <a:solidFill>
                <a:schemeClr val="tx1"/>
              </a:solidFill>
              <a:latin typeface="Cambria" pitchFamily="18" charset="0"/>
              <a:ea typeface="Cambria" pitchFamily="18" charset="0"/>
            </a:rPr>
            <a:t>h c</a:t>
          </a:r>
          <a:r>
            <a:rPr lang="vi-VN" sz="2800" b="0">
              <a:solidFill>
                <a:schemeClr val="tx1"/>
              </a:solidFill>
              <a:latin typeface="Cambria" pitchFamily="18" charset="0"/>
              <a:ea typeface="Cambria" pitchFamily="18" charset="0"/>
            </a:rPr>
            <a:t>ông </a:t>
          </a:r>
          <a:r>
            <a:rPr lang="vi-VN" sz="2800" b="0" dirty="0">
              <a:solidFill>
                <a:schemeClr val="tx1"/>
              </a:solidFill>
              <a:latin typeface="Cambria" pitchFamily="18" charset="0"/>
              <a:ea typeface="Cambria" pitchFamily="18" charset="0"/>
            </a:rPr>
            <a:t>nghiệp cũng như đảm bảo an ninh năng lượng cho quốc gia</a:t>
          </a:r>
          <a:r>
            <a:rPr lang="en-US" sz="2800" b="0" dirty="0">
              <a:solidFill>
                <a:schemeClr val="tx1"/>
              </a:solidFill>
              <a:latin typeface="Cambria" pitchFamily="18" charset="0"/>
              <a:ea typeface="Cambria" pitchFamily="18" charset="0"/>
            </a:rPr>
            <a:t>, p</a:t>
          </a:r>
          <a:r>
            <a:rPr lang="vi-VN" sz="2800" b="0" dirty="0">
              <a:solidFill>
                <a:schemeClr val="tx1"/>
              </a:solidFill>
              <a:latin typeface="Cambria" pitchFamily="18" charset="0"/>
              <a:ea typeface="Cambria" pitchFamily="18" charset="0"/>
            </a:rPr>
            <a:t>hát triển kinh tế và đời sống.</a:t>
          </a:r>
          <a:endParaRPr lang="en-US" sz="2800" b="0" dirty="0">
            <a:solidFill>
              <a:schemeClr val="tx1"/>
            </a:solidFill>
            <a:latin typeface="Cambria" pitchFamily="18" charset="0"/>
            <a:ea typeface="Cambria" pitchFamily="18" charset="0"/>
          </a:endParaRPr>
        </a:p>
        <a:p>
          <a:pPr algn="just"/>
          <a:endParaRPr lang="en-US" sz="2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800" b="1">
              <a:solidFill>
                <a:schemeClr val="tx1"/>
              </a:solidFill>
              <a:latin typeface="Cambria" pitchFamily="18" charset="0"/>
              <a:ea typeface="Cambria" pitchFamily="18" charset="0"/>
            </a:rPr>
            <a:t>     Hiện </a:t>
          </a:r>
          <a:r>
            <a:rPr lang="en-US" sz="2800" b="1" dirty="0" err="1">
              <a:solidFill>
                <a:schemeClr val="tx1"/>
              </a:solidFill>
              <a:latin typeface="Cambria" pitchFamily="18" charset="0"/>
              <a:ea typeface="Cambria" pitchFamily="18" charset="0"/>
            </a:rPr>
            <a:t>trạng</a:t>
          </a:r>
          <a:r>
            <a:rPr lang="en-US" sz="2800" b="1" dirty="0">
              <a:solidFill>
                <a:schemeClr val="tx1"/>
              </a:solidFill>
              <a:latin typeface="Cambria" pitchFamily="18" charset="0"/>
              <a:ea typeface="Cambria" pitchFamily="18" charset="0"/>
            </a:rPr>
            <a:t>: </a:t>
          </a:r>
          <a:r>
            <a:rPr lang="vi-VN" sz="2800" b="0" i="0" dirty="0">
              <a:solidFill>
                <a:schemeClr val="tx1"/>
              </a:solidFill>
              <a:latin typeface="Cambria" pitchFamily="18" charset="0"/>
              <a:ea typeface="Cambria" pitchFamily="18" charset="0"/>
            </a:rPr>
            <a:t>Khai thác và sử dụng khoáng sản </a:t>
          </a:r>
          <a:r>
            <a:rPr lang="vi-VN" sz="2800" b="0" i="0">
              <a:solidFill>
                <a:schemeClr val="tx1"/>
              </a:solidFill>
              <a:latin typeface="Cambria" pitchFamily="18" charset="0"/>
              <a:ea typeface="Cambria" pitchFamily="18" charset="0"/>
            </a:rPr>
            <a:t>còn </a:t>
          </a:r>
          <a:r>
            <a:rPr lang="en-US" sz="2800" b="0" i="0">
              <a:solidFill>
                <a:schemeClr val="tx1"/>
              </a:solidFill>
              <a:latin typeface="Cambria" pitchFamily="18" charset="0"/>
              <a:ea typeface="Cambria" pitchFamily="18" charset="0"/>
            </a:rPr>
            <a:t>  </a:t>
          </a:r>
        </a:p>
        <a:p>
          <a:pPr algn="just"/>
          <a:r>
            <a:rPr lang="en-US" sz="2800" b="0" i="0">
              <a:solidFill>
                <a:schemeClr val="tx1"/>
              </a:solidFill>
              <a:latin typeface="Cambria" pitchFamily="18" charset="0"/>
              <a:ea typeface="Cambria" pitchFamily="18" charset="0"/>
            </a:rPr>
            <a:t>      </a:t>
          </a:r>
          <a:r>
            <a:rPr lang="vi-VN" sz="2800" b="0" i="0">
              <a:solidFill>
                <a:schemeClr val="tx1"/>
              </a:solidFill>
              <a:latin typeface="Cambria" pitchFamily="18" charset="0"/>
              <a:ea typeface="Cambria" pitchFamily="18" charset="0"/>
            </a:rPr>
            <a:t>chưa</a:t>
          </a:r>
          <a:r>
            <a:rPr lang="en-US" sz="2800" b="0" i="0">
              <a:solidFill>
                <a:schemeClr val="tx1"/>
              </a:solidFill>
              <a:latin typeface="Cambria" pitchFamily="18" charset="0"/>
              <a:ea typeface="Cambria" pitchFamily="18" charset="0"/>
            </a:rPr>
            <a:t> </a:t>
          </a:r>
          <a:r>
            <a:rPr lang="vi-VN" sz="2800" b="0" i="0">
              <a:solidFill>
                <a:schemeClr val="tx1"/>
              </a:solidFill>
              <a:latin typeface="Cambria" pitchFamily="18" charset="0"/>
              <a:ea typeface="Cambria" pitchFamily="18" charset="0"/>
            </a:rPr>
            <a:t>hợp </a:t>
          </a:r>
          <a:r>
            <a:rPr lang="vi-VN" sz="2800" b="0" i="0" dirty="0">
              <a:solidFill>
                <a:schemeClr val="tx1"/>
              </a:solidFill>
              <a:latin typeface="Cambria" pitchFamily="18" charset="0"/>
              <a:ea typeface="Cambria" pitchFamily="18" charset="0"/>
            </a:rPr>
            <a:t>lí.</a:t>
          </a:r>
          <a:endParaRPr lang="en-US" sz="2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2800" b="1" dirty="0">
            <a:solidFill>
              <a:schemeClr val="tx1"/>
            </a:solidFill>
            <a:latin typeface="Cambria" pitchFamily="18" charset="0"/>
            <a:ea typeface="Cambria" pitchFamily="18" charset="0"/>
          </a:endParaRPr>
        </a:p>
        <a:p>
          <a:r>
            <a:rPr lang="en-US" sz="2800" b="1">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Nguyên</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nhân</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Khai</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thác</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quá</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mức</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bừa</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bãi</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trái</a:t>
          </a:r>
          <a:r>
            <a:rPr lang="en-US" sz="2800" dirty="0">
              <a:solidFill>
                <a:schemeClr val="tx1"/>
              </a:solidFill>
              <a:latin typeface="Cambria" pitchFamily="18" charset="0"/>
              <a:ea typeface="Cambria" pitchFamily="18" charset="0"/>
            </a:rPr>
            <a:t> </a:t>
          </a:r>
          <a:r>
            <a:rPr lang="en-US" sz="2800" err="1">
              <a:solidFill>
                <a:schemeClr val="tx1"/>
              </a:solidFill>
              <a:latin typeface="Cambria" pitchFamily="18" charset="0"/>
              <a:ea typeface="Cambria" pitchFamily="18" charset="0"/>
            </a:rPr>
            <a:t>phép</a:t>
          </a:r>
          <a:r>
            <a:rPr lang="en-US" sz="2800">
              <a:solidFill>
                <a:schemeClr val="tx1"/>
              </a:solidFill>
              <a:latin typeface="Cambria" pitchFamily="18" charset="0"/>
              <a:ea typeface="Cambria" pitchFamily="18" charset="0"/>
            </a:rPr>
            <a:t>,</a:t>
          </a:r>
        </a:p>
        <a:p>
          <a:r>
            <a:rPr lang="en-US" sz="280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công</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nghệ</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khai</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thác</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còn</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lạc</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hậu</a:t>
          </a:r>
          <a:r>
            <a:rPr lang="en-US" sz="2800" dirty="0">
              <a:solidFill>
                <a:schemeClr val="tx1"/>
              </a:solidFill>
              <a:latin typeface="Cambria" pitchFamily="18" charset="0"/>
              <a:ea typeface="Cambria" pitchFamily="18" charset="0"/>
            </a:rPr>
            <a:t>.</a:t>
          </a:r>
        </a:p>
        <a:p>
          <a:endParaRPr lang="en-US" sz="2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X="108964" custScaleY="186112" custLinFactNeighborX="78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custScaleX="95845" custScaleY="86210" custLinFactNeighborX="-208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X="113824" custScaleY="14547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ScaleX="100157" custLinFactNeighborX="-17902"/>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X="108964" custScaleY="120352">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custScaleX="77964"/>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800" b="1" dirty="0" err="1">
              <a:solidFill>
                <a:schemeClr val="tx1"/>
              </a:solidFill>
              <a:latin typeface="Cambria" pitchFamily="18" charset="0"/>
              <a:ea typeface="Cambria" pitchFamily="18" charset="0"/>
            </a:rPr>
            <a:t>Hậu</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quả</a:t>
          </a:r>
          <a:r>
            <a:rPr lang="en-US" sz="2800" b="1" dirty="0">
              <a:solidFill>
                <a:schemeClr val="tx1"/>
              </a:solidFill>
              <a:latin typeface="Cambria" pitchFamily="18" charset="0"/>
              <a:ea typeface="Cambria" pitchFamily="18" charset="0"/>
            </a:rPr>
            <a:t>: </a:t>
          </a:r>
          <a:r>
            <a:rPr lang="vi-VN" sz="2800" b="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2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sz="2400"/>
        </a:p>
      </dgm:t>
    </dgm:pt>
    <dgm:pt modelId="{9DA92A08-ED37-48A9-A0DD-F521D2142CD2}" type="sibTrans" cxnId="{D274CE2A-ED47-4CFE-981A-670E14BBB397}">
      <dgm:prSet/>
      <dgm:spPr/>
      <dgm:t>
        <a:bodyPr/>
        <a:lstStyle/>
        <a:p>
          <a:endParaRPr lang="en-US" sz="2400"/>
        </a:p>
      </dgm:t>
    </dgm:pt>
    <dgm:pt modelId="{2EA4557B-2359-4BA8-9F14-A6ECB8DAC4AB}">
      <dgm:prSet phldrT="[Text]" custT="1"/>
      <dgm:spPr>
        <a:solidFill>
          <a:srgbClr val="BCFCD4"/>
        </a:solidFill>
      </dgm:spPr>
      <dgm:t>
        <a:bodyPr/>
        <a:lstStyle/>
        <a:p>
          <a:endParaRPr lang="en-US" sz="2800" b="1" dirty="0">
            <a:solidFill>
              <a:schemeClr val="tx1"/>
            </a:solidFill>
            <a:latin typeface="Cambria" pitchFamily="18" charset="0"/>
            <a:ea typeface="Cambria" pitchFamily="18" charset="0"/>
          </a:endParaRPr>
        </a:p>
        <a:p>
          <a:r>
            <a:rPr lang="en-US" sz="2800" b="1" dirty="0" err="1">
              <a:solidFill>
                <a:schemeClr val="tx1"/>
              </a:solidFill>
              <a:latin typeface="Cambria" pitchFamily="18" charset="0"/>
              <a:ea typeface="Cambria" pitchFamily="18" charset="0"/>
            </a:rPr>
            <a:t>Ví</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dụ</a:t>
          </a:r>
          <a:r>
            <a:rPr lang="en-US" sz="2800" b="1"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Sạt</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lở</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sông</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Hậu</a:t>
          </a:r>
          <a:r>
            <a:rPr lang="en-US" sz="2800" b="0" dirty="0">
              <a:solidFill>
                <a:schemeClr val="tx1"/>
              </a:solidFill>
              <a:latin typeface="Cambria" pitchFamily="18" charset="0"/>
              <a:ea typeface="Cambria" pitchFamily="18" charset="0"/>
            </a:rPr>
            <a:t> do </a:t>
          </a:r>
          <a:r>
            <a:rPr lang="en-US" sz="2800" b="0" dirty="0" err="1">
              <a:solidFill>
                <a:schemeClr val="tx1"/>
              </a:solidFill>
              <a:latin typeface="Cambria" pitchFamily="18" charset="0"/>
              <a:ea typeface="Cambria" pitchFamily="18" charset="0"/>
            </a:rPr>
            <a:t>khai</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thác</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cát</a:t>
          </a:r>
          <a:r>
            <a:rPr lang="en-US" sz="2800" b="0" dirty="0">
              <a:solidFill>
                <a:schemeClr val="tx1"/>
              </a:solidFill>
              <a:latin typeface="Cambria" pitchFamily="18" charset="0"/>
              <a:ea typeface="Cambria" pitchFamily="18" charset="0"/>
            </a:rPr>
            <a:t>, ô </a:t>
          </a:r>
          <a:r>
            <a:rPr lang="en-US" sz="2800" b="0" dirty="0" err="1">
              <a:solidFill>
                <a:schemeClr val="tx1"/>
              </a:solidFill>
              <a:latin typeface="Cambria" pitchFamily="18" charset="0"/>
              <a:ea typeface="Cambria" pitchFamily="18" charset="0"/>
            </a:rPr>
            <a:t>nhiễm</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biển</a:t>
          </a:r>
          <a:r>
            <a:rPr lang="en-US" sz="2800" b="0" dirty="0">
              <a:solidFill>
                <a:schemeClr val="tx1"/>
              </a:solidFill>
              <a:latin typeface="Cambria" pitchFamily="18" charset="0"/>
              <a:ea typeface="Cambria" pitchFamily="18" charset="0"/>
            </a:rPr>
            <a:t> do </a:t>
          </a:r>
          <a:r>
            <a:rPr lang="en-US" sz="2800" b="0" dirty="0" err="1">
              <a:solidFill>
                <a:schemeClr val="tx1"/>
              </a:solidFill>
              <a:latin typeface="Cambria" pitchFamily="18" charset="0"/>
              <a:ea typeface="Cambria" pitchFamily="18" charset="0"/>
            </a:rPr>
            <a:t>khai</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thác</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dầu</a:t>
          </a:r>
          <a:r>
            <a:rPr lang="en-US" sz="2800" b="0" dirty="0">
              <a:solidFill>
                <a:schemeClr val="tx1"/>
              </a:solidFill>
              <a:latin typeface="Cambria" pitchFamily="18" charset="0"/>
              <a:ea typeface="Cambria" pitchFamily="18" charset="0"/>
            </a:rPr>
            <a:t> ở </a:t>
          </a:r>
          <a:r>
            <a:rPr lang="en-US" sz="2800" b="0" dirty="0" err="1">
              <a:solidFill>
                <a:schemeClr val="tx1"/>
              </a:solidFill>
              <a:latin typeface="Cambria" pitchFamily="18" charset="0"/>
              <a:ea typeface="Cambria" pitchFamily="18" charset="0"/>
            </a:rPr>
            <a:t>thềm</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lục</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địa</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phía</a:t>
          </a:r>
          <a:r>
            <a:rPr lang="en-US" sz="2800" b="0" dirty="0">
              <a:solidFill>
                <a:schemeClr val="tx1"/>
              </a:solidFill>
              <a:latin typeface="Cambria" pitchFamily="18" charset="0"/>
              <a:ea typeface="Cambria" pitchFamily="18" charset="0"/>
            </a:rPr>
            <a:t> </a:t>
          </a:r>
          <a:r>
            <a:rPr lang="en-US" sz="2800" b="0" dirty="0" err="1">
              <a:solidFill>
                <a:schemeClr val="tx1"/>
              </a:solidFill>
              <a:latin typeface="Cambria" pitchFamily="18" charset="0"/>
              <a:ea typeface="Cambria" pitchFamily="18" charset="0"/>
            </a:rPr>
            <a:t>nam</a:t>
          </a:r>
          <a:r>
            <a:rPr lang="en-US" sz="2800" b="0" dirty="0">
              <a:solidFill>
                <a:schemeClr val="tx1"/>
              </a:solidFill>
              <a:latin typeface="Cambria" pitchFamily="18" charset="0"/>
              <a:ea typeface="Cambria" pitchFamily="18" charset="0"/>
            </a:rPr>
            <a:t>.</a:t>
          </a:r>
        </a:p>
        <a:p>
          <a:pPr algn="just"/>
          <a:endParaRPr lang="en-US" sz="2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sz="2400"/>
        </a:p>
      </dgm:t>
    </dgm:pt>
    <dgm:pt modelId="{29859120-04AA-48A6-ACAA-ED37A6A9AC18}" type="sibTrans" cxnId="{E5E1F8D5-384F-4738-91BA-6CDDED360257}">
      <dgm:prSet/>
      <dgm:spPr/>
      <dgm:t>
        <a:bodyPr/>
        <a:lstStyle/>
        <a:p>
          <a:endParaRPr lang="en-US" sz="2400"/>
        </a:p>
      </dgm:t>
    </dgm:pt>
    <dgm:pt modelId="{9B38993F-91D9-4E45-89FE-E7C2053BB052}">
      <dgm:prSet phldrT="[Text]" custT="1"/>
      <dgm:spPr>
        <a:solidFill>
          <a:srgbClr val="FFCCFF"/>
        </a:solidFill>
      </dgm:spPr>
      <dgm:t>
        <a:bodyPr/>
        <a:lstStyle/>
        <a:p>
          <a:pPr algn="l"/>
          <a:endParaRPr lang="en-US" sz="2800" b="1" dirty="0">
            <a:solidFill>
              <a:schemeClr val="tx1"/>
            </a:solidFill>
            <a:latin typeface="Cambria" pitchFamily="18" charset="0"/>
            <a:ea typeface="Cambria" pitchFamily="18" charset="0"/>
          </a:endParaRPr>
        </a:p>
        <a:p>
          <a:pPr algn="just"/>
          <a:r>
            <a:rPr lang="en-US" sz="2800" b="1" dirty="0" err="1">
              <a:solidFill>
                <a:schemeClr val="tx1"/>
              </a:solidFill>
              <a:latin typeface="Cambria" pitchFamily="18" charset="0"/>
              <a:ea typeface="Cambria" pitchFamily="18" charset="0"/>
            </a:rPr>
            <a:t>Giải</a:t>
          </a:r>
          <a:r>
            <a:rPr lang="en-US" sz="2800" b="1" dirty="0">
              <a:solidFill>
                <a:schemeClr val="tx1"/>
              </a:solidFill>
              <a:latin typeface="Cambria" pitchFamily="18" charset="0"/>
              <a:ea typeface="Cambria" pitchFamily="18" charset="0"/>
            </a:rPr>
            <a:t> </a:t>
          </a:r>
          <a:r>
            <a:rPr lang="en-US" sz="2800" b="1" dirty="0" err="1">
              <a:solidFill>
                <a:schemeClr val="tx1"/>
              </a:solidFill>
              <a:latin typeface="Cambria" pitchFamily="18" charset="0"/>
              <a:ea typeface="Cambria" pitchFamily="18" charset="0"/>
            </a:rPr>
            <a:t>pháp</a:t>
          </a:r>
          <a:r>
            <a:rPr lang="en-US" sz="2800" dirty="0">
              <a:solidFill>
                <a:schemeClr val="tx1"/>
              </a:solidFill>
              <a:latin typeface="Cambria" pitchFamily="18" charset="0"/>
              <a:ea typeface="Cambria" pitchFamily="18" charset="0"/>
            </a:rPr>
            <a:t>: </a:t>
          </a:r>
          <a:r>
            <a:rPr lang="vi-VN" sz="2800" dirty="0">
              <a:solidFill>
                <a:schemeClr val="tx1"/>
              </a:solidFill>
              <a:latin typeface="Cambria" pitchFamily="18" charset="0"/>
              <a:ea typeface="Cambria" pitchFamily="18" charset="0"/>
            </a:rPr>
            <a:t>Phát triển các hoạt động điều tra, thăm dò; khai thác, chế biến</a:t>
          </a:r>
          <a:r>
            <a:rPr lang="en-US" sz="2800" dirty="0">
              <a:solidFill>
                <a:schemeClr val="tx1"/>
              </a:solidFill>
              <a:latin typeface="Cambria" pitchFamily="18" charset="0"/>
              <a:ea typeface="Cambria" pitchFamily="18" charset="0"/>
            </a:rPr>
            <a:t>, đ</a:t>
          </a:r>
          <a:r>
            <a:rPr lang="vi-VN" sz="2800" dirty="0">
              <a:solidFill>
                <a:schemeClr val="tx1"/>
              </a:solidFill>
              <a:latin typeface="Cambria" pitchFamily="18" charset="0"/>
              <a:ea typeface="Cambria" pitchFamily="18" charset="0"/>
            </a:rPr>
            <a:t>ẩy mạnh đầu tư với công nghệ tiên tiến, thiết bị hiện đại</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phát</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triển</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công</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nghiệp</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chế</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biến</a:t>
          </a:r>
          <a:r>
            <a:rPr lang="en-US" sz="2800" dirty="0">
              <a:solidFill>
                <a:schemeClr val="tx1"/>
              </a:solidFill>
              <a:latin typeface="Cambria" pitchFamily="18" charset="0"/>
              <a:ea typeface="Cambria" pitchFamily="18" charset="0"/>
            </a:rPr>
            <a:t>, b</a:t>
          </a:r>
          <a:r>
            <a:rPr lang="vi-VN" sz="2800" dirty="0">
              <a:solidFill>
                <a:schemeClr val="tx1"/>
              </a:solidFill>
              <a:latin typeface="Cambria" pitchFamily="18" charset="0"/>
              <a:ea typeface="Cambria" pitchFamily="18" charset="0"/>
            </a:rPr>
            <a:t>ảo vệ khoáng sản chưa khai thác và sử dụng tiết kiệm</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và</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tổ</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chức</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tuyên</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truyền</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phổ</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biến</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giáo</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dục</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pháp</a:t>
          </a:r>
          <a:r>
            <a:rPr lang="en-US" sz="2800" dirty="0">
              <a:solidFill>
                <a:schemeClr val="tx1"/>
              </a:solidFill>
              <a:latin typeface="Cambria" pitchFamily="18" charset="0"/>
              <a:ea typeface="Cambria" pitchFamily="18" charset="0"/>
            </a:rPr>
            <a:t> </a:t>
          </a:r>
          <a:r>
            <a:rPr lang="en-US" sz="2800" dirty="0" err="1">
              <a:solidFill>
                <a:schemeClr val="tx1"/>
              </a:solidFill>
              <a:latin typeface="Cambria" pitchFamily="18" charset="0"/>
              <a:ea typeface="Cambria" pitchFamily="18" charset="0"/>
            </a:rPr>
            <a:t>luật</a:t>
          </a:r>
          <a:r>
            <a:rPr lang="en-US" sz="2800" dirty="0">
              <a:solidFill>
                <a:schemeClr val="tx1"/>
              </a:solidFill>
              <a:latin typeface="Cambria" pitchFamily="18" charset="0"/>
              <a:ea typeface="Cambria" pitchFamily="18" charset="0"/>
            </a:rPr>
            <a:t>.</a:t>
          </a:r>
        </a:p>
        <a:p>
          <a:pPr algn="l"/>
          <a:endParaRPr lang="en-US" sz="2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sz="2400"/>
        </a:p>
      </dgm:t>
    </dgm:pt>
    <dgm:pt modelId="{D53B4CC3-4CE5-4F91-919B-A6C770DA696A}" type="sibTrans" cxnId="{E47014BD-B35F-4A75-8D3A-E36CBE71105B}">
      <dgm:prSet/>
      <dgm:spPr/>
      <dgm:t>
        <a:bodyPr/>
        <a:lstStyle/>
        <a:p>
          <a:endParaRPr lang="en-US" sz="2400"/>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100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380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207389">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819F3F4D-8176-4A54-AEFB-E7D5A93BBA09}" type="presOf" srcId="{9B38993F-91D9-4E45-89FE-E7C2053BB052}" destId="{A0E9B536-5134-4AC7-990D-17E1F41843BA}" srcOrd="0" destOrd="0" presId="urn:microsoft.com/office/officeart/2008/layout/VerticalCurvedList"/>
    <dgm:cxn modelId="{06ABBA7B-22DD-4CAE-B641-42B92C2AB6E2}" type="presOf" srcId="{2EA4557B-2359-4BA8-9F14-A6ECB8DAC4AB}" destId="{DD97E049-4A6C-47F8-8707-C5FFDBF743ED}" srcOrd="0" destOrd="0" presId="urn:microsoft.com/office/officeart/2008/layout/VerticalCurvedList"/>
    <dgm:cxn modelId="{9ECAE582-BAE8-4BC0-BB1C-C0ADA098F9E1}"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mbria" pitchFamily="18" charset="0"/>
              <a:ea typeface="Cambria" pitchFamily="18" charset="0"/>
            </a:rPr>
            <a:t>3 </a:t>
          </a:r>
          <a:r>
            <a:rPr lang="en-US" sz="1800" b="1" kern="1200" dirty="0" err="1">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năng lượng</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than đá, dầu mỏ, khí tự nhiên,….</a:t>
          </a:r>
          <a:endParaRPr lang="en-US" sz="1800" kern="1200" dirty="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sắt, đồng, bô-xit, man-gan, đất hiếm,...</a:t>
          </a:r>
          <a:endParaRPr lang="en-US" sz="1800" kern="1200" dirty="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phi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a-pa-tit, đá vôi,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sét</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cao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lanh</a:t>
          </a:r>
          <a:r>
            <a:rPr lang="en-US" sz="1800" kern="1200" dirty="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745925" y="0"/>
          <a:ext cx="3782890" cy="3782890"/>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640737" y="379114"/>
          <a:ext cx="4094057" cy="135444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vi-VN" sz="2000" kern="1200" dirty="0">
              <a:latin typeface="Cambria" pitchFamily="18" charset="0"/>
              <a:ea typeface="Cambria" pitchFamily="18" charset="0"/>
            </a:rPr>
            <a:t>Lịch sử phát triển địa chất lâu dài và phức tạp qua 3 giai đoạn: Tiền Cambri, Cổ kiến tạo và Tân kiến tạo. </a:t>
          </a:r>
          <a:endParaRPr lang="en-US" sz="2000" kern="1200" dirty="0">
            <a:latin typeface="Cambria" pitchFamily="18" charset="0"/>
            <a:ea typeface="Cambria" pitchFamily="18" charset="0"/>
          </a:endParaRPr>
        </a:p>
      </dsp:txBody>
      <dsp:txXfrm>
        <a:off x="1706855" y="445232"/>
        <a:ext cx="3961821" cy="1222207"/>
      </dsp:txXfrm>
    </dsp:sp>
    <dsp:sp modelId="{3CC59CC5-11DA-4DA1-8AF9-3100F36D1E76}">
      <dsp:nvSpPr>
        <dsp:cNvPr id="0" name=""/>
        <dsp:cNvSpPr/>
      </dsp:nvSpPr>
      <dsp:spPr>
        <a:xfrm>
          <a:off x="1736731" y="1880588"/>
          <a:ext cx="3902068" cy="137615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vi-VN" sz="2000" kern="1200" dirty="0">
              <a:latin typeface="Cambria" pitchFamily="18" charset="0"/>
              <a:ea typeface="Cambria" pitchFamily="18" charset="0"/>
            </a:rPr>
            <a:t>Vị trí địa lí nước ta nằm ở nơi giao nhau giữa 2 vành đai sinh khoáng lớn là Thái Bình Dương và Địa Trung Hải.</a:t>
          </a:r>
          <a:endParaRPr lang="en-US" sz="2000" kern="1200" dirty="0">
            <a:latin typeface="Cambria" pitchFamily="18" charset="0"/>
            <a:ea typeface="Cambria" pitchFamily="18" charset="0"/>
          </a:endParaRPr>
        </a:p>
      </dsp:txBody>
      <dsp:txXfrm>
        <a:off x="1803909" y="1947766"/>
        <a:ext cx="3767712" cy="1241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120448" y="-873071"/>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30545" y="90804"/>
          <a:ext cx="9565010" cy="191926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18547" tIns="71120" rIns="71120" bIns="71120" numCol="1" spcCol="1270" anchor="ctr" anchorCtr="0">
          <a:noAutofit/>
        </a:bodyPr>
        <a:lstStyle/>
        <a:p>
          <a:pPr marL="0" lvl="0" indent="0" algn="just" defTabSz="1244600">
            <a:lnSpc>
              <a:spcPct val="90000"/>
            </a:lnSpc>
            <a:spcBef>
              <a:spcPct val="0"/>
            </a:spcBef>
            <a:spcAft>
              <a:spcPct val="35000"/>
            </a:spcAft>
            <a:buNone/>
          </a:pPr>
          <a:endParaRPr lang="en-US" sz="2800" b="1" kern="1200" dirty="0">
            <a:solidFill>
              <a:schemeClr val="tx1"/>
            </a:solidFill>
            <a:latin typeface="Cambria" pitchFamily="18" charset="0"/>
            <a:ea typeface="Cambria" pitchFamily="18" charset="0"/>
          </a:endParaRPr>
        </a:p>
        <a:p>
          <a:pPr marL="0" lvl="0" indent="0" algn="just" defTabSz="1244600">
            <a:lnSpc>
              <a:spcPct val="90000"/>
            </a:lnSpc>
            <a:spcBef>
              <a:spcPct val="0"/>
            </a:spcBef>
            <a:spcAft>
              <a:spcPct val="35000"/>
            </a:spcAft>
            <a:buNone/>
          </a:pPr>
          <a:r>
            <a:rPr lang="en-US" sz="2800" b="1" kern="1200" dirty="0">
              <a:solidFill>
                <a:schemeClr val="tx1"/>
              </a:solidFill>
              <a:latin typeface="Cambria" pitchFamily="18" charset="0"/>
              <a:ea typeface="Cambria" pitchFamily="18" charset="0"/>
            </a:rPr>
            <a:t>Vai </a:t>
          </a:r>
          <a:r>
            <a:rPr lang="en-US" sz="2800" b="1" kern="1200" dirty="0" err="1">
              <a:solidFill>
                <a:schemeClr val="tx1"/>
              </a:solidFill>
              <a:latin typeface="Cambria" pitchFamily="18" charset="0"/>
              <a:ea typeface="Cambria" pitchFamily="18" charset="0"/>
            </a:rPr>
            <a:t>trò</a:t>
          </a:r>
          <a:r>
            <a:rPr lang="en-US" sz="2800" b="1" kern="1200" dirty="0">
              <a:solidFill>
                <a:schemeClr val="tx1"/>
              </a:solidFill>
              <a:latin typeface="Cambria" pitchFamily="18" charset="0"/>
              <a:ea typeface="Cambria" pitchFamily="18" charset="0"/>
            </a:rPr>
            <a:t>: </a:t>
          </a:r>
          <a:r>
            <a:rPr lang="vi-VN" sz="2800" b="0" kern="1200" dirty="0">
              <a:solidFill>
                <a:schemeClr val="tx1"/>
              </a:solidFill>
              <a:latin typeface="Cambria" pitchFamily="18" charset="0"/>
              <a:ea typeface="Cambria" pitchFamily="18" charset="0"/>
            </a:rPr>
            <a:t>Cung cấp nguyên liệu, nhiên liệu cho </a:t>
          </a:r>
          <a:r>
            <a:rPr lang="vi-VN" sz="2800" b="0" kern="1200">
              <a:solidFill>
                <a:schemeClr val="tx1"/>
              </a:solidFill>
              <a:latin typeface="Cambria" pitchFamily="18" charset="0"/>
              <a:ea typeface="Cambria" pitchFamily="18" charset="0"/>
            </a:rPr>
            <a:t>nhiều ngàn</a:t>
          </a:r>
          <a:r>
            <a:rPr lang="en-US" sz="2800" b="0" kern="1200">
              <a:solidFill>
                <a:schemeClr val="tx1"/>
              </a:solidFill>
              <a:latin typeface="Cambria" pitchFamily="18" charset="0"/>
              <a:ea typeface="Cambria" pitchFamily="18" charset="0"/>
            </a:rPr>
            <a:t>h c</a:t>
          </a:r>
          <a:r>
            <a:rPr lang="vi-VN" sz="2800" b="0" kern="1200">
              <a:solidFill>
                <a:schemeClr val="tx1"/>
              </a:solidFill>
              <a:latin typeface="Cambria" pitchFamily="18" charset="0"/>
              <a:ea typeface="Cambria" pitchFamily="18" charset="0"/>
            </a:rPr>
            <a:t>ông </a:t>
          </a:r>
          <a:r>
            <a:rPr lang="vi-VN" sz="2800" b="0" kern="1200" dirty="0">
              <a:solidFill>
                <a:schemeClr val="tx1"/>
              </a:solidFill>
              <a:latin typeface="Cambria" pitchFamily="18" charset="0"/>
              <a:ea typeface="Cambria" pitchFamily="18" charset="0"/>
            </a:rPr>
            <a:t>nghiệp cũng như đảm bảo an ninh năng lượng cho quốc gia</a:t>
          </a:r>
          <a:r>
            <a:rPr lang="en-US" sz="2800" b="0" kern="1200" dirty="0">
              <a:solidFill>
                <a:schemeClr val="tx1"/>
              </a:solidFill>
              <a:latin typeface="Cambria" pitchFamily="18" charset="0"/>
              <a:ea typeface="Cambria" pitchFamily="18" charset="0"/>
            </a:rPr>
            <a:t>, p</a:t>
          </a:r>
          <a:r>
            <a:rPr lang="vi-VN" sz="2800" b="0" kern="1200" dirty="0">
              <a:solidFill>
                <a:schemeClr val="tx1"/>
              </a:solidFill>
              <a:latin typeface="Cambria" pitchFamily="18" charset="0"/>
              <a:ea typeface="Cambria" pitchFamily="18" charset="0"/>
            </a:rPr>
            <a:t>hát triển kinh tế và đời sống.</a:t>
          </a:r>
          <a:endParaRPr lang="en-US" sz="2800" b="0" kern="1200" dirty="0">
            <a:solidFill>
              <a:schemeClr val="tx1"/>
            </a:solidFill>
            <a:latin typeface="Cambria" pitchFamily="18" charset="0"/>
            <a:ea typeface="Cambria" pitchFamily="18" charset="0"/>
          </a:endParaRPr>
        </a:p>
        <a:p>
          <a:pPr marL="0" lvl="0" indent="0" algn="just" defTabSz="1244600">
            <a:lnSpc>
              <a:spcPct val="90000"/>
            </a:lnSpc>
            <a:spcBef>
              <a:spcPct val="0"/>
            </a:spcBef>
            <a:spcAft>
              <a:spcPct val="35000"/>
            </a:spcAft>
            <a:buNone/>
          </a:pPr>
          <a:endParaRPr lang="en-US" sz="2800" kern="1200" dirty="0">
            <a:solidFill>
              <a:schemeClr val="tx1"/>
            </a:solidFill>
            <a:latin typeface="Cambria" pitchFamily="18" charset="0"/>
            <a:ea typeface="Cambria" pitchFamily="18" charset="0"/>
          </a:endParaRPr>
        </a:p>
      </dsp:txBody>
      <dsp:txXfrm>
        <a:off x="30545" y="90804"/>
        <a:ext cx="9565010" cy="1919261"/>
      </dsp:txXfrm>
    </dsp:sp>
    <dsp:sp modelId="{467C472B-F399-46AE-B017-5DC56BBEA7D7}">
      <dsp:nvSpPr>
        <dsp:cNvPr id="0" name=""/>
        <dsp:cNvSpPr/>
      </dsp:nvSpPr>
      <dsp:spPr>
        <a:xfrm>
          <a:off x="-193763" y="494789"/>
          <a:ext cx="1235489" cy="111129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218002" y="1847191"/>
          <a:ext cx="9564951" cy="150020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b="1" kern="1200">
              <a:solidFill>
                <a:schemeClr val="tx1"/>
              </a:solidFill>
              <a:latin typeface="Cambria" pitchFamily="18" charset="0"/>
              <a:ea typeface="Cambria" pitchFamily="18" charset="0"/>
            </a:rPr>
            <a:t>     Hiện </a:t>
          </a:r>
          <a:r>
            <a:rPr lang="en-US" sz="2800" b="1" kern="1200" dirty="0" err="1">
              <a:solidFill>
                <a:schemeClr val="tx1"/>
              </a:solidFill>
              <a:latin typeface="Cambria" pitchFamily="18" charset="0"/>
              <a:ea typeface="Cambria" pitchFamily="18" charset="0"/>
            </a:rPr>
            <a:t>trạng</a:t>
          </a:r>
          <a:r>
            <a:rPr lang="en-US" sz="2800" b="1" kern="1200" dirty="0">
              <a:solidFill>
                <a:schemeClr val="tx1"/>
              </a:solidFill>
              <a:latin typeface="Cambria" pitchFamily="18" charset="0"/>
              <a:ea typeface="Cambria" pitchFamily="18" charset="0"/>
            </a:rPr>
            <a:t>: </a:t>
          </a:r>
          <a:r>
            <a:rPr lang="vi-VN" sz="2800" b="0" i="0" kern="1200" dirty="0">
              <a:solidFill>
                <a:schemeClr val="tx1"/>
              </a:solidFill>
              <a:latin typeface="Cambria" pitchFamily="18" charset="0"/>
              <a:ea typeface="Cambria" pitchFamily="18" charset="0"/>
            </a:rPr>
            <a:t>Khai thác và sử dụng khoáng sản </a:t>
          </a:r>
          <a:r>
            <a:rPr lang="vi-VN" sz="2800" b="0" i="0" kern="1200">
              <a:solidFill>
                <a:schemeClr val="tx1"/>
              </a:solidFill>
              <a:latin typeface="Cambria" pitchFamily="18" charset="0"/>
              <a:ea typeface="Cambria" pitchFamily="18" charset="0"/>
            </a:rPr>
            <a:t>còn </a:t>
          </a:r>
          <a:r>
            <a:rPr lang="en-US" sz="2800" b="0" i="0" kern="1200">
              <a:solidFill>
                <a:schemeClr val="tx1"/>
              </a:solidFill>
              <a:latin typeface="Cambria" pitchFamily="18" charset="0"/>
              <a:ea typeface="Cambria" pitchFamily="18" charset="0"/>
            </a:rPr>
            <a:t>  </a:t>
          </a:r>
        </a:p>
        <a:p>
          <a:pPr marL="0" lvl="0" indent="0" algn="just" defTabSz="1244600">
            <a:lnSpc>
              <a:spcPct val="90000"/>
            </a:lnSpc>
            <a:spcBef>
              <a:spcPct val="0"/>
            </a:spcBef>
            <a:spcAft>
              <a:spcPct val="35000"/>
            </a:spcAft>
            <a:buNone/>
          </a:pPr>
          <a:r>
            <a:rPr lang="en-US" sz="2800" b="0" i="0" kern="1200">
              <a:solidFill>
                <a:schemeClr val="tx1"/>
              </a:solidFill>
              <a:latin typeface="Cambria" pitchFamily="18" charset="0"/>
              <a:ea typeface="Cambria" pitchFamily="18" charset="0"/>
            </a:rPr>
            <a:t>      </a:t>
          </a:r>
          <a:r>
            <a:rPr lang="vi-VN" sz="2800" b="0" i="0" kern="1200">
              <a:solidFill>
                <a:schemeClr val="tx1"/>
              </a:solidFill>
              <a:latin typeface="Cambria" pitchFamily="18" charset="0"/>
              <a:ea typeface="Cambria" pitchFamily="18" charset="0"/>
            </a:rPr>
            <a:t>chưa</a:t>
          </a:r>
          <a:r>
            <a:rPr lang="en-US" sz="2800" b="0" i="0" kern="1200">
              <a:solidFill>
                <a:schemeClr val="tx1"/>
              </a:solidFill>
              <a:latin typeface="Cambria" pitchFamily="18" charset="0"/>
              <a:ea typeface="Cambria" pitchFamily="18" charset="0"/>
            </a:rPr>
            <a:t> </a:t>
          </a:r>
          <a:r>
            <a:rPr lang="vi-VN" sz="2800" b="0" i="0" kern="1200">
              <a:solidFill>
                <a:schemeClr val="tx1"/>
              </a:solidFill>
              <a:latin typeface="Cambria" pitchFamily="18" charset="0"/>
              <a:ea typeface="Cambria" pitchFamily="18" charset="0"/>
            </a:rPr>
            <a:t>hợp </a:t>
          </a:r>
          <a:r>
            <a:rPr lang="vi-VN" sz="2800" b="0" i="0" kern="1200" dirty="0">
              <a:solidFill>
                <a:schemeClr val="tx1"/>
              </a:solidFill>
              <a:latin typeface="Cambria" pitchFamily="18" charset="0"/>
              <a:ea typeface="Cambria" pitchFamily="18" charset="0"/>
            </a:rPr>
            <a:t>lí.</a:t>
          </a:r>
          <a:endParaRPr lang="en-US" sz="2800" b="0" i="0" kern="1200" dirty="0">
            <a:solidFill>
              <a:schemeClr val="tx1"/>
            </a:solidFill>
            <a:latin typeface="Cambria" pitchFamily="18" charset="0"/>
            <a:ea typeface="Cambria" pitchFamily="18" charset="0"/>
          </a:endParaRPr>
        </a:p>
      </dsp:txBody>
      <dsp:txXfrm>
        <a:off x="218002" y="1847191"/>
        <a:ext cx="9564951" cy="1500206"/>
      </dsp:txXfrm>
    </dsp:sp>
    <dsp:sp modelId="{9D6C96D5-59F1-4074-AA4E-276172A59D56}">
      <dsp:nvSpPr>
        <dsp:cNvPr id="0" name=""/>
        <dsp:cNvSpPr/>
      </dsp:nvSpPr>
      <dsp:spPr>
        <a:xfrm>
          <a:off x="0" y="1952769"/>
          <a:ext cx="1291073"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30545" y="3523595"/>
          <a:ext cx="9565010" cy="124111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71120" rIns="71120" bIns="71120" numCol="1" spcCol="1270" anchor="ctr" anchorCtr="0">
          <a:noAutofit/>
        </a:bodyPr>
        <a:lstStyle/>
        <a:p>
          <a:pPr marL="0" lvl="0" indent="0" algn="l" defTabSz="1244600">
            <a:lnSpc>
              <a:spcPct val="90000"/>
            </a:lnSpc>
            <a:spcBef>
              <a:spcPct val="0"/>
            </a:spcBef>
            <a:spcAft>
              <a:spcPct val="35000"/>
            </a:spcAft>
            <a:buNone/>
          </a:pPr>
          <a:endParaRPr lang="en-US" sz="2800" b="1" kern="1200" dirty="0">
            <a:solidFill>
              <a:schemeClr val="tx1"/>
            </a:solidFill>
            <a:latin typeface="Cambria" pitchFamily="18" charset="0"/>
            <a:ea typeface="Cambria" pitchFamily="18" charset="0"/>
          </a:endParaRPr>
        </a:p>
        <a:p>
          <a:pPr marL="0" lvl="0" indent="0" algn="l" defTabSz="1244600">
            <a:lnSpc>
              <a:spcPct val="90000"/>
            </a:lnSpc>
            <a:spcBef>
              <a:spcPct val="0"/>
            </a:spcBef>
            <a:spcAft>
              <a:spcPct val="35000"/>
            </a:spcAft>
            <a:buNone/>
          </a:pPr>
          <a:r>
            <a:rPr lang="en-US" sz="2800" b="1" kern="120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Nguyên</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nhân</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Khai</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thác</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quá</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mức</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bừa</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bãi</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trái</a:t>
          </a:r>
          <a:r>
            <a:rPr lang="en-US" sz="2800" kern="1200" dirty="0">
              <a:solidFill>
                <a:schemeClr val="tx1"/>
              </a:solidFill>
              <a:latin typeface="Cambria" pitchFamily="18" charset="0"/>
              <a:ea typeface="Cambria" pitchFamily="18" charset="0"/>
            </a:rPr>
            <a:t> </a:t>
          </a:r>
          <a:r>
            <a:rPr lang="en-US" sz="2800" kern="1200" err="1">
              <a:solidFill>
                <a:schemeClr val="tx1"/>
              </a:solidFill>
              <a:latin typeface="Cambria" pitchFamily="18" charset="0"/>
              <a:ea typeface="Cambria" pitchFamily="18" charset="0"/>
            </a:rPr>
            <a:t>phép</a:t>
          </a:r>
          <a:r>
            <a:rPr lang="en-US" sz="2800" kern="1200">
              <a:solidFill>
                <a:schemeClr val="tx1"/>
              </a:solidFill>
              <a:latin typeface="Cambria" pitchFamily="18" charset="0"/>
              <a:ea typeface="Cambria" pitchFamily="18" charset="0"/>
            </a:rPr>
            <a:t>,</a:t>
          </a:r>
        </a:p>
        <a:p>
          <a:pPr marL="0" lvl="0" indent="0" algn="l" defTabSz="1244600">
            <a:lnSpc>
              <a:spcPct val="90000"/>
            </a:lnSpc>
            <a:spcBef>
              <a:spcPct val="0"/>
            </a:spcBef>
            <a:spcAft>
              <a:spcPct val="35000"/>
            </a:spcAft>
            <a:buNone/>
          </a:pPr>
          <a:r>
            <a:rPr lang="en-US" sz="2800" kern="120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công</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nghệ</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khai</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thác</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còn</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lạc</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hậu</a:t>
          </a:r>
          <a:r>
            <a:rPr lang="en-US" sz="2800" kern="1200" dirty="0">
              <a:solidFill>
                <a:schemeClr val="tx1"/>
              </a:solidFill>
              <a:latin typeface="Cambria" pitchFamily="18" charset="0"/>
              <a:ea typeface="Cambria" pitchFamily="18" charset="0"/>
            </a:rPr>
            <a:t>.</a:t>
          </a:r>
        </a:p>
        <a:p>
          <a:pPr marL="0" lvl="0" indent="0" algn="l" defTabSz="1244600">
            <a:lnSpc>
              <a:spcPct val="90000"/>
            </a:lnSpc>
            <a:spcBef>
              <a:spcPct val="0"/>
            </a:spcBef>
            <a:spcAft>
              <a:spcPct val="35000"/>
            </a:spcAft>
            <a:buNone/>
          </a:pPr>
          <a:endParaRPr lang="en-US" sz="2800" kern="1200" dirty="0">
            <a:solidFill>
              <a:schemeClr val="tx1"/>
            </a:solidFill>
            <a:latin typeface="Cambria" pitchFamily="18" charset="0"/>
            <a:ea typeface="Cambria" pitchFamily="18" charset="0"/>
          </a:endParaRPr>
        </a:p>
      </dsp:txBody>
      <dsp:txXfrm>
        <a:off x="30545" y="3523595"/>
        <a:ext cx="9565010" cy="1241117"/>
      </dsp:txXfrm>
    </dsp:sp>
    <dsp:sp modelId="{BB02C15B-25BD-4CA5-8B62-85830BA892A9}">
      <dsp:nvSpPr>
        <dsp:cNvPr id="0" name=""/>
        <dsp:cNvSpPr/>
      </dsp:nvSpPr>
      <dsp:spPr>
        <a:xfrm>
          <a:off x="-78515" y="3499629"/>
          <a:ext cx="1004994"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966315"/>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27001"/>
          <a:ext cx="9351755" cy="16603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b="1" kern="1200" dirty="0" err="1">
              <a:solidFill>
                <a:schemeClr val="tx1"/>
              </a:solidFill>
              <a:latin typeface="Cambria" pitchFamily="18" charset="0"/>
              <a:ea typeface="Cambria" pitchFamily="18" charset="0"/>
            </a:rPr>
            <a:t>Hậu</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quả</a:t>
          </a:r>
          <a:r>
            <a:rPr lang="en-US" sz="2800" b="1" kern="1200" dirty="0">
              <a:solidFill>
                <a:schemeClr val="tx1"/>
              </a:solidFill>
              <a:latin typeface="Cambria" pitchFamily="18" charset="0"/>
              <a:ea typeface="Cambria" pitchFamily="18" charset="0"/>
            </a:rPr>
            <a:t>: </a:t>
          </a:r>
          <a:r>
            <a:rPr lang="vi-VN" sz="2800" b="0" kern="120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2800" b="0" kern="1200" dirty="0">
            <a:solidFill>
              <a:schemeClr val="tx1"/>
            </a:solidFill>
            <a:latin typeface="Cambria" pitchFamily="18" charset="0"/>
            <a:ea typeface="Cambria" pitchFamily="18" charset="0"/>
          </a:endParaRPr>
        </a:p>
      </dsp:txBody>
      <dsp:txXfrm>
        <a:off x="715680" y="127001"/>
        <a:ext cx="9351755" cy="1660378"/>
      </dsp:txXfrm>
    </dsp:sp>
    <dsp:sp modelId="{467C472B-F399-46AE-B017-5DC56BBEA7D7}">
      <dsp:nvSpPr>
        <dsp:cNvPr id="0" name=""/>
        <dsp:cNvSpPr/>
      </dsp:nvSpPr>
      <dsp:spPr>
        <a:xfrm>
          <a:off x="71155" y="312666"/>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75054"/>
          <a:ext cx="8976900"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71120" rIns="71120" bIns="71120" numCol="1" spcCol="1270" anchor="ctr" anchorCtr="0">
          <a:noAutofit/>
        </a:bodyPr>
        <a:lstStyle/>
        <a:p>
          <a:pPr marL="0" lvl="0" indent="0" defTabSz="1244600">
            <a:lnSpc>
              <a:spcPct val="90000"/>
            </a:lnSpc>
            <a:spcBef>
              <a:spcPct val="0"/>
            </a:spcBef>
            <a:spcAft>
              <a:spcPct val="35000"/>
            </a:spcAft>
            <a:buNone/>
          </a:pPr>
          <a:endParaRPr lang="en-US" sz="2800" b="1" kern="1200" dirty="0">
            <a:solidFill>
              <a:schemeClr val="tx1"/>
            </a:solidFill>
            <a:latin typeface="Cambria" pitchFamily="18" charset="0"/>
            <a:ea typeface="Cambria" pitchFamily="18" charset="0"/>
          </a:endParaRPr>
        </a:p>
        <a:p>
          <a:pPr marL="0" lvl="0" indent="0" defTabSz="1244600">
            <a:lnSpc>
              <a:spcPct val="90000"/>
            </a:lnSpc>
            <a:spcBef>
              <a:spcPct val="0"/>
            </a:spcBef>
            <a:spcAft>
              <a:spcPct val="35000"/>
            </a:spcAft>
            <a:buNone/>
          </a:pPr>
          <a:r>
            <a:rPr lang="en-US" sz="2800" b="1" kern="1200" dirty="0" err="1">
              <a:solidFill>
                <a:schemeClr val="tx1"/>
              </a:solidFill>
              <a:latin typeface="Cambria" pitchFamily="18" charset="0"/>
              <a:ea typeface="Cambria" pitchFamily="18" charset="0"/>
            </a:rPr>
            <a:t>Ví</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dụ</a:t>
          </a:r>
          <a:r>
            <a:rPr lang="en-US" sz="2800" b="1"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Sạt</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lở</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sông</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Hậu</a:t>
          </a:r>
          <a:r>
            <a:rPr lang="en-US" sz="2800" b="0" kern="1200" dirty="0">
              <a:solidFill>
                <a:schemeClr val="tx1"/>
              </a:solidFill>
              <a:latin typeface="Cambria" pitchFamily="18" charset="0"/>
              <a:ea typeface="Cambria" pitchFamily="18" charset="0"/>
            </a:rPr>
            <a:t> do </a:t>
          </a:r>
          <a:r>
            <a:rPr lang="en-US" sz="2800" b="0" kern="1200" dirty="0" err="1">
              <a:solidFill>
                <a:schemeClr val="tx1"/>
              </a:solidFill>
              <a:latin typeface="Cambria" pitchFamily="18" charset="0"/>
              <a:ea typeface="Cambria" pitchFamily="18" charset="0"/>
            </a:rPr>
            <a:t>khai</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thác</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cát</a:t>
          </a:r>
          <a:r>
            <a:rPr lang="en-US" sz="2800" b="0" kern="1200" dirty="0">
              <a:solidFill>
                <a:schemeClr val="tx1"/>
              </a:solidFill>
              <a:latin typeface="Cambria" pitchFamily="18" charset="0"/>
              <a:ea typeface="Cambria" pitchFamily="18" charset="0"/>
            </a:rPr>
            <a:t>, ô </a:t>
          </a:r>
          <a:r>
            <a:rPr lang="en-US" sz="2800" b="0" kern="1200" dirty="0" err="1">
              <a:solidFill>
                <a:schemeClr val="tx1"/>
              </a:solidFill>
              <a:latin typeface="Cambria" pitchFamily="18" charset="0"/>
              <a:ea typeface="Cambria" pitchFamily="18" charset="0"/>
            </a:rPr>
            <a:t>nhiễm</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biển</a:t>
          </a:r>
          <a:r>
            <a:rPr lang="en-US" sz="2800" b="0" kern="1200" dirty="0">
              <a:solidFill>
                <a:schemeClr val="tx1"/>
              </a:solidFill>
              <a:latin typeface="Cambria" pitchFamily="18" charset="0"/>
              <a:ea typeface="Cambria" pitchFamily="18" charset="0"/>
            </a:rPr>
            <a:t> do </a:t>
          </a:r>
          <a:r>
            <a:rPr lang="en-US" sz="2800" b="0" kern="1200" dirty="0" err="1">
              <a:solidFill>
                <a:schemeClr val="tx1"/>
              </a:solidFill>
              <a:latin typeface="Cambria" pitchFamily="18" charset="0"/>
              <a:ea typeface="Cambria" pitchFamily="18" charset="0"/>
            </a:rPr>
            <a:t>khai</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thác</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dầu</a:t>
          </a:r>
          <a:r>
            <a:rPr lang="en-US" sz="2800" b="0" kern="1200" dirty="0">
              <a:solidFill>
                <a:schemeClr val="tx1"/>
              </a:solidFill>
              <a:latin typeface="Cambria" pitchFamily="18" charset="0"/>
              <a:ea typeface="Cambria" pitchFamily="18" charset="0"/>
            </a:rPr>
            <a:t> ở </a:t>
          </a:r>
          <a:r>
            <a:rPr lang="en-US" sz="2800" b="0" kern="1200" dirty="0" err="1">
              <a:solidFill>
                <a:schemeClr val="tx1"/>
              </a:solidFill>
              <a:latin typeface="Cambria" pitchFamily="18" charset="0"/>
              <a:ea typeface="Cambria" pitchFamily="18" charset="0"/>
            </a:rPr>
            <a:t>thềm</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lục</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địa</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phía</a:t>
          </a:r>
          <a:r>
            <a:rPr lang="en-US" sz="2800" b="0" kern="1200" dirty="0">
              <a:solidFill>
                <a:schemeClr val="tx1"/>
              </a:solidFill>
              <a:latin typeface="Cambria" pitchFamily="18" charset="0"/>
              <a:ea typeface="Cambria" pitchFamily="18" charset="0"/>
            </a:rPr>
            <a:t> </a:t>
          </a:r>
          <a:r>
            <a:rPr lang="en-US" sz="2800" b="0" kern="1200" dirty="0" err="1">
              <a:solidFill>
                <a:schemeClr val="tx1"/>
              </a:solidFill>
              <a:latin typeface="Cambria" pitchFamily="18" charset="0"/>
              <a:ea typeface="Cambria" pitchFamily="18" charset="0"/>
            </a:rPr>
            <a:t>nam</a:t>
          </a:r>
          <a:r>
            <a:rPr lang="en-US" sz="2800" b="0" kern="1200" dirty="0">
              <a:solidFill>
                <a:schemeClr val="tx1"/>
              </a:solidFill>
              <a:latin typeface="Cambria" pitchFamily="18" charset="0"/>
              <a:ea typeface="Cambria" pitchFamily="18" charset="0"/>
            </a:rPr>
            <a:t>.</a:t>
          </a:r>
        </a:p>
        <a:p>
          <a:pPr marL="0" lvl="0" indent="0" algn="just" defTabSz="1244600">
            <a:lnSpc>
              <a:spcPct val="90000"/>
            </a:lnSpc>
            <a:spcBef>
              <a:spcPct val="0"/>
            </a:spcBef>
            <a:spcAft>
              <a:spcPct val="35000"/>
            </a:spcAft>
            <a:buNone/>
          </a:pPr>
          <a:endParaRPr lang="en-US" sz="2800" b="0" i="0" kern="1200" dirty="0">
            <a:solidFill>
              <a:schemeClr val="tx1"/>
            </a:solidFill>
            <a:latin typeface="Cambria" pitchFamily="18" charset="0"/>
            <a:ea typeface="Cambria" pitchFamily="18" charset="0"/>
          </a:endParaRPr>
        </a:p>
      </dsp:txBody>
      <dsp:txXfrm>
        <a:off x="1090536" y="2175054"/>
        <a:ext cx="8976900" cy="657992"/>
      </dsp:txXfrm>
    </dsp:sp>
    <dsp:sp modelId="{9D6C96D5-59F1-4074-AA4E-276172A59D56}">
      <dsp:nvSpPr>
        <dsp:cNvPr id="0" name=""/>
        <dsp:cNvSpPr/>
      </dsp:nvSpPr>
      <dsp:spPr>
        <a:xfrm>
          <a:off x="446011" y="1859526"/>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2981571"/>
          <a:ext cx="9351755" cy="213867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71120" rIns="71120" bIns="71120" numCol="1" spcCol="1270" anchor="ctr" anchorCtr="0">
          <a:noAutofit/>
        </a:bodyPr>
        <a:lstStyle/>
        <a:p>
          <a:pPr marL="0" lvl="0" indent="0" algn="l" defTabSz="1244600">
            <a:lnSpc>
              <a:spcPct val="90000"/>
            </a:lnSpc>
            <a:spcBef>
              <a:spcPct val="0"/>
            </a:spcBef>
            <a:spcAft>
              <a:spcPct val="35000"/>
            </a:spcAft>
            <a:buNone/>
          </a:pPr>
          <a:endParaRPr lang="en-US" sz="2800" b="1" kern="1200" dirty="0">
            <a:solidFill>
              <a:schemeClr val="tx1"/>
            </a:solidFill>
            <a:latin typeface="Cambria" pitchFamily="18" charset="0"/>
            <a:ea typeface="Cambria" pitchFamily="18" charset="0"/>
          </a:endParaRPr>
        </a:p>
        <a:p>
          <a:pPr marL="0" lvl="0" indent="0" algn="just" defTabSz="1244600">
            <a:lnSpc>
              <a:spcPct val="90000"/>
            </a:lnSpc>
            <a:spcBef>
              <a:spcPct val="0"/>
            </a:spcBef>
            <a:spcAft>
              <a:spcPct val="35000"/>
            </a:spcAft>
            <a:buNone/>
          </a:pPr>
          <a:r>
            <a:rPr lang="en-US" sz="2800" b="1" kern="1200" dirty="0" err="1">
              <a:solidFill>
                <a:schemeClr val="tx1"/>
              </a:solidFill>
              <a:latin typeface="Cambria" pitchFamily="18" charset="0"/>
              <a:ea typeface="Cambria" pitchFamily="18" charset="0"/>
            </a:rPr>
            <a:t>Giải</a:t>
          </a:r>
          <a:r>
            <a:rPr lang="en-US" sz="2800" b="1" kern="1200" dirty="0">
              <a:solidFill>
                <a:schemeClr val="tx1"/>
              </a:solidFill>
              <a:latin typeface="Cambria" pitchFamily="18" charset="0"/>
              <a:ea typeface="Cambria" pitchFamily="18" charset="0"/>
            </a:rPr>
            <a:t> </a:t>
          </a:r>
          <a:r>
            <a:rPr lang="en-US" sz="2800" b="1" kern="1200" dirty="0" err="1">
              <a:solidFill>
                <a:schemeClr val="tx1"/>
              </a:solidFill>
              <a:latin typeface="Cambria" pitchFamily="18" charset="0"/>
              <a:ea typeface="Cambria" pitchFamily="18" charset="0"/>
            </a:rPr>
            <a:t>pháp</a:t>
          </a:r>
          <a:r>
            <a:rPr lang="en-US" sz="2800" kern="1200" dirty="0">
              <a:solidFill>
                <a:schemeClr val="tx1"/>
              </a:solidFill>
              <a:latin typeface="Cambria" pitchFamily="18" charset="0"/>
              <a:ea typeface="Cambria" pitchFamily="18" charset="0"/>
            </a:rPr>
            <a:t>: </a:t>
          </a:r>
          <a:r>
            <a:rPr lang="vi-VN" sz="2800" kern="1200" dirty="0">
              <a:solidFill>
                <a:schemeClr val="tx1"/>
              </a:solidFill>
              <a:latin typeface="Cambria" pitchFamily="18" charset="0"/>
              <a:ea typeface="Cambria" pitchFamily="18" charset="0"/>
            </a:rPr>
            <a:t>Phát triển các hoạt động điều tra, thăm dò; khai thác, chế biến</a:t>
          </a:r>
          <a:r>
            <a:rPr lang="en-US" sz="2800" kern="1200" dirty="0">
              <a:solidFill>
                <a:schemeClr val="tx1"/>
              </a:solidFill>
              <a:latin typeface="Cambria" pitchFamily="18" charset="0"/>
              <a:ea typeface="Cambria" pitchFamily="18" charset="0"/>
            </a:rPr>
            <a:t>, đ</a:t>
          </a:r>
          <a:r>
            <a:rPr lang="vi-VN" sz="2800" kern="1200" dirty="0">
              <a:solidFill>
                <a:schemeClr val="tx1"/>
              </a:solidFill>
              <a:latin typeface="Cambria" pitchFamily="18" charset="0"/>
              <a:ea typeface="Cambria" pitchFamily="18" charset="0"/>
            </a:rPr>
            <a:t>ẩy mạnh đầu tư với công nghệ tiên tiến, thiết bị hiện đại</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phát</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triển</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công</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nghiệp</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chế</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biến</a:t>
          </a:r>
          <a:r>
            <a:rPr lang="en-US" sz="2800" kern="1200" dirty="0">
              <a:solidFill>
                <a:schemeClr val="tx1"/>
              </a:solidFill>
              <a:latin typeface="Cambria" pitchFamily="18" charset="0"/>
              <a:ea typeface="Cambria" pitchFamily="18" charset="0"/>
            </a:rPr>
            <a:t>, b</a:t>
          </a:r>
          <a:r>
            <a:rPr lang="vi-VN" sz="2800" kern="1200" dirty="0">
              <a:solidFill>
                <a:schemeClr val="tx1"/>
              </a:solidFill>
              <a:latin typeface="Cambria" pitchFamily="18" charset="0"/>
              <a:ea typeface="Cambria" pitchFamily="18" charset="0"/>
            </a:rPr>
            <a:t>ảo vệ khoáng sản chưa khai thác và sử dụng tiết kiệm</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và</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tổ</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chức</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tuyên</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truyền</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phổ</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biến</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giáo</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dục</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pháp</a:t>
          </a:r>
          <a:r>
            <a:rPr lang="en-US" sz="2800" kern="1200" dirty="0">
              <a:solidFill>
                <a:schemeClr val="tx1"/>
              </a:solidFill>
              <a:latin typeface="Cambria" pitchFamily="18" charset="0"/>
              <a:ea typeface="Cambria" pitchFamily="18" charset="0"/>
            </a:rPr>
            <a:t> </a:t>
          </a:r>
          <a:r>
            <a:rPr lang="en-US" sz="2800" kern="1200" dirty="0" err="1">
              <a:solidFill>
                <a:schemeClr val="tx1"/>
              </a:solidFill>
              <a:latin typeface="Cambria" pitchFamily="18" charset="0"/>
              <a:ea typeface="Cambria" pitchFamily="18" charset="0"/>
            </a:rPr>
            <a:t>luật</a:t>
          </a:r>
          <a:r>
            <a:rPr lang="en-US" sz="2800" kern="1200" dirty="0">
              <a:solidFill>
                <a:schemeClr val="tx1"/>
              </a:solidFill>
              <a:latin typeface="Cambria" pitchFamily="18" charset="0"/>
              <a:ea typeface="Cambria" pitchFamily="18" charset="0"/>
            </a:rPr>
            <a:t>.</a:t>
          </a:r>
        </a:p>
        <a:p>
          <a:pPr marL="0" lvl="0" indent="0" algn="l" defTabSz="1244600">
            <a:lnSpc>
              <a:spcPct val="90000"/>
            </a:lnSpc>
            <a:spcBef>
              <a:spcPct val="0"/>
            </a:spcBef>
            <a:spcAft>
              <a:spcPct val="35000"/>
            </a:spcAft>
            <a:buNone/>
          </a:pPr>
          <a:endParaRPr lang="en-US" sz="2800" kern="1200" dirty="0">
            <a:solidFill>
              <a:schemeClr val="tx1"/>
            </a:solidFill>
            <a:latin typeface="Cambria" pitchFamily="18" charset="0"/>
            <a:ea typeface="Cambria" pitchFamily="18" charset="0"/>
          </a:endParaRPr>
        </a:p>
      </dsp:txBody>
      <dsp:txXfrm>
        <a:off x="715680" y="2981571"/>
        <a:ext cx="9351755" cy="2138678"/>
      </dsp:txXfrm>
    </dsp:sp>
    <dsp:sp modelId="{BB02C15B-25BD-4CA5-8B62-85830BA892A9}">
      <dsp:nvSpPr>
        <dsp:cNvPr id="0" name=""/>
        <dsp:cNvSpPr/>
      </dsp:nvSpPr>
      <dsp:spPr>
        <a:xfrm>
          <a:off x="71155" y="3406386"/>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19/5/2025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4</a:t>
            </a:fld>
            <a:endParaRPr lang="en-US"/>
          </a:p>
        </p:txBody>
      </p:sp>
    </p:spTree>
    <p:extLst>
      <p:ext uri="{BB962C8B-B14F-4D97-AF65-F5344CB8AC3E}">
        <p14:creationId xmlns:p14="http://schemas.microsoft.com/office/powerpoint/2010/main" val="974745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328319-1D47-4DB5-A083-897E335DAC7C}" type="slidenum">
              <a:rPr lang="en-US" smtClean="0"/>
              <a:t>16</a:t>
            </a:fld>
            <a:endParaRPr lang="en-US"/>
          </a:p>
        </p:txBody>
      </p:sp>
    </p:spTree>
    <p:extLst>
      <p:ext uri="{BB962C8B-B14F-4D97-AF65-F5344CB8AC3E}">
        <p14:creationId xmlns:p14="http://schemas.microsoft.com/office/powerpoint/2010/main" val="309609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19/5/2025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5.png"/><Relationship Id="rId7" Type="http://schemas.openxmlformats.org/officeDocument/2006/relationships/diagramLayout" Target="../diagrams/layout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Data" Target="../diagrams/data3.xml"/><Relationship Id="rId5" Type="http://schemas.openxmlformats.org/officeDocument/2006/relationships/image" Target="../media/image6.jpeg"/><Relationship Id="rId10" Type="http://schemas.microsoft.com/office/2007/relationships/diagramDrawing" Target="../diagrams/drawing3.xml"/><Relationship Id="rId4" Type="http://schemas.openxmlformats.org/officeDocument/2006/relationships/image" Target="../media/image3.png"/><Relationship Id="rId9" Type="http://schemas.openxmlformats.org/officeDocument/2006/relationships/diagramColors" Target="../diagrams/colors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6.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5.png"/><Relationship Id="rId7" Type="http://schemas.microsoft.com/office/2007/relationships/hdphoto" Target="../media/hdphoto1.wdp"/><Relationship Id="rId12"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Colors" Target="../diagrams/colors1.xml"/><Relationship Id="rId5" Type="http://schemas.openxmlformats.org/officeDocument/2006/relationships/image" Target="../media/image6.jpeg"/><Relationship Id="rId10" Type="http://schemas.openxmlformats.org/officeDocument/2006/relationships/diagramQuickStyle" Target="../diagrams/quickStyle1.xml"/><Relationship Id="rId4" Type="http://schemas.openxmlformats.org/officeDocument/2006/relationships/image" Target="../media/image3.png"/><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png"/><Relationship Id="rId7" Type="http://schemas.openxmlformats.org/officeDocument/2006/relationships/diagramLayout" Target="../diagrams/layout2.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12.jpeg"/><Relationship Id="rId10" Type="http://schemas.microsoft.com/office/2007/relationships/diagramDrawing" Target="../diagrams/drawing2.xml"/><Relationship Id="rId4" Type="http://schemas.openxmlformats.org/officeDocument/2006/relationships/image" Target="../media/image6.jpe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152400" y="762000"/>
            <a:ext cx="11734800" cy="868363"/>
          </a:xfrm>
        </p:spPr>
        <p:txBody>
          <a:bodyPr>
            <a:noAutofit/>
          </a:bodyPr>
          <a:lstStyle/>
          <a:p>
            <a:pPr marL="0" indent="0" algn="just">
              <a:buNone/>
            </a:pPr>
            <a:r>
              <a:rPr lang="en-US" sz="2800" b="1" i="1" dirty="0">
                <a:solidFill>
                  <a:srgbClr val="FF0000"/>
                </a:solidFill>
                <a:latin typeface="Cambria" pitchFamily="18" charset="0"/>
                <a:ea typeface="Cambria" pitchFamily="18" charset="0"/>
              </a:rPr>
              <a:t>Quan </a:t>
            </a:r>
            <a:r>
              <a:rPr lang="en-US" sz="2800" b="1" i="1" dirty="0" err="1">
                <a:solidFill>
                  <a:srgbClr val="FF0000"/>
                </a:solidFill>
                <a:latin typeface="Cambria" pitchFamily="18" charset="0"/>
                <a:ea typeface="Cambria" pitchFamily="18" charset="0"/>
              </a:rPr>
              <a:t>sát</a:t>
            </a:r>
            <a:r>
              <a:rPr lang="en-US" sz="2800" b="1" i="1" dirty="0">
                <a:solidFill>
                  <a:srgbClr val="FF0000"/>
                </a:solidFill>
                <a:latin typeface="Cambria" pitchFamily="18" charset="0"/>
                <a:ea typeface="Cambria" pitchFamily="18" charset="0"/>
              </a:rPr>
              <a:t> video clip, </a:t>
            </a:r>
            <a:r>
              <a:rPr lang="en-US" sz="2800" b="1" i="1" dirty="0" err="1">
                <a:solidFill>
                  <a:srgbClr val="FF0000"/>
                </a:solidFill>
                <a:latin typeface="Cambria" pitchFamily="18" charset="0"/>
                <a:ea typeface="Cambria" pitchFamily="18" charset="0"/>
              </a:rPr>
              <a:t>hãy</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cho</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biết</a:t>
            </a:r>
            <a:r>
              <a:rPr lang="en-US" sz="2800" b="1" i="1" dirty="0">
                <a:solidFill>
                  <a:srgbClr val="FF0000"/>
                </a:solidFill>
                <a:latin typeface="Cambria" pitchFamily="18" charset="0"/>
                <a:ea typeface="Cambria" pitchFamily="18" charset="0"/>
              </a:rPr>
              <a:t> video clip </a:t>
            </a:r>
            <a:r>
              <a:rPr lang="en-US" sz="2800" b="1" i="1" dirty="0" err="1">
                <a:solidFill>
                  <a:srgbClr val="FF0000"/>
                </a:solidFill>
                <a:latin typeface="Cambria" pitchFamily="18" charset="0"/>
                <a:ea typeface="Cambria" pitchFamily="18" charset="0"/>
              </a:rPr>
              <a:t>nói</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đến</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việc</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khai</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thác</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loại</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khoáng</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sản</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nào</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Loại</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khoáng</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sản</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này</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phân</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bố</a:t>
            </a:r>
            <a:r>
              <a:rPr lang="en-US" sz="2800" b="1" i="1" dirty="0">
                <a:solidFill>
                  <a:srgbClr val="FF0000"/>
                </a:solidFill>
                <a:latin typeface="Cambria" pitchFamily="18" charset="0"/>
                <a:ea typeface="Cambria" pitchFamily="18" charset="0"/>
              </a:rPr>
              <a:t> ở </a:t>
            </a:r>
            <a:r>
              <a:rPr lang="en-US" sz="2800" b="1" i="1" dirty="0" err="1">
                <a:solidFill>
                  <a:srgbClr val="FF0000"/>
                </a:solidFill>
                <a:latin typeface="Cambria" pitchFamily="18" charset="0"/>
                <a:ea typeface="Cambria" pitchFamily="18" charset="0"/>
              </a:rPr>
              <a:t>vùng</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nào</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của</a:t>
            </a:r>
            <a:r>
              <a:rPr lang="en-US" sz="2800" b="1" i="1" dirty="0">
                <a:solidFill>
                  <a:srgbClr val="FF0000"/>
                </a:solidFill>
                <a:latin typeface="Cambria" pitchFamily="18" charset="0"/>
                <a:ea typeface="Cambria" pitchFamily="18" charset="0"/>
              </a:rPr>
              <a:t> </a:t>
            </a:r>
            <a:r>
              <a:rPr lang="en-US" sz="2800" b="1" i="1" dirty="0" err="1">
                <a:solidFill>
                  <a:srgbClr val="FF0000"/>
                </a:solidFill>
                <a:latin typeface="Cambria" pitchFamily="18" charset="0"/>
                <a:ea typeface="Cambria" pitchFamily="18" charset="0"/>
              </a:rPr>
              <a:t>nước</a:t>
            </a:r>
            <a:r>
              <a:rPr lang="en-US" sz="2800" b="1" i="1" dirty="0">
                <a:solidFill>
                  <a:srgbClr val="FF0000"/>
                </a:solidFill>
                <a:latin typeface="Cambria" pitchFamily="18" charset="0"/>
                <a:ea typeface="Cambria" pitchFamily="18" charset="0"/>
              </a:rPr>
              <a:t> ta?</a:t>
            </a:r>
          </a:p>
        </p:txBody>
      </p:sp>
      <p:sp>
        <p:nvSpPr>
          <p:cNvPr id="4" name="TextBox 3"/>
          <p:cNvSpPr txBox="1"/>
          <p:nvPr/>
        </p:nvSpPr>
        <p:spPr>
          <a:xfrm>
            <a:off x="1752600" y="6248401"/>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KHAI THÁC BÔ-XÍT Ở TÂY NGUYÊN</a:t>
            </a: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752600"/>
            <a:ext cx="105156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76201" y="1371601"/>
            <a:ext cx="6611112" cy="1200329"/>
          </a:xfrm>
          <a:prstGeom prst="rect">
            <a:avLst/>
          </a:prstGeom>
          <a:solidFill>
            <a:srgbClr val="BCFCD4"/>
          </a:solidFill>
          <a:ln w="12700">
            <a:solidFill>
              <a:srgbClr val="009900"/>
            </a:solidFill>
          </a:ln>
        </p:spPr>
        <p:txBody>
          <a:bodyPr wrap="square">
            <a:spAutoFit/>
          </a:bodyPr>
          <a:lstStyle/>
          <a:p>
            <a:pPr algn="just"/>
            <a:r>
              <a:rPr lang="en-US" sz="2400" b="1" i="1" dirty="0">
                <a:solidFill>
                  <a:srgbClr val="FF0000"/>
                </a:solidFill>
                <a:latin typeface="Cambria" panose="02040503050406030204" pitchFamily="18" charset="0"/>
                <a:ea typeface="Cambria" panose="02040503050406030204" pitchFamily="18" charset="0"/>
              </a:rPr>
              <a:t>Quan </a:t>
            </a:r>
            <a:r>
              <a:rPr lang="en-US" sz="2400" b="1" i="1" dirty="0" err="1">
                <a:solidFill>
                  <a:srgbClr val="FF0000"/>
                </a:solidFill>
                <a:latin typeface="Cambria" panose="02040503050406030204" pitchFamily="18" charset="0"/>
                <a:ea typeface="Cambria" panose="02040503050406030204" pitchFamily="18" charset="0"/>
              </a:rPr>
              <a:t>sát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hình</a:t>
            </a:r>
            <a:r>
              <a:rPr lang="en-US" sz="2400" b="1" i="1" dirty="0">
                <a:solidFill>
                  <a:srgbClr val="FF0000"/>
                </a:solidFill>
                <a:latin typeface="Cambria" panose="02040503050406030204" pitchFamily="18" charset="0"/>
                <a:ea typeface="Cambria" panose="02040503050406030204" pitchFamily="18" charset="0"/>
              </a:rPr>
              <a:t> 3.3 </a:t>
            </a:r>
            <a:r>
              <a:rPr lang="en-US" sz="2400" b="1" i="1" dirty="0" err="1">
                <a:solidFill>
                  <a:srgbClr val="FF0000"/>
                </a:solidFill>
                <a:latin typeface="Cambria" panose="02040503050406030204" pitchFamily="18" charset="0"/>
                <a:ea typeface="Cambria" panose="02040503050406030204" pitchFamily="18" charset="0"/>
              </a:rPr>
              <a:t>và</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kênh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chữ</a:t>
            </a:r>
            <a:r>
              <a:rPr lang="en-US" sz="2400" b="1" i="1" dirty="0">
                <a:solidFill>
                  <a:srgbClr val="FF0000"/>
                </a:solidFill>
                <a:latin typeface="Cambria" panose="02040503050406030204" pitchFamily="18" charset="0"/>
                <a:ea typeface="Cambria" panose="02040503050406030204" pitchFamily="18" charset="0"/>
              </a:rPr>
              <a:t> SGK, </a:t>
            </a:r>
            <a:r>
              <a:rPr lang="en-US" sz="2400" b="1" i="1" dirty="0" err="1">
                <a:solidFill>
                  <a:srgbClr val="FF0000"/>
                </a:solidFill>
                <a:latin typeface="Cambria" panose="02040503050406030204" pitchFamily="18" charset="0"/>
                <a:ea typeface="Cambria" panose="02040503050406030204" pitchFamily="18" charset="0"/>
              </a:rPr>
              <a:t>em</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hãy</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biết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trữ</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lượng</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xác</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định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sự</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phân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bố</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của</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bô-xít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sắt</a:t>
            </a:r>
            <a:r>
              <a:rPr lang="en-US" sz="2400" b="1" i="1" dirty="0">
                <a:solidFill>
                  <a:srgbClr val="FF0000"/>
                </a:solidFill>
                <a:latin typeface="Cambria" panose="02040503050406030204" pitchFamily="18" charset="0"/>
                <a:ea typeface="Cambria" panose="02040503050406030204" pitchFamily="18" charset="0"/>
              </a:rPr>
              <a:t> ở </a:t>
            </a:r>
            <a:r>
              <a:rPr lang="en-US" sz="2400" b="1" i="1" dirty="0" err="1">
                <a:solidFill>
                  <a:srgbClr val="FF0000"/>
                </a:solidFill>
                <a:latin typeface="Cambria" panose="02040503050406030204" pitchFamily="18" charset="0"/>
                <a:ea typeface="Cambria" panose="02040503050406030204" pitchFamily="18" charset="0"/>
              </a:rPr>
              <a:t>nước</a:t>
            </a:r>
            <a:r>
              <a:rPr lang="en-US" sz="2400" b="1" i="1" dirty="0">
                <a:solidFill>
                  <a:srgbClr val="FF0000"/>
                </a:solidFill>
                <a:latin typeface="Cambria" panose="02040503050406030204" pitchFamily="18" charset="0"/>
                <a:ea typeface="Cambria" panose="02040503050406030204" pitchFamily="18" charset="0"/>
              </a:rPr>
              <a:t> ta.</a:t>
            </a:r>
            <a:endParaRPr lang="vi-VN" sz="2400" b="1"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sp>
        <p:nvSpPr>
          <p:cNvPr id="32" name="Rectangle 31"/>
          <p:cNvSpPr/>
          <p:nvPr/>
        </p:nvSpPr>
        <p:spPr>
          <a:xfrm>
            <a:off x="228601" y="2590800"/>
            <a:ext cx="6477000" cy="4047262"/>
          </a:xfrm>
          <a:prstGeom prst="rect">
            <a:avLst/>
          </a:prstGeom>
          <a:solidFill>
            <a:srgbClr val="FFCCFF"/>
          </a:solidFill>
          <a:ln w="12700">
            <a:solidFill>
              <a:srgbClr val="0070C0"/>
            </a:solidFill>
          </a:ln>
        </p:spPr>
        <p:txBody>
          <a:bodyPr wrap="square">
            <a:spAutoFit/>
          </a:bodyPr>
          <a:lstStyle/>
          <a:p>
            <a:pPr algn="just">
              <a:spcBef>
                <a:spcPts val="600"/>
              </a:spcBef>
            </a:pPr>
            <a:r>
              <a:rPr lang="en-US" sz="2800" dirty="0">
                <a:latin typeface="Cambria" pitchFamily="18" charset="0"/>
                <a:ea typeface="Cambria" pitchFamily="18" charset="0"/>
              </a:rPr>
              <a:t>- </a:t>
            </a:r>
            <a:r>
              <a:rPr lang="vi-VN" sz="2800" dirty="0">
                <a:latin typeface="Cambria" pitchFamily="18" charset="0"/>
                <a:ea typeface="Cambria" pitchFamily="18" charset="0"/>
              </a:rPr>
              <a:t>Bô-xít: Tổng trữ lượng khoảng 9,6 tỉ tấn</a:t>
            </a:r>
            <a:r>
              <a:rPr lang="en-US" sz="2800" dirty="0">
                <a:latin typeface="Cambria" pitchFamily="18" charset="0"/>
                <a:ea typeface="Cambria" pitchFamily="18" charset="0"/>
              </a:rPr>
              <a:t>, </a:t>
            </a:r>
            <a:r>
              <a:rPr lang="en-US" sz="2800" dirty="0" err="1">
                <a:latin typeface="Cambria" pitchFamily="18" charset="0"/>
                <a:ea typeface="Cambria" pitchFamily="18" charset="0"/>
              </a:rPr>
              <a:t>phân</a:t>
            </a:r>
            <a:r>
              <a:rPr lang="en-US" sz="2800" dirty="0">
                <a:latin typeface="Cambria" pitchFamily="18" charset="0"/>
                <a:ea typeface="Cambria" pitchFamily="18" charset="0"/>
              </a:rPr>
              <a:t> </a:t>
            </a:r>
            <a:r>
              <a:rPr lang="en-US" sz="2800" dirty="0" err="1">
                <a:latin typeface="Cambria" pitchFamily="18" charset="0"/>
                <a:ea typeface="Cambria" pitchFamily="18" charset="0"/>
              </a:rPr>
              <a:t>bố</a:t>
            </a:r>
            <a:r>
              <a:rPr lang="en-US" sz="2800" dirty="0">
                <a:latin typeface="Cambria" pitchFamily="18" charset="0"/>
                <a:ea typeface="Cambria" pitchFamily="18" charset="0"/>
              </a:rPr>
              <a:t> ở </a:t>
            </a:r>
            <a:r>
              <a:rPr lang="vi-VN" sz="28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pPr>
            <a:r>
              <a:rPr lang="vi-VN" sz="2800" dirty="0">
                <a:latin typeface="Cambria" pitchFamily="18" charset="0"/>
                <a:ea typeface="Cambria" pitchFamily="18" charset="0"/>
              </a:rPr>
              <a:t>- Sắt: Tổng trữ lượng khoảng 1,1 tỉ tấn</a:t>
            </a:r>
            <a:r>
              <a:rPr lang="en-US" sz="2800" dirty="0">
                <a:latin typeface="Cambria" pitchFamily="18" charset="0"/>
                <a:ea typeface="Cambria" pitchFamily="18" charset="0"/>
              </a:rPr>
              <a:t>, </a:t>
            </a:r>
            <a:r>
              <a:rPr lang="en-US" sz="2800" dirty="0" err="1">
                <a:latin typeface="Cambria" pitchFamily="18" charset="0"/>
                <a:ea typeface="Cambria" pitchFamily="18" charset="0"/>
              </a:rPr>
              <a:t>phân</a:t>
            </a:r>
            <a:r>
              <a:rPr lang="en-US" sz="2800" dirty="0">
                <a:latin typeface="Cambria" pitchFamily="18" charset="0"/>
                <a:ea typeface="Cambria" pitchFamily="18" charset="0"/>
              </a:rPr>
              <a:t> </a:t>
            </a:r>
            <a:r>
              <a:rPr lang="en-US" sz="2800" dirty="0" err="1">
                <a:latin typeface="Cambria" pitchFamily="18" charset="0"/>
                <a:ea typeface="Cambria" pitchFamily="18" charset="0"/>
              </a:rPr>
              <a:t>bố</a:t>
            </a:r>
            <a:r>
              <a:rPr lang="en-US" sz="2800" dirty="0">
                <a:latin typeface="Cambria" pitchFamily="18" charset="0"/>
                <a:ea typeface="Cambria" pitchFamily="18" charset="0"/>
              </a:rPr>
              <a:t> ở </a:t>
            </a:r>
            <a:r>
              <a:rPr lang="en-US" sz="2800" dirty="0" err="1">
                <a:latin typeface="Cambria" pitchFamily="18" charset="0"/>
                <a:ea typeface="Cambria" pitchFamily="18" charset="0"/>
              </a:rPr>
              <a:t>ở</a:t>
            </a:r>
            <a:r>
              <a:rPr lang="en-US" sz="2800" dirty="0">
                <a:latin typeface="Cambria" pitchFamily="18" charset="0"/>
                <a:ea typeface="Cambria" pitchFamily="18" charset="0"/>
              </a:rPr>
              <a:t> </a:t>
            </a:r>
            <a:r>
              <a:rPr lang="en-US" sz="2800" dirty="0" err="1">
                <a:latin typeface="Cambria" pitchFamily="18" charset="0"/>
                <a:ea typeface="Cambria" pitchFamily="18" charset="0"/>
              </a:rPr>
              <a:t>khu</a:t>
            </a:r>
            <a:r>
              <a:rPr lang="en-US" sz="2800" dirty="0">
                <a:latin typeface="Cambria" pitchFamily="18" charset="0"/>
                <a:ea typeface="Cambria" pitchFamily="18" charset="0"/>
              </a:rPr>
              <a:t> </a:t>
            </a:r>
            <a:r>
              <a:rPr lang="en-US" sz="2800" dirty="0" err="1">
                <a:latin typeface="Cambria" pitchFamily="18" charset="0"/>
                <a:ea typeface="Cambria" pitchFamily="18" charset="0"/>
              </a:rPr>
              <a:t>vực</a:t>
            </a:r>
            <a:r>
              <a:rPr lang="en-US" sz="2800" dirty="0">
                <a:latin typeface="Cambria" pitchFamily="18" charset="0"/>
                <a:ea typeface="Cambria" pitchFamily="18" charset="0"/>
              </a:rPr>
              <a:t> </a:t>
            </a:r>
            <a:r>
              <a:rPr lang="en-US" sz="2800" dirty="0" err="1">
                <a:latin typeface="Cambria" pitchFamily="18" charset="0"/>
                <a:ea typeface="Cambria" pitchFamily="18" charset="0"/>
              </a:rPr>
              <a:t>Đông</a:t>
            </a:r>
            <a:r>
              <a:rPr lang="en-US" sz="2800" dirty="0">
                <a:latin typeface="Cambria" pitchFamily="18" charset="0"/>
                <a:ea typeface="Cambria" pitchFamily="18" charset="0"/>
              </a:rPr>
              <a:t> </a:t>
            </a:r>
            <a:r>
              <a:rPr lang="en-US" sz="2800" dirty="0" err="1">
                <a:latin typeface="Cambria" pitchFamily="18" charset="0"/>
                <a:ea typeface="Cambria" pitchFamily="18" charset="0"/>
              </a:rPr>
              <a:t>Bắc</a:t>
            </a:r>
            <a:r>
              <a:rPr lang="en-US" sz="2800" dirty="0">
                <a:latin typeface="Cambria" pitchFamily="18" charset="0"/>
                <a:ea typeface="Cambria" pitchFamily="18" charset="0"/>
              </a:rPr>
              <a:t> (Thái </a:t>
            </a:r>
            <a:r>
              <a:rPr lang="en-US" sz="2800" dirty="0" err="1">
                <a:latin typeface="Cambria" pitchFamily="18" charset="0"/>
                <a:ea typeface="Cambria" pitchFamily="18" charset="0"/>
              </a:rPr>
              <a:t>Nguyên</a:t>
            </a:r>
            <a:r>
              <a:rPr lang="en-US" sz="2800" dirty="0">
                <a:latin typeface="Cambria" pitchFamily="18" charset="0"/>
                <a:ea typeface="Cambria" pitchFamily="18" charset="0"/>
              </a:rPr>
              <a:t>, </a:t>
            </a:r>
            <a:r>
              <a:rPr lang="en-US" sz="2800" dirty="0" err="1">
                <a:latin typeface="Cambria" pitchFamily="18" charset="0"/>
                <a:ea typeface="Cambria" pitchFamily="18" charset="0"/>
              </a:rPr>
              <a:t>Lào</a:t>
            </a:r>
            <a:r>
              <a:rPr lang="en-US" sz="2800" dirty="0">
                <a:latin typeface="Cambria" pitchFamily="18" charset="0"/>
                <a:ea typeface="Cambria" pitchFamily="18" charset="0"/>
              </a:rPr>
              <a:t> </a:t>
            </a:r>
            <a:r>
              <a:rPr lang="en-US" sz="2800" dirty="0" err="1">
                <a:latin typeface="Cambria" pitchFamily="18" charset="0"/>
                <a:ea typeface="Cambria" pitchFamily="18" charset="0"/>
              </a:rPr>
              <a:t>Cai</a:t>
            </a:r>
            <a:r>
              <a:rPr lang="en-US" sz="2800" dirty="0">
                <a:latin typeface="Cambria" pitchFamily="18" charset="0"/>
                <a:ea typeface="Cambria" pitchFamily="18" charset="0"/>
              </a:rPr>
              <a:t>, </a:t>
            </a:r>
            <a:r>
              <a:rPr lang="en-US" sz="2800" dirty="0" err="1">
                <a:latin typeface="Cambria" pitchFamily="18" charset="0"/>
                <a:ea typeface="Cambria" pitchFamily="18" charset="0"/>
              </a:rPr>
              <a:t>Hà</a:t>
            </a:r>
            <a:r>
              <a:rPr lang="en-US" sz="2800" dirty="0">
                <a:latin typeface="Cambria" pitchFamily="18" charset="0"/>
                <a:ea typeface="Cambria" pitchFamily="18" charset="0"/>
              </a:rPr>
              <a:t> </a:t>
            </a:r>
            <a:r>
              <a:rPr lang="en-US" sz="2800" dirty="0" err="1">
                <a:latin typeface="Cambria" pitchFamily="18" charset="0"/>
                <a:ea typeface="Cambria" pitchFamily="18" charset="0"/>
              </a:rPr>
              <a:t>Giang</a:t>
            </a:r>
            <a:r>
              <a:rPr lang="en-US" sz="2800" dirty="0">
                <a:latin typeface="Cambria" pitchFamily="18" charset="0"/>
                <a:ea typeface="Cambria" pitchFamily="18" charset="0"/>
              </a:rPr>
              <a:t>),... </a:t>
            </a:r>
            <a:r>
              <a:rPr lang="en-US" sz="2800" dirty="0" err="1">
                <a:latin typeface="Cambria" pitchFamily="18" charset="0"/>
                <a:ea typeface="Cambria" pitchFamily="18" charset="0"/>
              </a:rPr>
              <a:t>và</a:t>
            </a:r>
            <a:r>
              <a:rPr lang="en-US" sz="2800" dirty="0">
                <a:latin typeface="Cambria" pitchFamily="18" charset="0"/>
                <a:ea typeface="Cambria" pitchFamily="18" charset="0"/>
              </a:rPr>
              <a:t> </a:t>
            </a:r>
            <a:r>
              <a:rPr lang="en-US" sz="2800" dirty="0" err="1">
                <a:latin typeface="Cambria" pitchFamily="18" charset="0"/>
                <a:ea typeface="Cambria" pitchFamily="18" charset="0"/>
              </a:rPr>
              <a:t>Bắc</a:t>
            </a:r>
            <a:r>
              <a:rPr lang="en-US" sz="2800" dirty="0">
                <a:latin typeface="Cambria" pitchFamily="18" charset="0"/>
                <a:ea typeface="Cambria" pitchFamily="18" charset="0"/>
              </a:rPr>
              <a:t> </a:t>
            </a:r>
            <a:r>
              <a:rPr lang="en-US" sz="2800" dirty="0" err="1">
                <a:latin typeface="Cambria" pitchFamily="18" charset="0"/>
                <a:ea typeface="Cambria" pitchFamily="18" charset="0"/>
              </a:rPr>
              <a:t>Trung</a:t>
            </a:r>
            <a:r>
              <a:rPr lang="en-US" sz="2800" dirty="0">
                <a:latin typeface="Cambria" pitchFamily="18" charset="0"/>
                <a:ea typeface="Cambria" pitchFamily="18" charset="0"/>
              </a:rPr>
              <a:t> </a:t>
            </a:r>
            <a:r>
              <a:rPr lang="en-US" sz="2800" dirty="0" err="1">
                <a:latin typeface="Cambria" pitchFamily="18" charset="0"/>
                <a:ea typeface="Cambria" pitchFamily="18" charset="0"/>
              </a:rPr>
              <a:t>Bộ</a:t>
            </a:r>
            <a:r>
              <a:rPr lang="en-US" sz="2800" dirty="0">
                <a:latin typeface="Cambria" pitchFamily="18" charset="0"/>
                <a:ea typeface="Cambria" pitchFamily="18" charset="0"/>
              </a:rPr>
              <a:t> (</a:t>
            </a:r>
            <a:r>
              <a:rPr lang="en-US" sz="2800" dirty="0" err="1">
                <a:latin typeface="Cambria" pitchFamily="18" charset="0"/>
                <a:ea typeface="Cambria" pitchFamily="18" charset="0"/>
              </a:rPr>
              <a:t>Hà</a:t>
            </a:r>
            <a:r>
              <a:rPr lang="en-US" sz="2800" dirty="0">
                <a:latin typeface="Cambria" pitchFamily="18" charset="0"/>
                <a:ea typeface="Cambria" pitchFamily="18" charset="0"/>
              </a:rPr>
              <a:t> </a:t>
            </a:r>
            <a:r>
              <a:rPr lang="en-US" sz="2800" dirty="0" err="1">
                <a:latin typeface="Cambria" pitchFamily="18" charset="0"/>
                <a:ea typeface="Cambria" pitchFamily="18" charset="0"/>
              </a:rPr>
              <a:t>Tĩnh</a:t>
            </a:r>
            <a:r>
              <a:rPr lang="en-US" sz="2800" dirty="0">
                <a:latin typeface="Cambria" pitchFamily="18" charset="0"/>
                <a:ea typeface="Cambria" pitchFamily="18" charset="0"/>
              </a:rPr>
              <a:t>).</a:t>
            </a:r>
            <a:endParaRPr lang="vi-VN" sz="2800" dirty="0">
              <a:latin typeface="Cambria" pitchFamily="18" charset="0"/>
              <a:ea typeface="Cambria" pitchFamily="18" charset="0"/>
            </a:endParaRP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28147" y="1371601"/>
            <a:ext cx="48304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9052662" y="4008230"/>
            <a:ext cx="624738"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001000" y="1447800"/>
            <a:ext cx="439510"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382000" y="1905000"/>
            <a:ext cx="321684"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382000" y="2895600"/>
            <a:ext cx="321684"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8" dur="500"/>
                                        <p:tgtEl>
                                          <p:spTgt spid="3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76200" y="1219200"/>
            <a:ext cx="6611113" cy="1815882"/>
          </a:xfrm>
          <a:prstGeom prst="rect">
            <a:avLst/>
          </a:prstGeom>
          <a:solidFill>
            <a:srgbClr val="BCFCD4"/>
          </a:solidFill>
          <a:ln w="12700">
            <a:solidFill>
              <a:srgbClr val="009900"/>
            </a:solidFill>
          </a:ln>
        </p:spPr>
        <p:txBody>
          <a:bodyPr wrap="square">
            <a:spAutoFit/>
          </a:bodyPr>
          <a:lstStyle/>
          <a:p>
            <a:pPr algn="just"/>
            <a:r>
              <a:rPr lang="en-US" sz="2800" b="1" i="1" dirty="0">
                <a:solidFill>
                  <a:srgbClr val="FF0000"/>
                </a:solidFill>
                <a:latin typeface="Cambria" panose="02040503050406030204" pitchFamily="18" charset="0"/>
                <a:ea typeface="Cambria" panose="02040503050406030204" pitchFamily="18" charset="0"/>
              </a:rPr>
              <a:t>Quan </a:t>
            </a:r>
            <a:r>
              <a:rPr lang="en-US" sz="2800" b="1" i="1" dirty="0" err="1">
                <a:solidFill>
                  <a:srgbClr val="FF0000"/>
                </a:solidFill>
                <a:latin typeface="Cambria" panose="02040503050406030204" pitchFamily="18" charset="0"/>
                <a:ea typeface="Cambria" panose="02040503050406030204" pitchFamily="18" charset="0"/>
              </a:rPr>
              <a:t>sát</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hình</a:t>
            </a:r>
            <a:r>
              <a:rPr lang="en-US" sz="2800" b="1" i="1" dirty="0">
                <a:solidFill>
                  <a:srgbClr val="FF0000"/>
                </a:solidFill>
                <a:latin typeface="Cambria" panose="02040503050406030204" pitchFamily="18" charset="0"/>
                <a:ea typeface="Cambria" panose="02040503050406030204" pitchFamily="18" charset="0"/>
              </a:rPr>
              <a:t> 3.3 </a:t>
            </a:r>
            <a:r>
              <a:rPr lang="en-US" sz="2800" b="1" i="1" dirty="0" err="1">
                <a:solidFill>
                  <a:srgbClr val="FF0000"/>
                </a:solidFill>
                <a:latin typeface="Cambria" panose="02040503050406030204" pitchFamily="18" charset="0"/>
                <a:ea typeface="Cambria" panose="02040503050406030204" pitchFamily="18" charset="0"/>
              </a:rPr>
              <a:t>và</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kênh</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chữ</a:t>
            </a:r>
            <a:r>
              <a:rPr lang="en-US" sz="2800" b="1" i="1" dirty="0">
                <a:solidFill>
                  <a:srgbClr val="FF0000"/>
                </a:solidFill>
                <a:latin typeface="Cambria" panose="02040503050406030204" pitchFamily="18" charset="0"/>
                <a:ea typeface="Cambria" panose="02040503050406030204" pitchFamily="18" charset="0"/>
              </a:rPr>
              <a:t> SGK, </a:t>
            </a:r>
            <a:r>
              <a:rPr lang="en-US" sz="2800" b="1" i="1" dirty="0" err="1">
                <a:solidFill>
                  <a:srgbClr val="FF0000"/>
                </a:solidFill>
                <a:latin typeface="Cambria" panose="02040503050406030204" pitchFamily="18" charset="0"/>
                <a:ea typeface="Cambria" panose="02040503050406030204" pitchFamily="18" charset="0"/>
              </a:rPr>
              <a:t>em</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hãy</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cho</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biết</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trữ</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lượng</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và</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xác</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định</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sự</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phân</a:t>
            </a:r>
            <a:r>
              <a:rPr lang="en-US" sz="2800" b="1" i="1" dirty="0">
                <a:solidFill>
                  <a:srgbClr val="FF0000"/>
                </a:solidFill>
                <a:latin typeface="Cambria" panose="02040503050406030204" pitchFamily="18" charset="0"/>
                <a:ea typeface="Cambria" panose="02040503050406030204" pitchFamily="18" charset="0"/>
              </a:rPr>
              <a:t> </a:t>
            </a:r>
            <a:r>
              <a:rPr lang="en-US" sz="2800" b="1" i="1" err="1">
                <a:solidFill>
                  <a:srgbClr val="FF0000"/>
                </a:solidFill>
                <a:latin typeface="Cambria" panose="02040503050406030204" pitchFamily="18" charset="0"/>
                <a:ea typeface="Cambria" panose="02040503050406030204" pitchFamily="18" charset="0"/>
              </a:rPr>
              <a:t>bố</a:t>
            </a:r>
            <a:r>
              <a:rPr lang="en-US" sz="2800" b="1" i="1">
                <a:solidFill>
                  <a:srgbClr val="FF0000"/>
                </a:solidFill>
                <a:latin typeface="Cambria" panose="02040503050406030204" pitchFamily="18" charset="0"/>
                <a:ea typeface="Cambria" panose="02040503050406030204" pitchFamily="18" charset="0"/>
              </a:rPr>
              <a:t> của </a:t>
            </a:r>
            <a:r>
              <a:rPr lang="en-US" sz="2800" b="1" i="1" dirty="0">
                <a:solidFill>
                  <a:srgbClr val="FF0000"/>
                </a:solidFill>
                <a:latin typeface="Cambria" panose="02040503050406030204" pitchFamily="18" charset="0"/>
                <a:ea typeface="Cambria" panose="02040503050406030204" pitchFamily="18" charset="0"/>
              </a:rPr>
              <a:t>A-pa-</a:t>
            </a:r>
            <a:r>
              <a:rPr lang="en-US" sz="2800" b="1" i="1" dirty="0" err="1">
                <a:solidFill>
                  <a:srgbClr val="FF0000"/>
                </a:solidFill>
                <a:latin typeface="Cambria" panose="02040503050406030204" pitchFamily="18" charset="0"/>
                <a:ea typeface="Cambria" panose="02040503050406030204" pitchFamily="18" charset="0"/>
              </a:rPr>
              <a:t>tít</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ti</a:t>
            </a:r>
            <a:r>
              <a:rPr lang="en-US" sz="2800" b="1" i="1" dirty="0">
                <a:solidFill>
                  <a:srgbClr val="FF0000"/>
                </a:solidFill>
                <a:latin typeface="Cambria" panose="02040503050406030204" pitchFamily="18" charset="0"/>
                <a:ea typeface="Cambria" panose="02040503050406030204" pitchFamily="18" charset="0"/>
              </a:rPr>
              <a:t>-tan </a:t>
            </a:r>
            <a:r>
              <a:rPr lang="en-US" sz="2800" b="1" i="1" dirty="0" err="1">
                <a:solidFill>
                  <a:srgbClr val="FF0000"/>
                </a:solidFill>
                <a:latin typeface="Cambria" panose="02040503050406030204" pitchFamily="18" charset="0"/>
                <a:ea typeface="Cambria" panose="02040503050406030204" pitchFamily="18" charset="0"/>
              </a:rPr>
              <a:t>và</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đá</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vôi</a:t>
            </a:r>
            <a:r>
              <a:rPr lang="en-US" sz="2800" b="1" i="1" dirty="0">
                <a:solidFill>
                  <a:srgbClr val="FF0000"/>
                </a:solidFill>
                <a:latin typeface="Cambria" panose="02040503050406030204" pitchFamily="18" charset="0"/>
                <a:ea typeface="Cambria" panose="02040503050406030204" pitchFamily="18" charset="0"/>
              </a:rPr>
              <a:t> ở </a:t>
            </a:r>
            <a:r>
              <a:rPr lang="en-US" sz="2800" b="1" i="1" dirty="0" err="1">
                <a:solidFill>
                  <a:srgbClr val="FF0000"/>
                </a:solidFill>
                <a:latin typeface="Cambria" panose="02040503050406030204" pitchFamily="18" charset="0"/>
                <a:ea typeface="Cambria" panose="02040503050406030204" pitchFamily="18" charset="0"/>
              </a:rPr>
              <a:t>nước</a:t>
            </a:r>
            <a:r>
              <a:rPr lang="en-US" sz="2800" b="1" i="1" dirty="0">
                <a:solidFill>
                  <a:srgbClr val="FF0000"/>
                </a:solidFill>
                <a:latin typeface="Cambria" panose="02040503050406030204" pitchFamily="18" charset="0"/>
                <a:ea typeface="Cambria" panose="02040503050406030204" pitchFamily="18" charset="0"/>
              </a:rPr>
              <a:t> ta.</a:t>
            </a:r>
            <a:endParaRPr lang="vi-VN" sz="2800" b="1"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sp>
        <p:nvSpPr>
          <p:cNvPr id="32" name="Rectangle 31"/>
          <p:cNvSpPr/>
          <p:nvPr/>
        </p:nvSpPr>
        <p:spPr>
          <a:xfrm>
            <a:off x="94489" y="3048000"/>
            <a:ext cx="6611112" cy="3693319"/>
          </a:xfrm>
          <a:prstGeom prst="rect">
            <a:avLst/>
          </a:prstGeom>
          <a:solidFill>
            <a:srgbClr val="FFCCFF"/>
          </a:solidFill>
          <a:ln w="12700">
            <a:solidFill>
              <a:srgbClr val="0070C0"/>
            </a:solidFill>
          </a:ln>
        </p:spPr>
        <p:txBody>
          <a:bodyPr wrap="square">
            <a:spAutoFit/>
          </a:bodyPr>
          <a:lstStyle/>
          <a:p>
            <a:pPr algn="just">
              <a:spcBef>
                <a:spcPts val="600"/>
              </a:spcBef>
            </a:pPr>
            <a:r>
              <a:rPr lang="en-US" sz="2800" dirty="0">
                <a:latin typeface="Cambria" pitchFamily="18" charset="0"/>
                <a:ea typeface="Cambria" pitchFamily="18" charset="0"/>
              </a:rPr>
              <a:t>- </a:t>
            </a:r>
            <a:r>
              <a:rPr lang="vi-VN" sz="2800" dirty="0">
                <a:latin typeface="Cambria" pitchFamily="18" charset="0"/>
                <a:ea typeface="Cambria" pitchFamily="18" charset="0"/>
              </a:rPr>
              <a:t>A-pa-tít: Tổng trữ lượng khoảng 2 tỉ tấn</a:t>
            </a:r>
            <a:r>
              <a:rPr lang="en-US" sz="2800" dirty="0">
                <a:latin typeface="Cambria" pitchFamily="18" charset="0"/>
                <a:ea typeface="Cambria" pitchFamily="18" charset="0"/>
              </a:rPr>
              <a:t>, </a:t>
            </a:r>
            <a:r>
              <a:rPr lang="en-US" sz="2800" dirty="0" err="1">
                <a:latin typeface="Cambria" pitchFamily="18" charset="0"/>
                <a:ea typeface="Cambria" pitchFamily="18" charset="0"/>
              </a:rPr>
              <a:t>phân</a:t>
            </a:r>
            <a:r>
              <a:rPr lang="en-US" sz="2800" dirty="0">
                <a:latin typeface="Cambria" pitchFamily="18" charset="0"/>
                <a:ea typeface="Cambria" pitchFamily="18" charset="0"/>
              </a:rPr>
              <a:t> </a:t>
            </a:r>
            <a:r>
              <a:rPr lang="en-US" sz="2800" dirty="0" err="1">
                <a:latin typeface="Cambria" pitchFamily="18" charset="0"/>
                <a:ea typeface="Cambria" pitchFamily="18" charset="0"/>
              </a:rPr>
              <a:t>bố</a:t>
            </a:r>
            <a:r>
              <a:rPr lang="en-US" sz="2800" dirty="0">
                <a:latin typeface="Cambria" pitchFamily="18" charset="0"/>
                <a:ea typeface="Cambria" pitchFamily="18" charset="0"/>
              </a:rPr>
              <a:t> ở </a:t>
            </a:r>
            <a:r>
              <a:rPr lang="en-US" sz="2800" dirty="0" err="1">
                <a:latin typeface="Cambria" pitchFamily="18" charset="0"/>
                <a:ea typeface="Cambria" pitchFamily="18" charset="0"/>
              </a:rPr>
              <a:t>Lào</a:t>
            </a:r>
            <a:r>
              <a:rPr lang="en-US" sz="2800" dirty="0">
                <a:latin typeface="Cambria" pitchFamily="18" charset="0"/>
                <a:ea typeface="Cambria" pitchFamily="18" charset="0"/>
              </a:rPr>
              <a:t> </a:t>
            </a:r>
            <a:r>
              <a:rPr lang="en-US" sz="2800" dirty="0" err="1">
                <a:latin typeface="Cambria" pitchFamily="18" charset="0"/>
                <a:ea typeface="Cambria" pitchFamily="18" charset="0"/>
              </a:rPr>
              <a:t>Cai</a:t>
            </a:r>
            <a:r>
              <a:rPr lang="en-US" sz="2800" dirty="0">
                <a:latin typeface="Cambria" pitchFamily="18" charset="0"/>
                <a:ea typeface="Cambria" pitchFamily="18" charset="0"/>
              </a:rPr>
              <a:t>.</a:t>
            </a:r>
          </a:p>
          <a:p>
            <a:pPr algn="just">
              <a:spcBef>
                <a:spcPts val="600"/>
              </a:spcBef>
            </a:pPr>
            <a:r>
              <a:rPr lang="vi-VN" sz="2800" dirty="0">
                <a:latin typeface="Cambria" pitchFamily="18" charset="0"/>
                <a:ea typeface="Cambria" pitchFamily="18" charset="0"/>
              </a:rPr>
              <a:t>- Ti-tan: Tổng trữ lượng khoảng 663 triệu tấn</a:t>
            </a:r>
            <a:r>
              <a:rPr lang="en-US" sz="2800" dirty="0">
                <a:latin typeface="Cambria" pitchFamily="18" charset="0"/>
                <a:ea typeface="Cambria" pitchFamily="18" charset="0"/>
              </a:rPr>
              <a:t>, </a:t>
            </a:r>
            <a:r>
              <a:rPr lang="en-US" sz="2800" dirty="0" err="1">
                <a:latin typeface="Cambria" pitchFamily="18" charset="0"/>
                <a:ea typeface="Cambria" pitchFamily="18" charset="0"/>
              </a:rPr>
              <a:t>phân</a:t>
            </a:r>
            <a:r>
              <a:rPr lang="en-US" sz="2800" dirty="0">
                <a:latin typeface="Cambria" pitchFamily="18" charset="0"/>
                <a:ea typeface="Cambria" pitchFamily="18" charset="0"/>
              </a:rPr>
              <a:t> </a:t>
            </a:r>
            <a:r>
              <a:rPr lang="en-US" sz="2800" dirty="0" err="1">
                <a:latin typeface="Cambria" pitchFamily="18" charset="0"/>
                <a:ea typeface="Cambria" pitchFamily="18" charset="0"/>
              </a:rPr>
              <a:t>bố</a:t>
            </a:r>
            <a:r>
              <a:rPr lang="en-US" sz="2800" dirty="0">
                <a:latin typeface="Cambria" pitchFamily="18" charset="0"/>
                <a:ea typeface="Cambria" pitchFamily="18" charset="0"/>
              </a:rPr>
              <a:t> ở </a:t>
            </a:r>
            <a:r>
              <a:rPr lang="vi-VN" sz="2800" dirty="0">
                <a:latin typeface="Cambria" pitchFamily="18" charset="0"/>
                <a:ea typeface="Cambria" pitchFamily="18" charset="0"/>
              </a:rPr>
              <a:t>ở ven biển từ Quảng Ninh đến Bà Rịa - Vũng Tàu.</a:t>
            </a:r>
            <a:endParaRPr lang="en-US" sz="2800" dirty="0">
              <a:latin typeface="Cambria" pitchFamily="18" charset="0"/>
              <a:ea typeface="Cambria" pitchFamily="18" charset="0"/>
            </a:endParaRPr>
          </a:p>
          <a:p>
            <a:pPr algn="just">
              <a:spcBef>
                <a:spcPts val="600"/>
              </a:spcBef>
            </a:pPr>
            <a:r>
              <a:rPr lang="vi-VN" sz="2800" dirty="0">
                <a:latin typeface="Cambria" pitchFamily="18" charset="0"/>
                <a:ea typeface="Cambria" pitchFamily="18" charset="0"/>
              </a:rPr>
              <a:t>- Đá vôi: Tổng trữ lượng lên đến 8 tỉ tấn</a:t>
            </a:r>
            <a:r>
              <a:rPr lang="en-US" sz="2800" dirty="0">
                <a:latin typeface="Cambria" pitchFamily="18" charset="0"/>
                <a:ea typeface="Cambria" pitchFamily="18" charset="0"/>
              </a:rPr>
              <a:t>, </a:t>
            </a:r>
            <a:r>
              <a:rPr lang="en-US" sz="2800" dirty="0" err="1">
                <a:latin typeface="Cambria" pitchFamily="18" charset="0"/>
                <a:ea typeface="Cambria" pitchFamily="18" charset="0"/>
              </a:rPr>
              <a:t>phân</a:t>
            </a:r>
            <a:r>
              <a:rPr lang="en-US" sz="2800" dirty="0">
                <a:latin typeface="Cambria" pitchFamily="18" charset="0"/>
                <a:ea typeface="Cambria" pitchFamily="18" charset="0"/>
              </a:rPr>
              <a:t> </a:t>
            </a:r>
            <a:r>
              <a:rPr lang="en-US" sz="2800" dirty="0" err="1">
                <a:latin typeface="Cambria" pitchFamily="18" charset="0"/>
                <a:ea typeface="Cambria" pitchFamily="18" charset="0"/>
              </a:rPr>
              <a:t>bố</a:t>
            </a:r>
            <a:r>
              <a:rPr lang="en-US" sz="2800" dirty="0">
                <a:latin typeface="Cambria" pitchFamily="18" charset="0"/>
                <a:ea typeface="Cambria" pitchFamily="18" charset="0"/>
              </a:rPr>
              <a:t> ở </a:t>
            </a:r>
            <a:r>
              <a:rPr lang="en-US" sz="2800" dirty="0" err="1">
                <a:latin typeface="Cambria" pitchFamily="18" charset="0"/>
                <a:ea typeface="Cambria" pitchFamily="18" charset="0"/>
              </a:rPr>
              <a:t>ở</a:t>
            </a:r>
            <a:r>
              <a:rPr lang="en-US" sz="2800" dirty="0">
                <a:latin typeface="Cambria" pitchFamily="18" charset="0"/>
                <a:ea typeface="Cambria" pitchFamily="18" charset="0"/>
              </a:rPr>
              <a:t> </a:t>
            </a:r>
            <a:r>
              <a:rPr lang="en-US" sz="2800" dirty="0" err="1">
                <a:latin typeface="Cambria" pitchFamily="18" charset="0"/>
                <a:ea typeface="Cambria" pitchFamily="18" charset="0"/>
              </a:rPr>
              <a:t>vùng</a:t>
            </a:r>
            <a:r>
              <a:rPr lang="en-US" sz="2800" dirty="0">
                <a:latin typeface="Cambria" pitchFamily="18" charset="0"/>
                <a:ea typeface="Cambria" pitchFamily="18" charset="0"/>
              </a:rPr>
              <a:t> </a:t>
            </a:r>
            <a:r>
              <a:rPr lang="en-US" sz="2800" dirty="0" err="1">
                <a:latin typeface="Cambria" pitchFamily="18" charset="0"/>
                <a:ea typeface="Cambria" pitchFamily="18" charset="0"/>
              </a:rPr>
              <a:t>núi</a:t>
            </a:r>
            <a:r>
              <a:rPr lang="en-US" sz="2800" dirty="0">
                <a:latin typeface="Cambria" pitchFamily="18" charset="0"/>
                <a:ea typeface="Cambria" pitchFamily="18" charset="0"/>
              </a:rPr>
              <a:t> </a:t>
            </a:r>
            <a:r>
              <a:rPr lang="en-US" sz="2800" dirty="0" err="1">
                <a:latin typeface="Cambria" pitchFamily="18" charset="0"/>
                <a:ea typeface="Cambria" pitchFamily="18" charset="0"/>
              </a:rPr>
              <a:t>phía</a:t>
            </a:r>
            <a:r>
              <a:rPr lang="en-US" sz="2800" dirty="0">
                <a:latin typeface="Cambria" pitchFamily="18" charset="0"/>
                <a:ea typeface="Cambria" pitchFamily="18" charset="0"/>
              </a:rPr>
              <a:t> </a:t>
            </a:r>
            <a:r>
              <a:rPr lang="en-US" sz="2800" dirty="0" err="1">
                <a:latin typeface="Cambria" pitchFamily="18" charset="0"/>
                <a:ea typeface="Cambria" pitchFamily="18" charset="0"/>
              </a:rPr>
              <a:t>Bắc</a:t>
            </a:r>
            <a:r>
              <a:rPr lang="en-US" sz="2800" dirty="0">
                <a:latin typeface="Cambria" pitchFamily="18" charset="0"/>
                <a:ea typeface="Cambria" pitchFamily="18" charset="0"/>
              </a:rPr>
              <a:t> </a:t>
            </a:r>
            <a:r>
              <a:rPr lang="en-US" sz="2800" dirty="0" err="1">
                <a:latin typeface="Cambria" pitchFamily="18" charset="0"/>
                <a:ea typeface="Cambria" pitchFamily="18" charset="0"/>
              </a:rPr>
              <a:t>và</a:t>
            </a:r>
            <a:r>
              <a:rPr lang="en-US" sz="2800" dirty="0">
                <a:latin typeface="Cambria" pitchFamily="18" charset="0"/>
                <a:ea typeface="Cambria" pitchFamily="18" charset="0"/>
              </a:rPr>
              <a:t> </a:t>
            </a:r>
            <a:r>
              <a:rPr lang="en-US" sz="2800" dirty="0" err="1">
                <a:latin typeface="Cambria" pitchFamily="18" charset="0"/>
                <a:ea typeface="Cambria" pitchFamily="18" charset="0"/>
              </a:rPr>
              <a:t>Bắc</a:t>
            </a:r>
            <a:r>
              <a:rPr lang="en-US" sz="2800" dirty="0">
                <a:latin typeface="Cambria" pitchFamily="18" charset="0"/>
                <a:ea typeface="Cambria" pitchFamily="18" charset="0"/>
              </a:rPr>
              <a:t> </a:t>
            </a:r>
            <a:r>
              <a:rPr lang="en-US" sz="2800" dirty="0" err="1">
                <a:latin typeface="Cambria" pitchFamily="18" charset="0"/>
                <a:ea typeface="Cambria" pitchFamily="18" charset="0"/>
              </a:rPr>
              <a:t>Trung</a:t>
            </a:r>
            <a:r>
              <a:rPr lang="en-US" sz="2800" dirty="0">
                <a:latin typeface="Cambria" pitchFamily="18" charset="0"/>
                <a:ea typeface="Cambria" pitchFamily="18" charset="0"/>
              </a:rPr>
              <a:t> </a:t>
            </a:r>
            <a:r>
              <a:rPr lang="en-US" sz="2800" dirty="0" err="1">
                <a:latin typeface="Cambria" pitchFamily="18" charset="0"/>
                <a:ea typeface="Cambria" pitchFamily="18" charset="0"/>
              </a:rPr>
              <a:t>Bộ</a:t>
            </a:r>
            <a:r>
              <a:rPr lang="en-US" sz="2800" dirty="0">
                <a:latin typeface="Cambria" pitchFamily="18" charset="0"/>
                <a:ea typeface="Cambria" pitchFamily="18" charset="0"/>
              </a:rPr>
              <a:t>.</a:t>
            </a: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28147" y="1371601"/>
            <a:ext cx="49066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665237" y="1649774"/>
            <a:ext cx="41196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763000" y="3124200"/>
            <a:ext cx="395631"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534401"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291169" y="2286000"/>
            <a:ext cx="395631"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8" dur="500"/>
                                        <p:tgtEl>
                                          <p:spTgt spid="3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3" dur="500"/>
                                        <p:tgtEl>
                                          <p:spTgt spid="3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randombar(horizontal)">
                                      <p:cBhvr>
                                        <p:cTn id="4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than ở </a:t>
            </a:r>
            <a:r>
              <a:rPr lang="en-US" dirty="0" err="1">
                <a:solidFill>
                  <a:prstClr val="black"/>
                </a:solidFill>
                <a:latin typeface="Cambria" pitchFamily="18" charset="0"/>
                <a:ea typeface="Cambria" pitchFamily="18" charset="0"/>
              </a:rPr>
              <a:t>Quảng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dầu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khí</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thềm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2667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sắt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Thái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6858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A-pa-</a:t>
            </a:r>
            <a:r>
              <a:rPr lang="en-US" dirty="0" err="1">
                <a:solidFill>
                  <a:prstClr val="black"/>
                </a:solidFill>
                <a:latin typeface="Cambria" pitchFamily="18" charset="0"/>
                <a:ea typeface="Cambria" pitchFamily="18" charset="0"/>
              </a:rPr>
              <a:t>tít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Lào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1401" y="1364416"/>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6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1401" y="4127370"/>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9293" y="4117305"/>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401" y="1371600"/>
            <a:ext cx="6534912" cy="830997"/>
          </a:xfrm>
          <a:prstGeom prst="rect">
            <a:avLst/>
          </a:prstGeom>
          <a:solidFill>
            <a:srgbClr val="BCFCD4"/>
          </a:solidFill>
          <a:ln w="12700">
            <a:solidFill>
              <a:srgbClr val="009900"/>
            </a:solidFill>
          </a:ln>
        </p:spPr>
        <p:txBody>
          <a:bodyPr wrap="square">
            <a:spAutoFit/>
          </a:bodyPr>
          <a:lstStyle/>
          <a:p>
            <a:pPr algn="just"/>
            <a:r>
              <a:rPr lang="en-US" sz="2400" b="1" i="1" dirty="0">
                <a:solidFill>
                  <a:srgbClr val="FF0000"/>
                </a:solidFill>
                <a:latin typeface="Cambria" panose="02040503050406030204" pitchFamily="18" charset="0"/>
                <a:ea typeface="Cambria" panose="02040503050406030204" pitchFamily="18" charset="0"/>
              </a:rPr>
              <a:t>Quan </a:t>
            </a:r>
            <a:r>
              <a:rPr lang="en-US" sz="2400" b="1" i="1" dirty="0" err="1">
                <a:solidFill>
                  <a:srgbClr val="FF0000"/>
                </a:solidFill>
                <a:latin typeface="Cambria" panose="02040503050406030204" pitchFamily="18" charset="0"/>
                <a:ea typeface="Cambria" panose="02040503050406030204" pitchFamily="18" charset="0"/>
              </a:rPr>
              <a:t>sát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Atlat</a:t>
            </a:r>
            <a:r>
              <a:rPr lang="en-US" sz="2400" b="1" i="1" dirty="0">
                <a:solidFill>
                  <a:srgbClr val="FF0000"/>
                </a:solidFill>
                <a:latin typeface="Cambria" panose="02040503050406030204" pitchFamily="18" charset="0"/>
                <a:ea typeface="Cambria" panose="02040503050406030204" pitchFamily="18" charset="0"/>
              </a:rPr>
              <a:t> tr8 </a:t>
            </a:r>
            <a:r>
              <a:rPr lang="en-US" sz="2400" b="1" i="1" dirty="0" err="1">
                <a:solidFill>
                  <a:srgbClr val="FF0000"/>
                </a:solidFill>
                <a:latin typeface="Cambria" panose="02040503050406030204" pitchFamily="18" charset="0"/>
                <a:ea typeface="Cambria" panose="02040503050406030204" pitchFamily="18" charset="0"/>
              </a:rPr>
              <a:t>và</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kênh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chữ</a:t>
            </a:r>
            <a:r>
              <a:rPr lang="en-US" sz="2400" b="1" i="1" dirty="0">
                <a:solidFill>
                  <a:srgbClr val="FF0000"/>
                </a:solidFill>
                <a:latin typeface="Cambria" panose="02040503050406030204" pitchFamily="18" charset="0"/>
                <a:ea typeface="Cambria" panose="02040503050406030204" pitchFamily="18" charset="0"/>
              </a:rPr>
              <a:t> SGK, </a:t>
            </a:r>
            <a:r>
              <a:rPr lang="en-US" sz="2400" b="1" i="1" dirty="0" err="1">
                <a:solidFill>
                  <a:srgbClr val="FF0000"/>
                </a:solidFill>
                <a:latin typeface="Cambria" panose="02040503050406030204" pitchFamily="18" charset="0"/>
                <a:ea typeface="Cambria" panose="02040503050406030204" pitchFamily="18" charset="0"/>
              </a:rPr>
              <a:t>giải</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thích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sự</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phân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bố</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khoáng</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sản</a:t>
            </a:r>
            <a:r>
              <a:rPr lang="en-US" sz="2400" b="1" i="1" dirty="0">
                <a:solidFill>
                  <a:srgbClr val="FF0000"/>
                </a:solidFill>
                <a:latin typeface="Cambria" panose="02040503050406030204" pitchFamily="18" charset="0"/>
                <a:ea typeface="Cambria" panose="02040503050406030204" pitchFamily="18" charset="0"/>
              </a:rPr>
              <a:t> ở </a:t>
            </a:r>
            <a:r>
              <a:rPr lang="en-US" sz="2400" b="1" i="1" dirty="0" err="1">
                <a:solidFill>
                  <a:srgbClr val="FF0000"/>
                </a:solidFill>
                <a:latin typeface="Cambria" panose="02040503050406030204" pitchFamily="18" charset="0"/>
                <a:ea typeface="Cambria" panose="02040503050406030204" pitchFamily="18" charset="0"/>
              </a:rPr>
              <a:t>nước</a:t>
            </a:r>
            <a:r>
              <a:rPr lang="en-US" sz="2400" b="1" i="1" dirty="0">
                <a:solidFill>
                  <a:srgbClr val="FF0000"/>
                </a:solidFill>
                <a:latin typeface="Cambria" panose="02040503050406030204" pitchFamily="18" charset="0"/>
                <a:ea typeface="Cambria" panose="02040503050406030204" pitchFamily="18" charset="0"/>
              </a:rPr>
              <a:t> ta.</a:t>
            </a:r>
            <a:endParaRPr lang="vi-VN" sz="2400" b="1"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sp>
        <p:nvSpPr>
          <p:cNvPr id="32" name="Rectangle 31"/>
          <p:cNvSpPr/>
          <p:nvPr/>
        </p:nvSpPr>
        <p:spPr>
          <a:xfrm>
            <a:off x="1" y="2209800"/>
            <a:ext cx="6705600" cy="4555093"/>
          </a:xfrm>
          <a:prstGeom prst="rect">
            <a:avLst/>
          </a:prstGeom>
          <a:solidFill>
            <a:srgbClr val="FFCCFF"/>
          </a:solidFill>
          <a:ln w="12700">
            <a:solidFill>
              <a:srgbClr val="0070C0"/>
            </a:solidFill>
          </a:ln>
        </p:spPr>
        <p:txBody>
          <a:bodyPr wrap="square">
            <a:spAutoFit/>
          </a:bodyPr>
          <a:lstStyle/>
          <a:p>
            <a:pPr algn="just">
              <a:spcBef>
                <a:spcPts val="600"/>
              </a:spcBef>
            </a:pPr>
            <a:r>
              <a:rPr lang="en-US" sz="2800" dirty="0">
                <a:latin typeface="Cambria" pitchFamily="18" charset="0"/>
                <a:ea typeface="Cambria" pitchFamily="18" charset="0"/>
              </a:rPr>
              <a:t>- </a:t>
            </a:r>
            <a:r>
              <a:rPr lang="en-US" sz="2800" dirty="0" err="1">
                <a:latin typeface="Cambria" pitchFamily="18" charset="0"/>
                <a:ea typeface="Cambria" pitchFamily="18" charset="0"/>
              </a:rPr>
              <a:t>Sự</a:t>
            </a:r>
            <a:r>
              <a:rPr lang="en-US" sz="2800" dirty="0">
                <a:latin typeface="Cambria" pitchFamily="18" charset="0"/>
                <a:ea typeface="Cambria" pitchFamily="18" charset="0"/>
              </a:rPr>
              <a:t> </a:t>
            </a:r>
            <a:r>
              <a:rPr lang="en-US" sz="2800" dirty="0" err="1">
                <a:latin typeface="Cambria" pitchFamily="18" charset="0"/>
                <a:ea typeface="Cambria" pitchFamily="18" charset="0"/>
              </a:rPr>
              <a:t>phân</a:t>
            </a:r>
            <a:r>
              <a:rPr lang="en-US" sz="2800" dirty="0">
                <a:latin typeface="Cambria" pitchFamily="18" charset="0"/>
                <a:ea typeface="Cambria" pitchFamily="18" charset="0"/>
              </a:rPr>
              <a:t> </a:t>
            </a:r>
            <a:r>
              <a:rPr lang="en-US" sz="2800" dirty="0" err="1">
                <a:latin typeface="Cambria" pitchFamily="18" charset="0"/>
                <a:ea typeface="Cambria" pitchFamily="18" charset="0"/>
              </a:rPr>
              <a:t>bố</a:t>
            </a:r>
            <a:r>
              <a:rPr lang="en-US" sz="2800" dirty="0">
                <a:latin typeface="Cambria" pitchFamily="18" charset="0"/>
                <a:ea typeface="Cambria" pitchFamily="18" charset="0"/>
              </a:rPr>
              <a:t> </a:t>
            </a:r>
            <a:r>
              <a:rPr lang="en-US" sz="2800" dirty="0" err="1">
                <a:latin typeface="Cambria" pitchFamily="18" charset="0"/>
                <a:ea typeface="Cambria" pitchFamily="18" charset="0"/>
              </a:rPr>
              <a:t>khoáng</a:t>
            </a:r>
            <a:r>
              <a:rPr lang="en-US" sz="2800" dirty="0">
                <a:latin typeface="Cambria" pitchFamily="18" charset="0"/>
                <a:ea typeface="Cambria" pitchFamily="18" charset="0"/>
              </a:rPr>
              <a:t> </a:t>
            </a:r>
            <a:r>
              <a:rPr lang="en-US" sz="2800" dirty="0" err="1">
                <a:latin typeface="Cambria" pitchFamily="18" charset="0"/>
                <a:ea typeface="Cambria" pitchFamily="18" charset="0"/>
              </a:rPr>
              <a:t>sản</a:t>
            </a:r>
            <a:r>
              <a:rPr lang="en-US" sz="2800" dirty="0">
                <a:latin typeface="Cambria" pitchFamily="18" charset="0"/>
                <a:ea typeface="Cambria" pitchFamily="18" charset="0"/>
              </a:rPr>
              <a:t> ở </a:t>
            </a:r>
            <a:r>
              <a:rPr lang="en-US" sz="2800" dirty="0" err="1">
                <a:latin typeface="Cambria" pitchFamily="18" charset="0"/>
                <a:ea typeface="Cambria" pitchFamily="18" charset="0"/>
              </a:rPr>
              <a:t>nước</a:t>
            </a:r>
            <a:r>
              <a:rPr lang="en-US" sz="2800" dirty="0">
                <a:latin typeface="Cambria" pitchFamily="18" charset="0"/>
                <a:ea typeface="Cambria" pitchFamily="18" charset="0"/>
              </a:rPr>
              <a:t> ta </a:t>
            </a:r>
            <a:r>
              <a:rPr lang="en-US" sz="2800" dirty="0" err="1">
                <a:latin typeface="Cambria" pitchFamily="18" charset="0"/>
                <a:ea typeface="Cambria" pitchFamily="18" charset="0"/>
              </a:rPr>
              <a:t>có</a:t>
            </a:r>
            <a:r>
              <a:rPr lang="en-US" sz="2800" dirty="0">
                <a:latin typeface="Cambria" pitchFamily="18" charset="0"/>
                <a:ea typeface="Cambria" pitchFamily="18" charset="0"/>
              </a:rPr>
              <a:t> </a:t>
            </a:r>
            <a:r>
              <a:rPr lang="en-US" sz="2800" dirty="0" err="1">
                <a:latin typeface="Cambria" pitchFamily="18" charset="0"/>
                <a:ea typeface="Cambria" pitchFamily="18" charset="0"/>
              </a:rPr>
              <a:t>liên</a:t>
            </a:r>
            <a:r>
              <a:rPr lang="en-US" sz="2800" dirty="0">
                <a:latin typeface="Cambria" pitchFamily="18" charset="0"/>
                <a:ea typeface="Cambria" pitchFamily="18" charset="0"/>
              </a:rPr>
              <a:t> </a:t>
            </a:r>
            <a:r>
              <a:rPr lang="en-US" sz="2800" dirty="0" err="1">
                <a:latin typeface="Cambria" pitchFamily="18" charset="0"/>
                <a:ea typeface="Cambria" pitchFamily="18" charset="0"/>
              </a:rPr>
              <a:t>quan</a:t>
            </a:r>
            <a:r>
              <a:rPr lang="en-US" sz="2800" dirty="0">
                <a:latin typeface="Cambria" pitchFamily="18" charset="0"/>
                <a:ea typeface="Cambria" pitchFamily="18" charset="0"/>
              </a:rPr>
              <a:t> </a:t>
            </a:r>
            <a:r>
              <a:rPr lang="en-US" sz="2800" dirty="0" err="1">
                <a:latin typeface="Cambria" pitchFamily="18" charset="0"/>
                <a:ea typeface="Cambria" pitchFamily="18" charset="0"/>
              </a:rPr>
              <a:t>chặt</a:t>
            </a:r>
            <a:r>
              <a:rPr lang="en-US" sz="2800" dirty="0">
                <a:latin typeface="Cambria" pitchFamily="18" charset="0"/>
                <a:ea typeface="Cambria" pitchFamily="18" charset="0"/>
              </a:rPr>
              <a:t> </a:t>
            </a:r>
            <a:r>
              <a:rPr lang="en-US" sz="2800" dirty="0" err="1">
                <a:latin typeface="Cambria" pitchFamily="18" charset="0"/>
                <a:ea typeface="Cambria" pitchFamily="18" charset="0"/>
              </a:rPr>
              <a:t>chẽ</a:t>
            </a:r>
            <a:r>
              <a:rPr lang="en-US" sz="2800" dirty="0">
                <a:latin typeface="Cambria" pitchFamily="18" charset="0"/>
                <a:ea typeface="Cambria" pitchFamily="18" charset="0"/>
              </a:rPr>
              <a:t> </a:t>
            </a:r>
            <a:r>
              <a:rPr lang="en-US" sz="2800" dirty="0" err="1">
                <a:latin typeface="Cambria" pitchFamily="18" charset="0"/>
                <a:ea typeface="Cambria" pitchFamily="18" charset="0"/>
              </a:rPr>
              <a:t>với</a:t>
            </a:r>
            <a:r>
              <a:rPr lang="en-US" sz="2800" dirty="0">
                <a:latin typeface="Cambria" pitchFamily="18" charset="0"/>
                <a:ea typeface="Cambria" pitchFamily="18" charset="0"/>
              </a:rPr>
              <a:t> </a:t>
            </a:r>
            <a:r>
              <a:rPr lang="en-US" sz="2800" dirty="0" err="1">
                <a:latin typeface="Cambria" pitchFamily="18" charset="0"/>
                <a:ea typeface="Cambria" pitchFamily="18" charset="0"/>
              </a:rPr>
              <a:t>sự</a:t>
            </a:r>
            <a:r>
              <a:rPr lang="en-US" sz="2800" dirty="0">
                <a:latin typeface="Cambria" pitchFamily="18" charset="0"/>
                <a:ea typeface="Cambria" pitchFamily="18" charset="0"/>
              </a:rPr>
              <a:t> </a:t>
            </a:r>
            <a:r>
              <a:rPr lang="en-US" sz="2800" dirty="0" err="1">
                <a:latin typeface="Cambria" pitchFamily="18" charset="0"/>
                <a:ea typeface="Cambria" pitchFamily="18" charset="0"/>
              </a:rPr>
              <a:t>phân</a:t>
            </a:r>
            <a:r>
              <a:rPr lang="en-US" sz="2800" dirty="0">
                <a:latin typeface="Cambria" pitchFamily="18" charset="0"/>
                <a:ea typeface="Cambria" pitchFamily="18" charset="0"/>
              </a:rPr>
              <a:t> </a:t>
            </a:r>
            <a:r>
              <a:rPr lang="en-US" sz="2800" dirty="0" err="1">
                <a:latin typeface="Cambria" pitchFamily="18" charset="0"/>
                <a:ea typeface="Cambria" pitchFamily="18" charset="0"/>
              </a:rPr>
              <a:t>hoá</a:t>
            </a:r>
            <a:r>
              <a:rPr lang="en-US" sz="2800" dirty="0">
                <a:latin typeface="Cambria" pitchFamily="18" charset="0"/>
                <a:ea typeface="Cambria" pitchFamily="18" charset="0"/>
              </a:rPr>
              <a:t> </a:t>
            </a:r>
            <a:r>
              <a:rPr lang="en-US" sz="2800" dirty="0" err="1">
                <a:latin typeface="Cambria" pitchFamily="18" charset="0"/>
                <a:ea typeface="Cambria" pitchFamily="18" charset="0"/>
              </a:rPr>
              <a:t>phức</a:t>
            </a:r>
            <a:r>
              <a:rPr lang="en-US" sz="2800" dirty="0">
                <a:latin typeface="Cambria" pitchFamily="18" charset="0"/>
                <a:ea typeface="Cambria" pitchFamily="18" charset="0"/>
              </a:rPr>
              <a:t> </a:t>
            </a:r>
            <a:r>
              <a:rPr lang="en-US" sz="2800" dirty="0" err="1">
                <a:latin typeface="Cambria" pitchFamily="18" charset="0"/>
                <a:ea typeface="Cambria" pitchFamily="18" charset="0"/>
              </a:rPr>
              <a:t>tạp</a:t>
            </a:r>
            <a:r>
              <a:rPr lang="en-US" sz="2800" dirty="0">
                <a:latin typeface="Cambria" pitchFamily="18" charset="0"/>
                <a:ea typeface="Cambria" pitchFamily="18" charset="0"/>
              </a:rPr>
              <a:t>, </a:t>
            </a:r>
            <a:r>
              <a:rPr lang="en-US" sz="2800" dirty="0" err="1">
                <a:latin typeface="Cambria" pitchFamily="18" charset="0"/>
                <a:ea typeface="Cambria" pitchFamily="18" charset="0"/>
              </a:rPr>
              <a:t>đa</a:t>
            </a:r>
            <a:r>
              <a:rPr lang="en-US" sz="2800" dirty="0">
                <a:latin typeface="Cambria" pitchFamily="18" charset="0"/>
                <a:ea typeface="Cambria" pitchFamily="18" charset="0"/>
              </a:rPr>
              <a:t> </a:t>
            </a:r>
            <a:r>
              <a:rPr lang="en-US" sz="2800" dirty="0" err="1">
                <a:latin typeface="Cambria" pitchFamily="18" charset="0"/>
                <a:ea typeface="Cambria" pitchFamily="18" charset="0"/>
              </a:rPr>
              <a:t>dạng</a:t>
            </a:r>
            <a:r>
              <a:rPr lang="en-US" sz="2800" dirty="0">
                <a:latin typeface="Cambria" pitchFamily="18" charset="0"/>
                <a:ea typeface="Cambria" pitchFamily="18" charset="0"/>
              </a:rPr>
              <a:t> </a:t>
            </a:r>
            <a:r>
              <a:rPr lang="en-US" sz="2800" dirty="0" err="1">
                <a:latin typeface="Cambria" pitchFamily="18" charset="0"/>
                <a:ea typeface="Cambria" pitchFamily="18" charset="0"/>
              </a:rPr>
              <a:t>của</a:t>
            </a:r>
            <a:r>
              <a:rPr lang="en-US" sz="2800" dirty="0">
                <a:latin typeface="Cambria" pitchFamily="18" charset="0"/>
                <a:ea typeface="Cambria" pitchFamily="18" charset="0"/>
              </a:rPr>
              <a:t> </a:t>
            </a:r>
            <a:r>
              <a:rPr lang="en-US" sz="2800" dirty="0" err="1">
                <a:latin typeface="Cambria" pitchFamily="18" charset="0"/>
                <a:ea typeface="Cambria" pitchFamily="18" charset="0"/>
              </a:rPr>
              <a:t>các</a:t>
            </a:r>
            <a:r>
              <a:rPr lang="en-US" sz="2800" dirty="0">
                <a:latin typeface="Cambria" pitchFamily="18" charset="0"/>
                <a:ea typeface="Cambria" pitchFamily="18" charset="0"/>
              </a:rPr>
              <a:t> </a:t>
            </a:r>
            <a:r>
              <a:rPr lang="en-US" sz="2800" dirty="0" err="1">
                <a:latin typeface="Cambria" pitchFamily="18" charset="0"/>
                <a:ea typeface="Cambria" pitchFamily="18" charset="0"/>
              </a:rPr>
              <a:t>hoạt</a:t>
            </a:r>
            <a:r>
              <a:rPr lang="en-US" sz="2800" dirty="0">
                <a:latin typeface="Cambria" pitchFamily="18" charset="0"/>
                <a:ea typeface="Cambria" pitchFamily="18" charset="0"/>
              </a:rPr>
              <a:t> </a:t>
            </a:r>
            <a:r>
              <a:rPr lang="en-US" sz="2800" dirty="0" err="1">
                <a:latin typeface="Cambria" pitchFamily="18" charset="0"/>
                <a:ea typeface="Cambria" pitchFamily="18" charset="0"/>
              </a:rPr>
              <a:t>động</a:t>
            </a:r>
            <a:r>
              <a:rPr lang="en-US" sz="2800" dirty="0">
                <a:latin typeface="Cambria" pitchFamily="18" charset="0"/>
                <a:ea typeface="Cambria" pitchFamily="18" charset="0"/>
              </a:rPr>
              <a:t> </a:t>
            </a:r>
            <a:r>
              <a:rPr lang="en-US" sz="2800" dirty="0" err="1">
                <a:latin typeface="Cambria" pitchFamily="18" charset="0"/>
                <a:ea typeface="Cambria" pitchFamily="18" charset="0"/>
              </a:rPr>
              <a:t>địa</a:t>
            </a:r>
            <a:r>
              <a:rPr lang="en-US" sz="2800" dirty="0">
                <a:latin typeface="Cambria" pitchFamily="18" charset="0"/>
                <a:ea typeface="Cambria" pitchFamily="18" charset="0"/>
              </a:rPr>
              <a:t> </a:t>
            </a:r>
            <a:r>
              <a:rPr lang="en-US" sz="2800" dirty="0" err="1">
                <a:latin typeface="Cambria" pitchFamily="18" charset="0"/>
                <a:ea typeface="Cambria" pitchFamily="18" charset="0"/>
              </a:rPr>
              <a:t>chất</a:t>
            </a:r>
            <a:r>
              <a:rPr lang="en-US" sz="2800" dirty="0">
                <a:latin typeface="Cambria" pitchFamily="18" charset="0"/>
                <a:ea typeface="Cambria" pitchFamily="18" charset="0"/>
              </a:rPr>
              <a:t> </a:t>
            </a:r>
            <a:r>
              <a:rPr lang="en-US" sz="2800" dirty="0" err="1">
                <a:latin typeface="Cambria" pitchFamily="18" charset="0"/>
                <a:ea typeface="Cambria" pitchFamily="18" charset="0"/>
              </a:rPr>
              <a:t>nội</a:t>
            </a:r>
            <a:r>
              <a:rPr lang="en-US" sz="2800" dirty="0">
                <a:latin typeface="Cambria" pitchFamily="18" charset="0"/>
                <a:ea typeface="Cambria" pitchFamily="18" charset="0"/>
              </a:rPr>
              <a:t> </a:t>
            </a:r>
            <a:r>
              <a:rPr lang="en-US" sz="2800" dirty="0" err="1">
                <a:latin typeface="Cambria" pitchFamily="18" charset="0"/>
                <a:ea typeface="Cambria" pitchFamily="18" charset="0"/>
              </a:rPr>
              <a:t>sinh</a:t>
            </a:r>
            <a:r>
              <a:rPr lang="en-US" sz="2800" dirty="0">
                <a:latin typeface="Cambria" pitchFamily="18" charset="0"/>
                <a:ea typeface="Cambria" pitchFamily="18" charset="0"/>
              </a:rPr>
              <a:t> </a:t>
            </a:r>
            <a:r>
              <a:rPr lang="en-US" sz="2800" dirty="0" err="1">
                <a:latin typeface="Cambria" pitchFamily="18" charset="0"/>
                <a:ea typeface="Cambria" pitchFamily="18" charset="0"/>
              </a:rPr>
              <a:t>và</a:t>
            </a:r>
            <a:r>
              <a:rPr lang="en-US" sz="2800" dirty="0">
                <a:latin typeface="Cambria" pitchFamily="18" charset="0"/>
                <a:ea typeface="Cambria" pitchFamily="18" charset="0"/>
              </a:rPr>
              <a:t> </a:t>
            </a:r>
            <a:r>
              <a:rPr lang="en-US" sz="2800" dirty="0" err="1">
                <a:latin typeface="Cambria" pitchFamily="18" charset="0"/>
                <a:ea typeface="Cambria" pitchFamily="18" charset="0"/>
              </a:rPr>
              <a:t>ngoại</a:t>
            </a:r>
            <a:r>
              <a:rPr lang="en-US" sz="2800" dirty="0">
                <a:latin typeface="Cambria" pitchFamily="18" charset="0"/>
                <a:ea typeface="Cambria" pitchFamily="18" charset="0"/>
              </a:rPr>
              <a:t> </a:t>
            </a:r>
            <a:r>
              <a:rPr lang="en-US" sz="2800" dirty="0" err="1">
                <a:latin typeface="Cambria" pitchFamily="18" charset="0"/>
                <a:ea typeface="Cambria" pitchFamily="18" charset="0"/>
              </a:rPr>
              <a:t>sinh</a:t>
            </a:r>
            <a:r>
              <a:rPr lang="en-US" sz="2800" dirty="0">
                <a:latin typeface="Cambria" pitchFamily="18" charset="0"/>
                <a:ea typeface="Cambria" pitchFamily="18" charset="0"/>
              </a:rPr>
              <a:t>.</a:t>
            </a:r>
          </a:p>
          <a:p>
            <a:pPr algn="just">
              <a:spcBef>
                <a:spcPts val="600"/>
              </a:spcBef>
            </a:pPr>
            <a:r>
              <a:rPr lang="vi-VN" sz="2800" dirty="0">
                <a:latin typeface="Cambria" pitchFamily="18" charset="0"/>
                <a:ea typeface="Cambria" pitchFamily="18" charset="0"/>
              </a:rPr>
              <a:t>-</a:t>
            </a:r>
            <a:r>
              <a:rPr lang="en-US" sz="2800" dirty="0">
                <a:latin typeface="Cambria" pitchFamily="18" charset="0"/>
                <a:ea typeface="Cambria" pitchFamily="18" charset="0"/>
              </a:rPr>
              <a:t> </a:t>
            </a:r>
            <a:r>
              <a:rPr lang="en-US" sz="2800" dirty="0" err="1">
                <a:latin typeface="Cambria" pitchFamily="18" charset="0"/>
                <a:ea typeface="Cambria" pitchFamily="18" charset="0"/>
              </a:rPr>
              <a:t>Các</a:t>
            </a:r>
            <a:r>
              <a:rPr lang="en-US" sz="2800" dirty="0">
                <a:latin typeface="Cambria" pitchFamily="18" charset="0"/>
                <a:ea typeface="Cambria" pitchFamily="18" charset="0"/>
              </a:rPr>
              <a:t> </a:t>
            </a:r>
            <a:r>
              <a:rPr lang="en-US" sz="2800" dirty="0" err="1">
                <a:latin typeface="Cambria" pitchFamily="18" charset="0"/>
                <a:ea typeface="Cambria" pitchFamily="18" charset="0"/>
              </a:rPr>
              <a:t>mỏ</a:t>
            </a:r>
            <a:r>
              <a:rPr lang="en-US" sz="2800" dirty="0">
                <a:latin typeface="Cambria" pitchFamily="18" charset="0"/>
                <a:ea typeface="Cambria" pitchFamily="18" charset="0"/>
              </a:rPr>
              <a:t> </a:t>
            </a:r>
            <a:r>
              <a:rPr lang="en-US" sz="2800" dirty="0" err="1">
                <a:latin typeface="Cambria" pitchFamily="18" charset="0"/>
                <a:ea typeface="Cambria" pitchFamily="18" charset="0"/>
              </a:rPr>
              <a:t>khoáng</a:t>
            </a:r>
            <a:r>
              <a:rPr lang="en-US" sz="2800" dirty="0">
                <a:latin typeface="Cambria" pitchFamily="18" charset="0"/>
                <a:ea typeface="Cambria" pitchFamily="18" charset="0"/>
              </a:rPr>
              <a:t> </a:t>
            </a:r>
            <a:r>
              <a:rPr lang="en-US" sz="2800" dirty="0" err="1">
                <a:latin typeface="Cambria" pitchFamily="18" charset="0"/>
                <a:ea typeface="Cambria" pitchFamily="18" charset="0"/>
              </a:rPr>
              <a:t>sản</a:t>
            </a:r>
            <a:r>
              <a:rPr lang="en-US" sz="2800" dirty="0">
                <a:latin typeface="Cambria" pitchFamily="18" charset="0"/>
                <a:ea typeface="Cambria" pitchFamily="18" charset="0"/>
              </a:rPr>
              <a:t> </a:t>
            </a:r>
            <a:r>
              <a:rPr lang="en-US" sz="2800" dirty="0" err="1">
                <a:latin typeface="Cambria" pitchFamily="18" charset="0"/>
                <a:ea typeface="Cambria" pitchFamily="18" charset="0"/>
              </a:rPr>
              <a:t>nội</a:t>
            </a:r>
            <a:r>
              <a:rPr lang="en-US" sz="2800" dirty="0">
                <a:latin typeface="Cambria" pitchFamily="18" charset="0"/>
                <a:ea typeface="Cambria" pitchFamily="18" charset="0"/>
              </a:rPr>
              <a:t> </a:t>
            </a:r>
            <a:r>
              <a:rPr lang="en-US" sz="2800" dirty="0" err="1">
                <a:latin typeface="Cambria" pitchFamily="18" charset="0"/>
                <a:ea typeface="Cambria" pitchFamily="18" charset="0"/>
              </a:rPr>
              <a:t>sinh</a:t>
            </a:r>
            <a:r>
              <a:rPr lang="en-US" sz="2800" dirty="0">
                <a:latin typeface="Cambria" pitchFamily="18" charset="0"/>
                <a:ea typeface="Cambria" pitchFamily="18" charset="0"/>
              </a:rPr>
              <a:t> </a:t>
            </a:r>
            <a:r>
              <a:rPr lang="en-US" sz="2800" dirty="0" err="1">
                <a:latin typeface="Cambria" pitchFamily="18" charset="0"/>
                <a:ea typeface="Cambria" pitchFamily="18" charset="0"/>
              </a:rPr>
              <a:t>thường</a:t>
            </a:r>
            <a:r>
              <a:rPr lang="en-US" sz="2800" dirty="0">
                <a:latin typeface="Cambria" pitchFamily="18" charset="0"/>
                <a:ea typeface="Cambria" pitchFamily="18" charset="0"/>
              </a:rPr>
              <a:t> </a:t>
            </a:r>
            <a:r>
              <a:rPr lang="en-US" sz="2800" dirty="0" err="1">
                <a:latin typeface="Cambria" pitchFamily="18" charset="0"/>
                <a:ea typeface="Cambria" pitchFamily="18" charset="0"/>
              </a:rPr>
              <a:t>tập</a:t>
            </a:r>
            <a:r>
              <a:rPr lang="en-US" sz="2800" dirty="0">
                <a:latin typeface="Cambria" pitchFamily="18" charset="0"/>
                <a:ea typeface="Cambria" pitchFamily="18" charset="0"/>
              </a:rPr>
              <a:t> </a:t>
            </a:r>
            <a:r>
              <a:rPr lang="en-US" sz="2800" dirty="0" err="1">
                <a:latin typeface="Cambria" pitchFamily="18" charset="0"/>
                <a:ea typeface="Cambria" pitchFamily="18" charset="0"/>
              </a:rPr>
              <a:t>trung</a:t>
            </a:r>
            <a:r>
              <a:rPr lang="en-US" sz="2800" dirty="0">
                <a:latin typeface="Cambria" pitchFamily="18" charset="0"/>
                <a:ea typeface="Cambria" pitchFamily="18" charset="0"/>
              </a:rPr>
              <a:t> </a:t>
            </a:r>
            <a:r>
              <a:rPr lang="en-US" sz="2800" dirty="0" err="1">
                <a:latin typeface="Cambria" pitchFamily="18" charset="0"/>
                <a:ea typeface="Cambria" pitchFamily="18" charset="0"/>
              </a:rPr>
              <a:t>tại</a:t>
            </a:r>
            <a:r>
              <a:rPr lang="en-US" sz="2800" dirty="0">
                <a:latin typeface="Cambria" pitchFamily="18" charset="0"/>
                <a:ea typeface="Cambria" pitchFamily="18" charset="0"/>
              </a:rPr>
              <a:t> </a:t>
            </a:r>
            <a:r>
              <a:rPr lang="en-US" sz="2800" dirty="0" err="1">
                <a:latin typeface="Cambria" pitchFamily="18" charset="0"/>
                <a:ea typeface="Cambria" pitchFamily="18" charset="0"/>
              </a:rPr>
              <a:t>các</a:t>
            </a:r>
            <a:r>
              <a:rPr lang="en-US" sz="2800" dirty="0">
                <a:latin typeface="Cambria" pitchFamily="18" charset="0"/>
                <a:ea typeface="Cambria" pitchFamily="18" charset="0"/>
              </a:rPr>
              <a:t> </a:t>
            </a:r>
            <a:r>
              <a:rPr lang="en-US" sz="2800" dirty="0" err="1">
                <a:latin typeface="Cambria" pitchFamily="18" charset="0"/>
                <a:ea typeface="Cambria" pitchFamily="18" charset="0"/>
              </a:rPr>
              <a:t>đứt</a:t>
            </a:r>
            <a:r>
              <a:rPr lang="en-US" sz="2800" dirty="0">
                <a:latin typeface="Cambria" pitchFamily="18" charset="0"/>
                <a:ea typeface="Cambria" pitchFamily="18" charset="0"/>
              </a:rPr>
              <a:t> </a:t>
            </a:r>
            <a:r>
              <a:rPr lang="en-US" sz="2800" dirty="0" err="1">
                <a:latin typeface="Cambria" pitchFamily="18" charset="0"/>
                <a:ea typeface="Cambria" pitchFamily="18" charset="0"/>
              </a:rPr>
              <a:t>gãy</a:t>
            </a:r>
            <a:r>
              <a:rPr lang="en-US" sz="2800" dirty="0">
                <a:latin typeface="Cambria" pitchFamily="18" charset="0"/>
                <a:ea typeface="Cambria" pitchFamily="18" charset="0"/>
              </a:rPr>
              <a:t> </a:t>
            </a:r>
            <a:r>
              <a:rPr lang="en-US" sz="2800" dirty="0" err="1">
                <a:latin typeface="Cambria" pitchFamily="18" charset="0"/>
                <a:ea typeface="Cambria" pitchFamily="18" charset="0"/>
              </a:rPr>
              <a:t>sâu</a:t>
            </a:r>
            <a:r>
              <a:rPr lang="en-US" sz="2800" dirty="0">
                <a:latin typeface="Cambria" pitchFamily="18" charset="0"/>
                <a:ea typeface="Cambria" pitchFamily="18" charset="0"/>
              </a:rPr>
              <a:t> </a:t>
            </a:r>
            <a:r>
              <a:rPr lang="en-US" sz="2800" dirty="0" err="1">
                <a:latin typeface="Cambria" pitchFamily="18" charset="0"/>
                <a:ea typeface="Cambria" pitchFamily="18" charset="0"/>
              </a:rPr>
              <a:t>với</a:t>
            </a:r>
            <a:r>
              <a:rPr lang="en-US" sz="2800" dirty="0">
                <a:latin typeface="Cambria" pitchFamily="18" charset="0"/>
                <a:ea typeface="Cambria" pitchFamily="18" charset="0"/>
              </a:rPr>
              <a:t> </a:t>
            </a:r>
            <a:r>
              <a:rPr lang="en-US" sz="2800" dirty="0" err="1">
                <a:latin typeface="Cambria" pitchFamily="18" charset="0"/>
                <a:ea typeface="Cambria" pitchFamily="18" charset="0"/>
              </a:rPr>
              <a:t>hoạt</a:t>
            </a:r>
            <a:r>
              <a:rPr lang="en-US" sz="2800" dirty="0">
                <a:latin typeface="Cambria" pitchFamily="18" charset="0"/>
                <a:ea typeface="Cambria" pitchFamily="18" charset="0"/>
              </a:rPr>
              <a:t> </a:t>
            </a:r>
            <a:r>
              <a:rPr lang="en-US" sz="2800" dirty="0" err="1">
                <a:latin typeface="Cambria" pitchFamily="18" charset="0"/>
                <a:ea typeface="Cambria" pitchFamily="18" charset="0"/>
              </a:rPr>
              <a:t>động</a:t>
            </a:r>
            <a:r>
              <a:rPr lang="en-US" sz="2800" dirty="0">
                <a:latin typeface="Cambria" pitchFamily="18" charset="0"/>
                <a:ea typeface="Cambria" pitchFamily="18" charset="0"/>
              </a:rPr>
              <a:t> </a:t>
            </a:r>
            <a:r>
              <a:rPr lang="en-US" sz="2800" dirty="0" err="1">
                <a:latin typeface="Cambria" pitchFamily="18" charset="0"/>
                <a:ea typeface="Cambria" pitchFamily="18" charset="0"/>
              </a:rPr>
              <a:t>uốn</a:t>
            </a:r>
            <a:r>
              <a:rPr lang="en-US" sz="2800" dirty="0">
                <a:latin typeface="Cambria" pitchFamily="18" charset="0"/>
                <a:ea typeface="Cambria" pitchFamily="18" charset="0"/>
              </a:rPr>
              <a:t> </a:t>
            </a:r>
            <a:r>
              <a:rPr lang="en-US" sz="2800" dirty="0" err="1">
                <a:latin typeface="Cambria" pitchFamily="18" charset="0"/>
                <a:ea typeface="Cambria" pitchFamily="18" charset="0"/>
              </a:rPr>
              <a:t>nếp</a:t>
            </a:r>
            <a:r>
              <a:rPr lang="en-US" sz="2800" dirty="0">
                <a:latin typeface="Cambria" pitchFamily="18" charset="0"/>
                <a:ea typeface="Cambria" pitchFamily="18" charset="0"/>
              </a:rPr>
              <a:t> </a:t>
            </a:r>
            <a:r>
              <a:rPr lang="en-US" sz="2800" dirty="0" err="1">
                <a:latin typeface="Cambria" pitchFamily="18" charset="0"/>
                <a:ea typeface="Cambria" pitchFamily="18" charset="0"/>
              </a:rPr>
              <a:t>và</a:t>
            </a:r>
            <a:r>
              <a:rPr lang="en-US" sz="2800" dirty="0">
                <a:latin typeface="Cambria" pitchFamily="18" charset="0"/>
                <a:ea typeface="Cambria" pitchFamily="18" charset="0"/>
              </a:rPr>
              <a:t> mac-ma </a:t>
            </a:r>
            <a:r>
              <a:rPr lang="en-US" sz="2800" dirty="0" err="1">
                <a:latin typeface="Cambria" pitchFamily="18" charset="0"/>
                <a:ea typeface="Cambria" pitchFamily="18" charset="0"/>
              </a:rPr>
              <a:t>diễn</a:t>
            </a:r>
            <a:r>
              <a:rPr lang="en-US" sz="2800" dirty="0">
                <a:latin typeface="Cambria" pitchFamily="18" charset="0"/>
                <a:ea typeface="Cambria" pitchFamily="18" charset="0"/>
              </a:rPr>
              <a:t> </a:t>
            </a:r>
            <a:r>
              <a:rPr lang="en-US" sz="2800" dirty="0" err="1">
                <a:latin typeface="Cambria" pitchFamily="18" charset="0"/>
                <a:ea typeface="Cambria" pitchFamily="18" charset="0"/>
              </a:rPr>
              <a:t>ra</a:t>
            </a:r>
            <a:r>
              <a:rPr lang="en-US" sz="2800" dirty="0">
                <a:latin typeface="Cambria" pitchFamily="18" charset="0"/>
                <a:ea typeface="Cambria" pitchFamily="18" charset="0"/>
              </a:rPr>
              <a:t> </a:t>
            </a:r>
            <a:r>
              <a:rPr lang="en-US" sz="2800" dirty="0" err="1">
                <a:latin typeface="Cambria" pitchFamily="18" charset="0"/>
                <a:ea typeface="Cambria" pitchFamily="18" charset="0"/>
              </a:rPr>
              <a:t>mạnh</a:t>
            </a:r>
            <a:r>
              <a:rPr lang="en-US" sz="2800" dirty="0">
                <a:latin typeface="Cambria" pitchFamily="18" charset="0"/>
                <a:ea typeface="Cambria" pitchFamily="18" charset="0"/>
              </a:rPr>
              <a:t> </a:t>
            </a:r>
            <a:r>
              <a:rPr lang="en-US" sz="2800" dirty="0" err="1">
                <a:latin typeface="Cambria" pitchFamily="18" charset="0"/>
                <a:ea typeface="Cambria" pitchFamily="18" charset="0"/>
              </a:rPr>
              <a:t>mẽ</a:t>
            </a:r>
            <a:r>
              <a:rPr lang="en-US" sz="2800" dirty="0">
                <a:latin typeface="Cambria" pitchFamily="18" charset="0"/>
                <a:ea typeface="Cambria" pitchFamily="18" charset="0"/>
              </a:rPr>
              <a:t>.</a:t>
            </a:r>
          </a:p>
          <a:p>
            <a:pPr algn="just">
              <a:spcBef>
                <a:spcPts val="600"/>
              </a:spcBef>
            </a:pPr>
            <a:r>
              <a:rPr lang="vi-VN" sz="2800" dirty="0">
                <a:latin typeface="Cambria" pitchFamily="18" charset="0"/>
                <a:ea typeface="Cambria" pitchFamily="18" charset="0"/>
              </a:rPr>
              <a:t>-</a:t>
            </a:r>
            <a:r>
              <a:rPr lang="en-US" sz="2800" dirty="0">
                <a:latin typeface="Cambria" pitchFamily="18" charset="0"/>
                <a:ea typeface="Cambria" pitchFamily="18" charset="0"/>
              </a:rPr>
              <a:t> </a:t>
            </a:r>
            <a:r>
              <a:rPr lang="en-US" sz="2800" dirty="0" err="1">
                <a:latin typeface="Cambria" pitchFamily="18" charset="0"/>
                <a:ea typeface="Cambria" pitchFamily="18" charset="0"/>
              </a:rPr>
              <a:t>Các</a:t>
            </a:r>
            <a:r>
              <a:rPr lang="en-US" sz="2800" dirty="0">
                <a:latin typeface="Cambria" pitchFamily="18" charset="0"/>
                <a:ea typeface="Cambria" pitchFamily="18" charset="0"/>
              </a:rPr>
              <a:t> </a:t>
            </a:r>
            <a:r>
              <a:rPr lang="en-US" sz="2800" dirty="0" err="1">
                <a:latin typeface="Cambria" pitchFamily="18" charset="0"/>
                <a:ea typeface="Cambria" pitchFamily="18" charset="0"/>
              </a:rPr>
              <a:t>khoáng</a:t>
            </a:r>
            <a:r>
              <a:rPr lang="en-US" sz="2800" dirty="0">
                <a:latin typeface="Cambria" pitchFamily="18" charset="0"/>
                <a:ea typeface="Cambria" pitchFamily="18" charset="0"/>
              </a:rPr>
              <a:t> </a:t>
            </a:r>
            <a:r>
              <a:rPr lang="en-US" sz="2800" dirty="0" err="1">
                <a:latin typeface="Cambria" pitchFamily="18" charset="0"/>
                <a:ea typeface="Cambria" pitchFamily="18" charset="0"/>
              </a:rPr>
              <a:t>sản</a:t>
            </a:r>
            <a:r>
              <a:rPr lang="en-US" sz="2800" dirty="0">
                <a:latin typeface="Cambria" pitchFamily="18" charset="0"/>
                <a:ea typeface="Cambria" pitchFamily="18" charset="0"/>
              </a:rPr>
              <a:t> </a:t>
            </a:r>
            <a:r>
              <a:rPr lang="en-US" sz="2800" dirty="0" err="1">
                <a:latin typeface="Cambria" pitchFamily="18" charset="0"/>
                <a:ea typeface="Cambria" pitchFamily="18" charset="0"/>
              </a:rPr>
              <a:t>ngoại</a:t>
            </a:r>
            <a:r>
              <a:rPr lang="en-US" sz="2800" dirty="0">
                <a:latin typeface="Cambria" pitchFamily="18" charset="0"/>
                <a:ea typeface="Cambria" pitchFamily="18" charset="0"/>
              </a:rPr>
              <a:t> </a:t>
            </a:r>
            <a:r>
              <a:rPr lang="en-US" sz="2800" dirty="0" err="1">
                <a:latin typeface="Cambria" pitchFamily="18" charset="0"/>
                <a:ea typeface="Cambria" pitchFamily="18" charset="0"/>
              </a:rPr>
              <a:t>sinh</a:t>
            </a:r>
            <a:r>
              <a:rPr lang="en-US" sz="2800" dirty="0">
                <a:latin typeface="Cambria" pitchFamily="18" charset="0"/>
                <a:ea typeface="Cambria" pitchFamily="18" charset="0"/>
              </a:rPr>
              <a:t> </a:t>
            </a:r>
            <a:r>
              <a:rPr lang="en-US" sz="2800" dirty="0" err="1">
                <a:latin typeface="Cambria" pitchFamily="18" charset="0"/>
                <a:ea typeface="Cambria" pitchFamily="18" charset="0"/>
              </a:rPr>
              <a:t>thường</a:t>
            </a:r>
            <a:r>
              <a:rPr lang="en-US" sz="2800" dirty="0">
                <a:latin typeface="Cambria" pitchFamily="18" charset="0"/>
                <a:ea typeface="Cambria" pitchFamily="18" charset="0"/>
              </a:rPr>
              <a:t> </a:t>
            </a:r>
            <a:r>
              <a:rPr lang="en-US" sz="2800" dirty="0" err="1">
                <a:latin typeface="Cambria" pitchFamily="18" charset="0"/>
                <a:ea typeface="Cambria" pitchFamily="18" charset="0"/>
              </a:rPr>
              <a:t>tập</a:t>
            </a:r>
            <a:r>
              <a:rPr lang="en-US" sz="2800" dirty="0">
                <a:latin typeface="Cambria" pitchFamily="18" charset="0"/>
                <a:ea typeface="Cambria" pitchFamily="18" charset="0"/>
              </a:rPr>
              <a:t> </a:t>
            </a:r>
            <a:r>
              <a:rPr lang="en-US" sz="2800" dirty="0" err="1">
                <a:latin typeface="Cambria" pitchFamily="18" charset="0"/>
                <a:ea typeface="Cambria" pitchFamily="18" charset="0"/>
              </a:rPr>
              <a:t>trung</a:t>
            </a:r>
            <a:r>
              <a:rPr lang="en-US" sz="2800" dirty="0">
                <a:latin typeface="Cambria" pitchFamily="18" charset="0"/>
                <a:ea typeface="Cambria" pitchFamily="18" charset="0"/>
              </a:rPr>
              <a:t> ở </a:t>
            </a:r>
            <a:r>
              <a:rPr lang="en-US" sz="2800" dirty="0" err="1">
                <a:latin typeface="Cambria" pitchFamily="18" charset="0"/>
                <a:ea typeface="Cambria" pitchFamily="18" charset="0"/>
              </a:rPr>
              <a:t>vùng</a:t>
            </a:r>
            <a:r>
              <a:rPr lang="en-US" sz="2800" dirty="0">
                <a:latin typeface="Cambria" pitchFamily="18" charset="0"/>
                <a:ea typeface="Cambria" pitchFamily="18" charset="0"/>
              </a:rPr>
              <a:t> </a:t>
            </a:r>
            <a:r>
              <a:rPr lang="en-US" sz="2800" dirty="0" err="1">
                <a:latin typeface="Cambria" pitchFamily="18" charset="0"/>
                <a:ea typeface="Cambria" pitchFamily="18" charset="0"/>
              </a:rPr>
              <a:t>biển</a:t>
            </a:r>
            <a:r>
              <a:rPr lang="en-US" sz="2800" dirty="0">
                <a:latin typeface="Cambria" pitchFamily="18" charset="0"/>
                <a:ea typeface="Cambria" pitchFamily="18" charset="0"/>
              </a:rPr>
              <a:t> </a:t>
            </a:r>
            <a:r>
              <a:rPr lang="en-US" sz="2800" dirty="0" err="1">
                <a:latin typeface="Cambria" pitchFamily="18" charset="0"/>
                <a:ea typeface="Cambria" pitchFamily="18" charset="0"/>
              </a:rPr>
              <a:t>nông</a:t>
            </a:r>
            <a:r>
              <a:rPr lang="en-US" sz="2800" dirty="0">
                <a:latin typeface="Cambria" pitchFamily="18" charset="0"/>
                <a:ea typeface="Cambria" pitchFamily="18" charset="0"/>
              </a:rPr>
              <a:t>, </a:t>
            </a:r>
            <a:r>
              <a:rPr lang="en-US" sz="2800" dirty="0" err="1">
                <a:latin typeface="Cambria" pitchFamily="18" charset="0"/>
                <a:ea typeface="Cambria" pitchFamily="18" charset="0"/>
              </a:rPr>
              <a:t>thềm</a:t>
            </a:r>
            <a:r>
              <a:rPr lang="en-US" sz="2800" dirty="0">
                <a:latin typeface="Cambria" pitchFamily="18" charset="0"/>
                <a:ea typeface="Cambria" pitchFamily="18" charset="0"/>
              </a:rPr>
              <a:t> </a:t>
            </a:r>
            <a:r>
              <a:rPr lang="en-US" sz="2800" dirty="0" err="1">
                <a:latin typeface="Cambria" pitchFamily="18" charset="0"/>
                <a:ea typeface="Cambria" pitchFamily="18" charset="0"/>
              </a:rPr>
              <a:t>lục</a:t>
            </a:r>
            <a:r>
              <a:rPr lang="en-US" sz="2800" dirty="0">
                <a:latin typeface="Cambria" pitchFamily="18" charset="0"/>
                <a:ea typeface="Cambria" pitchFamily="18" charset="0"/>
              </a:rPr>
              <a:t> </a:t>
            </a:r>
            <a:r>
              <a:rPr lang="en-US" sz="2800" dirty="0" err="1">
                <a:latin typeface="Cambria" pitchFamily="18" charset="0"/>
                <a:ea typeface="Cambria" pitchFamily="18" charset="0"/>
              </a:rPr>
              <a:t>địa</a:t>
            </a:r>
            <a:r>
              <a:rPr lang="en-US" sz="2800" dirty="0">
                <a:latin typeface="Cambria" pitchFamily="18" charset="0"/>
                <a:ea typeface="Cambria" pitchFamily="18" charset="0"/>
              </a:rPr>
              <a:t> </a:t>
            </a:r>
            <a:r>
              <a:rPr lang="en-US" sz="2800" dirty="0" err="1">
                <a:latin typeface="Cambria" pitchFamily="18" charset="0"/>
                <a:ea typeface="Cambria" pitchFamily="18" charset="0"/>
              </a:rPr>
              <a:t>hoặc</a:t>
            </a:r>
            <a:r>
              <a:rPr lang="en-US" sz="2800" dirty="0">
                <a:latin typeface="Cambria" pitchFamily="18" charset="0"/>
                <a:ea typeface="Cambria" pitchFamily="18" charset="0"/>
              </a:rPr>
              <a:t> </a:t>
            </a:r>
            <a:r>
              <a:rPr lang="en-US" sz="2800" dirty="0" err="1">
                <a:latin typeface="Cambria" pitchFamily="18" charset="0"/>
                <a:ea typeface="Cambria" pitchFamily="18" charset="0"/>
              </a:rPr>
              <a:t>vùng</a:t>
            </a:r>
            <a:r>
              <a:rPr lang="en-US" sz="2800" dirty="0">
                <a:latin typeface="Cambria" pitchFamily="18" charset="0"/>
                <a:ea typeface="Cambria" pitchFamily="18" charset="0"/>
              </a:rPr>
              <a:t> </a:t>
            </a:r>
            <a:r>
              <a:rPr lang="en-US" sz="2800" dirty="0" err="1">
                <a:latin typeface="Cambria" pitchFamily="18" charset="0"/>
                <a:ea typeface="Cambria" pitchFamily="18" charset="0"/>
              </a:rPr>
              <a:t>trũng</a:t>
            </a:r>
            <a:r>
              <a:rPr lang="en-US" sz="2800" dirty="0">
                <a:latin typeface="Cambria" pitchFamily="18" charset="0"/>
                <a:ea typeface="Cambria" pitchFamily="18" charset="0"/>
              </a:rPr>
              <a:t> </a:t>
            </a:r>
            <a:r>
              <a:rPr lang="en-US" sz="2800" dirty="0" err="1">
                <a:latin typeface="Cambria" pitchFamily="18" charset="0"/>
                <a:ea typeface="Cambria" pitchFamily="18" charset="0"/>
              </a:rPr>
              <a:t>trong</a:t>
            </a:r>
            <a:r>
              <a:rPr lang="en-US" sz="2800" dirty="0">
                <a:latin typeface="Cambria" pitchFamily="18" charset="0"/>
                <a:ea typeface="Cambria" pitchFamily="18" charset="0"/>
              </a:rPr>
              <a:t> </a:t>
            </a:r>
            <a:r>
              <a:rPr lang="en-US" sz="2800" dirty="0" err="1">
                <a:latin typeface="Cambria" pitchFamily="18" charset="0"/>
                <a:ea typeface="Cambria" pitchFamily="18" charset="0"/>
              </a:rPr>
              <a:t>nội</a:t>
            </a:r>
            <a:r>
              <a:rPr lang="en-US" sz="2800" dirty="0">
                <a:latin typeface="Cambria" pitchFamily="18" charset="0"/>
                <a:ea typeface="Cambria" pitchFamily="18" charset="0"/>
              </a:rPr>
              <a:t> </a:t>
            </a:r>
            <a:r>
              <a:rPr lang="en-US" sz="2800" dirty="0" err="1">
                <a:latin typeface="Cambria" pitchFamily="18" charset="0"/>
                <a:ea typeface="Cambria" pitchFamily="18" charset="0"/>
              </a:rPr>
              <a:t>địa</a:t>
            </a:r>
            <a:r>
              <a:rPr lang="en-US" sz="2800" dirty="0">
                <a:latin typeface="Cambria" pitchFamily="18" charset="0"/>
                <a:ea typeface="Cambria" pitchFamily="18" charset="0"/>
              </a:rPr>
              <a:t>.</a:t>
            </a: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8148"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3" dur="500"/>
                                        <p:tgtEl>
                                          <p:spTgt spid="3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sp>
        <p:nvSpPr>
          <p:cNvPr id="24" name="Rounded Rectangular Callout 23"/>
          <p:cNvSpPr/>
          <p:nvPr/>
        </p:nvSpPr>
        <p:spPr>
          <a:xfrm>
            <a:off x="381000" y="1311234"/>
            <a:ext cx="11277599" cy="4937165"/>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2800" dirty="0"/>
          </a:p>
        </p:txBody>
      </p:sp>
      <p:sp>
        <p:nvSpPr>
          <p:cNvPr id="26" name="Rectangle 25"/>
          <p:cNvSpPr/>
          <p:nvPr/>
        </p:nvSpPr>
        <p:spPr>
          <a:xfrm>
            <a:off x="533401" y="1472148"/>
            <a:ext cx="10972799" cy="4493538"/>
          </a:xfrm>
          <a:prstGeom prst="rect">
            <a:avLst/>
          </a:prstGeom>
        </p:spPr>
        <p:txBody>
          <a:bodyPr wrap="square">
            <a:spAutoFit/>
          </a:bodyPr>
          <a:lstStyle/>
          <a:p>
            <a:pPr algn="just">
              <a:spcBef>
                <a:spcPts val="600"/>
              </a:spcBef>
            </a:pPr>
            <a:r>
              <a:rPr lang="nl-NL" sz="3200" b="1" dirty="0">
                <a:latin typeface="Cambria" pitchFamily="18" charset="0"/>
                <a:ea typeface="Cambria" pitchFamily="18" charset="0"/>
              </a:rPr>
              <a:t>- Than đá: </a:t>
            </a:r>
            <a:r>
              <a:rPr lang="nl-NL" sz="3200" dirty="0">
                <a:latin typeface="Cambria" pitchFamily="18" charset="0"/>
                <a:ea typeface="Cambria" pitchFamily="18" charset="0"/>
              </a:rPr>
              <a:t>ở bể than Quảng Ninh.</a:t>
            </a:r>
            <a:endParaRPr lang="en-US" sz="3200" dirty="0">
              <a:latin typeface="Cambria" pitchFamily="18" charset="0"/>
              <a:ea typeface="Cambria" pitchFamily="18" charset="0"/>
            </a:endParaRPr>
          </a:p>
          <a:p>
            <a:pPr algn="just">
              <a:spcBef>
                <a:spcPts val="600"/>
              </a:spcBef>
            </a:pPr>
            <a:r>
              <a:rPr lang="nl-NL" sz="3200" b="1" dirty="0">
                <a:latin typeface="Cambria" pitchFamily="18" charset="0"/>
                <a:ea typeface="Cambria" pitchFamily="18" charset="0"/>
              </a:rPr>
              <a:t>- Dầu mỏ và khí tự nhiên: </a:t>
            </a:r>
            <a:r>
              <a:rPr lang="nl-NL" sz="3200" dirty="0">
                <a:latin typeface="Cambria" pitchFamily="18" charset="0"/>
                <a:ea typeface="Cambria" pitchFamily="18" charset="0"/>
              </a:rPr>
              <a:t>ở vùng thềm lục địa phía đông nam.</a:t>
            </a:r>
            <a:endParaRPr lang="en-US" sz="3200" dirty="0">
              <a:latin typeface="Cambria" pitchFamily="18" charset="0"/>
              <a:ea typeface="Cambria" pitchFamily="18" charset="0"/>
            </a:endParaRPr>
          </a:p>
          <a:p>
            <a:pPr algn="just">
              <a:spcBef>
                <a:spcPts val="600"/>
              </a:spcBef>
            </a:pPr>
            <a:r>
              <a:rPr lang="nl-NL" sz="3200" b="1" dirty="0">
                <a:latin typeface="Cambria" pitchFamily="18" charset="0"/>
                <a:ea typeface="Cambria" pitchFamily="18" charset="0"/>
              </a:rPr>
              <a:t>- Bô-xít: </a:t>
            </a:r>
            <a:r>
              <a:rPr lang="nl-NL" sz="3200" dirty="0">
                <a:latin typeface="Cambria" pitchFamily="18" charset="0"/>
                <a:ea typeface="Cambria" pitchFamily="18" charset="0"/>
              </a:rPr>
              <a:t>ở Tây Nguyên ngoài ra còn có ở một số tỉnh phía bắc.</a:t>
            </a:r>
            <a:endParaRPr lang="en-US" sz="3200" dirty="0">
              <a:latin typeface="Cambria" pitchFamily="18" charset="0"/>
              <a:ea typeface="Cambria" pitchFamily="18" charset="0"/>
            </a:endParaRPr>
          </a:p>
          <a:p>
            <a:pPr algn="just">
              <a:spcBef>
                <a:spcPts val="600"/>
              </a:spcBef>
            </a:pPr>
            <a:r>
              <a:rPr lang="nl-NL" sz="3200" b="1" dirty="0">
                <a:latin typeface="Cambria" pitchFamily="18" charset="0"/>
                <a:ea typeface="Cambria" pitchFamily="18" charset="0"/>
              </a:rPr>
              <a:t>- Sắt: </a:t>
            </a:r>
            <a:r>
              <a:rPr lang="nl-NL" sz="3200" dirty="0">
                <a:latin typeface="Cambria" pitchFamily="18" charset="0"/>
                <a:ea typeface="Cambria" pitchFamily="18" charset="0"/>
              </a:rPr>
              <a:t>ở khu vực Đông Bắc và Bắc Trung Bộ</a:t>
            </a:r>
            <a:r>
              <a:rPr lang="en-US" sz="3200" dirty="0">
                <a:latin typeface="Cambria" pitchFamily="18" charset="0"/>
                <a:ea typeface="Cambria" pitchFamily="18" charset="0"/>
              </a:rPr>
              <a:t>.</a:t>
            </a:r>
          </a:p>
          <a:p>
            <a:pPr algn="just">
              <a:spcBef>
                <a:spcPts val="600"/>
              </a:spcBef>
            </a:pPr>
            <a:r>
              <a:rPr lang="nl-NL" sz="3200" b="1" dirty="0">
                <a:latin typeface="Cambria" pitchFamily="18" charset="0"/>
                <a:ea typeface="Cambria" pitchFamily="18" charset="0"/>
              </a:rPr>
              <a:t>- A-pa-tít: </a:t>
            </a:r>
            <a:r>
              <a:rPr lang="nl-NL" sz="3200" dirty="0">
                <a:latin typeface="Cambria" pitchFamily="18" charset="0"/>
                <a:ea typeface="Cambria" pitchFamily="18" charset="0"/>
              </a:rPr>
              <a:t>ở Lào Cai.</a:t>
            </a:r>
            <a:endParaRPr lang="en-US" sz="3200" dirty="0">
              <a:latin typeface="Cambria" pitchFamily="18" charset="0"/>
              <a:ea typeface="Cambria" pitchFamily="18" charset="0"/>
            </a:endParaRPr>
          </a:p>
          <a:p>
            <a:pPr algn="just">
              <a:spcBef>
                <a:spcPts val="600"/>
              </a:spcBef>
            </a:pPr>
            <a:r>
              <a:rPr lang="nl-NL" sz="3200" b="1" dirty="0">
                <a:latin typeface="Cambria" pitchFamily="18" charset="0"/>
                <a:ea typeface="Cambria" pitchFamily="18" charset="0"/>
              </a:rPr>
              <a:t>- Ti-tan: </a:t>
            </a:r>
            <a:r>
              <a:rPr lang="nl-NL" sz="3200" dirty="0">
                <a:latin typeface="Cambria" pitchFamily="18" charset="0"/>
                <a:ea typeface="Cambria" pitchFamily="18" charset="0"/>
              </a:rPr>
              <a:t>ở ven biển từ Quảng Ninh đến Bà Rịa - Vũng Tàu.</a:t>
            </a:r>
            <a:endParaRPr lang="en-US" sz="3200" dirty="0">
              <a:latin typeface="Cambria" pitchFamily="18" charset="0"/>
              <a:ea typeface="Cambria" pitchFamily="18" charset="0"/>
            </a:endParaRPr>
          </a:p>
          <a:p>
            <a:pPr algn="just">
              <a:spcBef>
                <a:spcPts val="600"/>
              </a:spcBef>
            </a:pPr>
            <a:r>
              <a:rPr lang="nl-NL" sz="3200" b="1" dirty="0">
                <a:latin typeface="Cambria" pitchFamily="18" charset="0"/>
                <a:ea typeface="Cambria" pitchFamily="18" charset="0"/>
              </a:rPr>
              <a:t>- Đá vôi: </a:t>
            </a:r>
            <a:r>
              <a:rPr lang="nl-NL" sz="3200" dirty="0">
                <a:latin typeface="Cambria" pitchFamily="18" charset="0"/>
                <a:ea typeface="Cambria" pitchFamily="18" charset="0"/>
              </a:rPr>
              <a:t>ở vùng núi phía Bắc và Bắc Trung Bộ.</a:t>
            </a:r>
            <a:endParaRPr lang="en-US" sz="3200" dirty="0">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30" dur="500"/>
                                        <p:tgtEl>
                                          <p:spTgt spid="2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35" dur="500"/>
                                        <p:tgtEl>
                                          <p:spTgt spid="2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40" dur="500"/>
                                        <p:tgtEl>
                                          <p:spTgt spid="2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45"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51352" y="1143001"/>
            <a:ext cx="1034043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2" name="Rectangle 21"/>
          <p:cNvSpPr/>
          <p:nvPr/>
        </p:nvSpPr>
        <p:spPr>
          <a:xfrm>
            <a:off x="147424" y="1290222"/>
            <a:ext cx="5603513" cy="5262979"/>
          </a:xfrm>
          <a:prstGeom prst="rect">
            <a:avLst/>
          </a:prstGeom>
          <a:solidFill>
            <a:srgbClr val="BCFCD4"/>
          </a:solidFill>
          <a:ln>
            <a:solidFill>
              <a:srgbClr val="00B050"/>
            </a:solidFill>
          </a:ln>
        </p:spPr>
        <p:txBody>
          <a:bodyPr wrap="square">
            <a:spAutoFit/>
          </a:bodyPr>
          <a:lstStyle/>
          <a:p>
            <a:pPr algn="ctr"/>
            <a:r>
              <a:rPr lang="en-US" sz="2400" b="1">
                <a:solidFill>
                  <a:srgbClr val="00B050"/>
                </a:solidFill>
                <a:latin typeface="Cambria" panose="02040503050406030204" pitchFamily="18" charset="0"/>
                <a:ea typeface="Cambria" panose="02040503050406030204" pitchFamily="18" charset="0"/>
              </a:rPr>
              <a:t>Thời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3 VÀ 4: </a:t>
            </a:r>
            <a:r>
              <a:rPr lang="en-US" sz="2400" b="1" i="1" dirty="0" err="1">
                <a:solidFill>
                  <a:srgbClr val="FF0000"/>
                </a:solidFill>
                <a:latin typeface="Cambria" panose="02040503050406030204" pitchFamily="18" charset="0"/>
                <a:ea typeface="Cambria" panose="02040503050406030204" pitchFamily="18" charset="0"/>
              </a:rPr>
              <a:t>Quan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sát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các</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hình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ảnh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kênh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chữ</a:t>
            </a:r>
            <a:r>
              <a:rPr lang="en-US" sz="2400" b="1" i="1" dirty="0">
                <a:solidFill>
                  <a:srgbClr val="FF0000"/>
                </a:solidFill>
                <a:latin typeface="Cambria" panose="02040503050406030204" pitchFamily="18" charset="0"/>
                <a:ea typeface="Cambria" panose="02040503050406030204" pitchFamily="18" charset="0"/>
              </a:rPr>
              <a:t> SGK, </a:t>
            </a:r>
            <a:r>
              <a:rPr lang="vi-VN" sz="2400" b="1" i="1" dirty="0">
                <a:solidFill>
                  <a:srgbClr val="FF0000"/>
                </a:solidFill>
                <a:latin typeface="Cambria" panose="02040503050406030204" pitchFamily="18" charset="0"/>
                <a:ea typeface="Cambria" panose="02040503050406030204" pitchFamily="18" charset="0"/>
              </a:rPr>
              <a:t>Nêu vai trò của tài nguyên khoáng sản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hiện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trạng</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khai</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thác</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sử</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dụng</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tài</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nguyên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khoáng</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sản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nước</a:t>
            </a:r>
            <a:r>
              <a:rPr lang="en-US" sz="2400" b="1" i="1" dirty="0">
                <a:solidFill>
                  <a:srgbClr val="FF0000"/>
                </a:solidFill>
                <a:latin typeface="Cambria" panose="02040503050406030204" pitchFamily="18" charset="0"/>
                <a:ea typeface="Cambria" panose="02040503050406030204" pitchFamily="18" charset="0"/>
              </a:rPr>
              <a:t> ta. </a:t>
            </a:r>
            <a:r>
              <a:rPr lang="en-US" sz="2400" b="1" i="1" dirty="0" err="1">
                <a:solidFill>
                  <a:srgbClr val="FF0000"/>
                </a:solidFill>
                <a:latin typeface="Cambria" panose="02040503050406030204" pitchFamily="18" charset="0"/>
                <a:ea typeface="Cambria" panose="02040503050406030204" pitchFamily="18" charset="0"/>
              </a:rPr>
              <a:t>Giải</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thích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nguyên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nhân</a:t>
            </a:r>
            <a:r>
              <a:rPr lang="en-US" sz="2400" b="1"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NHÓM 5, 6, 7 VÀ 8: </a:t>
            </a:r>
            <a:r>
              <a:rPr lang="vi-VN" sz="2400" b="1" i="1" dirty="0">
                <a:solidFill>
                  <a:srgbClr val="FF0000"/>
                </a:solidFill>
                <a:latin typeface="Cambria" panose="02040503050406030204" pitchFamily="18" charset="0"/>
                <a:ea typeface="Cambria" panose="02040503050406030204" pitchFamily="18" charset="0"/>
              </a:rPr>
              <a:t>Quan sát các hình ảnh và kênh chữ SGK, </a:t>
            </a:r>
            <a:r>
              <a:rPr lang="en-US" sz="2400" b="1" i="1" dirty="0">
                <a:solidFill>
                  <a:srgbClr val="FF0000"/>
                </a:solidFill>
                <a:latin typeface="Cambria" panose="02040503050406030204" pitchFamily="18" charset="0"/>
                <a:ea typeface="Cambria" panose="02040503050406030204" pitchFamily="18" charset="0"/>
              </a:rPr>
              <a:t>v</a:t>
            </a:r>
            <a:r>
              <a:rPr lang="vi-VN" sz="2400" b="1" i="1" dirty="0">
                <a:solidFill>
                  <a:srgbClr val="FF0000"/>
                </a:solidFill>
                <a:latin typeface="Cambria" panose="02040503050406030204" pitchFamily="18" charset="0"/>
                <a:ea typeface="Cambria" panose="02040503050406030204" pitchFamily="18" charset="0"/>
              </a:rPr>
              <a:t>iệc khai thác và sử dụng tài nguyên khoáng sản chưa hợp lí gây ra những hậu quả gì? Lấy ví dụ cụ thể để chứng minh.</a:t>
            </a:r>
            <a:r>
              <a:rPr lang="en-US" sz="2400" b="1" i="1" dirty="0">
                <a:solidFill>
                  <a:srgbClr val="FF0000"/>
                </a:solidFill>
                <a:latin typeface="Cambria" panose="02040503050406030204" pitchFamily="18" charset="0"/>
                <a:ea typeface="Cambria" panose="02040503050406030204" pitchFamily="18" charset="0"/>
              </a:rPr>
              <a:t> </a:t>
            </a:r>
            <a:r>
              <a:rPr lang="vi-VN" sz="2400" b="1"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400" b="1" i="1" dirty="0">
                <a:solidFill>
                  <a:srgbClr val="FF0000"/>
                </a:solidFill>
                <a:latin typeface="Cambria" panose="02040503050406030204" pitchFamily="18" charset="0"/>
                <a:ea typeface="Cambria" panose="02040503050406030204" pitchFamily="18" charset="0"/>
              </a:rPr>
              <a:t>     </a:t>
            </a:r>
            <a:r>
              <a:rPr lang="vi-VN" sz="2400" b="1" i="1" dirty="0">
                <a:solidFill>
                  <a:srgbClr val="FF0000"/>
                </a:solidFill>
                <a:latin typeface="Cambria" panose="02040503050406030204" pitchFamily="18" charset="0"/>
                <a:ea typeface="Cambria" panose="02040503050406030204" pitchFamily="18" charset="0"/>
              </a:rPr>
              <a:t>nước ta.</a:t>
            </a:r>
          </a:p>
        </p:txBody>
      </p:sp>
      <p:sp>
        <p:nvSpPr>
          <p:cNvPr id="24" name="TextBox 23"/>
          <p:cNvSpPr txBox="1"/>
          <p:nvPr/>
        </p:nvSpPr>
        <p:spPr>
          <a:xfrm>
            <a:off x="5791200" y="3352801"/>
            <a:ext cx="228207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err="1">
                <a:latin typeface="Cambria" pitchFamily="18" charset="0"/>
                <a:ea typeface="Cambria" pitchFamily="18" charset="0"/>
              </a:rPr>
              <a:t>Bình</a:t>
            </a:r>
            <a:r>
              <a:rPr lang="en-US" sz="1600" dirty="0">
                <a:latin typeface="Cambria" pitchFamily="18" charset="0"/>
                <a:ea typeface="Cambria" pitchFamily="18" charset="0"/>
              </a:rPr>
              <a:t> </a:t>
            </a:r>
            <a:r>
              <a:rPr lang="en-US" sz="1600" dirty="0" err="1">
                <a:latin typeface="Cambria" pitchFamily="18" charset="0"/>
                <a:ea typeface="Cambria" pitchFamily="18" charset="0"/>
              </a:rPr>
              <a:t>gốm</a:t>
            </a:r>
            <a:r>
              <a:rPr lang="en-US" sz="1600" dirty="0">
                <a:latin typeface="Cambria" pitchFamily="18" charset="0"/>
                <a:ea typeface="Cambria" pitchFamily="18" charset="0"/>
              </a:rPr>
              <a:t> </a:t>
            </a:r>
            <a:r>
              <a:rPr lang="en-US" sz="1600" dirty="0" err="1">
                <a:latin typeface="Cambria" pitchFamily="18" charset="0"/>
                <a:ea typeface="Cambria" pitchFamily="18" charset="0"/>
              </a:rPr>
              <a:t>làm</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đá</a:t>
            </a:r>
            <a:r>
              <a:rPr lang="en-US" sz="1600" dirty="0">
                <a:latin typeface="Cambria" pitchFamily="18" charset="0"/>
                <a:ea typeface="Cambria" pitchFamily="18" charset="0"/>
              </a:rPr>
              <a:t> </a:t>
            </a:r>
            <a:r>
              <a:rPr lang="en-US" sz="1600" dirty="0" err="1">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9448800" y="3352801"/>
            <a:ext cx="23622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Bô-xít</a:t>
            </a:r>
            <a:r>
              <a:rPr lang="en-US" sz="1600" dirty="0">
                <a:latin typeface="Cambria" pitchFamily="18" charset="0"/>
                <a:ea typeface="Cambria" pitchFamily="18" charset="0"/>
              </a:rPr>
              <a:t> </a:t>
            </a:r>
            <a:r>
              <a:rPr lang="en-US" sz="1600" dirty="0" err="1">
                <a:latin typeface="Cambria" pitchFamily="18" charset="0"/>
                <a:ea typeface="Cambria" pitchFamily="18" charset="0"/>
              </a:rPr>
              <a:t>trái</a:t>
            </a:r>
            <a:r>
              <a:rPr lang="en-US" sz="1600" dirty="0">
                <a:latin typeface="Cambria" pitchFamily="18" charset="0"/>
                <a:ea typeface="Cambria" pitchFamily="18" charset="0"/>
              </a:rPr>
              <a:t> </a:t>
            </a:r>
            <a:r>
              <a:rPr lang="en-US" sz="1600" dirty="0" err="1">
                <a:latin typeface="Cambria" pitchFamily="18" charset="0"/>
                <a:ea typeface="Cambria" pitchFamily="18" charset="0"/>
              </a:rPr>
              <a:t>phép</a:t>
            </a:r>
            <a:r>
              <a:rPr lang="en-US" sz="1600" dirty="0">
                <a:latin typeface="Cambria" pitchFamily="18" charset="0"/>
                <a:ea typeface="Cambria" pitchFamily="18" charset="0"/>
              </a:rPr>
              <a:t> ở </a:t>
            </a:r>
            <a:r>
              <a:rPr lang="en-US" sz="1600" dirty="0" err="1">
                <a:latin typeface="Cambria" pitchFamily="18" charset="0"/>
                <a:ea typeface="Cambria" pitchFamily="18" charset="0"/>
              </a:rPr>
              <a:t>Tây</a:t>
            </a:r>
            <a:r>
              <a:rPr lang="en-US" sz="1600" dirty="0">
                <a:latin typeface="Cambria" pitchFamily="18" charset="0"/>
                <a:ea typeface="Cambria" pitchFamily="18" charset="0"/>
              </a:rPr>
              <a:t> </a:t>
            </a:r>
            <a:r>
              <a:rPr lang="en-US" sz="1600" dirty="0" err="1">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6002338" y="6096001"/>
            <a:ext cx="184626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err="1">
                <a:latin typeface="Cambria" pitchFamily="18" charset="0"/>
                <a:ea typeface="Cambria" pitchFamily="18" charset="0"/>
              </a:rPr>
              <a:t>Sạt</a:t>
            </a:r>
            <a:r>
              <a:rPr lang="en-US" sz="1600" dirty="0">
                <a:latin typeface="Cambria" pitchFamily="18" charset="0"/>
                <a:ea typeface="Cambria" pitchFamily="18" charset="0"/>
              </a:rPr>
              <a:t> </a:t>
            </a:r>
            <a:r>
              <a:rPr lang="en-US" sz="1600" dirty="0" err="1">
                <a:latin typeface="Cambria" pitchFamily="18" charset="0"/>
                <a:ea typeface="Cambria" pitchFamily="18" charset="0"/>
              </a:rPr>
              <a:t>lở</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Hậu</a:t>
            </a:r>
            <a:r>
              <a:rPr lang="en-US" sz="1600" dirty="0">
                <a:latin typeface="Cambria" pitchFamily="18" charset="0"/>
                <a:ea typeface="Cambria" pitchFamily="18" charset="0"/>
              </a:rPr>
              <a:t> do </a:t>
            </a: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5253" y="4018960"/>
            <a:ext cx="3445175"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5401" y="3999712"/>
            <a:ext cx="3047999"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6971" y="1290221"/>
            <a:ext cx="2947405"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2506" y="1290220"/>
            <a:ext cx="3022896"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randombar(horizontal)">
                                      <p:cBhvr>
                                        <p:cTn id="25" dur="500"/>
                                        <p:tgtEl>
                                          <p:spTgt spid="2054"/>
                                        </p:tgtEl>
                                      </p:cBhvr>
                                    </p:animEffect>
                                  </p:childTnLst>
                                </p:cTn>
                              </p:par>
                              <p:par>
                                <p:cTn id="26" presetID="14" presetClass="entr" presetSubtype="10" fill="hold" nodeType="withEffect">
                                  <p:stCondLst>
                                    <p:cond delay="0"/>
                                  </p:stCondLst>
                                  <p:childTnLst>
                                    <p:set>
                                      <p:cBhvr>
                                        <p:cTn id="27" dur="1" fill="hold">
                                          <p:stCondLst>
                                            <p:cond delay="0"/>
                                          </p:stCondLst>
                                        </p:cTn>
                                        <p:tgtEl>
                                          <p:spTgt spid="2053"/>
                                        </p:tgtEl>
                                        <p:attrNameLst>
                                          <p:attrName>style.visibility</p:attrName>
                                        </p:attrNameLst>
                                      </p:cBhvr>
                                      <p:to>
                                        <p:strVal val="visible"/>
                                      </p:to>
                                    </p:set>
                                    <p:animEffect transition="in" filter="randombar(horizontal)">
                                      <p:cBhvr>
                                        <p:cTn id="28" dur="500"/>
                                        <p:tgtEl>
                                          <p:spTgt spid="205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par>
                                <p:cTn id="35" presetID="14" presetClass="entr" presetSubtype="1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randombar(horizontal)">
                                      <p:cBhvr>
                                        <p:cTn id="37" dur="500"/>
                                        <p:tgtEl>
                                          <p:spTgt spid="2050"/>
                                        </p:tgtEl>
                                      </p:cBhvr>
                                    </p:animEffect>
                                  </p:childTnLst>
                                </p:cTn>
                              </p:par>
                              <p:par>
                                <p:cTn id="38" presetID="14" presetClass="entr" presetSubtype="10" fill="hold" nodeType="withEffect">
                                  <p:stCondLst>
                                    <p:cond delay="0"/>
                                  </p:stCondLst>
                                  <p:childTnLst>
                                    <p:set>
                                      <p:cBhvr>
                                        <p:cTn id="39" dur="1" fill="hold">
                                          <p:stCondLst>
                                            <p:cond delay="0"/>
                                          </p:stCondLst>
                                        </p:cTn>
                                        <p:tgtEl>
                                          <p:spTgt spid="2052"/>
                                        </p:tgtEl>
                                        <p:attrNameLst>
                                          <p:attrName>style.visibility</p:attrName>
                                        </p:attrNameLst>
                                      </p:cBhvr>
                                      <p:to>
                                        <p:strVal val="visible"/>
                                      </p:to>
                                    </p:set>
                                    <p:animEffect transition="in" filter="randombar(horizontal)">
                                      <p:cBhvr>
                                        <p:cTn id="40" dur="500"/>
                                        <p:tgtEl>
                                          <p:spTgt spid="205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4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1479902062"/>
              </p:ext>
            </p:extLst>
          </p:nvPr>
        </p:nvGraphicFramePr>
        <p:xfrm>
          <a:off x="2304113" y="1353208"/>
          <a:ext cx="9564974" cy="5156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2814702723"/>
              </p:ext>
            </p:extLst>
          </p:nvPr>
        </p:nvGraphicFramePr>
        <p:xfrm>
          <a:off x="1596208" y="1397000"/>
          <a:ext cx="10138592"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6" name="Rounded Rectangular Callout 35"/>
          <p:cNvSpPr/>
          <p:nvPr/>
        </p:nvSpPr>
        <p:spPr>
          <a:xfrm>
            <a:off x="0" y="1553851"/>
            <a:ext cx="11810999" cy="5075550"/>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sp>
        <p:nvSpPr>
          <p:cNvPr id="38" name="Rectangle 37"/>
          <p:cNvSpPr/>
          <p:nvPr/>
        </p:nvSpPr>
        <p:spPr>
          <a:xfrm>
            <a:off x="304800" y="1676401"/>
            <a:ext cx="11353800" cy="4832092"/>
          </a:xfrm>
          <a:prstGeom prst="rect">
            <a:avLst/>
          </a:prstGeom>
        </p:spPr>
        <p:txBody>
          <a:bodyPr wrap="square">
            <a:spAutoFit/>
          </a:bodyPr>
          <a:lstStyle/>
          <a:p>
            <a:pPr algn="just"/>
            <a:r>
              <a:rPr lang="vi-VN" sz="2800" b="1" dirty="0">
                <a:latin typeface="Cambria" panose="02040503050406030204" pitchFamily="18" charset="0"/>
                <a:ea typeface="Cambria" panose="02040503050406030204" pitchFamily="18" charset="0"/>
              </a:rPr>
              <a:t>- Hiện trạng: </a:t>
            </a:r>
            <a:r>
              <a:rPr lang="vi-VN" sz="2800" dirty="0">
                <a:latin typeface="Cambria" panose="02040503050406030204" pitchFamily="18" charset="0"/>
                <a:ea typeface="Cambria" panose="02040503050406030204" pitchFamily="18" charset="0"/>
              </a:rPr>
              <a:t>việc khai thác và sử dụng còn chưa hợp lí.</a:t>
            </a:r>
          </a:p>
          <a:p>
            <a:pPr algn="just"/>
            <a:r>
              <a:rPr lang="vi-VN" sz="2800" b="1" dirty="0">
                <a:latin typeface="Cambria" panose="02040503050406030204" pitchFamily="18" charset="0"/>
                <a:ea typeface="Cambria" panose="02040503050406030204" pitchFamily="18" charset="0"/>
              </a:rPr>
              <a:t>- Nguyên nhân: </a:t>
            </a:r>
            <a:r>
              <a:rPr lang="vi-VN" sz="2800"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sz="2800" b="1" dirty="0">
                <a:latin typeface="Cambria" panose="02040503050406030204" pitchFamily="18" charset="0"/>
                <a:ea typeface="Cambria" panose="02040503050406030204" pitchFamily="18" charset="0"/>
              </a:rPr>
              <a:t>- Hậu quả: </a:t>
            </a:r>
            <a:r>
              <a:rPr lang="vi-VN" sz="2800"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sz="2800" b="1" dirty="0">
                <a:latin typeface="Cambria" panose="02040503050406030204" pitchFamily="18" charset="0"/>
                <a:ea typeface="Cambria" panose="02040503050406030204" pitchFamily="18" charset="0"/>
              </a:rPr>
              <a:t>- Giải pháp:</a:t>
            </a:r>
          </a:p>
          <a:p>
            <a:pPr algn="just"/>
            <a:r>
              <a:rPr lang="vi-VN" sz="2800"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sz="2800"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sz="2800" dirty="0">
                <a:latin typeface="Cambria" panose="02040503050406030204" pitchFamily="18" charset="0"/>
                <a:ea typeface="Cambria" panose="02040503050406030204" pitchFamily="18" charset="0"/>
              </a:rPr>
              <a:t>+ Phát triển công nghiệp chế biến.</a:t>
            </a:r>
          </a:p>
          <a:p>
            <a:pPr algn="just"/>
            <a:r>
              <a:rPr lang="vi-VN" sz="2800" dirty="0">
                <a:latin typeface="Cambria" panose="02040503050406030204" pitchFamily="18" charset="0"/>
                <a:ea typeface="Cambria" panose="02040503050406030204" pitchFamily="18" charset="0"/>
              </a:rPr>
              <a:t>+ Bảo vệ khoáng sản chưa khai thác và sử dụng tiết kiệm.</a:t>
            </a:r>
          </a:p>
          <a:p>
            <a:pPr algn="just"/>
            <a:r>
              <a:rPr lang="vi-VN" sz="2800" dirty="0">
                <a:latin typeface="Cambria" panose="02040503050406030204" pitchFamily="18" charset="0"/>
                <a:ea typeface="Cambria" panose="02040503050406030204" pitchFamily="18" charset="0"/>
              </a:rPr>
              <a:t>+ Tổ chức tuyên truyền, phổ biến, giáo dục pháp luật.</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5" dur="500"/>
                                        <p:tgtEl>
                                          <p:spTgt spid="3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0" dur="500"/>
                                        <p:tgtEl>
                                          <p:spTgt spid="3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35" dur="500"/>
                                        <p:tgtEl>
                                          <p:spTgt spid="3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40" dur="500"/>
                                        <p:tgtEl>
                                          <p:spTgt spid="3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45" dur="500"/>
                                        <p:tgtEl>
                                          <p:spTgt spid="38">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50" dur="500"/>
                                        <p:tgtEl>
                                          <p:spTgt spid="38">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55"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609600" y="1174790"/>
            <a:ext cx="11506200" cy="52629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dirty="0">
                <a:solidFill>
                  <a:srgbClr val="00B050"/>
                </a:solidFill>
                <a:latin typeface="Cambria" pitchFamily="18" charset="0"/>
                <a:ea typeface="Cambria" pitchFamily="18" charset="0"/>
              </a:rPr>
              <a:t>LUẬT KHOÁNG SẢN VIỆT NAM</a:t>
            </a:r>
          </a:p>
          <a:p>
            <a:pPr algn="ctr"/>
            <a:r>
              <a:rPr lang="vi-VN" sz="2800" b="1" dirty="0">
                <a:solidFill>
                  <a:srgbClr val="00B050"/>
                </a:solidFill>
                <a:latin typeface="Cambria" pitchFamily="18" charset="0"/>
                <a:ea typeface="Cambria" pitchFamily="18" charset="0"/>
              </a:rPr>
              <a:t>Điều 8. Những hành vi bị cấm</a:t>
            </a:r>
            <a:r>
              <a:rPr lang="en-US" sz="2800" b="1" dirty="0">
                <a:solidFill>
                  <a:srgbClr val="00B050"/>
                </a:solidFill>
                <a:latin typeface="Cambria" pitchFamily="18" charset="0"/>
                <a:ea typeface="Cambria" pitchFamily="18" charset="0"/>
              </a:rPr>
              <a:t> </a:t>
            </a:r>
            <a:endParaRPr lang="vi-VN" sz="2800" b="1" dirty="0">
              <a:solidFill>
                <a:srgbClr val="00B050"/>
              </a:solidFill>
              <a:latin typeface="Cambria" pitchFamily="18" charset="0"/>
              <a:ea typeface="Cambria" pitchFamily="18" charset="0"/>
            </a:endParaRPr>
          </a:p>
          <a:p>
            <a:pPr algn="just"/>
            <a:r>
              <a:rPr lang="vi-VN" sz="28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p>
          <a:p>
            <a:pPr algn="just"/>
            <a:r>
              <a:rPr lang="vi-VN" sz="2800" dirty="0">
                <a:solidFill>
                  <a:srgbClr val="0D30DD"/>
                </a:solidFill>
                <a:latin typeface="Cambria" pitchFamily="18" charset="0"/>
                <a:ea typeface="Cambria" pitchFamily="18" charset="0"/>
              </a:rPr>
              <a:t>2. Lợi dụng thăm dò để khai thác khoáng sản.</a:t>
            </a:r>
          </a:p>
          <a:p>
            <a:pPr algn="just"/>
            <a:r>
              <a:rPr lang="vi-VN" sz="28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p>
          <a:p>
            <a:pPr algn="just"/>
            <a:r>
              <a:rPr lang="vi-VN" sz="28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p>
          <a:p>
            <a:pPr algn="just"/>
            <a:r>
              <a:rPr lang="vi-VN" sz="2800" dirty="0">
                <a:solidFill>
                  <a:srgbClr val="0D30DD"/>
                </a:solidFill>
                <a:latin typeface="Cambria" pitchFamily="18" charset="0"/>
                <a:ea typeface="Cambria" pitchFamily="18" charset="0"/>
              </a:rPr>
              <a:t>5. Cung cấp trái pháp luật thông tin về khoáng sản thuộc bí mật nhà nước.</a:t>
            </a:r>
          </a:p>
          <a:p>
            <a:pPr algn="just"/>
            <a:r>
              <a:rPr lang="vi-VN" sz="2800" dirty="0">
                <a:solidFill>
                  <a:srgbClr val="0D30DD"/>
                </a:solidFill>
                <a:latin typeface="Cambria" pitchFamily="18" charset="0"/>
                <a:ea typeface="Cambria" pitchFamily="18" charset="0"/>
              </a:rPr>
              <a:t>6. Cố ý hủy hoại mẫu vật địa chất, khoáng sản có giá trị hoặc quý hiếm.</a:t>
            </a:r>
          </a:p>
          <a:p>
            <a:pPr algn="just"/>
            <a:r>
              <a:rPr lang="vi-VN" sz="2800" dirty="0">
                <a:solidFill>
                  <a:srgbClr val="0D30DD"/>
                </a:solidFill>
                <a:latin typeface="Cambria" pitchFamily="18" charset="0"/>
                <a:ea typeface="Cambria" pitchFamily="18" charset="0"/>
              </a:rPr>
              <a:t>7. Các hành vi khác theo quy định của pháp luật.</a:t>
            </a:r>
            <a:endParaRPr lang="en-US" sz="28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205339" y="1370543"/>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3" grpId="0" animBg="1"/>
      <p:bldP spid="34" grpId="0" animBg="1"/>
      <p:bldP spid="35" grpId="0" animBg="1"/>
      <p:bldP spid="36" grpId="0"/>
      <p:bldP spid="37" grpId="0"/>
      <p:bldP spid="38" grpId="0" animBg="1"/>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971801"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34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31" name="Picture 30" descr="Hãy vẽ sơ đồ thể hiện sự đa dạng của tài nguyên khoáng sản Việt Nam"/>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609600" y="2971800"/>
            <a:ext cx="10896599"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569344" y="2057400"/>
            <a:ext cx="9632056" cy="523220"/>
          </a:xfrm>
          <a:prstGeom prst="rect">
            <a:avLst/>
          </a:prstGeom>
          <a:solidFill>
            <a:srgbClr val="BCFCD4"/>
          </a:solidFill>
          <a:ln w="12700">
            <a:solidFill>
              <a:srgbClr val="009900"/>
            </a:solidFill>
          </a:ln>
        </p:spPr>
        <p:txBody>
          <a:bodyPr wrap="square">
            <a:spAutoFit/>
          </a:bodyPr>
          <a:lstStyle/>
          <a:p>
            <a:pPr algn="just"/>
            <a:r>
              <a:rPr lang="en-US" sz="2800" b="1" i="1" dirty="0" err="1">
                <a:solidFill>
                  <a:srgbClr val="FF0000"/>
                </a:solidFill>
                <a:latin typeface="Cambria" panose="02040503050406030204" pitchFamily="18" charset="0"/>
                <a:ea typeface="Cambria" panose="02040503050406030204" pitchFamily="18" charset="0"/>
              </a:rPr>
              <a:t>Tìm</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hiểu</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về</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một</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loại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khoáng</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sản</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chủ</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yếu</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của</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Việt</a:t>
            </a:r>
            <a:r>
              <a:rPr lang="en-US" sz="2800" b="1" i="1" dirty="0">
                <a:solidFill>
                  <a:srgbClr val="FF0000"/>
                </a:solidFill>
                <a:latin typeface="Cambria" panose="02040503050406030204" pitchFamily="18" charset="0"/>
                <a:ea typeface="Cambria" panose="02040503050406030204" pitchFamily="18" charset="0"/>
              </a:rPr>
              <a:t> Nam.</a:t>
            </a:r>
            <a:endParaRPr lang="vi-VN" sz="2800" b="1" i="1" dirty="0">
              <a:solidFill>
                <a:srgbClr val="FF0000"/>
              </a:solidFill>
              <a:latin typeface="Cambria" panose="02040503050406030204" pitchFamily="18" charset="0"/>
              <a:ea typeface="Cambria" panose="02040503050406030204" pitchFamily="18" charset="0"/>
            </a:endParaRPr>
          </a:p>
        </p:txBody>
      </p:sp>
      <p:sp>
        <p:nvSpPr>
          <p:cNvPr id="27" name="Rectangle 26"/>
          <p:cNvSpPr/>
          <p:nvPr/>
        </p:nvSpPr>
        <p:spPr>
          <a:xfrm>
            <a:off x="399461" y="2743200"/>
            <a:ext cx="11259139" cy="4154984"/>
          </a:xfrm>
          <a:prstGeom prst="rect">
            <a:avLst/>
          </a:prstGeom>
          <a:solidFill>
            <a:srgbClr val="FFCCFF"/>
          </a:solidFill>
          <a:ln w="12700">
            <a:solidFill>
              <a:srgbClr val="0070C0"/>
            </a:solidFill>
          </a:ln>
        </p:spPr>
        <p:txBody>
          <a:bodyPr wrap="square">
            <a:spAutoFit/>
          </a:bodyPr>
          <a:lstStyle/>
          <a:p>
            <a:pPr algn="ctr"/>
            <a:r>
              <a:rPr lang="en-US" sz="2400" b="1" dirty="0">
                <a:solidFill>
                  <a:srgbClr val="0D30DD"/>
                </a:solidFill>
                <a:latin typeface="Cambria" panose="02040503050406030204" pitchFamily="18" charset="0"/>
                <a:ea typeface="Cambria" panose="02040503050406030204" pitchFamily="18" charset="0"/>
              </a:rPr>
              <a:t>KHAI THÁC </a:t>
            </a:r>
            <a:r>
              <a:rPr lang="en-US" sz="2400" b="1">
                <a:solidFill>
                  <a:srgbClr val="0D30DD"/>
                </a:solidFill>
                <a:latin typeface="Cambria" panose="02040503050406030204" pitchFamily="18" charset="0"/>
                <a:ea typeface="Cambria" panose="02040503050406030204" pitchFamily="18" charset="0"/>
              </a:rPr>
              <a:t>THAN ĐÁ Ở </a:t>
            </a:r>
            <a:r>
              <a:rPr lang="en-US" sz="2400" b="1" dirty="0">
                <a:solidFill>
                  <a:srgbClr val="0D30DD"/>
                </a:solidFill>
                <a:latin typeface="Cambria" panose="02040503050406030204" pitchFamily="18" charset="0"/>
                <a:ea typeface="Cambria" panose="02040503050406030204" pitchFamily="18" charset="0"/>
              </a:rPr>
              <a:t>QUẢNG NINH</a:t>
            </a:r>
          </a:p>
          <a:p>
            <a:pPr algn="just"/>
            <a:r>
              <a:rPr lang="vi-VN" sz="2400" dirty="0">
                <a:latin typeface="Cambria" panose="02040503050406030204" pitchFamily="18" charset="0"/>
                <a:ea typeface="Cambria" panose="02040503050406030204" pitchFamily="18" charset="0"/>
              </a:rPr>
              <a:t> -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400" dirty="0">
                <a:latin typeface="Cambria" panose="02040503050406030204" pitchFamily="18" charset="0"/>
                <a:ea typeface="Cambria" panose="02040503050406030204" pitchFamily="18" charset="0"/>
              </a:rPr>
              <a:t>- 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533401" y="1371601"/>
            <a:ext cx="6153912" cy="1384995"/>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3.3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kênh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chữ</a:t>
            </a:r>
            <a:r>
              <a:rPr lang="en-US" sz="2800" i="1" dirty="0">
                <a:solidFill>
                  <a:srgbClr val="FF0000"/>
                </a:solidFill>
                <a:latin typeface="Cambria" panose="02040503050406030204" pitchFamily="18" charset="0"/>
                <a:ea typeface="Cambria" panose="02040503050406030204" pitchFamily="18" charset="0"/>
              </a:rPr>
              <a:t> SGK, </a:t>
            </a:r>
            <a:r>
              <a:rPr lang="en-US" sz="2800" i="1" dirty="0" err="1">
                <a:solidFill>
                  <a:srgbClr val="FF0000"/>
                </a:solidFill>
                <a:latin typeface="Cambria" panose="02040503050406030204" pitchFamily="18" charset="0"/>
                <a:ea typeface="Cambria" panose="02040503050406030204" pitchFamily="18" charset="0"/>
              </a:rPr>
              <a:t>em</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hãy</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chứng</a:t>
            </a:r>
            <a:r>
              <a:rPr lang="en-US" sz="2800" i="1" dirty="0">
                <a:solidFill>
                  <a:srgbClr val="FF0000"/>
                </a:solidFill>
                <a:latin typeface="Cambria" panose="02040503050406030204" pitchFamily="18" charset="0"/>
                <a:ea typeface="Cambria" panose="02040503050406030204" pitchFamily="18" charset="0"/>
              </a:rPr>
              <a:t> minh </a:t>
            </a:r>
            <a:r>
              <a:rPr lang="en-US" sz="2800" i="1" dirty="0" err="1">
                <a:solidFill>
                  <a:srgbClr val="FF0000"/>
                </a:solidFill>
                <a:latin typeface="Cambria" panose="02040503050406030204" pitchFamily="18" charset="0"/>
                <a:ea typeface="Cambria" panose="02040503050406030204" pitchFamily="18" charset="0"/>
              </a:rPr>
              <a:t>khoáng</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sản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nước</a:t>
            </a:r>
            <a:r>
              <a:rPr lang="en-US" sz="2800" i="1" dirty="0">
                <a:solidFill>
                  <a:srgbClr val="FF0000"/>
                </a:solidFill>
                <a:latin typeface="Cambria" panose="02040503050406030204" pitchFamily="18" charset="0"/>
                <a:ea typeface="Cambria" panose="02040503050406030204" pitchFamily="18" charset="0"/>
              </a:rPr>
              <a:t> ta </a:t>
            </a:r>
            <a:r>
              <a:rPr lang="en-US" sz="2800" i="1" dirty="0" err="1">
                <a:solidFill>
                  <a:srgbClr val="FF0000"/>
                </a:solidFill>
                <a:latin typeface="Cambria" panose="02040503050406030204" pitchFamily="18" charset="0"/>
                <a:ea typeface="Cambria" panose="02040503050406030204" pitchFamily="18" charset="0"/>
              </a:rPr>
              <a:t>khá</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phong</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phú</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đa</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dạng</a:t>
            </a:r>
            <a:r>
              <a:rPr lang="en-US" sz="2800" i="1" dirty="0">
                <a:solidFill>
                  <a:srgbClr val="FF0000"/>
                </a:solidFill>
                <a:latin typeface="Cambria" panose="02040503050406030204" pitchFamily="18" charset="0"/>
                <a:ea typeface="Cambria" panose="02040503050406030204" pitchFamily="18" charset="0"/>
              </a:rPr>
              <a:t>.</a:t>
            </a:r>
            <a:endParaRPr lang="vi-VN" sz="28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sp>
        <p:nvSpPr>
          <p:cNvPr id="32" name="Rectangle 31"/>
          <p:cNvSpPr/>
          <p:nvPr/>
        </p:nvSpPr>
        <p:spPr>
          <a:xfrm>
            <a:off x="533401" y="3124200"/>
            <a:ext cx="6172199" cy="3108543"/>
          </a:xfrm>
          <a:prstGeom prst="rect">
            <a:avLst/>
          </a:prstGeom>
          <a:solidFill>
            <a:srgbClr val="FFCCFF"/>
          </a:solidFill>
          <a:ln w="12700">
            <a:solidFill>
              <a:srgbClr val="0070C0"/>
            </a:solidFill>
          </a:ln>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5000 </a:t>
            </a:r>
            <a:r>
              <a:rPr lang="en-US" sz="2800" dirty="0" err="1">
                <a:latin typeface="Cambria" panose="02040503050406030204" pitchFamily="18" charset="0"/>
                <a:ea typeface="Cambria" panose="02040503050406030204" pitchFamily="18" charset="0"/>
              </a:rPr>
              <a:t>mỏ</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quặng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hơn</a:t>
            </a:r>
            <a:r>
              <a:rPr lang="en-US" sz="2800" dirty="0">
                <a:latin typeface="Cambria" panose="02040503050406030204" pitchFamily="18" charset="0"/>
                <a:ea typeface="Cambria" panose="02040503050406030204" pitchFamily="18" charset="0"/>
              </a:rPr>
              <a:t> 60 </a:t>
            </a:r>
            <a:r>
              <a:rPr lang="en-US" sz="2800" dirty="0" err="1">
                <a:latin typeface="Cambria" panose="02040503050406030204" pitchFamily="18" charset="0"/>
                <a:ea typeface="Cambria" panose="02040503050406030204" pitchFamily="18" charset="0"/>
              </a:rPr>
              <a:t>loại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khoáng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nhau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khoáng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mỏ</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 tự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than </a:t>
            </a:r>
            <a:r>
              <a:rPr lang="en-US" sz="2800" dirty="0" err="1">
                <a:latin typeface="Cambria" panose="02040503050406030204" pitchFamily="18" charset="0"/>
                <a:ea typeface="Cambria" panose="02040503050406030204" pitchFamily="18" charset="0"/>
              </a:rPr>
              <a:t>đá</a:t>
            </a:r>
            <a:r>
              <a:rPr lang="en-US" sz="2800" dirty="0">
                <a:latin typeface="Cambria" panose="02040503050406030204" pitchFamily="18" charset="0"/>
                <a:ea typeface="Cambria" panose="02040503050406030204" pitchFamily="18" charset="0"/>
              </a:rPr>
              <a:t>, than </a:t>
            </a:r>
            <a:r>
              <a:rPr lang="en-US" sz="2800" dirty="0" err="1">
                <a:latin typeface="Cambria" panose="02040503050406030204" pitchFamily="18" charset="0"/>
                <a:ea typeface="Cambria" panose="02040503050406030204" pitchFamily="18" charset="0"/>
              </a:rPr>
              <a:t>bùn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sắt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mangan</a:t>
            </a:r>
            <a:r>
              <a:rPr lang="en-US" sz="2800" dirty="0">
                <a:latin typeface="Cambria" panose="02040503050406030204" pitchFamily="18" charset="0"/>
                <a:ea typeface="Cambria" panose="02040503050406030204" pitchFamily="18" charset="0"/>
              </a:rPr>
              <a:t>, titan, </a:t>
            </a:r>
            <a:r>
              <a:rPr lang="en-US" sz="2800" dirty="0" err="1">
                <a:latin typeface="Cambria" panose="02040503050406030204" pitchFamily="18" charset="0"/>
                <a:ea typeface="Cambria" panose="02040503050406030204" pitchFamily="18" charset="0"/>
              </a:rPr>
              <a:t>vàng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thiếc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bô-xit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apatit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vôi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lanh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khoáng</a:t>
            </a:r>
            <a:r>
              <a:rPr lang="en-US" sz="2800" dirty="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28147" y="1280953"/>
            <a:ext cx="4811572"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5"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685800" y="1371600"/>
            <a:ext cx="6001513" cy="1815882"/>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3.3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kênh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chữ</a:t>
            </a:r>
            <a:r>
              <a:rPr lang="en-US" sz="2800" i="1" dirty="0">
                <a:solidFill>
                  <a:srgbClr val="FF0000"/>
                </a:solidFill>
                <a:latin typeface="Cambria" panose="02040503050406030204" pitchFamily="18" charset="0"/>
                <a:ea typeface="Cambria" panose="02040503050406030204" pitchFamily="18" charset="0"/>
              </a:rPr>
              <a:t> SGK, </a:t>
            </a:r>
            <a:r>
              <a:rPr lang="en-US" sz="2800" i="1" dirty="0" err="1">
                <a:solidFill>
                  <a:srgbClr val="FF0000"/>
                </a:solidFill>
                <a:latin typeface="Cambria" panose="02040503050406030204" pitchFamily="18" charset="0"/>
                <a:ea typeface="Cambria" panose="02040503050406030204" pitchFamily="18" charset="0"/>
              </a:rPr>
              <a:t>em</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hãy</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cho</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biết</a:t>
            </a:r>
            <a:r>
              <a:rPr lang="en-US" sz="2800" i="1" dirty="0">
                <a:solidFill>
                  <a:srgbClr val="FF0000"/>
                </a:solidFill>
                <a:latin typeface="Cambria" panose="02040503050406030204" pitchFamily="18" charset="0"/>
                <a:ea typeface="Cambria" panose="02040503050406030204" pitchFamily="18" charset="0"/>
              </a:rPr>
              <a:t> k</a:t>
            </a:r>
            <a:r>
              <a:rPr lang="vi-VN" sz="2800" i="1" dirty="0">
                <a:solidFill>
                  <a:srgbClr val="FF0000"/>
                </a:solidFill>
                <a:latin typeface="Cambria" panose="02040503050406030204" pitchFamily="18" charset="0"/>
                <a:ea typeface="Cambria" panose="02040503050406030204" pitchFamily="18" charset="0"/>
              </a:rPr>
              <a:t>hoáng sản nước ta chia làm mấy nhóm? Tên các khoáng sản của từng nhóm.</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28147" y="1280953"/>
            <a:ext cx="5056337"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1735610992"/>
              </p:ext>
            </p:extLst>
          </p:nvPr>
        </p:nvGraphicFramePr>
        <p:xfrm>
          <a:off x="1151298" y="2966930"/>
          <a:ext cx="3793404" cy="3716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457200" y="1256943"/>
            <a:ext cx="6019799" cy="2246769"/>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các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ảnh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kênh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chữ</a:t>
            </a:r>
            <a:r>
              <a:rPr lang="en-US" sz="2800" i="1" dirty="0">
                <a:solidFill>
                  <a:srgbClr val="FF0000"/>
                </a:solidFill>
                <a:latin typeface="Cambria" panose="02040503050406030204" pitchFamily="18" charset="0"/>
                <a:ea typeface="Cambria" panose="02040503050406030204" pitchFamily="18" charset="0"/>
              </a:rPr>
              <a:t> SGK, </a:t>
            </a:r>
            <a:r>
              <a:rPr lang="en-US" sz="2800" i="1" dirty="0" err="1">
                <a:solidFill>
                  <a:srgbClr val="FF0000"/>
                </a:solidFill>
                <a:latin typeface="Cambria" panose="02040503050406030204" pitchFamily="18" charset="0"/>
                <a:ea typeface="Cambria" panose="02040503050406030204" pitchFamily="18" charset="0"/>
              </a:rPr>
              <a:t>cho</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biết</a:t>
            </a:r>
            <a:r>
              <a:rPr lang="en-US" sz="2800" i="1" dirty="0">
                <a:solidFill>
                  <a:srgbClr val="FF0000"/>
                </a:solidFill>
                <a:latin typeface="Cambria" panose="02040503050406030204" pitchFamily="18" charset="0"/>
                <a:ea typeface="Cambria" panose="02040503050406030204" pitchFamily="18" charset="0"/>
              </a:rPr>
              <a:t> p</a:t>
            </a:r>
            <a:r>
              <a:rPr lang="vi-VN" sz="2800" i="1" dirty="0">
                <a:solidFill>
                  <a:srgbClr val="FF0000"/>
                </a:solidFill>
                <a:latin typeface="Cambria" panose="02040503050406030204" pitchFamily="18" charset="0"/>
                <a:ea typeface="Cambria" panose="02040503050406030204" pitchFamily="18" charset="0"/>
              </a:rPr>
              <a:t>hần lớn khoáng sản nước ta có trữ lượng như thế nào? Kể tên các khoáng sản có trữ lượng lớn ở nước ta.</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sp>
        <p:nvSpPr>
          <p:cNvPr id="32" name="Rectangle 31"/>
          <p:cNvSpPr/>
          <p:nvPr/>
        </p:nvSpPr>
        <p:spPr>
          <a:xfrm>
            <a:off x="381000" y="3581400"/>
            <a:ext cx="6306311" cy="3123932"/>
          </a:xfrm>
          <a:prstGeom prst="rect">
            <a:avLst/>
          </a:prstGeom>
          <a:solidFill>
            <a:srgbClr val="FFCCFF"/>
          </a:solidFill>
          <a:ln w="12700">
            <a:solidFill>
              <a:srgbClr val="0070C0"/>
            </a:solidFill>
          </a:ln>
        </p:spPr>
        <p:txBody>
          <a:bodyPr wrap="square">
            <a:spAutoFit/>
          </a:bodyPr>
          <a:lstStyle/>
          <a:p>
            <a:pPr algn="just">
              <a:spcBef>
                <a:spcPts val="600"/>
              </a:spcBef>
            </a:pPr>
            <a:r>
              <a:rPr lang="nl-NL" sz="3200" dirty="0">
                <a:latin typeface="Cambria" pitchFamily="18" charset="0"/>
                <a:ea typeface="Cambria" pitchFamily="18" charset="0"/>
              </a:rPr>
              <a:t>- Phần lớn các mỏ khoáng sản ở nước ta có trữ lượng trung bình và nhỏ. </a:t>
            </a:r>
            <a:endParaRPr lang="en-US" sz="3200" dirty="0">
              <a:latin typeface="Cambria" pitchFamily="18" charset="0"/>
              <a:ea typeface="Cambria" pitchFamily="18" charset="0"/>
            </a:endParaRPr>
          </a:p>
          <a:p>
            <a:pPr algn="just">
              <a:spcBef>
                <a:spcPts val="600"/>
              </a:spcBef>
            </a:pPr>
            <a:r>
              <a:rPr lang="nl-NL" sz="3200" dirty="0">
                <a:latin typeface="Cambria" pitchFamily="18" charset="0"/>
                <a:ea typeface="Cambria" pitchFamily="18" charset="0"/>
              </a:rPr>
              <a:t>- Một số loại khoáng sản có trữ lượng lớn như: than đá, dầu mỏ, khí tự nhiên, sắt, bô-xit,...</a:t>
            </a:r>
            <a:endParaRPr lang="en-US" sz="3200" dirty="0">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3909190"/>
            <a:ext cx="1752600" cy="2034410"/>
          </a:xfrm>
          <a:prstGeom prst="rect">
            <a:avLst/>
          </a:prstGeom>
          <a:solidFill>
            <a:srgbClr val="FF0000"/>
          </a:solidFill>
          <a:ln>
            <a:solidFill>
              <a:srgbClr val="FF0000"/>
            </a:solidFill>
          </a:ln>
        </p:spPr>
      </p:pic>
      <p:sp>
        <p:nvSpPr>
          <p:cNvPr id="3" name="TextBox 2"/>
          <p:cNvSpPr txBox="1"/>
          <p:nvPr/>
        </p:nvSpPr>
        <p:spPr>
          <a:xfrm>
            <a:off x="7162800" y="3288268"/>
            <a:ext cx="1219200" cy="369332"/>
          </a:xfrm>
          <a:prstGeom prst="rect">
            <a:avLst/>
          </a:prstGeom>
          <a:noFill/>
        </p:spPr>
        <p:txBody>
          <a:bodyPr wrap="square" rtlCol="0">
            <a:spAutoFit/>
          </a:bodyPr>
          <a:lstStyle/>
          <a:p>
            <a:r>
              <a:rPr lang="en-US" dirty="0">
                <a:latin typeface="Cambria" pitchFamily="18" charset="0"/>
                <a:ea typeface="Cambria" pitchFamily="18" charset="0"/>
              </a:rPr>
              <a:t>Than </a:t>
            </a:r>
            <a:r>
              <a:rPr lang="en-US" dirty="0" err="1">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9067800" y="3288268"/>
            <a:ext cx="1219200" cy="369332"/>
          </a:xfrm>
          <a:prstGeom prst="rect">
            <a:avLst/>
          </a:prstGeom>
          <a:noFill/>
        </p:spPr>
        <p:txBody>
          <a:bodyPr wrap="square" rtlCol="0">
            <a:spAutoFit/>
          </a:bodyPr>
          <a:lstStyle/>
          <a:p>
            <a:r>
              <a:rPr lang="en-US" dirty="0" err="1">
                <a:latin typeface="Cambria" pitchFamily="18" charset="0"/>
                <a:ea typeface="Cambria" pitchFamily="18" charset="0"/>
              </a:rPr>
              <a:t>Dầu</a:t>
            </a:r>
            <a:r>
              <a:rPr lang="en-US" dirty="0">
                <a:latin typeface="Cambria" pitchFamily="18" charset="0"/>
                <a:ea typeface="Cambria" pitchFamily="18" charset="0"/>
              </a:rPr>
              <a:t> </a:t>
            </a:r>
            <a:r>
              <a:rPr lang="en-US" dirty="0" err="1">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6934200" y="6019800"/>
            <a:ext cx="1802162" cy="369332"/>
          </a:xfrm>
          <a:prstGeom prst="rect">
            <a:avLst/>
          </a:prstGeom>
          <a:noFill/>
        </p:spPr>
        <p:txBody>
          <a:bodyPr wrap="square" rtlCol="0">
            <a:spAutoFit/>
          </a:bodyPr>
          <a:lstStyle/>
          <a:p>
            <a:r>
              <a:rPr lang="en-US" dirty="0" err="1">
                <a:latin typeface="Cambria" pitchFamily="18" charset="0"/>
                <a:ea typeface="Cambria" pitchFamily="18" charset="0"/>
              </a:rPr>
              <a:t>Khí</a:t>
            </a:r>
            <a:r>
              <a:rPr lang="en-US" dirty="0">
                <a:latin typeface="Cambria" pitchFamily="18" charset="0"/>
                <a:ea typeface="Cambria" pitchFamily="18" charset="0"/>
              </a:rPr>
              <a:t> tự </a:t>
            </a:r>
            <a:r>
              <a:rPr lang="en-US" dirty="0" err="1">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9296400" y="6019800"/>
            <a:ext cx="1219200" cy="369332"/>
          </a:xfrm>
          <a:prstGeom prst="rect">
            <a:avLst/>
          </a:prstGeom>
          <a:noFill/>
        </p:spPr>
        <p:txBody>
          <a:bodyPr wrap="square" rtlCol="0">
            <a:spAutoFit/>
          </a:bodyPr>
          <a:lstStyle/>
          <a:p>
            <a:r>
              <a:rPr lang="en-US" dirty="0" err="1">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1" dur="500"/>
                                        <p:tgtEl>
                                          <p:spTgt spid="3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609600" y="1371601"/>
            <a:ext cx="6077713"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tr8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em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giải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vì</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khoáng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 </a:t>
            </a:r>
            <a:r>
              <a:rPr lang="en-US" sz="2400" i="1" dirty="0" err="1">
                <a:solidFill>
                  <a:srgbClr val="FF0000"/>
                </a:solidFill>
                <a:latin typeface="Cambria" panose="02040503050406030204" pitchFamily="18" charset="0"/>
                <a:ea typeface="Cambria" panose="02040503050406030204" pitchFamily="18" charset="0"/>
              </a:rPr>
              <a:t>lại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phong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phú</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dạng</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8148" y="1371600"/>
            <a:ext cx="4906652"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437165628"/>
              </p:ext>
            </p:extLst>
          </p:nvPr>
        </p:nvGraphicFramePr>
        <p:xfrm>
          <a:off x="457200" y="2770312"/>
          <a:ext cx="6301676" cy="37828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81001" y="1371600"/>
            <a:ext cx="6306312" cy="1384995"/>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Quan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3.3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kênh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chữ</a:t>
            </a:r>
            <a:r>
              <a:rPr lang="en-US" sz="2800" i="1" dirty="0">
                <a:solidFill>
                  <a:srgbClr val="FF0000"/>
                </a:solidFill>
                <a:latin typeface="Cambria" panose="02040503050406030204" pitchFamily="18" charset="0"/>
                <a:ea typeface="Cambria" panose="02040503050406030204" pitchFamily="18" charset="0"/>
              </a:rPr>
              <a:t> SGK, </a:t>
            </a:r>
            <a:r>
              <a:rPr lang="en-US" sz="2800" i="1" dirty="0" err="1">
                <a:solidFill>
                  <a:srgbClr val="FF0000"/>
                </a:solidFill>
                <a:latin typeface="Cambria" panose="02040503050406030204" pitchFamily="18" charset="0"/>
                <a:ea typeface="Cambria" panose="02040503050406030204" pitchFamily="18" charset="0"/>
              </a:rPr>
              <a:t>em</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hãy</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cho</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biết</a:t>
            </a:r>
            <a:r>
              <a:rPr lang="en-US" sz="2800" i="1" dirty="0">
                <a:solidFill>
                  <a:srgbClr val="FF0000"/>
                </a:solidFill>
                <a:latin typeface="Cambria" panose="02040503050406030204" pitchFamily="18" charset="0"/>
                <a:ea typeface="Cambria" panose="02040503050406030204" pitchFamily="18" charset="0"/>
              </a:rPr>
              <a:t> k</a:t>
            </a:r>
            <a:r>
              <a:rPr lang="vi-VN" sz="2800" i="1" dirty="0">
                <a:solidFill>
                  <a:srgbClr val="FF0000"/>
                </a:solidFill>
                <a:latin typeface="Cambria" panose="02040503050406030204" pitchFamily="18" charset="0"/>
                <a:ea typeface="Cambria" panose="02040503050406030204" pitchFamily="18" charset="0"/>
              </a:rPr>
              <a:t>hoáng sản nước ta phân bố như thế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sp>
        <p:nvSpPr>
          <p:cNvPr id="32" name="Rectangle 31"/>
          <p:cNvSpPr/>
          <p:nvPr/>
        </p:nvSpPr>
        <p:spPr>
          <a:xfrm>
            <a:off x="399289" y="3776008"/>
            <a:ext cx="6306312" cy="2062103"/>
          </a:xfrm>
          <a:prstGeom prst="rect">
            <a:avLst/>
          </a:prstGeom>
          <a:solidFill>
            <a:srgbClr val="FFCCFF"/>
          </a:solidFill>
          <a:ln w="12700">
            <a:solidFill>
              <a:srgbClr val="0070C0"/>
            </a:solidFill>
          </a:ln>
        </p:spPr>
        <p:txBody>
          <a:bodyPr wrap="square">
            <a:spAutoFit/>
          </a:bodyPr>
          <a:lstStyle/>
          <a:p>
            <a:pPr algn="just"/>
            <a:r>
              <a:rPr lang="nl-NL" sz="3200" dirty="0">
                <a:latin typeface="Cambria" pitchFamily="18" charset="0"/>
                <a:ea typeface="Cambria" pitchFamily="18" charset="0"/>
              </a:rPr>
              <a:t>Khoáng sản nước ta phân bố ở nhiều nơi, nhưng tập trung chủ yếu ở miền Bắc, miền Trung và Tây Nguyên.</a:t>
            </a:r>
            <a:endParaRPr lang="vi-VN" sz="28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28147" y="1280953"/>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510" y="1143000"/>
            <a:ext cx="10497051"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black"/>
              </a:solidFill>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sp>
        <p:nvSpPr>
          <p:cNvPr id="24" name="Rounded Rectangular Callout 23"/>
          <p:cNvSpPr/>
          <p:nvPr/>
        </p:nvSpPr>
        <p:spPr>
          <a:xfrm>
            <a:off x="304800" y="1524000"/>
            <a:ext cx="9829799" cy="4495799"/>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2400" dirty="0"/>
          </a:p>
        </p:txBody>
      </p:sp>
      <p:sp>
        <p:nvSpPr>
          <p:cNvPr id="26" name="Rectangle 25"/>
          <p:cNvSpPr/>
          <p:nvPr/>
        </p:nvSpPr>
        <p:spPr>
          <a:xfrm>
            <a:off x="609601" y="1752599"/>
            <a:ext cx="9372600" cy="4108817"/>
          </a:xfrm>
          <a:prstGeom prst="rect">
            <a:avLst/>
          </a:prstGeom>
        </p:spPr>
        <p:txBody>
          <a:bodyPr wrap="square">
            <a:spAutoFit/>
          </a:bodyPr>
          <a:lstStyle/>
          <a:p>
            <a:pPr algn="just">
              <a:spcBef>
                <a:spcPts val="600"/>
              </a:spcBef>
            </a:pPr>
            <a:r>
              <a:rPr lang="nl-NL" sz="3200" b="1" dirty="0">
                <a:latin typeface="Cambria" pitchFamily="18" charset="0"/>
                <a:ea typeface="Cambria" pitchFamily="18" charset="0"/>
              </a:rPr>
              <a:t>- Cơ cấu: </a:t>
            </a:r>
            <a:r>
              <a:rPr lang="nl-NL" sz="3200" dirty="0">
                <a:latin typeface="Cambria" pitchFamily="18" charset="0"/>
                <a:ea typeface="Cambria" pitchFamily="18" charset="0"/>
              </a:rPr>
              <a:t>Khoáng sản nước ta khá phong phú và đa dạng: hơn 60 loại khoáng sản khác nhau như khoáng sản: năng lượng, kim loại, phi kim loại.</a:t>
            </a:r>
            <a:endParaRPr lang="en-US" sz="3200" dirty="0">
              <a:latin typeface="Cambria" pitchFamily="18" charset="0"/>
              <a:ea typeface="Cambria" pitchFamily="18" charset="0"/>
            </a:endParaRPr>
          </a:p>
          <a:p>
            <a:pPr algn="just">
              <a:spcBef>
                <a:spcPts val="600"/>
              </a:spcBef>
            </a:pPr>
            <a:r>
              <a:rPr lang="nl-NL" sz="3200" b="1">
                <a:latin typeface="Cambria" pitchFamily="18" charset="0"/>
                <a:ea typeface="Cambria" pitchFamily="18" charset="0"/>
              </a:rPr>
              <a:t>- Trữ l</a:t>
            </a:r>
            <a:r>
              <a:rPr lang="vi-VN" sz="3200" b="1">
                <a:latin typeface="Cambria" pitchFamily="18" charset="0"/>
                <a:ea typeface="Cambria" pitchFamily="18" charset="0"/>
              </a:rPr>
              <a:t>ượng</a:t>
            </a:r>
            <a:r>
              <a:rPr lang="nl-NL" sz="3200" b="1">
                <a:latin typeface="Cambria" pitchFamily="18" charset="0"/>
                <a:ea typeface="Cambria" pitchFamily="18" charset="0"/>
              </a:rPr>
              <a:t>: </a:t>
            </a:r>
            <a:r>
              <a:rPr lang="nl-NL" sz="3200" dirty="0">
                <a:latin typeface="Cambria" pitchFamily="18" charset="0"/>
                <a:ea typeface="Cambria" pitchFamily="18" charset="0"/>
              </a:rPr>
              <a:t>phần lớn các mỏ khoáng sản ở nước ta có trữ lượng trung bình và nhỏ. </a:t>
            </a:r>
            <a:endParaRPr lang="en-US" sz="3200" dirty="0">
              <a:latin typeface="Cambria" pitchFamily="18" charset="0"/>
              <a:ea typeface="Cambria" pitchFamily="18" charset="0"/>
            </a:endParaRPr>
          </a:p>
          <a:p>
            <a:pPr algn="just"/>
            <a:r>
              <a:rPr lang="nl-NL" sz="3200" b="1" dirty="0">
                <a:latin typeface="Cambria" pitchFamily="18" charset="0"/>
                <a:ea typeface="Cambria" pitchFamily="18" charset="0"/>
              </a:rPr>
              <a:t>- Phân bố: </a:t>
            </a:r>
            <a:r>
              <a:rPr lang="nl-NL" sz="3200" dirty="0">
                <a:latin typeface="Cambria" pitchFamily="18" charset="0"/>
                <a:ea typeface="Cambria" pitchFamily="18" charset="0"/>
              </a:rPr>
              <a:t>Khoáng sản nước ta phân bố ở nhiều nơi, nhưng tập trung chủ yếu ở miền Bắc, miền Trung và Tây Nguyên.</a:t>
            </a:r>
            <a:endParaRPr lang="en-US" sz="3200" dirty="0">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5"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black"/>
              </a:solidFill>
            </a:endParaRPr>
          </a:p>
        </p:txBody>
      </p:sp>
      <p:sp>
        <p:nvSpPr>
          <p:cNvPr id="16" name="Rectangle 15"/>
          <p:cNvSpPr/>
          <p:nvPr/>
        </p:nvSpPr>
        <p:spPr>
          <a:xfrm>
            <a:off x="457200" y="1599057"/>
            <a:ext cx="6266943" cy="2554545"/>
          </a:xfrm>
          <a:prstGeom prst="rect">
            <a:avLst/>
          </a:prstGeom>
          <a:solidFill>
            <a:srgbClr val="BCFCD4"/>
          </a:solidFill>
          <a:ln w="12700">
            <a:solidFill>
              <a:srgbClr val="009900"/>
            </a:solidFill>
          </a:ln>
        </p:spPr>
        <p:txBody>
          <a:bodyPr wrap="square">
            <a:spAutoFit/>
          </a:bodyPr>
          <a:lstStyle/>
          <a:p>
            <a:pPr algn="just"/>
            <a:r>
              <a:rPr lang="en-US" sz="3200" b="1" i="1" dirty="0">
                <a:solidFill>
                  <a:srgbClr val="FF0000"/>
                </a:solidFill>
                <a:latin typeface="Cambria" panose="02040503050406030204" pitchFamily="18" charset="0"/>
                <a:ea typeface="Cambria" panose="02040503050406030204" pitchFamily="18" charset="0"/>
              </a:rPr>
              <a:t>Quan </a:t>
            </a:r>
            <a:r>
              <a:rPr lang="en-US" sz="3200" b="1" i="1" dirty="0" err="1">
                <a:solidFill>
                  <a:srgbClr val="FF0000"/>
                </a:solidFill>
                <a:latin typeface="Cambria" panose="02040503050406030204" pitchFamily="18" charset="0"/>
                <a:ea typeface="Cambria" panose="02040503050406030204" pitchFamily="18" charset="0"/>
              </a:rPr>
              <a:t>sát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hình</a:t>
            </a:r>
            <a:r>
              <a:rPr lang="en-US" sz="3200" b="1" i="1" dirty="0">
                <a:solidFill>
                  <a:srgbClr val="FF0000"/>
                </a:solidFill>
                <a:latin typeface="Cambria" panose="02040503050406030204" pitchFamily="18" charset="0"/>
                <a:ea typeface="Cambria" panose="02040503050406030204" pitchFamily="18" charset="0"/>
              </a:rPr>
              <a:t> 3.3 </a:t>
            </a:r>
            <a:r>
              <a:rPr lang="en-US" sz="3200" b="1" i="1" dirty="0" err="1">
                <a:solidFill>
                  <a:srgbClr val="FF0000"/>
                </a:solidFill>
                <a:latin typeface="Cambria" panose="02040503050406030204" pitchFamily="18" charset="0"/>
                <a:ea typeface="Cambria" panose="02040503050406030204" pitchFamily="18" charset="0"/>
              </a:rPr>
              <a:t>và</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kênh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chữ</a:t>
            </a:r>
            <a:r>
              <a:rPr lang="en-US" sz="3200" b="1" i="1" dirty="0">
                <a:solidFill>
                  <a:srgbClr val="FF0000"/>
                </a:solidFill>
                <a:latin typeface="Cambria" panose="02040503050406030204" pitchFamily="18" charset="0"/>
                <a:ea typeface="Cambria" panose="02040503050406030204" pitchFamily="18" charset="0"/>
              </a:rPr>
              <a:t> SGK, </a:t>
            </a:r>
            <a:r>
              <a:rPr lang="en-US" sz="3200" b="1" i="1" dirty="0" err="1">
                <a:solidFill>
                  <a:srgbClr val="FF0000"/>
                </a:solidFill>
                <a:latin typeface="Cambria" panose="02040503050406030204" pitchFamily="18" charset="0"/>
                <a:ea typeface="Cambria" panose="02040503050406030204" pitchFamily="18" charset="0"/>
              </a:rPr>
              <a:t>em</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hãy</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cho</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biết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trữ</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lượng</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và</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xác</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định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sự</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phân</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bố</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của</a:t>
            </a:r>
            <a:r>
              <a:rPr lang="en-US" sz="3200" b="1" i="1" dirty="0">
                <a:solidFill>
                  <a:srgbClr val="FF0000"/>
                </a:solidFill>
                <a:latin typeface="Cambria" panose="02040503050406030204" pitchFamily="18" charset="0"/>
                <a:ea typeface="Cambria" panose="02040503050406030204" pitchFamily="18" charset="0"/>
              </a:rPr>
              <a:t> than </a:t>
            </a:r>
            <a:r>
              <a:rPr lang="en-US" sz="3200" b="1" i="1" dirty="0" err="1">
                <a:solidFill>
                  <a:srgbClr val="FF0000"/>
                </a:solidFill>
                <a:latin typeface="Cambria" panose="02040503050406030204" pitchFamily="18" charset="0"/>
                <a:ea typeface="Cambria" panose="02040503050406030204" pitchFamily="18" charset="0"/>
              </a:rPr>
              <a:t>đá</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dầu</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mỏ</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và</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khí</a:t>
            </a:r>
            <a:r>
              <a:rPr lang="en-US" sz="3200" b="1" i="1" dirty="0">
                <a:solidFill>
                  <a:srgbClr val="FF0000"/>
                </a:solidFill>
                <a:latin typeface="Cambria" panose="02040503050406030204" pitchFamily="18" charset="0"/>
                <a:ea typeface="Cambria" panose="02040503050406030204" pitchFamily="18" charset="0"/>
              </a:rPr>
              <a:t> tự </a:t>
            </a:r>
            <a:r>
              <a:rPr lang="en-US" sz="3200" b="1" i="1" dirty="0" err="1">
                <a:solidFill>
                  <a:srgbClr val="FF0000"/>
                </a:solidFill>
                <a:latin typeface="Cambria" panose="02040503050406030204" pitchFamily="18" charset="0"/>
                <a:ea typeface="Cambria" panose="02040503050406030204" pitchFamily="18" charset="0"/>
              </a:rPr>
              <a:t>nhiên</a:t>
            </a:r>
            <a:r>
              <a:rPr lang="en-US" sz="3200" b="1" i="1" dirty="0">
                <a:solidFill>
                  <a:srgbClr val="FF0000"/>
                </a:solidFill>
                <a:latin typeface="Cambria" panose="02040503050406030204" pitchFamily="18" charset="0"/>
                <a:ea typeface="Cambria" panose="02040503050406030204" pitchFamily="18" charset="0"/>
              </a:rPr>
              <a:t> ở </a:t>
            </a:r>
            <a:r>
              <a:rPr lang="en-US" sz="3200" b="1" i="1" dirty="0" err="1">
                <a:solidFill>
                  <a:srgbClr val="FF0000"/>
                </a:solidFill>
                <a:latin typeface="Cambria" panose="02040503050406030204" pitchFamily="18" charset="0"/>
                <a:ea typeface="Cambria" panose="02040503050406030204" pitchFamily="18" charset="0"/>
              </a:rPr>
              <a:t>nước</a:t>
            </a:r>
            <a:r>
              <a:rPr lang="en-US" sz="3200" b="1" i="1" dirty="0">
                <a:solidFill>
                  <a:srgbClr val="FF0000"/>
                </a:solidFill>
                <a:latin typeface="Cambria" panose="02040503050406030204" pitchFamily="18" charset="0"/>
                <a:ea typeface="Cambria" panose="02040503050406030204" pitchFamily="18" charset="0"/>
              </a:rPr>
              <a:t> ta.</a:t>
            </a:r>
            <a:endParaRPr lang="vi-VN" sz="3200" b="1"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sp>
        <p:nvSpPr>
          <p:cNvPr id="32" name="Rectangle 31"/>
          <p:cNvSpPr/>
          <p:nvPr/>
        </p:nvSpPr>
        <p:spPr>
          <a:xfrm>
            <a:off x="228600" y="4458087"/>
            <a:ext cx="6477001" cy="2323713"/>
          </a:xfrm>
          <a:prstGeom prst="rect">
            <a:avLst/>
          </a:prstGeom>
          <a:solidFill>
            <a:srgbClr val="FFCCFF"/>
          </a:solidFill>
          <a:ln w="12700">
            <a:solidFill>
              <a:srgbClr val="0070C0"/>
            </a:solidFill>
          </a:ln>
        </p:spPr>
        <p:txBody>
          <a:bodyPr wrap="square">
            <a:spAutoFit/>
          </a:bodyPr>
          <a:lstStyle/>
          <a:p>
            <a:pPr algn="just">
              <a:spcBef>
                <a:spcPts val="600"/>
              </a:spcBef>
            </a:pPr>
            <a:r>
              <a:rPr lang="vi-VN" sz="2800" dirty="0">
                <a:latin typeface="Cambria" pitchFamily="18" charset="0"/>
                <a:ea typeface="Cambria" pitchFamily="18" charset="0"/>
              </a:rPr>
              <a:t>- Than đá: Tổng trữ lượng khoảng 7 tỉ tấn</a:t>
            </a:r>
            <a:r>
              <a:rPr lang="en-US" sz="2800" dirty="0">
                <a:latin typeface="Cambria" pitchFamily="18" charset="0"/>
                <a:ea typeface="Cambria" pitchFamily="18" charset="0"/>
              </a:rPr>
              <a:t>, </a:t>
            </a:r>
            <a:r>
              <a:rPr lang="en-US" sz="2800" dirty="0" err="1">
                <a:latin typeface="Cambria" pitchFamily="18" charset="0"/>
                <a:ea typeface="Cambria" pitchFamily="18" charset="0"/>
              </a:rPr>
              <a:t>phân</a:t>
            </a:r>
            <a:r>
              <a:rPr lang="en-US" sz="2800" dirty="0">
                <a:latin typeface="Cambria" pitchFamily="18" charset="0"/>
                <a:ea typeface="Cambria" pitchFamily="18" charset="0"/>
              </a:rPr>
              <a:t> </a:t>
            </a:r>
            <a:r>
              <a:rPr lang="en-US" sz="2800" dirty="0" err="1">
                <a:latin typeface="Cambria" pitchFamily="18" charset="0"/>
                <a:ea typeface="Cambria" pitchFamily="18" charset="0"/>
              </a:rPr>
              <a:t>bố</a:t>
            </a:r>
            <a:r>
              <a:rPr lang="en-US" sz="2800" dirty="0">
                <a:latin typeface="Cambria" pitchFamily="18" charset="0"/>
                <a:ea typeface="Cambria" pitchFamily="18" charset="0"/>
              </a:rPr>
              <a:t> ở </a:t>
            </a:r>
            <a:r>
              <a:rPr lang="en-US" sz="2800" dirty="0" err="1">
                <a:latin typeface="Cambria" pitchFamily="18" charset="0"/>
                <a:ea typeface="Cambria" pitchFamily="18" charset="0"/>
              </a:rPr>
              <a:t>bể</a:t>
            </a:r>
            <a:r>
              <a:rPr lang="en-US" sz="2800" dirty="0">
                <a:latin typeface="Cambria" pitchFamily="18" charset="0"/>
                <a:ea typeface="Cambria" pitchFamily="18" charset="0"/>
              </a:rPr>
              <a:t> than </a:t>
            </a:r>
            <a:r>
              <a:rPr lang="en-US" sz="2800" dirty="0" err="1">
                <a:latin typeface="Cambria" pitchFamily="18" charset="0"/>
                <a:ea typeface="Cambria" pitchFamily="18" charset="0"/>
              </a:rPr>
              <a:t>Quảng</a:t>
            </a:r>
            <a:r>
              <a:rPr lang="en-US" sz="2800" dirty="0">
                <a:latin typeface="Cambria" pitchFamily="18" charset="0"/>
                <a:ea typeface="Cambria" pitchFamily="18" charset="0"/>
              </a:rPr>
              <a:t> </a:t>
            </a:r>
            <a:r>
              <a:rPr lang="en-US" sz="2800" dirty="0" err="1">
                <a:latin typeface="Cambria" pitchFamily="18" charset="0"/>
                <a:ea typeface="Cambria" pitchFamily="18" charset="0"/>
              </a:rPr>
              <a:t>Ninh</a:t>
            </a:r>
            <a:r>
              <a:rPr lang="en-US" sz="2800" dirty="0">
                <a:latin typeface="Cambria" pitchFamily="18" charset="0"/>
                <a:ea typeface="Cambria" pitchFamily="18" charset="0"/>
              </a:rPr>
              <a:t>.</a:t>
            </a:r>
          </a:p>
          <a:p>
            <a:pPr algn="just">
              <a:spcBef>
                <a:spcPts val="600"/>
              </a:spcBef>
            </a:pPr>
            <a:r>
              <a:rPr lang="vi-VN" sz="2800" dirty="0">
                <a:latin typeface="Cambria" pitchFamily="18" charset="0"/>
                <a:ea typeface="Cambria" pitchFamily="18" charset="0"/>
              </a:rPr>
              <a:t>- Dầu mỏ và khí tự nhiên: Tổng trữ lượng khoảng 10 tỉ tấn dầu quy đổi</a:t>
            </a:r>
            <a:r>
              <a:rPr lang="en-US" sz="2800" dirty="0">
                <a:latin typeface="Cambria" pitchFamily="18" charset="0"/>
                <a:ea typeface="Cambria" pitchFamily="18" charset="0"/>
              </a:rPr>
              <a:t>, </a:t>
            </a:r>
            <a:r>
              <a:rPr lang="en-US" sz="2800" dirty="0" err="1">
                <a:latin typeface="Cambria" pitchFamily="18" charset="0"/>
                <a:ea typeface="Cambria" pitchFamily="18" charset="0"/>
              </a:rPr>
              <a:t>phân</a:t>
            </a:r>
            <a:r>
              <a:rPr lang="en-US" sz="2800" dirty="0">
                <a:latin typeface="Cambria" pitchFamily="18" charset="0"/>
                <a:ea typeface="Cambria" pitchFamily="18" charset="0"/>
              </a:rPr>
              <a:t> </a:t>
            </a:r>
            <a:r>
              <a:rPr lang="en-US" sz="2800" dirty="0" err="1">
                <a:latin typeface="Cambria" pitchFamily="18" charset="0"/>
                <a:ea typeface="Cambria" pitchFamily="18" charset="0"/>
              </a:rPr>
              <a:t>bố</a:t>
            </a:r>
            <a:r>
              <a:rPr lang="en-US" sz="2800" dirty="0">
                <a:latin typeface="Cambria" pitchFamily="18" charset="0"/>
                <a:ea typeface="Cambria" pitchFamily="18" charset="0"/>
              </a:rPr>
              <a:t> </a:t>
            </a:r>
            <a:r>
              <a:rPr lang="vi-VN" sz="2800" dirty="0">
                <a:latin typeface="Cambria" pitchFamily="18" charset="0"/>
                <a:ea typeface="Cambria" pitchFamily="18" charset="0"/>
              </a:rPr>
              <a:t>ở vùng thềm lục địa phía đông nam.</a:t>
            </a:r>
            <a:endParaRPr lang="en-US" sz="2800" dirty="0">
              <a:latin typeface="Cambria" pitchFamily="18" charset="0"/>
              <a:ea typeface="Cambria" pitchFamily="18" charset="0"/>
            </a:endParaRPr>
          </a:p>
        </p:txBody>
      </p:sp>
      <p:pic>
        <p:nvPicPr>
          <p:cNvPr id="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28147" y="1371601"/>
            <a:ext cx="49066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8738006" y="2059827"/>
            <a:ext cx="634594"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121264" y="5105400"/>
            <a:ext cx="124193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2" dur="500"/>
                                        <p:tgtEl>
                                          <p:spTgt spid="3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2" dur="500"/>
                                        <p:tgtEl>
                                          <p:spTgt spid="3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5493</TotalTime>
  <Words>2184</Words>
  <Application>Microsoft Office PowerPoint</Application>
  <PresentationFormat>Widescreen</PresentationFormat>
  <Paragraphs>170</Paragraphs>
  <Slides>21</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Cambria</vt:lpstr>
      <vt:lpstr>Times New Roman</vt: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447</cp:revision>
  <dcterms:created xsi:type="dcterms:W3CDTF">2016-02-15T14:28:12Z</dcterms:created>
  <dcterms:modified xsi:type="dcterms:W3CDTF">2025-05-19T12:17:04Z</dcterms:modified>
</cp:coreProperties>
</file>