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353" r:id="rId3"/>
    <p:sldId id="279" r:id="rId4"/>
    <p:sldId id="316" r:id="rId5"/>
    <p:sldId id="347" r:id="rId6"/>
    <p:sldId id="348" r:id="rId7"/>
    <p:sldId id="349" r:id="rId8"/>
    <p:sldId id="283" r:id="rId9"/>
    <p:sldId id="276" r:id="rId10"/>
    <p:sldId id="298" r:id="rId11"/>
    <p:sldId id="356" r:id="rId12"/>
    <p:sldId id="327" r:id="rId13"/>
    <p:sldId id="352" r:id="rId14"/>
    <p:sldId id="313" r:id="rId15"/>
    <p:sldId id="314" r:id="rId16"/>
    <p:sldId id="33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9"/>
    <a:srgbClr val="7192A9"/>
    <a:srgbClr val="EF4B66"/>
    <a:srgbClr val="FBCDCD"/>
    <a:srgbClr val="AD4F0F"/>
    <a:srgbClr val="3B87CD"/>
    <a:srgbClr val="E0702A"/>
    <a:srgbClr val="D36113"/>
    <a:srgbClr val="5DD2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9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64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9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279234" y="18392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21778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58203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601910" y="2597171"/>
            <a:ext cx="442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26649"/>
                </a:solidFill>
              </a:rPr>
              <a:t>Last summer holiday</a:t>
            </a:r>
            <a:endParaRPr lang="en-US" sz="3200" b="1" dirty="0">
              <a:solidFill>
                <a:srgbClr val="F26649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2BAC378-638E-F802-2130-A10A6DD8E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89" y="3181946"/>
            <a:ext cx="4031888" cy="343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40062" y="124203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3797" y="1256427"/>
            <a:ext cx="10120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choose the correct answer to each question.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7" y="11282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2059024" y="2479741"/>
            <a:ext cx="450431" cy="4504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2040166" y="5370274"/>
            <a:ext cx="455194" cy="4551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1116527" y="1887679"/>
            <a:ext cx="8678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How does Mai feel about her summer holiday?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She likes it.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She doesn’t like it.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C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She thought it was fine.</a:t>
            </a:r>
          </a:p>
          <a:p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2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Where did she stay during her summer holiday?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At her friend’s house.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At her uncle’s house.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C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At her grandparents’ house.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60761" y="1981056"/>
            <a:ext cx="102164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3.</a:t>
            </a:r>
            <a:r>
              <a:rPr lang="en-US" sz="3200"/>
              <a:t> During harvest time, people harvest rice by ______.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themselves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using a truck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C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using a combine harvester</a:t>
            </a:r>
          </a:p>
          <a:p>
            <a:endParaRPr lang="en-US" sz="3200" dirty="0"/>
          </a:p>
          <a:p>
            <a:r>
              <a:rPr lang="en-US" sz="3200" b="1">
                <a:solidFill>
                  <a:srgbClr val="F7941E"/>
                </a:solidFill>
              </a:rPr>
              <a:t>4.</a:t>
            </a:r>
            <a:r>
              <a:rPr lang="en-US" sz="3200"/>
              <a:t> Mai thinks people in the countryside lead ______.	</a:t>
            </a:r>
          </a:p>
          <a:p>
            <a:r>
              <a:rPr lang="en-US" sz="3200" b="1">
                <a:solidFill>
                  <a:srgbClr val="00B0F0"/>
                </a:solidFill>
              </a:rPr>
              <a:t>	A.</a:t>
            </a:r>
            <a:r>
              <a:rPr lang="en-US" sz="3200"/>
              <a:t> a healthy life	</a:t>
            </a:r>
          </a:p>
          <a:p>
            <a:r>
              <a:rPr lang="en-US" sz="3200" b="1">
                <a:solidFill>
                  <a:srgbClr val="00B0F0"/>
                </a:solidFill>
              </a:rPr>
              <a:t>	B.</a:t>
            </a:r>
            <a:r>
              <a:rPr lang="en-US" sz="3200"/>
              <a:t> an exciting life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C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an interesting life</a:t>
            </a:r>
            <a:endParaRPr lang="en-US" sz="3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40062" y="124203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3797" y="1256427"/>
            <a:ext cx="10120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choose the correct answer to each question.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7" y="11282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2071460" y="3523811"/>
            <a:ext cx="450431" cy="4504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2088218" y="4992205"/>
            <a:ext cx="455194" cy="4551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31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219" y="112032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8613" y="112032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398" y="10176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6F366E4-43F8-F19C-82EB-ADE210DEFC91}"/>
              </a:ext>
            </a:extLst>
          </p:cNvPr>
          <p:cNvSpPr txBox="1"/>
          <p:nvPr/>
        </p:nvSpPr>
        <p:spPr>
          <a:xfrm>
            <a:off x="215051" y="2185573"/>
            <a:ext cx="117956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1.</a:t>
            </a:r>
            <a:r>
              <a:rPr lang="en-US" sz="2800" dirty="0"/>
              <a:t> It took them an hour </a:t>
            </a:r>
            <a:r>
              <a:rPr lang="en-US" sz="2800"/>
              <a:t>to ___________ </a:t>
            </a:r>
            <a:r>
              <a:rPr lang="en-US" sz="2800" dirty="0"/>
              <a:t>all the goods onto the truck.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2.</a:t>
            </a:r>
            <a:r>
              <a:rPr lang="en-US" sz="2800" dirty="0"/>
              <a:t> Nowadays, people in my village use </a:t>
            </a:r>
            <a:r>
              <a:rPr lang="en-US" sz="2800"/>
              <a:t>a __________________ </a:t>
            </a:r>
            <a:r>
              <a:rPr lang="en-US" sz="2800" dirty="0"/>
              <a:t>to harvest their rice and separate the grains from the rest of the plant.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3.</a:t>
            </a:r>
            <a:r>
              <a:rPr lang="en-US" sz="2800" dirty="0"/>
              <a:t> Today it is my turn </a:t>
            </a:r>
            <a:r>
              <a:rPr lang="en-US" sz="2800"/>
              <a:t>to __________ </a:t>
            </a:r>
            <a:r>
              <a:rPr lang="en-US" sz="2800" dirty="0"/>
              <a:t>the cows.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4.</a:t>
            </a:r>
            <a:r>
              <a:rPr lang="en-US" sz="2800" dirty="0"/>
              <a:t> A place in which people grow rice is called </a:t>
            </a:r>
            <a:r>
              <a:rPr lang="en-US" sz="2800"/>
              <a:t>a _______________.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5.</a:t>
            </a:r>
            <a:r>
              <a:rPr lang="en-US" sz="2800" dirty="0"/>
              <a:t> A busy time when people cut and gather their crops is </a:t>
            </a:r>
            <a:r>
              <a:rPr lang="en-US" sz="2800"/>
              <a:t>called _____________.</a:t>
            </a:r>
            <a:endParaRPr lang="vi-VN" sz="2800" dirty="0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A8DCDCC-8D68-F1D2-0D38-E521316DB179}"/>
              </a:ext>
            </a:extLst>
          </p:cNvPr>
          <p:cNvSpPr/>
          <p:nvPr/>
        </p:nvSpPr>
        <p:spPr>
          <a:xfrm>
            <a:off x="1114004" y="1580327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paddy field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AC58E9C8-2D0D-E7AB-55D2-25E817C689FD}"/>
              </a:ext>
            </a:extLst>
          </p:cNvPr>
          <p:cNvSpPr/>
          <p:nvPr/>
        </p:nvSpPr>
        <p:spPr>
          <a:xfrm>
            <a:off x="3396721" y="1591162"/>
            <a:ext cx="1118485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herd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B8246754-B31F-1F52-46CE-80A1EE46AB01}"/>
              </a:ext>
            </a:extLst>
          </p:cNvPr>
          <p:cNvSpPr/>
          <p:nvPr/>
        </p:nvSpPr>
        <p:spPr>
          <a:xfrm>
            <a:off x="4655289" y="1610725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harvest time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97E14E3C-FF0C-11D7-39F7-D71E5CC974E7}"/>
              </a:ext>
            </a:extLst>
          </p:cNvPr>
          <p:cNvSpPr/>
          <p:nvPr/>
        </p:nvSpPr>
        <p:spPr>
          <a:xfrm>
            <a:off x="6938007" y="1592814"/>
            <a:ext cx="9106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727561F6-4A1D-DFE9-72C9-88FFE047C3B9}"/>
              </a:ext>
            </a:extLst>
          </p:cNvPr>
          <p:cNvSpPr/>
          <p:nvPr/>
        </p:nvSpPr>
        <p:spPr>
          <a:xfrm>
            <a:off x="8045760" y="1591162"/>
            <a:ext cx="2977651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21992 0.1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7.40741E-7 L -0.1539 0.1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4831 0.380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9375 0.47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39518 0.562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35764" y="116295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370" y="1183425"/>
            <a:ext cx="108142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activities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that people living in the countryside often do with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pictures.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054" y="10603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A3A7BD3-7279-856C-743D-E02A15823F32}"/>
              </a:ext>
            </a:extLst>
          </p:cNvPr>
          <p:cNvSpPr/>
          <p:nvPr/>
        </p:nvSpPr>
        <p:spPr>
          <a:xfrm>
            <a:off x="116878" y="1762145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1. unloading rice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7D59C92-9444-09DA-5937-A18DF03E68A2}"/>
              </a:ext>
            </a:extLst>
          </p:cNvPr>
          <p:cNvSpPr/>
          <p:nvPr/>
        </p:nvSpPr>
        <p:spPr>
          <a:xfrm>
            <a:off x="4504883" y="1741675"/>
            <a:ext cx="299559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2. ploughing fields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60BF277-D50F-252C-91EE-615E7A553E3F}"/>
              </a:ext>
            </a:extLst>
          </p:cNvPr>
          <p:cNvSpPr/>
          <p:nvPr/>
        </p:nvSpPr>
        <p:spPr>
          <a:xfrm>
            <a:off x="8892888" y="1689403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3. milking cows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B793053-2174-F55F-E122-BC5736C1BB61}"/>
              </a:ext>
            </a:extLst>
          </p:cNvPr>
          <p:cNvSpPr/>
          <p:nvPr/>
        </p:nvSpPr>
        <p:spPr>
          <a:xfrm>
            <a:off x="116878" y="2174909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4. feeding pigs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ADF222E-67A0-CAF9-5942-4889D3FE3C3B}"/>
              </a:ext>
            </a:extLst>
          </p:cNvPr>
          <p:cNvSpPr/>
          <p:nvPr/>
        </p:nvSpPr>
        <p:spPr>
          <a:xfrm>
            <a:off x="4504882" y="2162974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5. catching fish</a:t>
            </a:r>
            <a:endParaRPr lang="vi-VN" sz="28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3846" r="2595"/>
          <a:stretch/>
        </p:blipFill>
        <p:spPr>
          <a:xfrm>
            <a:off x="235764" y="2844246"/>
            <a:ext cx="2707738" cy="1496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719" y="2844246"/>
            <a:ext cx="3114892" cy="1572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350" y="2743958"/>
            <a:ext cx="2835091" cy="16969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22" y="4774862"/>
            <a:ext cx="2622948" cy="16572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474" y="4837455"/>
            <a:ext cx="2749382" cy="1585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5350" y="4774862"/>
            <a:ext cx="2768038" cy="1730865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1EE922B-124B-B297-5007-6770C4B647C0}"/>
              </a:ext>
            </a:extLst>
          </p:cNvPr>
          <p:cNvSpPr/>
          <p:nvPr/>
        </p:nvSpPr>
        <p:spPr>
          <a:xfrm>
            <a:off x="8892888" y="2089924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6. drying rice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7.40741E-7 L 0.00026 0.67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35534 0.37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-0.00092 L -0.01705 0.684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15 0.00556 L 0.36667 0.60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0847 0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4 0.01158 L -0.01419 0.3310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6" y="131406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about the pictures in 4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DC11619-DEAC-44EE-56EC-B710570FB8B9}"/>
              </a:ext>
            </a:extLst>
          </p:cNvPr>
          <p:cNvSpPr txBox="1"/>
          <p:nvPr/>
        </p:nvSpPr>
        <p:spPr>
          <a:xfrm>
            <a:off x="214506" y="2400933"/>
            <a:ext cx="69951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hronicaProMediumIt"/>
              </a:rPr>
              <a:t>Example:</a:t>
            </a:r>
            <a:endParaRPr lang="en-US" sz="3200" b="0" i="1">
              <a:solidFill>
                <a:srgbClr val="0070C0"/>
              </a:solidFill>
              <a:effectLst/>
              <a:latin typeface="ChronicaProMediumIt"/>
            </a:endParaRPr>
          </a:p>
          <a:p>
            <a:r>
              <a:rPr lang="en-US" sz="3200" b="0" i="0">
                <a:solidFill>
                  <a:srgbClr val="242021"/>
                </a:solidFill>
                <a:effectLst/>
                <a:latin typeface="ChronicaProMediumIt"/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What are they doing in picture </a:t>
            </a:r>
            <a:r>
              <a:rPr lang="en-US" sz="3200" b="1" i="0" dirty="0">
                <a:solidFill>
                  <a:srgbClr val="00ADEE"/>
                </a:solidFill>
                <a:effectLst/>
                <a:latin typeface="ChronicaPro-Bold"/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hronicaProMediumIt"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They’re </a:t>
            </a:r>
            <a:r>
              <a:rPr lang="en-US" sz="3200" b="0" i="0">
                <a:solidFill>
                  <a:srgbClr val="242021"/>
                </a:solidFill>
                <a:effectLst/>
                <a:latin typeface="ChronicaPro-Book"/>
              </a:rPr>
              <a:t>ploughing fields</a:t>
            </a:r>
            <a:endParaRPr lang="en-US" sz="3200" b="0" i="0" dirty="0">
              <a:solidFill>
                <a:srgbClr val="242021"/>
              </a:solidFill>
              <a:effectLst/>
              <a:latin typeface="ChronicaPro-Book"/>
            </a:endParaRP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6B7D12D9-74E6-F6A6-1438-EFEE32B24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9752531" y="4393580"/>
            <a:ext cx="1799184" cy="246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638AD8B2-9D92-BA3F-A5EA-D86E960DD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7141939" y="4416375"/>
            <a:ext cx="2610592" cy="246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D08A1C40-9949-6C30-2E76-CA18125753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10146842" y="2871469"/>
            <a:ext cx="1711485" cy="147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5DEE0157-0166-4371-22DC-3BB79B8E52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24546" y="2874343"/>
            <a:ext cx="1982359" cy="1470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89230"/>
            <a:ext cx="1678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500" y="2098607"/>
            <a:ext cx="728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</a:t>
            </a:r>
            <a:r>
              <a:rPr lang="en-US" sz="3200"/>
              <a:t>lesson?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88" y="154227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500" y="2703735"/>
            <a:ext cx="97702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/>
              <a:t>identify </a:t>
            </a:r>
            <a:r>
              <a:rPr lang="en-US" sz="3200" dirty="0"/>
              <a:t>the topic of </a:t>
            </a:r>
            <a:r>
              <a:rPr lang="en-US" sz="3200"/>
              <a:t>the unit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500" y="3375586"/>
            <a:ext cx="97702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/>
              <a:t>use </a:t>
            </a:r>
            <a:r>
              <a:rPr lang="en-US" sz="3200" dirty="0"/>
              <a:t>lexical items related to life in </a:t>
            </a:r>
            <a:r>
              <a:rPr lang="en-US" sz="3200"/>
              <a:t>the countryside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499" y="4047437"/>
            <a:ext cx="11094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/>
              <a:t>identify </a:t>
            </a:r>
            <a:r>
              <a:rPr lang="en-US" sz="3200" dirty="0"/>
              <a:t>the language features that are covered in the unit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603" y="2164775"/>
            <a:ext cx="8149852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Start preparing for the Project of the unit.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48" y="2957871"/>
            <a:ext cx="3549868" cy="35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Video watching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229396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and choose the correct answer to each question.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the sentences with the words and phrases from the box.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Match the activities that people living in the countryside often do with the pictures.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232050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pairs. ask and answer about the pictures in 4.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8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30" name="Round Single Corner Rectangle 2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7281076" y="957484"/>
            <a:ext cx="4455997" cy="1466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1. What did you do last summer?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2. What is the video about?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734739" y="1112447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162812" y="3362496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F4B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IN THE COUNTRYSIDE</a:t>
            </a:r>
          </a:p>
        </p:txBody>
      </p:sp>
      <p:pic>
        <p:nvPicPr>
          <p:cNvPr id="2" name="Nature Drone Video - No Copyright">
            <a:hlinkClick r:id="" action="ppaction://media"/>
            <a:extLst>
              <a:ext uri="{FF2B5EF4-FFF2-40B4-BE49-F238E27FC236}">
                <a16:creationId xmlns:a16="http://schemas.microsoft.com/office/drawing/2014/main" id="{0EAF6EE6-5D17-645D-F111-D12D6A0E1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0549" y="2822578"/>
            <a:ext cx="6633650" cy="37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42728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harvest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6130" y="523352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</a:t>
            </a:r>
            <a:r>
              <a:rPr lang="en-US" sz="4800" dirty="0"/>
              <a:t> </a:t>
            </a:r>
            <a:r>
              <a:rPr lang="en-US" sz="4800" dirty="0" err="1"/>
              <a:t>hoạch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49299" y="3651232"/>
            <a:ext cx="3044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ˈhɑːvɪst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4B0CA97-E8A0-15C2-B8FB-4EE608A3D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03" y="1373458"/>
            <a:ext cx="4925122" cy="4925122"/>
          </a:xfrm>
          <a:prstGeom prst="rect">
            <a:avLst/>
          </a:prstGeom>
        </p:spPr>
      </p:pic>
      <p:pic>
        <p:nvPicPr>
          <p:cNvPr id="3" name="harve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330" y="3761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42B6826-9E51-4C6E-273A-65F387A38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28" y="3391798"/>
            <a:ext cx="7710591" cy="322881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200069" y="1092303"/>
            <a:ext cx="1131122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7200" dirty="0"/>
              <a:t>combine harvester </a:t>
            </a:r>
            <a:r>
              <a:rPr lang="en-US" sz="6000" dirty="0"/>
              <a:t>(n)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7861" y="39685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máy</a:t>
            </a:r>
            <a:r>
              <a:rPr lang="en-US" sz="4800" dirty="0"/>
              <a:t> </a:t>
            </a:r>
            <a:r>
              <a:rPr lang="en-US" sz="4800" dirty="0" err="1"/>
              <a:t>gặt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21984" y="2658054"/>
            <a:ext cx="5926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kəmˈbaɪn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ˈhɑːvɪstər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mbine harvester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261" y="2768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00942" y="177660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herd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678" y="480975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chăn (gia súc)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49161" y="3545123"/>
            <a:ext cx="18085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hɜːd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569" y="2352996"/>
            <a:ext cx="5522394" cy="3287751"/>
          </a:xfrm>
          <a:prstGeom prst="rect">
            <a:avLst/>
          </a:prstGeom>
        </p:spPr>
      </p:pic>
      <p:pic>
        <p:nvPicPr>
          <p:cNvPr id="3" name="herd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62" y="3655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90406" y="1343139"/>
            <a:ext cx="62191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paddy field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3091" y="511045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cánh</a:t>
            </a:r>
            <a:r>
              <a:rPr lang="en-US" sz="4800" dirty="0"/>
              <a:t> </a:t>
            </a:r>
            <a:r>
              <a:rPr lang="en-US" sz="4800" dirty="0" err="1"/>
              <a:t>đồng</a:t>
            </a:r>
            <a:r>
              <a:rPr lang="en-US" sz="4800" dirty="0"/>
              <a:t> </a:t>
            </a:r>
            <a:r>
              <a:rPr lang="en-US" sz="4800" dirty="0" err="1"/>
              <a:t>lúa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50302" y="3398072"/>
            <a:ext cx="3496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ˈpædi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fiːld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C431237-E738-9481-0838-5A6469E42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57" y="2169488"/>
            <a:ext cx="5352288" cy="4119163"/>
          </a:xfrm>
          <a:prstGeom prst="rect">
            <a:avLst/>
          </a:prstGeom>
        </p:spPr>
      </p:pic>
      <p:pic>
        <p:nvPicPr>
          <p:cNvPr id="3" name="paddy field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060" y="3508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719330"/>
              </p:ext>
            </p:extLst>
          </p:nvPr>
        </p:nvGraphicFramePr>
        <p:xfrm>
          <a:off x="997966" y="1761311"/>
          <a:ext cx="10450819" cy="3791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5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356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New 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Pronunciation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Meaning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1. harvest (v)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/ˈhɑːvɪst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thu </a:t>
                      </a:r>
                      <a:r>
                        <a:rPr lang="en-US" sz="3200" dirty="0" err="1">
                          <a:effectLst/>
                        </a:rPr>
                        <a:t>hoạch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8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2. combine harvester (n)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/</a:t>
                      </a:r>
                      <a:r>
                        <a:rPr lang="en-US" sz="3200" dirty="0" err="1">
                          <a:effectLst/>
                        </a:rPr>
                        <a:t>kəmˈbaɪn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>
                          <a:effectLst/>
                        </a:rPr>
                        <a:t>ˈhɑːvɪstər/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máy gặt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3. herd (v)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/</a:t>
                      </a:r>
                      <a:r>
                        <a:rPr lang="en-US" sz="3200" dirty="0" err="1">
                          <a:effectLst/>
                        </a:rPr>
                        <a:t>hɜːd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chăn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353886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4. paddy field (n)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/ˈpædi </a:t>
                      </a:r>
                      <a:r>
                        <a:rPr lang="en-US" sz="3200" dirty="0">
                          <a:effectLst/>
                        </a:rPr>
                        <a:t>ˌ</a:t>
                      </a:r>
                      <a:r>
                        <a:rPr lang="en-US" sz="3200" dirty="0" err="1">
                          <a:effectLst/>
                        </a:rPr>
                        <a:t>fiːld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đồng </a:t>
                      </a:r>
                      <a:r>
                        <a:rPr lang="en-US" sz="3200" dirty="0" err="1">
                          <a:effectLst/>
                        </a:rPr>
                        <a:t>lúa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4718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arve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2583761"/>
            <a:ext cx="609600" cy="609600"/>
          </a:xfrm>
          <a:prstGeom prst="rect">
            <a:avLst/>
          </a:prstGeom>
        </p:spPr>
      </p:pic>
      <p:pic>
        <p:nvPicPr>
          <p:cNvPr id="12" name="combine harvester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3352160"/>
            <a:ext cx="609600" cy="609600"/>
          </a:xfrm>
          <a:prstGeom prst="rect">
            <a:avLst/>
          </a:prstGeom>
        </p:spPr>
      </p:pic>
      <p:pic>
        <p:nvPicPr>
          <p:cNvPr id="13" name="herd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4080682"/>
            <a:ext cx="609600" cy="609600"/>
          </a:xfrm>
          <a:prstGeom prst="rect">
            <a:avLst/>
          </a:prstGeom>
        </p:spPr>
      </p:pic>
      <p:pic>
        <p:nvPicPr>
          <p:cNvPr id="14" name="paddy field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4809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75557" y="115458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9836" y="1157310"/>
            <a:ext cx="270875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74038" y="1635201"/>
            <a:ext cx="11736631" cy="5053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You look great with a tan, Mai!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Thank you. I’ve just come back from a very enjoyable summer holiday.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Really? Where did you stay?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I stayed at my uncle’s house in a small village in Bac </a:t>
            </a:r>
            <a:r>
              <a:rPr lang="en-US" dirty="0" err="1">
                <a:solidFill>
                  <a:srgbClr val="242021"/>
                </a:solidFill>
                <a:latin typeface="Comic Sans MS" panose="030F0702030302020204" pitchFamily="66" charset="0"/>
              </a:rPr>
              <a:t>G</a:t>
            </a:r>
            <a:r>
              <a:rPr lang="en-US" dirty="0" err="1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iang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Province.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What did you do there?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 lot of things. It was harvest time. The villagers were harvesting rice with a combine harvester. I helped them load the rice onto a truck. Then we unloaded the rice and dried it.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Sounds great!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And sometimes I went with the village children to herd the buffaloes and cows. I made friends with them on my first day.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Were they friendly?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Yes, they were. They took me to the paddy fields to fly kites</a:t>
            </a:r>
            <a:r>
              <a:rPr lang="en-US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And 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the evening, we played traditional games like bamboo dancing and dragon-snake.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Oh, I envy you!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Things move more slowly there than in our city, but people seem to have a </a:t>
            </a:r>
            <a:r>
              <a:rPr lang="en-US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healthier life.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427196" y="10514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590" y="1100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3690</TotalTime>
  <Words>858</Words>
  <Application>Microsoft Office PowerPoint</Application>
  <PresentationFormat>Widescreen</PresentationFormat>
  <Paragraphs>149</Paragraphs>
  <Slides>16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Comic Sans MS</vt:lpstr>
      <vt:lpstr>ChronicaPro-Bold</vt:lpstr>
      <vt:lpstr>ChronicaPro-Book</vt:lpstr>
      <vt:lpstr>ChronicaProMediumIt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Huỳnh Thị Kim  Tuyến</cp:lastModifiedBy>
  <cp:revision>221</cp:revision>
  <dcterms:created xsi:type="dcterms:W3CDTF">2020-12-09T02:04:09Z</dcterms:created>
  <dcterms:modified xsi:type="dcterms:W3CDTF">2024-10-08T03:37:24Z</dcterms:modified>
</cp:coreProperties>
</file>