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7" r:id="rId2"/>
    <p:sldId id="550" r:id="rId3"/>
    <p:sldId id="557" r:id="rId4"/>
    <p:sldId id="538" r:id="rId5"/>
    <p:sldId id="5977" r:id="rId6"/>
    <p:sldId id="5974" r:id="rId7"/>
    <p:sldId id="554" r:id="rId8"/>
    <p:sldId id="5976" r:id="rId9"/>
    <p:sldId id="555" r:id="rId10"/>
    <p:sldId id="267" r:id="rId11"/>
    <p:sldId id="556" r:id="rId12"/>
    <p:sldId id="436" r:id="rId13"/>
    <p:sldId id="5973" r:id="rId14"/>
    <p:sldId id="558" r:id="rId15"/>
    <p:sldId id="527" r:id="rId16"/>
    <p:sldId id="519" r:id="rId17"/>
    <p:sldId id="5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BCFCD4"/>
    <a:srgbClr val="F11BAA"/>
    <a:srgbClr val="0D30DD"/>
    <a:srgbClr val="FFCCFF"/>
    <a:srgbClr val="99FF66"/>
    <a:srgbClr val="33CCFF"/>
    <a:srgbClr val="009900"/>
    <a:srgbClr val="00FF00"/>
    <a:srgbClr val="11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94680" autoAdjust="0"/>
  </p:normalViewPr>
  <p:slideViewPr>
    <p:cSldViewPr>
      <p:cViewPr varScale="1">
        <p:scale>
          <a:sx n="64" d="100"/>
          <a:sy n="64" d="100"/>
        </p:scale>
        <p:origin x="100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2" d="100"/>
          <a:sy n="52" d="100"/>
        </p:scale>
        <p:origin x="294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E3201F-92DB-B679-C471-110B494C3B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4AF018-82A2-85E7-97B7-446F995FF6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EB87C3-5F0F-460C-8868-F1ED1A1D76FD}" type="datetimeFigureOut">
              <a:rPr lang="en-US" smtClean="0"/>
              <a:t>18/11/2024</a:t>
            </a:fld>
            <a:endParaRPr lang="en-US"/>
          </a:p>
        </p:txBody>
      </p:sp>
      <p:sp>
        <p:nvSpPr>
          <p:cNvPr id="4" name="Footer Placeholder 3">
            <a:extLst>
              <a:ext uri="{FF2B5EF4-FFF2-40B4-BE49-F238E27FC236}">
                <a16:creationId xmlns:a16="http://schemas.microsoft.com/office/drawing/2014/main" id="{BEE8D6ED-AA52-DF16-458A-A7FFEFAF27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52CE7A-7B80-37C4-F968-5E783420D1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AD1371-0D71-4AEB-BB14-0E064E4ED6A0}" type="slidenum">
              <a:rPr lang="en-US" smtClean="0"/>
              <a:t>‹#›</a:t>
            </a:fld>
            <a:endParaRPr lang="en-US"/>
          </a:p>
        </p:txBody>
      </p:sp>
    </p:spTree>
    <p:extLst>
      <p:ext uri="{BB962C8B-B14F-4D97-AF65-F5344CB8AC3E}">
        <p14:creationId xmlns:p14="http://schemas.microsoft.com/office/powerpoint/2010/main" val="168473696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13:01:40.573"/>
    </inkml:context>
    <inkml:brush xml:id="br0">
      <inkml:brushProperty name="width" value="0.035" units="cm"/>
      <inkml:brushProperty name="height" value="0.035" units="cm"/>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13:01:40.573"/>
    </inkml:context>
    <inkml:brush xml:id="br0">
      <inkml:brushProperty name="width" value="0.035" units="cm"/>
      <inkml:brushProperty name="height" value="0.035" units="cm"/>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18/11/2024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067433A-6588-C3DC-D81D-FDB702C6B6D3}"/>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A80D5ED6-BC68-613E-3ADF-2850A4C9F8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1268" name="Slide Number Placeholder 3">
            <a:extLst>
              <a:ext uri="{FF2B5EF4-FFF2-40B4-BE49-F238E27FC236}">
                <a16:creationId xmlns:a16="http://schemas.microsoft.com/office/drawing/2014/main" id="{4C9144BE-40E8-6D24-A080-5EE44BE263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70F455-2274-4C53-840D-0544FAD97E7F}" type="slidenum">
              <a:rPr lang="en-US" altLang="en-US"/>
              <a:pPr>
                <a:spcBef>
                  <a:spcPct val="0"/>
                </a:spcBef>
              </a:pPr>
              <a:t>5</a:t>
            </a:fld>
            <a:endParaRPr lang="en-US" altLang="en-US"/>
          </a:p>
        </p:txBody>
      </p:sp>
    </p:spTree>
    <p:extLst>
      <p:ext uri="{BB962C8B-B14F-4D97-AF65-F5344CB8AC3E}">
        <p14:creationId xmlns:p14="http://schemas.microsoft.com/office/powerpoint/2010/main" val="517320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067433A-6588-C3DC-D81D-FDB702C6B6D3}"/>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A80D5ED6-BC68-613E-3ADF-2850A4C9F8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1268" name="Slide Number Placeholder 3">
            <a:extLst>
              <a:ext uri="{FF2B5EF4-FFF2-40B4-BE49-F238E27FC236}">
                <a16:creationId xmlns:a16="http://schemas.microsoft.com/office/drawing/2014/main" id="{4C9144BE-40E8-6D24-A080-5EE44BE263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70F455-2274-4C53-840D-0544FAD97E7F}" type="slidenum">
              <a:rPr lang="en-US" altLang="en-US"/>
              <a:pPr>
                <a:spcBef>
                  <a:spcPct val="0"/>
                </a:spcBef>
              </a:pPr>
              <a:t>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067433A-6588-C3DC-D81D-FDB702C6B6D3}"/>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A80D5ED6-BC68-613E-3ADF-2850A4C9F8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1268" name="Slide Number Placeholder 3">
            <a:extLst>
              <a:ext uri="{FF2B5EF4-FFF2-40B4-BE49-F238E27FC236}">
                <a16:creationId xmlns:a16="http://schemas.microsoft.com/office/drawing/2014/main" id="{4C9144BE-40E8-6D24-A080-5EE44BE263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70F455-2274-4C53-840D-0544FAD97E7F}" type="slidenum">
              <a:rPr lang="en-US" altLang="en-US"/>
              <a:pPr>
                <a:spcBef>
                  <a:spcPct val="0"/>
                </a:spcBef>
              </a:pPr>
              <a:t>9</a:t>
            </a:fld>
            <a:endParaRPr lang="en-US" altLang="en-US"/>
          </a:p>
        </p:txBody>
      </p:sp>
    </p:spTree>
    <p:extLst>
      <p:ext uri="{BB962C8B-B14F-4D97-AF65-F5344CB8AC3E}">
        <p14:creationId xmlns:p14="http://schemas.microsoft.com/office/powerpoint/2010/main" val="215482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067433A-6588-C3DC-D81D-FDB702C6B6D3}"/>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A80D5ED6-BC68-613E-3ADF-2850A4C9F8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1268" name="Slide Number Placeholder 3">
            <a:extLst>
              <a:ext uri="{FF2B5EF4-FFF2-40B4-BE49-F238E27FC236}">
                <a16:creationId xmlns:a16="http://schemas.microsoft.com/office/drawing/2014/main" id="{4C9144BE-40E8-6D24-A080-5EE44BE263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70F455-2274-4C53-840D-0544FAD97E7F}" type="slidenum">
              <a:rPr lang="en-US" altLang="en-US"/>
              <a:pPr>
                <a:spcBef>
                  <a:spcPct val="0"/>
                </a:spcBef>
              </a:pPr>
              <a:t>11</a:t>
            </a:fld>
            <a:endParaRPr lang="en-US" altLang="en-US"/>
          </a:p>
        </p:txBody>
      </p:sp>
    </p:spTree>
    <p:extLst>
      <p:ext uri="{BB962C8B-B14F-4D97-AF65-F5344CB8AC3E}">
        <p14:creationId xmlns:p14="http://schemas.microsoft.com/office/powerpoint/2010/main" val="157798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72F5C-6025-4504-AB87-9D75069749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158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067433A-6588-C3DC-D81D-FDB702C6B6D3}"/>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A80D5ED6-BC68-613E-3ADF-2850A4C9F8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1268" name="Slide Number Placeholder 3">
            <a:extLst>
              <a:ext uri="{FF2B5EF4-FFF2-40B4-BE49-F238E27FC236}">
                <a16:creationId xmlns:a16="http://schemas.microsoft.com/office/drawing/2014/main" id="{4C9144BE-40E8-6D24-A080-5EE44BE263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70F455-2274-4C53-840D-0544FAD97E7F}" type="slidenum">
              <a:rPr lang="en-US" altLang="en-US"/>
              <a:pPr>
                <a:spcBef>
                  <a:spcPct val="0"/>
                </a:spcBef>
              </a:pPr>
              <a:t>13</a:t>
            </a:fld>
            <a:endParaRPr lang="en-US" altLang="en-US"/>
          </a:p>
        </p:txBody>
      </p:sp>
    </p:spTree>
    <p:extLst>
      <p:ext uri="{BB962C8B-B14F-4D97-AF65-F5344CB8AC3E}">
        <p14:creationId xmlns:p14="http://schemas.microsoft.com/office/powerpoint/2010/main" val="1283680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067433A-6588-C3DC-D81D-FDB702C6B6D3}"/>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A80D5ED6-BC68-613E-3ADF-2850A4C9F8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1268" name="Slide Number Placeholder 3">
            <a:extLst>
              <a:ext uri="{FF2B5EF4-FFF2-40B4-BE49-F238E27FC236}">
                <a16:creationId xmlns:a16="http://schemas.microsoft.com/office/drawing/2014/main" id="{4C9144BE-40E8-6D24-A080-5EE44BE263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70F455-2274-4C53-840D-0544FAD97E7F}" type="slidenum">
              <a:rPr lang="en-US" altLang="en-US"/>
              <a:pPr>
                <a:spcBef>
                  <a:spcPct val="0"/>
                </a:spcBef>
              </a:pPr>
              <a:t>14</a:t>
            </a:fld>
            <a:endParaRPr lang="en-US" altLang="en-US"/>
          </a:p>
        </p:txBody>
      </p:sp>
    </p:spTree>
    <p:extLst>
      <p:ext uri="{BB962C8B-B14F-4D97-AF65-F5344CB8AC3E}">
        <p14:creationId xmlns:p14="http://schemas.microsoft.com/office/powerpoint/2010/main" val="2396162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42ACE740-7049-44F7-9D8C-22D15B8C1DA9}" type="slidenum">
              <a:rPr lang="en-US"/>
              <a:pPr>
                <a:defRPr/>
              </a:pPr>
              <a:t>‹#›</a:t>
            </a:fld>
            <a:endParaRPr lang="en-US"/>
          </a:p>
        </p:txBody>
      </p:sp>
    </p:spTree>
    <p:extLst>
      <p:ext uri="{BB962C8B-B14F-4D97-AF65-F5344CB8AC3E}">
        <p14:creationId xmlns:p14="http://schemas.microsoft.com/office/powerpoint/2010/main" val="2430352673"/>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18/11/2024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1.png"/><Relationship Id="rId18" Type="http://schemas.openxmlformats.org/officeDocument/2006/relationships/image" Target="../media/image12.png"/><Relationship Id="rId26" Type="http://schemas.openxmlformats.org/officeDocument/2006/relationships/image" Target="../media/image9.png"/><Relationship Id="rId3" Type="http://schemas.openxmlformats.org/officeDocument/2006/relationships/image" Target="../media/image29.png"/><Relationship Id="rId21" Type="http://schemas.openxmlformats.org/officeDocument/2006/relationships/image" Target="../media/image15.png"/><Relationship Id="rId7" Type="http://schemas.openxmlformats.org/officeDocument/2006/relationships/image" Target="../media/image42.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34.png"/><Relationship Id="rId20" Type="http://schemas.openxmlformats.org/officeDocument/2006/relationships/image" Target="../media/image14.png"/><Relationship Id="rId29"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18.png"/><Relationship Id="rId5" Type="http://schemas.openxmlformats.org/officeDocument/2006/relationships/image" Target="../media/image8.png"/><Relationship Id="rId15" Type="http://schemas.openxmlformats.org/officeDocument/2006/relationships/image" Target="../media/image33.png"/><Relationship Id="rId23" Type="http://schemas.openxmlformats.org/officeDocument/2006/relationships/image" Target="../media/image17.png"/><Relationship Id="rId28" Type="http://schemas.openxmlformats.org/officeDocument/2006/relationships/image" Target="../media/image20.png"/><Relationship Id="rId10" Type="http://schemas.openxmlformats.org/officeDocument/2006/relationships/image" Target="../media/image45.png"/><Relationship Id="rId19"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44.png"/><Relationship Id="rId14" Type="http://schemas.openxmlformats.org/officeDocument/2006/relationships/image" Target="../media/image32.png"/><Relationship Id="rId22" Type="http://schemas.openxmlformats.org/officeDocument/2006/relationships/image" Target="../media/image16.png"/><Relationship Id="rId27"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1.png"/><Relationship Id="rId18" Type="http://schemas.openxmlformats.org/officeDocument/2006/relationships/image" Target="../media/image12.png"/><Relationship Id="rId26" Type="http://schemas.openxmlformats.org/officeDocument/2006/relationships/image" Target="../media/image9.png"/><Relationship Id="rId3" Type="http://schemas.openxmlformats.org/officeDocument/2006/relationships/image" Target="../media/image29.png"/><Relationship Id="rId21" Type="http://schemas.openxmlformats.org/officeDocument/2006/relationships/image" Target="../media/image15.png"/><Relationship Id="rId7" Type="http://schemas.openxmlformats.org/officeDocument/2006/relationships/image" Target="../media/image42.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image" Target="../media/image34.png"/><Relationship Id="rId20" Type="http://schemas.openxmlformats.org/officeDocument/2006/relationships/image" Target="../media/image14.png"/><Relationship Id="rId29"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18.png"/><Relationship Id="rId5" Type="http://schemas.openxmlformats.org/officeDocument/2006/relationships/image" Target="../media/image8.png"/><Relationship Id="rId15" Type="http://schemas.openxmlformats.org/officeDocument/2006/relationships/image" Target="../media/image33.png"/><Relationship Id="rId23" Type="http://schemas.openxmlformats.org/officeDocument/2006/relationships/image" Target="../media/image17.png"/><Relationship Id="rId28" Type="http://schemas.openxmlformats.org/officeDocument/2006/relationships/image" Target="../media/image20.png"/><Relationship Id="rId10" Type="http://schemas.openxmlformats.org/officeDocument/2006/relationships/image" Target="../media/image45.png"/><Relationship Id="rId19"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44.png"/><Relationship Id="rId14" Type="http://schemas.openxmlformats.org/officeDocument/2006/relationships/image" Target="../media/image32.png"/><Relationship Id="rId22" Type="http://schemas.openxmlformats.org/officeDocument/2006/relationships/image" Target="../media/image16.png"/><Relationship Id="rId27"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customXml" Target="../ink/ink1.xml"/><Relationship Id="rId2" Type="http://schemas.openxmlformats.org/officeDocument/2006/relationships/notesSlide" Target="../notesSlides/notesSlide2.xml"/><Relationship Id="rId16" Type="http://schemas.openxmlformats.org/officeDocument/2006/relationships/image" Target="../media/image210.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png"/><Relationship Id="rId1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21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customXml" Target="../ink/ink2.xml"/><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6.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8.png"/><Relationship Id="rId5" Type="http://schemas.openxmlformats.org/officeDocument/2006/relationships/image" Target="../media/image2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0.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819400" y="4038601"/>
            <a:ext cx="6629400" cy="519113"/>
          </a:xfrm>
          <a:prstGeom prst="rect">
            <a:avLst/>
          </a:prstGeom>
          <a:noFill/>
          <a:ln w="9525">
            <a:noFill/>
            <a:miter lim="800000"/>
            <a:headEnd/>
            <a:tailEnd/>
          </a:ln>
        </p:spPr>
        <p:txBody>
          <a:bodyPr>
            <a:spAutoFit/>
          </a:bodyPr>
          <a:lstStyle/>
          <a:p>
            <a:pPr>
              <a:spcBef>
                <a:spcPct val="50000"/>
              </a:spcBef>
            </a:pPr>
            <a:endParaRPr lang="en-US" sz="2800">
              <a:latin typeface=".VnArial Narrow"/>
            </a:endParaRPr>
          </a:p>
        </p:txBody>
      </p:sp>
      <p:sp>
        <p:nvSpPr>
          <p:cNvPr id="4099" name="Text Box 3"/>
          <p:cNvSpPr txBox="1">
            <a:spLocks noChangeArrowheads="1"/>
          </p:cNvSpPr>
          <p:nvPr/>
        </p:nvSpPr>
        <p:spPr bwMode="auto">
          <a:xfrm>
            <a:off x="2209800" y="1371601"/>
            <a:ext cx="8077200" cy="519113"/>
          </a:xfrm>
          <a:prstGeom prst="rect">
            <a:avLst/>
          </a:prstGeom>
          <a:noFill/>
          <a:ln w="9525">
            <a:noFill/>
            <a:miter lim="800000"/>
            <a:headEnd/>
            <a:tailEnd/>
          </a:ln>
        </p:spPr>
        <p:txBody>
          <a:bodyPr>
            <a:spAutoFit/>
          </a:bodyPr>
          <a:lstStyle/>
          <a:p>
            <a:pPr>
              <a:spcBef>
                <a:spcPct val="50000"/>
              </a:spcBef>
            </a:pPr>
            <a:endParaRPr lang="en-US" sz="2800">
              <a:latin typeface=".VnArial Narrow"/>
            </a:endParaRPr>
          </a:p>
        </p:txBody>
      </p:sp>
      <p:pic>
        <p:nvPicPr>
          <p:cNvPr id="4104" name="Picture 9" descr="POINSET2"/>
          <p:cNvPicPr>
            <a:picLocks noChangeAspect="1" noChangeArrowheads="1"/>
          </p:cNvPicPr>
          <p:nvPr/>
        </p:nvPicPr>
        <p:blipFill>
          <a:blip r:embed="rId2"/>
          <a:srcRect/>
          <a:stretch>
            <a:fillRect/>
          </a:stretch>
        </p:blipFill>
        <p:spPr bwMode="auto">
          <a:xfrm rot="-5400000">
            <a:off x="342900" y="3543300"/>
            <a:ext cx="3733800" cy="2895600"/>
          </a:xfrm>
          <a:prstGeom prst="rect">
            <a:avLst/>
          </a:prstGeom>
          <a:noFill/>
          <a:ln w="9525">
            <a:noFill/>
            <a:miter lim="800000"/>
            <a:headEnd/>
            <a:tailEnd/>
          </a:ln>
        </p:spPr>
      </p:pic>
      <p:pic>
        <p:nvPicPr>
          <p:cNvPr id="4105" name="Picture 10" descr="POINSET2"/>
          <p:cNvPicPr>
            <a:picLocks noChangeAspect="1" noChangeArrowheads="1"/>
          </p:cNvPicPr>
          <p:nvPr/>
        </p:nvPicPr>
        <p:blipFill>
          <a:blip r:embed="rId2"/>
          <a:srcRect/>
          <a:stretch>
            <a:fillRect/>
          </a:stretch>
        </p:blipFill>
        <p:spPr bwMode="auto">
          <a:xfrm rot="10800000">
            <a:off x="8534400" y="3124200"/>
            <a:ext cx="3200400" cy="3733800"/>
          </a:xfrm>
          <a:prstGeom prst="rect">
            <a:avLst/>
          </a:prstGeom>
          <a:noFill/>
          <a:ln w="9525">
            <a:noFill/>
            <a:miter lim="800000"/>
            <a:headEnd/>
            <a:tailEnd/>
          </a:ln>
        </p:spPr>
      </p:pic>
      <p:pic>
        <p:nvPicPr>
          <p:cNvPr id="4106" name="Picture 11" descr="Buombay"/>
          <p:cNvPicPr>
            <a:picLocks noChangeAspect="1" noChangeArrowheads="1" noCrop="1"/>
          </p:cNvPicPr>
          <p:nvPr/>
        </p:nvPicPr>
        <p:blipFill>
          <a:blip r:embed="rId3"/>
          <a:srcRect/>
          <a:stretch>
            <a:fillRect/>
          </a:stretch>
        </p:blipFill>
        <p:spPr bwMode="auto">
          <a:xfrm>
            <a:off x="3048000" y="6324600"/>
            <a:ext cx="6096000" cy="533400"/>
          </a:xfrm>
          <a:prstGeom prst="rect">
            <a:avLst/>
          </a:prstGeom>
          <a:noFill/>
          <a:ln w="9525">
            <a:noFill/>
            <a:miter lim="800000"/>
            <a:headEnd/>
            <a:tailEnd/>
          </a:ln>
        </p:spPr>
      </p:pic>
      <p:sp>
        <p:nvSpPr>
          <p:cNvPr id="4107" name="Text Box 12"/>
          <p:cNvSpPr txBox="1">
            <a:spLocks noChangeArrowheads="1"/>
          </p:cNvSpPr>
          <p:nvPr/>
        </p:nvSpPr>
        <p:spPr bwMode="auto">
          <a:xfrm>
            <a:off x="2819400" y="457201"/>
            <a:ext cx="62484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4108" name="WordArt 14"/>
          <p:cNvSpPr>
            <a:spLocks noChangeArrowheads="1" noChangeShapeType="1" noTextEdit="1"/>
          </p:cNvSpPr>
          <p:nvPr/>
        </p:nvSpPr>
        <p:spPr bwMode="auto">
          <a:xfrm>
            <a:off x="2667000" y="1052513"/>
            <a:ext cx="7162800" cy="4453767"/>
          </a:xfrm>
          <a:prstGeom prst="rect">
            <a:avLst/>
          </a:prstGeom>
        </p:spPr>
        <p:txBody>
          <a:bodyPr spcFirstLastPara="1" wrap="none" fromWordArt="1">
            <a:prstTxWarp prst="textArchUp">
              <a:avLst>
                <a:gd name="adj" fmla="val 10800004"/>
              </a:avLst>
            </a:prstTxWarp>
          </a:bodyPr>
          <a:lstStyle/>
          <a:p>
            <a:pPr algn="ctr"/>
            <a:r>
              <a:rPr lang="en-US" sz="3600" b="1" i="1" kern="10" dirty="0" err="1">
                <a:ln w="9525">
                  <a:solidFill>
                    <a:srgbClr val="FFFF00"/>
                  </a:solidFill>
                  <a:round/>
                  <a:headEnd/>
                  <a:tailEnd/>
                </a:ln>
                <a:solidFill>
                  <a:srgbClr val="000000"/>
                </a:solidFill>
                <a:latin typeface="Arial"/>
                <a:cs typeface="Arial"/>
              </a:rPr>
              <a:t>Chào</a:t>
            </a:r>
            <a:r>
              <a:rPr lang="en-US" sz="3600" b="1" i="1" kern="10" dirty="0">
                <a:ln w="9525">
                  <a:solidFill>
                    <a:srgbClr val="FFFF00"/>
                  </a:solidFill>
                  <a:round/>
                  <a:headEnd/>
                  <a:tailEnd/>
                </a:ln>
                <a:solidFill>
                  <a:srgbClr val="000000"/>
                </a:solidFill>
                <a:latin typeface="Arial"/>
                <a:cs typeface="Arial"/>
              </a:rPr>
              <a:t> </a:t>
            </a:r>
            <a:r>
              <a:rPr lang="en-US" sz="3600" b="1" i="1" kern="10" dirty="0" err="1">
                <a:ln w="9525">
                  <a:solidFill>
                    <a:srgbClr val="FFFF00"/>
                  </a:solidFill>
                  <a:round/>
                  <a:headEnd/>
                  <a:tailEnd/>
                </a:ln>
                <a:solidFill>
                  <a:srgbClr val="000000"/>
                </a:solidFill>
                <a:latin typeface="Arial"/>
                <a:cs typeface="Arial"/>
              </a:rPr>
              <a:t>mừng</a:t>
            </a:r>
            <a:r>
              <a:rPr lang="en-US" sz="3600" b="1" i="1" kern="10" dirty="0">
                <a:ln w="9525">
                  <a:solidFill>
                    <a:srgbClr val="FFFF00"/>
                  </a:solidFill>
                  <a:round/>
                  <a:headEnd/>
                  <a:tailEnd/>
                </a:ln>
                <a:solidFill>
                  <a:srgbClr val="000000"/>
                </a:solidFill>
                <a:latin typeface="Arial"/>
                <a:cs typeface="Arial"/>
              </a:rPr>
              <a:t> </a:t>
            </a:r>
            <a:r>
              <a:rPr lang="en-US" sz="3600" b="1" i="1" kern="10" dirty="0" err="1">
                <a:ln w="9525">
                  <a:solidFill>
                    <a:srgbClr val="FFFF00"/>
                  </a:solidFill>
                  <a:round/>
                  <a:headEnd/>
                  <a:tailEnd/>
                </a:ln>
                <a:solidFill>
                  <a:srgbClr val="000000"/>
                </a:solidFill>
                <a:latin typeface="Arial"/>
                <a:cs typeface="Arial"/>
              </a:rPr>
              <a:t>quí</a:t>
            </a:r>
            <a:r>
              <a:rPr lang="en-US" sz="3600" b="1" i="1" kern="10" dirty="0">
                <a:ln w="9525">
                  <a:solidFill>
                    <a:srgbClr val="FFFF00"/>
                  </a:solidFill>
                  <a:round/>
                  <a:headEnd/>
                  <a:tailEnd/>
                </a:ln>
                <a:solidFill>
                  <a:srgbClr val="000000"/>
                </a:solidFill>
                <a:latin typeface="Arial"/>
                <a:cs typeface="Arial"/>
              </a:rPr>
              <a:t> </a:t>
            </a:r>
            <a:r>
              <a:rPr lang="en-US" sz="3600" b="1" i="1" kern="10" dirty="0" err="1">
                <a:ln w="9525">
                  <a:solidFill>
                    <a:srgbClr val="FFFF00"/>
                  </a:solidFill>
                  <a:round/>
                  <a:headEnd/>
                  <a:tailEnd/>
                </a:ln>
                <a:solidFill>
                  <a:srgbClr val="000000"/>
                </a:solidFill>
                <a:latin typeface="Arial"/>
                <a:cs typeface="Arial"/>
              </a:rPr>
              <a:t>thầy</a:t>
            </a:r>
            <a:r>
              <a:rPr lang="en-US" sz="3600" b="1" i="1" kern="10" dirty="0">
                <a:ln w="9525">
                  <a:solidFill>
                    <a:srgbClr val="FFFF00"/>
                  </a:solidFill>
                  <a:round/>
                  <a:headEnd/>
                  <a:tailEnd/>
                </a:ln>
                <a:solidFill>
                  <a:srgbClr val="000000"/>
                </a:solidFill>
                <a:latin typeface="Arial"/>
                <a:cs typeface="Arial"/>
              </a:rPr>
              <a:t> </a:t>
            </a:r>
            <a:r>
              <a:rPr lang="en-US" sz="3600" b="1" i="1" kern="10" dirty="0" err="1">
                <a:ln w="9525">
                  <a:solidFill>
                    <a:srgbClr val="FFFF00"/>
                  </a:solidFill>
                  <a:round/>
                  <a:headEnd/>
                  <a:tailEnd/>
                </a:ln>
                <a:solidFill>
                  <a:srgbClr val="000000"/>
                </a:solidFill>
                <a:latin typeface="Arial"/>
                <a:cs typeface="Arial"/>
              </a:rPr>
              <a:t>cô</a:t>
            </a:r>
            <a:r>
              <a:rPr lang="en-US" sz="3600" b="1" i="1" kern="10" dirty="0">
                <a:ln w="9525">
                  <a:solidFill>
                    <a:srgbClr val="FFFF00"/>
                  </a:solidFill>
                  <a:round/>
                  <a:headEnd/>
                  <a:tailEnd/>
                </a:ln>
                <a:solidFill>
                  <a:srgbClr val="000000"/>
                </a:solidFill>
                <a:latin typeface="Arial"/>
                <a:cs typeface="Arial"/>
              </a:rPr>
              <a:t> </a:t>
            </a:r>
            <a:r>
              <a:rPr lang="en-US" sz="3600" b="1" i="1" kern="10" dirty="0" err="1">
                <a:ln w="9525">
                  <a:solidFill>
                    <a:srgbClr val="FFFF00"/>
                  </a:solidFill>
                  <a:round/>
                  <a:headEnd/>
                  <a:tailEnd/>
                </a:ln>
                <a:solidFill>
                  <a:srgbClr val="000000"/>
                </a:solidFill>
                <a:latin typeface="Arial"/>
                <a:cs typeface="Arial"/>
              </a:rPr>
              <a:t>giáo</a:t>
            </a:r>
            <a:endParaRPr lang="en-US" sz="3600" b="1" i="1" kern="10" dirty="0">
              <a:ln w="9525">
                <a:solidFill>
                  <a:srgbClr val="FFFF00"/>
                </a:solidFill>
                <a:round/>
                <a:headEnd/>
                <a:tailEnd/>
              </a:ln>
              <a:solidFill>
                <a:srgbClr val="000000"/>
              </a:solidFill>
              <a:latin typeface="Arial"/>
              <a:cs typeface="Arial"/>
            </a:endParaRPr>
          </a:p>
        </p:txBody>
      </p:sp>
      <p:sp>
        <p:nvSpPr>
          <p:cNvPr id="4109" name="WordArt 15"/>
          <p:cNvSpPr>
            <a:spLocks noChangeArrowheads="1" noChangeShapeType="1" noTextEdit="1"/>
          </p:cNvSpPr>
          <p:nvPr/>
        </p:nvSpPr>
        <p:spPr bwMode="auto">
          <a:xfrm>
            <a:off x="4114800" y="1897340"/>
            <a:ext cx="4038600" cy="2674660"/>
          </a:xfrm>
          <a:prstGeom prst="rect">
            <a:avLst/>
          </a:prstGeom>
        </p:spPr>
        <p:txBody>
          <a:bodyPr spcFirstLastPara="1" wrap="none" fromWordArt="1">
            <a:prstTxWarp prst="textArchUp">
              <a:avLst>
                <a:gd name="adj" fmla="val 10800004"/>
              </a:avLst>
            </a:prstTxWarp>
          </a:bodyPr>
          <a:lstStyle/>
          <a:p>
            <a:pPr algn="ctr"/>
            <a:r>
              <a:rPr lang="en-US" sz="3600" b="1" i="1" kern="10" dirty="0" err="1">
                <a:ln w="9525">
                  <a:solidFill>
                    <a:srgbClr val="FFFF00"/>
                  </a:solidFill>
                  <a:round/>
                  <a:headEnd/>
                  <a:tailEnd/>
                </a:ln>
                <a:solidFill>
                  <a:srgbClr val="000000"/>
                </a:solidFill>
                <a:latin typeface="Arial"/>
                <a:cs typeface="Arial"/>
              </a:rPr>
              <a:t>Về</a:t>
            </a:r>
            <a:r>
              <a:rPr lang="en-US" sz="3600" b="1" i="1" kern="10" dirty="0">
                <a:ln w="9525">
                  <a:solidFill>
                    <a:srgbClr val="FFFF00"/>
                  </a:solidFill>
                  <a:round/>
                  <a:headEnd/>
                  <a:tailEnd/>
                </a:ln>
                <a:solidFill>
                  <a:srgbClr val="000000"/>
                </a:solidFill>
                <a:latin typeface="Arial"/>
                <a:cs typeface="Arial"/>
              </a:rPr>
              <a:t> </a:t>
            </a:r>
            <a:r>
              <a:rPr lang="en-US" sz="3600" b="1" i="1" kern="10" dirty="0" err="1">
                <a:ln w="9525">
                  <a:solidFill>
                    <a:srgbClr val="FFFF00"/>
                  </a:solidFill>
                  <a:round/>
                  <a:headEnd/>
                  <a:tailEnd/>
                </a:ln>
                <a:solidFill>
                  <a:srgbClr val="000000"/>
                </a:solidFill>
                <a:latin typeface="Arial"/>
                <a:cs typeface="Arial"/>
              </a:rPr>
              <a:t>dự</a:t>
            </a:r>
            <a:r>
              <a:rPr lang="en-US" sz="3600" b="1" i="1" kern="10" dirty="0">
                <a:ln w="9525">
                  <a:solidFill>
                    <a:srgbClr val="FFFF00"/>
                  </a:solidFill>
                  <a:round/>
                  <a:headEnd/>
                  <a:tailEnd/>
                </a:ln>
                <a:solidFill>
                  <a:srgbClr val="000000"/>
                </a:solidFill>
                <a:latin typeface="Arial"/>
                <a:cs typeface="Arial"/>
              </a:rPr>
              <a:t> </a:t>
            </a:r>
            <a:r>
              <a:rPr lang="en-US" sz="3600" b="1" i="1" kern="10" dirty="0" err="1">
                <a:ln w="9525">
                  <a:solidFill>
                    <a:srgbClr val="FFFF00"/>
                  </a:solidFill>
                  <a:round/>
                  <a:headEnd/>
                  <a:tailEnd/>
                </a:ln>
                <a:solidFill>
                  <a:srgbClr val="000000"/>
                </a:solidFill>
                <a:latin typeface="Arial"/>
                <a:cs typeface="Arial"/>
              </a:rPr>
              <a:t>giờ</a:t>
            </a:r>
            <a:r>
              <a:rPr lang="en-US" sz="3600" b="1" i="1" kern="10" dirty="0">
                <a:ln w="9525">
                  <a:solidFill>
                    <a:srgbClr val="FFFF00"/>
                  </a:solidFill>
                  <a:round/>
                  <a:headEnd/>
                  <a:tailEnd/>
                </a:ln>
                <a:solidFill>
                  <a:srgbClr val="000000"/>
                </a:solidFill>
                <a:latin typeface="Arial"/>
                <a:cs typeface="Arial"/>
              </a:rPr>
              <a:t> </a:t>
            </a:r>
            <a:r>
              <a:rPr lang="en-US" sz="3600" b="1" i="1" kern="10" err="1">
                <a:ln w="9525">
                  <a:solidFill>
                    <a:srgbClr val="FFFF00"/>
                  </a:solidFill>
                  <a:round/>
                  <a:headEnd/>
                  <a:tailEnd/>
                </a:ln>
                <a:solidFill>
                  <a:srgbClr val="000000"/>
                </a:solidFill>
                <a:latin typeface="Arial"/>
                <a:cs typeface="Arial"/>
              </a:rPr>
              <a:t>lớp</a:t>
            </a:r>
            <a:r>
              <a:rPr lang="en-US" sz="3600" b="1" i="1" kern="10">
                <a:ln w="9525">
                  <a:solidFill>
                    <a:srgbClr val="FFFF00"/>
                  </a:solidFill>
                  <a:round/>
                  <a:headEnd/>
                  <a:tailEnd/>
                </a:ln>
                <a:solidFill>
                  <a:srgbClr val="000000"/>
                </a:solidFill>
                <a:latin typeface="Arial"/>
                <a:cs typeface="Arial"/>
              </a:rPr>
              <a:t> 8a5</a:t>
            </a:r>
            <a:endParaRPr lang="en-US" sz="3600" b="1" i="1" kern="10" dirty="0">
              <a:ln w="9525">
                <a:solidFill>
                  <a:srgbClr val="FFFF00"/>
                </a:solidFill>
                <a:round/>
                <a:headEnd/>
                <a:tailEnd/>
              </a:ln>
              <a:solidFill>
                <a:srgbClr val="000000"/>
              </a:solidFill>
              <a:latin typeface="Arial"/>
              <a:cs typeface="Arial"/>
            </a:endParaRPr>
          </a:p>
        </p:txBody>
      </p:sp>
      <p:pic>
        <p:nvPicPr>
          <p:cNvPr id="4111" name="Picture 16" descr="POINSET2"/>
          <p:cNvPicPr>
            <a:picLocks noGrp="1" noChangeAspect="1" noChangeArrowheads="1"/>
          </p:cNvPicPr>
          <p:nvPr>
            <p:ph sz="half" idx="1"/>
          </p:nvPr>
        </p:nvPicPr>
        <p:blipFill>
          <a:blip r:embed="rId2"/>
          <a:srcRect/>
          <a:stretch>
            <a:fillRect/>
          </a:stretch>
        </p:blipFill>
        <p:spPr>
          <a:xfrm>
            <a:off x="762000" y="0"/>
            <a:ext cx="3124200" cy="3036888"/>
          </a:xfrm>
        </p:spPr>
      </p:pic>
      <p:sp>
        <p:nvSpPr>
          <p:cNvPr id="4113" name="Text Box 26"/>
          <p:cNvSpPr txBox="1">
            <a:spLocks noChangeArrowheads="1"/>
          </p:cNvSpPr>
          <p:nvPr/>
        </p:nvSpPr>
        <p:spPr bwMode="auto">
          <a:xfrm>
            <a:off x="6629400" y="6096001"/>
            <a:ext cx="228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Tree>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Biểu Tượng Mặt Trời Phẳng Tải Về, Ngày Nắng, Mặt Trời, Nắng Nóng  miễn phí tải tập tin PNG PSDComment và Vector">
            <a:extLst>
              <a:ext uri="{FF2B5EF4-FFF2-40B4-BE49-F238E27FC236}">
                <a16:creationId xmlns:a16="http://schemas.microsoft.com/office/drawing/2014/main" id="{CA9DBFB1-507F-460A-A3E9-89C2658B6AE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54083" y1="25000" x2="54083" y2="25000"/>
                        <a14:foregroundMark x1="36500" y1="33500" x2="36500" y2="33500"/>
                        <a14:foregroundMark x1="29833" y1="51667" x2="29833" y2="51667"/>
                        <a14:foregroundMark x1="35917" y1="69667" x2="36500" y2="70167"/>
                        <a14:foregroundMark x1="55167" y1="75167" x2="55167" y2="75167"/>
                        <a14:foregroundMark x1="73333" y1="68167" x2="73333" y2="68167"/>
                        <a14:foregroundMark x1="82250" y1="49833" x2="82250" y2="49833"/>
                        <a14:foregroundMark x1="72583" y1="31833" x2="72583" y2="31833"/>
                      </a14:backgroundRemoval>
                    </a14:imgEffect>
                    <a14:imgEffect>
                      <a14:brightnessContrast contrast="-40000"/>
                    </a14:imgEffect>
                  </a14:imgLayer>
                </a14:imgProps>
              </a:ext>
              <a:ext uri="{28A0092B-C50C-407E-A947-70E740481C1C}">
                <a14:useLocalDpi xmlns:a14="http://schemas.microsoft.com/office/drawing/2010/main" val="0"/>
              </a:ext>
            </a:extLst>
          </a:blip>
          <a:srcRect l="12805" t="10518" b="10518"/>
          <a:stretch/>
        </p:blipFill>
        <p:spPr bwMode="auto">
          <a:xfrm>
            <a:off x="8186058" y="279400"/>
            <a:ext cx="2684615" cy="2431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Biểu Tượng Mưa Mẫu Thiết Kế Sáng Tạo, Mưa, Trời Mưa, Những đám Mây  Vector và PNG với nền trong suốt để tải xuống miễn phí">
            <a:extLst>
              <a:ext uri="{FF2B5EF4-FFF2-40B4-BE49-F238E27FC236}">
                <a16:creationId xmlns:a16="http://schemas.microsoft.com/office/drawing/2014/main" id="{45F30472-82AF-4BE1-81CD-AECCB73A12A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5667" y1="66270" x2="45667" y2="66270"/>
                        <a14:foregroundMark x1="60750" y1="66100" x2="60750" y2="66100"/>
                        <a14:foregroundMark x1="69417" y1="66695" x2="69417" y2="66695"/>
                        <a14:foregroundMark x1="63583" y1="77995" x2="63583" y2="77995"/>
                        <a14:foregroundMark x1="51667" y1="79099" x2="51667" y2="79099"/>
                      </a14:backgroundRemoval>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t="15296" b="14165"/>
          <a:stretch/>
        </p:blipFill>
        <p:spPr bwMode="auto">
          <a:xfrm>
            <a:off x="999714" y="641875"/>
            <a:ext cx="3155168" cy="2181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A9396C-EBF5-41ED-8EB3-ADE3038022AE}"/>
              </a:ext>
            </a:extLst>
          </p:cNvPr>
          <p:cNvSpPr txBox="1"/>
          <p:nvPr/>
        </p:nvSpPr>
        <p:spPr>
          <a:xfrm>
            <a:off x="999714" y="4749800"/>
            <a:ext cx="5532582" cy="1466325"/>
          </a:xfrm>
          <a:prstGeom prst="roundRect">
            <a:avLst/>
          </a:prstGeom>
          <a:noFill/>
          <a:ln w="19050">
            <a:solidFill>
              <a:srgbClr val="1B3DCD"/>
            </a:solidFill>
            <a:prstDash val="sysDash"/>
          </a:ln>
        </p:spPr>
        <p:txBody>
          <a:bodyPr vert="horz" lIns="91440" tIns="45720" rIns="91440" bIns="45720" rtlCol="0" anchor="t">
            <a:normAutofit fontScale="92500" lnSpcReduction="10000"/>
          </a:bodyPr>
          <a:lstStyle/>
          <a:p>
            <a:pPr algn="ctr">
              <a:lnSpc>
                <a:spcPct val="90000"/>
              </a:lnSpc>
              <a:spcAft>
                <a:spcPts val="600"/>
              </a:spcAft>
            </a:pPr>
            <a:r>
              <a:rPr lang="en-US" sz="3200">
                <a:solidFill>
                  <a:srgbClr val="31A02B"/>
                </a:solidFill>
                <a:latin typeface="#9Slide05 Claudia" pitchFamily="2" charset="0"/>
              </a:rPr>
              <a:t>Trường </a:t>
            </a:r>
            <a:r>
              <a:rPr lang="vi-VN" sz="3200">
                <a:solidFill>
                  <a:srgbClr val="31A02B"/>
                </a:solidFill>
                <a:latin typeface="#9Slide05 Claudia" pitchFamily="2" charset="0"/>
              </a:rPr>
              <a:t>S</a:t>
            </a:r>
            <a:r>
              <a:rPr lang="en-US" sz="3200">
                <a:solidFill>
                  <a:srgbClr val="31A02B"/>
                </a:solidFill>
                <a:latin typeface="#9Slide05 Claudia" pitchFamily="2" charset="0"/>
              </a:rPr>
              <a:t>ơn </a:t>
            </a:r>
            <a:r>
              <a:rPr lang="en-US" sz="3200">
                <a:solidFill>
                  <a:srgbClr val="FF3399"/>
                </a:solidFill>
                <a:latin typeface="#9Slide05 Claudia" pitchFamily="2" charset="0"/>
              </a:rPr>
              <a:t>đông</a:t>
            </a:r>
            <a:r>
              <a:rPr lang="en-US" sz="3200">
                <a:solidFill>
                  <a:srgbClr val="31A02B"/>
                </a:solidFill>
                <a:latin typeface="#9Slide05 Claudia" pitchFamily="2" charset="0"/>
              </a:rPr>
              <a:t>, </a:t>
            </a:r>
            <a:r>
              <a:rPr lang="vi-VN" sz="3200">
                <a:solidFill>
                  <a:srgbClr val="31A02B"/>
                </a:solidFill>
                <a:latin typeface="#9Slide05 Claudia" pitchFamily="2" charset="0"/>
              </a:rPr>
              <a:t>T</a:t>
            </a:r>
            <a:r>
              <a:rPr lang="en-US" sz="3200">
                <a:solidFill>
                  <a:srgbClr val="31A02B"/>
                </a:solidFill>
                <a:latin typeface="#9Slide05 Claudia" pitchFamily="2" charset="0"/>
              </a:rPr>
              <a:t>rường </a:t>
            </a:r>
            <a:r>
              <a:rPr lang="vi-VN" sz="3200">
                <a:solidFill>
                  <a:srgbClr val="31A02B"/>
                </a:solidFill>
                <a:latin typeface="#9Slide05 Claudia" pitchFamily="2" charset="0"/>
              </a:rPr>
              <a:t>S</a:t>
            </a:r>
            <a:r>
              <a:rPr lang="en-US" sz="3200">
                <a:solidFill>
                  <a:srgbClr val="31A02B"/>
                </a:solidFill>
                <a:latin typeface="#9Slide05 Claudia" pitchFamily="2" charset="0"/>
              </a:rPr>
              <a:t>ơn </a:t>
            </a:r>
            <a:r>
              <a:rPr lang="en-US" sz="3200">
                <a:solidFill>
                  <a:srgbClr val="FF3399"/>
                </a:solidFill>
                <a:latin typeface="#9Slide05 Claudia" pitchFamily="2" charset="0"/>
              </a:rPr>
              <a:t>tây</a:t>
            </a:r>
          </a:p>
          <a:p>
            <a:pPr algn="ctr">
              <a:lnSpc>
                <a:spcPct val="90000"/>
              </a:lnSpc>
              <a:spcAft>
                <a:spcPts val="600"/>
              </a:spcAft>
            </a:pPr>
            <a:r>
              <a:rPr lang="en-US" sz="3200">
                <a:solidFill>
                  <a:srgbClr val="31A02B"/>
                </a:solidFill>
                <a:latin typeface="#9Slide05 Claudia" pitchFamily="2" charset="0"/>
              </a:rPr>
              <a:t>Bên </a:t>
            </a:r>
            <a:r>
              <a:rPr lang="en-US" sz="3200">
                <a:solidFill>
                  <a:srgbClr val="FF3399"/>
                </a:solidFill>
                <a:latin typeface="#9Slide05 Claudia" pitchFamily="2" charset="0"/>
              </a:rPr>
              <a:t>nắng đốt </a:t>
            </a:r>
            <a:r>
              <a:rPr lang="en-US" sz="3200">
                <a:solidFill>
                  <a:srgbClr val="31A02B"/>
                </a:solidFill>
                <a:latin typeface="#9Slide05 Claudia" pitchFamily="2" charset="0"/>
              </a:rPr>
              <a:t>bên </a:t>
            </a:r>
            <a:r>
              <a:rPr lang="en-US" sz="3200">
                <a:solidFill>
                  <a:srgbClr val="FF3399"/>
                </a:solidFill>
                <a:latin typeface="#9Slide05 Claudia" pitchFamily="2" charset="0"/>
              </a:rPr>
              <a:t>mưa quây.</a:t>
            </a:r>
          </a:p>
        </p:txBody>
      </p:sp>
      <p:sp>
        <p:nvSpPr>
          <p:cNvPr id="30" name="Rectangle 29">
            <a:extLst>
              <a:ext uri="{FF2B5EF4-FFF2-40B4-BE49-F238E27FC236}">
                <a16:creationId xmlns:a16="http://schemas.microsoft.com/office/drawing/2014/main" id="{12217D7D-D414-497F-A170-0BD340FB41DC}"/>
              </a:ext>
            </a:extLst>
          </p:cNvPr>
          <p:cNvSpPr/>
          <p:nvPr/>
        </p:nvSpPr>
        <p:spPr>
          <a:xfrm>
            <a:off x="7162800" y="4764314"/>
            <a:ext cx="5139193" cy="931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1B3DCD"/>
                </a:solidFill>
                <a:latin typeface="Times New Roman" panose="02020603050405020304" pitchFamily="18" charset="0"/>
                <a:ea typeface="#9Slide02 Noi dung rat dai" panose="02000000000000000000" pitchFamily="2" charset="0"/>
                <a:cs typeface="Times New Roman" panose="02020603050405020304" pitchFamily="18" charset="0"/>
              </a:rPr>
              <a:t>Khí hậu phân hóa </a:t>
            </a:r>
          </a:p>
          <a:p>
            <a:pPr algn="ctr"/>
            <a:r>
              <a:rPr lang="vi-VN" sz="3200">
                <a:solidFill>
                  <a:srgbClr val="1B3DCD"/>
                </a:solidFill>
                <a:latin typeface="Times New Roman" panose="02020603050405020304" pitchFamily="18" charset="0"/>
                <a:ea typeface="#9Slide02 Noi dung rat dai" panose="02000000000000000000" pitchFamily="2" charset="0"/>
                <a:cs typeface="Times New Roman" panose="02020603050405020304" pitchFamily="18" charset="0"/>
              </a:rPr>
              <a:t>theo chiều Đông - Tây</a:t>
            </a:r>
            <a:endParaRPr lang="en-US" sz="3200">
              <a:solidFill>
                <a:srgbClr val="1B3DCD"/>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8" name="Picture 7">
            <a:extLst>
              <a:ext uri="{FF2B5EF4-FFF2-40B4-BE49-F238E27FC236}">
                <a16:creationId xmlns:a16="http://schemas.microsoft.com/office/drawing/2014/main" id="{04711E76-AA5C-4596-8BFD-33F436E81ED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52" b="88235" l="4800" r="94300">
                        <a14:foregroundMark x1="41700" y1="20479" x2="41700" y2="20479"/>
                        <a14:foregroundMark x1="41700" y1="20479" x2="41700" y2="20479"/>
                        <a14:foregroundMark x1="40900" y1="6972" x2="34800" y2="33660"/>
                        <a14:foregroundMark x1="10900" y1="86275" x2="34800" y2="83987"/>
                        <a14:foregroundMark x1="34800" y1="83987" x2="42000" y2="84967"/>
                        <a14:foregroundMark x1="42000" y1="84967" x2="48600" y2="84096"/>
                        <a14:foregroundMark x1="72600" y1="32789" x2="76000" y2="77233"/>
                        <a14:foregroundMark x1="43400" y1="24401" x2="31900" y2="41939"/>
                        <a14:foregroundMark x1="31900" y1="41939" x2="24000" y2="67429"/>
                        <a14:foregroundMark x1="24000" y1="67429" x2="27300" y2="72767"/>
                        <a14:foregroundMark x1="27300" y1="72767" x2="37800" y2="80283"/>
                        <a14:foregroundMark x1="37800" y1="80283" x2="50800" y2="82353"/>
                        <a14:foregroundMark x1="50800" y1="82353" x2="63700" y2="78540"/>
                        <a14:foregroundMark x1="43600" y1="35730" x2="32800" y2="65251"/>
                        <a14:foregroundMark x1="31000" y1="27996" x2="10100" y2="78322"/>
                        <a14:foregroundMark x1="10100" y1="78322" x2="17400" y2="84532"/>
                        <a14:foregroundMark x1="17400" y1="84532" x2="23600" y2="85185"/>
                        <a14:foregroundMark x1="23600" y1="85185" x2="42300" y2="78649"/>
                        <a14:foregroundMark x1="42300" y1="78649" x2="51700" y2="78540"/>
                        <a14:foregroundMark x1="51700" y1="78540" x2="81900" y2="85948"/>
                        <a14:foregroundMark x1="81900" y1="85948" x2="84300" y2="84532"/>
                        <a14:foregroundMark x1="72200" y1="38344" x2="72200" y2="38344"/>
                        <a14:foregroundMark x1="72200" y1="38344" x2="72200" y2="38344"/>
                        <a14:foregroundMark x1="72200" y1="38344" x2="72200" y2="38344"/>
                        <a14:foregroundMark x1="93900" y1="87146" x2="93900" y2="87146"/>
                        <a14:foregroundMark x1="93900" y1="87146" x2="93900" y2="87146"/>
                        <a14:foregroundMark x1="4800" y1="86057" x2="4800" y2="86057"/>
                        <a14:foregroundMark x1="4800" y1="86057" x2="4800" y2="86057"/>
                        <a14:foregroundMark x1="41700" y1="27778" x2="51100" y2="35948"/>
                        <a14:foregroundMark x1="39500" y1="1852" x2="39500" y2="1852"/>
                        <a14:foregroundMark x1="39900" y1="3813" x2="39900" y2="3813"/>
                        <a14:foregroundMark x1="39900" y1="3813" x2="35000" y2="25599"/>
                        <a14:foregroundMark x1="35000" y1="25599" x2="35000" y2="28214"/>
                        <a14:foregroundMark x1="41100" y1="15359" x2="47800" y2="33224"/>
                        <a14:foregroundMark x1="37500" y1="11765" x2="31600" y2="27451"/>
                        <a14:foregroundMark x1="31600" y1="27451" x2="31000" y2="34096"/>
                        <a14:foregroundMark x1="31000" y1="34096" x2="31600" y2="37255"/>
                        <a14:foregroundMark x1="72400" y1="21569" x2="67900" y2="40414"/>
                        <a14:foregroundMark x1="67900" y1="40414" x2="67900" y2="50218"/>
                        <a14:foregroundMark x1="67900" y1="50218" x2="71500" y2="56972"/>
                        <a14:foregroundMark x1="71500" y1="56972" x2="73200" y2="58388"/>
                        <a14:foregroundMark x1="73400" y1="35948" x2="87000" y2="77342"/>
                        <a14:foregroundMark x1="87000" y1="77342" x2="94300" y2="88235"/>
                      </a14:backgroundRemoval>
                    </a14:imgEffect>
                  </a14:imgLayer>
                </a14:imgProps>
              </a:ext>
            </a:extLst>
          </a:blip>
          <a:srcRect t="-8824" b="8824"/>
          <a:stretch/>
        </p:blipFill>
        <p:spPr>
          <a:xfrm>
            <a:off x="4154883" y="205718"/>
            <a:ext cx="4031175" cy="3700619"/>
          </a:xfrm>
          <a:prstGeom prst="rect">
            <a:avLst/>
          </a:prstGeom>
        </p:spPr>
      </p:pic>
      <p:pic>
        <p:nvPicPr>
          <p:cNvPr id="5124" name="Picture 4" descr="Thông tin liện hệ Nội Thất SamHouse-Giải đáp thắc mắc và tư vấn dịch vụ">
            <a:extLst>
              <a:ext uri="{FF2B5EF4-FFF2-40B4-BE49-F238E27FC236}">
                <a16:creationId xmlns:a16="http://schemas.microsoft.com/office/drawing/2014/main" id="{D60BC408-5DBF-4794-BE0C-293F93F032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4800" y="4666985"/>
            <a:ext cx="12700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23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1000" fill="hold"/>
                                        <p:tgtEl>
                                          <p:spTgt spid="1028"/>
                                        </p:tgtEl>
                                        <p:attrNameLst>
                                          <p:attrName>ppt_x</p:attrName>
                                        </p:attrNameLst>
                                      </p:cBhvr>
                                      <p:tavLst>
                                        <p:tav tm="0">
                                          <p:val>
                                            <p:strVal val="0-#ppt_w/2"/>
                                          </p:val>
                                        </p:tav>
                                        <p:tav tm="100000">
                                          <p:val>
                                            <p:strVal val="#ppt_x"/>
                                          </p:val>
                                        </p:tav>
                                      </p:tavLst>
                                    </p:anim>
                                    <p:anim calcmode="lin" valueType="num">
                                      <p:cBhvr additive="base">
                                        <p:cTn id="12" dur="1000" fill="hold"/>
                                        <p:tgtEl>
                                          <p:spTgt spid="102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1000" fill="hold"/>
                                        <p:tgtEl>
                                          <p:spTgt spid="1026"/>
                                        </p:tgtEl>
                                        <p:attrNameLst>
                                          <p:attrName>ppt_x</p:attrName>
                                        </p:attrNameLst>
                                      </p:cBhvr>
                                      <p:tavLst>
                                        <p:tav tm="0">
                                          <p:val>
                                            <p:strVal val="1+#ppt_w/2"/>
                                          </p:val>
                                        </p:tav>
                                        <p:tav tm="100000">
                                          <p:val>
                                            <p:strVal val="#ppt_x"/>
                                          </p:val>
                                        </p:tav>
                                      </p:tavLst>
                                    </p:anim>
                                    <p:anim calcmode="lin" valueType="num">
                                      <p:cBhvr additive="base">
                                        <p:cTn id="16" dur="1000" fill="hold"/>
                                        <p:tgtEl>
                                          <p:spTgt spid="1026"/>
                                        </p:tgtEl>
                                        <p:attrNameLst>
                                          <p:attrName>ppt_y</p:attrName>
                                        </p:attrNameLst>
                                      </p:cBhvr>
                                      <p:tavLst>
                                        <p:tav tm="0">
                                          <p:val>
                                            <p:strVal val="#ppt_y"/>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wipe(left)">
                                      <p:cBhvr>
                                        <p:cTn id="26" dur="500"/>
                                        <p:tgtEl>
                                          <p:spTgt spid="5124"/>
                                        </p:tgtEl>
                                      </p:cBhvr>
                                    </p:animEffect>
                                  </p:childTnLst>
                                </p:cTn>
                              </p:par>
                              <p:par>
                                <p:cTn id="27" presetID="22" presetClass="entr" presetSubtype="8" fill="hold" grpId="0" nodeType="withEffect">
                                  <p:stCondLst>
                                    <p:cond delay="80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a:extLst>
              <a:ext uri="{FF2B5EF4-FFF2-40B4-BE49-F238E27FC236}">
                <a16:creationId xmlns:a16="http://schemas.microsoft.com/office/drawing/2014/main" id="{8854B5F2-9136-1DD9-5A8B-4220CAC25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0396" y="3252908"/>
            <a:ext cx="4092004" cy="147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a:extLst>
              <a:ext uri="{FF2B5EF4-FFF2-40B4-BE49-F238E27FC236}">
                <a16:creationId xmlns:a16="http://schemas.microsoft.com/office/drawing/2014/main" id="{FB999FE6-2305-AB92-0A86-E29C6F822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52708">
            <a:off x="7400577" y="1779413"/>
            <a:ext cx="3563938" cy="185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a:extLst>
              <a:ext uri="{FF2B5EF4-FFF2-40B4-BE49-F238E27FC236}">
                <a16:creationId xmlns:a16="http://schemas.microsoft.com/office/drawing/2014/main" id="{E4438327-1C33-551F-3CDC-B7D03A2D7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95685">
            <a:off x="6118959" y="2594535"/>
            <a:ext cx="1378430" cy="14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a:extLst>
              <a:ext uri="{FF2B5EF4-FFF2-40B4-BE49-F238E27FC236}">
                <a16:creationId xmlns:a16="http://schemas.microsoft.com/office/drawing/2014/main" id="{7CFE434D-2BA8-A0B1-CCEA-F720E60B3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5338" y="507080"/>
            <a:ext cx="3065462" cy="132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a16="http://schemas.microsoft.com/office/drawing/2014/main" id="{7A38F24A-7C8D-0F02-976B-E735A5C0FA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500911">
            <a:off x="5566352" y="1675664"/>
            <a:ext cx="19510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a16="http://schemas.microsoft.com/office/drawing/2014/main" id="{9A2AC41B-F842-1F1D-8F71-BACD057119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191854">
            <a:off x="1735941" y="1123269"/>
            <a:ext cx="3594315" cy="408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AA6A7D15-AC3A-01BD-2EB0-E74F7F1768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651" y="2895600"/>
            <a:ext cx="3181349" cy="18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3">
            <a:extLst>
              <a:ext uri="{FF2B5EF4-FFF2-40B4-BE49-F238E27FC236}">
                <a16:creationId xmlns:a16="http://schemas.microsoft.com/office/drawing/2014/main" id="{93505964-685D-9A68-DDC8-5740EA3E5A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736372">
            <a:off x="7190116" y="4091173"/>
            <a:ext cx="5152472" cy="2244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110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28"/>
                                        </p:tgtEl>
                                        <p:attrNameLst>
                                          <p:attrName>style.visibility</p:attrName>
                                        </p:attrNameLst>
                                      </p:cBhvr>
                                      <p:to>
                                        <p:strVal val="visible"/>
                                      </p:to>
                                    </p:set>
                                    <p:animEffect transition="in" filter="wipe(left)">
                                      <p:cBhvr>
                                        <p:cTn id="7" dur="500"/>
                                        <p:tgtEl>
                                          <p:spTgt spid="215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29"/>
                                        </p:tgtEl>
                                        <p:attrNameLst>
                                          <p:attrName>style.visibility</p:attrName>
                                        </p:attrNameLst>
                                      </p:cBhvr>
                                      <p:to>
                                        <p:strVal val="visible"/>
                                      </p:to>
                                    </p:set>
                                    <p:animEffect transition="in" filter="wipe(left)">
                                      <p:cBhvr>
                                        <p:cTn id="12" dur="500"/>
                                        <p:tgtEl>
                                          <p:spTgt spid="215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30"/>
                                        </p:tgtEl>
                                        <p:attrNameLst>
                                          <p:attrName>style.visibility</p:attrName>
                                        </p:attrNameLst>
                                      </p:cBhvr>
                                      <p:to>
                                        <p:strVal val="visible"/>
                                      </p:to>
                                    </p:set>
                                    <p:animEffect transition="in" filter="wipe(left)">
                                      <p:cBhvr>
                                        <p:cTn id="17" dur="500"/>
                                        <p:tgtEl>
                                          <p:spTgt spid="215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31"/>
                                        </p:tgtEl>
                                        <p:attrNameLst>
                                          <p:attrName>style.visibility</p:attrName>
                                        </p:attrNameLst>
                                      </p:cBhvr>
                                      <p:to>
                                        <p:strVal val="visible"/>
                                      </p:to>
                                    </p:set>
                                    <p:animEffect transition="in" filter="wipe(left)">
                                      <p:cBhvr>
                                        <p:cTn id="22" dur="500"/>
                                        <p:tgtEl>
                                          <p:spTgt spid="215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32"/>
                                        </p:tgtEl>
                                        <p:attrNameLst>
                                          <p:attrName>style.visibility</p:attrName>
                                        </p:attrNameLst>
                                      </p:cBhvr>
                                      <p:to>
                                        <p:strVal val="visible"/>
                                      </p:to>
                                    </p:set>
                                    <p:animEffect transition="in" filter="wipe(left)">
                                      <p:cBhvr>
                                        <p:cTn id="27" dur="500"/>
                                        <p:tgtEl>
                                          <p:spTgt spid="215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33"/>
                                        </p:tgtEl>
                                        <p:attrNameLst>
                                          <p:attrName>style.visibility</p:attrName>
                                        </p:attrNameLst>
                                      </p:cBhvr>
                                      <p:to>
                                        <p:strVal val="visible"/>
                                      </p:to>
                                    </p:set>
                                    <p:animEffect transition="in" filter="wipe(left)">
                                      <p:cBhvr>
                                        <p:cTn id="32" dur="500"/>
                                        <p:tgtEl>
                                          <p:spTgt spid="215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321441"/>
            <a:ext cx="11125200" cy="1077218"/>
          </a:xfrm>
          <a:prstGeom prst="rect">
            <a:avLst/>
          </a:prstGeom>
          <a:solidFill>
            <a:srgbClr val="FFFFFF"/>
          </a:solidFill>
          <a:ln w="38100">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46">
              <a:defRPr/>
            </a:pPr>
            <a:r>
              <a:rPr lang="vi-VN" sz="3200">
                <a:ln w="0"/>
                <a:solidFill>
                  <a:srgbClr val="FF3399"/>
                </a:solidFill>
                <a:latin typeface="Times New Roman" pitchFamily="18" charset="0"/>
                <a:ea typeface="Cambria" panose="02040503050406030204" pitchFamily="18" charset="0"/>
                <a:cs typeface="Times New Roman" pitchFamily="18" charset="0"/>
              </a:rPr>
              <a:t>Cứ lên cao 100m, nhiệt độ giảm 0,6</a:t>
            </a:r>
            <a:r>
              <a:rPr lang="vi-VN" sz="3200" baseline="30000">
                <a:ln w="0"/>
                <a:solidFill>
                  <a:srgbClr val="FF3399"/>
                </a:solidFill>
                <a:latin typeface="Times New Roman" pitchFamily="18" charset="0"/>
                <a:ea typeface="Cambria" panose="02040503050406030204" pitchFamily="18" charset="0"/>
                <a:cs typeface="Times New Roman" pitchFamily="18" charset="0"/>
              </a:rPr>
              <a:t>0</a:t>
            </a:r>
            <a:r>
              <a:rPr lang="vi-VN" sz="3200">
                <a:ln w="0"/>
                <a:solidFill>
                  <a:srgbClr val="FF3399"/>
                </a:solidFill>
                <a:latin typeface="Times New Roman" pitchFamily="18" charset="0"/>
                <a:ea typeface="Cambria" panose="02040503050406030204" pitchFamily="18" charset="0"/>
                <a:cs typeface="Times New Roman" pitchFamily="18" charset="0"/>
              </a:rPr>
              <a:t>C, vì vậy khí hậu có sự phân hóa theo độ cao.</a:t>
            </a:r>
            <a:endParaRPr lang="en-US" sz="6400" dirty="0">
              <a:ln w="0"/>
              <a:solidFill>
                <a:srgbClr val="FF339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1026" name="Picture 2" descr="Đặt Vé Xe Nha Trang Đà Lạt [GIÁ RẺ - CHỈ 100K/NGƯ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49400"/>
            <a:ext cx="5410200" cy="4546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5233462-6EEA-48F1-993D-C5339B83E259}"/>
              </a:ext>
            </a:extLst>
          </p:cNvPr>
          <p:cNvPicPr>
            <a:picLocks noChangeAspect="1"/>
          </p:cNvPicPr>
          <p:nvPr/>
        </p:nvPicPr>
        <p:blipFill rotWithShape="1">
          <a:blip r:embed="rId4"/>
          <a:srcRect l="17130" r="17980"/>
          <a:stretch/>
        </p:blipFill>
        <p:spPr>
          <a:xfrm>
            <a:off x="431800" y="1563915"/>
            <a:ext cx="5689600" cy="4532085"/>
          </a:xfrm>
          <a:prstGeom prst="rect">
            <a:avLst/>
          </a:prstGeom>
        </p:spPr>
      </p:pic>
    </p:spTree>
    <p:extLst>
      <p:ext uri="{BB962C8B-B14F-4D97-AF65-F5344CB8AC3E}">
        <p14:creationId xmlns:p14="http://schemas.microsoft.com/office/powerpoint/2010/main" val="185009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7" name="Picture 33" descr="C:\Users\NguyenAnh\Desktop\Chị Hương\biểu hiện cam.png">
            <a:extLst>
              <a:ext uri="{FF2B5EF4-FFF2-40B4-BE49-F238E27FC236}">
                <a16:creationId xmlns:a16="http://schemas.microsoft.com/office/drawing/2014/main" id="{8F77034E-330E-877C-E56B-35C3945AF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1" y="3581400"/>
            <a:ext cx="9429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32" descr="C:\Users\NguyenAnh\Desktop\Chị Hương\biểu hiện xah.png">
            <a:extLst>
              <a:ext uri="{FF2B5EF4-FFF2-40B4-BE49-F238E27FC236}">
                <a16:creationId xmlns:a16="http://schemas.microsoft.com/office/drawing/2014/main" id="{5BDC9820-93F4-3075-6346-74F73EBED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04051">
            <a:off x="4495801" y="1035050"/>
            <a:ext cx="10763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C:\Users\NguyenAnh\Desktop\Chị Hương\nguyên nhân xanh.png">
            <a:extLst>
              <a:ext uri="{FF2B5EF4-FFF2-40B4-BE49-F238E27FC236}">
                <a16:creationId xmlns:a16="http://schemas.microsoft.com/office/drawing/2014/main" id="{3E263309-1902-C00D-69DB-017A3B65E9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99570">
            <a:off x="4146550" y="260350"/>
            <a:ext cx="1524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9" descr="Cover">
            <a:extLst>
              <a:ext uri="{FF2B5EF4-FFF2-40B4-BE49-F238E27FC236}">
                <a16:creationId xmlns:a16="http://schemas.microsoft.com/office/drawing/2014/main" id="{8854B5F2-9136-1DD9-5A8B-4220CAC258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84127">
            <a:off x="5750487" y="5334000"/>
            <a:ext cx="5246687" cy="86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a:extLst>
              <a:ext uri="{FF2B5EF4-FFF2-40B4-BE49-F238E27FC236}">
                <a16:creationId xmlns:a16="http://schemas.microsoft.com/office/drawing/2014/main" id="{FB999FE6-2305-AB92-0A86-E29C6F822F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26514">
            <a:off x="5760345" y="5081460"/>
            <a:ext cx="3164618" cy="125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a:extLst>
              <a:ext uri="{FF2B5EF4-FFF2-40B4-BE49-F238E27FC236}">
                <a16:creationId xmlns:a16="http://schemas.microsoft.com/office/drawing/2014/main" id="{E4438327-1C33-551F-3CDC-B7D03A2D7A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5226051"/>
            <a:ext cx="12763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a:extLst>
              <a:ext uri="{FF2B5EF4-FFF2-40B4-BE49-F238E27FC236}">
                <a16:creationId xmlns:a16="http://schemas.microsoft.com/office/drawing/2014/main" id="{7CFE434D-2BA8-A0B1-CCEA-F720E60B38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8538" y="4419600"/>
            <a:ext cx="4378708" cy="80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a16="http://schemas.microsoft.com/office/drawing/2014/main" id="{7A38F24A-7C8D-0F02-976B-E735A5C0FA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68808">
            <a:off x="4619063" y="4659974"/>
            <a:ext cx="1676590" cy="80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a16="http://schemas.microsoft.com/office/drawing/2014/main" id="{9A2AC41B-F842-1F1D-8F71-BACD057119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1" y="1731964"/>
            <a:ext cx="2746375"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id="{A306DA6D-4E0D-FA77-05D2-EF9C1A22CD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42000" y="3762250"/>
            <a:ext cx="4597400" cy="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4F2704AA-B694-6CF4-E6E8-0BF5BC13A3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20392">
            <a:off x="5887435" y="3586388"/>
            <a:ext cx="5133975" cy="75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365A6B22-F29B-F08E-ED60-FCF69D4445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73322">
            <a:off x="5902326" y="3046413"/>
            <a:ext cx="28162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78E35B98-E477-118A-DE5B-6FBC5AA19F0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49646">
            <a:off x="6500970" y="2657100"/>
            <a:ext cx="4516518"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5AF5F22C-AC83-019B-6280-BBBC299C1BF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29200" y="3005139"/>
            <a:ext cx="15763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B46F0CF3-BA2D-99F4-BC24-1F42C530331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3601" y="1960564"/>
            <a:ext cx="31718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D2390961-E6E3-F28A-5A1E-8B7894BDF9A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944438">
            <a:off x="7979035" y="2000250"/>
            <a:ext cx="16684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0BE32E44-251B-8CF7-F8AB-2732CA09AFC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944438">
            <a:off x="7888603" y="1682750"/>
            <a:ext cx="17780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53CBCAD3-F466-BB33-13E4-E97D62A05FA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56239" y="1371601"/>
            <a:ext cx="270668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87AB2BE0-54EF-F3F5-4701-FFF1160A849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21066232">
            <a:off x="7689851" y="1073151"/>
            <a:ext cx="27352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BC119E0A-D7C8-21B6-8880-2B017780816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49888" y="1081088"/>
            <a:ext cx="24066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2D8C0EEB-0832-ECF0-7DD8-C989F1A9196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1439171">
            <a:off x="5595938" y="547688"/>
            <a:ext cx="27797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31772A3B-4CEE-141C-6816-C389B16604F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62569">
            <a:off x="5664201" y="244475"/>
            <a:ext cx="23987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F2CBA385-2866-7D0B-E49F-2D460B96258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591001">
            <a:off x="5630864" y="-52388"/>
            <a:ext cx="30448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CF1F6FE9-9E0D-DFC5-10FB-F51D262142F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76400" y="801688"/>
            <a:ext cx="29718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AA6A7D15-AC3A-01BD-2EB0-E74F7F1768D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93837" y="1593851"/>
            <a:ext cx="2466976"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1">
            <a:extLst>
              <a:ext uri="{FF2B5EF4-FFF2-40B4-BE49-F238E27FC236}">
                <a16:creationId xmlns:a16="http://schemas.microsoft.com/office/drawing/2014/main" id="{9775B196-E455-22D6-C52D-9C084DAD945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21067902">
            <a:off x="7375654" y="533560"/>
            <a:ext cx="30480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3">
            <a:extLst>
              <a:ext uri="{FF2B5EF4-FFF2-40B4-BE49-F238E27FC236}">
                <a16:creationId xmlns:a16="http://schemas.microsoft.com/office/drawing/2014/main" id="{AD353816-0A09-A053-2DA4-3211D65A28C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20708766">
            <a:off x="5788624" y="5291894"/>
            <a:ext cx="5689439" cy="131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51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37" name="Picture 33" descr="C:\Users\NguyenAnh\Desktop\Chị Hương\biểu hiện cam.png">
            <a:extLst>
              <a:ext uri="{FF2B5EF4-FFF2-40B4-BE49-F238E27FC236}">
                <a16:creationId xmlns:a16="http://schemas.microsoft.com/office/drawing/2014/main" id="{8F77034E-330E-877C-E56B-35C3945AF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1" y="3581400"/>
            <a:ext cx="9429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32" descr="C:\Users\NguyenAnh\Desktop\Chị Hương\biểu hiện xah.png">
            <a:extLst>
              <a:ext uri="{FF2B5EF4-FFF2-40B4-BE49-F238E27FC236}">
                <a16:creationId xmlns:a16="http://schemas.microsoft.com/office/drawing/2014/main" id="{5BDC9820-93F4-3075-6346-74F73EBED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04051">
            <a:off x="4495801" y="1035050"/>
            <a:ext cx="10763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C:\Users\NguyenAnh\Desktop\Chị Hương\nguyên nhân xanh.png">
            <a:extLst>
              <a:ext uri="{FF2B5EF4-FFF2-40B4-BE49-F238E27FC236}">
                <a16:creationId xmlns:a16="http://schemas.microsoft.com/office/drawing/2014/main" id="{3E263309-1902-C00D-69DB-017A3B65E9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99570">
            <a:off x="4146550" y="260350"/>
            <a:ext cx="1524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9" descr="Cover">
            <a:extLst>
              <a:ext uri="{FF2B5EF4-FFF2-40B4-BE49-F238E27FC236}">
                <a16:creationId xmlns:a16="http://schemas.microsoft.com/office/drawing/2014/main" id="{8854B5F2-9136-1DD9-5A8B-4220CAC258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84127">
            <a:off x="5750487" y="5334000"/>
            <a:ext cx="5246687" cy="86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a:extLst>
              <a:ext uri="{FF2B5EF4-FFF2-40B4-BE49-F238E27FC236}">
                <a16:creationId xmlns:a16="http://schemas.microsoft.com/office/drawing/2014/main" id="{FB999FE6-2305-AB92-0A86-E29C6F822F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26514">
            <a:off x="5760345" y="5081460"/>
            <a:ext cx="3164618" cy="125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a:extLst>
              <a:ext uri="{FF2B5EF4-FFF2-40B4-BE49-F238E27FC236}">
                <a16:creationId xmlns:a16="http://schemas.microsoft.com/office/drawing/2014/main" id="{E4438327-1C33-551F-3CDC-B7D03A2D7A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5226051"/>
            <a:ext cx="12763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a:extLst>
              <a:ext uri="{FF2B5EF4-FFF2-40B4-BE49-F238E27FC236}">
                <a16:creationId xmlns:a16="http://schemas.microsoft.com/office/drawing/2014/main" id="{7CFE434D-2BA8-A0B1-CCEA-F720E60B38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8538" y="4419600"/>
            <a:ext cx="4378708" cy="80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a16="http://schemas.microsoft.com/office/drawing/2014/main" id="{7A38F24A-7C8D-0F02-976B-E735A5C0FA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68808">
            <a:off x="4619063" y="4659974"/>
            <a:ext cx="1676590" cy="80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a16="http://schemas.microsoft.com/office/drawing/2014/main" id="{9A2AC41B-F842-1F1D-8F71-BACD057119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1" y="1731964"/>
            <a:ext cx="2746375"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id="{A306DA6D-4E0D-FA77-05D2-EF9C1A22CD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8800" y="3733800"/>
            <a:ext cx="4597400" cy="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4F2704AA-B694-6CF4-E6E8-0BF5BC13A3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20392">
            <a:off x="5887435" y="3586388"/>
            <a:ext cx="5133975" cy="75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365A6B22-F29B-F08E-ED60-FCF69D4445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73322">
            <a:off x="5902326" y="3046413"/>
            <a:ext cx="28162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78E35B98-E477-118A-DE5B-6FBC5AA19F0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49646">
            <a:off x="6500970" y="2657100"/>
            <a:ext cx="4516518"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5AF5F22C-AC83-019B-6280-BBBC299C1BF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29200" y="3005139"/>
            <a:ext cx="15763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B46F0CF3-BA2D-99F4-BC24-1F42C530331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3601" y="1960564"/>
            <a:ext cx="31718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D2390961-E6E3-F28A-5A1E-8B7894BDF9A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944438">
            <a:off x="8067676" y="2000250"/>
            <a:ext cx="16684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0BE32E44-251B-8CF7-F8AB-2732CA09AFC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944438">
            <a:off x="7964488" y="1682750"/>
            <a:ext cx="17780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53CBCAD3-F466-BB33-13E4-E97D62A05FA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56239" y="1371601"/>
            <a:ext cx="270668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87AB2BE0-54EF-F3F5-4701-FFF1160A849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21066232">
            <a:off x="7689851" y="1073151"/>
            <a:ext cx="27352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BC119E0A-D7C8-21B6-8880-2B017780816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49888" y="1081088"/>
            <a:ext cx="24066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2D8C0EEB-0832-ECF0-7DD8-C989F1A9196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1439171">
            <a:off x="5595938" y="547688"/>
            <a:ext cx="27797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31772A3B-4CEE-141C-6816-C389B16604F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62569">
            <a:off x="5664201" y="244475"/>
            <a:ext cx="23987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F2CBA385-2866-7D0B-E49F-2D460B96258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591001">
            <a:off x="5630864" y="-52388"/>
            <a:ext cx="30448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CF1F6FE9-9E0D-DFC5-10FB-F51D262142F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76400" y="801688"/>
            <a:ext cx="29718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AA6A7D15-AC3A-01BD-2EB0-E74F7F1768D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93837" y="1593851"/>
            <a:ext cx="2466976"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1">
            <a:extLst>
              <a:ext uri="{FF2B5EF4-FFF2-40B4-BE49-F238E27FC236}">
                <a16:creationId xmlns:a16="http://schemas.microsoft.com/office/drawing/2014/main" id="{9775B196-E455-22D6-C52D-9C084DAD945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21067902">
            <a:off x="7375654" y="533560"/>
            <a:ext cx="30480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3">
            <a:extLst>
              <a:ext uri="{FF2B5EF4-FFF2-40B4-BE49-F238E27FC236}">
                <a16:creationId xmlns:a16="http://schemas.microsoft.com/office/drawing/2014/main" id="{AD353816-0A09-A053-2DA4-3211D65A28C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20708766">
            <a:off x="5788624" y="5291894"/>
            <a:ext cx="5689439" cy="131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513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153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1511"/>
                                        </p:tgtEl>
                                        <p:attrNameLst>
                                          <p:attrName>style.visibility</p:attrName>
                                        </p:attrNameLst>
                                      </p:cBhvr>
                                      <p:to>
                                        <p:strVal val="visible"/>
                                      </p:to>
                                    </p:set>
                                    <p:animEffect transition="in" filter="wipe(left)">
                                      <p:cBhvr>
                                        <p:cTn id="21" dur="500"/>
                                        <p:tgtEl>
                                          <p:spTgt spid="215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1512"/>
                                        </p:tgtEl>
                                        <p:attrNameLst>
                                          <p:attrName>style.visibility</p:attrName>
                                        </p:attrNameLst>
                                      </p:cBhvr>
                                      <p:to>
                                        <p:strVal val="visible"/>
                                      </p:to>
                                    </p:set>
                                    <p:animEffect transition="in" filter="wipe(left)">
                                      <p:cBhvr>
                                        <p:cTn id="26" dur="500"/>
                                        <p:tgtEl>
                                          <p:spTgt spid="215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1513"/>
                                        </p:tgtEl>
                                        <p:attrNameLst>
                                          <p:attrName>style.visibility</p:attrName>
                                        </p:attrNameLst>
                                      </p:cBhvr>
                                      <p:to>
                                        <p:strVal val="visible"/>
                                      </p:to>
                                    </p:set>
                                    <p:animEffect transition="in" filter="wipe(left)">
                                      <p:cBhvr>
                                        <p:cTn id="31" dur="500"/>
                                        <p:tgtEl>
                                          <p:spTgt spid="2151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15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515"/>
                                        </p:tgtEl>
                                        <p:attrNameLst>
                                          <p:attrName>style.visibility</p:attrName>
                                        </p:attrNameLst>
                                      </p:cBhvr>
                                      <p:to>
                                        <p:strVal val="visible"/>
                                      </p:to>
                                    </p:set>
                                    <p:animEffect transition="in" filter="wipe(left)">
                                      <p:cBhvr>
                                        <p:cTn id="40" dur="500"/>
                                        <p:tgtEl>
                                          <p:spTgt spid="215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17"/>
                                        </p:tgtEl>
                                        <p:attrNameLst>
                                          <p:attrName>style.visibility</p:attrName>
                                        </p:attrNameLst>
                                      </p:cBhvr>
                                      <p:to>
                                        <p:strVal val="visible"/>
                                      </p:to>
                                    </p:set>
                                    <p:animEffect transition="in" filter="wipe(left)">
                                      <p:cBhvr>
                                        <p:cTn id="50" dur="500"/>
                                        <p:tgtEl>
                                          <p:spTgt spid="2151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1518"/>
                                        </p:tgtEl>
                                        <p:attrNameLst>
                                          <p:attrName>style.visibility</p:attrName>
                                        </p:attrNameLst>
                                      </p:cBhvr>
                                      <p:to>
                                        <p:strVal val="visible"/>
                                      </p:to>
                                    </p:set>
                                    <p:animEffect transition="in" filter="wipe(left)">
                                      <p:cBhvr>
                                        <p:cTn id="55" dur="500"/>
                                        <p:tgtEl>
                                          <p:spTgt spid="2151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19"/>
                                        </p:tgtEl>
                                        <p:attrNameLst>
                                          <p:attrName>style.visibility</p:attrName>
                                        </p:attrNameLst>
                                      </p:cBhvr>
                                      <p:to>
                                        <p:strVal val="visible"/>
                                      </p:to>
                                    </p:set>
                                    <p:animEffect transition="in" filter="wipe(left)">
                                      <p:cBhvr>
                                        <p:cTn id="60" dur="500"/>
                                        <p:tgtEl>
                                          <p:spTgt spid="2151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1520"/>
                                        </p:tgtEl>
                                        <p:attrNameLst>
                                          <p:attrName>style.visibility</p:attrName>
                                        </p:attrNameLst>
                                      </p:cBhvr>
                                      <p:to>
                                        <p:strVal val="visible"/>
                                      </p:to>
                                    </p:set>
                                    <p:animEffect transition="in" filter="wipe(left)">
                                      <p:cBhvr>
                                        <p:cTn id="65" dur="500"/>
                                        <p:tgtEl>
                                          <p:spTgt spid="2152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21521"/>
                                        </p:tgtEl>
                                        <p:attrNameLst>
                                          <p:attrName>style.visibility</p:attrName>
                                        </p:attrNameLst>
                                      </p:cBhvr>
                                      <p:to>
                                        <p:strVal val="visible"/>
                                      </p:to>
                                    </p:set>
                                    <p:animEffect transition="in" filter="wipe(left)">
                                      <p:cBhvr>
                                        <p:cTn id="70" dur="500"/>
                                        <p:tgtEl>
                                          <p:spTgt spid="2152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21522"/>
                                        </p:tgtEl>
                                        <p:attrNameLst>
                                          <p:attrName>style.visibility</p:attrName>
                                        </p:attrNameLst>
                                      </p:cBhvr>
                                      <p:to>
                                        <p:strVal val="visible"/>
                                      </p:to>
                                    </p:set>
                                    <p:animEffect transition="in" filter="wipe(left)">
                                      <p:cBhvr>
                                        <p:cTn id="75" dur="500"/>
                                        <p:tgtEl>
                                          <p:spTgt spid="21522"/>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23"/>
                                        </p:tgtEl>
                                        <p:attrNameLst>
                                          <p:attrName>style.visibility</p:attrName>
                                        </p:attrNameLst>
                                      </p:cBhvr>
                                      <p:to>
                                        <p:strVal val="visible"/>
                                      </p:to>
                                    </p:set>
                                    <p:animEffect transition="in" filter="wipe(left)">
                                      <p:cBhvr>
                                        <p:cTn id="80" dur="500"/>
                                        <p:tgtEl>
                                          <p:spTgt spid="21523"/>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153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nodeType="clickEffect">
                                  <p:stCondLst>
                                    <p:cond delay="0"/>
                                  </p:stCondLst>
                                  <p:childTnLst>
                                    <p:set>
                                      <p:cBhvr>
                                        <p:cTn id="88" dur="1" fill="hold">
                                          <p:stCondLst>
                                            <p:cond delay="0"/>
                                          </p:stCondLst>
                                        </p:cTn>
                                        <p:tgtEl>
                                          <p:spTgt spid="21525"/>
                                        </p:tgtEl>
                                        <p:attrNameLst>
                                          <p:attrName>style.visibility</p:attrName>
                                        </p:attrNameLst>
                                      </p:cBhvr>
                                      <p:to>
                                        <p:strVal val="visible"/>
                                      </p:to>
                                    </p:set>
                                    <p:animEffect transition="in" filter="wipe(left)">
                                      <p:cBhvr>
                                        <p:cTn id="89" dur="500"/>
                                        <p:tgtEl>
                                          <p:spTgt spid="2152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8" fill="hold" nodeType="clickEffect">
                                  <p:stCondLst>
                                    <p:cond delay="0"/>
                                  </p:stCondLst>
                                  <p:childTnLst>
                                    <p:set>
                                      <p:cBhvr>
                                        <p:cTn id="93" dur="1" fill="hold">
                                          <p:stCondLst>
                                            <p:cond delay="0"/>
                                          </p:stCondLst>
                                        </p:cTn>
                                        <p:tgtEl>
                                          <p:spTgt spid="21526"/>
                                        </p:tgtEl>
                                        <p:attrNameLst>
                                          <p:attrName>style.visibility</p:attrName>
                                        </p:attrNameLst>
                                      </p:cBhvr>
                                      <p:to>
                                        <p:strVal val="visible"/>
                                      </p:to>
                                    </p:set>
                                    <p:animEffect transition="in" filter="wipe(left)">
                                      <p:cBhvr>
                                        <p:cTn id="94" dur="500"/>
                                        <p:tgtEl>
                                          <p:spTgt spid="21526"/>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8" fill="hold" nodeType="clickEffect">
                                  <p:stCondLst>
                                    <p:cond delay="0"/>
                                  </p:stCondLst>
                                  <p:childTnLst>
                                    <p:set>
                                      <p:cBhvr>
                                        <p:cTn id="98" dur="1" fill="hold">
                                          <p:stCondLst>
                                            <p:cond delay="0"/>
                                          </p:stCondLst>
                                        </p:cTn>
                                        <p:tgtEl>
                                          <p:spTgt spid="21527"/>
                                        </p:tgtEl>
                                        <p:attrNameLst>
                                          <p:attrName>style.visibility</p:attrName>
                                        </p:attrNameLst>
                                      </p:cBhvr>
                                      <p:to>
                                        <p:strVal val="visible"/>
                                      </p:to>
                                    </p:set>
                                    <p:animEffect transition="in" filter="wipe(left)">
                                      <p:cBhvr>
                                        <p:cTn id="99" dur="500"/>
                                        <p:tgtEl>
                                          <p:spTgt spid="21527"/>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8" fill="hold" nodeType="clickEffect">
                                  <p:stCondLst>
                                    <p:cond delay="0"/>
                                  </p:stCondLst>
                                  <p:childTnLst>
                                    <p:set>
                                      <p:cBhvr>
                                        <p:cTn id="103" dur="1" fill="hold">
                                          <p:stCondLst>
                                            <p:cond delay="0"/>
                                          </p:stCondLst>
                                        </p:cTn>
                                        <p:tgtEl>
                                          <p:spTgt spid="21528"/>
                                        </p:tgtEl>
                                        <p:attrNameLst>
                                          <p:attrName>style.visibility</p:attrName>
                                        </p:attrNameLst>
                                      </p:cBhvr>
                                      <p:to>
                                        <p:strVal val="visible"/>
                                      </p:to>
                                    </p:set>
                                    <p:animEffect transition="in" filter="wipe(left)">
                                      <p:cBhvr>
                                        <p:cTn id="104" dur="500"/>
                                        <p:tgtEl>
                                          <p:spTgt spid="21528"/>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8" fill="hold" nodeType="clickEffect">
                                  <p:stCondLst>
                                    <p:cond delay="0"/>
                                  </p:stCondLst>
                                  <p:childTnLst>
                                    <p:set>
                                      <p:cBhvr>
                                        <p:cTn id="108" dur="1" fill="hold">
                                          <p:stCondLst>
                                            <p:cond delay="0"/>
                                          </p:stCondLst>
                                        </p:cTn>
                                        <p:tgtEl>
                                          <p:spTgt spid="21529"/>
                                        </p:tgtEl>
                                        <p:attrNameLst>
                                          <p:attrName>style.visibility</p:attrName>
                                        </p:attrNameLst>
                                      </p:cBhvr>
                                      <p:to>
                                        <p:strVal val="visible"/>
                                      </p:to>
                                    </p:set>
                                    <p:animEffect transition="in" filter="wipe(left)">
                                      <p:cBhvr>
                                        <p:cTn id="109" dur="500"/>
                                        <p:tgtEl>
                                          <p:spTgt spid="21529"/>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2" presetClass="entr" presetSubtype="8" fill="hold" nodeType="clickEffect">
                                  <p:stCondLst>
                                    <p:cond delay="0"/>
                                  </p:stCondLst>
                                  <p:childTnLst>
                                    <p:set>
                                      <p:cBhvr>
                                        <p:cTn id="113" dur="1" fill="hold">
                                          <p:stCondLst>
                                            <p:cond delay="0"/>
                                          </p:stCondLst>
                                        </p:cTn>
                                        <p:tgtEl>
                                          <p:spTgt spid="21530"/>
                                        </p:tgtEl>
                                        <p:attrNameLst>
                                          <p:attrName>style.visibility</p:attrName>
                                        </p:attrNameLst>
                                      </p:cBhvr>
                                      <p:to>
                                        <p:strVal val="visible"/>
                                      </p:to>
                                    </p:set>
                                    <p:animEffect transition="in" filter="wipe(left)">
                                      <p:cBhvr>
                                        <p:cTn id="114" dur="500"/>
                                        <p:tgtEl>
                                          <p:spTgt spid="21530"/>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8" fill="hold" nodeType="clickEffect">
                                  <p:stCondLst>
                                    <p:cond delay="0"/>
                                  </p:stCondLst>
                                  <p:childTnLst>
                                    <p:set>
                                      <p:cBhvr>
                                        <p:cTn id="118" dur="1" fill="hold">
                                          <p:stCondLst>
                                            <p:cond delay="0"/>
                                          </p:stCondLst>
                                        </p:cTn>
                                        <p:tgtEl>
                                          <p:spTgt spid="21531"/>
                                        </p:tgtEl>
                                        <p:attrNameLst>
                                          <p:attrName>style.visibility</p:attrName>
                                        </p:attrNameLst>
                                      </p:cBhvr>
                                      <p:to>
                                        <p:strVal val="visible"/>
                                      </p:to>
                                    </p:set>
                                    <p:animEffect transition="in" filter="wipe(left)">
                                      <p:cBhvr>
                                        <p:cTn id="119" dur="500"/>
                                        <p:tgtEl>
                                          <p:spTgt spid="21531"/>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ntr" presetSubtype="8" fill="hold" nodeType="clickEffect">
                                  <p:stCondLst>
                                    <p:cond delay="0"/>
                                  </p:stCondLst>
                                  <p:childTnLst>
                                    <p:set>
                                      <p:cBhvr>
                                        <p:cTn id="123" dur="1" fill="hold">
                                          <p:stCondLst>
                                            <p:cond delay="0"/>
                                          </p:stCondLst>
                                        </p:cTn>
                                        <p:tgtEl>
                                          <p:spTgt spid="21532"/>
                                        </p:tgtEl>
                                        <p:attrNameLst>
                                          <p:attrName>style.visibility</p:attrName>
                                        </p:attrNameLst>
                                      </p:cBhvr>
                                      <p:to>
                                        <p:strVal val="visible"/>
                                      </p:to>
                                    </p:set>
                                    <p:animEffect transition="in" filter="wipe(left)">
                                      <p:cBhvr>
                                        <p:cTn id="124" dur="500"/>
                                        <p:tgtEl>
                                          <p:spTgt spid="21532"/>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2" presetClass="entr" presetSubtype="8" fill="hold" nodeType="clickEffect">
                                  <p:stCondLst>
                                    <p:cond delay="0"/>
                                  </p:stCondLst>
                                  <p:childTnLst>
                                    <p:set>
                                      <p:cBhvr>
                                        <p:cTn id="128" dur="1" fill="hold">
                                          <p:stCondLst>
                                            <p:cond delay="0"/>
                                          </p:stCondLst>
                                        </p:cTn>
                                        <p:tgtEl>
                                          <p:spTgt spid="21533"/>
                                        </p:tgtEl>
                                        <p:attrNameLst>
                                          <p:attrName>style.visibility</p:attrName>
                                        </p:attrNameLst>
                                      </p:cBhvr>
                                      <p:to>
                                        <p:strVal val="visible"/>
                                      </p:to>
                                    </p:set>
                                    <p:animEffect transition="in" filter="wipe(left)">
                                      <p:cBhvr>
                                        <p:cTn id="129" dur="500"/>
                                        <p:tgtEl>
                                          <p:spTgt spid="21533"/>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nodeType="clickEffect">
                                  <p:stCondLst>
                                    <p:cond delay="0"/>
                                  </p:stCondLst>
                                  <p:childTnLst>
                                    <p:set>
                                      <p:cBhvr>
                                        <p:cTn id="133" dur="1" fill="hold">
                                          <p:stCondLst>
                                            <p:cond delay="0"/>
                                          </p:stCondLst>
                                        </p:cTn>
                                        <p:tgtEl>
                                          <p:spTgt spid="3"/>
                                        </p:tgtEl>
                                        <p:attrNameLst>
                                          <p:attrName>style.visibility</p:attrName>
                                        </p:attrNameLst>
                                      </p:cBhvr>
                                      <p:to>
                                        <p:strVal val="visible"/>
                                      </p:to>
                                    </p:set>
                                    <p:animEffect transition="in" filter="wipe(left)">
                                      <p:cBhvr>
                                        <p:cTn id="1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1970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762000" y="1143001"/>
            <a:ext cx="107442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Rounded Rectangle 28"/>
          <p:cNvSpPr/>
          <p:nvPr/>
        </p:nvSpPr>
        <p:spPr>
          <a:xfrm>
            <a:off x="2209800"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9" name="Title 1"/>
          <p:cNvSpPr txBox="1">
            <a:spLocks/>
          </p:cNvSpPr>
          <p:nvPr/>
        </p:nvSpPr>
        <p:spPr>
          <a:xfrm>
            <a:off x="20574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409701" y="1371600"/>
            <a:ext cx="9144000" cy="523220"/>
          </a:xfrm>
          <a:prstGeom prst="rect">
            <a:avLst/>
          </a:prstGeom>
          <a:solidFill>
            <a:srgbClr val="BCFCD4"/>
          </a:solidFill>
          <a:ln w="12700">
            <a:solidFill>
              <a:srgbClr val="009900"/>
            </a:solidFill>
          </a:ln>
        </p:spPr>
        <p:txBody>
          <a:bodyPr wrap="square">
            <a:spAutoFit/>
          </a:bodyPr>
          <a:lstStyle/>
          <a:p>
            <a:pPr marL="457200" indent="-457200" algn="just">
              <a:buFontTx/>
              <a:buAutoNum type="arabicPeriod"/>
            </a:pPr>
            <a:r>
              <a:rPr lang="vi-VN" sz="2800" b="1" i="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Dựa vào </a:t>
            </a:r>
            <a:r>
              <a:rPr lang="en-US" sz="2800" b="1" i="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 </a:t>
            </a:r>
            <a:r>
              <a:rPr lang="vi-VN" sz="2800" b="1" i="1">
                <a:solidFill>
                  <a:srgbClr val="FF0000"/>
                </a:solidFill>
                <a:latin typeface="Times New Roman" panose="02020603050405020304" pitchFamily="18" charset="0"/>
                <a:ea typeface="Cambria" panose="02040503050406030204" pitchFamily="18" charset="0"/>
                <a:cs typeface="Times New Roman" panose="02020603050405020304" pitchFamily="18" charset="0"/>
              </a:rPr>
              <a:t>4.</a:t>
            </a:r>
            <a:r>
              <a:rPr lang="en-US" sz="2800" b="1" i="1">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 hoàn thành nội dung bảng sau:</a:t>
            </a:r>
          </a:p>
        </p:txBody>
      </p:sp>
      <p:pic>
        <p:nvPicPr>
          <p:cNvPr id="28" name="Picture 27"/>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81030" y="2362200"/>
            <a:ext cx="4825170" cy="3429000"/>
          </a:xfrm>
          <a:prstGeom prst="rect">
            <a:avLst/>
          </a:prstGeom>
          <a:noFill/>
          <a:ln>
            <a:solidFill>
              <a:srgbClr val="FF0000"/>
            </a:solidFill>
          </a:ln>
        </p:spPr>
      </p:pic>
      <p:graphicFrame>
        <p:nvGraphicFramePr>
          <p:cNvPr id="6" name="Table 5">
            <a:extLst>
              <a:ext uri="{FF2B5EF4-FFF2-40B4-BE49-F238E27FC236}">
                <a16:creationId xmlns:a16="http://schemas.microsoft.com/office/drawing/2014/main" id="{19B91A8E-6EC7-2A20-887A-42E816952065}"/>
              </a:ext>
            </a:extLst>
          </p:cNvPr>
          <p:cNvGraphicFramePr>
            <a:graphicFrameLocks noGrp="1"/>
          </p:cNvGraphicFramePr>
          <p:nvPr>
            <p:extLst>
              <p:ext uri="{D42A27DB-BD31-4B8C-83A1-F6EECF244321}">
                <p14:modId xmlns:p14="http://schemas.microsoft.com/office/powerpoint/2010/main" val="1536021014"/>
              </p:ext>
            </p:extLst>
          </p:nvPr>
        </p:nvGraphicFramePr>
        <p:xfrm>
          <a:off x="1176065" y="2104924"/>
          <a:ext cx="5491435" cy="3721096"/>
        </p:xfrm>
        <a:graphic>
          <a:graphicData uri="http://schemas.openxmlformats.org/drawingml/2006/table">
            <a:tbl>
              <a:tblPr firstRow="1" bandRow="1">
                <a:tableStyleId>{5C22544A-7EE6-4342-B048-85BDC9FD1C3A}</a:tableStyleId>
              </a:tblPr>
              <a:tblGrid>
                <a:gridCol w="1022849">
                  <a:extLst>
                    <a:ext uri="{9D8B030D-6E8A-4147-A177-3AD203B41FA5}">
                      <a16:colId xmlns:a16="http://schemas.microsoft.com/office/drawing/2014/main" val="3088190862"/>
                    </a:ext>
                  </a:extLst>
                </a:gridCol>
                <a:gridCol w="2035352">
                  <a:extLst>
                    <a:ext uri="{9D8B030D-6E8A-4147-A177-3AD203B41FA5}">
                      <a16:colId xmlns:a16="http://schemas.microsoft.com/office/drawing/2014/main" val="555588998"/>
                    </a:ext>
                  </a:extLst>
                </a:gridCol>
                <a:gridCol w="1174242">
                  <a:extLst>
                    <a:ext uri="{9D8B030D-6E8A-4147-A177-3AD203B41FA5}">
                      <a16:colId xmlns:a16="http://schemas.microsoft.com/office/drawing/2014/main" val="3619954815"/>
                    </a:ext>
                  </a:extLst>
                </a:gridCol>
                <a:gridCol w="1258992">
                  <a:extLst>
                    <a:ext uri="{9D8B030D-6E8A-4147-A177-3AD203B41FA5}">
                      <a16:colId xmlns:a16="http://schemas.microsoft.com/office/drawing/2014/main" val="1145395031"/>
                    </a:ext>
                  </a:extLst>
                </a:gridCol>
              </a:tblGrid>
              <a:tr h="752371">
                <a:tc gridSpan="2">
                  <a:txBody>
                    <a:bodyPr/>
                    <a:lstStyle/>
                    <a:p>
                      <a:pPr marL="71120" algn="just">
                        <a:lnSpc>
                          <a:spcPct val="107000"/>
                        </a:lnSpc>
                        <a:spcAft>
                          <a:spcPts val="800"/>
                        </a:spcAft>
                      </a:pPr>
                      <a:r>
                        <a:rPr lang="en-US" sz="1800" kern="100">
                          <a:solidFill>
                            <a:srgbClr val="FF0000"/>
                          </a:solidFill>
                          <a:effectLst/>
                          <a:latin typeface="Times New Roman" panose="02020603050405020304" pitchFamily="18" charset="0"/>
                          <a:cs typeface="Times New Roman" panose="02020603050405020304" pitchFamily="18" charset="0"/>
                        </a:rPr>
                        <a:t>Các yếu tố khí hậu </a:t>
                      </a:r>
                      <a:endPar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just">
                        <a:lnSpc>
                          <a:spcPct val="107000"/>
                        </a:lnSpc>
                        <a:spcAft>
                          <a:spcPts val="800"/>
                        </a:spcAft>
                      </a:pPr>
                      <a:r>
                        <a:rPr lang="en-US" sz="1800" kern="100">
                          <a:solidFill>
                            <a:srgbClr val="FF0000"/>
                          </a:solidFill>
                          <a:effectLst/>
                          <a:latin typeface="Times New Roman" panose="02020603050405020304" pitchFamily="18" charset="0"/>
                          <a:cs typeface="Times New Roman" panose="02020603050405020304" pitchFamily="18" charset="0"/>
                        </a:rPr>
                        <a:t> Trạm Lào  Cai</a:t>
                      </a:r>
                      <a:r>
                        <a:rPr lang="en-US">
                          <a:solidFill>
                            <a:srgbClr val="FF0000"/>
                          </a:solidFill>
                          <a:latin typeface="#9Slide02 Noi dung rat dai" panose="02000000000000000000" pitchFamily="2" charset="0"/>
                          <a:ea typeface="#9Slide02 Noi dung rat dai" panose="02000000000000000000" pitchFamily="2" charset="0"/>
                        </a:rPr>
                        <a:t>(104m)</a:t>
                      </a:r>
                      <a:endPar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1800" kern="100">
                          <a:solidFill>
                            <a:srgbClr val="FF0000"/>
                          </a:solidFill>
                          <a:effectLst/>
                          <a:latin typeface="Times New Roman" panose="02020603050405020304" pitchFamily="18" charset="0"/>
                          <a:cs typeface="Times New Roman" panose="02020603050405020304" pitchFamily="18" charset="0"/>
                        </a:rPr>
                        <a:t> Trạm Sa-pa</a:t>
                      </a:r>
                      <a:r>
                        <a:rPr lang="en-US">
                          <a:solidFill>
                            <a:srgbClr val="FF0000"/>
                          </a:solidFill>
                          <a:latin typeface="#9Slide02 Noi dung rat dai" panose="02000000000000000000" pitchFamily="2" charset="0"/>
                          <a:ea typeface="#9Slide02 Noi dung rat dai" panose="02000000000000000000" pitchFamily="2" charset="0"/>
                        </a:rPr>
                        <a:t>(1583m)</a:t>
                      </a:r>
                      <a:endPar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0803312"/>
                  </a:ext>
                </a:extLst>
              </a:tr>
              <a:tr h="483743">
                <a:tc rowSpan="3">
                  <a:txBody>
                    <a:bodyPr/>
                    <a:lstStyle/>
                    <a:p>
                      <a:pPr marL="71120" algn="just">
                        <a:lnSpc>
                          <a:spcPct val="107000"/>
                        </a:lnSpc>
                        <a:spcAft>
                          <a:spcPts val="800"/>
                        </a:spcAft>
                      </a:pPr>
                      <a:r>
                        <a:rPr lang="en-US" sz="2200" b="1" kern="100">
                          <a:solidFill>
                            <a:srgbClr val="FF0000"/>
                          </a:solidFill>
                          <a:effectLst/>
                          <a:latin typeface="Times New Roman" panose="02020603050405020304" pitchFamily="18" charset="0"/>
                          <a:cs typeface="Times New Roman" panose="02020603050405020304" pitchFamily="18" charset="0"/>
                        </a:rPr>
                        <a:t>Nhiệt độ </a:t>
                      </a:r>
                    </a:p>
                    <a:p>
                      <a:pPr marL="71120" algn="just">
                        <a:lnSpc>
                          <a:spcPct val="107000"/>
                        </a:lnSpc>
                        <a:spcAft>
                          <a:spcPts val="800"/>
                        </a:spcAft>
                      </a:pPr>
                      <a:r>
                        <a:rPr lang="en-US" sz="2200" b="1" kern="100">
                          <a:solidFill>
                            <a:srgbClr val="FF0000"/>
                          </a:solidFill>
                          <a:effectLst/>
                          <a:latin typeface="Times New Roman" panose="02020603050405020304" pitchFamily="18" charset="0"/>
                          <a:cs typeface="Times New Roman" panose="02020603050405020304" pitchFamily="18" charset="0"/>
                        </a:rPr>
                        <a:t>(</a:t>
                      </a:r>
                      <a:r>
                        <a:rPr lang="en-US" sz="2200" b="1" kern="100" baseline="30000">
                          <a:solidFill>
                            <a:srgbClr val="FF0000"/>
                          </a:solidFill>
                          <a:effectLst/>
                          <a:latin typeface="Times New Roman" panose="02020603050405020304" pitchFamily="18" charset="0"/>
                          <a:cs typeface="Times New Roman" panose="02020603050405020304" pitchFamily="18" charset="0"/>
                        </a:rPr>
                        <a:t>0</a:t>
                      </a:r>
                      <a:r>
                        <a:rPr lang="en-US" sz="2200" b="1" kern="100">
                          <a:solidFill>
                            <a:srgbClr val="FF0000"/>
                          </a:solidFill>
                          <a:effectLst/>
                          <a:latin typeface="Times New Roman" panose="02020603050405020304" pitchFamily="18" charset="0"/>
                          <a:cs typeface="Times New Roman" panose="02020603050405020304" pitchFamily="18" charset="0"/>
                        </a:rPr>
                        <a:t>C)</a:t>
                      </a:r>
                      <a:endParaRPr lang="en-US" sz="22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200" kern="100">
                          <a:solidFill>
                            <a:schemeClr val="tx1"/>
                          </a:solidFill>
                          <a:effectLst/>
                          <a:latin typeface="Times New Roman" panose="02020603050405020304" pitchFamily="18" charset="0"/>
                          <a:cs typeface="Times New Roman" panose="02020603050405020304" pitchFamily="18" charset="0"/>
                        </a:rPr>
                        <a:t> Tháng cao nhất</a:t>
                      </a:r>
                      <a:endParaRPr lang="en-US" sz="2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1800" kern="100">
                        <a:solidFill>
                          <a:schemeClr val="tx1"/>
                        </a:solidFill>
                        <a:effectLst/>
                        <a:latin typeface="Times New Roman" panose="02020603050405020304" pitchFamily="18"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1800" kern="100">
                          <a:solidFill>
                            <a:schemeClr val="tx1"/>
                          </a:solidFill>
                          <a:effectLst/>
                          <a:latin typeface="Times New Roman" panose="02020603050405020304" pitchFamily="18" charset="0"/>
                          <a:cs typeface="Times New Roman" panose="02020603050405020304" pitchFamily="18" charset="0"/>
                        </a:rPr>
                        <a:t> </a:t>
                      </a:r>
                      <a:endParaRPr lang="en-US"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9234996"/>
                  </a:ext>
                </a:extLst>
              </a:tr>
              <a:tr h="483743">
                <a:tc vMerge="1">
                  <a:txBody>
                    <a:bodyPr/>
                    <a:lstStyle/>
                    <a:p>
                      <a:endParaRPr lang="en-US"/>
                    </a:p>
                  </a:txBody>
                  <a:tcPr/>
                </a:tc>
                <a:tc>
                  <a:txBody>
                    <a:bodyPr/>
                    <a:lstStyle/>
                    <a:p>
                      <a:pPr algn="just">
                        <a:lnSpc>
                          <a:spcPct val="107000"/>
                        </a:lnSpc>
                        <a:spcAft>
                          <a:spcPts val="800"/>
                        </a:spcAft>
                      </a:pPr>
                      <a:r>
                        <a:rPr lang="en-US" sz="2200" kern="100">
                          <a:solidFill>
                            <a:schemeClr val="tx1"/>
                          </a:solidFill>
                          <a:effectLst/>
                          <a:latin typeface="Times New Roman" panose="02020603050405020304" pitchFamily="18" charset="0"/>
                          <a:cs typeface="Times New Roman" panose="02020603050405020304" pitchFamily="18" charset="0"/>
                        </a:rPr>
                        <a:t>Tháng thấp nhất</a:t>
                      </a:r>
                      <a:endParaRPr lang="en-US" sz="2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1800" kern="100">
                        <a:solidFill>
                          <a:schemeClr val="tx1"/>
                        </a:solidFill>
                        <a:effectLst/>
                        <a:latin typeface="Times New Roman" panose="02020603050405020304" pitchFamily="18"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1800" kern="100">
                          <a:solidFill>
                            <a:schemeClr val="tx1"/>
                          </a:solidFill>
                          <a:effectLst/>
                          <a:latin typeface="Times New Roman" panose="02020603050405020304" pitchFamily="18" charset="0"/>
                          <a:cs typeface="Times New Roman" panose="02020603050405020304" pitchFamily="18" charset="0"/>
                        </a:rPr>
                        <a:t> </a:t>
                      </a:r>
                      <a:endParaRPr lang="en-US"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3210959"/>
                  </a:ext>
                </a:extLst>
              </a:tr>
              <a:tr h="550010">
                <a:tc vMerge="1">
                  <a:txBody>
                    <a:bodyPr/>
                    <a:lstStyle/>
                    <a:p>
                      <a:endParaRPr lang="en-US"/>
                    </a:p>
                  </a:txBody>
                  <a:tcPr/>
                </a:tc>
                <a:tc>
                  <a:txBody>
                    <a:bodyPr/>
                    <a:lstStyle/>
                    <a:p>
                      <a:pPr algn="just">
                        <a:lnSpc>
                          <a:spcPct val="107000"/>
                        </a:lnSpc>
                        <a:spcAft>
                          <a:spcPts val="800"/>
                        </a:spcAft>
                      </a:pPr>
                      <a:r>
                        <a:rPr lang="en-US" sz="2200" kern="100">
                          <a:solidFill>
                            <a:schemeClr val="tx1"/>
                          </a:solidFill>
                          <a:effectLst/>
                          <a:latin typeface="Times New Roman" panose="02020603050405020304" pitchFamily="18" charset="0"/>
                          <a:cs typeface="Times New Roman" panose="02020603050405020304" pitchFamily="18" charset="0"/>
                        </a:rPr>
                        <a:t>Trung bình năm</a:t>
                      </a:r>
                      <a:endParaRPr lang="en-US" sz="2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1800" kern="100">
                        <a:solidFill>
                          <a:schemeClr val="tx1"/>
                        </a:solidFill>
                        <a:effectLst/>
                        <a:latin typeface="Times New Roman" panose="02020603050405020304" pitchFamily="18"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1800" kern="100">
                          <a:solidFill>
                            <a:schemeClr val="tx1"/>
                          </a:solidFill>
                          <a:effectLst/>
                          <a:latin typeface="Times New Roman" panose="02020603050405020304" pitchFamily="18" charset="0"/>
                          <a:cs typeface="Times New Roman" panose="02020603050405020304" pitchFamily="18" charset="0"/>
                        </a:rPr>
                        <a:t> </a:t>
                      </a:r>
                      <a:endParaRPr lang="en-US"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5469317"/>
                  </a:ext>
                </a:extLst>
              </a:tr>
              <a:tr h="483743">
                <a:tc rowSpan="3">
                  <a:txBody>
                    <a:bodyPr/>
                    <a:lstStyle/>
                    <a:p>
                      <a:pPr marL="71120" marR="85725" algn="just">
                        <a:lnSpc>
                          <a:spcPct val="107000"/>
                        </a:lnSpc>
                        <a:spcAft>
                          <a:spcPts val="800"/>
                        </a:spcAft>
                      </a:pPr>
                      <a:r>
                        <a:rPr lang="en-US" sz="2200" b="1" kern="100">
                          <a:solidFill>
                            <a:srgbClr val="FF0000"/>
                          </a:solidFill>
                          <a:effectLst/>
                          <a:latin typeface="Times New Roman" panose="02020603050405020304" pitchFamily="18" charset="0"/>
                          <a:cs typeface="Times New Roman" panose="02020603050405020304" pitchFamily="18" charset="0"/>
                        </a:rPr>
                        <a:t>Lượng mưa (mm)</a:t>
                      </a:r>
                      <a:endParaRPr lang="en-US" sz="22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200" kern="100">
                          <a:solidFill>
                            <a:schemeClr val="tx1"/>
                          </a:solidFill>
                          <a:effectLst/>
                          <a:latin typeface="Times New Roman" panose="02020603050405020304" pitchFamily="18" charset="0"/>
                          <a:cs typeface="Times New Roman" panose="02020603050405020304" pitchFamily="18" charset="0"/>
                        </a:rPr>
                        <a:t>Tháng cao nhất</a:t>
                      </a:r>
                      <a:endParaRPr lang="en-US" sz="2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1800" kern="100">
                        <a:solidFill>
                          <a:schemeClr val="tx1"/>
                        </a:solidFill>
                        <a:effectLst/>
                        <a:latin typeface="Times New Roman" panose="02020603050405020304" pitchFamily="18"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1800" kern="100">
                          <a:solidFill>
                            <a:schemeClr val="tx1"/>
                          </a:solidFill>
                          <a:effectLst/>
                          <a:latin typeface="Times New Roman" panose="02020603050405020304" pitchFamily="18" charset="0"/>
                          <a:cs typeface="Times New Roman" panose="02020603050405020304" pitchFamily="18" charset="0"/>
                        </a:rPr>
                        <a:t> </a:t>
                      </a:r>
                      <a:endParaRPr lang="en-US"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6222501"/>
                  </a:ext>
                </a:extLst>
              </a:tr>
              <a:tr h="483743">
                <a:tc vMerge="1">
                  <a:txBody>
                    <a:bodyPr/>
                    <a:lstStyle/>
                    <a:p>
                      <a:endParaRPr lang="en-US"/>
                    </a:p>
                  </a:txBody>
                  <a:tcPr/>
                </a:tc>
                <a:tc>
                  <a:txBody>
                    <a:bodyPr/>
                    <a:lstStyle/>
                    <a:p>
                      <a:pPr algn="just">
                        <a:lnSpc>
                          <a:spcPct val="107000"/>
                        </a:lnSpc>
                        <a:spcAft>
                          <a:spcPts val="800"/>
                        </a:spcAft>
                      </a:pPr>
                      <a:r>
                        <a:rPr lang="en-US" sz="2200" kern="100">
                          <a:solidFill>
                            <a:schemeClr val="tx1"/>
                          </a:solidFill>
                          <a:effectLst/>
                          <a:latin typeface="Times New Roman" panose="02020603050405020304" pitchFamily="18" charset="0"/>
                          <a:cs typeface="Times New Roman" panose="02020603050405020304" pitchFamily="18" charset="0"/>
                        </a:rPr>
                        <a:t>Tháng thấp nhất</a:t>
                      </a:r>
                      <a:endParaRPr lang="en-US" sz="2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1800" kern="100">
                        <a:solidFill>
                          <a:schemeClr val="tx1"/>
                        </a:solidFill>
                        <a:effectLst/>
                        <a:latin typeface="Times New Roman" panose="02020603050405020304" pitchFamily="18"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1800" kern="100">
                        <a:solidFill>
                          <a:schemeClr val="tx1"/>
                        </a:solidFill>
                        <a:effectLst/>
                        <a:latin typeface="Times New Roman" panose="02020603050405020304" pitchFamily="18"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5031888"/>
                  </a:ext>
                </a:extLst>
              </a:tr>
              <a:tr h="483743">
                <a:tc vMerge="1">
                  <a:txBody>
                    <a:bodyPr/>
                    <a:lstStyle/>
                    <a:p>
                      <a:endParaRPr lang="en-US"/>
                    </a:p>
                  </a:txBody>
                  <a:tcPr/>
                </a:tc>
                <a:tc>
                  <a:txBody>
                    <a:bodyPr/>
                    <a:lstStyle/>
                    <a:p>
                      <a:pPr algn="just">
                        <a:lnSpc>
                          <a:spcPct val="107000"/>
                        </a:lnSpc>
                        <a:spcAft>
                          <a:spcPts val="800"/>
                        </a:spcAft>
                      </a:pPr>
                      <a:r>
                        <a:rPr lang="en-US" sz="2200" kern="100">
                          <a:solidFill>
                            <a:schemeClr val="tx1"/>
                          </a:solidFill>
                          <a:effectLst/>
                          <a:latin typeface="Times New Roman" panose="02020603050405020304" pitchFamily="18" charset="0"/>
                          <a:cs typeface="Times New Roman" panose="02020603050405020304" pitchFamily="18" charset="0"/>
                        </a:rPr>
                        <a:t>Tổng lượng mưa</a:t>
                      </a:r>
                      <a:endParaRPr lang="en-US" sz="2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1800" kern="100">
                        <a:solidFill>
                          <a:schemeClr val="tx1"/>
                        </a:solidFill>
                        <a:effectLst/>
                        <a:latin typeface="Times New Roman" panose="02020603050405020304" pitchFamily="18"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1800" kern="100">
                        <a:solidFill>
                          <a:schemeClr val="tx1"/>
                        </a:solidFill>
                        <a:effectLst/>
                        <a:latin typeface="Times New Roman" panose="02020603050405020304" pitchFamily="18"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6748906"/>
                  </a:ext>
                </a:extLst>
              </a:tr>
            </a:tbl>
          </a:graphicData>
        </a:graphic>
      </p:graphicFrame>
      <p:sp>
        <p:nvSpPr>
          <p:cNvPr id="7" name="Rectangle 1">
            <a:extLst>
              <a:ext uri="{FF2B5EF4-FFF2-40B4-BE49-F238E27FC236}">
                <a16:creationId xmlns:a16="http://schemas.microsoft.com/office/drawing/2014/main" id="{99E262DB-0EC0-FD55-A18A-3C43EFC4FC8C}"/>
              </a:ext>
            </a:extLst>
          </p:cNvPr>
          <p:cNvSpPr>
            <a:spLocks noChangeArrowheads="1"/>
          </p:cNvSpPr>
          <p:nvPr/>
        </p:nvSpPr>
        <p:spPr bwMode="auto">
          <a:xfrm>
            <a:off x="3354388" y="2565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6EB04F81-CB4E-6217-51E8-5A59B2B4CD31}"/>
              </a:ext>
            </a:extLst>
          </p:cNvPr>
          <p:cNvSpPr txBox="1"/>
          <p:nvPr/>
        </p:nvSpPr>
        <p:spPr>
          <a:xfrm>
            <a:off x="1409700" y="6019800"/>
            <a:ext cx="9372600" cy="523220"/>
          </a:xfrm>
          <a:prstGeom prst="rect">
            <a:avLst/>
          </a:prstGeom>
          <a:solidFill>
            <a:srgbClr val="BCFCD4"/>
          </a:solidFill>
        </p:spPr>
        <p:txBody>
          <a:bodyPr wrap="square" rtlCol="0">
            <a:spAutoFit/>
          </a:bodyPr>
          <a:lstStyle/>
          <a:p>
            <a:r>
              <a:rPr lang="en-US" sz="2800" b="1" i="1">
                <a:solidFill>
                  <a:srgbClr val="FF0000"/>
                </a:solidFill>
                <a:latin typeface="Times New Roman" panose="02020603050405020304" pitchFamily="18" charset="0"/>
                <a:cs typeface="Times New Roman" panose="02020603050405020304" pitchFamily="18" charset="0"/>
              </a:rPr>
              <a:t>2. Từ đó, rút ra kết luận gì về sự phân hoá khí hậu ở nước ta?</a:t>
            </a: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762000" y="1143001"/>
            <a:ext cx="107442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Rounded Rectangle 28"/>
          <p:cNvSpPr/>
          <p:nvPr/>
        </p:nvSpPr>
        <p:spPr>
          <a:xfrm>
            <a:off x="2209800"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9" name="Title 1"/>
          <p:cNvSpPr txBox="1">
            <a:spLocks/>
          </p:cNvSpPr>
          <p:nvPr/>
        </p:nvSpPr>
        <p:spPr>
          <a:xfrm>
            <a:off x="20574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376159" y="1371600"/>
            <a:ext cx="3881641" cy="461665"/>
          </a:xfrm>
          <a:prstGeom prst="rect">
            <a:avLst/>
          </a:prstGeom>
          <a:solidFill>
            <a:srgbClr val="BCFCD4"/>
          </a:solidFill>
          <a:ln w="12700">
            <a:solidFill>
              <a:srgbClr val="009900"/>
            </a:solidFill>
          </a:ln>
        </p:spPr>
        <p:txBody>
          <a:bodyPr wrap="square">
            <a:spAutoFit/>
          </a:bodyPr>
          <a:lstStyle/>
          <a:p>
            <a:pPr marL="457200" indent="-457200" algn="just">
              <a:buFontTx/>
              <a:buAutoNum type="arabicPeriod"/>
            </a:pPr>
            <a:r>
              <a:rPr lang="vi-VN" sz="2400" b="1" i="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Dựa vào </a:t>
            </a:r>
            <a:r>
              <a:rPr lang="en-US" sz="2400" b="1" i="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 </a:t>
            </a:r>
            <a:r>
              <a:rPr lang="vi-VN" sz="2400" b="1" i="1">
                <a:solidFill>
                  <a:srgbClr val="FF0000"/>
                </a:solidFill>
                <a:latin typeface="Times New Roman" panose="02020603050405020304" pitchFamily="18" charset="0"/>
                <a:ea typeface="Cambria" panose="02040503050406030204" pitchFamily="18" charset="0"/>
                <a:cs typeface="Times New Roman" panose="02020603050405020304" pitchFamily="18" charset="0"/>
              </a:rPr>
              <a:t>4.</a:t>
            </a:r>
            <a:r>
              <a:rPr lang="en-US" sz="2400" b="1" i="1">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a:t>
            </a:r>
          </a:p>
        </p:txBody>
      </p:sp>
      <p:pic>
        <p:nvPicPr>
          <p:cNvPr id="28" name="Picture 27"/>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81030" y="1833265"/>
            <a:ext cx="4825170" cy="4190641"/>
          </a:xfrm>
          <a:prstGeom prst="rect">
            <a:avLst/>
          </a:prstGeom>
          <a:noFill/>
          <a:ln>
            <a:solidFill>
              <a:srgbClr val="FF0000"/>
            </a:solidFill>
          </a:ln>
        </p:spPr>
      </p:pic>
      <p:graphicFrame>
        <p:nvGraphicFramePr>
          <p:cNvPr id="6" name="Table 5">
            <a:extLst>
              <a:ext uri="{FF2B5EF4-FFF2-40B4-BE49-F238E27FC236}">
                <a16:creationId xmlns:a16="http://schemas.microsoft.com/office/drawing/2014/main" id="{19B91A8E-6EC7-2A20-887A-42E816952065}"/>
              </a:ext>
            </a:extLst>
          </p:cNvPr>
          <p:cNvGraphicFramePr>
            <a:graphicFrameLocks noGrp="1"/>
          </p:cNvGraphicFramePr>
          <p:nvPr>
            <p:extLst>
              <p:ext uri="{D42A27DB-BD31-4B8C-83A1-F6EECF244321}">
                <p14:modId xmlns:p14="http://schemas.microsoft.com/office/powerpoint/2010/main" val="3790435531"/>
              </p:ext>
            </p:extLst>
          </p:nvPr>
        </p:nvGraphicFramePr>
        <p:xfrm>
          <a:off x="990600" y="2055569"/>
          <a:ext cx="5479781" cy="4114098"/>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088190862"/>
                    </a:ext>
                  </a:extLst>
                </a:gridCol>
                <a:gridCol w="1981200">
                  <a:extLst>
                    <a:ext uri="{9D8B030D-6E8A-4147-A177-3AD203B41FA5}">
                      <a16:colId xmlns:a16="http://schemas.microsoft.com/office/drawing/2014/main" val="555588998"/>
                    </a:ext>
                  </a:extLst>
                </a:gridCol>
                <a:gridCol w="1168382">
                  <a:extLst>
                    <a:ext uri="{9D8B030D-6E8A-4147-A177-3AD203B41FA5}">
                      <a16:colId xmlns:a16="http://schemas.microsoft.com/office/drawing/2014/main" val="3619954815"/>
                    </a:ext>
                  </a:extLst>
                </a:gridCol>
                <a:gridCol w="1339599">
                  <a:extLst>
                    <a:ext uri="{9D8B030D-6E8A-4147-A177-3AD203B41FA5}">
                      <a16:colId xmlns:a16="http://schemas.microsoft.com/office/drawing/2014/main" val="1145395031"/>
                    </a:ext>
                  </a:extLst>
                </a:gridCol>
              </a:tblGrid>
              <a:tr h="752371">
                <a:tc gridSpan="2">
                  <a:txBody>
                    <a:bodyPr/>
                    <a:lstStyle/>
                    <a:p>
                      <a:pPr marL="71120" algn="ctr">
                        <a:lnSpc>
                          <a:spcPct val="107000"/>
                        </a:lnSpc>
                        <a:spcAft>
                          <a:spcPts val="800"/>
                        </a:spcAft>
                      </a:pPr>
                      <a:r>
                        <a:rPr lang="en-US" sz="2000" kern="100">
                          <a:solidFill>
                            <a:srgbClr val="FF0000"/>
                          </a:solidFill>
                          <a:effectLst/>
                          <a:latin typeface="Times New Roman" panose="02020603050405020304" pitchFamily="18" charset="0"/>
                          <a:cs typeface="Times New Roman" panose="02020603050405020304" pitchFamily="18" charset="0"/>
                        </a:rPr>
                        <a:t>Các yếu tố khí hậu</a:t>
                      </a:r>
                      <a:endParaRPr lang="en-US" sz="20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just">
                        <a:lnSpc>
                          <a:spcPct val="107000"/>
                        </a:lnSpc>
                        <a:spcAft>
                          <a:spcPts val="800"/>
                        </a:spcAft>
                      </a:pPr>
                      <a:r>
                        <a:rPr lang="en-US" sz="1800" kern="100">
                          <a:solidFill>
                            <a:srgbClr val="FF0000"/>
                          </a:solidFill>
                          <a:effectLst/>
                          <a:latin typeface="Times New Roman" panose="02020603050405020304" pitchFamily="18" charset="0"/>
                          <a:cs typeface="Times New Roman" panose="02020603050405020304" pitchFamily="18" charset="0"/>
                        </a:rPr>
                        <a:t> Trạm Lào  Cai</a:t>
                      </a:r>
                      <a:r>
                        <a:rPr lang="en-US">
                          <a:solidFill>
                            <a:srgbClr val="FF0000"/>
                          </a:solidFill>
                          <a:latin typeface="#9Slide02 Noi dung rat dai" panose="02000000000000000000" pitchFamily="2" charset="0"/>
                          <a:ea typeface="#9Slide02 Noi dung rat dai" panose="02000000000000000000" pitchFamily="2" charset="0"/>
                        </a:rPr>
                        <a:t>(104m)</a:t>
                      </a:r>
                      <a:endPar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1800" kern="100">
                          <a:solidFill>
                            <a:srgbClr val="FF0000"/>
                          </a:solidFill>
                          <a:effectLst/>
                          <a:latin typeface="Times New Roman" panose="02020603050405020304" pitchFamily="18" charset="0"/>
                          <a:cs typeface="Times New Roman" panose="02020603050405020304" pitchFamily="18" charset="0"/>
                        </a:rPr>
                        <a:t> Trạm Sa-pa</a:t>
                      </a:r>
                      <a:r>
                        <a:rPr lang="en-US">
                          <a:solidFill>
                            <a:srgbClr val="FF0000"/>
                          </a:solidFill>
                          <a:latin typeface="#9Slide02 Noi dung rat dai" panose="02000000000000000000" pitchFamily="2" charset="0"/>
                          <a:ea typeface="#9Slide02 Noi dung rat dai" panose="02000000000000000000" pitchFamily="2" charset="0"/>
                        </a:rPr>
                        <a:t>(1.583m)</a:t>
                      </a:r>
                      <a:endParaRPr lang="en-US" sz="18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0803312"/>
                  </a:ext>
                </a:extLst>
              </a:tr>
              <a:tr h="483743">
                <a:tc rowSpan="3">
                  <a:txBody>
                    <a:bodyPr/>
                    <a:lstStyle/>
                    <a:p>
                      <a:pPr marL="71120" algn="ctr">
                        <a:lnSpc>
                          <a:spcPct val="107000"/>
                        </a:lnSpc>
                        <a:spcAft>
                          <a:spcPts val="800"/>
                        </a:spcAft>
                      </a:pPr>
                      <a:r>
                        <a:rPr lang="en-US" sz="2000" b="1" kern="100">
                          <a:solidFill>
                            <a:srgbClr val="FF0000"/>
                          </a:solidFill>
                          <a:effectLst/>
                          <a:latin typeface="Times New Roman" panose="02020603050405020304" pitchFamily="18" charset="0"/>
                          <a:cs typeface="Times New Roman" panose="02020603050405020304" pitchFamily="18" charset="0"/>
                        </a:rPr>
                        <a:t>Nhiệt độ </a:t>
                      </a:r>
                    </a:p>
                    <a:p>
                      <a:pPr marL="71120" algn="ctr">
                        <a:lnSpc>
                          <a:spcPct val="107000"/>
                        </a:lnSpc>
                        <a:spcAft>
                          <a:spcPts val="800"/>
                        </a:spcAft>
                      </a:pPr>
                      <a:r>
                        <a:rPr lang="en-US" sz="2000" b="1" kern="100">
                          <a:solidFill>
                            <a:srgbClr val="FF0000"/>
                          </a:solidFill>
                          <a:effectLst/>
                          <a:latin typeface="Times New Roman" panose="02020603050405020304" pitchFamily="18" charset="0"/>
                          <a:cs typeface="Times New Roman" panose="02020603050405020304" pitchFamily="18" charset="0"/>
                        </a:rPr>
                        <a:t>(</a:t>
                      </a:r>
                      <a:r>
                        <a:rPr lang="en-US" sz="2000" b="1" kern="100" baseline="30000">
                          <a:solidFill>
                            <a:srgbClr val="FF0000"/>
                          </a:solidFill>
                          <a:effectLst/>
                          <a:latin typeface="Times New Roman" panose="02020603050405020304" pitchFamily="18" charset="0"/>
                          <a:cs typeface="Times New Roman" panose="02020603050405020304" pitchFamily="18" charset="0"/>
                        </a:rPr>
                        <a:t>0</a:t>
                      </a:r>
                      <a:r>
                        <a:rPr lang="en-US" sz="2000" b="1" kern="100">
                          <a:solidFill>
                            <a:srgbClr val="FF0000"/>
                          </a:solidFill>
                          <a:effectLst/>
                          <a:latin typeface="Times New Roman" panose="02020603050405020304" pitchFamily="18" charset="0"/>
                          <a:cs typeface="Times New Roman" panose="02020603050405020304" pitchFamily="18" charset="0"/>
                        </a:rPr>
                        <a:t>C)</a:t>
                      </a:r>
                      <a:endParaRPr lang="en-US" sz="2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000" b="1" kern="100">
                          <a:solidFill>
                            <a:schemeClr val="tx1"/>
                          </a:solidFill>
                          <a:effectLst/>
                          <a:latin typeface="Times New Roman" panose="02020603050405020304" pitchFamily="18" charset="0"/>
                          <a:cs typeface="Times New Roman" panose="02020603050405020304" pitchFamily="18" charset="0"/>
                        </a:rPr>
                        <a:t> Tháng cao nhất</a:t>
                      </a:r>
                      <a:endParaRPr lang="en-US" sz="20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US" sz="2000" b="1" kern="100">
                          <a:solidFill>
                            <a:schemeClr val="tx1"/>
                          </a:solidFill>
                          <a:effectLst/>
                          <a:latin typeface="Times New Roman" panose="02020603050405020304" pitchFamily="18" charset="0"/>
                          <a:cs typeface="Times New Roman" panose="02020603050405020304" pitchFamily="18" charset="0"/>
                        </a:rPr>
                        <a:t>6 (28</a:t>
                      </a:r>
                      <a:r>
                        <a:rPr lang="en-US" sz="2000" b="1" kern="100" baseline="30000">
                          <a:solidFill>
                            <a:schemeClr val="tx1"/>
                          </a:solidFill>
                          <a:effectLst/>
                          <a:latin typeface="Times New Roman" panose="02020603050405020304" pitchFamily="18" charset="0"/>
                          <a:cs typeface="Times New Roman" panose="02020603050405020304" pitchFamily="18" charset="0"/>
                        </a:rPr>
                        <a:t>0 </a:t>
                      </a:r>
                      <a:r>
                        <a:rPr lang="en-US" sz="2000" b="1" kern="100" baseline="0">
                          <a:solidFill>
                            <a:schemeClr val="tx1"/>
                          </a:solidFill>
                          <a:effectLst/>
                          <a:latin typeface="Times New Roman" panose="02020603050405020304" pitchFamily="18" charset="0"/>
                          <a:cs typeface="Times New Roman" panose="02020603050405020304" pitchFamily="18" charset="0"/>
                        </a:rPr>
                        <a:t>C)</a:t>
                      </a:r>
                      <a:endParaRPr lang="en-US" sz="2000" b="1" kern="100">
                        <a:solidFill>
                          <a:schemeClr val="tx1"/>
                        </a:solidFill>
                        <a:effectLst/>
                        <a:latin typeface="Times New Roman" panose="02020603050405020304" pitchFamily="18"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000" b="1" kern="100">
                          <a:solidFill>
                            <a:schemeClr val="tx1"/>
                          </a:solidFill>
                          <a:effectLst/>
                          <a:latin typeface="Times New Roman" panose="02020603050405020304" pitchFamily="18" charset="0"/>
                          <a:cs typeface="Times New Roman" panose="02020603050405020304" pitchFamily="18" charset="0"/>
                        </a:rPr>
                        <a:t> 6(20</a:t>
                      </a:r>
                      <a:r>
                        <a:rPr lang="en-US" sz="2000" b="1" kern="100" baseline="30000">
                          <a:solidFill>
                            <a:schemeClr val="tx1"/>
                          </a:solidFill>
                          <a:effectLst/>
                          <a:latin typeface="Times New Roman" panose="02020603050405020304" pitchFamily="18" charset="0"/>
                          <a:cs typeface="Times New Roman" panose="02020603050405020304" pitchFamily="18" charset="0"/>
                        </a:rPr>
                        <a:t>0 </a:t>
                      </a:r>
                      <a:r>
                        <a:rPr lang="en-US" sz="2000" b="1" kern="100" baseline="0">
                          <a:solidFill>
                            <a:schemeClr val="tx1"/>
                          </a:solidFill>
                          <a:effectLst/>
                          <a:latin typeface="Times New Roman" panose="02020603050405020304" pitchFamily="18" charset="0"/>
                          <a:cs typeface="Times New Roman" panose="02020603050405020304" pitchFamily="18" charset="0"/>
                        </a:rPr>
                        <a:t>C)</a:t>
                      </a:r>
                      <a:endParaRPr lang="en-US" sz="20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9234996"/>
                  </a:ext>
                </a:extLst>
              </a:tr>
              <a:tr h="483743">
                <a:tc vMerge="1">
                  <a:txBody>
                    <a:bodyPr/>
                    <a:lstStyle/>
                    <a:p>
                      <a:endParaRPr lang="en-US"/>
                    </a:p>
                  </a:txBody>
                  <a:tcPr/>
                </a:tc>
                <a:tc>
                  <a:txBody>
                    <a:bodyPr/>
                    <a:lstStyle/>
                    <a:p>
                      <a:pPr algn="ctr">
                        <a:lnSpc>
                          <a:spcPct val="107000"/>
                        </a:lnSpc>
                        <a:spcAft>
                          <a:spcPts val="800"/>
                        </a:spcAft>
                      </a:pPr>
                      <a:r>
                        <a:rPr lang="en-US" sz="2000" b="1" kern="100">
                          <a:solidFill>
                            <a:schemeClr val="tx1"/>
                          </a:solidFill>
                          <a:effectLst/>
                          <a:latin typeface="Times New Roman" panose="02020603050405020304" pitchFamily="18" charset="0"/>
                          <a:cs typeface="Times New Roman" panose="02020603050405020304" pitchFamily="18" charset="0"/>
                        </a:rPr>
                        <a:t>Tháng thấp nhất</a:t>
                      </a:r>
                      <a:endParaRPr lang="en-US" sz="20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US" sz="2000" b="1" kern="100">
                          <a:solidFill>
                            <a:schemeClr val="tx1"/>
                          </a:solidFill>
                          <a:effectLst/>
                          <a:latin typeface="Times New Roman" panose="02020603050405020304" pitchFamily="18" charset="0"/>
                          <a:cs typeface="Times New Roman" panose="02020603050405020304" pitchFamily="18" charset="0"/>
                        </a:rPr>
                        <a:t>12,1 </a:t>
                      </a:r>
                    </a:p>
                    <a:p>
                      <a:pPr algn="ctr">
                        <a:lnSpc>
                          <a:spcPct val="107000"/>
                        </a:lnSpc>
                      </a:pPr>
                      <a:r>
                        <a:rPr lang="en-US" sz="2000" b="1" kern="100">
                          <a:solidFill>
                            <a:schemeClr val="tx1"/>
                          </a:solidFill>
                          <a:effectLst/>
                          <a:latin typeface="Times New Roman" panose="02020603050405020304" pitchFamily="18" charset="0"/>
                          <a:cs typeface="Times New Roman" panose="02020603050405020304" pitchFamily="18" charset="0"/>
                        </a:rPr>
                        <a:t>(15</a:t>
                      </a:r>
                      <a:r>
                        <a:rPr lang="en-US" sz="2000" b="1" kern="100" baseline="30000">
                          <a:solidFill>
                            <a:schemeClr val="tx1"/>
                          </a:solidFill>
                          <a:effectLst/>
                          <a:latin typeface="Times New Roman" panose="02020603050405020304" pitchFamily="18" charset="0"/>
                          <a:cs typeface="Times New Roman" panose="02020603050405020304" pitchFamily="18" charset="0"/>
                        </a:rPr>
                        <a:t>0 </a:t>
                      </a:r>
                      <a:r>
                        <a:rPr lang="en-US" sz="2000" b="1" kern="100" baseline="0">
                          <a:solidFill>
                            <a:schemeClr val="tx1"/>
                          </a:solidFill>
                          <a:effectLst/>
                          <a:latin typeface="Times New Roman" panose="02020603050405020304" pitchFamily="18" charset="0"/>
                          <a:cs typeface="Times New Roman" panose="02020603050405020304" pitchFamily="18" charset="0"/>
                        </a:rPr>
                        <a:t>C)</a:t>
                      </a:r>
                      <a:endParaRPr lang="en-US" sz="2000" b="1" kern="100">
                        <a:solidFill>
                          <a:schemeClr val="tx1"/>
                        </a:solidFill>
                        <a:effectLst/>
                        <a:latin typeface="Times New Roman" panose="02020603050405020304" pitchFamily="18"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2000" b="1" kern="100">
                          <a:solidFill>
                            <a:schemeClr val="tx1"/>
                          </a:solidFill>
                          <a:effectLst/>
                          <a:latin typeface="Times New Roman" panose="02020603050405020304" pitchFamily="18" charset="0"/>
                          <a:cs typeface="Times New Roman" panose="02020603050405020304" pitchFamily="18" charset="0"/>
                        </a:rPr>
                        <a:t>12,1</a:t>
                      </a:r>
                    </a:p>
                    <a:p>
                      <a:pPr algn="ctr">
                        <a:lnSpc>
                          <a:spcPct val="100000"/>
                        </a:lnSpc>
                        <a:spcAft>
                          <a:spcPts val="800"/>
                        </a:spcAft>
                      </a:pPr>
                      <a:r>
                        <a:rPr lang="en-US" sz="2000" b="1" kern="100">
                          <a:solidFill>
                            <a:schemeClr val="tx1"/>
                          </a:solidFill>
                          <a:effectLst/>
                          <a:latin typeface="Times New Roman" panose="02020603050405020304" pitchFamily="18" charset="0"/>
                          <a:cs typeface="Times New Roman" panose="02020603050405020304" pitchFamily="18" charset="0"/>
                        </a:rPr>
                        <a:t>(8</a:t>
                      </a:r>
                      <a:r>
                        <a:rPr lang="en-US" sz="2000" b="1" kern="100" baseline="30000">
                          <a:solidFill>
                            <a:schemeClr val="tx1"/>
                          </a:solidFill>
                          <a:effectLst/>
                          <a:latin typeface="Times New Roman" panose="02020603050405020304" pitchFamily="18" charset="0"/>
                          <a:cs typeface="Times New Roman" panose="02020603050405020304" pitchFamily="18" charset="0"/>
                        </a:rPr>
                        <a:t>0 </a:t>
                      </a:r>
                      <a:r>
                        <a:rPr lang="en-US" sz="2000" b="1" kern="100" baseline="0">
                          <a:solidFill>
                            <a:schemeClr val="tx1"/>
                          </a:solidFill>
                          <a:effectLst/>
                          <a:latin typeface="Times New Roman" panose="02020603050405020304" pitchFamily="18" charset="0"/>
                          <a:cs typeface="Times New Roman" panose="02020603050405020304" pitchFamily="18" charset="0"/>
                        </a:rPr>
                        <a:t>C)</a:t>
                      </a:r>
                      <a:endParaRPr lang="en-US" sz="20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3210959"/>
                  </a:ext>
                </a:extLst>
              </a:tr>
              <a:tr h="550010">
                <a:tc vMerge="1">
                  <a:txBody>
                    <a:bodyPr/>
                    <a:lstStyle/>
                    <a:p>
                      <a:endParaRPr lang="en-US"/>
                    </a:p>
                  </a:txBody>
                  <a:tcPr/>
                </a:tc>
                <a:tc>
                  <a:txBody>
                    <a:bodyPr/>
                    <a:lstStyle/>
                    <a:p>
                      <a:pPr algn="ctr">
                        <a:lnSpc>
                          <a:spcPct val="107000"/>
                        </a:lnSpc>
                        <a:spcAft>
                          <a:spcPts val="800"/>
                        </a:spcAft>
                      </a:pPr>
                      <a:r>
                        <a:rPr lang="en-US" sz="2000" b="1" kern="100">
                          <a:solidFill>
                            <a:schemeClr val="tx1"/>
                          </a:solidFill>
                          <a:effectLst/>
                          <a:latin typeface="Times New Roman" panose="02020603050405020304" pitchFamily="18" charset="0"/>
                          <a:cs typeface="Times New Roman" panose="02020603050405020304" pitchFamily="18" charset="0"/>
                        </a:rPr>
                        <a:t>Trung bình năm</a:t>
                      </a:r>
                      <a:endParaRPr lang="en-US" sz="20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US" sz="2000" b="1" kern="100">
                          <a:solidFill>
                            <a:schemeClr val="tx1"/>
                          </a:solidFill>
                          <a:effectLst/>
                          <a:latin typeface="Times New Roman" panose="02020603050405020304" pitchFamily="18" charset="0"/>
                          <a:cs typeface="Times New Roman" panose="02020603050405020304" pitchFamily="18" charset="0"/>
                        </a:rPr>
                        <a:t> 22,4</a:t>
                      </a:r>
                      <a:r>
                        <a:rPr lang="en-US" sz="2000" b="1" kern="100" baseline="30000">
                          <a:solidFill>
                            <a:schemeClr val="tx1"/>
                          </a:solidFill>
                          <a:effectLst/>
                          <a:latin typeface="Times New Roman" panose="02020603050405020304" pitchFamily="18" charset="0"/>
                          <a:cs typeface="Times New Roman" panose="02020603050405020304" pitchFamily="18" charset="0"/>
                        </a:rPr>
                        <a:t>0 </a:t>
                      </a:r>
                      <a:r>
                        <a:rPr lang="en-US" sz="2000" b="1" kern="100" baseline="0">
                          <a:solidFill>
                            <a:schemeClr val="tx1"/>
                          </a:solidFill>
                          <a:effectLst/>
                          <a:latin typeface="Times New Roman" panose="02020603050405020304" pitchFamily="18" charset="0"/>
                          <a:cs typeface="Times New Roman" panose="02020603050405020304" pitchFamily="18" charset="0"/>
                        </a:rPr>
                        <a:t>C</a:t>
                      </a:r>
                      <a:endParaRPr lang="en-US" sz="2000" b="1" kern="100">
                        <a:solidFill>
                          <a:schemeClr val="tx1"/>
                        </a:solidFill>
                        <a:effectLst/>
                        <a:latin typeface="Times New Roman" panose="02020603050405020304" pitchFamily="18"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000" b="1" kern="100">
                          <a:solidFill>
                            <a:schemeClr val="tx1"/>
                          </a:solidFill>
                          <a:effectLst/>
                          <a:latin typeface="Times New Roman" panose="02020603050405020304" pitchFamily="18" charset="0"/>
                          <a:cs typeface="Times New Roman" panose="02020603050405020304" pitchFamily="18" charset="0"/>
                        </a:rPr>
                        <a:t> 15,5</a:t>
                      </a:r>
                      <a:r>
                        <a:rPr lang="en-US" sz="2000" b="1" kern="100" baseline="30000">
                          <a:solidFill>
                            <a:schemeClr val="tx1"/>
                          </a:solidFill>
                          <a:effectLst/>
                          <a:latin typeface="Times New Roman" panose="02020603050405020304" pitchFamily="18" charset="0"/>
                          <a:cs typeface="Times New Roman" panose="02020603050405020304" pitchFamily="18" charset="0"/>
                        </a:rPr>
                        <a:t>0 </a:t>
                      </a:r>
                      <a:r>
                        <a:rPr lang="en-US" sz="2000" b="1" kern="100" baseline="0">
                          <a:solidFill>
                            <a:schemeClr val="tx1"/>
                          </a:solidFill>
                          <a:effectLst/>
                          <a:latin typeface="Times New Roman" panose="02020603050405020304" pitchFamily="18" charset="0"/>
                          <a:cs typeface="Times New Roman" panose="02020603050405020304" pitchFamily="18" charset="0"/>
                        </a:rPr>
                        <a:t>C</a:t>
                      </a:r>
                      <a:endParaRPr lang="en-US" sz="20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5469317"/>
                  </a:ext>
                </a:extLst>
              </a:tr>
              <a:tr h="483743">
                <a:tc rowSpan="3">
                  <a:txBody>
                    <a:bodyPr/>
                    <a:lstStyle/>
                    <a:p>
                      <a:pPr marL="71120" marR="85725" algn="ctr">
                        <a:lnSpc>
                          <a:spcPct val="107000"/>
                        </a:lnSpc>
                        <a:spcAft>
                          <a:spcPts val="800"/>
                        </a:spcAft>
                      </a:pPr>
                      <a:r>
                        <a:rPr lang="en-US" sz="2000" b="1" kern="100">
                          <a:solidFill>
                            <a:srgbClr val="FF0000"/>
                          </a:solidFill>
                          <a:effectLst/>
                          <a:latin typeface="Times New Roman" panose="02020603050405020304" pitchFamily="18" charset="0"/>
                          <a:cs typeface="Times New Roman" panose="02020603050405020304" pitchFamily="18" charset="0"/>
                        </a:rPr>
                        <a:t>Lượng mưa (mm)</a:t>
                      </a:r>
                      <a:endParaRPr lang="en-US" sz="2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000" b="1" kern="100">
                          <a:solidFill>
                            <a:schemeClr val="tx1"/>
                          </a:solidFill>
                          <a:effectLst/>
                          <a:latin typeface="Times New Roman" panose="02020603050405020304" pitchFamily="18" charset="0"/>
                          <a:cs typeface="Times New Roman" panose="02020603050405020304" pitchFamily="18" charset="0"/>
                        </a:rPr>
                        <a:t>Tháng cao nhất</a:t>
                      </a:r>
                      <a:endParaRPr lang="en-US" sz="20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US" sz="2000" b="1" kern="100">
                          <a:solidFill>
                            <a:schemeClr val="tx1"/>
                          </a:solidFill>
                          <a:effectLst/>
                          <a:latin typeface="Times New Roman" panose="02020603050405020304" pitchFamily="18" charset="0"/>
                          <a:cs typeface="Times New Roman" panose="02020603050405020304" pitchFamily="18" charset="0"/>
                        </a:rPr>
                        <a:t> 8 </a:t>
                      </a:r>
                    </a:p>
                    <a:p>
                      <a:pPr algn="ctr">
                        <a:lnSpc>
                          <a:spcPct val="107000"/>
                        </a:lnSpc>
                      </a:pPr>
                      <a:r>
                        <a:rPr lang="en-US" sz="2000" b="1" kern="100">
                          <a:solidFill>
                            <a:schemeClr val="tx1"/>
                          </a:solidFill>
                          <a:effectLst/>
                          <a:latin typeface="Times New Roman" panose="02020603050405020304" pitchFamily="18" charset="0"/>
                          <a:cs typeface="Times New Roman" panose="02020603050405020304" pitchFamily="18" charset="0"/>
                        </a:rPr>
                        <a:t>(350mm)</a:t>
                      </a: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000" b="1" kern="100">
                          <a:solidFill>
                            <a:schemeClr val="tx1"/>
                          </a:solidFill>
                          <a:effectLst/>
                          <a:latin typeface="Times New Roman" panose="02020603050405020304" pitchFamily="18" charset="0"/>
                          <a:cs typeface="Times New Roman" panose="02020603050405020304" pitchFamily="18" charset="0"/>
                        </a:rPr>
                        <a:t> 7,8 (480mm)</a:t>
                      </a:r>
                      <a:endParaRPr lang="en-US" sz="20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6222501"/>
                  </a:ext>
                </a:extLst>
              </a:tr>
              <a:tr h="483743">
                <a:tc vMerge="1">
                  <a:txBody>
                    <a:bodyPr/>
                    <a:lstStyle/>
                    <a:p>
                      <a:endParaRPr lang="en-US"/>
                    </a:p>
                  </a:txBody>
                  <a:tcPr/>
                </a:tc>
                <a:tc>
                  <a:txBody>
                    <a:bodyPr/>
                    <a:lstStyle/>
                    <a:p>
                      <a:pPr algn="ctr">
                        <a:lnSpc>
                          <a:spcPct val="107000"/>
                        </a:lnSpc>
                        <a:spcAft>
                          <a:spcPts val="800"/>
                        </a:spcAft>
                      </a:pPr>
                      <a:r>
                        <a:rPr lang="en-US" sz="2000" b="1" kern="100">
                          <a:solidFill>
                            <a:schemeClr val="tx1"/>
                          </a:solidFill>
                          <a:effectLst/>
                          <a:latin typeface="Times New Roman" panose="02020603050405020304" pitchFamily="18" charset="0"/>
                          <a:cs typeface="Times New Roman" panose="02020603050405020304" pitchFamily="18" charset="0"/>
                        </a:rPr>
                        <a:t>Tháng thấp nhất</a:t>
                      </a:r>
                      <a:endParaRPr lang="en-US" sz="20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US" sz="2000" b="1" kern="100">
                          <a:solidFill>
                            <a:schemeClr val="tx1"/>
                          </a:solidFill>
                          <a:effectLst/>
                          <a:latin typeface="Times New Roman" panose="02020603050405020304" pitchFamily="18" charset="0"/>
                          <a:cs typeface="Times New Roman" panose="02020603050405020304" pitchFamily="18" charset="0"/>
                        </a:rPr>
                        <a:t>1 (35mm)</a:t>
                      </a: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US" sz="2000" b="1" kern="100">
                          <a:solidFill>
                            <a:schemeClr val="tx1"/>
                          </a:solidFill>
                          <a:effectLst/>
                          <a:latin typeface="Times New Roman" panose="02020603050405020304" pitchFamily="18" charset="0"/>
                          <a:cs typeface="Times New Roman" panose="02020603050405020304" pitchFamily="18" charset="0"/>
                        </a:rPr>
                        <a:t>2(80mm)</a:t>
                      </a: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5031888"/>
                  </a:ext>
                </a:extLst>
              </a:tr>
              <a:tr h="483743">
                <a:tc vMerge="1">
                  <a:txBody>
                    <a:bodyPr/>
                    <a:lstStyle/>
                    <a:p>
                      <a:endParaRPr lang="en-US"/>
                    </a:p>
                  </a:txBody>
                  <a:tcPr/>
                </a:tc>
                <a:tc>
                  <a:txBody>
                    <a:bodyPr/>
                    <a:lstStyle/>
                    <a:p>
                      <a:pPr algn="ctr">
                        <a:lnSpc>
                          <a:spcPct val="107000"/>
                        </a:lnSpc>
                        <a:spcAft>
                          <a:spcPts val="800"/>
                        </a:spcAft>
                      </a:pPr>
                      <a:r>
                        <a:rPr lang="en-US" sz="2000" b="1" kern="100">
                          <a:solidFill>
                            <a:schemeClr val="tx1"/>
                          </a:solidFill>
                          <a:effectLst/>
                          <a:latin typeface="Times New Roman" panose="02020603050405020304" pitchFamily="18" charset="0"/>
                          <a:cs typeface="Times New Roman" panose="02020603050405020304" pitchFamily="18" charset="0"/>
                        </a:rPr>
                        <a:t>Tổng lượng mưa</a:t>
                      </a:r>
                      <a:endParaRPr lang="en-US" sz="20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US" sz="2000" b="1" kern="100">
                          <a:solidFill>
                            <a:schemeClr val="tx1"/>
                          </a:solidFill>
                          <a:effectLst/>
                          <a:latin typeface="Times New Roman" panose="02020603050405020304" pitchFamily="18" charset="0"/>
                          <a:cs typeface="Times New Roman" panose="02020603050405020304" pitchFamily="18" charset="0"/>
                        </a:rPr>
                        <a:t>1.765mm</a:t>
                      </a: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US" sz="2000" b="1" kern="100">
                          <a:solidFill>
                            <a:schemeClr val="tx1"/>
                          </a:solidFill>
                          <a:effectLst/>
                          <a:latin typeface="Times New Roman" panose="02020603050405020304" pitchFamily="18" charset="0"/>
                          <a:cs typeface="Times New Roman" panose="02020603050405020304" pitchFamily="18" charset="0"/>
                        </a:rPr>
                        <a:t>2.674mm</a:t>
                      </a:r>
                    </a:p>
                  </a:txBody>
                  <a:tcPr marL="9525" marR="9525" marT="9525"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6748906"/>
                  </a:ext>
                </a:extLst>
              </a:tr>
            </a:tbl>
          </a:graphicData>
        </a:graphic>
      </p:graphicFrame>
      <p:sp>
        <p:nvSpPr>
          <p:cNvPr id="7" name="Rectangle 1">
            <a:extLst>
              <a:ext uri="{FF2B5EF4-FFF2-40B4-BE49-F238E27FC236}">
                <a16:creationId xmlns:a16="http://schemas.microsoft.com/office/drawing/2014/main" id="{99E262DB-0EC0-FD55-A18A-3C43EFC4FC8C}"/>
              </a:ext>
            </a:extLst>
          </p:cNvPr>
          <p:cNvSpPr>
            <a:spLocks noChangeArrowheads="1"/>
          </p:cNvSpPr>
          <p:nvPr/>
        </p:nvSpPr>
        <p:spPr bwMode="auto">
          <a:xfrm>
            <a:off x="3354388" y="2565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6EB04F81-CB4E-6217-51E8-5A59B2B4CD31}"/>
              </a:ext>
            </a:extLst>
          </p:cNvPr>
          <p:cNvSpPr txBox="1"/>
          <p:nvPr/>
        </p:nvSpPr>
        <p:spPr>
          <a:xfrm>
            <a:off x="1295400" y="6167735"/>
            <a:ext cx="6781800" cy="461665"/>
          </a:xfrm>
          <a:prstGeom prst="rect">
            <a:avLst/>
          </a:prstGeom>
          <a:solidFill>
            <a:srgbClr val="BCFCD4"/>
          </a:solidFill>
        </p:spPr>
        <p:txBody>
          <a:bodyPr wrap="square" rtlCol="0">
            <a:spAutoFit/>
          </a:bodyPr>
          <a:lstStyle/>
          <a:p>
            <a:r>
              <a:rPr lang="en-US" sz="2400" b="1" i="1">
                <a:solidFill>
                  <a:srgbClr val="FF0000"/>
                </a:solidFill>
                <a:latin typeface="Times New Roman" panose="02020603050405020304" pitchFamily="18" charset="0"/>
                <a:cs typeface="Times New Roman" panose="02020603050405020304" pitchFamily="18" charset="0"/>
              </a:rPr>
              <a:t>2. Khí hậu nước ta có sự phân hoá theo độ cao.</a:t>
            </a:r>
          </a:p>
        </p:txBody>
      </p:sp>
    </p:spTree>
    <p:extLst>
      <p:ext uri="{BB962C8B-B14F-4D97-AF65-F5344CB8AC3E}">
        <p14:creationId xmlns:p14="http://schemas.microsoft.com/office/powerpoint/2010/main" val="2332240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52401"/>
            <a:ext cx="10210800" cy="868363"/>
          </a:xfrm>
        </p:spPr>
        <p:txBody>
          <a:bodyPr>
            <a:noAutofit/>
          </a:bodyPr>
          <a:lstStyle/>
          <a:p>
            <a:pPr marL="0" indent="0">
              <a:buNone/>
            </a:pPr>
            <a:r>
              <a:rPr lang="en-US" b="1" i="1">
                <a:solidFill>
                  <a:srgbClr val="FF0000"/>
                </a:solidFill>
                <a:latin typeface="Times New Roman" panose="02020603050405020304" pitchFamily="18" charset="0"/>
                <a:ea typeface="Cambria" pitchFamily="18" charset="0"/>
                <a:cs typeface="Times New Roman" panose="02020603050405020304" pitchFamily="18" charset="0"/>
              </a:rPr>
              <a:t>Theo dõi video </a:t>
            </a:r>
            <a:r>
              <a:rPr lang="en-US" b="1" i="1" dirty="0">
                <a:solidFill>
                  <a:srgbClr val="FF0000"/>
                </a:solidFill>
                <a:latin typeface="Times New Roman" panose="02020603050405020304" pitchFamily="18" charset="0"/>
                <a:ea typeface="Cambria" pitchFamily="18" charset="0"/>
                <a:cs typeface="Times New Roman" panose="02020603050405020304" pitchFamily="18" charset="0"/>
              </a:rPr>
              <a:t>clip, </a:t>
            </a:r>
            <a:r>
              <a:rPr lang="en-US" b="1" i="1" dirty="0" err="1">
                <a:solidFill>
                  <a:srgbClr val="FF0000"/>
                </a:solidFill>
                <a:latin typeface="Times New Roman" panose="02020603050405020304" pitchFamily="18" charset="0"/>
                <a:ea typeface="Cambria" pitchFamily="18" charset="0"/>
                <a:cs typeface="Times New Roman" panose="02020603050405020304" pitchFamily="18" charset="0"/>
              </a:rPr>
              <a:t>hãy</a:t>
            </a:r>
            <a:r>
              <a:rPr lang="en-US" b="1"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Cambria" pitchFamily="18" charset="0"/>
                <a:cs typeface="Times New Roman" panose="02020603050405020304" pitchFamily="18" charset="0"/>
              </a:rPr>
              <a:t>cho</a:t>
            </a:r>
            <a:r>
              <a:rPr lang="en-US" b="1"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b="1" i="1" err="1">
                <a:solidFill>
                  <a:srgbClr val="FF0000"/>
                </a:solidFill>
                <a:latin typeface="Times New Roman" panose="02020603050405020304" pitchFamily="18" charset="0"/>
                <a:ea typeface="Cambria" pitchFamily="18" charset="0"/>
                <a:cs typeface="Times New Roman" panose="02020603050405020304" pitchFamily="18" charset="0"/>
              </a:rPr>
              <a:t>biết</a:t>
            </a:r>
            <a:r>
              <a:rPr lang="en-US" b="1" i="1">
                <a:solidFill>
                  <a:srgbClr val="FF0000"/>
                </a:solidFill>
                <a:latin typeface="Times New Roman" panose="02020603050405020304" pitchFamily="18" charset="0"/>
                <a:ea typeface="Cambria" pitchFamily="18" charset="0"/>
                <a:cs typeface="Times New Roman" panose="02020603050405020304" pitchFamily="18" charset="0"/>
              </a:rPr>
              <a:t> qua lời bài hát đã phản ánh đặc điểm gì của khí hậu nước ta? </a:t>
            </a:r>
            <a:endParaRPr lang="en-US" b="1" i="1" dirty="0">
              <a:solidFill>
                <a:srgbClr val="FF0000"/>
              </a:solidFill>
              <a:latin typeface="Times New Roman" panose="02020603050405020304" pitchFamily="18" charset="0"/>
              <a:ea typeface="Cambria" pitchFamily="18" charset="0"/>
              <a:cs typeface="Times New Roman" panose="02020603050405020304" pitchFamily="18" charset="0"/>
            </a:endParaRPr>
          </a:p>
        </p:txBody>
      </p:sp>
      <p:pic>
        <p:nvPicPr>
          <p:cNvPr id="7" name="Bai 6-1">
            <a:hlinkClick r:id="" action="ppaction://media"/>
            <a:extLst>
              <a:ext uri="{FF2B5EF4-FFF2-40B4-BE49-F238E27FC236}">
                <a16:creationId xmlns:a16="http://schemas.microsoft.com/office/drawing/2014/main"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1371600"/>
            <a:ext cx="11049000" cy="4800600"/>
          </a:xfrm>
          <a:prstGeom prst="rect">
            <a:avLst/>
          </a:prstGeom>
        </p:spPr>
      </p:pic>
    </p:spTree>
    <p:extLst>
      <p:ext uri="{BB962C8B-B14F-4D97-AF65-F5344CB8AC3E}">
        <p14:creationId xmlns:p14="http://schemas.microsoft.com/office/powerpoint/2010/main" val="29406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B7CC7-A173-58AE-EACC-8DB5CDA6773B}"/>
              </a:ext>
            </a:extLst>
          </p:cNvPr>
          <p:cNvSpPr>
            <a:spLocks noGrp="1"/>
          </p:cNvSpPr>
          <p:nvPr>
            <p:ph type="title"/>
          </p:nvPr>
        </p:nvSpPr>
        <p:spPr/>
        <p:txBody>
          <a:bodyPr>
            <a:normAutofit fontScale="90000"/>
          </a:bodyPr>
          <a:lstStyle/>
          <a:p>
            <a:r>
              <a:rPr lang="en-US" b="1">
                <a:solidFill>
                  <a:srgbClr val="FF0066"/>
                </a:solidFill>
                <a:latin typeface="Times New Roman" panose="02020603050405020304" pitchFamily="18" charset="0"/>
                <a:cs typeface="Times New Roman" panose="02020603050405020304" pitchFamily="18" charset="0"/>
              </a:rPr>
              <a:t>Tiết 31. </a:t>
            </a:r>
            <a:br>
              <a:rPr lang="en-US" b="1">
                <a:solidFill>
                  <a:srgbClr val="FF0066"/>
                </a:solidFill>
                <a:latin typeface="Times New Roman" panose="02020603050405020304" pitchFamily="18" charset="0"/>
                <a:cs typeface="Times New Roman" panose="02020603050405020304" pitchFamily="18" charset="0"/>
              </a:rPr>
            </a:br>
            <a:r>
              <a:rPr lang="en-US" b="1">
                <a:solidFill>
                  <a:srgbClr val="FF0066"/>
                </a:solidFill>
                <a:latin typeface="Times New Roman" panose="02020603050405020304" pitchFamily="18" charset="0"/>
                <a:cs typeface="Times New Roman" panose="02020603050405020304" pitchFamily="18" charset="0"/>
              </a:rPr>
              <a:t>Bài 4: KHÍ HẬU VIỆT NAM(tt)</a:t>
            </a:r>
          </a:p>
        </p:txBody>
      </p:sp>
      <p:sp>
        <p:nvSpPr>
          <p:cNvPr id="4" name="Title 1">
            <a:extLst>
              <a:ext uri="{FF2B5EF4-FFF2-40B4-BE49-F238E27FC236}">
                <a16:creationId xmlns:a16="http://schemas.microsoft.com/office/drawing/2014/main" id="{9843F455-1089-DCF8-9BBD-3A599B75DA4E}"/>
              </a:ext>
            </a:extLst>
          </p:cNvPr>
          <p:cNvSpPr txBox="1">
            <a:spLocks/>
          </p:cNvSpPr>
          <p:nvPr/>
        </p:nvSpPr>
        <p:spPr>
          <a:xfrm>
            <a:off x="990600" y="1562100"/>
            <a:ext cx="101346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Times New Roman" panose="02020603050405020304" pitchFamily="18" charset="0"/>
                <a:cs typeface="Times New Roman" panose="02020603050405020304" pitchFamily="18" charset="0"/>
              </a:rPr>
              <a:t>2. </a:t>
            </a:r>
            <a:r>
              <a:rPr lang="vi-VN" sz="2400" b="1">
                <a:solidFill>
                  <a:srgbClr val="0D30DD"/>
                </a:solidFill>
                <a:latin typeface="Times New Roman" panose="02020603050405020304" pitchFamily="18" charset="0"/>
                <a:cs typeface="Times New Roman" panose="02020603050405020304" pitchFamily="18" charset="0"/>
              </a:rPr>
              <a:t>SỰ </a:t>
            </a:r>
            <a:r>
              <a:rPr lang="vi-VN" sz="2400" b="1" dirty="0">
                <a:solidFill>
                  <a:srgbClr val="0D30DD"/>
                </a:solidFill>
                <a:latin typeface="Times New Roman" panose="02020603050405020304" pitchFamily="18" charset="0"/>
                <a:cs typeface="Times New Roman" panose="02020603050405020304" pitchFamily="18" charset="0"/>
              </a:rPr>
              <a:t>PHÂN HÓA ĐA DẠNG CỦA KHÍ HẬU </a:t>
            </a:r>
            <a:r>
              <a:rPr lang="vi-VN" sz="2400" b="1">
                <a:solidFill>
                  <a:srgbClr val="0D30DD"/>
                </a:solidFill>
                <a:latin typeface="Times New Roman" panose="02020603050405020304" pitchFamily="18" charset="0"/>
                <a:cs typeface="Times New Roman" panose="02020603050405020304" pitchFamily="18" charset="0"/>
              </a:rPr>
              <a:t>VIỆT NAM</a:t>
            </a:r>
            <a:endParaRPr lang="en-US" sz="2400" b="1"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578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762000" y="133916"/>
            <a:ext cx="7978609" cy="786780"/>
          </a:xfrm>
          <a:prstGeom prst="roundRect">
            <a:avLst>
              <a:gd name="adj" fmla="val 2792"/>
            </a:avLst>
          </a:prstGeom>
          <a:blipFill>
            <a:blip r:embed="rId3"/>
            <a:stretch>
              <a:fillRect/>
            </a:stretch>
          </a:blipFill>
          <a:ln>
            <a:noFill/>
          </a:ln>
          <a:effectLst/>
        </p:spPr>
      </p:pic>
      <p:sp>
        <p:nvSpPr>
          <p:cNvPr id="21" name="Title 1"/>
          <p:cNvSpPr txBox="1">
            <a:spLocks/>
          </p:cNvSpPr>
          <p:nvPr/>
        </p:nvSpPr>
        <p:spPr>
          <a:xfrm>
            <a:off x="8382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2. </a:t>
            </a:r>
            <a:r>
              <a:rPr lang="vi-VN" sz="2400" b="1">
                <a:solidFill>
                  <a:srgbClr val="0D30DD"/>
                </a:solidFill>
                <a:latin typeface="Cambria" pitchFamily="18" charset="0"/>
              </a:rPr>
              <a:t>SỰ </a:t>
            </a:r>
            <a:r>
              <a:rPr lang="vi-VN" sz="2400" b="1" dirty="0">
                <a:solidFill>
                  <a:srgbClr val="0D30DD"/>
                </a:solidFill>
                <a:latin typeface="Cambria" pitchFamily="18" charset="0"/>
              </a:rPr>
              <a:t>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685800" y="914400"/>
            <a:ext cx="6613264" cy="83099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HOẠT </a:t>
            </a:r>
            <a:r>
              <a:rPr lang="en-US" sz="2400" b="1">
                <a:solidFill>
                  <a:srgbClr val="00B050"/>
                </a:solidFill>
                <a:latin typeface="Times New Roman" panose="02020603050405020304" pitchFamily="18" charset="0"/>
                <a:ea typeface="Cambria" panose="02040503050406030204" pitchFamily="18" charset="0"/>
                <a:cs typeface="Times New Roman" panose="02020603050405020304" pitchFamily="18" charset="0"/>
              </a:rPr>
              <a:t>ĐỘNG NHÓM (10 phút)</a:t>
            </a:r>
            <a:endParaRPr lang="en-US" sz="24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400"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 sát hình 4.1, các hình ảnh và kênh chữ SGK</a:t>
            </a:r>
          </a:p>
        </p:txBody>
      </p:sp>
      <p:graphicFrame>
        <p:nvGraphicFramePr>
          <p:cNvPr id="2" name="Table 1">
            <a:extLst>
              <a:ext uri="{FF2B5EF4-FFF2-40B4-BE49-F238E27FC236}">
                <a16:creationId xmlns:a16="http://schemas.microsoft.com/office/drawing/2014/main" id="{7F298A85-12BF-4A45-685E-F0900DBAA02A}"/>
              </a:ext>
            </a:extLst>
          </p:cNvPr>
          <p:cNvGraphicFramePr>
            <a:graphicFrameLocks noGrp="1"/>
          </p:cNvGraphicFramePr>
          <p:nvPr>
            <p:extLst>
              <p:ext uri="{D42A27DB-BD31-4B8C-83A1-F6EECF244321}">
                <p14:modId xmlns:p14="http://schemas.microsoft.com/office/powerpoint/2010/main" val="2174439560"/>
              </p:ext>
            </p:extLst>
          </p:nvPr>
        </p:nvGraphicFramePr>
        <p:xfrm>
          <a:off x="327725" y="1828800"/>
          <a:ext cx="7292275" cy="1684701"/>
        </p:xfrm>
        <a:graphic>
          <a:graphicData uri="http://schemas.openxmlformats.org/drawingml/2006/table">
            <a:tbl>
              <a:tblPr firstRow="1" firstCol="1" bandRow="1">
                <a:tableStyleId>{5C22544A-7EE6-4342-B048-85BDC9FD1C3A}</a:tableStyleId>
              </a:tblPr>
              <a:tblGrid>
                <a:gridCol w="7292275">
                  <a:extLst>
                    <a:ext uri="{9D8B030D-6E8A-4147-A177-3AD203B41FA5}">
                      <a16:colId xmlns:a16="http://schemas.microsoft.com/office/drawing/2014/main" val="1297493973"/>
                    </a:ext>
                  </a:extLst>
                </a:gridCol>
              </a:tblGrid>
              <a:tr h="495981">
                <a:tc>
                  <a:txBody>
                    <a:bodyPr/>
                    <a:lstStyle/>
                    <a:p>
                      <a:pPr algn="ctr">
                        <a:lnSpc>
                          <a:spcPct val="100000"/>
                        </a:lnSpc>
                        <a:spcAft>
                          <a:spcPts val="1000"/>
                        </a:spcAft>
                      </a:pPr>
                      <a:r>
                        <a:rPr lang="en-US" sz="2600" kern="100">
                          <a:solidFill>
                            <a:srgbClr val="F11BAA"/>
                          </a:solidFill>
                          <a:effectLst/>
                          <a:latin typeface="Times New Roman" panose="02020603050405020304" pitchFamily="18" charset="0"/>
                          <a:cs typeface="Times New Roman" panose="02020603050405020304" pitchFamily="18" charset="0"/>
                        </a:rPr>
                        <a:t>P</a:t>
                      </a:r>
                      <a:r>
                        <a:rPr lang="vi-VN" sz="2600" kern="100">
                          <a:solidFill>
                            <a:srgbClr val="F11BAA"/>
                          </a:solidFill>
                          <a:effectLst/>
                          <a:latin typeface="Times New Roman" panose="02020603050405020304" pitchFamily="18" charset="0"/>
                          <a:cs typeface="Times New Roman" panose="02020603050405020304" pitchFamily="18" charset="0"/>
                        </a:rPr>
                        <a:t>hiếu học tập số </a:t>
                      </a:r>
                      <a:r>
                        <a:rPr lang="en-US" sz="2600" kern="100">
                          <a:solidFill>
                            <a:srgbClr val="F11BAA"/>
                          </a:solidFill>
                          <a:effectLst/>
                          <a:latin typeface="Times New Roman" panose="02020603050405020304" pitchFamily="18" charset="0"/>
                          <a:cs typeface="Times New Roman" panose="02020603050405020304" pitchFamily="18" charset="0"/>
                        </a:rPr>
                        <a:t>1</a:t>
                      </a:r>
                      <a:endParaRPr lang="en-US" sz="2600" kern="100">
                        <a:solidFill>
                          <a:srgbClr val="F11BA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66718217"/>
                  </a:ext>
                </a:extLst>
              </a:tr>
              <a:tr h="1035223">
                <a:tc>
                  <a:txBody>
                    <a:bodyPr/>
                    <a:lstStyle/>
                    <a:p>
                      <a:pPr algn="just">
                        <a:lnSpc>
                          <a:spcPct val="100000"/>
                        </a:lnSpc>
                        <a:spcAft>
                          <a:spcPts val="1000"/>
                        </a:spcAft>
                      </a:pPr>
                      <a:r>
                        <a:rPr lang="en-US" sz="2600" kern="100">
                          <a:solidFill>
                            <a:srgbClr val="FF0000"/>
                          </a:solidFill>
                          <a:effectLst/>
                          <a:latin typeface="Times New Roman" panose="02020603050405020304" pitchFamily="18" charset="0"/>
                          <a:cs typeface="Times New Roman" panose="02020603050405020304" pitchFamily="18" charset="0"/>
                        </a:rPr>
                        <a:t>Nguyên nhân nào tạo nên sự phân hóa bắc – nam của khí hậu nước ta? Nêu biểu hiện của sự phân hoá đó?</a:t>
                      </a:r>
                      <a:endParaRPr lang="en-US" sz="2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372208504"/>
                  </a:ext>
                </a:extLst>
              </a:tr>
            </a:tbl>
          </a:graphicData>
        </a:graphic>
      </p:graphicFrame>
      <p:graphicFrame>
        <p:nvGraphicFramePr>
          <p:cNvPr id="19" name="Table 18">
            <a:extLst>
              <a:ext uri="{FF2B5EF4-FFF2-40B4-BE49-F238E27FC236}">
                <a16:creationId xmlns:a16="http://schemas.microsoft.com/office/drawing/2014/main" id="{3EC6B3AC-A2E5-8764-E2F8-CF038FB8D7F5}"/>
              </a:ext>
            </a:extLst>
          </p:cNvPr>
          <p:cNvGraphicFramePr>
            <a:graphicFrameLocks noGrp="1"/>
          </p:cNvGraphicFramePr>
          <p:nvPr>
            <p:extLst>
              <p:ext uri="{D42A27DB-BD31-4B8C-83A1-F6EECF244321}">
                <p14:modId xmlns:p14="http://schemas.microsoft.com/office/powerpoint/2010/main" val="3287155544"/>
              </p:ext>
            </p:extLst>
          </p:nvPr>
        </p:nvGraphicFramePr>
        <p:xfrm>
          <a:off x="327725" y="3428999"/>
          <a:ext cx="7520875" cy="1749680"/>
        </p:xfrm>
        <a:graphic>
          <a:graphicData uri="http://schemas.openxmlformats.org/drawingml/2006/table">
            <a:tbl>
              <a:tblPr firstRow="1" firstCol="1" bandRow="1">
                <a:tableStyleId>{5C22544A-7EE6-4342-B048-85BDC9FD1C3A}</a:tableStyleId>
              </a:tblPr>
              <a:tblGrid>
                <a:gridCol w="7520875">
                  <a:extLst>
                    <a:ext uri="{9D8B030D-6E8A-4147-A177-3AD203B41FA5}">
                      <a16:colId xmlns:a16="http://schemas.microsoft.com/office/drawing/2014/main" val="1184191386"/>
                    </a:ext>
                  </a:extLst>
                </a:gridCol>
              </a:tblGrid>
              <a:tr h="398920">
                <a:tc>
                  <a:txBody>
                    <a:bodyPr/>
                    <a:lstStyle/>
                    <a:p>
                      <a:pPr algn="ctr">
                        <a:lnSpc>
                          <a:spcPct val="115000"/>
                        </a:lnSpc>
                        <a:spcAft>
                          <a:spcPts val="1000"/>
                        </a:spcAft>
                      </a:pPr>
                      <a:r>
                        <a:rPr lang="en-US" sz="2600" kern="100">
                          <a:solidFill>
                            <a:srgbClr val="F11BAA"/>
                          </a:solidFill>
                          <a:effectLst/>
                          <a:latin typeface="Times New Roman" panose="02020603050405020304" pitchFamily="18" charset="0"/>
                          <a:cs typeface="Times New Roman" panose="02020603050405020304" pitchFamily="18" charset="0"/>
                        </a:rPr>
                        <a:t>P</a:t>
                      </a:r>
                      <a:r>
                        <a:rPr lang="vi-VN" sz="2600" kern="100">
                          <a:solidFill>
                            <a:srgbClr val="F11BAA"/>
                          </a:solidFill>
                          <a:effectLst/>
                          <a:latin typeface="Times New Roman" panose="02020603050405020304" pitchFamily="18" charset="0"/>
                          <a:cs typeface="Times New Roman" panose="02020603050405020304" pitchFamily="18" charset="0"/>
                        </a:rPr>
                        <a:t>hiếu học tập số </a:t>
                      </a:r>
                      <a:r>
                        <a:rPr lang="en-US" sz="2600" kern="100">
                          <a:solidFill>
                            <a:srgbClr val="F11BAA"/>
                          </a:solidFill>
                          <a:effectLst/>
                          <a:latin typeface="Times New Roman" panose="02020603050405020304" pitchFamily="18" charset="0"/>
                          <a:cs typeface="Times New Roman" panose="02020603050405020304" pitchFamily="18" charset="0"/>
                        </a:rPr>
                        <a:t>2</a:t>
                      </a:r>
                      <a:endParaRPr lang="en-US" sz="2600" kern="100">
                        <a:solidFill>
                          <a:srgbClr val="F11BA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514198066"/>
                  </a:ext>
                </a:extLst>
              </a:tr>
              <a:tr h="1266259">
                <a:tc>
                  <a: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2600" kern="100">
                          <a:solidFill>
                            <a:srgbClr val="FF0000"/>
                          </a:solidFill>
                          <a:effectLst/>
                          <a:latin typeface="Times New Roman" panose="02020603050405020304" pitchFamily="18" charset="0"/>
                          <a:cs typeface="Times New Roman" panose="02020603050405020304" pitchFamily="18" charset="0"/>
                        </a:rPr>
                        <a:t>Nguyên nhân nào tạo nên sự phân hóa đông - tây của khí hậu nước ta? Nêu biểu hiện của sự phân hóa đó?</a:t>
                      </a:r>
                      <a:endParaRPr lang="en-US" sz="2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89289275"/>
                  </a:ext>
                </a:extLst>
              </a:tr>
            </a:tbl>
          </a:graphicData>
        </a:graphic>
      </p:graphicFrame>
      <p:graphicFrame>
        <p:nvGraphicFramePr>
          <p:cNvPr id="20" name="Table 19">
            <a:extLst>
              <a:ext uri="{FF2B5EF4-FFF2-40B4-BE49-F238E27FC236}">
                <a16:creationId xmlns:a16="http://schemas.microsoft.com/office/drawing/2014/main" id="{41D17CA5-8BE6-3232-D74F-0D9CCF64C27F}"/>
              </a:ext>
            </a:extLst>
          </p:cNvPr>
          <p:cNvGraphicFramePr>
            <a:graphicFrameLocks noGrp="1"/>
          </p:cNvGraphicFramePr>
          <p:nvPr>
            <p:extLst>
              <p:ext uri="{D42A27DB-BD31-4B8C-83A1-F6EECF244321}">
                <p14:modId xmlns:p14="http://schemas.microsoft.com/office/powerpoint/2010/main" val="1192050616"/>
              </p:ext>
            </p:extLst>
          </p:nvPr>
        </p:nvGraphicFramePr>
        <p:xfrm>
          <a:off x="480124" y="5105400"/>
          <a:ext cx="7292276" cy="1752600"/>
        </p:xfrm>
        <a:graphic>
          <a:graphicData uri="http://schemas.openxmlformats.org/drawingml/2006/table">
            <a:tbl>
              <a:tblPr firstRow="1" firstCol="1" bandRow="1">
                <a:tableStyleId>{5C22544A-7EE6-4342-B048-85BDC9FD1C3A}</a:tableStyleId>
              </a:tblPr>
              <a:tblGrid>
                <a:gridCol w="7292276">
                  <a:extLst>
                    <a:ext uri="{9D8B030D-6E8A-4147-A177-3AD203B41FA5}">
                      <a16:colId xmlns:a16="http://schemas.microsoft.com/office/drawing/2014/main" val="1184191386"/>
                    </a:ext>
                  </a:extLst>
                </a:gridCol>
              </a:tblGrid>
              <a:tr h="419840">
                <a:tc>
                  <a:txBody>
                    <a:bodyPr/>
                    <a:lstStyle/>
                    <a:p>
                      <a:pPr algn="ctr">
                        <a:lnSpc>
                          <a:spcPct val="115000"/>
                        </a:lnSpc>
                        <a:spcAft>
                          <a:spcPts val="1000"/>
                        </a:spcAft>
                      </a:pPr>
                      <a:r>
                        <a:rPr lang="en-US" sz="2600" kern="100">
                          <a:solidFill>
                            <a:srgbClr val="F11BAA"/>
                          </a:solidFill>
                          <a:effectLst/>
                          <a:latin typeface="Times New Roman" panose="02020603050405020304" pitchFamily="18" charset="0"/>
                          <a:cs typeface="Times New Roman" panose="02020603050405020304" pitchFamily="18" charset="0"/>
                        </a:rPr>
                        <a:t>P</a:t>
                      </a:r>
                      <a:r>
                        <a:rPr lang="vi-VN" sz="2600" kern="100">
                          <a:solidFill>
                            <a:srgbClr val="F11BAA"/>
                          </a:solidFill>
                          <a:effectLst/>
                          <a:latin typeface="Times New Roman" panose="02020603050405020304" pitchFamily="18" charset="0"/>
                          <a:cs typeface="Times New Roman" panose="02020603050405020304" pitchFamily="18" charset="0"/>
                        </a:rPr>
                        <a:t>hiếu học tập số </a:t>
                      </a:r>
                      <a:r>
                        <a:rPr lang="en-US" sz="2600" kern="100">
                          <a:solidFill>
                            <a:srgbClr val="F11BAA"/>
                          </a:solidFill>
                          <a:effectLst/>
                          <a:latin typeface="Times New Roman" panose="02020603050405020304" pitchFamily="18" charset="0"/>
                          <a:cs typeface="Times New Roman" panose="02020603050405020304" pitchFamily="18" charset="0"/>
                        </a:rPr>
                        <a:t>3</a:t>
                      </a:r>
                      <a:endParaRPr lang="en-US" sz="2600" kern="100">
                        <a:solidFill>
                          <a:srgbClr val="F11BA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514198066"/>
                  </a:ext>
                </a:extLst>
              </a:tr>
              <a:tr h="1332760">
                <a:tc>
                  <a: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2600" kern="100">
                          <a:solidFill>
                            <a:srgbClr val="FF0000"/>
                          </a:solidFill>
                          <a:effectLst/>
                          <a:latin typeface="Times New Roman" panose="02020603050405020304" pitchFamily="18" charset="0"/>
                          <a:cs typeface="Times New Roman" panose="02020603050405020304" pitchFamily="18" charset="0"/>
                        </a:rPr>
                        <a:t>Nguyên nhân nào tạo nên sự phân hóa theo độ cao của khí hậu nước ta? Nêu biểu hiện của sự phân hóa đó?</a:t>
                      </a:r>
                      <a:endParaRPr lang="en-US" sz="2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89289275"/>
                  </a:ext>
                </a:extLst>
              </a:tr>
            </a:tbl>
          </a:graphicData>
        </a:graphic>
      </p:graphicFrame>
      <p:pic>
        <p:nvPicPr>
          <p:cNvPr id="24" name="Picture 23">
            <a:extLst>
              <a:ext uri="{FF2B5EF4-FFF2-40B4-BE49-F238E27FC236}">
                <a16:creationId xmlns:a16="http://schemas.microsoft.com/office/drawing/2014/main" id="{57778745-BA3B-A481-DA7C-0753499E5DBC}"/>
              </a:ext>
            </a:extLst>
          </p:cNvPr>
          <p:cNvPicPr>
            <a:picLocks noChangeAspect="1"/>
          </p:cNvPicPr>
          <p:nvPr/>
        </p:nvPicPr>
        <p:blipFill>
          <a:blip r:embed="rId4"/>
          <a:stretch>
            <a:fillRect/>
          </a:stretch>
        </p:blipFill>
        <p:spPr>
          <a:xfrm>
            <a:off x="7848600" y="962025"/>
            <a:ext cx="4343400" cy="5438775"/>
          </a:xfrm>
          <a:prstGeom prst="rect">
            <a:avLst/>
          </a:prstGeom>
        </p:spPr>
      </p:pic>
      <p:sp>
        <p:nvSpPr>
          <p:cNvPr id="25" name="TextBox 24">
            <a:extLst>
              <a:ext uri="{FF2B5EF4-FFF2-40B4-BE49-F238E27FC236}">
                <a16:creationId xmlns:a16="http://schemas.microsoft.com/office/drawing/2014/main" id="{A3356614-8EEB-35FE-7A3C-0CFB044D2A34}"/>
              </a:ext>
            </a:extLst>
          </p:cNvPr>
          <p:cNvSpPr txBox="1"/>
          <p:nvPr/>
        </p:nvSpPr>
        <p:spPr>
          <a:xfrm>
            <a:off x="8216148" y="6400800"/>
            <a:ext cx="3671052"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Hình 4.1. Bản đồ khí hậu Việt Nam</a:t>
            </a:r>
          </a:p>
        </p:txBody>
      </p:sp>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6" name="Picture 32" descr="C:\Users\NguyenAnh\Desktop\Chị Hương\biểu hiện xah.png">
            <a:extLst>
              <a:ext uri="{FF2B5EF4-FFF2-40B4-BE49-F238E27FC236}">
                <a16:creationId xmlns:a16="http://schemas.microsoft.com/office/drawing/2014/main" id="{5BDC9820-93F4-3075-6346-74F73EBED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95538">
            <a:off x="4262561" y="2173412"/>
            <a:ext cx="1076325" cy="60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C:\Users\NguyenAnh\Desktop\Chị Hương\nguyên nhân xanh.png">
            <a:extLst>
              <a:ext uri="{FF2B5EF4-FFF2-40B4-BE49-F238E27FC236}">
                <a16:creationId xmlns:a16="http://schemas.microsoft.com/office/drawing/2014/main" id="{3E263309-1902-C00D-69DB-017A3B65E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51224">
            <a:off x="3917213" y="823191"/>
            <a:ext cx="1919712" cy="126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CF1F6FE9-9E0D-DFC5-10FB-F51D26214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691706"/>
            <a:ext cx="2971800" cy="288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AA6A7D15-AC3A-01BD-2EB0-E74F7F1768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007" y="2979930"/>
            <a:ext cx="2741613" cy="189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70D9F9EB-87D1-AECC-CC2F-216F5E0EC84C}"/>
                  </a:ext>
                </a:extLst>
              </p14:cNvPr>
              <p14:cNvContentPartPr/>
              <p14:nvPr/>
            </p14:nvContentPartPr>
            <p14:xfrm>
              <a:off x="9848142" y="1153918"/>
              <a:ext cx="360" cy="360"/>
            </p14:xfrm>
          </p:contentPart>
        </mc:Choice>
        <mc:Fallback xmlns="">
          <p:pic>
            <p:nvPicPr>
              <p:cNvPr id="4" name="Ink 3">
                <a:extLst>
                  <a:ext uri="{FF2B5EF4-FFF2-40B4-BE49-F238E27FC236}">
                    <a16:creationId xmlns:a16="http://schemas.microsoft.com/office/drawing/2014/main" id="{70D9F9EB-87D1-AECC-CC2F-216F5E0EC84C}"/>
                  </a:ext>
                </a:extLst>
              </p:cNvPr>
              <p:cNvPicPr/>
              <p:nvPr/>
            </p:nvPicPr>
            <p:blipFill>
              <a:blip r:embed="rId16"/>
              <a:stretch>
                <a:fillRect/>
              </a:stretch>
            </p:blipFill>
            <p:spPr>
              <a:xfrm>
                <a:off x="9842022" y="1147798"/>
                <a:ext cx="12600" cy="12600"/>
              </a:xfrm>
              <a:prstGeom prst="rect">
                <a:avLst/>
              </a:prstGeom>
            </p:spPr>
          </p:pic>
        </mc:Fallback>
      </mc:AlternateContent>
    </p:spTree>
    <p:extLst>
      <p:ext uri="{BB962C8B-B14F-4D97-AF65-F5344CB8AC3E}">
        <p14:creationId xmlns:p14="http://schemas.microsoft.com/office/powerpoint/2010/main" val="34824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153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1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975BDC-46EE-B460-C281-39296BF9FF92}"/>
              </a:ext>
            </a:extLst>
          </p:cNvPr>
          <p:cNvPicPr>
            <a:picLocks noChangeAspect="1"/>
          </p:cNvPicPr>
          <p:nvPr/>
        </p:nvPicPr>
        <p:blipFill>
          <a:blip r:embed="rId2"/>
          <a:stretch>
            <a:fillRect/>
          </a:stretch>
        </p:blipFill>
        <p:spPr>
          <a:xfrm>
            <a:off x="6096000" y="723900"/>
            <a:ext cx="5562600" cy="5562600"/>
          </a:xfrm>
          <a:prstGeom prst="rect">
            <a:avLst/>
          </a:prstGeom>
        </p:spPr>
      </p:pic>
      <p:sp>
        <p:nvSpPr>
          <p:cNvPr id="5" name="TextBox 4">
            <a:extLst>
              <a:ext uri="{FF2B5EF4-FFF2-40B4-BE49-F238E27FC236}">
                <a16:creationId xmlns:a16="http://schemas.microsoft.com/office/drawing/2014/main" id="{01A7216D-B2AC-3C25-2224-634A2780657B}"/>
              </a:ext>
            </a:extLst>
          </p:cNvPr>
          <p:cNvSpPr txBox="1"/>
          <p:nvPr/>
        </p:nvSpPr>
        <p:spPr>
          <a:xfrm>
            <a:off x="7301748" y="6260068"/>
            <a:ext cx="3671052"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Hình 4.1. Bản đồ khí hậu Việt Nam</a:t>
            </a:r>
          </a:p>
        </p:txBody>
      </p:sp>
      <p:pic>
        <p:nvPicPr>
          <p:cNvPr id="2" name="Picture 1">
            <a:extLst>
              <a:ext uri="{FF2B5EF4-FFF2-40B4-BE49-F238E27FC236}">
                <a16:creationId xmlns:a16="http://schemas.microsoft.com/office/drawing/2014/main" id="{AD5AE0A2-A4CE-5FFE-03E1-9CE75269D8D8}"/>
              </a:ext>
            </a:extLst>
          </p:cNvPr>
          <p:cNvPicPr>
            <a:picLocks noChangeAspect="1"/>
          </p:cNvPicPr>
          <p:nvPr/>
        </p:nvPicPr>
        <p:blipFill>
          <a:blip r:embed="rId3"/>
          <a:stretch>
            <a:fillRect/>
          </a:stretch>
        </p:blipFill>
        <p:spPr>
          <a:xfrm>
            <a:off x="228600" y="685800"/>
            <a:ext cx="5867399" cy="6096000"/>
          </a:xfrm>
          <a:prstGeom prst="rect">
            <a:avLst/>
          </a:prstGeom>
        </p:spPr>
      </p:pic>
      <p:sp>
        <p:nvSpPr>
          <p:cNvPr id="3" name="Title 1">
            <a:extLst>
              <a:ext uri="{FF2B5EF4-FFF2-40B4-BE49-F238E27FC236}">
                <a16:creationId xmlns:a16="http://schemas.microsoft.com/office/drawing/2014/main" id="{DEF77ABA-0017-3781-9366-26D06F70FDDC}"/>
              </a:ext>
            </a:extLst>
          </p:cNvPr>
          <p:cNvSpPr txBox="1">
            <a:spLocks/>
          </p:cNvSpPr>
          <p:nvPr/>
        </p:nvSpPr>
        <p:spPr>
          <a:xfrm>
            <a:off x="318252" y="1524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2. </a:t>
            </a:r>
            <a:r>
              <a:rPr lang="vi-VN" sz="2400" b="1">
                <a:solidFill>
                  <a:srgbClr val="0D30DD"/>
                </a:solidFill>
                <a:latin typeface="Cambria" pitchFamily="18" charset="0"/>
              </a:rPr>
              <a:t>SỰ </a:t>
            </a:r>
            <a:r>
              <a:rPr lang="vi-VN" sz="2400" b="1" dirty="0">
                <a:solidFill>
                  <a:srgbClr val="0D30DD"/>
                </a:solidFill>
                <a:latin typeface="Cambria" pitchFamily="18" charset="0"/>
              </a:rPr>
              <a:t>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8998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6" name="Picture 32" descr="C:\Users\NguyenAnh\Desktop\Chị Hương\biểu hiện xah.png">
            <a:extLst>
              <a:ext uri="{FF2B5EF4-FFF2-40B4-BE49-F238E27FC236}">
                <a16:creationId xmlns:a16="http://schemas.microsoft.com/office/drawing/2014/main" id="{5BDC9820-93F4-3075-6346-74F73EBED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95538">
            <a:off x="4262561" y="2173412"/>
            <a:ext cx="1076325" cy="60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C:\Users\NguyenAnh\Desktop\Chị Hương\nguyên nhân xanh.png">
            <a:extLst>
              <a:ext uri="{FF2B5EF4-FFF2-40B4-BE49-F238E27FC236}">
                <a16:creationId xmlns:a16="http://schemas.microsoft.com/office/drawing/2014/main" id="{3E263309-1902-C00D-69DB-017A3B65E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51224">
            <a:off x="3917213" y="823191"/>
            <a:ext cx="1919712" cy="126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D2390961-E6E3-F28A-5A1E-8B7894BDF9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44438">
            <a:off x="7485824" y="3757365"/>
            <a:ext cx="3109228" cy="129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0BE32E44-251B-8CF7-F8AB-2732CA09AF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76829">
            <a:off x="7367657" y="3399946"/>
            <a:ext cx="2690011" cy="8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53CBCAD3-F466-BB33-13E4-E97D62A05F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9513" y="2743200"/>
            <a:ext cx="2706687" cy="156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87AB2BE0-54EF-F3F5-4701-FFF1160A84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51993">
            <a:off x="7696646" y="2470484"/>
            <a:ext cx="3247133" cy="120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BC119E0A-D7C8-21B6-8880-2B01778081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8358" y="2309814"/>
            <a:ext cx="2870242" cy="73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2D8C0EEB-0832-ECF0-7DD8-C989F1A919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39171">
            <a:off x="5740312" y="1320979"/>
            <a:ext cx="2928897" cy="82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31772A3B-4CEE-141C-6816-C389B16604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49284">
            <a:off x="5770131" y="642483"/>
            <a:ext cx="3149970" cy="121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F2CBA385-2866-7D0B-E49F-2D460B9625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2549">
            <a:off x="5678736" y="222472"/>
            <a:ext cx="4047944" cy="154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CF1F6FE9-9E0D-DFC5-10FB-F51D262142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0200" y="1691706"/>
            <a:ext cx="2971800" cy="288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AA6A7D15-AC3A-01BD-2EB0-E74F7F1768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007" y="2979930"/>
            <a:ext cx="2741613" cy="189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5">
            <p14:nvContentPartPr>
              <p14:cNvPr id="4" name="Ink 3">
                <a:extLst>
                  <a:ext uri="{FF2B5EF4-FFF2-40B4-BE49-F238E27FC236}">
                    <a16:creationId xmlns:a16="http://schemas.microsoft.com/office/drawing/2014/main" id="{70D9F9EB-87D1-AECC-CC2F-216F5E0EC84C}"/>
                  </a:ext>
                </a:extLst>
              </p14:cNvPr>
              <p14:cNvContentPartPr/>
              <p14:nvPr/>
            </p14:nvContentPartPr>
            <p14:xfrm>
              <a:off x="9848142" y="1153918"/>
              <a:ext cx="360" cy="360"/>
            </p14:xfrm>
          </p:contentPart>
        </mc:Choice>
        <mc:Fallback xmlns="">
          <p:pic>
            <p:nvPicPr>
              <p:cNvPr id="4" name="Ink 3">
                <a:extLst>
                  <a:ext uri="{FF2B5EF4-FFF2-40B4-BE49-F238E27FC236}">
                    <a16:creationId xmlns:a16="http://schemas.microsoft.com/office/drawing/2014/main" id="{70D9F9EB-87D1-AECC-CC2F-216F5E0EC84C}"/>
                  </a:ext>
                </a:extLst>
              </p:cNvPr>
              <p:cNvPicPr/>
              <p:nvPr/>
            </p:nvPicPr>
            <p:blipFill>
              <a:blip r:embed="rId16"/>
              <a:stretch>
                <a:fillRect/>
              </a:stretch>
            </p:blipFill>
            <p:spPr>
              <a:xfrm>
                <a:off x="9842022" y="1147798"/>
                <a:ext cx="12600" cy="12600"/>
              </a:xfrm>
              <a:prstGeom prst="rect">
                <a:avLst/>
              </a:prstGeom>
            </p:spPr>
          </p:pic>
        </mc:Fallback>
      </mc:AlternateContent>
      <p:pic>
        <p:nvPicPr>
          <p:cNvPr id="6" name="Picture 31">
            <a:extLst>
              <a:ext uri="{FF2B5EF4-FFF2-40B4-BE49-F238E27FC236}">
                <a16:creationId xmlns:a16="http://schemas.microsoft.com/office/drawing/2014/main" id="{00F466FA-F4BA-EC33-11A0-B175A0077F0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200397">
            <a:off x="7331982" y="1661119"/>
            <a:ext cx="3439801" cy="10385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4760231-808B-F3FF-5F37-0DCB7C69406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67000" y="4191000"/>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ABC9112A-A1F1-5FE4-6C9E-7F7DD55B4B8A}"/>
              </a:ext>
            </a:extLst>
          </p:cNvPr>
          <p:cNvPicPr>
            <a:picLocks noChangeAspect="1"/>
          </p:cNvPicPr>
          <p:nvPr/>
        </p:nvPicPr>
        <p:blipFill>
          <a:blip r:embed="rId19"/>
          <a:stretch>
            <a:fillRect/>
          </a:stretch>
        </p:blipFill>
        <p:spPr>
          <a:xfrm>
            <a:off x="0" y="43005"/>
            <a:ext cx="2369106" cy="2158171"/>
          </a:xfrm>
          <a:prstGeom prst="rect">
            <a:avLst/>
          </a:prstGeom>
        </p:spPr>
      </p:pic>
      <p:sp>
        <p:nvSpPr>
          <p:cNvPr id="7" name="TextBox 6">
            <a:extLst>
              <a:ext uri="{FF2B5EF4-FFF2-40B4-BE49-F238E27FC236}">
                <a16:creationId xmlns:a16="http://schemas.microsoft.com/office/drawing/2014/main" id="{99563E32-8121-82AA-47E5-216A5CE9450C}"/>
              </a:ext>
            </a:extLst>
          </p:cNvPr>
          <p:cNvSpPr txBox="1"/>
          <p:nvPr/>
        </p:nvSpPr>
        <p:spPr>
          <a:xfrm>
            <a:off x="0" y="2133600"/>
            <a:ext cx="2125760" cy="369332"/>
          </a:xfrm>
          <a:prstGeom prst="rect">
            <a:avLst/>
          </a:prstGeom>
          <a:noFill/>
        </p:spPr>
        <p:txBody>
          <a:bodyPr wrap="square" rtlCol="0">
            <a:spAutoFit/>
          </a:bodyPr>
          <a:lstStyle/>
          <a:p>
            <a:pPr algn="ctr"/>
            <a:r>
              <a:rPr lang="en-US" b="1" dirty="0" err="1">
                <a:latin typeface="Cambria" pitchFamily="18" charset="0"/>
                <a:ea typeface="Cambria" pitchFamily="18" charset="0"/>
              </a:rPr>
              <a:t>Tuyết</a:t>
            </a:r>
            <a:r>
              <a:rPr lang="en-US" b="1" dirty="0">
                <a:latin typeface="Cambria" pitchFamily="18" charset="0"/>
                <a:ea typeface="Cambria" pitchFamily="18" charset="0"/>
              </a:rPr>
              <a:t> </a:t>
            </a:r>
            <a:r>
              <a:rPr lang="en-US" b="1" dirty="0" err="1">
                <a:latin typeface="Cambria" pitchFamily="18" charset="0"/>
                <a:ea typeface="Cambria" pitchFamily="18" charset="0"/>
              </a:rPr>
              <a:t>rơi</a:t>
            </a:r>
            <a:r>
              <a:rPr lang="en-US" b="1" dirty="0">
                <a:latin typeface="Cambria" pitchFamily="18" charset="0"/>
                <a:ea typeface="Cambria" pitchFamily="18" charset="0"/>
              </a:rPr>
              <a:t> ở Sa Pa</a:t>
            </a:r>
          </a:p>
        </p:txBody>
      </p:sp>
      <p:sp>
        <p:nvSpPr>
          <p:cNvPr id="8" name="TextBox 7">
            <a:extLst>
              <a:ext uri="{FF2B5EF4-FFF2-40B4-BE49-F238E27FC236}">
                <a16:creationId xmlns:a16="http://schemas.microsoft.com/office/drawing/2014/main" id="{A26A1CEE-F761-9948-CAB8-20DC5E0097F1}"/>
              </a:ext>
            </a:extLst>
          </p:cNvPr>
          <p:cNvSpPr txBox="1"/>
          <p:nvPr/>
        </p:nvSpPr>
        <p:spPr>
          <a:xfrm>
            <a:off x="3212006" y="6324600"/>
            <a:ext cx="2502994" cy="369332"/>
          </a:xfrm>
          <a:prstGeom prst="rect">
            <a:avLst/>
          </a:prstGeom>
          <a:noFill/>
        </p:spPr>
        <p:txBody>
          <a:bodyPr wrap="square" rtlCol="0">
            <a:spAutoFit/>
          </a:bodyPr>
          <a:lstStyle/>
          <a:p>
            <a:pPr algn="ctr"/>
            <a:r>
              <a:rPr lang="en-US" b="1" dirty="0" err="1">
                <a:latin typeface="Cambria" pitchFamily="18" charset="0"/>
                <a:ea typeface="Cambria" pitchFamily="18" charset="0"/>
              </a:rPr>
              <a:t>Mùa</a:t>
            </a:r>
            <a:r>
              <a:rPr lang="en-US" b="1" dirty="0">
                <a:latin typeface="Cambria" pitchFamily="18" charset="0"/>
                <a:ea typeface="Cambria" pitchFamily="18" charset="0"/>
              </a:rPr>
              <a:t> </a:t>
            </a:r>
            <a:r>
              <a:rPr lang="en-US" b="1" dirty="0" err="1">
                <a:latin typeface="Cambria" pitchFamily="18" charset="0"/>
                <a:ea typeface="Cambria" pitchFamily="18" charset="0"/>
              </a:rPr>
              <a:t>khô</a:t>
            </a:r>
            <a:r>
              <a:rPr lang="en-US" b="1" dirty="0">
                <a:latin typeface="Cambria" pitchFamily="18" charset="0"/>
                <a:ea typeface="Cambria" pitchFamily="18" charset="0"/>
              </a:rPr>
              <a:t> ở TPHCM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153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1511"/>
                                        </p:tgtEl>
                                        <p:attrNameLst>
                                          <p:attrName>style.visibility</p:attrName>
                                        </p:attrNameLst>
                                      </p:cBhvr>
                                      <p:to>
                                        <p:strVal val="visible"/>
                                      </p:to>
                                    </p:set>
                                    <p:animEffect transition="in" filter="wipe(left)">
                                      <p:cBhvr>
                                        <p:cTn id="16" dur="500"/>
                                        <p:tgtEl>
                                          <p:spTgt spid="215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1512"/>
                                        </p:tgtEl>
                                        <p:attrNameLst>
                                          <p:attrName>style.visibility</p:attrName>
                                        </p:attrNameLst>
                                      </p:cBhvr>
                                      <p:to>
                                        <p:strVal val="visible"/>
                                      </p:to>
                                    </p:set>
                                    <p:animEffect transition="in" filter="wipe(left)">
                                      <p:cBhvr>
                                        <p:cTn id="21" dur="500"/>
                                        <p:tgtEl>
                                          <p:spTgt spid="215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1513"/>
                                        </p:tgtEl>
                                        <p:attrNameLst>
                                          <p:attrName>style.visibility</p:attrName>
                                        </p:attrNameLst>
                                      </p:cBhvr>
                                      <p:to>
                                        <p:strVal val="visible"/>
                                      </p:to>
                                    </p:set>
                                    <p:animEffect transition="in" filter="wipe(left)">
                                      <p:cBhvr>
                                        <p:cTn id="26" dur="500"/>
                                        <p:tgtEl>
                                          <p:spTgt spid="215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153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1515"/>
                                        </p:tgtEl>
                                        <p:attrNameLst>
                                          <p:attrName>style.visibility</p:attrName>
                                        </p:attrNameLst>
                                      </p:cBhvr>
                                      <p:to>
                                        <p:strVal val="visible"/>
                                      </p:to>
                                    </p:set>
                                    <p:animEffect transition="in" filter="wipe(left)">
                                      <p:cBhvr>
                                        <p:cTn id="35" dur="500"/>
                                        <p:tgtEl>
                                          <p:spTgt spid="215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21517"/>
                                        </p:tgtEl>
                                        <p:attrNameLst>
                                          <p:attrName>style.visibility</p:attrName>
                                        </p:attrNameLst>
                                      </p:cBhvr>
                                      <p:to>
                                        <p:strVal val="visible"/>
                                      </p:to>
                                    </p:set>
                                    <p:animEffect transition="in" filter="wipe(left)">
                                      <p:cBhvr>
                                        <p:cTn id="45" dur="500"/>
                                        <p:tgtEl>
                                          <p:spTgt spid="2151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2"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8"/>
                                        </p:tgtEl>
                                        <p:attrNameLst>
                                          <p:attrName>style.visibility</p:attrName>
                                        </p:attrNameLst>
                                      </p:cBhvr>
                                      <p:to>
                                        <p:strVal val="visible"/>
                                      </p:to>
                                    </p:set>
                                    <p:animEffect transition="in" filter="wipe(left)">
                                      <p:cBhvr>
                                        <p:cTn id="62" dur="500"/>
                                        <p:tgtEl>
                                          <p:spTgt spid="215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0"/>
                                        </p:tgtEl>
                                        <p:attrNameLst>
                                          <p:attrName>style.visibility</p:attrName>
                                        </p:attrNameLst>
                                      </p:cBhvr>
                                      <p:to>
                                        <p:strVal val="visible"/>
                                      </p:to>
                                    </p:set>
                                    <p:animEffect transition="in" filter="wipe(left)">
                                      <p:cBhvr>
                                        <p:cTn id="72" dur="500"/>
                                        <p:tgtEl>
                                          <p:spTgt spid="21520"/>
                                        </p:tgtEl>
                                      </p:cBhvr>
                                    </p:animEffect>
                                  </p:childTnLst>
                                </p:cTn>
                              </p:par>
                              <p:par>
                                <p:cTn id="73" presetID="14" presetClass="entr" presetSubtype="1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randombar(horizontal)">
                                      <p:cBhvr>
                                        <p:cTn id="75" dur="500"/>
                                        <p:tgtEl>
                                          <p:spTgt spid="3"/>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randombar(horizontal)">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D94887-247C-4B0F-BD99-336EBF8E1EEB}"/>
              </a:ext>
            </a:extLst>
          </p:cNvPr>
          <p:cNvSpPr/>
          <p:nvPr/>
        </p:nvSpPr>
        <p:spPr>
          <a:xfrm>
            <a:off x="990600" y="443568"/>
            <a:ext cx="5638800" cy="45243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vi-VN" sz="2400">
                <a:solidFill>
                  <a:srgbClr val="FF0066"/>
                </a:solidFill>
                <a:latin typeface="Times New Roman" panose="02020603050405020304" pitchFamily="18" charset="0"/>
                <a:ea typeface="#9Slide02 Noi dung rat dai" panose="02000000000000000000" pitchFamily="2" charset="0"/>
                <a:cs typeface="Times New Roman" panose="02020603050405020304" pitchFamily="18" charset="0"/>
              </a:rPr>
              <a:t>Gửi nắng cho em</a:t>
            </a:r>
            <a:endParaRPr lang="vi-VN" sz="2400">
              <a:solidFill>
                <a:srgbClr val="FF0066"/>
              </a:solidFill>
              <a:effectLst>
                <a:outerShdw blurRad="38100" dist="38100" dir="2700000" algn="tl">
                  <a:srgbClr val="000000">
                    <a:alpha val="43137"/>
                  </a:srgbClr>
                </a:outerShdw>
              </a:effectLst>
              <a:latin typeface="Times New Roman" panose="02020603050405020304" pitchFamily="18" charset="0"/>
              <a:ea typeface="#9Slide02 Noi dung rat dai" panose="02000000000000000000" pitchFamily="2" charset="0"/>
              <a:cs typeface="Times New Roman" panose="02020603050405020304" pitchFamily="18" charset="0"/>
            </a:endParaRPr>
          </a:p>
          <a:p>
            <a:pPr algn="r"/>
            <a:r>
              <a:rPr lang="vi-VN" sz="2400">
                <a:solidFill>
                  <a:srgbClr val="002060"/>
                </a:solidFill>
                <a:effectLst>
                  <a:outerShdw blurRad="38100" dist="38100" dir="2700000" algn="tl">
                    <a:srgbClr val="000000">
                      <a:alpha val="43137"/>
                    </a:srgbClr>
                  </a:outerShdw>
                </a:effectLst>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40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Thơ: Bùi Văn Dung</a:t>
            </a:r>
          </a:p>
          <a:p>
            <a:pPr algn="r"/>
            <a:r>
              <a:rPr lang="vi-VN" sz="240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40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40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Nhạc: Phạm Tuyên     </a:t>
            </a:r>
            <a:r>
              <a:rPr lang="vi-VN" sz="2400">
                <a:solidFill>
                  <a:srgbClr val="002060"/>
                </a:solidFill>
                <a:latin typeface="Times New Roman" panose="02020603050405020304" pitchFamily="18" charset="0"/>
                <a:cs typeface="Times New Roman" panose="02020603050405020304" pitchFamily="18" charset="0"/>
              </a:rPr>
              <a:t>             </a:t>
            </a:r>
          </a:p>
          <a:p>
            <a:r>
              <a:rPr lang="vi-VN" sz="2400">
                <a:solidFill>
                  <a:srgbClr val="0000FF"/>
                </a:solidFill>
                <a:latin typeface="Times New Roman" panose="02020603050405020304" pitchFamily="18" charset="0"/>
                <a:cs typeface="Times New Roman" panose="02020603050405020304" pitchFamily="18" charset="0"/>
              </a:rPr>
              <a:t>Anh ở trong này chưa thấy mùa đông </a:t>
            </a:r>
            <a:br>
              <a:rPr lang="vi-VN" sz="2400">
                <a:solidFill>
                  <a:srgbClr val="0000FF"/>
                </a:solidFill>
                <a:latin typeface="Times New Roman" panose="02020603050405020304" pitchFamily="18" charset="0"/>
                <a:cs typeface="Times New Roman" panose="02020603050405020304" pitchFamily="18" charset="0"/>
              </a:rPr>
            </a:br>
            <a:r>
              <a:rPr lang="vi-VN" sz="2400">
                <a:solidFill>
                  <a:srgbClr val="0000FF"/>
                </a:solidFill>
                <a:latin typeface="Times New Roman" panose="02020603050405020304" pitchFamily="18" charset="0"/>
                <a:cs typeface="Times New Roman" panose="02020603050405020304" pitchFamily="18" charset="0"/>
              </a:rPr>
              <a:t>Nắng vẫn đỏ mận hồng đào cuối vụ </a:t>
            </a:r>
            <a:br>
              <a:rPr lang="vi-VN" sz="2400">
                <a:solidFill>
                  <a:srgbClr val="0000FF"/>
                </a:solidFill>
                <a:latin typeface="Times New Roman" panose="02020603050405020304" pitchFamily="18" charset="0"/>
                <a:cs typeface="Times New Roman" panose="02020603050405020304" pitchFamily="18" charset="0"/>
              </a:rPr>
            </a:br>
            <a:r>
              <a:rPr lang="vi-VN" sz="2400">
                <a:solidFill>
                  <a:srgbClr val="0000FF"/>
                </a:solidFill>
                <a:latin typeface="Times New Roman" panose="02020603050405020304" pitchFamily="18" charset="0"/>
                <a:cs typeface="Times New Roman" panose="02020603050405020304" pitchFamily="18" charset="0"/>
              </a:rPr>
              <a:t>Trời Sài Gòn xanh cao như quyến rũ </a:t>
            </a:r>
            <a:br>
              <a:rPr lang="vi-VN" sz="2400">
                <a:solidFill>
                  <a:srgbClr val="0000FF"/>
                </a:solidFill>
                <a:latin typeface="Times New Roman" panose="02020603050405020304" pitchFamily="18" charset="0"/>
                <a:cs typeface="Times New Roman" panose="02020603050405020304" pitchFamily="18" charset="0"/>
              </a:rPr>
            </a:br>
            <a:r>
              <a:rPr lang="vi-VN" sz="2400">
                <a:solidFill>
                  <a:srgbClr val="0000FF"/>
                </a:solidFill>
                <a:latin typeface="Times New Roman" panose="02020603050405020304" pitchFamily="18" charset="0"/>
                <a:cs typeface="Times New Roman" panose="02020603050405020304" pitchFamily="18" charset="0"/>
              </a:rPr>
              <a:t>Thật diệu kỳ là mùa đông phương Nam </a:t>
            </a:r>
          </a:p>
          <a:p>
            <a:br>
              <a:rPr lang="vi-VN" sz="2400">
                <a:solidFill>
                  <a:srgbClr val="0000FF"/>
                </a:solidFill>
                <a:latin typeface="Times New Roman" panose="02020603050405020304" pitchFamily="18" charset="0"/>
                <a:cs typeface="Times New Roman" panose="02020603050405020304" pitchFamily="18" charset="0"/>
              </a:rPr>
            </a:br>
            <a:r>
              <a:rPr lang="vi-VN" sz="2400">
                <a:solidFill>
                  <a:srgbClr val="0000FF"/>
                </a:solidFill>
                <a:latin typeface="Times New Roman" panose="02020603050405020304" pitchFamily="18" charset="0"/>
                <a:cs typeface="Times New Roman" panose="02020603050405020304" pitchFamily="18" charset="0"/>
              </a:rPr>
              <a:t>Muốn gửi ra em một chút nắng vàng </a:t>
            </a:r>
            <a:br>
              <a:rPr lang="vi-VN" sz="2400">
                <a:solidFill>
                  <a:srgbClr val="0000FF"/>
                </a:solidFill>
                <a:latin typeface="Times New Roman" panose="02020603050405020304" pitchFamily="18" charset="0"/>
                <a:cs typeface="Times New Roman" panose="02020603050405020304" pitchFamily="18" charset="0"/>
              </a:rPr>
            </a:br>
            <a:r>
              <a:rPr lang="vi-VN" sz="2400">
                <a:solidFill>
                  <a:srgbClr val="0000FF"/>
                </a:solidFill>
                <a:latin typeface="Times New Roman" panose="02020603050405020304" pitchFamily="18" charset="0"/>
                <a:cs typeface="Times New Roman" panose="02020603050405020304" pitchFamily="18" charset="0"/>
              </a:rPr>
              <a:t>Thương cái rét của thợ cày thợ cấy </a:t>
            </a:r>
            <a:br>
              <a:rPr lang="vi-VN" sz="2400">
                <a:solidFill>
                  <a:srgbClr val="0000FF"/>
                </a:solidFill>
                <a:latin typeface="Times New Roman" panose="02020603050405020304" pitchFamily="18" charset="0"/>
                <a:cs typeface="Times New Roman" panose="02020603050405020304" pitchFamily="18" charset="0"/>
              </a:rPr>
            </a:br>
            <a:r>
              <a:rPr lang="vi-VN" sz="2400">
                <a:solidFill>
                  <a:srgbClr val="0000FF"/>
                </a:solidFill>
                <a:latin typeface="Times New Roman" panose="02020603050405020304" pitchFamily="18" charset="0"/>
                <a:cs typeface="Times New Roman" panose="02020603050405020304" pitchFamily="18" charset="0"/>
              </a:rPr>
              <a:t>Nên cứ muốn chia nắng đều ra ngoài ấy </a:t>
            </a:r>
            <a:br>
              <a:rPr lang="vi-VN" sz="2400">
                <a:solidFill>
                  <a:srgbClr val="0000FF"/>
                </a:solidFill>
                <a:latin typeface="Times New Roman" panose="02020603050405020304" pitchFamily="18" charset="0"/>
                <a:cs typeface="Times New Roman" panose="02020603050405020304" pitchFamily="18" charset="0"/>
              </a:rPr>
            </a:br>
            <a:r>
              <a:rPr lang="vi-VN" sz="2400">
                <a:solidFill>
                  <a:srgbClr val="0000FF"/>
                </a:solidFill>
                <a:latin typeface="Times New Roman" panose="02020603050405020304" pitchFamily="18" charset="0"/>
                <a:cs typeface="Times New Roman" panose="02020603050405020304" pitchFamily="18" charset="0"/>
              </a:rPr>
              <a:t>Có tình thương tha thiết của trong này </a:t>
            </a:r>
          </a:p>
        </p:txBody>
      </p:sp>
      <p:pic>
        <p:nvPicPr>
          <p:cNvPr id="1028" name="Picture 4" descr="Hoa mai - Apricot blossom on Behance">
            <a:extLst>
              <a:ext uri="{FF2B5EF4-FFF2-40B4-BE49-F238E27FC236}">
                <a16:creationId xmlns:a16="http://schemas.microsoft.com/office/drawing/2014/main" id="{89DC6732-E0B4-4B25-8F7C-024D1BA1C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18622">
            <a:off x="10772937" y="-303522"/>
            <a:ext cx="2378991" cy="111007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Photoshop cành hoa đào phai đẹp file PSD">
            <a:extLst>
              <a:ext uri="{FF2B5EF4-FFF2-40B4-BE49-F238E27FC236}">
                <a16:creationId xmlns:a16="http://schemas.microsoft.com/office/drawing/2014/main" id="{0459D9F5-40EF-43E6-835F-43C64DCB9D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22.178 tấm ảnh về bông hoa đào, kích thước lớn tuyệt đẹp cho in ấn thiết kế  - Mua bán hình ảnh shutterstock giá rẻ chỉ từ 3.000 đ trong 2 phút">
            <a:extLst>
              <a:ext uri="{FF2B5EF4-FFF2-40B4-BE49-F238E27FC236}">
                <a16:creationId xmlns:a16="http://schemas.microsoft.com/office/drawing/2014/main" id="{5CDD5799-41D6-4C40-9818-C68E159DBDB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6222" y1="27778" x2="46222" y2="27778"/>
                        <a14:foregroundMark x1="28444" y1="39556" x2="28444" y2="39556"/>
                        <a14:foregroundMark x1="54667" y1="53556" x2="54667" y2="53556"/>
                        <a14:foregroundMark x1="54667" y1="53778" x2="54667" y2="53778"/>
                        <a14:foregroundMark x1="50667" y1="34889" x2="50667" y2="34889"/>
                        <a14:foregroundMark x1="50667" y1="34889" x2="50667" y2="34889"/>
                        <a14:foregroundMark x1="51556" y1="28444" x2="51556" y2="28444"/>
                        <a14:foregroundMark x1="52667" y1="23556" x2="52667" y2="23556"/>
                        <a14:foregroundMark x1="52667" y1="23556" x2="52667" y2="23556"/>
                        <a14:foregroundMark x1="52667" y1="23556" x2="52667" y2="23556"/>
                        <a14:foregroundMark x1="52667" y1="22667" x2="52667" y2="22667"/>
                        <a14:foregroundMark x1="49778" y1="20000" x2="50000" y2="25778"/>
                        <a14:foregroundMark x1="43111" y1="18222" x2="55111" y2="20444"/>
                        <a14:foregroundMark x1="55111" y1="20444" x2="55556" y2="19778"/>
                        <a14:foregroundMark x1="56889" y1="19111" x2="54222" y2="27556"/>
                        <a14:foregroundMark x1="52444" y1="34667" x2="66667" y2="76222"/>
                        <a14:foregroundMark x1="66667" y1="76222" x2="66222" y2="74667"/>
                        <a14:foregroundMark x1="34222" y1="59556" x2="35778" y2="60889"/>
                        <a14:foregroundMark x1="36000" y1="65333" x2="35556" y2="74667"/>
                        <a14:foregroundMark x1="33778" y1="44889" x2="33778" y2="44889"/>
                        <a14:foregroundMark x1="29333" y1="41778" x2="27778" y2="41333"/>
                        <a14:foregroundMark x1="24444" y1="39333" x2="24444" y2="39333"/>
                        <a14:foregroundMark x1="24444" y1="39333" x2="24444" y2="39333"/>
                        <a14:foregroundMark x1="24222" y1="39556" x2="33111" y2="40222"/>
                      </a14:backgroundRemoval>
                    </a14:imgEffect>
                  </a14:imgLayer>
                </a14:imgProps>
              </a:ext>
              <a:ext uri="{28A0092B-C50C-407E-A947-70E740481C1C}">
                <a14:useLocalDpi xmlns:a14="http://schemas.microsoft.com/office/drawing/2010/main" val="0"/>
              </a:ext>
            </a:extLst>
          </a:blip>
          <a:srcRect/>
          <a:stretch>
            <a:fillRect/>
          </a:stretch>
        </p:blipFill>
        <p:spPr bwMode="auto">
          <a:xfrm>
            <a:off x="-510579" y="5939037"/>
            <a:ext cx="11525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22.178 tấm ảnh về bông hoa đào, kích thước lớn tuyệt đẹp cho in ấn thiết kế  - Mua bán hình ảnh shutterstock giá rẻ chỉ từ 3.000 đ trong 2 phút">
            <a:extLst>
              <a:ext uri="{FF2B5EF4-FFF2-40B4-BE49-F238E27FC236}">
                <a16:creationId xmlns:a16="http://schemas.microsoft.com/office/drawing/2014/main" id="{378698D5-08F8-48EF-8936-2233169774D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6222" y1="27778" x2="46222" y2="27778"/>
                        <a14:foregroundMark x1="28444" y1="39556" x2="28444" y2="39556"/>
                        <a14:foregroundMark x1="54667" y1="53556" x2="54667" y2="53556"/>
                        <a14:foregroundMark x1="54667" y1="53778" x2="54667" y2="53778"/>
                        <a14:foregroundMark x1="50667" y1="34889" x2="50667" y2="34889"/>
                        <a14:foregroundMark x1="50667" y1="34889" x2="50667" y2="34889"/>
                        <a14:foregroundMark x1="51556" y1="28444" x2="51556" y2="28444"/>
                        <a14:foregroundMark x1="52667" y1="23556" x2="52667" y2="23556"/>
                        <a14:foregroundMark x1="52667" y1="23556" x2="52667" y2="23556"/>
                        <a14:foregroundMark x1="52667" y1="23556" x2="52667" y2="23556"/>
                        <a14:foregroundMark x1="52667" y1="22667" x2="52667" y2="22667"/>
                        <a14:foregroundMark x1="49778" y1="20000" x2="50000" y2="25778"/>
                        <a14:foregroundMark x1="43111" y1="18222" x2="55111" y2="20444"/>
                        <a14:foregroundMark x1="55111" y1="20444" x2="55556" y2="19778"/>
                        <a14:foregroundMark x1="56889" y1="19111" x2="54222" y2="27556"/>
                        <a14:foregroundMark x1="52444" y1="34667" x2="66667" y2="76222"/>
                        <a14:foregroundMark x1="66667" y1="76222" x2="66222" y2="74667"/>
                        <a14:foregroundMark x1="34222" y1="59556" x2="35778" y2="60889"/>
                        <a14:foregroundMark x1="36000" y1="65333" x2="35556" y2="74667"/>
                        <a14:foregroundMark x1="33778" y1="44889" x2="33778" y2="44889"/>
                        <a14:foregroundMark x1="29333" y1="41778" x2="27778" y2="41333"/>
                        <a14:foregroundMark x1="24444" y1="39333" x2="24444" y2="39333"/>
                        <a14:foregroundMark x1="24444" y1="39333" x2="24444" y2="39333"/>
                        <a14:foregroundMark x1="24222" y1="39556" x2="33111" y2="40222"/>
                      </a14:backgroundRemoval>
                    </a14:imgEffect>
                  </a14:imgLayer>
                </a14:imgProps>
              </a:ext>
              <a:ext uri="{28A0092B-C50C-407E-A947-70E740481C1C}">
                <a14:useLocalDpi xmlns:a14="http://schemas.microsoft.com/office/drawing/2010/main" val="0"/>
              </a:ext>
            </a:extLst>
          </a:blip>
          <a:srcRect/>
          <a:stretch>
            <a:fillRect/>
          </a:stretch>
        </p:blipFill>
        <p:spPr bwMode="auto">
          <a:xfrm>
            <a:off x="418590" y="5707420"/>
            <a:ext cx="586483" cy="5864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22.178 tấm ảnh về bông hoa đào, kích thước lớn tuyệt đẹp cho in ấn thiết kế  - Mua bán hình ảnh shutterstock giá rẻ chỉ từ 3.000 đ trong 2 phút">
            <a:extLst>
              <a:ext uri="{FF2B5EF4-FFF2-40B4-BE49-F238E27FC236}">
                <a16:creationId xmlns:a16="http://schemas.microsoft.com/office/drawing/2014/main" id="{C81F725E-D509-4D4C-AF99-18452A4845C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6222" y1="27778" x2="46222" y2="27778"/>
                        <a14:foregroundMark x1="28444" y1="39556" x2="28444" y2="39556"/>
                        <a14:foregroundMark x1="54667" y1="53556" x2="54667" y2="53556"/>
                        <a14:foregroundMark x1="54667" y1="53778" x2="54667" y2="53778"/>
                        <a14:foregroundMark x1="50667" y1="34889" x2="50667" y2="34889"/>
                        <a14:foregroundMark x1="50667" y1="34889" x2="50667" y2="34889"/>
                        <a14:foregroundMark x1="51556" y1="28444" x2="51556" y2="28444"/>
                        <a14:foregroundMark x1="52667" y1="23556" x2="52667" y2="23556"/>
                        <a14:foregroundMark x1="52667" y1="23556" x2="52667" y2="23556"/>
                        <a14:foregroundMark x1="52667" y1="23556" x2="52667" y2="23556"/>
                        <a14:foregroundMark x1="52667" y1="22667" x2="52667" y2="22667"/>
                        <a14:foregroundMark x1="49778" y1="20000" x2="50000" y2="25778"/>
                        <a14:foregroundMark x1="43111" y1="18222" x2="55111" y2="20444"/>
                        <a14:foregroundMark x1="55111" y1="20444" x2="55556" y2="19778"/>
                        <a14:foregroundMark x1="56889" y1="19111" x2="54222" y2="27556"/>
                        <a14:foregroundMark x1="52444" y1="34667" x2="66667" y2="76222"/>
                        <a14:foregroundMark x1="66667" y1="76222" x2="66222" y2="74667"/>
                        <a14:foregroundMark x1="34222" y1="59556" x2="35778" y2="60889"/>
                        <a14:foregroundMark x1="36000" y1="65333" x2="35556" y2="74667"/>
                        <a14:foregroundMark x1="33778" y1="44889" x2="33778" y2="44889"/>
                        <a14:foregroundMark x1="29333" y1="41778" x2="27778" y2="41333"/>
                        <a14:foregroundMark x1="24444" y1="39333" x2="24444" y2="39333"/>
                        <a14:foregroundMark x1="24444" y1="39333" x2="24444" y2="39333"/>
                        <a14:foregroundMark x1="24222" y1="39556" x2="33111" y2="40222"/>
                      </a14:backgroundRemoval>
                    </a14:imgEffect>
                  </a14:imgLayer>
                </a14:imgProps>
              </a:ext>
              <a:ext uri="{28A0092B-C50C-407E-A947-70E740481C1C}">
                <a14:useLocalDpi xmlns:a14="http://schemas.microsoft.com/office/drawing/2010/main" val="0"/>
              </a:ext>
            </a:extLst>
          </a:blip>
          <a:srcRect/>
          <a:stretch>
            <a:fillRect/>
          </a:stretch>
        </p:blipFill>
        <p:spPr bwMode="auto">
          <a:xfrm>
            <a:off x="893665" y="6344296"/>
            <a:ext cx="510283" cy="5102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n Spring Sticker for iOS &amp; Android | GIPHY">
            <a:extLst>
              <a:ext uri="{FF2B5EF4-FFF2-40B4-BE49-F238E27FC236}">
                <a16:creationId xmlns:a16="http://schemas.microsoft.com/office/drawing/2014/main" id="{EED4F8C7-1C8F-45D4-AED5-84F4216644F8}"/>
              </a:ext>
            </a:extLst>
          </p:cNvPr>
          <p:cNvPicPr>
            <a:picLocks noChangeAspect="1" noChangeArrowheads="1" noCrop="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855287" flipH="1">
            <a:off x="-946384" y="-902871"/>
            <a:ext cx="28956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4C63573-47A8-DEDD-A0C9-839D0B2A6097}"/>
              </a:ext>
            </a:extLst>
          </p:cNvPr>
          <p:cNvPicPr>
            <a:picLocks noChangeAspect="1"/>
          </p:cNvPicPr>
          <p:nvPr/>
        </p:nvPicPr>
        <p:blipFill>
          <a:blip r:embed="rId11"/>
          <a:stretch>
            <a:fillRect/>
          </a:stretch>
        </p:blipFill>
        <p:spPr>
          <a:xfrm>
            <a:off x="6705329" y="438653"/>
            <a:ext cx="5181871" cy="5980694"/>
          </a:xfrm>
          <a:prstGeom prst="rect">
            <a:avLst/>
          </a:prstGeom>
        </p:spPr>
      </p:pic>
    </p:spTree>
    <p:extLst>
      <p:ext uri="{BB962C8B-B14F-4D97-AF65-F5344CB8AC3E}">
        <p14:creationId xmlns:p14="http://schemas.microsoft.com/office/powerpoint/2010/main" val="157507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600"/>
                                  </p:stCondLst>
                                  <p:childTnLst>
                                    <p:set>
                                      <p:cBhvr>
                                        <p:cTn id="6" dur="1" fill="hold">
                                          <p:stCondLst>
                                            <p:cond delay="0"/>
                                          </p:stCondLst>
                                        </p:cTn>
                                        <p:tgtEl>
                                          <p:spTgt spid="1034"/>
                                        </p:tgtEl>
                                        <p:attrNameLst>
                                          <p:attrName>style.visibility</p:attrName>
                                        </p:attrNameLst>
                                      </p:cBhvr>
                                      <p:to>
                                        <p:strVal val="visible"/>
                                      </p:to>
                                    </p:set>
                                    <p:anim calcmode="lin" valueType="num">
                                      <p:cBhvr>
                                        <p:cTn id="7" dur="1000" fill="hold"/>
                                        <p:tgtEl>
                                          <p:spTgt spid="1034"/>
                                        </p:tgtEl>
                                        <p:attrNameLst>
                                          <p:attrName>ppt_w</p:attrName>
                                        </p:attrNameLst>
                                      </p:cBhvr>
                                      <p:tavLst>
                                        <p:tav tm="0">
                                          <p:val>
                                            <p:fltVal val="0"/>
                                          </p:val>
                                        </p:tav>
                                        <p:tav tm="100000">
                                          <p:val>
                                            <p:strVal val="#ppt_w"/>
                                          </p:val>
                                        </p:tav>
                                      </p:tavLst>
                                    </p:anim>
                                    <p:anim calcmode="lin" valueType="num">
                                      <p:cBhvr>
                                        <p:cTn id="8" dur="1000" fill="hold"/>
                                        <p:tgtEl>
                                          <p:spTgt spid="1034"/>
                                        </p:tgtEl>
                                        <p:attrNameLst>
                                          <p:attrName>ppt_h</p:attrName>
                                        </p:attrNameLst>
                                      </p:cBhvr>
                                      <p:tavLst>
                                        <p:tav tm="0">
                                          <p:val>
                                            <p:fltVal val="0"/>
                                          </p:val>
                                        </p:tav>
                                        <p:tav tm="100000">
                                          <p:val>
                                            <p:strVal val="#ppt_h"/>
                                          </p:val>
                                        </p:tav>
                                      </p:tavLst>
                                    </p:anim>
                                    <p:animEffect transition="in" filter="fade">
                                      <p:cBhvr>
                                        <p:cTn id="9" dur="1000"/>
                                        <p:tgtEl>
                                          <p:spTgt spid="1034"/>
                                        </p:tgtEl>
                                      </p:cBhvr>
                                    </p:animEffect>
                                  </p:childTnLst>
                                </p:cTn>
                              </p:par>
                              <p:par>
                                <p:cTn id="10" presetID="53" presetClass="entr" presetSubtype="16" fill="hold" nodeType="withEffect">
                                  <p:stCondLst>
                                    <p:cond delay="17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Effect transition="in" filter="fade">
                                      <p:cBhvr>
                                        <p:cTn id="14" dur="1000"/>
                                        <p:tgtEl>
                                          <p:spTgt spid="12"/>
                                        </p:tgtEl>
                                      </p:cBhvr>
                                    </p:animEffect>
                                  </p:childTnLst>
                                </p:cTn>
                              </p:par>
                              <p:par>
                                <p:cTn id="15" presetID="53" presetClass="entr" presetSubtype="16" fill="hold" nodeType="withEffect">
                                  <p:stCondLst>
                                    <p:cond delay="19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7" name="Picture 33" descr="C:\Users\NguyenAnh\Desktop\Chị Hương\biểu hiện cam.png">
            <a:extLst>
              <a:ext uri="{FF2B5EF4-FFF2-40B4-BE49-F238E27FC236}">
                <a16:creationId xmlns:a16="http://schemas.microsoft.com/office/drawing/2014/main" id="{8F77034E-330E-877C-E56B-35C3945AF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264" y="3886200"/>
            <a:ext cx="1577536" cy="61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id="{A306DA6D-4E0D-FA77-05D2-EF9C1A22C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90069">
            <a:off x="6985951" y="4446153"/>
            <a:ext cx="4597400" cy="159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4F2704AA-B694-6CF4-E6E8-0BF5BC13A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6589">
            <a:off x="7140166" y="3240746"/>
            <a:ext cx="4857999" cy="152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365A6B22-F29B-F08E-ED60-FCF69D4445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3322">
            <a:off x="7127851" y="2411174"/>
            <a:ext cx="4217146" cy="239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78E35B98-E477-118A-DE5B-6FBC5AA19F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49646">
            <a:off x="6961607" y="1056312"/>
            <a:ext cx="4804229" cy="198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5AF5F22C-AC83-019B-6280-BBBC299C1B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07863">
            <a:off x="5222322" y="2304695"/>
            <a:ext cx="1976709" cy="164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B46F0CF3-BA2D-99F4-BC24-1F42C53033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237955">
            <a:off x="1972918" y="3514754"/>
            <a:ext cx="3650333" cy="319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AA6A7D15-AC3A-01BD-2EB0-E74F7F1768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4876800"/>
            <a:ext cx="28178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AC4278E-0CA4-862F-52D4-B11FE61762A9}"/>
              </a:ext>
            </a:extLst>
          </p:cNvPr>
          <p:cNvPicPr>
            <a:picLocks noChangeAspect="1"/>
          </p:cNvPicPr>
          <p:nvPr/>
        </p:nvPicPr>
        <p:blipFill>
          <a:blip r:embed="rId11"/>
          <a:stretch>
            <a:fillRect/>
          </a:stretch>
        </p:blipFill>
        <p:spPr>
          <a:xfrm>
            <a:off x="224799" y="107648"/>
            <a:ext cx="4282750" cy="4769152"/>
          </a:xfrm>
          <a:prstGeom prst="rect">
            <a:avLst/>
          </a:prstGeom>
        </p:spPr>
      </p:pic>
    </p:spTree>
    <p:extLst>
      <p:ext uri="{BB962C8B-B14F-4D97-AF65-F5344CB8AC3E}">
        <p14:creationId xmlns:p14="http://schemas.microsoft.com/office/powerpoint/2010/main" val="1082433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21"/>
                                        </p:tgtEl>
                                        <p:attrNameLst>
                                          <p:attrName>style.visibility</p:attrName>
                                        </p:attrNameLst>
                                      </p:cBhvr>
                                      <p:to>
                                        <p:strVal val="visible"/>
                                      </p:to>
                                    </p:set>
                                    <p:animEffect transition="in" filter="wipe(left)">
                                      <p:cBhvr>
                                        <p:cTn id="7" dur="500"/>
                                        <p:tgtEl>
                                          <p:spTgt spid="215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22"/>
                                        </p:tgtEl>
                                        <p:attrNameLst>
                                          <p:attrName>style.visibility</p:attrName>
                                        </p:attrNameLst>
                                      </p:cBhvr>
                                      <p:to>
                                        <p:strVal val="visible"/>
                                      </p:to>
                                    </p:set>
                                    <p:animEffect transition="in" filter="wipe(left)">
                                      <p:cBhvr>
                                        <p:cTn id="12" dur="500"/>
                                        <p:tgtEl>
                                          <p:spTgt spid="215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23"/>
                                        </p:tgtEl>
                                        <p:attrNameLst>
                                          <p:attrName>style.visibility</p:attrName>
                                        </p:attrNameLst>
                                      </p:cBhvr>
                                      <p:to>
                                        <p:strVal val="visible"/>
                                      </p:to>
                                    </p:set>
                                    <p:animEffect transition="in" filter="wipe(left)">
                                      <p:cBhvr>
                                        <p:cTn id="17" dur="500"/>
                                        <p:tgtEl>
                                          <p:spTgt spid="215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153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1525"/>
                                        </p:tgtEl>
                                        <p:attrNameLst>
                                          <p:attrName>style.visibility</p:attrName>
                                        </p:attrNameLst>
                                      </p:cBhvr>
                                      <p:to>
                                        <p:strVal val="visible"/>
                                      </p:to>
                                    </p:set>
                                    <p:animEffect transition="in" filter="wipe(left)">
                                      <p:cBhvr>
                                        <p:cTn id="26" dur="500"/>
                                        <p:tgtEl>
                                          <p:spTgt spid="2152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1526"/>
                                        </p:tgtEl>
                                        <p:attrNameLst>
                                          <p:attrName>style.visibility</p:attrName>
                                        </p:attrNameLst>
                                      </p:cBhvr>
                                      <p:to>
                                        <p:strVal val="visible"/>
                                      </p:to>
                                    </p:set>
                                    <p:animEffect transition="in" filter="wipe(left)">
                                      <p:cBhvr>
                                        <p:cTn id="31" dur="500"/>
                                        <p:tgtEl>
                                          <p:spTgt spid="2152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21527"/>
                                        </p:tgtEl>
                                        <p:attrNameLst>
                                          <p:attrName>style.visibility</p:attrName>
                                        </p:attrNameLst>
                                      </p:cBhvr>
                                      <p:to>
                                        <p:strVal val="visible"/>
                                      </p:to>
                                    </p:set>
                                    <p:animEffect transition="in" filter="wipe(left)">
                                      <p:cBhvr>
                                        <p:cTn id="36" dur="500"/>
                                        <p:tgtEl>
                                          <p:spTgt spid="2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6119</TotalTime>
  <Words>696</Words>
  <Application>Microsoft Office PowerPoint</Application>
  <PresentationFormat>Widescreen</PresentationFormat>
  <Paragraphs>89</Paragraphs>
  <Slides>17</Slides>
  <Notes>8</Notes>
  <HiddenSlides>2</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#9Slide02 Noi dung rat dai</vt:lpstr>
      <vt:lpstr>#9Slide05 Claudia</vt:lpstr>
      <vt:lpstr>.VnArial Narrow</vt:lpstr>
      <vt:lpstr>Arial</vt:lpstr>
      <vt:lpstr>Calibri</vt:lpstr>
      <vt:lpstr>Cambria</vt:lpstr>
      <vt:lpstr>Times New Roman</vt:lpstr>
      <vt:lpstr>Office Theme</vt:lpstr>
      <vt:lpstr>PowerPoint Presentation</vt:lpstr>
      <vt:lpstr>PowerPoint Presentation</vt:lpstr>
      <vt:lpstr>Tiết 31.  Bài 4: KHÍ HẬU VIỆT NAM(tt)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524</cp:revision>
  <dcterms:created xsi:type="dcterms:W3CDTF">2016-02-15T14:28:12Z</dcterms:created>
  <dcterms:modified xsi:type="dcterms:W3CDTF">2024-11-18T08:10:06Z</dcterms:modified>
</cp:coreProperties>
</file>