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2"/>
  </p:notesMasterIdLst>
  <p:sldIdLst>
    <p:sldId id="266" r:id="rId3"/>
    <p:sldId id="259" r:id="rId4"/>
    <p:sldId id="269" r:id="rId5"/>
    <p:sldId id="287" r:id="rId6"/>
    <p:sldId id="279" r:id="rId7"/>
    <p:sldId id="288" r:id="rId8"/>
    <p:sldId id="289" r:id="rId9"/>
    <p:sldId id="291" r:id="rId10"/>
    <p:sldId id="292" r:id="rId11"/>
    <p:sldId id="293" r:id="rId12"/>
    <p:sldId id="290" r:id="rId13"/>
    <p:sldId id="294" r:id="rId14"/>
    <p:sldId id="295" r:id="rId15"/>
    <p:sldId id="296" r:id="rId16"/>
    <p:sldId id="297" r:id="rId17"/>
    <p:sldId id="298" r:id="rId18"/>
    <p:sldId id="299" r:id="rId19"/>
    <p:sldId id="313" r:id="rId20"/>
    <p:sldId id="263" r:id="rId21"/>
    <p:sldId id="314" r:id="rId22"/>
    <p:sldId id="337" r:id="rId23"/>
    <p:sldId id="315" r:id="rId24"/>
    <p:sldId id="340" r:id="rId25"/>
    <p:sldId id="307" r:id="rId26"/>
    <p:sldId id="331" r:id="rId27"/>
    <p:sldId id="341" r:id="rId28"/>
    <p:sldId id="346" r:id="rId29"/>
    <p:sldId id="345" r:id="rId30"/>
    <p:sldId id="343" r:id="rId31"/>
    <p:sldId id="347" r:id="rId32"/>
    <p:sldId id="348" r:id="rId33"/>
    <p:sldId id="349" r:id="rId34"/>
    <p:sldId id="350" r:id="rId35"/>
    <p:sldId id="351" r:id="rId36"/>
    <p:sldId id="352" r:id="rId37"/>
    <p:sldId id="356" r:id="rId38"/>
    <p:sldId id="355" r:id="rId39"/>
    <p:sldId id="353" r:id="rId40"/>
    <p:sldId id="334" r:id="rId41"/>
  </p:sldIdLst>
  <p:sldSz cx="18288000" cy="10287000"/>
  <p:notesSz cx="6858000" cy="9144000"/>
  <p:embeddedFontLst>
    <p:embeddedFont>
      <p:font typeface="#9Slide02 Noi dung dai" panose="020B0604020202020204" charset="0"/>
      <p:regular r:id="rId43"/>
    </p:embeddedFont>
    <p:embeddedFont>
      <p:font typeface="Cambria Math" panose="02040503050406030204" pitchFamily="18" charset="0"/>
      <p:regular r:id="rId44"/>
    </p:embeddedFont>
    <p:embeddedFont>
      <p:font typeface="Open Sans" panose="020B060603050402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B0DA"/>
    <a:srgbClr val="3AAF8E"/>
    <a:srgbClr val="F94A4E"/>
    <a:srgbClr val="50B0D7"/>
    <a:srgbClr val="F94A4F"/>
    <a:srgbClr val="FFFECE"/>
    <a:srgbClr val="F84B4F"/>
    <a:srgbClr val="FF9999"/>
    <a:srgbClr val="FFFF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96" autoAdjust="0"/>
    <p:restoredTop sz="94622" autoAdjust="0"/>
  </p:normalViewPr>
  <p:slideViewPr>
    <p:cSldViewPr>
      <p:cViewPr varScale="1">
        <p:scale>
          <a:sx n="46" d="100"/>
          <a:sy n="46" d="100"/>
        </p:scale>
        <p:origin x="8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F4089-3F34-4F26-92C3-F56BA8BA1C8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7822C4B-F363-4315-AF6C-A84DD7F9EF21}">
      <dgm:prSet phldrT="[Text]"/>
      <dgm:spPr/>
      <dgm:t>
        <a:bodyPr/>
        <a:lstStyle/>
        <a:p>
          <a:r>
            <a:rPr lang="en-US" dirty="0"/>
            <a:t>HOẠT ĐỘNG NHÓM</a:t>
          </a:r>
        </a:p>
      </dgm:t>
    </dgm:pt>
    <dgm:pt modelId="{4749C7F9-1554-48DC-AD56-770A49C6F456}" type="parTrans" cxnId="{5D217B95-D2C7-4867-B137-277E3E4AE993}">
      <dgm:prSet/>
      <dgm:spPr/>
      <dgm:t>
        <a:bodyPr/>
        <a:lstStyle/>
        <a:p>
          <a:endParaRPr lang="en-US"/>
        </a:p>
      </dgm:t>
    </dgm:pt>
    <dgm:pt modelId="{3633634A-D8B3-4BA1-A903-94DFEC09D783}" type="sibTrans" cxnId="{5D217B95-D2C7-4867-B137-277E3E4AE993}">
      <dgm:prSet/>
      <dgm:spPr/>
      <dgm:t>
        <a:bodyPr/>
        <a:lstStyle/>
        <a:p>
          <a:endParaRPr lang="en-US"/>
        </a:p>
      </dgm:t>
    </dgm:pt>
    <dgm:pt modelId="{57A00E81-F00B-4335-ABF8-E9FBBAA958D8}">
      <dgm:prSet phldrT="[Text]" custT="1"/>
      <dgm:spPr/>
      <dgm:t>
        <a:bodyPr/>
        <a:lstStyle/>
        <a:p>
          <a:r>
            <a:rPr lang="en-US" sz="2300" dirty="0" err="1"/>
            <a:t>Dựa</a:t>
          </a:r>
          <a:r>
            <a:rPr lang="en-US" sz="2300" dirty="0"/>
            <a:t> </a:t>
          </a:r>
          <a:r>
            <a:rPr lang="en-US" sz="2300" dirty="0" err="1"/>
            <a:t>vào</a:t>
          </a:r>
          <a:r>
            <a:rPr lang="en-US" sz="2300" dirty="0"/>
            <a:t> </a:t>
          </a:r>
          <a:r>
            <a:rPr lang="en-US" sz="2300" dirty="0" err="1"/>
            <a:t>hình</a:t>
          </a:r>
          <a:r>
            <a:rPr lang="en-US" sz="2300" dirty="0"/>
            <a:t> 6.3 a, </a:t>
          </a:r>
          <a:r>
            <a:rPr lang="en-US" sz="2300" dirty="0" err="1"/>
            <a:t>chỉ</a:t>
          </a:r>
          <a:r>
            <a:rPr lang="en-US" sz="2300" dirty="0"/>
            <a:t> </a:t>
          </a:r>
          <a:r>
            <a:rPr lang="en-US" sz="2300" dirty="0" err="1"/>
            <a:t>ra</a:t>
          </a:r>
          <a:r>
            <a:rPr lang="en-US" sz="2300" dirty="0"/>
            <a:t> </a:t>
          </a:r>
          <a:r>
            <a:rPr lang="en-US" sz="2300" dirty="0" err="1"/>
            <a:t>các</a:t>
          </a:r>
          <a:r>
            <a:rPr lang="en-US" sz="2300" dirty="0"/>
            <a:t> </a:t>
          </a:r>
          <a:r>
            <a:rPr lang="en-US" sz="2300" dirty="0" err="1"/>
            <a:t>cặp</a:t>
          </a:r>
          <a:r>
            <a:rPr lang="en-US" sz="2300" dirty="0"/>
            <a:t> tam </a:t>
          </a:r>
          <a:r>
            <a:rPr lang="en-US" sz="2300" dirty="0" err="1"/>
            <a:t>giác</a:t>
          </a:r>
          <a:r>
            <a:rPr lang="en-US" sz="2300" dirty="0"/>
            <a:t> </a:t>
          </a:r>
          <a:r>
            <a:rPr lang="en-US" sz="2300" dirty="0" err="1"/>
            <a:t>đồng</a:t>
          </a:r>
          <a:r>
            <a:rPr lang="en-US" sz="2300" dirty="0"/>
            <a:t> </a:t>
          </a:r>
          <a:r>
            <a:rPr lang="en-US" sz="2300" dirty="0" err="1"/>
            <a:t>dạng</a:t>
          </a:r>
          <a:r>
            <a:rPr lang="en-US" sz="2300" dirty="0"/>
            <a:t>. </a:t>
          </a:r>
          <a:r>
            <a:rPr lang="en-US" sz="2300" dirty="0" err="1"/>
            <a:t>Viết</a:t>
          </a:r>
          <a:r>
            <a:rPr lang="en-US" sz="2300" dirty="0"/>
            <a:t> </a:t>
          </a:r>
          <a:r>
            <a:rPr lang="en-US" sz="2300" dirty="0" err="1"/>
            <a:t>các</a:t>
          </a:r>
          <a:r>
            <a:rPr lang="en-US" sz="2300" dirty="0"/>
            <a:t> </a:t>
          </a:r>
          <a:r>
            <a:rPr lang="en-US" sz="2300" dirty="0" err="1"/>
            <a:t>tỉ</a:t>
          </a:r>
          <a:r>
            <a:rPr lang="en-US" sz="2300" dirty="0"/>
            <a:t> </a:t>
          </a:r>
          <a:r>
            <a:rPr lang="en-US" sz="2300" dirty="0" err="1"/>
            <a:t>số</a:t>
          </a:r>
          <a:r>
            <a:rPr lang="en-US" sz="2300" dirty="0"/>
            <a:t> </a:t>
          </a:r>
          <a:r>
            <a:rPr lang="en-US" sz="2300" dirty="0" err="1"/>
            <a:t>đồng</a:t>
          </a:r>
          <a:r>
            <a:rPr lang="en-US" sz="2300" dirty="0"/>
            <a:t> </a:t>
          </a:r>
          <a:r>
            <a:rPr lang="en-US" sz="2300" dirty="0" err="1"/>
            <a:t>dạng</a:t>
          </a:r>
          <a:r>
            <a:rPr lang="en-US" sz="2300" dirty="0"/>
            <a:t> </a:t>
          </a:r>
          <a:r>
            <a:rPr lang="en-US" sz="2300" dirty="0" err="1"/>
            <a:t>của</a:t>
          </a:r>
          <a:r>
            <a:rPr lang="en-US" sz="2300" dirty="0"/>
            <a:t> </a:t>
          </a:r>
          <a:r>
            <a:rPr lang="en-US" sz="2300" dirty="0" err="1"/>
            <a:t>mỗi</a:t>
          </a:r>
          <a:r>
            <a:rPr lang="en-US" sz="2300" dirty="0"/>
            <a:t> </a:t>
          </a:r>
          <a:r>
            <a:rPr lang="en-US" sz="2300" dirty="0" err="1"/>
            <a:t>cặp</a:t>
          </a:r>
          <a:r>
            <a:rPr lang="en-US" sz="2300" dirty="0"/>
            <a:t> tam </a:t>
          </a:r>
          <a:r>
            <a:rPr lang="en-US" sz="2300" dirty="0" err="1"/>
            <a:t>giác</a:t>
          </a:r>
          <a:r>
            <a:rPr lang="en-US" sz="2300" dirty="0"/>
            <a:t> </a:t>
          </a:r>
          <a:r>
            <a:rPr lang="en-US" sz="2300" dirty="0" err="1"/>
            <a:t>đó</a:t>
          </a:r>
          <a:r>
            <a:rPr lang="en-US" sz="2300" dirty="0"/>
            <a:t>. </a:t>
          </a:r>
        </a:p>
      </dgm:t>
    </dgm:pt>
    <dgm:pt modelId="{AEA3CE61-A767-4856-85ED-70105057246D}" type="parTrans" cxnId="{33A74563-C824-4D2F-9C85-AC17CAE8566D}">
      <dgm:prSet/>
      <dgm:spPr/>
      <dgm:t>
        <a:bodyPr/>
        <a:lstStyle/>
        <a:p>
          <a:endParaRPr lang="en-US"/>
        </a:p>
      </dgm:t>
    </dgm:pt>
    <dgm:pt modelId="{D01F5EB2-248D-48E0-AE26-9419685638FC}" type="sibTrans" cxnId="{33A74563-C824-4D2F-9C85-AC17CAE8566D}">
      <dgm:prSet/>
      <dgm:spPr/>
      <dgm:t>
        <a:bodyPr/>
        <a:lstStyle/>
        <a:p>
          <a:endParaRPr lang="en-US"/>
        </a:p>
      </dgm:t>
    </dgm:pt>
    <dgm:pt modelId="{942D947D-6A65-4950-9068-A26F0F1BDCAB}">
      <dgm:prSet phldrT="[Text]"/>
      <dgm:spPr/>
      <dgm:t>
        <a:bodyPr/>
        <a:lstStyle/>
        <a:p>
          <a:r>
            <a:rPr lang="en-US" dirty="0" err="1"/>
            <a:t>Dựa</a:t>
          </a:r>
          <a:r>
            <a:rPr lang="en-US" dirty="0"/>
            <a:t> </a:t>
          </a:r>
          <a:r>
            <a:rPr lang="en-US" dirty="0" err="1"/>
            <a:t>vào</a:t>
          </a:r>
          <a:r>
            <a:rPr lang="en-US" dirty="0"/>
            <a:t> </a:t>
          </a:r>
          <a:r>
            <a:rPr lang="en-US" dirty="0" err="1"/>
            <a:t>hình</a:t>
          </a:r>
          <a:r>
            <a:rPr lang="en-US" dirty="0"/>
            <a:t> 6.3 a, </a:t>
          </a:r>
          <a:r>
            <a:rPr lang="en-US" dirty="0" err="1"/>
            <a:t>tính</a:t>
          </a:r>
          <a:r>
            <a:rPr lang="en-US" dirty="0"/>
            <a:t> </a:t>
          </a:r>
          <a:r>
            <a:rPr lang="en-US" dirty="0" err="1"/>
            <a:t>khoảng</a:t>
          </a:r>
          <a:r>
            <a:rPr lang="en-US" dirty="0"/>
            <a:t> </a:t>
          </a:r>
          <a:r>
            <a:rPr lang="en-US" dirty="0" err="1"/>
            <a:t>cách</a:t>
          </a:r>
          <a:r>
            <a:rPr lang="en-US" dirty="0"/>
            <a:t> </a:t>
          </a:r>
          <a:r>
            <a:rPr lang="en-US" dirty="0" err="1"/>
            <a:t>từ</a:t>
          </a:r>
          <a:r>
            <a:rPr lang="en-US" dirty="0"/>
            <a:t> </a:t>
          </a:r>
          <a:r>
            <a:rPr lang="en-US" dirty="0" err="1"/>
            <a:t>ảnh</a:t>
          </a:r>
          <a:r>
            <a:rPr lang="en-US" dirty="0"/>
            <a:t> </a:t>
          </a:r>
          <a:r>
            <a:rPr lang="en-US" dirty="0" err="1"/>
            <a:t>đến</a:t>
          </a:r>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và</a:t>
          </a:r>
          <a:r>
            <a:rPr lang="en-US" dirty="0"/>
            <a:t> </a:t>
          </a:r>
          <a:r>
            <a:rPr lang="en-US" dirty="0" err="1"/>
            <a:t>kích</a:t>
          </a:r>
          <a:r>
            <a:rPr lang="en-US" dirty="0"/>
            <a:t> </a:t>
          </a:r>
          <a:r>
            <a:rPr lang="en-US" dirty="0" err="1"/>
            <a:t>thước</a:t>
          </a:r>
          <a:r>
            <a:rPr lang="en-US" dirty="0"/>
            <a:t> </a:t>
          </a:r>
          <a:r>
            <a:rPr lang="en-US" dirty="0" err="1"/>
            <a:t>của</a:t>
          </a:r>
          <a:r>
            <a:rPr lang="en-US" dirty="0"/>
            <a:t> </a:t>
          </a:r>
          <a:r>
            <a:rPr lang="en-US" dirty="0" err="1"/>
            <a:t>ảnh</a:t>
          </a:r>
          <a:r>
            <a:rPr lang="en-US" dirty="0"/>
            <a:t>.</a:t>
          </a:r>
        </a:p>
      </dgm:t>
    </dgm:pt>
    <dgm:pt modelId="{F0928EEC-3951-4273-9D25-703714103B9F}" type="parTrans" cxnId="{BC8CAE7F-E169-4CD3-A086-4F6EB444734F}">
      <dgm:prSet/>
      <dgm:spPr/>
      <dgm:t>
        <a:bodyPr/>
        <a:lstStyle/>
        <a:p>
          <a:endParaRPr lang="en-US"/>
        </a:p>
      </dgm:t>
    </dgm:pt>
    <dgm:pt modelId="{BB76A880-605D-41D3-91A5-B467B594C4B7}" type="sibTrans" cxnId="{BC8CAE7F-E169-4CD3-A086-4F6EB444734F}">
      <dgm:prSet/>
      <dgm:spPr/>
      <dgm:t>
        <a:bodyPr/>
        <a:lstStyle/>
        <a:p>
          <a:endParaRPr lang="en-US"/>
        </a:p>
      </dgm:t>
    </dgm:pt>
    <dgm:pt modelId="{6FD3BE8B-42CA-4383-AAC5-929DE51F8F11}">
      <dgm:prSet phldrT="[Text]"/>
      <dgm:spPr/>
      <dgm:t>
        <a:bodyPr/>
        <a:lstStyle/>
        <a:p>
          <a:r>
            <a:rPr lang="en-US" dirty="0"/>
            <a:t>: </a:t>
          </a:r>
          <a:r>
            <a:rPr lang="en-US" dirty="0" err="1"/>
            <a:t>Đọc</a:t>
          </a:r>
          <a:r>
            <a:rPr lang="en-US" dirty="0"/>
            <a:t> </a:t>
          </a:r>
          <a:r>
            <a:rPr lang="en-US" dirty="0" err="1"/>
            <a:t>ví</a:t>
          </a:r>
          <a:r>
            <a:rPr lang="en-US" dirty="0"/>
            <a:t> </a:t>
          </a:r>
          <a:r>
            <a:rPr lang="en-US" dirty="0" err="1"/>
            <a:t>dụ</a:t>
          </a:r>
          <a:r>
            <a:rPr lang="en-US" dirty="0"/>
            <a:t> SGK </a:t>
          </a:r>
          <a:r>
            <a:rPr lang="en-US" dirty="0" err="1"/>
            <a:t>trang</a:t>
          </a:r>
          <a:r>
            <a:rPr lang="en-US" dirty="0"/>
            <a:t> 36 </a:t>
          </a:r>
          <a:r>
            <a:rPr lang="en-US" dirty="0" err="1"/>
            <a:t>hoàn</a:t>
          </a:r>
          <a:r>
            <a:rPr lang="en-US" dirty="0"/>
            <a:t> </a:t>
          </a:r>
          <a:r>
            <a:rPr lang="en-US" dirty="0" err="1"/>
            <a:t>thành</a:t>
          </a:r>
          <a:r>
            <a:rPr lang="en-US" dirty="0"/>
            <a:t> </a:t>
          </a:r>
          <a:r>
            <a:rPr lang="en-US" dirty="0" err="1"/>
            <a:t>câu</a:t>
          </a:r>
          <a:r>
            <a:rPr lang="en-US" dirty="0"/>
            <a:t> </a:t>
          </a:r>
          <a:r>
            <a:rPr lang="en-US" dirty="0" err="1"/>
            <a:t>hỏi</a:t>
          </a:r>
          <a:r>
            <a:rPr lang="en-US" dirty="0"/>
            <a:t> </a:t>
          </a:r>
          <a:r>
            <a:rPr lang="en-US" dirty="0" err="1"/>
            <a:t>luyện</a:t>
          </a:r>
          <a:r>
            <a:rPr lang="en-US" dirty="0"/>
            <a:t> </a:t>
          </a:r>
          <a:r>
            <a:rPr lang="en-US" dirty="0" err="1"/>
            <a:t>tập</a:t>
          </a:r>
          <a:r>
            <a:rPr lang="en-US" dirty="0"/>
            <a:t> 3 </a:t>
          </a:r>
          <a:r>
            <a:rPr lang="en-US" dirty="0" err="1"/>
            <a:t>trang</a:t>
          </a:r>
          <a:r>
            <a:rPr lang="en-US" dirty="0"/>
            <a:t> 36.</a:t>
          </a:r>
        </a:p>
      </dgm:t>
    </dgm:pt>
    <dgm:pt modelId="{EB4C3D77-8577-4728-90CC-9DEAD654B0CE}" type="parTrans" cxnId="{10A5AF52-F7F2-4CFE-AE76-B5C107187751}">
      <dgm:prSet/>
      <dgm:spPr/>
      <dgm:t>
        <a:bodyPr/>
        <a:lstStyle/>
        <a:p>
          <a:endParaRPr lang="en-US"/>
        </a:p>
      </dgm:t>
    </dgm:pt>
    <dgm:pt modelId="{BB1055AC-39C4-4E7B-8E23-FFF871D21F5B}" type="sibTrans" cxnId="{10A5AF52-F7F2-4CFE-AE76-B5C107187751}">
      <dgm:prSet/>
      <dgm:spPr/>
      <dgm:t>
        <a:bodyPr/>
        <a:lstStyle/>
        <a:p>
          <a:endParaRPr lang="en-US"/>
        </a:p>
      </dgm:t>
    </dgm:pt>
    <dgm:pt modelId="{81B928B4-03DC-4AAC-956D-478006DC3EC9}">
      <dgm:prSet phldrT="[Text]"/>
      <dgm:spPr/>
      <dgm:t>
        <a:bodyPr/>
        <a:lstStyle/>
        <a:p>
          <a:r>
            <a:rPr lang="en-US" dirty="0" err="1"/>
            <a:t>Đọc</a:t>
          </a:r>
          <a:r>
            <a:rPr lang="en-US" dirty="0"/>
            <a:t> </a:t>
          </a:r>
          <a:r>
            <a:rPr lang="en-US" dirty="0" err="1"/>
            <a:t>ví</a:t>
          </a:r>
          <a:r>
            <a:rPr lang="en-US" dirty="0"/>
            <a:t> </a:t>
          </a:r>
          <a:r>
            <a:rPr lang="en-US" dirty="0" err="1"/>
            <a:t>dụ</a:t>
          </a:r>
          <a:r>
            <a:rPr lang="en-US" dirty="0"/>
            <a:t> SGK </a:t>
          </a:r>
          <a:r>
            <a:rPr lang="en-US" dirty="0" err="1"/>
            <a:t>trang</a:t>
          </a:r>
          <a:r>
            <a:rPr lang="en-US" dirty="0"/>
            <a:t> 36 </a:t>
          </a:r>
          <a:r>
            <a:rPr lang="en-US" dirty="0" err="1"/>
            <a:t>hoàn</a:t>
          </a:r>
          <a:r>
            <a:rPr lang="en-US" dirty="0"/>
            <a:t> </a:t>
          </a:r>
          <a:r>
            <a:rPr lang="en-US" dirty="0" err="1"/>
            <a:t>thành</a:t>
          </a:r>
          <a:r>
            <a:rPr lang="en-US" dirty="0"/>
            <a:t> </a:t>
          </a:r>
          <a:r>
            <a:rPr lang="en-US" dirty="0" err="1"/>
            <a:t>câu</a:t>
          </a:r>
          <a:r>
            <a:rPr lang="en-US" dirty="0"/>
            <a:t> </a:t>
          </a:r>
          <a:r>
            <a:rPr lang="en-US" dirty="0" err="1"/>
            <a:t>hỏi</a:t>
          </a:r>
          <a:r>
            <a:rPr lang="en-US" dirty="0"/>
            <a:t> </a:t>
          </a:r>
          <a:r>
            <a:rPr lang="en-US" dirty="0" err="1"/>
            <a:t>luyện</a:t>
          </a:r>
          <a:r>
            <a:rPr lang="en-US" dirty="0"/>
            <a:t> </a:t>
          </a:r>
          <a:r>
            <a:rPr lang="en-US" dirty="0" err="1"/>
            <a:t>tập</a:t>
          </a:r>
          <a:r>
            <a:rPr lang="en-US" dirty="0"/>
            <a:t> 4 </a:t>
          </a:r>
          <a:r>
            <a:rPr lang="en-US" dirty="0" err="1"/>
            <a:t>trang</a:t>
          </a:r>
          <a:r>
            <a:rPr lang="en-US" dirty="0"/>
            <a:t> 36. </a:t>
          </a:r>
        </a:p>
      </dgm:t>
    </dgm:pt>
    <dgm:pt modelId="{F2818B8D-085A-4032-BC64-AC15067094BC}" type="parTrans" cxnId="{CC9A332C-BD29-4F8B-BEEA-D1878C40D430}">
      <dgm:prSet/>
      <dgm:spPr/>
      <dgm:t>
        <a:bodyPr/>
        <a:lstStyle/>
        <a:p>
          <a:endParaRPr lang="en-US"/>
        </a:p>
      </dgm:t>
    </dgm:pt>
    <dgm:pt modelId="{E7291DD2-0319-4407-9B83-68118F3D0FAD}" type="sibTrans" cxnId="{CC9A332C-BD29-4F8B-BEEA-D1878C40D430}">
      <dgm:prSet/>
      <dgm:spPr/>
      <dgm:t>
        <a:bodyPr/>
        <a:lstStyle/>
        <a:p>
          <a:endParaRPr lang="en-US"/>
        </a:p>
      </dgm:t>
    </dgm:pt>
    <dgm:pt modelId="{F8B4E972-5090-45B5-9912-1325EBC4DAF7}" type="pres">
      <dgm:prSet presAssocID="{06AF4089-3F34-4F26-92C3-F56BA8BA1C8C}" presName="Name0" presStyleCnt="0">
        <dgm:presLayoutVars>
          <dgm:chMax val="1"/>
          <dgm:dir/>
          <dgm:animLvl val="ctr"/>
          <dgm:resizeHandles val="exact"/>
        </dgm:presLayoutVars>
      </dgm:prSet>
      <dgm:spPr/>
    </dgm:pt>
    <dgm:pt modelId="{DF91A3D3-A200-401E-91FB-5BF9EB8D6687}" type="pres">
      <dgm:prSet presAssocID="{A7822C4B-F363-4315-AF6C-A84DD7F9EF21}" presName="centerShape" presStyleLbl="node0" presStyleIdx="0" presStyleCnt="1"/>
      <dgm:spPr/>
    </dgm:pt>
    <dgm:pt modelId="{6983ABB2-811E-4D03-ACEB-EE616F396E4A}" type="pres">
      <dgm:prSet presAssocID="{57A00E81-F00B-4335-ABF8-E9FBBAA958D8}" presName="node" presStyleLbl="node1" presStyleIdx="0" presStyleCnt="4" custScaleX="150919" custScaleY="112888">
        <dgm:presLayoutVars>
          <dgm:bulletEnabled val="1"/>
        </dgm:presLayoutVars>
      </dgm:prSet>
      <dgm:spPr/>
    </dgm:pt>
    <dgm:pt modelId="{99BBD4CD-BA2E-460E-9E12-91E138BE292D}" type="pres">
      <dgm:prSet presAssocID="{57A00E81-F00B-4335-ABF8-E9FBBAA958D8}" presName="dummy" presStyleCnt="0"/>
      <dgm:spPr/>
    </dgm:pt>
    <dgm:pt modelId="{971C9F59-4127-48A6-95A1-20C1DBD99F1E}" type="pres">
      <dgm:prSet presAssocID="{D01F5EB2-248D-48E0-AE26-9419685638FC}" presName="sibTrans" presStyleLbl="sibTrans2D1" presStyleIdx="0" presStyleCnt="4"/>
      <dgm:spPr/>
    </dgm:pt>
    <dgm:pt modelId="{95623E54-83B2-4475-BA9B-40589C0DE5BE}" type="pres">
      <dgm:prSet presAssocID="{942D947D-6A65-4950-9068-A26F0F1BDCAB}" presName="node" presStyleLbl="node1" presStyleIdx="1" presStyleCnt="4" custScaleX="149748" custScaleY="121310">
        <dgm:presLayoutVars>
          <dgm:bulletEnabled val="1"/>
        </dgm:presLayoutVars>
      </dgm:prSet>
      <dgm:spPr/>
    </dgm:pt>
    <dgm:pt modelId="{DFBE8C73-AD38-4220-B701-BA0797395DBD}" type="pres">
      <dgm:prSet presAssocID="{942D947D-6A65-4950-9068-A26F0F1BDCAB}" presName="dummy" presStyleCnt="0"/>
      <dgm:spPr/>
    </dgm:pt>
    <dgm:pt modelId="{75B0A798-9274-4BBA-830F-CCE10FD52F5E}" type="pres">
      <dgm:prSet presAssocID="{BB76A880-605D-41D3-91A5-B467B594C4B7}" presName="sibTrans" presStyleLbl="sibTrans2D1" presStyleIdx="1" presStyleCnt="4"/>
      <dgm:spPr/>
    </dgm:pt>
    <dgm:pt modelId="{4CE72D4C-17D9-47CF-9E21-86CFC6F8335F}" type="pres">
      <dgm:prSet presAssocID="{6FD3BE8B-42CA-4383-AAC5-929DE51F8F11}" presName="node" presStyleLbl="node1" presStyleIdx="2" presStyleCnt="4" custScaleX="163936" custScaleY="121310">
        <dgm:presLayoutVars>
          <dgm:bulletEnabled val="1"/>
        </dgm:presLayoutVars>
      </dgm:prSet>
      <dgm:spPr/>
    </dgm:pt>
    <dgm:pt modelId="{E0D0B714-CF68-4D98-9A1D-E5A77B541127}" type="pres">
      <dgm:prSet presAssocID="{6FD3BE8B-42CA-4383-AAC5-929DE51F8F11}" presName="dummy" presStyleCnt="0"/>
      <dgm:spPr/>
    </dgm:pt>
    <dgm:pt modelId="{9A5187D4-68E0-4A96-A35C-4B5714BBB02F}" type="pres">
      <dgm:prSet presAssocID="{BB1055AC-39C4-4E7B-8E23-FFF871D21F5B}" presName="sibTrans" presStyleLbl="sibTrans2D1" presStyleIdx="2" presStyleCnt="4"/>
      <dgm:spPr/>
    </dgm:pt>
    <dgm:pt modelId="{807ECD8D-5AF2-4EBA-9008-991A02B1533D}" type="pres">
      <dgm:prSet presAssocID="{81B928B4-03DC-4AAC-956D-478006DC3EC9}" presName="node" presStyleLbl="node1" presStyleIdx="3" presStyleCnt="4" custScaleX="149748" custScaleY="121310">
        <dgm:presLayoutVars>
          <dgm:bulletEnabled val="1"/>
        </dgm:presLayoutVars>
      </dgm:prSet>
      <dgm:spPr/>
    </dgm:pt>
    <dgm:pt modelId="{462541CB-4753-4B3F-ACE0-A903E983840C}" type="pres">
      <dgm:prSet presAssocID="{81B928B4-03DC-4AAC-956D-478006DC3EC9}" presName="dummy" presStyleCnt="0"/>
      <dgm:spPr/>
    </dgm:pt>
    <dgm:pt modelId="{1042992A-C515-48EB-974A-C8F4272C0C28}" type="pres">
      <dgm:prSet presAssocID="{E7291DD2-0319-4407-9B83-68118F3D0FAD}" presName="sibTrans" presStyleLbl="sibTrans2D1" presStyleIdx="3" presStyleCnt="4"/>
      <dgm:spPr/>
    </dgm:pt>
  </dgm:ptLst>
  <dgm:cxnLst>
    <dgm:cxn modelId="{47D52D09-307B-423E-8A31-D88074D34C30}" type="presOf" srcId="{942D947D-6A65-4950-9068-A26F0F1BDCAB}" destId="{95623E54-83B2-4475-BA9B-40589C0DE5BE}" srcOrd="0" destOrd="0" presId="urn:microsoft.com/office/officeart/2005/8/layout/radial6"/>
    <dgm:cxn modelId="{CC9A332C-BD29-4F8B-BEEA-D1878C40D430}" srcId="{A7822C4B-F363-4315-AF6C-A84DD7F9EF21}" destId="{81B928B4-03DC-4AAC-956D-478006DC3EC9}" srcOrd="3" destOrd="0" parTransId="{F2818B8D-085A-4032-BC64-AC15067094BC}" sibTransId="{E7291DD2-0319-4407-9B83-68118F3D0FAD}"/>
    <dgm:cxn modelId="{9E135C5E-38C2-481D-BBDB-39BC18DD75B9}" type="presOf" srcId="{BB1055AC-39C4-4E7B-8E23-FFF871D21F5B}" destId="{9A5187D4-68E0-4A96-A35C-4B5714BBB02F}" srcOrd="0" destOrd="0" presId="urn:microsoft.com/office/officeart/2005/8/layout/radial6"/>
    <dgm:cxn modelId="{33A74563-C824-4D2F-9C85-AC17CAE8566D}" srcId="{A7822C4B-F363-4315-AF6C-A84DD7F9EF21}" destId="{57A00E81-F00B-4335-ABF8-E9FBBAA958D8}" srcOrd="0" destOrd="0" parTransId="{AEA3CE61-A767-4856-85ED-70105057246D}" sibTransId="{D01F5EB2-248D-48E0-AE26-9419685638FC}"/>
    <dgm:cxn modelId="{9576ED47-B7CC-43D9-902D-562CC2939F54}" type="presOf" srcId="{A7822C4B-F363-4315-AF6C-A84DD7F9EF21}" destId="{DF91A3D3-A200-401E-91FB-5BF9EB8D6687}" srcOrd="0" destOrd="0" presId="urn:microsoft.com/office/officeart/2005/8/layout/radial6"/>
    <dgm:cxn modelId="{5039054D-C0B0-418A-AC63-514DE3ABF3AC}" type="presOf" srcId="{06AF4089-3F34-4F26-92C3-F56BA8BA1C8C}" destId="{F8B4E972-5090-45B5-9912-1325EBC4DAF7}" srcOrd="0" destOrd="0" presId="urn:microsoft.com/office/officeart/2005/8/layout/radial6"/>
    <dgm:cxn modelId="{E5F5BC6F-2FE9-4909-ABD6-9F7B65FBBC31}" type="presOf" srcId="{BB76A880-605D-41D3-91A5-B467B594C4B7}" destId="{75B0A798-9274-4BBA-830F-CCE10FD52F5E}" srcOrd="0" destOrd="0" presId="urn:microsoft.com/office/officeart/2005/8/layout/radial6"/>
    <dgm:cxn modelId="{10A5AF52-F7F2-4CFE-AE76-B5C107187751}" srcId="{A7822C4B-F363-4315-AF6C-A84DD7F9EF21}" destId="{6FD3BE8B-42CA-4383-AAC5-929DE51F8F11}" srcOrd="2" destOrd="0" parTransId="{EB4C3D77-8577-4728-90CC-9DEAD654B0CE}" sibTransId="{BB1055AC-39C4-4E7B-8E23-FFF871D21F5B}"/>
    <dgm:cxn modelId="{BC8CAE7F-E169-4CD3-A086-4F6EB444734F}" srcId="{A7822C4B-F363-4315-AF6C-A84DD7F9EF21}" destId="{942D947D-6A65-4950-9068-A26F0F1BDCAB}" srcOrd="1" destOrd="0" parTransId="{F0928EEC-3951-4273-9D25-703714103B9F}" sibTransId="{BB76A880-605D-41D3-91A5-B467B594C4B7}"/>
    <dgm:cxn modelId="{5D217B95-D2C7-4867-B137-277E3E4AE993}" srcId="{06AF4089-3F34-4F26-92C3-F56BA8BA1C8C}" destId="{A7822C4B-F363-4315-AF6C-A84DD7F9EF21}" srcOrd="0" destOrd="0" parTransId="{4749C7F9-1554-48DC-AD56-770A49C6F456}" sibTransId="{3633634A-D8B3-4BA1-A903-94DFEC09D783}"/>
    <dgm:cxn modelId="{EDA02CB1-31C1-4BA7-A248-D230329C9363}" type="presOf" srcId="{81B928B4-03DC-4AAC-956D-478006DC3EC9}" destId="{807ECD8D-5AF2-4EBA-9008-991A02B1533D}" srcOrd="0" destOrd="0" presId="urn:microsoft.com/office/officeart/2005/8/layout/radial6"/>
    <dgm:cxn modelId="{A91FB9BD-284B-4FF8-B0FC-3C8C42832761}" type="presOf" srcId="{D01F5EB2-248D-48E0-AE26-9419685638FC}" destId="{971C9F59-4127-48A6-95A1-20C1DBD99F1E}" srcOrd="0" destOrd="0" presId="urn:microsoft.com/office/officeart/2005/8/layout/radial6"/>
    <dgm:cxn modelId="{0BC7B0BF-272C-4E60-894F-63A0FBE12DC7}" type="presOf" srcId="{E7291DD2-0319-4407-9B83-68118F3D0FAD}" destId="{1042992A-C515-48EB-974A-C8F4272C0C28}" srcOrd="0" destOrd="0" presId="urn:microsoft.com/office/officeart/2005/8/layout/radial6"/>
    <dgm:cxn modelId="{FE75B3C4-D526-4913-9D8B-E6F7AED1AB3F}" type="presOf" srcId="{57A00E81-F00B-4335-ABF8-E9FBBAA958D8}" destId="{6983ABB2-811E-4D03-ACEB-EE616F396E4A}" srcOrd="0" destOrd="0" presId="urn:microsoft.com/office/officeart/2005/8/layout/radial6"/>
    <dgm:cxn modelId="{E75939CF-8396-46A0-8249-F6676546F452}" type="presOf" srcId="{6FD3BE8B-42CA-4383-AAC5-929DE51F8F11}" destId="{4CE72D4C-17D9-47CF-9E21-86CFC6F8335F}" srcOrd="0" destOrd="0" presId="urn:microsoft.com/office/officeart/2005/8/layout/radial6"/>
    <dgm:cxn modelId="{36B8A107-F3AE-4C63-8691-084D9E1F795F}" type="presParOf" srcId="{F8B4E972-5090-45B5-9912-1325EBC4DAF7}" destId="{DF91A3D3-A200-401E-91FB-5BF9EB8D6687}" srcOrd="0" destOrd="0" presId="urn:microsoft.com/office/officeart/2005/8/layout/radial6"/>
    <dgm:cxn modelId="{3A782816-59AE-45D3-BCE8-B3380ECF3210}" type="presParOf" srcId="{F8B4E972-5090-45B5-9912-1325EBC4DAF7}" destId="{6983ABB2-811E-4D03-ACEB-EE616F396E4A}" srcOrd="1" destOrd="0" presId="urn:microsoft.com/office/officeart/2005/8/layout/radial6"/>
    <dgm:cxn modelId="{0EE3815C-2BA5-431B-90E3-AC341A8535EE}" type="presParOf" srcId="{F8B4E972-5090-45B5-9912-1325EBC4DAF7}" destId="{99BBD4CD-BA2E-460E-9E12-91E138BE292D}" srcOrd="2" destOrd="0" presId="urn:microsoft.com/office/officeart/2005/8/layout/radial6"/>
    <dgm:cxn modelId="{9E6820E9-5520-4C19-9CFC-D14FCFD94C0F}" type="presParOf" srcId="{F8B4E972-5090-45B5-9912-1325EBC4DAF7}" destId="{971C9F59-4127-48A6-95A1-20C1DBD99F1E}" srcOrd="3" destOrd="0" presId="urn:microsoft.com/office/officeart/2005/8/layout/radial6"/>
    <dgm:cxn modelId="{346FE435-A205-4267-A0F7-031D0C95E678}" type="presParOf" srcId="{F8B4E972-5090-45B5-9912-1325EBC4DAF7}" destId="{95623E54-83B2-4475-BA9B-40589C0DE5BE}" srcOrd="4" destOrd="0" presId="urn:microsoft.com/office/officeart/2005/8/layout/radial6"/>
    <dgm:cxn modelId="{4681DF07-7BE5-4985-BC6F-4930A5DDEBD5}" type="presParOf" srcId="{F8B4E972-5090-45B5-9912-1325EBC4DAF7}" destId="{DFBE8C73-AD38-4220-B701-BA0797395DBD}" srcOrd="5" destOrd="0" presId="urn:microsoft.com/office/officeart/2005/8/layout/radial6"/>
    <dgm:cxn modelId="{BB88313A-AC1E-4BB0-80FD-0C17DAC7B05F}" type="presParOf" srcId="{F8B4E972-5090-45B5-9912-1325EBC4DAF7}" destId="{75B0A798-9274-4BBA-830F-CCE10FD52F5E}" srcOrd="6" destOrd="0" presId="urn:microsoft.com/office/officeart/2005/8/layout/radial6"/>
    <dgm:cxn modelId="{4DE586D8-88FE-484E-A5E0-9C4E888463A9}" type="presParOf" srcId="{F8B4E972-5090-45B5-9912-1325EBC4DAF7}" destId="{4CE72D4C-17D9-47CF-9E21-86CFC6F8335F}" srcOrd="7" destOrd="0" presId="urn:microsoft.com/office/officeart/2005/8/layout/radial6"/>
    <dgm:cxn modelId="{00897F18-F54F-4663-B5C0-2EDD1D209E7F}" type="presParOf" srcId="{F8B4E972-5090-45B5-9912-1325EBC4DAF7}" destId="{E0D0B714-CF68-4D98-9A1D-E5A77B541127}" srcOrd="8" destOrd="0" presId="urn:microsoft.com/office/officeart/2005/8/layout/radial6"/>
    <dgm:cxn modelId="{01D76990-929B-4CC5-B411-9C14513378F4}" type="presParOf" srcId="{F8B4E972-5090-45B5-9912-1325EBC4DAF7}" destId="{9A5187D4-68E0-4A96-A35C-4B5714BBB02F}" srcOrd="9" destOrd="0" presId="urn:microsoft.com/office/officeart/2005/8/layout/radial6"/>
    <dgm:cxn modelId="{B312CB21-E6BB-4C59-9062-0D54FFC36CB5}" type="presParOf" srcId="{F8B4E972-5090-45B5-9912-1325EBC4DAF7}" destId="{807ECD8D-5AF2-4EBA-9008-991A02B1533D}" srcOrd="10" destOrd="0" presId="urn:microsoft.com/office/officeart/2005/8/layout/radial6"/>
    <dgm:cxn modelId="{EF1A616F-CA28-4FED-9605-70B5C833A3F6}" type="presParOf" srcId="{F8B4E972-5090-45B5-9912-1325EBC4DAF7}" destId="{462541CB-4753-4B3F-ACE0-A903E983840C}" srcOrd="11" destOrd="0" presId="urn:microsoft.com/office/officeart/2005/8/layout/radial6"/>
    <dgm:cxn modelId="{2C1A4442-FE78-4FBC-B89B-7AB6F2312283}" type="presParOf" srcId="{F8B4E972-5090-45B5-9912-1325EBC4DAF7}" destId="{1042992A-C515-48EB-974A-C8F4272C0C28}"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2992A-C515-48EB-974A-C8F4272C0C28}">
      <dsp:nvSpPr>
        <dsp:cNvPr id="0" name=""/>
        <dsp:cNvSpPr/>
      </dsp:nvSpPr>
      <dsp:spPr>
        <a:xfrm>
          <a:off x="3123019" y="991630"/>
          <a:ext cx="6936561" cy="6936561"/>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5187D4-68E0-4A96-A35C-4B5714BBB02F}">
      <dsp:nvSpPr>
        <dsp:cNvPr id="0" name=""/>
        <dsp:cNvSpPr/>
      </dsp:nvSpPr>
      <dsp:spPr>
        <a:xfrm>
          <a:off x="3123019" y="991630"/>
          <a:ext cx="6936561" cy="6936561"/>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0A798-9274-4BBA-830F-CCE10FD52F5E}">
      <dsp:nvSpPr>
        <dsp:cNvPr id="0" name=""/>
        <dsp:cNvSpPr/>
      </dsp:nvSpPr>
      <dsp:spPr>
        <a:xfrm>
          <a:off x="3123019" y="991630"/>
          <a:ext cx="6936561" cy="6936561"/>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C9F59-4127-48A6-95A1-20C1DBD99F1E}">
      <dsp:nvSpPr>
        <dsp:cNvPr id="0" name=""/>
        <dsp:cNvSpPr/>
      </dsp:nvSpPr>
      <dsp:spPr>
        <a:xfrm>
          <a:off x="3123019" y="991630"/>
          <a:ext cx="6936561" cy="6936561"/>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91A3D3-A200-401E-91FB-5BF9EB8D6687}">
      <dsp:nvSpPr>
        <dsp:cNvPr id="0" name=""/>
        <dsp:cNvSpPr/>
      </dsp:nvSpPr>
      <dsp:spPr>
        <a:xfrm>
          <a:off x="4994969" y="2863580"/>
          <a:ext cx="3192660" cy="31926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dirty="0"/>
            <a:t>HOẠT ĐỘNG NHÓM</a:t>
          </a:r>
        </a:p>
      </dsp:txBody>
      <dsp:txXfrm>
        <a:off x="5462523" y="3331134"/>
        <a:ext cx="2257552" cy="2257552"/>
      </dsp:txXfrm>
    </dsp:sp>
    <dsp:sp modelId="{6983ABB2-811E-4D03-ACEB-EE616F396E4A}">
      <dsp:nvSpPr>
        <dsp:cNvPr id="0" name=""/>
        <dsp:cNvSpPr/>
      </dsp:nvSpPr>
      <dsp:spPr>
        <a:xfrm>
          <a:off x="4904883" y="-189360"/>
          <a:ext cx="3372832" cy="25228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err="1"/>
            <a:t>Dựa</a:t>
          </a:r>
          <a:r>
            <a:rPr lang="en-US" sz="2300" kern="1200" dirty="0"/>
            <a:t> </a:t>
          </a:r>
          <a:r>
            <a:rPr lang="en-US" sz="2300" kern="1200" dirty="0" err="1"/>
            <a:t>vào</a:t>
          </a:r>
          <a:r>
            <a:rPr lang="en-US" sz="2300" kern="1200" dirty="0"/>
            <a:t> </a:t>
          </a:r>
          <a:r>
            <a:rPr lang="en-US" sz="2300" kern="1200" dirty="0" err="1"/>
            <a:t>hình</a:t>
          </a:r>
          <a:r>
            <a:rPr lang="en-US" sz="2300" kern="1200" dirty="0"/>
            <a:t> 6.3 a, </a:t>
          </a:r>
          <a:r>
            <a:rPr lang="en-US" sz="2300" kern="1200" dirty="0" err="1"/>
            <a:t>chỉ</a:t>
          </a:r>
          <a:r>
            <a:rPr lang="en-US" sz="2300" kern="1200" dirty="0"/>
            <a:t> </a:t>
          </a:r>
          <a:r>
            <a:rPr lang="en-US" sz="2300" kern="1200" dirty="0" err="1"/>
            <a:t>ra</a:t>
          </a:r>
          <a:r>
            <a:rPr lang="en-US" sz="2300" kern="1200" dirty="0"/>
            <a:t> </a:t>
          </a:r>
          <a:r>
            <a:rPr lang="en-US" sz="2300" kern="1200" dirty="0" err="1"/>
            <a:t>các</a:t>
          </a:r>
          <a:r>
            <a:rPr lang="en-US" sz="2300" kern="1200" dirty="0"/>
            <a:t> </a:t>
          </a:r>
          <a:r>
            <a:rPr lang="en-US" sz="2300" kern="1200" dirty="0" err="1"/>
            <a:t>cặp</a:t>
          </a:r>
          <a:r>
            <a:rPr lang="en-US" sz="2300" kern="1200" dirty="0"/>
            <a:t> tam </a:t>
          </a:r>
          <a:r>
            <a:rPr lang="en-US" sz="2300" kern="1200" dirty="0" err="1"/>
            <a:t>giác</a:t>
          </a:r>
          <a:r>
            <a:rPr lang="en-US" sz="2300" kern="1200" dirty="0"/>
            <a:t> </a:t>
          </a:r>
          <a:r>
            <a:rPr lang="en-US" sz="2300" kern="1200" dirty="0" err="1"/>
            <a:t>đồng</a:t>
          </a:r>
          <a:r>
            <a:rPr lang="en-US" sz="2300" kern="1200" dirty="0"/>
            <a:t> </a:t>
          </a:r>
          <a:r>
            <a:rPr lang="en-US" sz="2300" kern="1200" dirty="0" err="1"/>
            <a:t>dạng</a:t>
          </a:r>
          <a:r>
            <a:rPr lang="en-US" sz="2300" kern="1200" dirty="0"/>
            <a:t>. </a:t>
          </a:r>
          <a:r>
            <a:rPr lang="en-US" sz="2300" kern="1200" dirty="0" err="1"/>
            <a:t>Viết</a:t>
          </a:r>
          <a:r>
            <a:rPr lang="en-US" sz="2300" kern="1200" dirty="0"/>
            <a:t> </a:t>
          </a:r>
          <a:r>
            <a:rPr lang="en-US" sz="2300" kern="1200" dirty="0" err="1"/>
            <a:t>các</a:t>
          </a:r>
          <a:r>
            <a:rPr lang="en-US" sz="2300" kern="1200" dirty="0"/>
            <a:t> </a:t>
          </a:r>
          <a:r>
            <a:rPr lang="en-US" sz="2300" kern="1200" dirty="0" err="1"/>
            <a:t>tỉ</a:t>
          </a:r>
          <a:r>
            <a:rPr lang="en-US" sz="2300" kern="1200" dirty="0"/>
            <a:t> </a:t>
          </a:r>
          <a:r>
            <a:rPr lang="en-US" sz="2300" kern="1200" dirty="0" err="1"/>
            <a:t>số</a:t>
          </a:r>
          <a:r>
            <a:rPr lang="en-US" sz="2300" kern="1200" dirty="0"/>
            <a:t> </a:t>
          </a:r>
          <a:r>
            <a:rPr lang="en-US" sz="2300" kern="1200" dirty="0" err="1"/>
            <a:t>đồng</a:t>
          </a:r>
          <a:r>
            <a:rPr lang="en-US" sz="2300" kern="1200" dirty="0"/>
            <a:t> </a:t>
          </a:r>
          <a:r>
            <a:rPr lang="en-US" sz="2300" kern="1200" dirty="0" err="1"/>
            <a:t>dạng</a:t>
          </a:r>
          <a:r>
            <a:rPr lang="en-US" sz="2300" kern="1200" dirty="0"/>
            <a:t> </a:t>
          </a:r>
          <a:r>
            <a:rPr lang="en-US" sz="2300" kern="1200" dirty="0" err="1"/>
            <a:t>của</a:t>
          </a:r>
          <a:r>
            <a:rPr lang="en-US" sz="2300" kern="1200" dirty="0"/>
            <a:t> </a:t>
          </a:r>
          <a:r>
            <a:rPr lang="en-US" sz="2300" kern="1200" dirty="0" err="1"/>
            <a:t>mỗi</a:t>
          </a:r>
          <a:r>
            <a:rPr lang="en-US" sz="2300" kern="1200" dirty="0"/>
            <a:t> </a:t>
          </a:r>
          <a:r>
            <a:rPr lang="en-US" sz="2300" kern="1200" dirty="0" err="1"/>
            <a:t>cặp</a:t>
          </a:r>
          <a:r>
            <a:rPr lang="en-US" sz="2300" kern="1200" dirty="0"/>
            <a:t> tam </a:t>
          </a:r>
          <a:r>
            <a:rPr lang="en-US" sz="2300" kern="1200" dirty="0" err="1"/>
            <a:t>giác</a:t>
          </a:r>
          <a:r>
            <a:rPr lang="en-US" sz="2300" kern="1200" dirty="0"/>
            <a:t> </a:t>
          </a:r>
          <a:r>
            <a:rPr lang="en-US" sz="2300" kern="1200" dirty="0" err="1"/>
            <a:t>đó</a:t>
          </a:r>
          <a:r>
            <a:rPr lang="en-US" sz="2300" kern="1200" dirty="0"/>
            <a:t>. </a:t>
          </a:r>
        </a:p>
      </dsp:txBody>
      <dsp:txXfrm>
        <a:off x="5398823" y="180109"/>
        <a:ext cx="2384952" cy="1783953"/>
      </dsp:txXfrm>
    </dsp:sp>
    <dsp:sp modelId="{95623E54-83B2-4475-BA9B-40589C0DE5BE}">
      <dsp:nvSpPr>
        <dsp:cNvPr id="0" name=""/>
        <dsp:cNvSpPr/>
      </dsp:nvSpPr>
      <dsp:spPr>
        <a:xfrm>
          <a:off x="8305794" y="3104355"/>
          <a:ext cx="3346662" cy="2711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err="1"/>
            <a:t>Dựa</a:t>
          </a:r>
          <a:r>
            <a:rPr lang="en-US" sz="2300" kern="1200" dirty="0"/>
            <a:t> </a:t>
          </a:r>
          <a:r>
            <a:rPr lang="en-US" sz="2300" kern="1200" dirty="0" err="1"/>
            <a:t>vào</a:t>
          </a:r>
          <a:r>
            <a:rPr lang="en-US" sz="2300" kern="1200" dirty="0"/>
            <a:t> </a:t>
          </a:r>
          <a:r>
            <a:rPr lang="en-US" sz="2300" kern="1200" dirty="0" err="1"/>
            <a:t>hình</a:t>
          </a:r>
          <a:r>
            <a:rPr lang="en-US" sz="2300" kern="1200" dirty="0"/>
            <a:t> 6.3 a, </a:t>
          </a:r>
          <a:r>
            <a:rPr lang="en-US" sz="2300" kern="1200" dirty="0" err="1"/>
            <a:t>tính</a:t>
          </a:r>
          <a:r>
            <a:rPr lang="en-US" sz="2300" kern="1200" dirty="0"/>
            <a:t> </a:t>
          </a:r>
          <a:r>
            <a:rPr lang="en-US" sz="2300" kern="1200" dirty="0" err="1"/>
            <a:t>khoảng</a:t>
          </a:r>
          <a:r>
            <a:rPr lang="en-US" sz="2300" kern="1200" dirty="0"/>
            <a:t> </a:t>
          </a:r>
          <a:r>
            <a:rPr lang="en-US" sz="2300" kern="1200" dirty="0" err="1"/>
            <a:t>cách</a:t>
          </a:r>
          <a:r>
            <a:rPr lang="en-US" sz="2300" kern="1200" dirty="0"/>
            <a:t> </a:t>
          </a:r>
          <a:r>
            <a:rPr lang="en-US" sz="2300" kern="1200" dirty="0" err="1"/>
            <a:t>từ</a:t>
          </a:r>
          <a:r>
            <a:rPr lang="en-US" sz="2300" kern="1200" dirty="0"/>
            <a:t> </a:t>
          </a:r>
          <a:r>
            <a:rPr lang="en-US" sz="2300" kern="1200" dirty="0" err="1"/>
            <a:t>ảnh</a:t>
          </a:r>
          <a:r>
            <a:rPr lang="en-US" sz="2300" kern="1200" dirty="0"/>
            <a:t> </a:t>
          </a:r>
          <a:r>
            <a:rPr lang="en-US" sz="2300" kern="1200" dirty="0" err="1"/>
            <a:t>đến</a:t>
          </a:r>
          <a:r>
            <a:rPr lang="en-US" sz="2300" kern="1200" dirty="0"/>
            <a:t> </a:t>
          </a:r>
          <a:r>
            <a:rPr lang="en-US" sz="2300" kern="1200" dirty="0" err="1"/>
            <a:t>thấu</a:t>
          </a:r>
          <a:r>
            <a:rPr lang="en-US" sz="2300" kern="1200" dirty="0"/>
            <a:t> </a:t>
          </a:r>
          <a:r>
            <a:rPr lang="en-US" sz="2300" kern="1200" dirty="0" err="1"/>
            <a:t>kính</a:t>
          </a:r>
          <a:r>
            <a:rPr lang="en-US" sz="2300" kern="1200" dirty="0"/>
            <a:t> </a:t>
          </a:r>
          <a:r>
            <a:rPr lang="en-US" sz="2300" kern="1200" dirty="0" err="1"/>
            <a:t>hội</a:t>
          </a:r>
          <a:r>
            <a:rPr lang="en-US" sz="2300" kern="1200" dirty="0"/>
            <a:t> </a:t>
          </a:r>
          <a:r>
            <a:rPr lang="en-US" sz="2300" kern="1200" dirty="0" err="1"/>
            <a:t>tụ</a:t>
          </a:r>
          <a:r>
            <a:rPr lang="en-US" sz="2300" kern="1200" dirty="0"/>
            <a:t> </a:t>
          </a:r>
          <a:r>
            <a:rPr lang="en-US" sz="2300" kern="1200" dirty="0" err="1"/>
            <a:t>và</a:t>
          </a:r>
          <a:r>
            <a:rPr lang="en-US" sz="2300" kern="1200" dirty="0"/>
            <a:t> </a:t>
          </a:r>
          <a:r>
            <a:rPr lang="en-US" sz="2300" kern="1200" dirty="0" err="1"/>
            <a:t>kích</a:t>
          </a:r>
          <a:r>
            <a:rPr lang="en-US" sz="2300" kern="1200" dirty="0"/>
            <a:t> </a:t>
          </a:r>
          <a:r>
            <a:rPr lang="en-US" sz="2300" kern="1200" dirty="0" err="1"/>
            <a:t>thước</a:t>
          </a:r>
          <a:r>
            <a:rPr lang="en-US" sz="2300" kern="1200" dirty="0"/>
            <a:t> </a:t>
          </a:r>
          <a:r>
            <a:rPr lang="en-US" sz="2300" kern="1200" dirty="0" err="1"/>
            <a:t>của</a:t>
          </a:r>
          <a:r>
            <a:rPr lang="en-US" sz="2300" kern="1200" dirty="0"/>
            <a:t> </a:t>
          </a:r>
          <a:r>
            <a:rPr lang="en-US" sz="2300" kern="1200" dirty="0" err="1"/>
            <a:t>ảnh</a:t>
          </a:r>
          <a:r>
            <a:rPr lang="en-US" sz="2300" kern="1200" dirty="0"/>
            <a:t>.</a:t>
          </a:r>
        </a:p>
      </dsp:txBody>
      <dsp:txXfrm>
        <a:off x="8795901" y="3501388"/>
        <a:ext cx="2366448" cy="1917045"/>
      </dsp:txXfrm>
    </dsp:sp>
    <dsp:sp modelId="{4CE72D4C-17D9-47CF-9E21-86CFC6F8335F}">
      <dsp:nvSpPr>
        <dsp:cNvPr id="0" name=""/>
        <dsp:cNvSpPr/>
      </dsp:nvSpPr>
      <dsp:spPr>
        <a:xfrm>
          <a:off x="4759427" y="6492180"/>
          <a:ext cx="3663744" cy="2711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 </a:t>
          </a:r>
          <a:r>
            <a:rPr lang="en-US" sz="2300" kern="1200" dirty="0" err="1"/>
            <a:t>Đọc</a:t>
          </a:r>
          <a:r>
            <a:rPr lang="en-US" sz="2300" kern="1200" dirty="0"/>
            <a:t> </a:t>
          </a:r>
          <a:r>
            <a:rPr lang="en-US" sz="2300" kern="1200" dirty="0" err="1"/>
            <a:t>ví</a:t>
          </a:r>
          <a:r>
            <a:rPr lang="en-US" sz="2300" kern="1200" dirty="0"/>
            <a:t> </a:t>
          </a:r>
          <a:r>
            <a:rPr lang="en-US" sz="2300" kern="1200" dirty="0" err="1"/>
            <a:t>dụ</a:t>
          </a:r>
          <a:r>
            <a:rPr lang="en-US" sz="2300" kern="1200" dirty="0"/>
            <a:t> SGK </a:t>
          </a:r>
          <a:r>
            <a:rPr lang="en-US" sz="2300" kern="1200" dirty="0" err="1"/>
            <a:t>trang</a:t>
          </a:r>
          <a:r>
            <a:rPr lang="en-US" sz="2300" kern="1200" dirty="0"/>
            <a:t> 36 </a:t>
          </a:r>
          <a:r>
            <a:rPr lang="en-US" sz="2300" kern="1200" dirty="0" err="1"/>
            <a:t>hoàn</a:t>
          </a:r>
          <a:r>
            <a:rPr lang="en-US" sz="2300" kern="1200" dirty="0"/>
            <a:t> </a:t>
          </a:r>
          <a:r>
            <a:rPr lang="en-US" sz="2300" kern="1200" dirty="0" err="1"/>
            <a:t>thành</a:t>
          </a:r>
          <a:r>
            <a:rPr lang="en-US" sz="2300" kern="1200" dirty="0"/>
            <a:t> </a:t>
          </a:r>
          <a:r>
            <a:rPr lang="en-US" sz="2300" kern="1200" dirty="0" err="1"/>
            <a:t>câu</a:t>
          </a:r>
          <a:r>
            <a:rPr lang="en-US" sz="2300" kern="1200" dirty="0"/>
            <a:t> </a:t>
          </a:r>
          <a:r>
            <a:rPr lang="en-US" sz="2300" kern="1200" dirty="0" err="1"/>
            <a:t>hỏi</a:t>
          </a:r>
          <a:r>
            <a:rPr lang="en-US" sz="2300" kern="1200" dirty="0"/>
            <a:t> </a:t>
          </a:r>
          <a:r>
            <a:rPr lang="en-US" sz="2300" kern="1200" dirty="0" err="1"/>
            <a:t>luyện</a:t>
          </a:r>
          <a:r>
            <a:rPr lang="en-US" sz="2300" kern="1200" dirty="0"/>
            <a:t> </a:t>
          </a:r>
          <a:r>
            <a:rPr lang="en-US" sz="2300" kern="1200" dirty="0" err="1"/>
            <a:t>tập</a:t>
          </a:r>
          <a:r>
            <a:rPr lang="en-US" sz="2300" kern="1200" dirty="0"/>
            <a:t> 3 </a:t>
          </a:r>
          <a:r>
            <a:rPr lang="en-US" sz="2300" kern="1200" dirty="0" err="1"/>
            <a:t>trang</a:t>
          </a:r>
          <a:r>
            <a:rPr lang="en-US" sz="2300" kern="1200" dirty="0"/>
            <a:t> 36.</a:t>
          </a:r>
        </a:p>
      </dsp:txBody>
      <dsp:txXfrm>
        <a:off x="5295970" y="6889213"/>
        <a:ext cx="2590658" cy="1917045"/>
      </dsp:txXfrm>
    </dsp:sp>
    <dsp:sp modelId="{807ECD8D-5AF2-4EBA-9008-991A02B1533D}">
      <dsp:nvSpPr>
        <dsp:cNvPr id="0" name=""/>
        <dsp:cNvSpPr/>
      </dsp:nvSpPr>
      <dsp:spPr>
        <a:xfrm>
          <a:off x="1530143" y="3104355"/>
          <a:ext cx="3346662" cy="2711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err="1"/>
            <a:t>Đọc</a:t>
          </a:r>
          <a:r>
            <a:rPr lang="en-US" sz="2300" kern="1200" dirty="0"/>
            <a:t> </a:t>
          </a:r>
          <a:r>
            <a:rPr lang="en-US" sz="2300" kern="1200" dirty="0" err="1"/>
            <a:t>ví</a:t>
          </a:r>
          <a:r>
            <a:rPr lang="en-US" sz="2300" kern="1200" dirty="0"/>
            <a:t> </a:t>
          </a:r>
          <a:r>
            <a:rPr lang="en-US" sz="2300" kern="1200" dirty="0" err="1"/>
            <a:t>dụ</a:t>
          </a:r>
          <a:r>
            <a:rPr lang="en-US" sz="2300" kern="1200" dirty="0"/>
            <a:t> SGK </a:t>
          </a:r>
          <a:r>
            <a:rPr lang="en-US" sz="2300" kern="1200" dirty="0" err="1"/>
            <a:t>trang</a:t>
          </a:r>
          <a:r>
            <a:rPr lang="en-US" sz="2300" kern="1200" dirty="0"/>
            <a:t> 36 </a:t>
          </a:r>
          <a:r>
            <a:rPr lang="en-US" sz="2300" kern="1200" dirty="0" err="1"/>
            <a:t>hoàn</a:t>
          </a:r>
          <a:r>
            <a:rPr lang="en-US" sz="2300" kern="1200" dirty="0"/>
            <a:t> </a:t>
          </a:r>
          <a:r>
            <a:rPr lang="en-US" sz="2300" kern="1200" dirty="0" err="1"/>
            <a:t>thành</a:t>
          </a:r>
          <a:r>
            <a:rPr lang="en-US" sz="2300" kern="1200" dirty="0"/>
            <a:t> </a:t>
          </a:r>
          <a:r>
            <a:rPr lang="en-US" sz="2300" kern="1200" dirty="0" err="1"/>
            <a:t>câu</a:t>
          </a:r>
          <a:r>
            <a:rPr lang="en-US" sz="2300" kern="1200" dirty="0"/>
            <a:t> </a:t>
          </a:r>
          <a:r>
            <a:rPr lang="en-US" sz="2300" kern="1200" dirty="0" err="1"/>
            <a:t>hỏi</a:t>
          </a:r>
          <a:r>
            <a:rPr lang="en-US" sz="2300" kern="1200" dirty="0"/>
            <a:t> </a:t>
          </a:r>
          <a:r>
            <a:rPr lang="en-US" sz="2300" kern="1200" dirty="0" err="1"/>
            <a:t>luyện</a:t>
          </a:r>
          <a:r>
            <a:rPr lang="en-US" sz="2300" kern="1200" dirty="0"/>
            <a:t> </a:t>
          </a:r>
          <a:r>
            <a:rPr lang="en-US" sz="2300" kern="1200" dirty="0" err="1"/>
            <a:t>tập</a:t>
          </a:r>
          <a:r>
            <a:rPr lang="en-US" sz="2300" kern="1200" dirty="0"/>
            <a:t> 4 </a:t>
          </a:r>
          <a:r>
            <a:rPr lang="en-US" sz="2300" kern="1200" dirty="0" err="1"/>
            <a:t>trang</a:t>
          </a:r>
          <a:r>
            <a:rPr lang="en-US" sz="2300" kern="1200" dirty="0"/>
            <a:t> 36. </a:t>
          </a:r>
        </a:p>
      </dsp:txBody>
      <dsp:txXfrm>
        <a:off x="2020250" y="3501388"/>
        <a:ext cx="2366448" cy="191704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D5A2B-7525-4C25-8113-C5436C489876}"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D0673-5BB4-4EE8-8186-FAD5DFE2CA2A}" type="slidenum">
              <a:rPr lang="en-US" smtClean="0"/>
              <a:t>‹#›</a:t>
            </a:fld>
            <a:endParaRPr lang="en-US"/>
          </a:p>
        </p:txBody>
      </p:sp>
    </p:spTree>
    <p:extLst>
      <p:ext uri="{BB962C8B-B14F-4D97-AF65-F5344CB8AC3E}">
        <p14:creationId xmlns:p14="http://schemas.microsoft.com/office/powerpoint/2010/main" val="2247639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CF82B879-8CD6-C5B6-2484-7D59FAFD17E2}"/>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1200">
                <a:solidFill>
                  <a:schemeClr val="tx1"/>
                </a:solidFill>
                <a:latin typeface="Arial" panose="020B0604020202020204" pitchFamily="34" charset="0"/>
              </a:rPr>
              <a:t>29/03/2009</a:t>
            </a:r>
          </a:p>
        </p:txBody>
      </p:sp>
      <p:sp>
        <p:nvSpPr>
          <p:cNvPr id="11267" name="Rectangle 2">
            <a:extLst>
              <a:ext uri="{FF2B5EF4-FFF2-40B4-BE49-F238E27FC236}">
                <a16:creationId xmlns:a16="http://schemas.microsoft.com/office/drawing/2014/main" id="{41A1EA2B-2012-D098-C40C-CCF6C0319E5A}"/>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4A4CE50D-56BE-17AA-487E-49F7C68222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257300" y="2738438"/>
            <a:ext cx="77343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738438"/>
            <a:ext cx="77343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4ECE7210-9861-8268-451E-8F07ABE75E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4F5AB58-3FC2-E53F-CD1C-1E3183B5B6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B32A24BE-D2A9-2596-2655-2AF4B20D3DAF}"/>
              </a:ext>
            </a:extLst>
          </p:cNvPr>
          <p:cNvSpPr>
            <a:spLocks noGrp="1" noChangeArrowheads="1"/>
          </p:cNvSpPr>
          <p:nvPr>
            <p:ph type="sldNum" sz="quarter" idx="12"/>
          </p:nvPr>
        </p:nvSpPr>
        <p:spPr>
          <a:ln/>
        </p:spPr>
        <p:txBody>
          <a:bodyPr/>
          <a:lstStyle>
            <a:lvl1pPr>
              <a:defRPr/>
            </a:lvl1pPr>
          </a:lstStyle>
          <a:p>
            <a:pPr>
              <a:defRPr/>
            </a:pPr>
            <a:fld id="{BC01A9FB-E795-48E7-89B1-799424358F70}" type="slidenum">
              <a:rPr lang="en-US" altLang="en-US"/>
              <a:pPr>
                <a:defRPr/>
              </a:pPr>
              <a:t>‹#›</a:t>
            </a:fld>
            <a:endParaRPr lang="en-US" altLang="en-US"/>
          </a:p>
        </p:txBody>
      </p:sp>
    </p:spTree>
    <p:extLst>
      <p:ext uri="{BB962C8B-B14F-4D97-AF65-F5344CB8AC3E}">
        <p14:creationId xmlns:p14="http://schemas.microsoft.com/office/powerpoint/2010/main" val="3130561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EAD-0566-4683-9FDF-C516761E23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BEC8B2-769B-4597-8FA8-9336B8869186}"/>
              </a:ext>
            </a:extLst>
          </p:cNvPr>
          <p:cNvSpPr>
            <a:spLocks noGrp="1"/>
          </p:cNvSpPr>
          <p:nvPr>
            <p:ph type="dt" sz="half" idx="10"/>
          </p:nvPr>
        </p:nvSpPr>
        <p:spPr/>
        <p:txBody>
          <a:bodyPr/>
          <a:lstStyle/>
          <a:p>
            <a:fld id="{04E95209-BAC8-42AF-9D40-DDE925BDCB35}" type="datetimeFigureOut">
              <a:rPr lang="en-US" smtClean="0"/>
              <a:t>6/10/2025</a:t>
            </a:fld>
            <a:endParaRPr lang="en-US"/>
          </a:p>
        </p:txBody>
      </p:sp>
      <p:sp>
        <p:nvSpPr>
          <p:cNvPr id="4" name="Footer Placeholder 3">
            <a:extLst>
              <a:ext uri="{FF2B5EF4-FFF2-40B4-BE49-F238E27FC236}">
                <a16:creationId xmlns:a16="http://schemas.microsoft.com/office/drawing/2014/main" id="{03ABE887-12AD-4294-8F40-5A6CD157F5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56395C-E8B3-44CC-9D6C-533953CB2625}"/>
              </a:ext>
            </a:extLst>
          </p:cNvPr>
          <p:cNvSpPr>
            <a:spLocks noGrp="1"/>
          </p:cNvSpPr>
          <p:nvPr>
            <p:ph type="sldNum" sz="quarter" idx="12"/>
          </p:nvPr>
        </p:nvSpPr>
        <p:spPr/>
        <p:txBody>
          <a:bodyPr/>
          <a:lstStyle/>
          <a:p>
            <a:fld id="{EBFDB358-16A5-478B-B464-47DC9DF5D955}" type="slidenum">
              <a:rPr lang="en-US" smtClean="0"/>
              <a:t>‹#›</a:t>
            </a:fld>
            <a:endParaRPr lang="en-US"/>
          </a:p>
        </p:txBody>
      </p:sp>
    </p:spTree>
    <p:extLst>
      <p:ext uri="{BB962C8B-B14F-4D97-AF65-F5344CB8AC3E}">
        <p14:creationId xmlns:p14="http://schemas.microsoft.com/office/powerpoint/2010/main" val="112018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CE"/>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DE6D54F4-24BD-4127-AF87-8182CA344734}"/>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44EDC00B-71FA-4FEB-84FC-0AD47EF91AE7}"/>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a:extLst>
              <a:ext uri="{FF2B5EF4-FFF2-40B4-BE49-F238E27FC236}">
                <a16:creationId xmlns:a16="http://schemas.microsoft.com/office/drawing/2014/main" id="{C228E39D-EC57-479F-B900-9D933FC7E13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012C31-C6D3-4DDD-A538-1CF0C509B12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67074-38DA-441A-8746-EC6655061942}"/>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04E95209-BAC8-42AF-9D40-DDE925BDCB35}" type="datetimeFigureOut">
              <a:rPr lang="en-US" smtClean="0"/>
              <a:t>6/10/2025</a:t>
            </a:fld>
            <a:endParaRPr lang="en-US"/>
          </a:p>
        </p:txBody>
      </p:sp>
      <p:sp>
        <p:nvSpPr>
          <p:cNvPr id="5" name="Footer Placeholder 4">
            <a:extLst>
              <a:ext uri="{FF2B5EF4-FFF2-40B4-BE49-F238E27FC236}">
                <a16:creationId xmlns:a16="http://schemas.microsoft.com/office/drawing/2014/main" id="{BF9B67F0-8CF4-4986-9918-4411598E9CA2}"/>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661801-C153-4FF9-98A8-790013A8313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EBFDB358-16A5-478B-B464-47DC9DF5D955}" type="slidenum">
              <a:rPr lang="en-US" smtClean="0"/>
              <a:t>‹#›</a:t>
            </a:fld>
            <a:endParaRPr lang="en-US"/>
          </a:p>
        </p:txBody>
      </p:sp>
    </p:spTree>
    <p:extLst>
      <p:ext uri="{BB962C8B-B14F-4D97-AF65-F5344CB8AC3E}">
        <p14:creationId xmlns:p14="http://schemas.microsoft.com/office/powerpoint/2010/main" val="226235627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8.wmf"/><Relationship Id="rId10" Type="http://schemas.openxmlformats.org/officeDocument/2006/relationships/image" Target="../media/image6.png"/><Relationship Id="rId4" Type="http://schemas.openxmlformats.org/officeDocument/2006/relationships/oleObject" Target="../embeddings/oleObject2.bin"/><Relationship Id="rId9"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jpeg"/><Relationship Id="rId7"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8.jpe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3EBD461-0F39-4180-BBFA-0ED39AC4851A}"/>
              </a:ext>
            </a:extLst>
          </p:cNvPr>
          <p:cNvGrpSpPr/>
          <p:nvPr/>
        </p:nvGrpSpPr>
        <p:grpSpPr>
          <a:xfrm>
            <a:off x="533400" y="8420100"/>
            <a:ext cx="17221200" cy="2091392"/>
            <a:chOff x="1143000" y="8039100"/>
            <a:chExt cx="15849600" cy="2091392"/>
          </a:xfrm>
        </p:grpSpPr>
        <p:grpSp>
          <p:nvGrpSpPr>
            <p:cNvPr id="12" name="Group 11">
              <a:extLst>
                <a:ext uri="{FF2B5EF4-FFF2-40B4-BE49-F238E27FC236}">
                  <a16:creationId xmlns:a16="http://schemas.microsoft.com/office/drawing/2014/main" id="{4FC0234D-B7F3-4ECE-B1E7-9A1A710E5ECA}"/>
                </a:ext>
              </a:extLst>
            </p:cNvPr>
            <p:cNvGrpSpPr/>
            <p:nvPr/>
          </p:nvGrpSpPr>
          <p:grpSpPr>
            <a:xfrm>
              <a:off x="1143000" y="8039100"/>
              <a:ext cx="15849600" cy="1676400"/>
              <a:chOff x="1143000" y="8039100"/>
              <a:chExt cx="15849600" cy="1676400"/>
            </a:xfrm>
          </p:grpSpPr>
          <p:sp>
            <p:nvSpPr>
              <p:cNvPr id="10" name="Rectangle: Rounded Corners 9">
                <a:extLst>
                  <a:ext uri="{FF2B5EF4-FFF2-40B4-BE49-F238E27FC236}">
                    <a16:creationId xmlns:a16="http://schemas.microsoft.com/office/drawing/2014/main" id="{57DA3ED6-3EA1-4C4D-84A2-0BCB12AEE19D}"/>
                  </a:ext>
                </a:extLst>
              </p:cNvPr>
              <p:cNvSpPr/>
              <p:nvPr/>
            </p:nvSpPr>
            <p:spPr>
              <a:xfrm>
                <a:off x="1143000" y="8039100"/>
                <a:ext cx="158496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25F3CDB-8E16-438C-AED8-ABC8789BA0A8}"/>
                  </a:ext>
                </a:extLst>
              </p:cNvPr>
              <p:cNvSpPr/>
              <p:nvPr/>
            </p:nvSpPr>
            <p:spPr>
              <a:xfrm>
                <a:off x="1295400" y="8191500"/>
                <a:ext cx="15544800" cy="13716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3D5C89FC-3597-401C-8BF7-FF5BC5F184A3}"/>
                </a:ext>
              </a:extLst>
            </p:cNvPr>
            <p:cNvSpPr txBox="1"/>
            <p:nvPr/>
          </p:nvSpPr>
          <p:spPr>
            <a:xfrm>
              <a:off x="1328057" y="8191500"/>
              <a:ext cx="15392400" cy="1938992"/>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Quan sát bông hoa qua thấu kính hội tụ, ta thấy bông hoa có kích thước như thế nào so với khi nhìn trực tiếp. Vì sao lại như vậy?</a:t>
              </a:r>
              <a:endParaRPr lang="en-US" sz="4000">
                <a:latin typeface="Arial" panose="020B0604020202020204" pitchFamily="34" charset="0"/>
                <a:cs typeface="Arial" panose="020B0604020202020204" pitchFamily="34" charset="0"/>
              </a:endParaRPr>
            </a:p>
          </p:txBody>
        </p:sp>
      </p:grpSp>
      <p:pic>
        <p:nvPicPr>
          <p:cNvPr id="3" name="9convert.com - Handheld Magnifying Glass With Metal Frame 8025_360p">
            <a:hlinkClick r:id="" action="ppaction://media"/>
            <a:extLst>
              <a:ext uri="{FF2B5EF4-FFF2-40B4-BE49-F238E27FC236}">
                <a16:creationId xmlns:a16="http://schemas.microsoft.com/office/drawing/2014/main" id="{F7FDA6CC-4E60-46AD-822D-A0F8040F9D02}"/>
              </a:ext>
            </a:extLst>
          </p:cNvPr>
          <p:cNvPicPr>
            <a:picLocks noChangeAspect="1"/>
          </p:cNvPicPr>
          <p:nvPr>
            <a:videoFile r:link="rId1"/>
            <p:extLst>
              <p:ext uri="{DAA4B4D4-6D71-4841-9C94-3DE7FCFB9230}">
                <p14:media xmlns:p14="http://schemas.microsoft.com/office/powerpoint/2010/main" r:embed="rId2">
                  <p14:trim st="21589" end="15070.7187"/>
                </p14:media>
              </p:ext>
            </p:extLst>
          </p:nvPr>
        </p:nvPicPr>
        <p:blipFill>
          <a:blip r:embed="rId4"/>
          <a:stretch>
            <a:fillRect/>
          </a:stretch>
        </p:blipFill>
        <p:spPr>
          <a:xfrm>
            <a:off x="1523998" y="190500"/>
            <a:ext cx="15240002" cy="8096250"/>
          </a:xfrm>
          <a:prstGeom prst="rect">
            <a:avLst/>
          </a:prstGeom>
        </p:spPr>
      </p:pic>
    </p:spTree>
    <p:extLst>
      <p:ext uri="{BB962C8B-B14F-4D97-AF65-F5344CB8AC3E}">
        <p14:creationId xmlns:p14="http://schemas.microsoft.com/office/powerpoint/2010/main" val="1007920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9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598459" y="-21771"/>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10886" y="10071661"/>
            <a:ext cx="18283489" cy="231668"/>
          </a:xfrm>
          <a:prstGeom prst="rect">
            <a:avLst/>
          </a:prstGeom>
        </p:spPr>
      </p:pic>
      <p:sp>
        <p:nvSpPr>
          <p:cNvPr id="43" name="Rectangle 77">
            <a:extLst>
              <a:ext uri="{FF2B5EF4-FFF2-40B4-BE49-F238E27FC236}">
                <a16:creationId xmlns:a16="http://schemas.microsoft.com/office/drawing/2014/main" id="{43D05411-F88B-4E99-AE38-463AF898C571}"/>
              </a:ext>
            </a:extLst>
          </p:cNvPr>
          <p:cNvSpPr>
            <a:spLocks noChangeArrowheads="1"/>
          </p:cNvSpPr>
          <p:nvPr/>
        </p:nvSpPr>
        <p:spPr bwMode="auto">
          <a:xfrm>
            <a:off x="825059" y="-2041071"/>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ea typeface="+mn-ea"/>
                <a:cs typeface="Arial" panose="020B0604020202020204" pitchFamily="34" charset="0"/>
              </a:rPr>
              <a:t>II. CÔNG THỨC TÍNH CÔNG SUẤT ĐIỆN</a:t>
            </a:r>
          </a:p>
        </p:txBody>
      </p:sp>
      <p:sp>
        <p:nvSpPr>
          <p:cNvPr id="34" name="Rectangle 77">
            <a:extLst>
              <a:ext uri="{FF2B5EF4-FFF2-40B4-BE49-F238E27FC236}">
                <a16:creationId xmlns:a16="http://schemas.microsoft.com/office/drawing/2014/main" id="{FEBAFCA7-FB2E-440F-A500-0BC80ECB9138}"/>
              </a:ext>
            </a:extLst>
          </p:cNvPr>
          <p:cNvSpPr>
            <a:spLocks noChangeArrowheads="1"/>
          </p:cNvSpPr>
          <p:nvPr/>
        </p:nvSpPr>
        <p:spPr bwMode="auto">
          <a:xfrm>
            <a:off x="574688" y="-4936"/>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II.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Vị</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trí</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và</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kích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thước</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của</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ảnh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qua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thấu</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kính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hội</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tụ</a:t>
            </a:r>
            <a:endPar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id="{8A922562-BF9A-F692-2443-BC53E360584B}"/>
              </a:ext>
            </a:extLst>
          </p:cNvPr>
          <p:cNvGraphicFramePr/>
          <p:nvPr>
            <p:extLst>
              <p:ext uri="{D42A27DB-BD31-4B8C-83A1-F6EECF244321}">
                <p14:modId xmlns:p14="http://schemas.microsoft.com/office/powerpoint/2010/main" val="2372207830"/>
              </p:ext>
            </p:extLst>
          </p:nvPr>
        </p:nvGraphicFramePr>
        <p:xfrm>
          <a:off x="2971800" y="826061"/>
          <a:ext cx="13182600" cy="9013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5258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7492AE62-4201-B40B-3E80-5B9FEC49AC35}"/>
              </a:ext>
            </a:extLst>
          </p:cNvPr>
          <p:cNvSpPr>
            <a:spLocks noChangeArrowheads="1"/>
          </p:cNvSpPr>
          <p:nvPr/>
        </p:nvSpPr>
        <p:spPr bwMode="auto">
          <a:xfrm>
            <a:off x="0" y="8763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3" name="Object 42">
            <a:extLst>
              <a:ext uri="{FF2B5EF4-FFF2-40B4-BE49-F238E27FC236}">
                <a16:creationId xmlns:a16="http://schemas.microsoft.com/office/drawing/2014/main" id="{9ED7E6AA-2FCA-6FB1-A4E6-8A6624905B22}"/>
              </a:ext>
            </a:extLst>
          </p:cNvPr>
          <p:cNvGraphicFramePr>
            <a:graphicFrameLocks noChangeAspect="1"/>
          </p:cNvGraphicFramePr>
          <p:nvPr>
            <p:extLst>
              <p:ext uri="{D42A27DB-BD31-4B8C-83A1-F6EECF244321}">
                <p14:modId xmlns:p14="http://schemas.microsoft.com/office/powerpoint/2010/main" val="123484984"/>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0" name=""/>
                      <p:cNvPicPr/>
                      <p:nvPr/>
                    </p:nvPicPr>
                    <p:blipFill>
                      <a:blip r:embed="rId3"/>
                      <a:stretch>
                        <a:fillRect/>
                      </a:stretch>
                    </p:blipFill>
                    <p:spPr>
                      <a:xfrm>
                        <a:off x="4394200" y="2362200"/>
                        <a:ext cx="914400" cy="198438"/>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71E01A80-DE57-2B5B-A40F-67B2842B3B3C}"/>
              </a:ext>
            </a:extLst>
          </p:cNvPr>
          <p:cNvGraphicFramePr>
            <a:graphicFrameLocks noChangeAspect="1"/>
          </p:cNvGraphicFramePr>
          <p:nvPr>
            <p:extLst>
              <p:ext uri="{D42A27DB-BD31-4B8C-83A1-F6EECF244321}">
                <p14:modId xmlns:p14="http://schemas.microsoft.com/office/powerpoint/2010/main" val="616869437"/>
              </p:ext>
            </p:extLst>
          </p:nvPr>
        </p:nvGraphicFramePr>
        <p:xfrm>
          <a:off x="1166546" y="2560638"/>
          <a:ext cx="3205883" cy="1824037"/>
        </p:xfrm>
        <a:graphic>
          <a:graphicData uri="http://schemas.openxmlformats.org/presentationml/2006/ole">
            <mc:AlternateContent xmlns:mc="http://schemas.openxmlformats.org/markup-compatibility/2006">
              <mc:Choice xmlns:v="urn:schemas-microsoft-com:vml" Requires="v">
                <p:oleObj name="Equation" r:id="rId4" imgW="736560" imgH="419040" progId="Equation.DSMT4">
                  <p:embed/>
                </p:oleObj>
              </mc:Choice>
              <mc:Fallback>
                <p:oleObj name="Equation" r:id="rId4" imgW="736560" imgH="419040" progId="Equation.DSMT4">
                  <p:embed/>
                  <p:pic>
                    <p:nvPicPr>
                      <p:cNvPr id="0" name=""/>
                      <p:cNvPicPr/>
                      <p:nvPr/>
                    </p:nvPicPr>
                    <p:blipFill>
                      <a:blip r:embed="rId5"/>
                      <a:stretch>
                        <a:fillRect/>
                      </a:stretch>
                    </p:blipFill>
                    <p:spPr>
                      <a:xfrm>
                        <a:off x="1166546" y="2560638"/>
                        <a:ext cx="3205883" cy="1824037"/>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3F9EF0C1-5004-EA4F-5616-D48348E73C9C}"/>
              </a:ext>
            </a:extLst>
          </p:cNvPr>
          <p:cNvGraphicFramePr>
            <a:graphicFrameLocks noChangeAspect="1"/>
          </p:cNvGraphicFramePr>
          <p:nvPr>
            <p:extLst>
              <p:ext uri="{D42A27DB-BD31-4B8C-83A1-F6EECF244321}">
                <p14:modId xmlns:p14="http://schemas.microsoft.com/office/powerpoint/2010/main" val="2721023778"/>
              </p:ext>
            </p:extLst>
          </p:nvPr>
        </p:nvGraphicFramePr>
        <p:xfrm>
          <a:off x="1041812" y="4760484"/>
          <a:ext cx="3205883" cy="1824037"/>
        </p:xfrm>
        <a:graphic>
          <a:graphicData uri="http://schemas.openxmlformats.org/presentationml/2006/ole">
            <mc:AlternateContent xmlns:mc="http://schemas.openxmlformats.org/markup-compatibility/2006">
              <mc:Choice xmlns:v="urn:schemas-microsoft-com:vml" Requires="v">
                <p:oleObj name="Equation" r:id="rId6" imgW="736560" imgH="419040" progId="Equation.DSMT4">
                  <p:embed/>
                </p:oleObj>
              </mc:Choice>
              <mc:Fallback>
                <p:oleObj name="Equation" r:id="rId6" imgW="736560" imgH="419040" progId="Equation.DSMT4">
                  <p:embed/>
                  <p:pic>
                    <p:nvPicPr>
                      <p:cNvPr id="0" name=""/>
                      <p:cNvPicPr/>
                      <p:nvPr/>
                    </p:nvPicPr>
                    <p:blipFill>
                      <a:blip r:embed="rId7"/>
                      <a:stretch>
                        <a:fillRect/>
                      </a:stretch>
                    </p:blipFill>
                    <p:spPr>
                      <a:xfrm>
                        <a:off x="1041812" y="4760484"/>
                        <a:ext cx="3205883" cy="1824037"/>
                      </a:xfrm>
                      <a:prstGeom prst="rect">
                        <a:avLst/>
                      </a:prstGeom>
                    </p:spPr>
                  </p:pic>
                </p:oleObj>
              </mc:Fallback>
            </mc:AlternateContent>
          </a:graphicData>
        </a:graphic>
      </p:graphicFrame>
      <p:sp>
        <p:nvSpPr>
          <p:cNvPr id="46" name="TextBox 45">
            <a:extLst>
              <a:ext uri="{FF2B5EF4-FFF2-40B4-BE49-F238E27FC236}">
                <a16:creationId xmlns:a16="http://schemas.microsoft.com/office/drawing/2014/main" id="{F3ED4B68-AA51-EECC-3B73-81DD66DE13DE}"/>
              </a:ext>
            </a:extLst>
          </p:cNvPr>
          <p:cNvSpPr txBox="1"/>
          <p:nvPr/>
        </p:nvSpPr>
        <p:spPr>
          <a:xfrm>
            <a:off x="1041812" y="1908969"/>
            <a:ext cx="10769188" cy="707886"/>
          </a:xfrm>
          <a:prstGeom prst="rect">
            <a:avLst/>
          </a:prstGeom>
          <a:noFill/>
        </p:spPr>
        <p:txBody>
          <a:bodyPr wrap="square" rtlCol="0">
            <a:spAutoFit/>
          </a:bodyPr>
          <a:lstStyle/>
          <a:p>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nằm</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FF20DCFA-2223-97B7-AB34-8C6B9364069C}"/>
              </a:ext>
            </a:extLst>
          </p:cNvPr>
          <p:cNvSpPr txBox="1"/>
          <p:nvPr/>
        </p:nvSpPr>
        <p:spPr>
          <a:xfrm>
            <a:off x="1041812" y="1194166"/>
            <a:ext cx="10769188" cy="707886"/>
          </a:xfrm>
          <a:prstGeom prst="rect">
            <a:avLst/>
          </a:prstGeom>
          <a:noFill/>
        </p:spPr>
        <p:txBody>
          <a:bodyPr wrap="square" rtlCol="0">
            <a:spAutoFit/>
          </a:bodyPr>
          <a:lstStyle/>
          <a:p>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thầu</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tụ</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030F67BA-F3B0-8AF6-E08F-FF964D09F1E1}"/>
              </a:ext>
            </a:extLst>
          </p:cNvPr>
          <p:cNvSpPr txBox="1"/>
          <p:nvPr/>
        </p:nvSpPr>
        <p:spPr>
          <a:xfrm>
            <a:off x="1041812" y="4189949"/>
            <a:ext cx="10769188" cy="707886"/>
          </a:xfrm>
          <a:prstGeom prst="rect">
            <a:avLst/>
          </a:prstGeom>
          <a:noFill/>
        </p:spPr>
        <p:txBody>
          <a:bodyPr wrap="square" rtlCol="0">
            <a:spAutoFit/>
          </a:bodyPr>
          <a:lstStyle/>
          <a:p>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nằm</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D39A5491-5DD4-8D88-987D-B18D6CC6E8ED}"/>
              </a:ext>
            </a:extLst>
          </p:cNvPr>
          <p:cNvSpPr txBox="1"/>
          <p:nvPr/>
        </p:nvSpPr>
        <p:spPr>
          <a:xfrm>
            <a:off x="1166546" y="6944393"/>
            <a:ext cx="10769188" cy="707886"/>
          </a:xfrm>
          <a:prstGeom prst="rect">
            <a:avLst/>
          </a:prstGeom>
          <a:noFill/>
        </p:spPr>
        <p:txBody>
          <a:bodyPr wrap="square" rtlCol="0">
            <a:spAutoFit/>
          </a:bodyPr>
          <a:lstStyle/>
          <a:p>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bởi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thấu</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tụ</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graphicFrame>
        <p:nvGraphicFramePr>
          <p:cNvPr id="51" name="Object 50">
            <a:extLst>
              <a:ext uri="{FF2B5EF4-FFF2-40B4-BE49-F238E27FC236}">
                <a16:creationId xmlns:a16="http://schemas.microsoft.com/office/drawing/2014/main" id="{6588685F-C87A-9368-B89F-9CF2A11C8E8D}"/>
              </a:ext>
            </a:extLst>
          </p:cNvPr>
          <p:cNvGraphicFramePr>
            <a:graphicFrameLocks noChangeAspect="1"/>
          </p:cNvGraphicFramePr>
          <p:nvPr>
            <p:extLst>
              <p:ext uri="{D42A27DB-BD31-4B8C-83A1-F6EECF244321}">
                <p14:modId xmlns:p14="http://schemas.microsoft.com/office/powerpoint/2010/main" val="616658364"/>
              </p:ext>
            </p:extLst>
          </p:nvPr>
        </p:nvGraphicFramePr>
        <p:xfrm>
          <a:off x="9933822" y="6584521"/>
          <a:ext cx="1895321" cy="1506537"/>
        </p:xfrm>
        <a:graphic>
          <a:graphicData uri="http://schemas.openxmlformats.org/presentationml/2006/ole">
            <mc:AlternateContent xmlns:mc="http://schemas.openxmlformats.org/markup-compatibility/2006">
              <mc:Choice xmlns:v="urn:schemas-microsoft-com:vml" Requires="v">
                <p:oleObj name="Equation" r:id="rId8" imgW="495000" imgH="393480" progId="Equation.DSMT4">
                  <p:embed/>
                </p:oleObj>
              </mc:Choice>
              <mc:Fallback>
                <p:oleObj name="Equation" r:id="rId8" imgW="495000" imgH="393480" progId="Equation.DSMT4">
                  <p:embed/>
                  <p:pic>
                    <p:nvPicPr>
                      <p:cNvPr id="0" name=""/>
                      <p:cNvPicPr/>
                      <p:nvPr/>
                    </p:nvPicPr>
                    <p:blipFill>
                      <a:blip r:embed="rId9"/>
                      <a:stretch>
                        <a:fillRect/>
                      </a:stretch>
                    </p:blipFill>
                    <p:spPr>
                      <a:xfrm>
                        <a:off x="9933822" y="6584521"/>
                        <a:ext cx="1895321" cy="1506537"/>
                      </a:xfrm>
                      <a:prstGeom prst="rect">
                        <a:avLst/>
                      </a:prstGeom>
                    </p:spPr>
                  </p:pic>
                </p:oleObj>
              </mc:Fallback>
            </mc:AlternateContent>
          </a:graphicData>
        </a:graphic>
      </p:graphicFrame>
      <p:sp>
        <p:nvSpPr>
          <p:cNvPr id="52" name="Rectangle 77">
            <a:extLst>
              <a:ext uri="{FF2B5EF4-FFF2-40B4-BE49-F238E27FC236}">
                <a16:creationId xmlns:a16="http://schemas.microsoft.com/office/drawing/2014/main" id="{5CB0A59D-90F4-3767-FC8F-068E14E8CAAB}"/>
              </a:ext>
            </a:extLst>
          </p:cNvPr>
          <p:cNvSpPr>
            <a:spLocks noChangeArrowheads="1"/>
          </p:cNvSpPr>
          <p:nvPr/>
        </p:nvSpPr>
        <p:spPr bwMode="auto">
          <a:xfrm>
            <a:off x="574688" y="-4936"/>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II.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Vị</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trí</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và</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kích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thước</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của</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ảnh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qua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thấu</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kính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hội</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tụ</a:t>
            </a:r>
            <a:endPar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endParaRPr>
          </a:p>
        </p:txBody>
      </p:sp>
      <p:pic>
        <p:nvPicPr>
          <p:cNvPr id="53" name="Picture 52">
            <a:extLst>
              <a:ext uri="{FF2B5EF4-FFF2-40B4-BE49-F238E27FC236}">
                <a16:creationId xmlns:a16="http://schemas.microsoft.com/office/drawing/2014/main" id="{19B3FA21-F3E1-4238-65B6-E8DEC89C32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4688" y="1247590"/>
            <a:ext cx="877998" cy="877998"/>
          </a:xfrm>
          <a:prstGeom prst="rect">
            <a:avLst/>
          </a:prstGeom>
        </p:spPr>
      </p:pic>
      <p:pic>
        <p:nvPicPr>
          <p:cNvPr id="54" name="Picture 53">
            <a:extLst>
              <a:ext uri="{FF2B5EF4-FFF2-40B4-BE49-F238E27FC236}">
                <a16:creationId xmlns:a16="http://schemas.microsoft.com/office/drawing/2014/main" id="{44386662-335F-B1C2-FA75-7084E1460F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2813" y="6993671"/>
            <a:ext cx="877998" cy="877998"/>
          </a:xfrm>
          <a:prstGeom prst="rect">
            <a:avLst/>
          </a:prstGeom>
        </p:spPr>
      </p:pic>
    </p:spTree>
    <p:extLst>
      <p:ext uri="{BB962C8B-B14F-4D97-AF65-F5344CB8AC3E}">
        <p14:creationId xmlns:p14="http://schemas.microsoft.com/office/powerpoint/2010/main" val="3804204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0"/>
                                        <p:tgtEl>
                                          <p:spTgt spid="51"/>
                                        </p:tgtEl>
                                      </p:cBhvr>
                                    </p:animEffect>
                                    <p:anim calcmode="lin" valueType="num">
                                      <p:cBhvr>
                                        <p:cTn id="44" dur="1000" fill="hold"/>
                                        <p:tgtEl>
                                          <p:spTgt spid="51"/>
                                        </p:tgtEl>
                                        <p:attrNameLst>
                                          <p:attrName>ppt_x</p:attrName>
                                        </p:attrNameLst>
                                      </p:cBhvr>
                                      <p:tavLst>
                                        <p:tav tm="0">
                                          <p:val>
                                            <p:strVal val="#ppt_x"/>
                                          </p:val>
                                        </p:tav>
                                        <p:tav tm="100000">
                                          <p:val>
                                            <p:strVal val="#ppt_x"/>
                                          </p:val>
                                        </p:tav>
                                      </p:tavLst>
                                    </p:anim>
                                    <p:anim calcmode="lin" valueType="num">
                                      <p:cBhvr>
                                        <p:cTn id="45" dur="100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anim calcmode="lin" valueType="num">
                                      <p:cBhvr>
                                        <p:cTn id="54" dur="1000" fill="hold"/>
                                        <p:tgtEl>
                                          <p:spTgt spid="54"/>
                                        </p:tgtEl>
                                        <p:attrNameLst>
                                          <p:attrName>ppt_x</p:attrName>
                                        </p:attrNameLst>
                                      </p:cBhvr>
                                      <p:tavLst>
                                        <p:tav tm="0">
                                          <p:val>
                                            <p:strVal val="#ppt_x"/>
                                          </p:val>
                                        </p:tav>
                                        <p:tav tm="100000">
                                          <p:val>
                                            <p:strVal val="#ppt_x"/>
                                          </p:val>
                                        </p:tav>
                                      </p:tavLst>
                                    </p:anim>
                                    <p:anim calcmode="lin" valueType="num">
                                      <p:cBhvr>
                                        <p:cTn id="5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2417DF32-14FE-F894-225F-2720AFC73B26}"/>
              </a:ext>
            </a:extLst>
          </p:cNvPr>
          <p:cNvSpPr/>
          <p:nvPr/>
        </p:nvSpPr>
        <p:spPr>
          <a:xfrm>
            <a:off x="3962400" y="2933700"/>
            <a:ext cx="9982200" cy="4114800"/>
          </a:xfrm>
          <a:prstGeom prst="cloudCallout">
            <a:avLst>
              <a:gd name="adj1" fmla="val -22941"/>
              <a:gd name="adj2" fmla="val -657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0" i="0" dirty="0">
                <a:solidFill>
                  <a:srgbClr val="000000"/>
                </a:solidFill>
                <a:effectLst/>
                <a:highlight>
                  <a:srgbClr val="FFFFFF"/>
                </a:highlight>
                <a:latin typeface="Open Sans" panose="020B0606030504020204" pitchFamily="34" charset="0"/>
              </a:rPr>
              <a:t>.</a:t>
            </a:r>
            <a:endParaRPr lang="en-US" dirty="0"/>
          </a:p>
        </p:txBody>
      </p:sp>
      <p:sp>
        <p:nvSpPr>
          <p:cNvPr id="5" name="TextBox 4">
            <a:extLst>
              <a:ext uri="{FF2B5EF4-FFF2-40B4-BE49-F238E27FC236}">
                <a16:creationId xmlns:a16="http://schemas.microsoft.com/office/drawing/2014/main" id="{7B3E328B-826E-C1A1-7EAD-BE0A36642C08}"/>
              </a:ext>
            </a:extLst>
          </p:cNvPr>
          <p:cNvSpPr txBox="1"/>
          <p:nvPr/>
        </p:nvSpPr>
        <p:spPr>
          <a:xfrm>
            <a:off x="4953000" y="3924300"/>
            <a:ext cx="8382000" cy="1754326"/>
          </a:xfrm>
          <a:prstGeom prst="rect">
            <a:avLst/>
          </a:prstGeom>
          <a:noFill/>
        </p:spPr>
        <p:txBody>
          <a:bodyPr wrap="square">
            <a:spAutoFit/>
          </a:bodyPr>
          <a:lstStyle/>
          <a:p>
            <a:r>
              <a:rPr lang="vi-VN" sz="3600" b="1" i="0" dirty="0">
                <a:solidFill>
                  <a:schemeClr val="bg1"/>
                </a:solidFill>
                <a:effectLst/>
                <a:latin typeface="+mj-lt"/>
              </a:rPr>
              <a:t>Một thấu kính hội tụ tiêu cự f = 10 cm. Đặt vật ở đâu để thu được ảnh cao bằng vật? Nhận xét tính chất</a:t>
            </a:r>
            <a:r>
              <a:rPr lang="en-US" sz="3600" b="1" i="0" dirty="0">
                <a:solidFill>
                  <a:schemeClr val="bg1"/>
                </a:solidFill>
                <a:effectLst/>
                <a:latin typeface="+mj-lt"/>
              </a:rPr>
              <a:t>  </a:t>
            </a:r>
            <a:r>
              <a:rPr lang="en-US" sz="3600" b="1" i="0" dirty="0" err="1">
                <a:solidFill>
                  <a:schemeClr val="bg1"/>
                </a:solidFill>
                <a:effectLst/>
                <a:latin typeface="+mj-lt"/>
              </a:rPr>
              <a:t>ảnh</a:t>
            </a:r>
            <a:endParaRPr lang="en-US" sz="3600" b="1" dirty="0">
              <a:solidFill>
                <a:schemeClr val="bg1"/>
              </a:solidFill>
              <a:latin typeface="+mj-lt"/>
            </a:endParaRPr>
          </a:p>
        </p:txBody>
      </p:sp>
    </p:spTree>
    <p:extLst>
      <p:ext uri="{BB962C8B-B14F-4D97-AF65-F5344CB8AC3E}">
        <p14:creationId xmlns:p14="http://schemas.microsoft.com/office/powerpoint/2010/main" val="14091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D602C-C906-9184-72E3-93D2AB052AEA}"/>
              </a:ext>
            </a:extLst>
          </p:cNvPr>
          <p:cNvPicPr>
            <a:picLocks noChangeAspect="1"/>
          </p:cNvPicPr>
          <p:nvPr/>
        </p:nvPicPr>
        <p:blipFill rotWithShape="1">
          <a:blip r:embed="rId2"/>
          <a:srcRect r="6978"/>
          <a:stretch/>
        </p:blipFill>
        <p:spPr>
          <a:xfrm>
            <a:off x="-64908" y="-190500"/>
            <a:ext cx="18320251" cy="10477500"/>
          </a:xfrm>
          <a:prstGeom prst="rect">
            <a:avLst/>
          </a:prstGeom>
        </p:spPr>
      </p:pic>
    </p:spTree>
    <p:extLst>
      <p:ext uri="{BB962C8B-B14F-4D97-AF65-F5344CB8AC3E}">
        <p14:creationId xmlns:p14="http://schemas.microsoft.com/office/powerpoint/2010/main" val="97006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2417DF32-14FE-F894-225F-2720AFC73B26}"/>
              </a:ext>
            </a:extLst>
          </p:cNvPr>
          <p:cNvSpPr/>
          <p:nvPr/>
        </p:nvSpPr>
        <p:spPr>
          <a:xfrm>
            <a:off x="3962400" y="2933700"/>
            <a:ext cx="10439400" cy="4724400"/>
          </a:xfrm>
          <a:prstGeom prst="cloudCallout">
            <a:avLst>
              <a:gd name="adj1" fmla="val -22941"/>
              <a:gd name="adj2" fmla="val -657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0" i="0" dirty="0">
                <a:solidFill>
                  <a:srgbClr val="000000"/>
                </a:solidFill>
                <a:effectLst/>
                <a:highlight>
                  <a:srgbClr val="FFFFFF"/>
                </a:highlight>
                <a:latin typeface="Open Sans" panose="020B0606030504020204" pitchFamily="34" charset="0"/>
              </a:rPr>
              <a:t>.</a:t>
            </a:r>
            <a:endParaRPr lang="en-US" dirty="0"/>
          </a:p>
        </p:txBody>
      </p:sp>
      <p:sp>
        <p:nvSpPr>
          <p:cNvPr id="4" name="TextBox 3">
            <a:extLst>
              <a:ext uri="{FF2B5EF4-FFF2-40B4-BE49-F238E27FC236}">
                <a16:creationId xmlns:a16="http://schemas.microsoft.com/office/drawing/2014/main" id="{E1FC4B05-9C06-0D12-AF6C-1E6781F10C8C}"/>
              </a:ext>
            </a:extLst>
          </p:cNvPr>
          <p:cNvSpPr txBox="1"/>
          <p:nvPr/>
        </p:nvSpPr>
        <p:spPr>
          <a:xfrm>
            <a:off x="4953000" y="3864739"/>
            <a:ext cx="9144000" cy="2862322"/>
          </a:xfrm>
          <a:prstGeom prst="rect">
            <a:avLst/>
          </a:prstGeom>
          <a:noFill/>
        </p:spPr>
        <p:txBody>
          <a:bodyPr wrap="square">
            <a:spAutoFit/>
          </a:bodyPr>
          <a:lstStyle/>
          <a:p>
            <a:pPr algn="just"/>
            <a:r>
              <a:rPr lang="vi-VN" sz="3600" b="0" i="0" dirty="0">
                <a:solidFill>
                  <a:schemeClr val="bg1"/>
                </a:solidFill>
                <a:effectLst/>
                <a:latin typeface="+mj-lt"/>
              </a:rPr>
              <a:t>Đặt một vật cao 8 mm trước thấu kính hội tụ. Ảnh hứng được trên màn cách thấu kính 12 cm, cao 3,2 cm, vuông góc trục chính.</a:t>
            </a:r>
          </a:p>
          <a:p>
            <a:pPr algn="just"/>
            <a:r>
              <a:rPr lang="vi-VN" sz="3600" b="0" i="0" dirty="0">
                <a:solidFill>
                  <a:schemeClr val="bg1"/>
                </a:solidFill>
                <a:effectLst/>
                <a:latin typeface="+mj-lt"/>
              </a:rPr>
              <a:t>a. Xác định khoảng cách từ vật tới thấu kính.</a:t>
            </a:r>
          </a:p>
          <a:p>
            <a:pPr algn="just"/>
            <a:r>
              <a:rPr lang="vi-VN" sz="3600" b="0" i="0" dirty="0">
                <a:solidFill>
                  <a:schemeClr val="bg1"/>
                </a:solidFill>
                <a:effectLst/>
                <a:latin typeface="+mj-lt"/>
              </a:rPr>
              <a:t>b. Tìm tiêu cự của thấu kính.</a:t>
            </a:r>
          </a:p>
        </p:txBody>
      </p:sp>
    </p:spTree>
    <p:extLst>
      <p:ext uri="{BB962C8B-B14F-4D97-AF65-F5344CB8AC3E}">
        <p14:creationId xmlns:p14="http://schemas.microsoft.com/office/powerpoint/2010/main" val="3464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02DE93-BAD5-7E3A-3677-AA1FF719CAA4}"/>
              </a:ext>
            </a:extLst>
          </p:cNvPr>
          <p:cNvPicPr>
            <a:picLocks noChangeAspect="1"/>
          </p:cNvPicPr>
          <p:nvPr/>
        </p:nvPicPr>
        <p:blipFill>
          <a:blip r:embed="rId2"/>
          <a:stretch>
            <a:fillRect/>
          </a:stretch>
        </p:blipFill>
        <p:spPr>
          <a:xfrm>
            <a:off x="21770" y="38100"/>
            <a:ext cx="18037629" cy="10352847"/>
          </a:xfrm>
          <a:prstGeom prst="rect">
            <a:avLst/>
          </a:prstGeom>
        </p:spPr>
      </p:pic>
    </p:spTree>
    <p:extLst>
      <p:ext uri="{BB962C8B-B14F-4D97-AF65-F5344CB8AC3E}">
        <p14:creationId xmlns:p14="http://schemas.microsoft.com/office/powerpoint/2010/main" val="98454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7">
            <a:extLst>
              <a:ext uri="{FF2B5EF4-FFF2-40B4-BE49-F238E27FC236}">
                <a16:creationId xmlns:a16="http://schemas.microsoft.com/office/drawing/2014/main" id="{452DD30D-46F0-2927-C6BD-9A140C4BC077}"/>
              </a:ext>
            </a:extLst>
          </p:cNvPr>
          <p:cNvSpPr>
            <a:spLocks noChangeArrowheads="1"/>
          </p:cNvSpPr>
          <p:nvPr/>
        </p:nvSpPr>
        <p:spPr bwMode="auto">
          <a:xfrm>
            <a:off x="0" y="0"/>
            <a:ext cx="1729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III.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Thí</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nghiệm</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thực</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hành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đo</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tiêu</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cự</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của</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thấu</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kính</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hội</a:t>
            </a:r>
            <a:r>
              <a:rPr kumimoji="0" 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39B38E"/>
                </a:solidFill>
                <a:effectLst/>
                <a:uLnTx/>
                <a:uFillTx/>
                <a:latin typeface="Arial" panose="020B0604020202020204" pitchFamily="34" charset="0"/>
                <a:ea typeface="+mn-ea"/>
                <a:cs typeface="Arial" panose="020B0604020202020204" pitchFamily="34" charset="0"/>
              </a:rPr>
              <a:t>tụ</a:t>
            </a:r>
            <a:endPar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ea typeface="+mn-ea"/>
              <a:cs typeface="Arial" panose="020B0604020202020204" pitchFamily="34" charset="0"/>
            </a:endParaRPr>
          </a:p>
        </p:txBody>
      </p:sp>
      <p:sp>
        <p:nvSpPr>
          <p:cNvPr id="3" name="Thought Bubble: Cloud 2">
            <a:extLst>
              <a:ext uri="{FF2B5EF4-FFF2-40B4-BE49-F238E27FC236}">
                <a16:creationId xmlns:a16="http://schemas.microsoft.com/office/drawing/2014/main" id="{1462708C-F935-246C-83AE-5FBF7E48BDD8}"/>
              </a:ext>
            </a:extLst>
          </p:cNvPr>
          <p:cNvSpPr/>
          <p:nvPr/>
        </p:nvSpPr>
        <p:spPr>
          <a:xfrm>
            <a:off x="5099956" y="2421414"/>
            <a:ext cx="10063843" cy="4343400"/>
          </a:xfrm>
          <a:prstGeom prst="cloudCallout">
            <a:avLst>
              <a:gd name="adj1" fmla="val -22941"/>
              <a:gd name="adj2" fmla="val -657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tụ</a:t>
            </a:r>
            <a:endParaRPr lang="en-US"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3DFFF21-6F2E-3139-96B5-58242697F1C5}"/>
              </a:ext>
            </a:extLst>
          </p:cNvPr>
          <p:cNvSpPr txBox="1"/>
          <p:nvPr/>
        </p:nvSpPr>
        <p:spPr>
          <a:xfrm>
            <a:off x="5067300" y="920870"/>
            <a:ext cx="9285514" cy="769441"/>
          </a:xfrm>
          <a:prstGeom prst="rect">
            <a:avLst/>
          </a:prstGeom>
          <a:noFill/>
        </p:spPr>
        <p:txBody>
          <a:bodyPr wrap="square">
            <a:spAutoFit/>
          </a:bodyPr>
          <a:lstStyle/>
          <a:p>
            <a:pPr algn="ctr"/>
            <a:r>
              <a:rPr lang="en-US" sz="4400" b="1" cap="none" spc="0" dirty="0">
                <a:ln/>
                <a:solidFill>
                  <a:srgbClr val="0070C0"/>
                </a:solidFill>
                <a:effectLst/>
                <a:latin typeface="Times New Roman" panose="02020603050405020304" pitchFamily="18" charset="0"/>
                <a:cs typeface="Times New Roman" panose="02020603050405020304" pitchFamily="18" charset="0"/>
              </a:rPr>
              <a:t>HOẠT ĐỘNG CẶP ĐÔI</a:t>
            </a:r>
          </a:p>
        </p:txBody>
      </p:sp>
      <p:pic>
        <p:nvPicPr>
          <p:cNvPr id="8" name="Picture 7">
            <a:extLst>
              <a:ext uri="{FF2B5EF4-FFF2-40B4-BE49-F238E27FC236}">
                <a16:creationId xmlns:a16="http://schemas.microsoft.com/office/drawing/2014/main" id="{C68B64C5-34B1-826D-FC8B-5ECBE28806C5}"/>
              </a:ext>
            </a:extLst>
          </p:cNvPr>
          <p:cNvPicPr>
            <a:picLocks noChangeAspect="1"/>
          </p:cNvPicPr>
          <p:nvPr/>
        </p:nvPicPr>
        <p:blipFill>
          <a:blip r:embed="rId2"/>
          <a:stretch>
            <a:fillRect/>
          </a:stretch>
        </p:blipFill>
        <p:spPr>
          <a:xfrm>
            <a:off x="8550728" y="959554"/>
            <a:ext cx="9208452" cy="4293829"/>
          </a:xfrm>
          <a:prstGeom prst="rect">
            <a:avLst/>
          </a:prstGeom>
        </p:spPr>
      </p:pic>
      <p:sp>
        <p:nvSpPr>
          <p:cNvPr id="9" name="TextBox 8">
            <a:extLst>
              <a:ext uri="{FF2B5EF4-FFF2-40B4-BE49-F238E27FC236}">
                <a16:creationId xmlns:a16="http://schemas.microsoft.com/office/drawing/2014/main" id="{CC72ECC5-8200-103A-E31A-55B24E3AA87A}"/>
              </a:ext>
            </a:extLst>
          </p:cNvPr>
          <p:cNvSpPr txBox="1"/>
          <p:nvPr/>
        </p:nvSpPr>
        <p:spPr>
          <a:xfrm>
            <a:off x="685800" y="1562100"/>
            <a:ext cx="87630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chắn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endParaRPr lang="en-US" sz="3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269E15F-A26A-5992-9538-956964613CCA}"/>
              </a:ext>
            </a:extLst>
          </p:cNvPr>
          <p:cNvSpPr txBox="1"/>
          <p:nvPr/>
        </p:nvSpPr>
        <p:spPr>
          <a:xfrm>
            <a:off x="751114" y="2408872"/>
            <a:ext cx="7739743"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chắn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xa </a:t>
            </a:r>
            <a:r>
              <a:rPr lang="en-US" sz="3600" dirty="0" err="1">
                <a:latin typeface="Times New Roman" panose="02020603050405020304" pitchFamily="18" charset="0"/>
                <a:cs typeface="Times New Roman" panose="02020603050405020304" pitchFamily="18" charset="0"/>
              </a:rPr>
              <a:t>thấu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d = d’</a:t>
            </a:r>
          </a:p>
        </p:txBody>
      </p:sp>
      <p:sp>
        <p:nvSpPr>
          <p:cNvPr id="11" name="TextBox 10">
            <a:extLst>
              <a:ext uri="{FF2B5EF4-FFF2-40B4-BE49-F238E27FC236}">
                <a16:creationId xmlns:a16="http://schemas.microsoft.com/office/drawing/2014/main" id="{7B99E1D9-5EB6-4E12-CEF6-4607AF30CBAB}"/>
              </a:ext>
            </a:extLst>
          </p:cNvPr>
          <p:cNvSpPr txBox="1"/>
          <p:nvPr/>
        </p:nvSpPr>
        <p:spPr>
          <a:xfrm>
            <a:off x="718457" y="808166"/>
            <a:ext cx="8763000" cy="70788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nghiệm</a:t>
            </a:r>
            <a:endParaRPr lang="en-US" sz="40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2E31395-A2BD-EB2E-F69F-5938B340D392}"/>
              </a:ext>
            </a:extLst>
          </p:cNvPr>
          <p:cNvSpPr txBox="1"/>
          <p:nvPr/>
        </p:nvSpPr>
        <p:spPr>
          <a:xfrm>
            <a:off x="685800" y="3957719"/>
            <a:ext cx="7739743"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6.2</a:t>
            </a:r>
          </a:p>
        </p:txBody>
      </p:sp>
      <p:graphicFrame>
        <p:nvGraphicFramePr>
          <p:cNvPr id="14" name="Table 13">
            <a:extLst>
              <a:ext uri="{FF2B5EF4-FFF2-40B4-BE49-F238E27FC236}">
                <a16:creationId xmlns:a16="http://schemas.microsoft.com/office/drawing/2014/main" id="{CDC75FBB-CCF9-4EF1-50EA-8C4ECA72B26A}"/>
              </a:ext>
            </a:extLst>
          </p:cNvPr>
          <p:cNvGraphicFramePr>
            <a:graphicFrameLocks noGrp="1"/>
          </p:cNvGraphicFramePr>
          <p:nvPr>
            <p:extLst>
              <p:ext uri="{D42A27DB-BD31-4B8C-83A1-F6EECF244321}">
                <p14:modId xmlns:p14="http://schemas.microsoft.com/office/powerpoint/2010/main" val="1198186640"/>
              </p:ext>
            </p:extLst>
          </p:nvPr>
        </p:nvGraphicFramePr>
        <p:xfrm>
          <a:off x="3518807" y="6298816"/>
          <a:ext cx="12382500" cy="2331720"/>
        </p:xfrm>
        <a:graphic>
          <a:graphicData uri="http://schemas.openxmlformats.org/drawingml/2006/table">
            <a:tbl>
              <a:tblPr firstRow="1" bandRow="1">
                <a:tableStyleId>{5C22544A-7EE6-4342-B048-85BDC9FD1C3A}</a:tableStyleId>
              </a:tblPr>
              <a:tblGrid>
                <a:gridCol w="7200900">
                  <a:extLst>
                    <a:ext uri="{9D8B030D-6E8A-4147-A177-3AD203B41FA5}">
                      <a16:colId xmlns:a16="http://schemas.microsoft.com/office/drawing/2014/main" val="2720970978"/>
                    </a:ext>
                  </a:extLst>
                </a:gridCol>
                <a:gridCol w="1828800">
                  <a:extLst>
                    <a:ext uri="{9D8B030D-6E8A-4147-A177-3AD203B41FA5}">
                      <a16:colId xmlns:a16="http://schemas.microsoft.com/office/drawing/2014/main" val="2114229299"/>
                    </a:ext>
                  </a:extLst>
                </a:gridCol>
                <a:gridCol w="1828800">
                  <a:extLst>
                    <a:ext uri="{9D8B030D-6E8A-4147-A177-3AD203B41FA5}">
                      <a16:colId xmlns:a16="http://schemas.microsoft.com/office/drawing/2014/main" val="3944460049"/>
                    </a:ext>
                  </a:extLst>
                </a:gridCol>
                <a:gridCol w="1524000">
                  <a:extLst>
                    <a:ext uri="{9D8B030D-6E8A-4147-A177-3AD203B41FA5}">
                      <a16:colId xmlns:a16="http://schemas.microsoft.com/office/drawing/2014/main" val="714922118"/>
                    </a:ext>
                  </a:extLst>
                </a:gridCol>
              </a:tblGrid>
              <a:tr h="1143000">
                <a:tc>
                  <a:txBody>
                    <a:bodyPr/>
                    <a:lstStyle/>
                    <a:p>
                      <a:pPr algn="ctr"/>
                      <a:r>
                        <a:rPr lang="en-US" sz="3600" dirty="0" err="1">
                          <a:solidFill>
                            <a:schemeClr val="bg1"/>
                          </a:solidFill>
                          <a:latin typeface="Times New Roman" panose="02020603050405020304" pitchFamily="18" charset="0"/>
                          <a:cs typeface="Times New Roman" panose="02020603050405020304" pitchFamily="18" charset="0"/>
                        </a:rPr>
                        <a:t>Lần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thí</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nghiệm</a:t>
                      </a:r>
                      <a:endParaRPr lang="en-US" sz="3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1</a:t>
                      </a:r>
                    </a:p>
                  </a:txBody>
                  <a:tcPr/>
                </a:tc>
                <a:tc>
                  <a:txBody>
                    <a:bodyPr/>
                    <a:lstStyle/>
                    <a:p>
                      <a:pPr algn="ct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2</a:t>
                      </a:r>
                    </a:p>
                  </a:txBody>
                  <a:tcPr/>
                </a:tc>
                <a:tc>
                  <a:txBody>
                    <a:bodyPr/>
                    <a:lstStyle/>
                    <a:p>
                      <a:pPr algn="ct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3</a:t>
                      </a:r>
                    </a:p>
                  </a:txBody>
                  <a:tcPr/>
                </a:tc>
                <a:extLst>
                  <a:ext uri="{0D108BD9-81ED-4DB2-BD59-A6C34878D82A}">
                    <a16:rowId xmlns:a16="http://schemas.microsoft.com/office/drawing/2014/main" val="1631157885"/>
                  </a:ext>
                </a:extLst>
              </a:tr>
              <a:tr h="1007425">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Khoảng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giữa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ảnh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vật</a:t>
                      </a:r>
                      <a:endParaRPr lang="en-US" sz="3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600" dirty="0">
                          <a:latin typeface="Times New Roman" panose="02020603050405020304" pitchFamily="18" charset="0"/>
                          <a:cs typeface="Times New Roman" panose="02020603050405020304" pitchFamily="18" charset="0"/>
                        </a:rPr>
                        <a:t>l</a:t>
                      </a:r>
                      <a:r>
                        <a:rPr lang="en-US" sz="3600" baseline="-25000" dirty="0">
                          <a:latin typeface="Times New Roman" panose="02020603050405020304" pitchFamily="18" charset="0"/>
                          <a:cs typeface="Times New Roman" panose="02020603050405020304" pitchFamily="18" charset="0"/>
                        </a:rPr>
                        <a:t>1</a:t>
                      </a:r>
                      <a:endParaRPr lang="en-US" sz="3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l</a:t>
                      </a:r>
                      <a:r>
                        <a:rPr lang="en-US" sz="3600" baseline="-25000" dirty="0">
                          <a:latin typeface="Times New Roman" panose="02020603050405020304" pitchFamily="18" charset="0"/>
                          <a:cs typeface="Times New Roman" panose="02020603050405020304" pitchFamily="18" charset="0"/>
                        </a:rPr>
                        <a:t>2</a:t>
                      </a:r>
                      <a:endParaRPr 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l</a:t>
                      </a:r>
                      <a:r>
                        <a:rPr lang="en-US" sz="3600" baseline="-25000" dirty="0">
                          <a:latin typeface="Times New Roman" panose="02020603050405020304" pitchFamily="18" charset="0"/>
                          <a:cs typeface="Times New Roman" panose="02020603050405020304" pitchFamily="18" charset="0"/>
                        </a:rPr>
                        <a:t>3</a:t>
                      </a:r>
                      <a:endParaRPr 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03030996"/>
                  </a:ext>
                </a:extLst>
              </a:tr>
            </a:tbl>
          </a:graphicData>
        </a:graphic>
      </p:graphicFrame>
      <p:sp>
        <p:nvSpPr>
          <p:cNvPr id="15" name="TextBox 14">
            <a:extLst>
              <a:ext uri="{FF2B5EF4-FFF2-40B4-BE49-F238E27FC236}">
                <a16:creationId xmlns:a16="http://schemas.microsoft.com/office/drawing/2014/main" id="{329BF058-7008-66AC-84ED-636A5D44559A}"/>
              </a:ext>
            </a:extLst>
          </p:cNvPr>
          <p:cNvSpPr txBox="1"/>
          <p:nvPr/>
        </p:nvSpPr>
        <p:spPr>
          <a:xfrm>
            <a:off x="8436429" y="8703821"/>
            <a:ext cx="5938157"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6.2</a:t>
            </a:r>
          </a:p>
        </p:txBody>
      </p:sp>
      <p:pic>
        <p:nvPicPr>
          <p:cNvPr id="16" name="Picture 15">
            <a:extLst>
              <a:ext uri="{FF2B5EF4-FFF2-40B4-BE49-F238E27FC236}">
                <a16:creationId xmlns:a16="http://schemas.microsoft.com/office/drawing/2014/main" id="{B8D2A4A6-2057-6B08-623A-EB47B72D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1" y="757550"/>
            <a:ext cx="877998" cy="877998"/>
          </a:xfrm>
          <a:prstGeom prst="rect">
            <a:avLst/>
          </a:prstGeom>
        </p:spPr>
      </p:pic>
    </p:spTree>
    <p:extLst>
      <p:ext uri="{BB962C8B-B14F-4D97-AF65-F5344CB8AC3E}">
        <p14:creationId xmlns:p14="http://schemas.microsoft.com/office/powerpoint/2010/main" val="76139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7"/>
                                        </p:tgtEl>
                                      </p:cBhvr>
                                    </p:animEffect>
                                    <p:anim calcmode="lin" valueType="num">
                                      <p:cBhvr>
                                        <p:cTn id="19" dur="1000"/>
                                        <p:tgtEl>
                                          <p:spTgt spid="7"/>
                                        </p:tgtEl>
                                        <p:attrNameLst>
                                          <p:attrName>ppt_x</p:attrName>
                                        </p:attrNameLst>
                                      </p:cBhvr>
                                      <p:tavLst>
                                        <p:tav tm="0">
                                          <p:val>
                                            <p:strVal val="ppt_x"/>
                                          </p:val>
                                        </p:tav>
                                        <p:tav tm="100000">
                                          <p:val>
                                            <p:strVal val="ppt_x"/>
                                          </p:val>
                                        </p:tav>
                                      </p:tavLst>
                                    </p:anim>
                                    <p:anim calcmode="lin" valueType="num">
                                      <p:cBhvr>
                                        <p:cTn id="20" dur="1000"/>
                                        <p:tgtEl>
                                          <p:spTgt spid="7"/>
                                        </p:tgtEl>
                                        <p:attrNameLst>
                                          <p:attrName>ppt_y</p:attrName>
                                        </p:attrNameLst>
                                      </p:cBhvr>
                                      <p:tavLst>
                                        <p:tav tm="0">
                                          <p:val>
                                            <p:strVal val="ppt_y"/>
                                          </p:val>
                                        </p:tav>
                                        <p:tav tm="100000">
                                          <p:val>
                                            <p:strVal val="ppt_y+.1"/>
                                          </p:val>
                                        </p:tav>
                                      </p:tavLst>
                                    </p:anim>
                                    <p:set>
                                      <p:cBhvr>
                                        <p:cTn id="21" dur="1" fill="hold">
                                          <p:stCondLst>
                                            <p:cond delay="999"/>
                                          </p:stCondLst>
                                        </p:cTn>
                                        <p:tgtEl>
                                          <p:spTgt spid="7"/>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3"/>
                                        </p:tgtEl>
                                      </p:cBhvr>
                                    </p:animEffect>
                                    <p:anim calcmode="lin" valueType="num">
                                      <p:cBhvr>
                                        <p:cTn id="24" dur="1000"/>
                                        <p:tgtEl>
                                          <p:spTgt spid="3"/>
                                        </p:tgtEl>
                                        <p:attrNameLst>
                                          <p:attrName>ppt_x</p:attrName>
                                        </p:attrNameLst>
                                      </p:cBhvr>
                                      <p:tavLst>
                                        <p:tav tm="0">
                                          <p:val>
                                            <p:strVal val="ppt_x"/>
                                          </p:val>
                                        </p:tav>
                                        <p:tav tm="100000">
                                          <p:val>
                                            <p:strVal val="ppt_x"/>
                                          </p:val>
                                        </p:tav>
                                      </p:tavLst>
                                    </p:anim>
                                    <p:anim calcmode="lin" valueType="num">
                                      <p:cBhvr>
                                        <p:cTn id="25" dur="1000"/>
                                        <p:tgtEl>
                                          <p:spTgt spid="3"/>
                                        </p:tgtEl>
                                        <p:attrNameLst>
                                          <p:attrName>ppt_y</p:attrName>
                                        </p:attrNameLst>
                                      </p:cBhvr>
                                      <p:tavLst>
                                        <p:tav tm="0">
                                          <p:val>
                                            <p:strVal val="ppt_y"/>
                                          </p:val>
                                        </p:tav>
                                        <p:tav tm="100000">
                                          <p:val>
                                            <p:strVal val="ppt_y+.1"/>
                                          </p:val>
                                        </p:tav>
                                      </p:tavLst>
                                    </p:anim>
                                    <p:set>
                                      <p:cBhvr>
                                        <p:cTn id="26" dur="1" fill="hold">
                                          <p:stCondLst>
                                            <p:cond delay="9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P spid="7" grpId="1"/>
      <p:bldP spid="9" grpId="0"/>
      <p:bldP spid="10" grpId="0"/>
      <p:bldP spid="11"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8A0FD-76FE-93C5-2070-ABF0B735A828}"/>
              </a:ext>
            </a:extLst>
          </p:cNvPr>
          <p:cNvPicPr>
            <a:picLocks noChangeAspect="1"/>
          </p:cNvPicPr>
          <p:nvPr/>
        </p:nvPicPr>
        <p:blipFill>
          <a:blip r:embed="rId2"/>
          <a:stretch>
            <a:fillRect/>
          </a:stretch>
        </p:blipFill>
        <p:spPr>
          <a:xfrm>
            <a:off x="10886" y="27214"/>
            <a:ext cx="18230558" cy="10259786"/>
          </a:xfrm>
          <a:prstGeom prst="rect">
            <a:avLst/>
          </a:prstGeom>
        </p:spPr>
      </p:pic>
    </p:spTree>
    <p:extLst>
      <p:ext uri="{BB962C8B-B14F-4D97-AF65-F5344CB8AC3E}">
        <p14:creationId xmlns:p14="http://schemas.microsoft.com/office/powerpoint/2010/main" val="882903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a:extLst>
              <a:ext uri="{FF2B5EF4-FFF2-40B4-BE49-F238E27FC236}">
                <a16:creationId xmlns:a16="http://schemas.microsoft.com/office/drawing/2014/main" id="{C42BB832-A23D-DB3E-4481-9162E9D5FE46}"/>
              </a:ext>
            </a:extLst>
          </p:cNvPr>
          <p:cNvSpPr>
            <a:spLocks noGrp="1" noChangeArrowheads="1"/>
          </p:cNvSpPr>
          <p:nvPr>
            <p:ph type="body" sz="half" idx="1"/>
          </p:nvPr>
        </p:nvSpPr>
        <p:spPr bwMode="auto">
          <a:xfrm>
            <a:off x="3086100" y="1600200"/>
            <a:ext cx="12458700" cy="194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rtlCol="0" anchor="t" anchorCtr="0" compatLnSpc="1">
            <a:prstTxWarp prst="textNoShape">
              <a:avLst/>
            </a:prstTxWarp>
            <a:normAutofit/>
          </a:bodyPr>
          <a:lstStyle/>
          <a:p>
            <a:pPr algn="just" eaLnBrk="1" hangingPunct="1">
              <a:lnSpc>
                <a:spcPct val="90000"/>
              </a:lnSpc>
              <a:buFontTx/>
              <a:buNone/>
            </a:pPr>
            <a:r>
              <a:rPr lang="en-US" altLang="en-US" sz="4200" b="1" u="sng">
                <a:solidFill>
                  <a:srgbClr val="FF0000"/>
                </a:solidFill>
                <a:latin typeface="Times New Roman" panose="02020603050405020304" pitchFamily="18" charset="0"/>
              </a:rPr>
              <a:t>?</a:t>
            </a:r>
            <a:r>
              <a:rPr lang="en-US" altLang="en-US" sz="4200" b="1">
                <a:latin typeface="Times New Roman" panose="02020603050405020304" pitchFamily="18" charset="0"/>
              </a:rPr>
              <a:t> </a:t>
            </a:r>
            <a:r>
              <a:rPr lang="en-US" altLang="en-US" sz="4200">
                <a:latin typeface="Times New Roman" panose="02020603050405020304" pitchFamily="18" charset="0"/>
              </a:rPr>
              <a:t>Một vật AB đặt vuông góc với trục chính của một TKHT. Hãy dựng ảnh của vật khi vật đặt trong khoảng tiêu cự của TK (d &lt; f). Nhận xét đặc điểm của ảnh.</a:t>
            </a:r>
          </a:p>
        </p:txBody>
      </p:sp>
      <p:sp>
        <p:nvSpPr>
          <p:cNvPr id="7171" name="WordArt 8">
            <a:extLst>
              <a:ext uri="{FF2B5EF4-FFF2-40B4-BE49-F238E27FC236}">
                <a16:creationId xmlns:a16="http://schemas.microsoft.com/office/drawing/2014/main" id="{D25DFD68-121D-C71E-7F2B-216B8EBAAE40}"/>
              </a:ext>
            </a:extLst>
          </p:cNvPr>
          <p:cNvSpPr>
            <a:spLocks noChangeArrowheads="1" noChangeShapeType="1" noTextEdit="1"/>
          </p:cNvSpPr>
          <p:nvPr/>
        </p:nvSpPr>
        <p:spPr bwMode="auto">
          <a:xfrm>
            <a:off x="6048375" y="571500"/>
            <a:ext cx="6753225" cy="800100"/>
          </a:xfrm>
          <a:prstGeom prst="rect">
            <a:avLst/>
          </a:prstGeom>
        </p:spPr>
        <p:txBody>
          <a:bodyPr wrap="none" fromWordArt="1">
            <a:prstTxWarp prst="textPlain">
              <a:avLst>
                <a:gd name="adj" fmla="val 50000"/>
              </a:avLst>
            </a:prstTxWarp>
          </a:bodyPr>
          <a:lstStyle/>
          <a:p>
            <a:pPr algn="ctr">
              <a:defRPr/>
            </a:pPr>
            <a:r>
              <a:rPr lang="en-US" sz="5400" b="1" u="sng" kern="10" dirty="0">
                <a:ln w="19050">
                  <a:solidFill>
                    <a:srgbClr val="99CCFF"/>
                  </a:solidFill>
                  <a:round/>
                  <a:headEnd/>
                  <a:tailEnd/>
                </a:ln>
                <a:solidFill>
                  <a:srgbClr val="FF0000"/>
                </a:solidFill>
                <a:latin typeface="Times New Roman"/>
                <a:cs typeface="Times New Roman"/>
              </a:rPr>
              <a:t>BÀI TẬP</a:t>
            </a:r>
          </a:p>
        </p:txBody>
      </p:sp>
      <p:sp>
        <p:nvSpPr>
          <p:cNvPr id="65546" name="Line 10">
            <a:extLst>
              <a:ext uri="{FF2B5EF4-FFF2-40B4-BE49-F238E27FC236}">
                <a16:creationId xmlns:a16="http://schemas.microsoft.com/office/drawing/2014/main" id="{62AA76C9-83D0-D30C-3F7F-5C63ACF3C709}"/>
              </a:ext>
            </a:extLst>
          </p:cNvPr>
          <p:cNvSpPr>
            <a:spLocks noChangeShapeType="1"/>
          </p:cNvSpPr>
          <p:nvPr/>
        </p:nvSpPr>
        <p:spPr bwMode="auto">
          <a:xfrm>
            <a:off x="9029701" y="5607845"/>
            <a:ext cx="1100138" cy="2381"/>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65548" name="Line 12">
            <a:extLst>
              <a:ext uri="{FF2B5EF4-FFF2-40B4-BE49-F238E27FC236}">
                <a16:creationId xmlns:a16="http://schemas.microsoft.com/office/drawing/2014/main" id="{7DAB566E-7BC0-A441-274F-56FDA651B1DE}"/>
              </a:ext>
            </a:extLst>
          </p:cNvPr>
          <p:cNvSpPr>
            <a:spLocks noChangeShapeType="1"/>
          </p:cNvSpPr>
          <p:nvPr/>
        </p:nvSpPr>
        <p:spPr bwMode="auto">
          <a:xfrm flipH="1" flipV="1">
            <a:off x="6286501" y="3771900"/>
            <a:ext cx="2826545" cy="18859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65549" name="Line 13">
            <a:extLst>
              <a:ext uri="{FF2B5EF4-FFF2-40B4-BE49-F238E27FC236}">
                <a16:creationId xmlns:a16="http://schemas.microsoft.com/office/drawing/2014/main" id="{D7F1E3F3-6ED9-7445-2AFE-832E5D223FF8}"/>
              </a:ext>
            </a:extLst>
          </p:cNvPr>
          <p:cNvSpPr>
            <a:spLocks noChangeShapeType="1"/>
          </p:cNvSpPr>
          <p:nvPr/>
        </p:nvSpPr>
        <p:spPr bwMode="auto">
          <a:xfrm flipH="1" flipV="1">
            <a:off x="6981825" y="4229101"/>
            <a:ext cx="28575" cy="2119313"/>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65553" name="Text Box 17">
            <a:extLst>
              <a:ext uri="{FF2B5EF4-FFF2-40B4-BE49-F238E27FC236}">
                <a16:creationId xmlns:a16="http://schemas.microsoft.com/office/drawing/2014/main" id="{BD7E2B6F-69ED-5A05-B8A7-88EEE4FE11DA}"/>
              </a:ext>
            </a:extLst>
          </p:cNvPr>
          <p:cNvSpPr txBox="1">
            <a:spLocks noChangeArrowheads="1"/>
          </p:cNvSpPr>
          <p:nvPr/>
        </p:nvSpPr>
        <p:spPr bwMode="auto">
          <a:xfrm>
            <a:off x="6629400" y="3543301"/>
            <a:ext cx="91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4200">
                <a:solidFill>
                  <a:schemeClr val="tx1"/>
                </a:solidFill>
              </a:rPr>
              <a:t>B’</a:t>
            </a:r>
          </a:p>
        </p:txBody>
      </p:sp>
      <p:sp>
        <p:nvSpPr>
          <p:cNvPr id="65554" name="Text Box 18">
            <a:extLst>
              <a:ext uri="{FF2B5EF4-FFF2-40B4-BE49-F238E27FC236}">
                <a16:creationId xmlns:a16="http://schemas.microsoft.com/office/drawing/2014/main" id="{4AF9FF36-99F0-4ECA-0350-CF009CA5E53F}"/>
              </a:ext>
            </a:extLst>
          </p:cNvPr>
          <p:cNvSpPr txBox="1">
            <a:spLocks noChangeArrowheads="1"/>
          </p:cNvSpPr>
          <p:nvPr/>
        </p:nvSpPr>
        <p:spPr bwMode="auto">
          <a:xfrm>
            <a:off x="6629400" y="6286501"/>
            <a:ext cx="91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4200">
                <a:solidFill>
                  <a:schemeClr val="tx1"/>
                </a:solidFill>
              </a:rPr>
              <a:t>A’</a:t>
            </a:r>
          </a:p>
        </p:txBody>
      </p:sp>
      <p:sp>
        <p:nvSpPr>
          <p:cNvPr id="65556" name="Line 20">
            <a:extLst>
              <a:ext uri="{FF2B5EF4-FFF2-40B4-BE49-F238E27FC236}">
                <a16:creationId xmlns:a16="http://schemas.microsoft.com/office/drawing/2014/main" id="{2643327B-08BC-4CA8-C26E-94E86048C324}"/>
              </a:ext>
            </a:extLst>
          </p:cNvPr>
          <p:cNvSpPr>
            <a:spLocks noChangeShapeType="1"/>
          </p:cNvSpPr>
          <p:nvPr/>
        </p:nvSpPr>
        <p:spPr bwMode="auto">
          <a:xfrm>
            <a:off x="5943600" y="6379370"/>
            <a:ext cx="8229600" cy="21431"/>
          </a:xfrm>
          <a:prstGeom prst="line">
            <a:avLst/>
          </a:prstGeom>
          <a:noFill/>
          <a:ln w="190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65557" name="Line 21">
            <a:extLst>
              <a:ext uri="{FF2B5EF4-FFF2-40B4-BE49-F238E27FC236}">
                <a16:creationId xmlns:a16="http://schemas.microsoft.com/office/drawing/2014/main" id="{8DAF00BC-FDE3-5C16-748D-241A50DEAE07}"/>
              </a:ext>
            </a:extLst>
          </p:cNvPr>
          <p:cNvSpPr>
            <a:spLocks noChangeShapeType="1"/>
          </p:cNvSpPr>
          <p:nvPr/>
        </p:nvSpPr>
        <p:spPr bwMode="auto">
          <a:xfrm>
            <a:off x="10129838" y="4760120"/>
            <a:ext cx="0" cy="3086100"/>
          </a:xfrm>
          <a:prstGeom prst="line">
            <a:avLst/>
          </a:prstGeom>
          <a:noFill/>
          <a:ln w="38100">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65558" name="Line 22">
            <a:extLst>
              <a:ext uri="{FF2B5EF4-FFF2-40B4-BE49-F238E27FC236}">
                <a16:creationId xmlns:a16="http://schemas.microsoft.com/office/drawing/2014/main" id="{76036E16-9627-18BE-1C4F-CC8E3F1DD4A6}"/>
              </a:ext>
            </a:extLst>
          </p:cNvPr>
          <p:cNvSpPr>
            <a:spLocks noChangeShapeType="1"/>
          </p:cNvSpPr>
          <p:nvPr/>
        </p:nvSpPr>
        <p:spPr bwMode="auto">
          <a:xfrm flipV="1">
            <a:off x="9017795" y="5569745"/>
            <a:ext cx="0" cy="82867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65561" name="Text Box 25">
            <a:extLst>
              <a:ext uri="{FF2B5EF4-FFF2-40B4-BE49-F238E27FC236}">
                <a16:creationId xmlns:a16="http://schemas.microsoft.com/office/drawing/2014/main" id="{DA924607-7B8A-D95B-9B12-A20097AF8B9D}"/>
              </a:ext>
            </a:extLst>
          </p:cNvPr>
          <p:cNvSpPr txBox="1">
            <a:spLocks noChangeArrowheads="1"/>
          </p:cNvSpPr>
          <p:nvPr/>
        </p:nvSpPr>
        <p:spPr bwMode="auto">
          <a:xfrm>
            <a:off x="8779670" y="6286501"/>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2700">
                <a:solidFill>
                  <a:schemeClr val="tx1"/>
                </a:solidFill>
              </a:rPr>
              <a:t>A</a:t>
            </a:r>
          </a:p>
        </p:txBody>
      </p:sp>
      <p:sp>
        <p:nvSpPr>
          <p:cNvPr id="65562" name="Text Box 26">
            <a:extLst>
              <a:ext uri="{FF2B5EF4-FFF2-40B4-BE49-F238E27FC236}">
                <a16:creationId xmlns:a16="http://schemas.microsoft.com/office/drawing/2014/main" id="{12DBBBCE-3B82-722F-FEDC-75F2D220E4A3}"/>
              </a:ext>
            </a:extLst>
          </p:cNvPr>
          <p:cNvSpPr txBox="1">
            <a:spLocks noChangeArrowheads="1"/>
          </p:cNvSpPr>
          <p:nvPr/>
        </p:nvSpPr>
        <p:spPr bwMode="auto">
          <a:xfrm>
            <a:off x="8810625" y="5088733"/>
            <a:ext cx="45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2700">
                <a:solidFill>
                  <a:schemeClr val="tx1"/>
                </a:solidFill>
              </a:rPr>
              <a:t>B</a:t>
            </a:r>
          </a:p>
        </p:txBody>
      </p:sp>
      <p:sp>
        <p:nvSpPr>
          <p:cNvPr id="65563" name="Text Box 27">
            <a:extLst>
              <a:ext uri="{FF2B5EF4-FFF2-40B4-BE49-F238E27FC236}">
                <a16:creationId xmlns:a16="http://schemas.microsoft.com/office/drawing/2014/main" id="{717FA82B-4A5A-93F9-9F7F-76C0CA47C5EA}"/>
              </a:ext>
            </a:extLst>
          </p:cNvPr>
          <p:cNvSpPr txBox="1">
            <a:spLocks noChangeArrowheads="1"/>
          </p:cNvSpPr>
          <p:nvPr/>
        </p:nvSpPr>
        <p:spPr bwMode="auto">
          <a:xfrm>
            <a:off x="10058400" y="5143501"/>
            <a:ext cx="4595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3600">
                <a:solidFill>
                  <a:schemeClr val="tx1"/>
                </a:solidFill>
              </a:rPr>
              <a:t>I</a:t>
            </a:r>
          </a:p>
        </p:txBody>
      </p:sp>
      <p:sp>
        <p:nvSpPr>
          <p:cNvPr id="65564" name="Text Box 28">
            <a:extLst>
              <a:ext uri="{FF2B5EF4-FFF2-40B4-BE49-F238E27FC236}">
                <a16:creationId xmlns:a16="http://schemas.microsoft.com/office/drawing/2014/main" id="{EFCF9998-E484-7A53-F7A4-E0D14D4284A4}"/>
              </a:ext>
            </a:extLst>
          </p:cNvPr>
          <p:cNvSpPr txBox="1">
            <a:spLocks noChangeArrowheads="1"/>
          </p:cNvSpPr>
          <p:nvPr/>
        </p:nvSpPr>
        <p:spPr bwMode="auto">
          <a:xfrm>
            <a:off x="9715500" y="6279358"/>
            <a:ext cx="4595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3600">
                <a:solidFill>
                  <a:schemeClr val="tx1"/>
                </a:solidFill>
              </a:rPr>
              <a:t>O</a:t>
            </a:r>
          </a:p>
        </p:txBody>
      </p:sp>
      <p:sp>
        <p:nvSpPr>
          <p:cNvPr id="65565" name="Line 29">
            <a:extLst>
              <a:ext uri="{FF2B5EF4-FFF2-40B4-BE49-F238E27FC236}">
                <a16:creationId xmlns:a16="http://schemas.microsoft.com/office/drawing/2014/main" id="{C15D827B-ED2F-B4A6-96A6-0B0CD8136EBF}"/>
              </a:ext>
            </a:extLst>
          </p:cNvPr>
          <p:cNvSpPr>
            <a:spLocks noChangeShapeType="1"/>
          </p:cNvSpPr>
          <p:nvPr/>
        </p:nvSpPr>
        <p:spPr bwMode="auto">
          <a:xfrm>
            <a:off x="6172200" y="3886200"/>
            <a:ext cx="3783807" cy="16573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65566" name="Text Box 30">
            <a:extLst>
              <a:ext uri="{FF2B5EF4-FFF2-40B4-BE49-F238E27FC236}">
                <a16:creationId xmlns:a16="http://schemas.microsoft.com/office/drawing/2014/main" id="{3D79E79B-792F-416A-39A4-9CE25DD318FD}"/>
              </a:ext>
            </a:extLst>
          </p:cNvPr>
          <p:cNvSpPr txBox="1">
            <a:spLocks noChangeArrowheads="1"/>
          </p:cNvSpPr>
          <p:nvPr/>
        </p:nvSpPr>
        <p:spPr bwMode="auto">
          <a:xfrm>
            <a:off x="6172200" y="7543801"/>
            <a:ext cx="3526632" cy="646331"/>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spcBef>
                <a:spcPct val="50000"/>
              </a:spcBef>
            </a:pPr>
            <a:r>
              <a:rPr lang="en-US" altLang="en-US" sz="3600">
                <a:solidFill>
                  <a:srgbClr val="0000CC"/>
                </a:solidFill>
              </a:rPr>
              <a:t>OA &lt; OF (d  &lt; f)</a:t>
            </a:r>
          </a:p>
        </p:txBody>
      </p:sp>
      <p:grpSp>
        <p:nvGrpSpPr>
          <p:cNvPr id="2" name="Group 34">
            <a:extLst>
              <a:ext uri="{FF2B5EF4-FFF2-40B4-BE49-F238E27FC236}">
                <a16:creationId xmlns:a16="http://schemas.microsoft.com/office/drawing/2014/main" id="{297E76FA-0E38-87D4-2701-C578F03181BE}"/>
              </a:ext>
            </a:extLst>
          </p:cNvPr>
          <p:cNvGrpSpPr>
            <a:grpSpLocks/>
          </p:cNvGrpSpPr>
          <p:nvPr/>
        </p:nvGrpSpPr>
        <p:grpSpPr bwMode="auto">
          <a:xfrm rot="227816">
            <a:off x="10067925" y="5745957"/>
            <a:ext cx="3543300" cy="1226343"/>
            <a:chOff x="1680" y="2557"/>
            <a:chExt cx="1488" cy="515"/>
          </a:xfrm>
        </p:grpSpPr>
        <p:sp>
          <p:nvSpPr>
            <p:cNvPr id="10271" name="Line 11">
              <a:extLst>
                <a:ext uri="{FF2B5EF4-FFF2-40B4-BE49-F238E27FC236}">
                  <a16:creationId xmlns:a16="http://schemas.microsoft.com/office/drawing/2014/main" id="{75682BDA-BC78-3B8C-8A7F-33559401B9EF}"/>
                </a:ext>
              </a:extLst>
            </p:cNvPr>
            <p:cNvSpPr>
              <a:spLocks noChangeShapeType="1"/>
            </p:cNvSpPr>
            <p:nvPr/>
          </p:nvSpPr>
          <p:spPr bwMode="auto">
            <a:xfrm>
              <a:off x="1680" y="2557"/>
              <a:ext cx="809" cy="288"/>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0272" name="Line 33">
              <a:extLst>
                <a:ext uri="{FF2B5EF4-FFF2-40B4-BE49-F238E27FC236}">
                  <a16:creationId xmlns:a16="http://schemas.microsoft.com/office/drawing/2014/main" id="{F6C8805C-D50B-5150-6076-3AF947D08463}"/>
                </a:ext>
              </a:extLst>
            </p:cNvPr>
            <p:cNvSpPr>
              <a:spLocks noChangeShapeType="1"/>
            </p:cNvSpPr>
            <p:nvPr/>
          </p:nvSpPr>
          <p:spPr bwMode="auto">
            <a:xfrm>
              <a:off x="2448" y="2832"/>
              <a:ext cx="720" cy="24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3" name="Group 37">
            <a:extLst>
              <a:ext uri="{FF2B5EF4-FFF2-40B4-BE49-F238E27FC236}">
                <a16:creationId xmlns:a16="http://schemas.microsoft.com/office/drawing/2014/main" id="{68084D8F-E496-ACFE-11B0-1B37C1236088}"/>
              </a:ext>
            </a:extLst>
          </p:cNvPr>
          <p:cNvGrpSpPr>
            <a:grpSpLocks/>
          </p:cNvGrpSpPr>
          <p:nvPr/>
        </p:nvGrpSpPr>
        <p:grpSpPr bwMode="auto">
          <a:xfrm>
            <a:off x="8986838" y="5600701"/>
            <a:ext cx="4062413" cy="2690813"/>
            <a:chOff x="1200" y="2544"/>
            <a:chExt cx="1706" cy="1130"/>
          </a:xfrm>
        </p:grpSpPr>
        <p:sp>
          <p:nvSpPr>
            <p:cNvPr id="10268" name="Line 9">
              <a:extLst>
                <a:ext uri="{FF2B5EF4-FFF2-40B4-BE49-F238E27FC236}">
                  <a16:creationId xmlns:a16="http://schemas.microsoft.com/office/drawing/2014/main" id="{0A6A4786-6808-3FAB-1401-05891A9465E7}"/>
                </a:ext>
              </a:extLst>
            </p:cNvPr>
            <p:cNvSpPr>
              <a:spLocks noChangeShapeType="1"/>
            </p:cNvSpPr>
            <p:nvPr/>
          </p:nvSpPr>
          <p:spPr bwMode="auto">
            <a:xfrm>
              <a:off x="1200" y="2544"/>
              <a:ext cx="1104" cy="71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0269" name="Line 31">
              <a:extLst>
                <a:ext uri="{FF2B5EF4-FFF2-40B4-BE49-F238E27FC236}">
                  <a16:creationId xmlns:a16="http://schemas.microsoft.com/office/drawing/2014/main" id="{105D226C-74C7-179B-B3D1-F43F326D9425}"/>
                </a:ext>
              </a:extLst>
            </p:cNvPr>
            <p:cNvSpPr>
              <a:spLocks noChangeShapeType="1"/>
            </p:cNvSpPr>
            <p:nvPr/>
          </p:nvSpPr>
          <p:spPr bwMode="auto">
            <a:xfrm>
              <a:off x="1200" y="2544"/>
              <a:ext cx="288" cy="190"/>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0270" name="Line 36">
              <a:extLst>
                <a:ext uri="{FF2B5EF4-FFF2-40B4-BE49-F238E27FC236}">
                  <a16:creationId xmlns:a16="http://schemas.microsoft.com/office/drawing/2014/main" id="{CC03EAB9-C51F-32A1-9E4F-44C3613966C6}"/>
                </a:ext>
              </a:extLst>
            </p:cNvPr>
            <p:cNvSpPr>
              <a:spLocks noChangeShapeType="1"/>
            </p:cNvSpPr>
            <p:nvPr/>
          </p:nvSpPr>
          <p:spPr bwMode="auto">
            <a:xfrm>
              <a:off x="2282" y="3242"/>
              <a:ext cx="624" cy="432"/>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4" name="Group 40">
            <a:extLst>
              <a:ext uri="{FF2B5EF4-FFF2-40B4-BE49-F238E27FC236}">
                <a16:creationId xmlns:a16="http://schemas.microsoft.com/office/drawing/2014/main" id="{E03ACCA9-7084-AC10-4B98-25E541C2D06B}"/>
              </a:ext>
            </a:extLst>
          </p:cNvPr>
          <p:cNvGrpSpPr>
            <a:grpSpLocks/>
          </p:cNvGrpSpPr>
          <p:nvPr/>
        </p:nvGrpSpPr>
        <p:grpSpPr bwMode="auto">
          <a:xfrm>
            <a:off x="7998620" y="6248400"/>
            <a:ext cx="459581" cy="790575"/>
            <a:chOff x="576" y="2819"/>
            <a:chExt cx="193" cy="332"/>
          </a:xfrm>
        </p:grpSpPr>
        <p:sp>
          <p:nvSpPr>
            <p:cNvPr id="10266" name="Text Box 16">
              <a:extLst>
                <a:ext uri="{FF2B5EF4-FFF2-40B4-BE49-F238E27FC236}">
                  <a16:creationId xmlns:a16="http://schemas.microsoft.com/office/drawing/2014/main" id="{1767E61F-4FE3-B92B-5E02-06E442EB5043}"/>
                </a:ext>
              </a:extLst>
            </p:cNvPr>
            <p:cNvSpPr txBox="1">
              <a:spLocks noChangeArrowheads="1"/>
            </p:cNvSpPr>
            <p:nvPr/>
          </p:nvSpPr>
          <p:spPr bwMode="auto">
            <a:xfrm>
              <a:off x="576" y="2880"/>
              <a:ext cx="19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3600">
                  <a:solidFill>
                    <a:schemeClr val="tx1"/>
                  </a:solidFill>
                </a:rPr>
                <a:t>F</a:t>
              </a:r>
            </a:p>
          </p:txBody>
        </p:sp>
        <p:sp>
          <p:nvSpPr>
            <p:cNvPr id="10267" name="Line 38">
              <a:extLst>
                <a:ext uri="{FF2B5EF4-FFF2-40B4-BE49-F238E27FC236}">
                  <a16:creationId xmlns:a16="http://schemas.microsoft.com/office/drawing/2014/main" id="{F94C784F-075B-A285-2FC8-0AE587072E88}"/>
                </a:ext>
              </a:extLst>
            </p:cNvPr>
            <p:cNvSpPr>
              <a:spLocks noChangeShapeType="1"/>
            </p:cNvSpPr>
            <p:nvPr/>
          </p:nvSpPr>
          <p:spPr bwMode="auto">
            <a:xfrm>
              <a:off x="672" y="2819"/>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5" name="Group 41">
            <a:extLst>
              <a:ext uri="{FF2B5EF4-FFF2-40B4-BE49-F238E27FC236}">
                <a16:creationId xmlns:a16="http://schemas.microsoft.com/office/drawing/2014/main" id="{E99D4E06-9F51-B764-A6EE-B17ABDFD9233}"/>
              </a:ext>
            </a:extLst>
          </p:cNvPr>
          <p:cNvGrpSpPr>
            <a:grpSpLocks/>
          </p:cNvGrpSpPr>
          <p:nvPr/>
        </p:nvGrpSpPr>
        <p:grpSpPr bwMode="auto">
          <a:xfrm>
            <a:off x="11658600" y="5715000"/>
            <a:ext cx="685800" cy="812007"/>
            <a:chOff x="2496" y="2592"/>
            <a:chExt cx="288" cy="341"/>
          </a:xfrm>
        </p:grpSpPr>
        <p:sp>
          <p:nvSpPr>
            <p:cNvPr id="10264" name="Text Box 24">
              <a:extLst>
                <a:ext uri="{FF2B5EF4-FFF2-40B4-BE49-F238E27FC236}">
                  <a16:creationId xmlns:a16="http://schemas.microsoft.com/office/drawing/2014/main" id="{56E1C81E-9236-335A-2E61-01DE990A92C7}"/>
                </a:ext>
              </a:extLst>
            </p:cNvPr>
            <p:cNvSpPr txBox="1">
              <a:spLocks noChangeArrowheads="1"/>
            </p:cNvSpPr>
            <p:nvPr/>
          </p:nvSpPr>
          <p:spPr bwMode="auto">
            <a:xfrm>
              <a:off x="2496" y="2592"/>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3600">
                  <a:solidFill>
                    <a:schemeClr val="tx1"/>
                  </a:solidFill>
                </a:rPr>
                <a:t>F’</a:t>
              </a:r>
            </a:p>
          </p:txBody>
        </p:sp>
        <p:sp>
          <p:nvSpPr>
            <p:cNvPr id="10265" name="Line 39">
              <a:extLst>
                <a:ext uri="{FF2B5EF4-FFF2-40B4-BE49-F238E27FC236}">
                  <a16:creationId xmlns:a16="http://schemas.microsoft.com/office/drawing/2014/main" id="{F2B43218-3C88-0A8B-2461-0EE41BFE8D40}"/>
                </a:ext>
              </a:extLst>
            </p:cNvPr>
            <p:cNvSpPr>
              <a:spLocks noChangeShapeType="1"/>
            </p:cNvSpPr>
            <p:nvPr/>
          </p:nvSpPr>
          <p:spPr bwMode="auto">
            <a:xfrm>
              <a:off x="2579" y="283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sp>
        <p:nvSpPr>
          <p:cNvPr id="65578" name="Text Box 42">
            <a:extLst>
              <a:ext uri="{FF2B5EF4-FFF2-40B4-BE49-F238E27FC236}">
                <a16:creationId xmlns:a16="http://schemas.microsoft.com/office/drawing/2014/main" id="{AFC94408-100E-CA61-38DD-6CC9B269B02C}"/>
              </a:ext>
            </a:extLst>
          </p:cNvPr>
          <p:cNvSpPr txBox="1">
            <a:spLocks noChangeArrowheads="1"/>
          </p:cNvSpPr>
          <p:nvPr/>
        </p:nvSpPr>
        <p:spPr bwMode="auto">
          <a:xfrm>
            <a:off x="3657600" y="8627270"/>
            <a:ext cx="12001500" cy="138499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FF0000"/>
                </a:solidFill>
                <a:sym typeface="Wingdings" panose="05000000000000000000" pitchFamily="2" charset="2"/>
              </a:rPr>
              <a:t></a:t>
            </a:r>
            <a:r>
              <a:rPr lang="en-US" altLang="en-US" sz="4200">
                <a:solidFill>
                  <a:srgbClr val="0000FF"/>
                </a:solidFill>
                <a:sym typeface="Wingdings" panose="05000000000000000000" pitchFamily="2" charset="2"/>
              </a:rPr>
              <a:t> </a:t>
            </a:r>
            <a:r>
              <a:rPr lang="en-US" altLang="en-US" sz="4200">
                <a:solidFill>
                  <a:srgbClr val="0000FF"/>
                </a:solidFill>
              </a:rPr>
              <a:t>Khi d &lt; f, ảnh </a:t>
            </a:r>
            <a:r>
              <a:rPr lang="en-US" altLang="en-US" sz="4200">
                <a:solidFill>
                  <a:srgbClr val="0000FF"/>
                </a:solidFill>
                <a:cs typeface="Times New Roman" panose="02020603050405020304" pitchFamily="18" charset="0"/>
              </a:rPr>
              <a:t>A’B’</a:t>
            </a:r>
            <a:r>
              <a:rPr lang="en-US" altLang="en-US" sz="4200">
                <a:solidFill>
                  <a:srgbClr val="0000FF"/>
                </a:solidFill>
              </a:rPr>
              <a:t> của vật tạo bởi TKHT:</a:t>
            </a:r>
            <a:br>
              <a:rPr lang="en-US" altLang="en-US" sz="4200">
                <a:solidFill>
                  <a:srgbClr val="0000FF"/>
                </a:solidFill>
              </a:rPr>
            </a:br>
            <a:r>
              <a:rPr lang="en-US" altLang="en-US" sz="4200">
                <a:solidFill>
                  <a:srgbClr val="0000FF"/>
                </a:solidFill>
              </a:rPr>
              <a:t>     Ảnh ảo, cùng chiều với vật, lớn hơn vật.</a:t>
            </a:r>
          </a:p>
        </p:txBody>
      </p:sp>
      <p:graphicFrame>
        <p:nvGraphicFramePr>
          <p:cNvPr id="65585" name="Object 49">
            <a:extLst>
              <a:ext uri="{FF2B5EF4-FFF2-40B4-BE49-F238E27FC236}">
                <a16:creationId xmlns:a16="http://schemas.microsoft.com/office/drawing/2014/main" id="{120F8C05-F6CD-C4D4-2C20-0F131065D863}"/>
              </a:ext>
            </a:extLst>
          </p:cNvPr>
          <p:cNvGraphicFramePr>
            <a:graphicFrameLocks noGrp="1" noChangeAspect="1"/>
          </p:cNvGraphicFramePr>
          <p:nvPr>
            <p:ph sz="half" idx="2"/>
          </p:nvPr>
        </p:nvGraphicFramePr>
        <p:xfrm>
          <a:off x="13656470" y="5829300"/>
          <a:ext cx="516731" cy="561975"/>
        </p:xfrm>
        <a:graphic>
          <a:graphicData uri="http://schemas.openxmlformats.org/presentationml/2006/ole">
            <mc:AlternateContent xmlns:mc="http://schemas.openxmlformats.org/markup-compatibility/2006">
              <mc:Choice xmlns:v="urn:schemas-microsoft-com:vml" Requires="v">
                <p:oleObj name="Equation" r:id="rId3" imgW="139579" imgH="164957" progId="Equation.3">
                  <p:embed/>
                </p:oleObj>
              </mc:Choice>
              <mc:Fallback>
                <p:oleObj name="Equation" r:id="rId3" imgW="139579" imgH="164957" progId="Equation.3">
                  <p:embed/>
                  <p:pic>
                    <p:nvPicPr>
                      <p:cNvPr id="65585" name="Object 49">
                        <a:extLst>
                          <a:ext uri="{FF2B5EF4-FFF2-40B4-BE49-F238E27FC236}">
                            <a16:creationId xmlns:a16="http://schemas.microsoft.com/office/drawing/2014/main" id="{120F8C05-F6CD-C4D4-2C20-0F131065D863}"/>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6470" y="5829300"/>
                        <a:ext cx="516731"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up)">
                                      <p:cBhvr>
                                        <p:cTn id="7" dur="10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5557"/>
                                        </p:tgtEl>
                                        <p:attrNameLst>
                                          <p:attrName>style.visibility</p:attrName>
                                        </p:attrNameLst>
                                      </p:cBhvr>
                                      <p:to>
                                        <p:strVal val="visible"/>
                                      </p:to>
                                    </p:set>
                                    <p:animEffect transition="in" filter="wipe(up)">
                                      <p:cBhvr>
                                        <p:cTn id="12" dur="1000"/>
                                        <p:tgtEl>
                                          <p:spTgt spid="65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5556"/>
                                        </p:tgtEl>
                                        <p:attrNameLst>
                                          <p:attrName>style.visibility</p:attrName>
                                        </p:attrNameLst>
                                      </p:cBhvr>
                                      <p:to>
                                        <p:strVal val="visible"/>
                                      </p:to>
                                    </p:set>
                                    <p:animEffect transition="in" filter="wipe(left)">
                                      <p:cBhvr>
                                        <p:cTn id="17" dur="1000"/>
                                        <p:tgtEl>
                                          <p:spTgt spid="65556"/>
                                        </p:tgtEl>
                                      </p:cBhvr>
                                    </p:animEffect>
                                  </p:childTnLst>
                                </p:cTn>
                              </p:par>
                            </p:childTnLst>
                          </p:cTn>
                        </p:par>
                        <p:par>
                          <p:cTn id="18" fill="hold" nodeType="afterGroup">
                            <p:stCondLst>
                              <p:cond delay="1000"/>
                            </p:stCondLst>
                            <p:childTnLst>
                              <p:par>
                                <p:cTn id="19" presetID="22" presetClass="entr" presetSubtype="4" fill="hold" nodeType="afterEffect">
                                  <p:stCondLst>
                                    <p:cond delay="0"/>
                                  </p:stCondLst>
                                  <p:childTnLst>
                                    <p:set>
                                      <p:cBhvr>
                                        <p:cTn id="20" dur="1" fill="hold">
                                          <p:stCondLst>
                                            <p:cond delay="0"/>
                                          </p:stCondLst>
                                        </p:cTn>
                                        <p:tgtEl>
                                          <p:spTgt spid="65585"/>
                                        </p:tgtEl>
                                        <p:attrNameLst>
                                          <p:attrName>style.visibility</p:attrName>
                                        </p:attrNameLst>
                                      </p:cBhvr>
                                      <p:to>
                                        <p:strVal val="visible"/>
                                      </p:to>
                                    </p:set>
                                    <p:animEffect transition="in" filter="wipe(down)">
                                      <p:cBhvr>
                                        <p:cTn id="21" dur="500"/>
                                        <p:tgtEl>
                                          <p:spTgt spid="65585"/>
                                        </p:tgtEl>
                                      </p:cBhvr>
                                    </p:animEffect>
                                  </p:childTnLst>
                                </p:cTn>
                              </p:par>
                            </p:childTnLst>
                          </p:cTn>
                        </p:par>
                        <p:par>
                          <p:cTn id="22" fill="hold" nodeType="afterGroup">
                            <p:stCondLst>
                              <p:cond delay="1500"/>
                            </p:stCondLst>
                            <p:childTnLst>
                              <p:par>
                                <p:cTn id="23" presetID="22" presetClass="entr" presetSubtype="4" fill="hold" nodeType="afterEffect">
                                  <p:stCondLst>
                                    <p:cond delay="0"/>
                                  </p:stCondLst>
                                  <p:childTnLst>
                                    <p:set>
                                      <p:cBhvr>
                                        <p:cTn id="24" dur="1" fill="hold">
                                          <p:stCondLst>
                                            <p:cond delay="0"/>
                                          </p:stCondLst>
                                        </p:cTn>
                                        <p:tgtEl>
                                          <p:spTgt spid="65564"/>
                                        </p:tgtEl>
                                        <p:attrNameLst>
                                          <p:attrName>style.visibility</p:attrName>
                                        </p:attrNameLst>
                                      </p:cBhvr>
                                      <p:to>
                                        <p:strVal val="visible"/>
                                      </p:to>
                                    </p:set>
                                    <p:animEffect transition="in" filter="wipe(down)">
                                      <p:cBhvr>
                                        <p:cTn id="25" dur="500"/>
                                        <p:tgtEl>
                                          <p:spTgt spid="65564"/>
                                        </p:tgtEl>
                                      </p:cBhvr>
                                    </p:animEffect>
                                  </p:childTnLst>
                                </p:cTn>
                              </p:par>
                            </p:childTnLst>
                          </p:cTn>
                        </p:par>
                        <p:par>
                          <p:cTn id="26" fill="hold" nodeType="afterGroup">
                            <p:stCondLst>
                              <p:cond delay="2000"/>
                            </p:stCondLst>
                            <p:childTnLst>
                              <p:par>
                                <p:cTn id="27" presetID="2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par>
                          <p:cTn id="30" fill="hold" nodeType="afterGroup">
                            <p:stCondLst>
                              <p:cond delay="2500"/>
                            </p:stCondLst>
                            <p:childTnLst>
                              <p:par>
                                <p:cTn id="31" presetID="2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65558"/>
                                        </p:tgtEl>
                                        <p:attrNameLst>
                                          <p:attrName>style.visibility</p:attrName>
                                        </p:attrNameLst>
                                      </p:cBhvr>
                                      <p:to>
                                        <p:strVal val="visible"/>
                                      </p:to>
                                    </p:set>
                                    <p:animEffect transition="in" filter="wipe(down)">
                                      <p:cBhvr>
                                        <p:cTn id="38" dur="1000"/>
                                        <p:tgtEl>
                                          <p:spTgt spid="65558"/>
                                        </p:tgtEl>
                                      </p:cBhvr>
                                    </p:animEffect>
                                  </p:childTnLst>
                                </p:cTn>
                              </p:par>
                            </p:childTnLst>
                          </p:cTn>
                        </p:par>
                        <p:par>
                          <p:cTn id="39" fill="hold" nodeType="afterGroup">
                            <p:stCondLst>
                              <p:cond delay="1000"/>
                            </p:stCondLst>
                            <p:childTnLst>
                              <p:par>
                                <p:cTn id="40" presetID="22" presetClass="entr" presetSubtype="4" fill="hold" nodeType="afterEffect">
                                  <p:stCondLst>
                                    <p:cond delay="0"/>
                                  </p:stCondLst>
                                  <p:childTnLst>
                                    <p:set>
                                      <p:cBhvr>
                                        <p:cTn id="41" dur="1" fill="hold">
                                          <p:stCondLst>
                                            <p:cond delay="0"/>
                                          </p:stCondLst>
                                        </p:cTn>
                                        <p:tgtEl>
                                          <p:spTgt spid="65561"/>
                                        </p:tgtEl>
                                        <p:attrNameLst>
                                          <p:attrName>style.visibility</p:attrName>
                                        </p:attrNameLst>
                                      </p:cBhvr>
                                      <p:to>
                                        <p:strVal val="visible"/>
                                      </p:to>
                                    </p:set>
                                    <p:animEffect transition="in" filter="wipe(down)">
                                      <p:cBhvr>
                                        <p:cTn id="42" dur="500"/>
                                        <p:tgtEl>
                                          <p:spTgt spid="65561"/>
                                        </p:tgtEl>
                                      </p:cBhvr>
                                    </p:animEffect>
                                  </p:childTnLst>
                                </p:cTn>
                              </p:par>
                            </p:childTnLst>
                          </p:cTn>
                        </p:par>
                        <p:par>
                          <p:cTn id="43" fill="hold" nodeType="afterGroup">
                            <p:stCondLst>
                              <p:cond delay="1500"/>
                            </p:stCondLst>
                            <p:childTnLst>
                              <p:par>
                                <p:cTn id="44" presetID="22" presetClass="entr" presetSubtype="4" fill="hold" nodeType="afterEffect">
                                  <p:stCondLst>
                                    <p:cond delay="0"/>
                                  </p:stCondLst>
                                  <p:childTnLst>
                                    <p:set>
                                      <p:cBhvr>
                                        <p:cTn id="45" dur="1" fill="hold">
                                          <p:stCondLst>
                                            <p:cond delay="0"/>
                                          </p:stCondLst>
                                        </p:cTn>
                                        <p:tgtEl>
                                          <p:spTgt spid="65562"/>
                                        </p:tgtEl>
                                        <p:attrNameLst>
                                          <p:attrName>style.visibility</p:attrName>
                                        </p:attrNameLst>
                                      </p:cBhvr>
                                      <p:to>
                                        <p:strVal val="visible"/>
                                      </p:to>
                                    </p:set>
                                    <p:animEffect transition="in" filter="wipe(down)">
                                      <p:cBhvr>
                                        <p:cTn id="46" dur="500"/>
                                        <p:tgtEl>
                                          <p:spTgt spid="65562"/>
                                        </p:tgtEl>
                                      </p:cBhvr>
                                    </p:animEffect>
                                  </p:childTnLst>
                                </p:cTn>
                              </p:par>
                            </p:childTnLst>
                          </p:cTn>
                        </p:par>
                        <p:par>
                          <p:cTn id="47" fill="hold" nodeType="afterGroup">
                            <p:stCondLst>
                              <p:cond delay="2000"/>
                            </p:stCondLst>
                            <p:childTnLst>
                              <p:par>
                                <p:cTn id="48" presetID="22" presetClass="entr" presetSubtype="8" fill="hold" nodeType="afterEffect">
                                  <p:stCondLst>
                                    <p:cond delay="0"/>
                                  </p:stCondLst>
                                  <p:childTnLst>
                                    <p:set>
                                      <p:cBhvr>
                                        <p:cTn id="49" dur="1" fill="hold">
                                          <p:stCondLst>
                                            <p:cond delay="0"/>
                                          </p:stCondLst>
                                        </p:cTn>
                                        <p:tgtEl>
                                          <p:spTgt spid="65566"/>
                                        </p:tgtEl>
                                        <p:attrNameLst>
                                          <p:attrName>style.visibility</p:attrName>
                                        </p:attrNameLst>
                                      </p:cBhvr>
                                      <p:to>
                                        <p:strVal val="visible"/>
                                      </p:to>
                                    </p:set>
                                    <p:animEffect transition="in" filter="wipe(left)">
                                      <p:cBhvr>
                                        <p:cTn id="50" dur="1000"/>
                                        <p:tgtEl>
                                          <p:spTgt spid="6556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2000"/>
                                        <p:tgtEl>
                                          <p:spTgt spid="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65546"/>
                                        </p:tgtEl>
                                        <p:attrNameLst>
                                          <p:attrName>style.visibility</p:attrName>
                                        </p:attrNameLst>
                                      </p:cBhvr>
                                      <p:to>
                                        <p:strVal val="visible"/>
                                      </p:to>
                                    </p:set>
                                    <p:animEffect transition="in" filter="wipe(left)">
                                      <p:cBhvr>
                                        <p:cTn id="60" dur="1000"/>
                                        <p:tgtEl>
                                          <p:spTgt spid="65546"/>
                                        </p:tgtEl>
                                      </p:cBhvr>
                                    </p:animEffect>
                                  </p:childTnLst>
                                </p:cTn>
                              </p:par>
                            </p:childTnLst>
                          </p:cTn>
                        </p:par>
                        <p:par>
                          <p:cTn id="61" fill="hold" nodeType="afterGroup">
                            <p:stCondLst>
                              <p:cond delay="1000"/>
                            </p:stCondLst>
                            <p:childTnLst>
                              <p:par>
                                <p:cTn id="62" presetID="22" presetClass="entr" presetSubtype="4" fill="hold" nodeType="afterEffect">
                                  <p:stCondLst>
                                    <p:cond delay="0"/>
                                  </p:stCondLst>
                                  <p:childTnLst>
                                    <p:set>
                                      <p:cBhvr>
                                        <p:cTn id="63" dur="1" fill="hold">
                                          <p:stCondLst>
                                            <p:cond delay="0"/>
                                          </p:stCondLst>
                                        </p:cTn>
                                        <p:tgtEl>
                                          <p:spTgt spid="65563"/>
                                        </p:tgtEl>
                                        <p:attrNameLst>
                                          <p:attrName>style.visibility</p:attrName>
                                        </p:attrNameLst>
                                      </p:cBhvr>
                                      <p:to>
                                        <p:strVal val="visible"/>
                                      </p:to>
                                    </p:set>
                                    <p:animEffect transition="in" filter="wipe(down)">
                                      <p:cBhvr>
                                        <p:cTn id="64" dur="500"/>
                                        <p:tgtEl>
                                          <p:spTgt spid="65563"/>
                                        </p:tgtEl>
                                      </p:cBhvr>
                                    </p:animEffect>
                                  </p:childTnLst>
                                </p:cTn>
                              </p:par>
                            </p:childTnLst>
                          </p:cTn>
                        </p:par>
                        <p:par>
                          <p:cTn id="65" fill="hold" nodeType="afterGroup">
                            <p:stCondLst>
                              <p:cond delay="1500"/>
                            </p:stCondLst>
                            <p:childTnLst>
                              <p:par>
                                <p:cTn id="66" presetID="22" presetClass="entr" presetSubtype="8"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left)">
                                      <p:cBhvr>
                                        <p:cTn id="68" dur="2000"/>
                                        <p:tgtEl>
                                          <p:spTgt spid="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nodeType="clickEffect">
                                  <p:stCondLst>
                                    <p:cond delay="0"/>
                                  </p:stCondLst>
                                  <p:childTnLst>
                                    <p:set>
                                      <p:cBhvr>
                                        <p:cTn id="72" dur="1" fill="hold">
                                          <p:stCondLst>
                                            <p:cond delay="0"/>
                                          </p:stCondLst>
                                        </p:cTn>
                                        <p:tgtEl>
                                          <p:spTgt spid="65548"/>
                                        </p:tgtEl>
                                        <p:attrNameLst>
                                          <p:attrName>style.visibility</p:attrName>
                                        </p:attrNameLst>
                                      </p:cBhvr>
                                      <p:to>
                                        <p:strVal val="visible"/>
                                      </p:to>
                                    </p:set>
                                    <p:animEffect transition="in" filter="wipe(right)">
                                      <p:cBhvr>
                                        <p:cTn id="73" dur="1000"/>
                                        <p:tgtEl>
                                          <p:spTgt spid="65548"/>
                                        </p:tgtEl>
                                      </p:cBhvr>
                                    </p:animEffect>
                                  </p:childTnLst>
                                </p:cTn>
                              </p:par>
                            </p:childTnLst>
                          </p:cTn>
                        </p:par>
                        <p:par>
                          <p:cTn id="74" fill="hold" nodeType="afterGroup">
                            <p:stCondLst>
                              <p:cond delay="1000"/>
                            </p:stCondLst>
                            <p:childTnLst>
                              <p:par>
                                <p:cTn id="75" presetID="22" presetClass="entr" presetSubtype="4" fill="hold" nodeType="afterEffect">
                                  <p:stCondLst>
                                    <p:cond delay="0"/>
                                  </p:stCondLst>
                                  <p:childTnLst>
                                    <p:set>
                                      <p:cBhvr>
                                        <p:cTn id="76" dur="1" fill="hold">
                                          <p:stCondLst>
                                            <p:cond delay="0"/>
                                          </p:stCondLst>
                                        </p:cTn>
                                        <p:tgtEl>
                                          <p:spTgt spid="65565"/>
                                        </p:tgtEl>
                                        <p:attrNameLst>
                                          <p:attrName>style.visibility</p:attrName>
                                        </p:attrNameLst>
                                      </p:cBhvr>
                                      <p:to>
                                        <p:strVal val="visible"/>
                                      </p:to>
                                    </p:set>
                                    <p:animEffect transition="in" filter="wipe(down)">
                                      <p:cBhvr>
                                        <p:cTn id="77" dur="1000"/>
                                        <p:tgtEl>
                                          <p:spTgt spid="65565"/>
                                        </p:tgtEl>
                                      </p:cBhvr>
                                    </p:animEffect>
                                  </p:childTnLst>
                                </p:cTn>
                              </p:par>
                            </p:childTnLst>
                          </p:cTn>
                        </p:par>
                        <p:par>
                          <p:cTn id="78" fill="hold" nodeType="afterGroup">
                            <p:stCondLst>
                              <p:cond delay="2000"/>
                            </p:stCondLst>
                            <p:childTnLst>
                              <p:par>
                                <p:cTn id="79" presetID="22" presetClass="entr" presetSubtype="4" fill="hold" nodeType="afterEffect">
                                  <p:stCondLst>
                                    <p:cond delay="0"/>
                                  </p:stCondLst>
                                  <p:childTnLst>
                                    <p:set>
                                      <p:cBhvr>
                                        <p:cTn id="80" dur="1" fill="hold">
                                          <p:stCondLst>
                                            <p:cond delay="0"/>
                                          </p:stCondLst>
                                        </p:cTn>
                                        <p:tgtEl>
                                          <p:spTgt spid="65553"/>
                                        </p:tgtEl>
                                        <p:attrNameLst>
                                          <p:attrName>style.visibility</p:attrName>
                                        </p:attrNameLst>
                                      </p:cBhvr>
                                      <p:to>
                                        <p:strVal val="visible"/>
                                      </p:to>
                                    </p:set>
                                    <p:animEffect transition="in" filter="wipe(down)">
                                      <p:cBhvr>
                                        <p:cTn id="81" dur="500"/>
                                        <p:tgtEl>
                                          <p:spTgt spid="6555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nodeType="clickEffect">
                                  <p:stCondLst>
                                    <p:cond delay="0"/>
                                  </p:stCondLst>
                                  <p:childTnLst>
                                    <p:set>
                                      <p:cBhvr>
                                        <p:cTn id="85" dur="1" fill="hold">
                                          <p:stCondLst>
                                            <p:cond delay="0"/>
                                          </p:stCondLst>
                                        </p:cTn>
                                        <p:tgtEl>
                                          <p:spTgt spid="65549"/>
                                        </p:tgtEl>
                                        <p:attrNameLst>
                                          <p:attrName>style.visibility</p:attrName>
                                        </p:attrNameLst>
                                      </p:cBhvr>
                                      <p:to>
                                        <p:strVal val="visible"/>
                                      </p:to>
                                    </p:set>
                                    <p:animEffect transition="in" filter="wipe(up)">
                                      <p:cBhvr>
                                        <p:cTn id="86" dur="2000"/>
                                        <p:tgtEl>
                                          <p:spTgt spid="65549"/>
                                        </p:tgtEl>
                                      </p:cBhvr>
                                    </p:animEffect>
                                  </p:childTnLst>
                                </p:cTn>
                              </p:par>
                            </p:childTnLst>
                          </p:cTn>
                        </p:par>
                        <p:par>
                          <p:cTn id="87" fill="hold" nodeType="afterGroup">
                            <p:stCondLst>
                              <p:cond delay="2000"/>
                            </p:stCondLst>
                            <p:childTnLst>
                              <p:par>
                                <p:cTn id="88" presetID="22" presetClass="entr" presetSubtype="4" fill="hold" nodeType="afterEffect">
                                  <p:stCondLst>
                                    <p:cond delay="0"/>
                                  </p:stCondLst>
                                  <p:childTnLst>
                                    <p:set>
                                      <p:cBhvr>
                                        <p:cTn id="89" dur="1" fill="hold">
                                          <p:stCondLst>
                                            <p:cond delay="0"/>
                                          </p:stCondLst>
                                        </p:cTn>
                                        <p:tgtEl>
                                          <p:spTgt spid="65554"/>
                                        </p:tgtEl>
                                        <p:attrNameLst>
                                          <p:attrName>style.visibility</p:attrName>
                                        </p:attrNameLst>
                                      </p:cBhvr>
                                      <p:to>
                                        <p:strVal val="visible"/>
                                      </p:to>
                                    </p:set>
                                    <p:animEffect transition="in" filter="wipe(down)">
                                      <p:cBhvr>
                                        <p:cTn id="90" dur="500"/>
                                        <p:tgtEl>
                                          <p:spTgt spid="65554"/>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1" fill="hold" nodeType="clickEffect">
                                  <p:stCondLst>
                                    <p:cond delay="0"/>
                                  </p:stCondLst>
                                  <p:childTnLst>
                                    <p:set>
                                      <p:cBhvr>
                                        <p:cTn id="94" dur="1" fill="hold">
                                          <p:stCondLst>
                                            <p:cond delay="0"/>
                                          </p:stCondLst>
                                        </p:cTn>
                                        <p:tgtEl>
                                          <p:spTgt spid="65578"/>
                                        </p:tgtEl>
                                        <p:attrNameLst>
                                          <p:attrName>style.visibility</p:attrName>
                                        </p:attrNameLst>
                                      </p:cBhvr>
                                      <p:to>
                                        <p:strVal val="visible"/>
                                      </p:to>
                                    </p:set>
                                    <p:animEffect transition="in" filter="wipe(up)">
                                      <p:cBhvr>
                                        <p:cTn id="95" dur="1000"/>
                                        <p:tgtEl>
                                          <p:spTgt spid="65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65553" grpId="0"/>
      <p:bldP spid="65554" grpId="0"/>
      <p:bldP spid="65561" grpId="0"/>
      <p:bldP spid="65562" grpId="0"/>
      <p:bldP spid="65563" grpId="0"/>
      <p:bldP spid="65564" grpId="0"/>
      <p:bldP spid="65566" grpId="0" animBg="1"/>
      <p:bldP spid="655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A91CD353-175B-C7DC-AB0A-481F4576FB12}"/>
              </a:ext>
            </a:extLst>
          </p:cNvPr>
          <p:cNvSpPr txBox="1">
            <a:spLocks noChangeArrowheads="1"/>
          </p:cNvSpPr>
          <p:nvPr/>
        </p:nvSpPr>
        <p:spPr bwMode="auto">
          <a:xfrm>
            <a:off x="2702720" y="1943101"/>
            <a:ext cx="6784181"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a:p>
            <a:pPr eaLnBrk="1" hangingPunct="1">
              <a:spcBef>
                <a:spcPct val="50000"/>
              </a:spcBef>
            </a:pPr>
            <a:r>
              <a:rPr lang="en-US" altLang="en-US" sz="4200" b="1">
                <a:solidFill>
                  <a:srgbClr val="FF3300"/>
                </a:solidFill>
                <a:cs typeface="Times New Roman" panose="02020603050405020304" pitchFamily="18" charset="0"/>
              </a:rPr>
              <a:t>1. Đặc điểm của kính lúp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83242D-F02B-4FC9-A0F2-6AF045C0AA61}"/>
              </a:ext>
            </a:extLst>
          </p:cNvPr>
          <p:cNvPicPr/>
          <p:nvPr/>
        </p:nvPicPr>
        <p:blipFill rotWithShape="1">
          <a:blip r:embed="rId2"/>
          <a:srcRect t="97993"/>
          <a:stretch/>
        </p:blipFill>
        <p:spPr>
          <a:xfrm>
            <a:off x="2059" y="10142778"/>
            <a:ext cx="18288000" cy="201734"/>
          </a:xfrm>
          <a:prstGeom prst="rect">
            <a:avLst/>
          </a:prstGeom>
        </p:spPr>
      </p:pic>
      <p:sp>
        <p:nvSpPr>
          <p:cNvPr id="2" name="Title 1" hidden="1">
            <a:extLst>
              <a:ext uri="{FF2B5EF4-FFF2-40B4-BE49-F238E27FC236}">
                <a16:creationId xmlns:a16="http://schemas.microsoft.com/office/drawing/2014/main" id="{50F4F8D7-29A0-4A47-A0C1-8C84E035DCA9}"/>
              </a:ext>
            </a:extLst>
          </p:cNvPr>
          <p:cNvSpPr>
            <a:spLocks noGrp="1"/>
          </p:cNvSpPr>
          <p:nvPr>
            <p:ph type="title"/>
          </p:nvPr>
        </p:nvSpPr>
        <p:spPr/>
        <p:txBody>
          <a:bodyPr/>
          <a:lstStyle/>
          <a:p>
            <a:endParaRPr lang="en-US"/>
          </a:p>
        </p:txBody>
      </p:sp>
      <p:pic>
        <p:nvPicPr>
          <p:cNvPr id="13" name="Picture 12">
            <a:extLst>
              <a:ext uri="{FF2B5EF4-FFF2-40B4-BE49-F238E27FC236}">
                <a16:creationId xmlns:a16="http://schemas.microsoft.com/office/drawing/2014/main" id="{06E672FA-52D9-4B83-8B8D-519F7F547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6706" cy="10172700"/>
          </a:xfrm>
          <a:prstGeom prst="rect">
            <a:avLst/>
          </a:prstGeom>
        </p:spPr>
      </p:pic>
      <p:grpSp>
        <p:nvGrpSpPr>
          <p:cNvPr id="21" name="Group 20">
            <a:extLst>
              <a:ext uri="{FF2B5EF4-FFF2-40B4-BE49-F238E27FC236}">
                <a16:creationId xmlns:a16="http://schemas.microsoft.com/office/drawing/2014/main" id="{878EFB5C-55CD-4602-88DF-F7A89F891A13}"/>
              </a:ext>
            </a:extLst>
          </p:cNvPr>
          <p:cNvGrpSpPr/>
          <p:nvPr/>
        </p:nvGrpSpPr>
        <p:grpSpPr>
          <a:xfrm>
            <a:off x="8547969" y="0"/>
            <a:ext cx="9740032" cy="10172700"/>
            <a:chOff x="8648898" y="0"/>
            <a:chExt cx="6862534" cy="10107180"/>
          </a:xfrm>
        </p:grpSpPr>
        <p:sp>
          <p:nvSpPr>
            <p:cNvPr id="4" name="Rectangle 3">
              <a:extLst>
                <a:ext uri="{FF2B5EF4-FFF2-40B4-BE49-F238E27FC236}">
                  <a16:creationId xmlns:a16="http://schemas.microsoft.com/office/drawing/2014/main" id="{F0CD4E79-E1C0-4BBA-BC8E-D091904B8AE4}"/>
                </a:ext>
              </a:extLst>
            </p:cNvPr>
            <p:cNvSpPr/>
            <p:nvPr/>
          </p:nvSpPr>
          <p:spPr>
            <a:xfrm>
              <a:off x="11015632" y="0"/>
              <a:ext cx="4495800" cy="10107180"/>
            </a:xfrm>
            <a:prstGeom prst="rect">
              <a:avLst/>
            </a:prstGeom>
            <a:solidFill>
              <a:srgbClr val="FFF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5BBE1B48-50F9-472F-BFF7-31B35C0BDB71}"/>
                </a:ext>
              </a:extLst>
            </p:cNvPr>
            <p:cNvSpPr/>
            <p:nvPr/>
          </p:nvSpPr>
          <p:spPr>
            <a:xfrm flipH="1" flipV="1">
              <a:off x="8648898" y="0"/>
              <a:ext cx="3153706" cy="10107180"/>
            </a:xfrm>
            <a:custGeom>
              <a:avLst/>
              <a:gdLst>
                <a:gd name="connsiteX0" fmla="*/ 0 w 1219200"/>
                <a:gd name="connsiteY0" fmla="*/ 4038600 h 4038600"/>
                <a:gd name="connsiteX1" fmla="*/ 0 w 1219200"/>
                <a:gd name="connsiteY1" fmla="*/ 0 h 4038600"/>
                <a:gd name="connsiteX2" fmla="*/ 1219200 w 1219200"/>
                <a:gd name="connsiteY2" fmla="*/ 4038600 h 4038600"/>
                <a:gd name="connsiteX3" fmla="*/ 0 w 1219200"/>
                <a:gd name="connsiteY3" fmla="*/ 4038600 h 4038600"/>
                <a:gd name="connsiteX0" fmla="*/ 0 w 1219200"/>
                <a:gd name="connsiteY0" fmla="*/ 4107180 h 4107180"/>
                <a:gd name="connsiteX1" fmla="*/ 251460 w 1219200"/>
                <a:gd name="connsiteY1" fmla="*/ 0 h 4107180"/>
                <a:gd name="connsiteX2" fmla="*/ 1219200 w 1219200"/>
                <a:gd name="connsiteY2" fmla="*/ 4107180 h 4107180"/>
                <a:gd name="connsiteX3" fmla="*/ 0 w 1219200"/>
                <a:gd name="connsiteY3" fmla="*/ 4107180 h 4107180"/>
                <a:gd name="connsiteX0" fmla="*/ 0 w 1219200"/>
                <a:gd name="connsiteY0" fmla="*/ 4061460 h 4061460"/>
                <a:gd name="connsiteX1" fmla="*/ 297180 w 1219200"/>
                <a:gd name="connsiteY1" fmla="*/ 0 h 4061460"/>
                <a:gd name="connsiteX2" fmla="*/ 1219200 w 1219200"/>
                <a:gd name="connsiteY2" fmla="*/ 4061460 h 4061460"/>
                <a:gd name="connsiteX3" fmla="*/ 0 w 1219200"/>
                <a:gd name="connsiteY3" fmla="*/ 4061460 h 4061460"/>
              </a:gdLst>
              <a:ahLst/>
              <a:cxnLst>
                <a:cxn ang="0">
                  <a:pos x="connsiteX0" y="connsiteY0"/>
                </a:cxn>
                <a:cxn ang="0">
                  <a:pos x="connsiteX1" y="connsiteY1"/>
                </a:cxn>
                <a:cxn ang="0">
                  <a:pos x="connsiteX2" y="connsiteY2"/>
                </a:cxn>
                <a:cxn ang="0">
                  <a:pos x="connsiteX3" y="connsiteY3"/>
                </a:cxn>
              </a:cxnLst>
              <a:rect l="l" t="t" r="r" b="b"/>
              <a:pathLst>
                <a:path w="1219200" h="4061460">
                  <a:moveTo>
                    <a:pt x="0" y="4061460"/>
                  </a:moveTo>
                  <a:lnTo>
                    <a:pt x="297180" y="0"/>
                  </a:lnTo>
                  <a:lnTo>
                    <a:pt x="1219200" y="4061460"/>
                  </a:lnTo>
                  <a:lnTo>
                    <a:pt x="0" y="4061460"/>
                  </a:lnTo>
                  <a:close/>
                </a:path>
              </a:pathLst>
            </a:custGeom>
            <a:solidFill>
              <a:srgbClr val="FFF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F93CE5B6-8076-4793-99BE-986793E6585E}"/>
              </a:ext>
            </a:extLst>
          </p:cNvPr>
          <p:cNvGrpSpPr/>
          <p:nvPr/>
        </p:nvGrpSpPr>
        <p:grpSpPr>
          <a:xfrm>
            <a:off x="9746402" y="0"/>
            <a:ext cx="8541598" cy="2729976"/>
            <a:chOff x="-2202602" y="-416298"/>
            <a:chExt cx="8541598" cy="2729976"/>
          </a:xfrm>
        </p:grpSpPr>
        <p:pic>
          <p:nvPicPr>
            <p:cNvPr id="17" name="Picture 16">
              <a:extLst>
                <a:ext uri="{FF2B5EF4-FFF2-40B4-BE49-F238E27FC236}">
                  <a16:creationId xmlns:a16="http://schemas.microsoft.com/office/drawing/2014/main" id="{B8B66A5D-B9DD-4BA5-8854-E5A9BE5712C9}"/>
                </a:ext>
              </a:extLst>
            </p:cNvPr>
            <p:cNvPicPr/>
            <p:nvPr/>
          </p:nvPicPr>
          <p:blipFill rotWithShape="1">
            <a:blip r:embed="rId2"/>
            <a:srcRect l="53294" b="86339"/>
            <a:stretch/>
          </p:blipFill>
          <p:spPr>
            <a:xfrm>
              <a:off x="-2202602" y="-416298"/>
              <a:ext cx="8541598" cy="1405288"/>
            </a:xfrm>
            <a:prstGeom prst="rect">
              <a:avLst/>
            </a:prstGeom>
          </p:spPr>
        </p:pic>
        <p:grpSp>
          <p:nvGrpSpPr>
            <p:cNvPr id="10" name="Group 9">
              <a:extLst>
                <a:ext uri="{FF2B5EF4-FFF2-40B4-BE49-F238E27FC236}">
                  <a16:creationId xmlns:a16="http://schemas.microsoft.com/office/drawing/2014/main" id="{81CFE8C4-C7EB-43BB-A16B-FAB14F5FBE40}"/>
                </a:ext>
              </a:extLst>
            </p:cNvPr>
            <p:cNvGrpSpPr/>
            <p:nvPr/>
          </p:nvGrpSpPr>
          <p:grpSpPr>
            <a:xfrm>
              <a:off x="28832" y="416298"/>
              <a:ext cx="3859530" cy="1897380"/>
              <a:chOff x="10744200" y="6057900"/>
              <a:chExt cx="7543800" cy="4061460"/>
            </a:xfrm>
          </p:grpSpPr>
          <p:sp>
            <p:nvSpPr>
              <p:cNvPr id="11" name="Rectangle 10">
                <a:extLst>
                  <a:ext uri="{FF2B5EF4-FFF2-40B4-BE49-F238E27FC236}">
                    <a16:creationId xmlns:a16="http://schemas.microsoft.com/office/drawing/2014/main" id="{F583D3B9-433A-4769-865F-BEC15C8A8CF7}"/>
                  </a:ext>
                </a:extLst>
              </p:cNvPr>
              <p:cNvSpPr/>
              <p:nvPr/>
            </p:nvSpPr>
            <p:spPr>
              <a:xfrm>
                <a:off x="11658600" y="6134100"/>
                <a:ext cx="6629400" cy="3962400"/>
              </a:xfrm>
              <a:prstGeom prst="rect">
                <a:avLst/>
              </a:prstGeom>
              <a:solidFill>
                <a:srgbClr val="FFF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6">
                <a:extLst>
                  <a:ext uri="{FF2B5EF4-FFF2-40B4-BE49-F238E27FC236}">
                    <a16:creationId xmlns:a16="http://schemas.microsoft.com/office/drawing/2014/main" id="{6B822D13-C961-4523-A613-C73370651BFE}"/>
                  </a:ext>
                </a:extLst>
              </p:cNvPr>
              <p:cNvSpPr/>
              <p:nvPr/>
            </p:nvSpPr>
            <p:spPr>
              <a:xfrm flipH="1" flipV="1">
                <a:off x="10744200" y="6057900"/>
                <a:ext cx="1219200" cy="4061460"/>
              </a:xfrm>
              <a:custGeom>
                <a:avLst/>
                <a:gdLst>
                  <a:gd name="connsiteX0" fmla="*/ 0 w 1219200"/>
                  <a:gd name="connsiteY0" fmla="*/ 4038600 h 4038600"/>
                  <a:gd name="connsiteX1" fmla="*/ 0 w 1219200"/>
                  <a:gd name="connsiteY1" fmla="*/ 0 h 4038600"/>
                  <a:gd name="connsiteX2" fmla="*/ 1219200 w 1219200"/>
                  <a:gd name="connsiteY2" fmla="*/ 4038600 h 4038600"/>
                  <a:gd name="connsiteX3" fmla="*/ 0 w 1219200"/>
                  <a:gd name="connsiteY3" fmla="*/ 4038600 h 4038600"/>
                  <a:gd name="connsiteX0" fmla="*/ 0 w 1219200"/>
                  <a:gd name="connsiteY0" fmla="*/ 4107180 h 4107180"/>
                  <a:gd name="connsiteX1" fmla="*/ 251460 w 1219200"/>
                  <a:gd name="connsiteY1" fmla="*/ 0 h 4107180"/>
                  <a:gd name="connsiteX2" fmla="*/ 1219200 w 1219200"/>
                  <a:gd name="connsiteY2" fmla="*/ 4107180 h 4107180"/>
                  <a:gd name="connsiteX3" fmla="*/ 0 w 1219200"/>
                  <a:gd name="connsiteY3" fmla="*/ 4107180 h 4107180"/>
                  <a:gd name="connsiteX0" fmla="*/ 0 w 1219200"/>
                  <a:gd name="connsiteY0" fmla="*/ 4061460 h 4061460"/>
                  <a:gd name="connsiteX1" fmla="*/ 297180 w 1219200"/>
                  <a:gd name="connsiteY1" fmla="*/ 0 h 4061460"/>
                  <a:gd name="connsiteX2" fmla="*/ 1219200 w 1219200"/>
                  <a:gd name="connsiteY2" fmla="*/ 4061460 h 4061460"/>
                  <a:gd name="connsiteX3" fmla="*/ 0 w 1219200"/>
                  <a:gd name="connsiteY3" fmla="*/ 4061460 h 4061460"/>
                </a:gdLst>
                <a:ahLst/>
                <a:cxnLst>
                  <a:cxn ang="0">
                    <a:pos x="connsiteX0" y="connsiteY0"/>
                  </a:cxn>
                  <a:cxn ang="0">
                    <a:pos x="connsiteX1" y="connsiteY1"/>
                  </a:cxn>
                  <a:cxn ang="0">
                    <a:pos x="connsiteX2" y="connsiteY2"/>
                  </a:cxn>
                  <a:cxn ang="0">
                    <a:pos x="connsiteX3" y="connsiteY3"/>
                  </a:cxn>
                </a:cxnLst>
                <a:rect l="l" t="t" r="r" b="b"/>
                <a:pathLst>
                  <a:path w="1219200" h="4061460">
                    <a:moveTo>
                      <a:pt x="0" y="4061460"/>
                    </a:moveTo>
                    <a:lnTo>
                      <a:pt x="297180" y="0"/>
                    </a:lnTo>
                    <a:lnTo>
                      <a:pt x="1219200" y="4061460"/>
                    </a:lnTo>
                    <a:lnTo>
                      <a:pt x="0" y="4061460"/>
                    </a:lnTo>
                    <a:close/>
                  </a:path>
                </a:pathLst>
              </a:custGeom>
              <a:solidFill>
                <a:srgbClr val="FFF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77">
            <a:extLst>
              <a:ext uri="{FF2B5EF4-FFF2-40B4-BE49-F238E27FC236}">
                <a16:creationId xmlns:a16="http://schemas.microsoft.com/office/drawing/2014/main" id="{240C2C0B-EA8B-4994-B135-5088152B5735}"/>
              </a:ext>
            </a:extLst>
          </p:cNvPr>
          <p:cNvSpPr>
            <a:spLocks noChangeArrowheads="1"/>
          </p:cNvSpPr>
          <p:nvPr/>
        </p:nvSpPr>
        <p:spPr bwMode="auto">
          <a:xfrm>
            <a:off x="13065482" y="1898979"/>
            <a:ext cx="28604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5400" b="1" i="0" u="none" strike="noStrike" kern="1200" cap="none" spc="0" normalizeH="0" baseline="0" noProof="0">
                <a:ln>
                  <a:noFill/>
                </a:ln>
                <a:solidFill>
                  <a:srgbClr val="F94A4F"/>
                </a:solidFill>
                <a:effectLst/>
                <a:uLnTx/>
                <a:uFillTx/>
                <a:latin typeface="Arial" panose="020B0604020202020204" pitchFamily="34" charset="0"/>
                <a:cs typeface="Arial" panose="020B0604020202020204" pitchFamily="34" charset="0"/>
              </a:rPr>
              <a:t>Bài</a:t>
            </a:r>
            <a:r>
              <a:rPr kumimoji="0" lang="en-US" altLang="en-US" sz="5400" b="1" i="0" u="none" strike="noStrike" kern="1200" cap="none" spc="0" normalizeH="0" noProof="0">
                <a:ln>
                  <a:noFill/>
                </a:ln>
                <a:solidFill>
                  <a:srgbClr val="F94A4F"/>
                </a:solidFill>
                <a:effectLst/>
                <a:uLnTx/>
                <a:uFillTx/>
                <a:latin typeface="Arial" panose="020B0604020202020204" pitchFamily="34" charset="0"/>
                <a:cs typeface="Arial" panose="020B0604020202020204" pitchFamily="34" charset="0"/>
              </a:rPr>
              <a:t> 6</a:t>
            </a:r>
            <a:endParaRPr kumimoji="0" lang="en-US" altLang="en-US" sz="5400" b="1" i="0" u="none" strike="noStrike" kern="1200" cap="none" spc="0" normalizeH="0" baseline="0" noProof="0">
              <a:ln>
                <a:noFill/>
              </a:ln>
              <a:solidFill>
                <a:srgbClr val="F94A4F"/>
              </a:solidFill>
              <a:effectLst/>
              <a:uLnTx/>
              <a:uFillTx/>
              <a:latin typeface="Arial" panose="020B0604020202020204" pitchFamily="34" charset="0"/>
              <a:cs typeface="Arial" panose="020B0604020202020204" pitchFamily="34" charset="0"/>
            </a:endParaRPr>
          </a:p>
        </p:txBody>
      </p:sp>
      <p:sp>
        <p:nvSpPr>
          <p:cNvPr id="23" name="Rectangle 77">
            <a:extLst>
              <a:ext uri="{FF2B5EF4-FFF2-40B4-BE49-F238E27FC236}">
                <a16:creationId xmlns:a16="http://schemas.microsoft.com/office/drawing/2014/main" id="{F61ADCE3-7D30-41FA-8E6D-D9B7C08DACB3}"/>
              </a:ext>
            </a:extLst>
          </p:cNvPr>
          <p:cNvSpPr>
            <a:spLocks noChangeArrowheads="1"/>
          </p:cNvSpPr>
          <p:nvPr/>
        </p:nvSpPr>
        <p:spPr bwMode="auto">
          <a:xfrm>
            <a:off x="10573408" y="3057634"/>
            <a:ext cx="771459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lvl="0" algn="ctr">
              <a:defRPr/>
            </a:pPr>
            <a:r>
              <a:rPr lang="en-US" sz="6600" b="1" dirty="0">
                <a:solidFill>
                  <a:srgbClr val="3AAF8E"/>
                </a:solidFill>
                <a:latin typeface="Arial" panose="020B0604020202020204" pitchFamily="34" charset="0"/>
                <a:ea typeface="#9Slide02 Tieu de dai" panose="02000000000000000000" pitchFamily="2" charset="0"/>
                <a:cs typeface="Arial" panose="020B0604020202020204" pitchFamily="34" charset="0"/>
              </a:rPr>
              <a:t>SỰ TẠO ẢNH QUA THẤU KÍNH.</a:t>
            </a:r>
          </a:p>
          <a:p>
            <a:pPr lvl="0" algn="ctr">
              <a:defRPr/>
            </a:pPr>
            <a:r>
              <a:rPr lang="en-US" sz="6600" b="1" dirty="0">
                <a:solidFill>
                  <a:srgbClr val="3AAF8E"/>
                </a:solidFill>
                <a:latin typeface="Arial" panose="020B0604020202020204" pitchFamily="34" charset="0"/>
                <a:ea typeface="#9Slide02 Tieu de dai" panose="02000000000000000000" pitchFamily="2" charset="0"/>
                <a:cs typeface="Arial" panose="020B0604020202020204" pitchFamily="34" charset="0"/>
              </a:rPr>
              <a:t> KÍNH LÚP</a:t>
            </a:r>
            <a:endParaRPr kumimoji="0" lang="en-US" altLang="en-US" sz="6600" b="1" i="0" u="none" strike="noStrike" kern="1200" cap="none" spc="0" normalizeH="0" baseline="0" noProof="0" dirty="0">
              <a:ln>
                <a:noFill/>
              </a:ln>
              <a:solidFill>
                <a:srgbClr val="3AAF8E"/>
              </a:solidFill>
              <a:effectLst/>
              <a:uLnTx/>
              <a:uFillTx/>
              <a:latin typeface="Arial" panose="020B0604020202020204" pitchFamily="34" charset="0"/>
              <a:ea typeface="#9Slide02 Tieu de dai" panose="02000000000000000000" pitchFamily="2" charset="0"/>
              <a:cs typeface="Arial" panose="020B0604020202020204" pitchFamily="34" charset="0"/>
            </a:endParaRPr>
          </a:p>
        </p:txBody>
      </p:sp>
    </p:spTree>
    <p:extLst>
      <p:ext uri="{BB962C8B-B14F-4D97-AF65-F5344CB8AC3E}">
        <p14:creationId xmlns:p14="http://schemas.microsoft.com/office/powerpoint/2010/main" val="39683021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inh lup">
            <a:extLst>
              <a:ext uri="{FF2B5EF4-FFF2-40B4-BE49-F238E27FC236}">
                <a16:creationId xmlns:a16="http://schemas.microsoft.com/office/drawing/2014/main" id="{D49ACEA3-EE3C-6EFD-CF4A-2455B98FC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19051"/>
            <a:ext cx="4791075" cy="291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a:extLst>
              <a:ext uri="{FF2B5EF4-FFF2-40B4-BE49-F238E27FC236}">
                <a16:creationId xmlns:a16="http://schemas.microsoft.com/office/drawing/2014/main" id="{0AD891D1-8349-2DC0-70B3-B1E6EFF56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345" y="-121444"/>
            <a:ext cx="4791075" cy="411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3" descr="Kinh_lup_13">
            <a:extLst>
              <a:ext uri="{FF2B5EF4-FFF2-40B4-BE49-F238E27FC236}">
                <a16:creationId xmlns:a16="http://schemas.microsoft.com/office/drawing/2014/main" id="{41513B72-492C-4655-4FDE-7787E11C2D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9267" b="20689"/>
          <a:stretch>
            <a:fillRect/>
          </a:stretch>
        </p:blipFill>
        <p:spPr bwMode="auto">
          <a:xfrm>
            <a:off x="11737182" y="-85725"/>
            <a:ext cx="41529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3">
            <a:extLst>
              <a:ext uri="{FF2B5EF4-FFF2-40B4-BE49-F238E27FC236}">
                <a16:creationId xmlns:a16="http://schemas.microsoft.com/office/drawing/2014/main" id="{03050928-02BA-FE30-B3F1-68051FB89554}"/>
              </a:ext>
            </a:extLst>
          </p:cNvPr>
          <p:cNvGrpSpPr>
            <a:grpSpLocks/>
          </p:cNvGrpSpPr>
          <p:nvPr/>
        </p:nvGrpSpPr>
        <p:grpSpPr bwMode="auto">
          <a:xfrm>
            <a:off x="12458700" y="3086100"/>
            <a:ext cx="3543300" cy="4114800"/>
            <a:chOff x="3408" y="1728"/>
            <a:chExt cx="2064" cy="2352"/>
          </a:xfrm>
        </p:grpSpPr>
        <p:pic>
          <p:nvPicPr>
            <p:cNvPr id="13321" name="Picture 34">
              <a:extLst>
                <a:ext uri="{FF2B5EF4-FFF2-40B4-BE49-F238E27FC236}">
                  <a16:creationId xmlns:a16="http://schemas.microsoft.com/office/drawing/2014/main" id="{66251D2A-F84D-2E40-97DA-D69E90C485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 y="1728"/>
              <a:ext cx="206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5">
              <a:extLst>
                <a:ext uri="{FF2B5EF4-FFF2-40B4-BE49-F238E27FC236}">
                  <a16:creationId xmlns:a16="http://schemas.microsoft.com/office/drawing/2014/main" id="{26AD7102-B49A-3DC2-041F-469AD79A04C9}"/>
                </a:ext>
              </a:extLst>
            </p:cNvPr>
            <p:cNvSpPr txBox="1">
              <a:spLocks noChangeArrowheads="1"/>
            </p:cNvSpPr>
            <p:nvPr/>
          </p:nvSpPr>
          <p:spPr bwMode="auto">
            <a:xfrm rot="1747566">
              <a:off x="4196" y="2847"/>
              <a:ext cx="336" cy="21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defRPr/>
              </a:pPr>
              <a:r>
                <a:rPr lang="en-US" altLang="en-US" sz="1800" b="1" kern="0" dirty="0">
                  <a:solidFill>
                    <a:srgbClr val="CCCC00"/>
                  </a:solidFill>
                </a:rPr>
                <a:t>3X</a:t>
              </a:r>
            </a:p>
          </p:txBody>
        </p:sp>
      </p:grpSp>
      <p:pic>
        <p:nvPicPr>
          <p:cNvPr id="11" name="Picture 42" descr="Kinh lup(4)">
            <a:extLst>
              <a:ext uri="{FF2B5EF4-FFF2-40B4-BE49-F238E27FC236}">
                <a16:creationId xmlns:a16="http://schemas.microsoft.com/office/drawing/2014/main" id="{66064510-1A51-FCD6-0CD0-75FF8501AD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261" r="4282" b="6177"/>
          <a:stretch>
            <a:fillRect/>
          </a:stretch>
        </p:blipFill>
        <p:spPr bwMode="auto">
          <a:xfrm>
            <a:off x="7291388" y="3069433"/>
            <a:ext cx="4445795" cy="257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4" descr="Kinh lup(2)">
            <a:extLst>
              <a:ext uri="{FF2B5EF4-FFF2-40B4-BE49-F238E27FC236}">
                <a16:creationId xmlns:a16="http://schemas.microsoft.com/office/drawing/2014/main" id="{5BA4D0C2-CF40-77F3-9E51-E29AE92D73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7692"/>
          <a:stretch>
            <a:fillRect/>
          </a:stretch>
        </p:blipFill>
        <p:spPr bwMode="auto">
          <a:xfrm>
            <a:off x="2286001" y="3102770"/>
            <a:ext cx="487442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a:extLst>
              <a:ext uri="{FF2B5EF4-FFF2-40B4-BE49-F238E27FC236}">
                <a16:creationId xmlns:a16="http://schemas.microsoft.com/office/drawing/2014/main" id="{F5A8BE3C-5897-A452-2DD1-580C2384FC56}"/>
              </a:ext>
            </a:extLst>
          </p:cNvPr>
          <p:cNvSpPr txBox="1">
            <a:spLocks noChangeArrowheads="1"/>
          </p:cNvSpPr>
          <p:nvPr/>
        </p:nvSpPr>
        <p:spPr bwMode="auto">
          <a:xfrm>
            <a:off x="1943100" y="5624513"/>
            <a:ext cx="12801600" cy="461664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en-US" sz="4200" b="1" u="sng" dirty="0">
                <a:solidFill>
                  <a:srgbClr val="FF3300"/>
                </a:solidFill>
                <a:latin typeface="Times New Roman" panose="02020603050405020304" pitchFamily="18" charset="0"/>
                <a:cs typeface="Times New Roman" panose="02020603050405020304" pitchFamily="18" charset="0"/>
              </a:rPr>
              <a:t>  </a:t>
            </a:r>
            <a:r>
              <a:rPr lang="en-US" altLang="en-US" sz="4200" b="1" u="sng" dirty="0">
                <a:solidFill>
                  <a:srgbClr val="0000FF"/>
                </a:solidFill>
                <a:latin typeface="Times New Roman" panose="02020603050405020304" pitchFamily="18" charset="0"/>
                <a:cs typeface="Times New Roman" panose="02020603050405020304" pitchFamily="18" charset="0"/>
              </a:rPr>
              <a:t>THẢO LUẬN NHÓM: </a:t>
            </a:r>
            <a:r>
              <a:rPr lang="en-US" altLang="en-US" sz="3600" b="1" u="sng" dirty="0">
                <a:solidFill>
                  <a:srgbClr val="0000FF"/>
                </a:solidFill>
                <a:latin typeface="Times New Roman" panose="02020603050405020304" pitchFamily="18" charset="0"/>
                <a:cs typeface="Times New Roman" panose="02020603050405020304" pitchFamily="18" charset="0"/>
              </a:rPr>
              <a:t>TRẢ LỜI CÁC CÂU HỎI</a:t>
            </a:r>
          </a:p>
          <a:p>
            <a:pPr marL="685800" indent="-685800" algn="just">
              <a:spcBef>
                <a:spcPct val="50000"/>
              </a:spcBef>
              <a:buFontTx/>
              <a:buChar char="-"/>
              <a:defRPr/>
            </a:pPr>
            <a:r>
              <a:rPr lang="en-US" altLang="en-US" sz="4200" dirty="0" err="1">
                <a:latin typeface="Times New Roman" panose="02020603050405020304" pitchFamily="18" charset="0"/>
                <a:cs typeface="Times New Roman" panose="02020603050405020304" pitchFamily="18" charset="0"/>
              </a:rPr>
              <a:t>Kính</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lúp</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là</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gì</a:t>
            </a:r>
            <a:r>
              <a:rPr lang="en-US" altLang="en-US" sz="4200" dirty="0">
                <a:latin typeface="Times New Roman" panose="02020603050405020304" pitchFamily="18" charset="0"/>
                <a:cs typeface="Times New Roman" panose="02020603050405020304" pitchFamily="18" charset="0"/>
              </a:rPr>
              <a:t> ? </a:t>
            </a:r>
          </a:p>
          <a:p>
            <a:pPr marL="685800" indent="-685800" algn="just">
              <a:spcBef>
                <a:spcPct val="50000"/>
              </a:spcBef>
              <a:buFontTx/>
              <a:buChar char="-"/>
              <a:defRPr/>
            </a:pPr>
            <a:r>
              <a:rPr lang="en-US" altLang="en-US" sz="4200" dirty="0" err="1">
                <a:latin typeface="Times New Roman" panose="02020603050405020304" pitchFamily="18" charset="0"/>
                <a:cs typeface="Times New Roman" panose="02020603050405020304" pitchFamily="18" charset="0"/>
              </a:rPr>
              <a:t>Kính</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lúp</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là</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loại</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thấu</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kính</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gì</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có</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tiêu</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cự</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như</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thế</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nào</a:t>
            </a:r>
            <a:r>
              <a:rPr lang="en-US" altLang="en-US" sz="4200" dirty="0">
                <a:latin typeface="Times New Roman" panose="02020603050405020304" pitchFamily="18" charset="0"/>
                <a:cs typeface="Times New Roman" panose="02020603050405020304" pitchFamily="18" charset="0"/>
              </a:rPr>
              <a:t> ?</a:t>
            </a:r>
          </a:p>
          <a:p>
            <a:pPr marL="685800" indent="-685800" algn="just">
              <a:spcBef>
                <a:spcPct val="50000"/>
              </a:spcBef>
              <a:buFontTx/>
              <a:buChar char="-"/>
              <a:defRPr/>
            </a:pPr>
            <a:r>
              <a:rPr lang="en-US" altLang="en-US" sz="4200" dirty="0" err="1">
                <a:latin typeface="Times New Roman" panose="02020603050405020304" pitchFamily="18" charset="0"/>
                <a:cs typeface="Times New Roman" panose="02020603050405020304" pitchFamily="18" charset="0"/>
              </a:rPr>
              <a:t>Kính</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lúp</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để</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làm</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gì</a:t>
            </a:r>
            <a:r>
              <a:rPr lang="en-US" altLang="en-US" sz="4200" dirty="0">
                <a:latin typeface="Times New Roman" panose="02020603050405020304" pitchFamily="18" charset="0"/>
                <a:cs typeface="Times New Roman" panose="02020603050405020304" pitchFamily="18" charset="0"/>
              </a:rPr>
              <a:t> ?</a:t>
            </a:r>
          </a:p>
          <a:p>
            <a:pPr marL="685800" indent="-685800" algn="just">
              <a:spcBef>
                <a:spcPct val="50000"/>
              </a:spcBef>
              <a:buFontTx/>
              <a:buChar char="-"/>
              <a:defRPr/>
            </a:pPr>
            <a:r>
              <a:rPr lang="en-US" altLang="en-US" sz="4200" dirty="0">
                <a:latin typeface="Times New Roman" panose="02020603050405020304" pitchFamily="18" charset="0"/>
                <a:cs typeface="Times New Roman" panose="02020603050405020304" pitchFamily="18" charset="0"/>
              </a:rPr>
              <a:t>Con </a:t>
            </a:r>
            <a:r>
              <a:rPr lang="en-US" altLang="en-US" sz="4200" dirty="0" err="1">
                <a:latin typeface="Times New Roman" panose="02020603050405020304" pitchFamily="18" charset="0"/>
                <a:cs typeface="Times New Roman" panose="02020603050405020304" pitchFamily="18" charset="0"/>
              </a:rPr>
              <a:t>số</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ghi</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trên</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kính</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lúp</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có</a:t>
            </a:r>
            <a:r>
              <a:rPr lang="en-US" altLang="en-US" sz="4200" dirty="0">
                <a:latin typeface="Times New Roman" panose="02020603050405020304" pitchFamily="18" charset="0"/>
                <a:cs typeface="Times New Roman" panose="02020603050405020304" pitchFamily="18" charset="0"/>
              </a:rPr>
              <a:t> ý </a:t>
            </a:r>
            <a:r>
              <a:rPr lang="en-US" altLang="en-US" sz="4200" dirty="0" err="1">
                <a:latin typeface="Times New Roman" panose="02020603050405020304" pitchFamily="18" charset="0"/>
                <a:cs typeface="Times New Roman" panose="02020603050405020304" pitchFamily="18" charset="0"/>
              </a:rPr>
              <a:t>nghĩa</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gì</a:t>
            </a:r>
            <a:r>
              <a:rPr lang="en-US" altLang="en-US" sz="42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out)">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3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out)">
                                      <p:cBhvr>
                                        <p:cTn id="22" dur="2000"/>
                                        <p:tgtEl>
                                          <p:spTgt spid="7"/>
                                        </p:tgtEl>
                                      </p:cBhvr>
                                    </p:animEffect>
                                  </p:childTnLst>
                                </p:cTn>
                              </p:par>
                            </p:childTnLst>
                          </p:cTn>
                        </p:par>
                        <p:par>
                          <p:cTn id="23" fill="hold" nodeType="afterGroup">
                            <p:stCondLst>
                              <p:cond delay="2000"/>
                            </p:stCondLst>
                            <p:childTnLst>
                              <p:par>
                                <p:cTn id="24" presetID="6" presetClass="entr" presetSubtype="32"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out)">
                                      <p:cBhvr>
                                        <p:cTn id="26" dur="10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13"/>
                                        </p:tgtEl>
                                        <p:attrNameLst>
                                          <p:attrName>style.visibility</p:attrName>
                                        </p:attrNameLst>
                                      </p:cBhvr>
                                      <p:to>
                                        <p:strVal val="visible"/>
                                      </p:to>
                                    </p:set>
                                    <p:anim calcmode="discrete" valueType="clr">
                                      <p:cBhvr override="childStyle">
                                        <p:cTn id="3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3"/>
                                        </p:tgtEl>
                                        <p:attrNameLst>
                                          <p:attrName>fillcolor</p:attrName>
                                        </p:attrNameLst>
                                      </p:cBhvr>
                                      <p:tavLst>
                                        <p:tav tm="0">
                                          <p:val>
                                            <p:clrVal>
                                              <a:schemeClr val="accent2"/>
                                            </p:clrVal>
                                          </p:val>
                                        </p:tav>
                                        <p:tav tm="50000">
                                          <p:val>
                                            <p:clrVal>
                                              <a:schemeClr val="hlink"/>
                                            </p:clrVal>
                                          </p:val>
                                        </p:tav>
                                      </p:tavLst>
                                    </p:anim>
                                    <p:set>
                                      <p:cBhvr>
                                        <p:cTn id="33"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567E5A5E-095C-1007-3D9F-183008D92298}"/>
              </a:ext>
            </a:extLst>
          </p:cNvPr>
          <p:cNvSpPr txBox="1">
            <a:spLocks noChangeArrowheads="1"/>
          </p:cNvSpPr>
          <p:nvPr/>
        </p:nvSpPr>
        <p:spPr bwMode="auto">
          <a:xfrm>
            <a:off x="1600200" y="647700"/>
            <a:ext cx="6784181"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a:p>
            <a:pPr eaLnBrk="1" hangingPunct="1">
              <a:spcBef>
                <a:spcPct val="50000"/>
              </a:spcBef>
            </a:pPr>
            <a:r>
              <a:rPr lang="en-US" altLang="en-US" sz="4200" b="1">
                <a:solidFill>
                  <a:srgbClr val="FF3300"/>
                </a:solidFill>
                <a:cs typeface="Times New Roman" panose="02020603050405020304" pitchFamily="18" charset="0"/>
              </a:rPr>
              <a:t>1. Đặc điểm của kính lúp</a:t>
            </a:r>
          </a:p>
        </p:txBody>
      </p:sp>
      <p:sp>
        <p:nvSpPr>
          <p:cNvPr id="7" name="Text Box 10">
            <a:extLst>
              <a:ext uri="{FF2B5EF4-FFF2-40B4-BE49-F238E27FC236}">
                <a16:creationId xmlns:a16="http://schemas.microsoft.com/office/drawing/2014/main" id="{6BAB40F6-5A5B-0573-E7D7-C8F521E2BA09}"/>
              </a:ext>
            </a:extLst>
          </p:cNvPr>
          <p:cNvSpPr txBox="1">
            <a:spLocks noChangeArrowheads="1"/>
          </p:cNvSpPr>
          <p:nvPr/>
        </p:nvSpPr>
        <p:spPr bwMode="auto">
          <a:xfrm>
            <a:off x="1869280" y="2476500"/>
            <a:ext cx="12384882" cy="152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97000"/>
              </a:lnSpc>
              <a:spcAft>
                <a:spcPts val="432"/>
              </a:spcAft>
            </a:pPr>
            <a:r>
              <a:rPr lang="en-US" altLang="en-US" sz="4200">
                <a:solidFill>
                  <a:schemeClr val="tx1"/>
                </a:solidFill>
                <a:cs typeface="Times New Roman" panose="02020603050405020304" pitchFamily="18" charset="0"/>
              </a:rPr>
              <a:t> </a:t>
            </a:r>
            <a:r>
              <a:rPr lang="en-US" altLang="en-US" sz="4800">
                <a:solidFill>
                  <a:schemeClr val="tx1"/>
                </a:solidFill>
                <a:cs typeface="Times New Roman" panose="02020603050405020304" pitchFamily="18" charset="0"/>
              </a:rPr>
              <a:t>- Kính lúp là một TKHT có tiêu cự ngắn(thường nhỏ hơn 25cm).</a:t>
            </a:r>
            <a:endParaRPr lang="en-US" altLang="en-US" sz="48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81ACF2F-3F83-D5CA-8C44-805DAF5D546B}"/>
              </a:ext>
            </a:extLst>
          </p:cNvPr>
          <p:cNvSpPr txBox="1">
            <a:spLocks noChangeArrowheads="1"/>
          </p:cNvSpPr>
          <p:nvPr/>
        </p:nvSpPr>
        <p:spPr bwMode="auto">
          <a:xfrm>
            <a:off x="1869280" y="4876799"/>
            <a:ext cx="11887200" cy="152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97000"/>
              </a:lnSpc>
              <a:spcAft>
                <a:spcPts val="432"/>
              </a:spcAft>
            </a:pPr>
            <a:r>
              <a:rPr lang="en-US" altLang="en-US" sz="4800">
                <a:solidFill>
                  <a:schemeClr val="tx1"/>
                </a:solidFill>
                <a:cs typeface="Times New Roman" panose="02020603050405020304" pitchFamily="18" charset="0"/>
              </a:rPr>
              <a:t>-Số bội giác của kính lúp cho biết khả năng phóng to ảnh của vật qua kính lúp.</a:t>
            </a:r>
            <a:endParaRPr lang="en-US" altLang="en-US" sz="48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9F48727-6C1E-C6FA-0BA1-429EA641965C}"/>
              </a:ext>
            </a:extLst>
          </p:cNvPr>
          <p:cNvSpPr txBox="1">
            <a:spLocks noChangeArrowheads="1"/>
          </p:cNvSpPr>
          <p:nvPr/>
        </p:nvSpPr>
        <p:spPr bwMode="auto">
          <a:xfrm>
            <a:off x="1943100" y="3955257"/>
            <a:ext cx="10744200" cy="80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97000"/>
              </a:lnSpc>
              <a:spcAft>
                <a:spcPts val="432"/>
              </a:spcAft>
            </a:pPr>
            <a:r>
              <a:rPr lang="en-US" altLang="en-US" sz="4800">
                <a:solidFill>
                  <a:schemeClr val="tx1"/>
                </a:solidFill>
                <a:cs typeface="Times New Roman" panose="02020603050405020304" pitchFamily="18" charset="0"/>
              </a:rPr>
              <a:t>-Kính lúp: dùng để quan sát các vật nhỏ.</a:t>
            </a:r>
            <a:endParaRPr lang="en-US" altLang="en-US" sz="48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20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50" name="Picture 42" descr="Kinh lup(4)">
            <a:extLst>
              <a:ext uri="{FF2B5EF4-FFF2-40B4-BE49-F238E27FC236}">
                <a16:creationId xmlns:a16="http://schemas.microsoft.com/office/drawing/2014/main" id="{9060ACAD-73D8-B925-31B9-179DB7816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61" r="4282" b="6177"/>
          <a:stretch>
            <a:fillRect/>
          </a:stretch>
        </p:blipFill>
        <p:spPr bwMode="auto">
          <a:xfrm>
            <a:off x="8458200" y="3086100"/>
            <a:ext cx="2514600" cy="22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3">
            <a:extLst>
              <a:ext uri="{FF2B5EF4-FFF2-40B4-BE49-F238E27FC236}">
                <a16:creationId xmlns:a16="http://schemas.microsoft.com/office/drawing/2014/main" id="{FA13FE03-2547-8955-9EDF-13AEEAFEAFE1}"/>
              </a:ext>
            </a:extLst>
          </p:cNvPr>
          <p:cNvGrpSpPr>
            <a:grpSpLocks/>
          </p:cNvGrpSpPr>
          <p:nvPr/>
        </p:nvGrpSpPr>
        <p:grpSpPr bwMode="auto">
          <a:xfrm>
            <a:off x="3655220" y="3429001"/>
            <a:ext cx="4117181" cy="4329113"/>
            <a:chOff x="3408" y="1728"/>
            <a:chExt cx="2064" cy="2352"/>
          </a:xfrm>
        </p:grpSpPr>
        <p:pic>
          <p:nvPicPr>
            <p:cNvPr id="15375" name="Picture 34">
              <a:extLst>
                <a:ext uri="{FF2B5EF4-FFF2-40B4-BE49-F238E27FC236}">
                  <a16:creationId xmlns:a16="http://schemas.microsoft.com/office/drawing/2014/main" id="{0F04AE8A-A854-A684-A064-BD8C98402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1728"/>
              <a:ext cx="206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35">
              <a:extLst>
                <a:ext uri="{FF2B5EF4-FFF2-40B4-BE49-F238E27FC236}">
                  <a16:creationId xmlns:a16="http://schemas.microsoft.com/office/drawing/2014/main" id="{4643ACBF-4733-2972-3F6B-1278C16DC2C2}"/>
                </a:ext>
              </a:extLst>
            </p:cNvPr>
            <p:cNvSpPr txBox="1">
              <a:spLocks noChangeArrowheads="1"/>
            </p:cNvSpPr>
            <p:nvPr/>
          </p:nvSpPr>
          <p:spPr bwMode="auto">
            <a:xfrm rot="1747566">
              <a:off x="4196" y="2853"/>
              <a:ext cx="33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CC00"/>
                  </a:solidFill>
                </a:rPr>
                <a:t>3X</a:t>
              </a:r>
            </a:p>
          </p:txBody>
        </p:sp>
      </p:grpSp>
      <p:sp>
        <p:nvSpPr>
          <p:cNvPr id="68619" name="Text Box 11">
            <a:extLst>
              <a:ext uri="{FF2B5EF4-FFF2-40B4-BE49-F238E27FC236}">
                <a16:creationId xmlns:a16="http://schemas.microsoft.com/office/drawing/2014/main" id="{61509BA3-37B4-53AC-6638-A02A2A3FFC5A}"/>
              </a:ext>
            </a:extLst>
          </p:cNvPr>
          <p:cNvSpPr txBox="1">
            <a:spLocks noChangeArrowheads="1"/>
          </p:cNvSpPr>
          <p:nvPr/>
        </p:nvSpPr>
        <p:spPr bwMode="auto">
          <a:xfrm>
            <a:off x="3364707" y="1"/>
            <a:ext cx="12180093"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b="1" u="sng">
                <a:solidFill>
                  <a:srgbClr val="000099"/>
                </a:solidFill>
                <a:latin typeface="Times New Roman" panose="02020603050405020304" pitchFamily="18" charset="0"/>
                <a:cs typeface="Times New Roman" panose="02020603050405020304" pitchFamily="18" charset="0"/>
              </a:rPr>
              <a:t>Lưu ý </a:t>
            </a:r>
          </a:p>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 Mỗi kính lúp có một </a:t>
            </a:r>
            <a:r>
              <a:rPr lang="en-US" altLang="en-US" sz="4200">
                <a:solidFill>
                  <a:srgbClr val="C00000"/>
                </a:solidFill>
                <a:latin typeface="Times New Roman" panose="02020603050405020304" pitchFamily="18" charset="0"/>
                <a:cs typeface="Times New Roman" panose="02020603050405020304" pitchFamily="18" charset="0"/>
              </a:rPr>
              <a:t>số bội giác</a:t>
            </a:r>
            <a:r>
              <a:rPr lang="en-US" altLang="en-US" sz="4200">
                <a:solidFill>
                  <a:srgbClr val="0000CC"/>
                </a:solidFill>
                <a:latin typeface="Times New Roman" panose="02020603050405020304" pitchFamily="18" charset="0"/>
                <a:cs typeface="Times New Roman" panose="02020603050405020304" pitchFamily="18" charset="0"/>
              </a:rPr>
              <a:t> (kí hiệu: G) được ghi</a:t>
            </a:r>
            <a:br>
              <a:rPr lang="en-US" altLang="en-US" sz="4200">
                <a:solidFill>
                  <a:srgbClr val="0000CC"/>
                </a:solidFill>
                <a:latin typeface="Times New Roman" panose="02020603050405020304" pitchFamily="18" charset="0"/>
                <a:cs typeface="Times New Roman" panose="02020603050405020304" pitchFamily="18" charset="0"/>
              </a:rPr>
            </a:br>
            <a:r>
              <a:rPr lang="en-US" altLang="en-US" sz="4200">
                <a:solidFill>
                  <a:srgbClr val="0000CC"/>
                </a:solidFill>
                <a:latin typeface="Times New Roman" panose="02020603050405020304" pitchFamily="18" charset="0"/>
                <a:cs typeface="Times New Roman" panose="02020603050405020304" pitchFamily="18" charset="0"/>
              </a:rPr>
              <a:t>  bởi các con số như 2x, 3x, 5x,...</a:t>
            </a:r>
          </a:p>
        </p:txBody>
      </p:sp>
      <p:sp>
        <p:nvSpPr>
          <p:cNvPr id="68620" name="Text Box 12">
            <a:extLst>
              <a:ext uri="{FF2B5EF4-FFF2-40B4-BE49-F238E27FC236}">
                <a16:creationId xmlns:a16="http://schemas.microsoft.com/office/drawing/2014/main" id="{E7FA62CB-ED60-5340-A71F-DCCC563186D4}"/>
              </a:ext>
            </a:extLst>
          </p:cNvPr>
          <p:cNvSpPr txBox="1">
            <a:spLocks noChangeArrowheads="1"/>
          </p:cNvSpPr>
          <p:nvPr/>
        </p:nvSpPr>
        <p:spPr bwMode="auto">
          <a:xfrm>
            <a:off x="3314700" y="2171701"/>
            <a:ext cx="12230100"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 </a:t>
            </a:r>
            <a:r>
              <a:rPr lang="en-US" altLang="en-US" sz="4050">
                <a:solidFill>
                  <a:srgbClr val="0000CC"/>
                </a:solidFill>
                <a:latin typeface="Times New Roman" panose="02020603050405020304" pitchFamily="18" charset="0"/>
                <a:cs typeface="Times New Roman" panose="02020603050405020304" pitchFamily="18" charset="0"/>
              </a:rPr>
              <a:t>Kính lúp có số bội giác càng lớn thì ảnh quan sát được</a:t>
            </a:r>
            <a:br>
              <a:rPr lang="en-US" altLang="en-US" sz="4050">
                <a:solidFill>
                  <a:srgbClr val="0000CC"/>
                </a:solidFill>
                <a:latin typeface="Times New Roman" panose="02020603050405020304" pitchFamily="18" charset="0"/>
                <a:cs typeface="Times New Roman" panose="02020603050405020304" pitchFamily="18" charset="0"/>
              </a:rPr>
            </a:br>
            <a:r>
              <a:rPr lang="en-US" altLang="en-US" sz="4050">
                <a:solidFill>
                  <a:srgbClr val="0000CC"/>
                </a:solidFill>
                <a:latin typeface="Times New Roman" panose="02020603050405020304" pitchFamily="18" charset="0"/>
                <a:cs typeface="Times New Roman" panose="02020603050405020304" pitchFamily="18" charset="0"/>
              </a:rPr>
              <a:t>  càng lớn.</a:t>
            </a:r>
          </a:p>
        </p:txBody>
      </p:sp>
      <p:graphicFrame>
        <p:nvGraphicFramePr>
          <p:cNvPr id="15366" name="Object 16">
            <a:extLst>
              <a:ext uri="{FF2B5EF4-FFF2-40B4-BE49-F238E27FC236}">
                <a16:creationId xmlns:a16="http://schemas.microsoft.com/office/drawing/2014/main" id="{408E30D5-488A-41E6-9B67-1FE012EEDA1D}"/>
              </a:ext>
            </a:extLst>
          </p:cNvPr>
          <p:cNvGraphicFramePr>
            <a:graphicFrameLocks noChangeAspect="1"/>
          </p:cNvGraphicFramePr>
          <p:nvPr/>
        </p:nvGraphicFramePr>
        <p:xfrm>
          <a:off x="9058275" y="4981575"/>
          <a:ext cx="171450" cy="323850"/>
        </p:xfrm>
        <a:graphic>
          <a:graphicData uri="http://schemas.openxmlformats.org/presentationml/2006/ole">
            <mc:AlternateContent xmlns:mc="http://schemas.openxmlformats.org/markup-compatibility/2006">
              <mc:Choice xmlns:v="urn:schemas-microsoft-com:vml" Requires="v">
                <p:oleObj name="Equation" r:id="rId4" imgW="114151" imgH="215619" progId="Equation.3">
                  <p:embed/>
                </p:oleObj>
              </mc:Choice>
              <mc:Fallback>
                <p:oleObj name="Equation" r:id="rId4" imgW="114151" imgH="215619" progId="Equation.3">
                  <p:embed/>
                  <p:pic>
                    <p:nvPicPr>
                      <p:cNvPr id="15366" name="Object 16">
                        <a:extLst>
                          <a:ext uri="{FF2B5EF4-FFF2-40B4-BE49-F238E27FC236}">
                            <a16:creationId xmlns:a16="http://schemas.microsoft.com/office/drawing/2014/main" id="{408E30D5-488A-41E6-9B67-1FE012EEDA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8275" y="4981575"/>
                        <a:ext cx="17145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Rectangle 25">
            <a:extLst>
              <a:ext uri="{FF2B5EF4-FFF2-40B4-BE49-F238E27FC236}">
                <a16:creationId xmlns:a16="http://schemas.microsoft.com/office/drawing/2014/main" id="{5B0522DC-B7C4-8220-00E7-551C95D15CDE}"/>
              </a:ext>
            </a:extLst>
          </p:cNvPr>
          <p:cNvSpPr>
            <a:spLocks noChangeArrowheads="1"/>
          </p:cNvSpPr>
          <p:nvPr/>
        </p:nvSpPr>
        <p:spPr bwMode="auto">
          <a:xfrm>
            <a:off x="2286001" y="496717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cs typeface="Times New Roman" panose="02020603050405020304" pitchFamily="18" charset="0"/>
              </a:rPr>
              <a:t>      </a:t>
            </a:r>
            <a:endParaRPr lang="en-US" altLang="en-US" sz="2700"/>
          </a:p>
        </p:txBody>
      </p:sp>
      <p:grpSp>
        <p:nvGrpSpPr>
          <p:cNvPr id="3" name="Group 45">
            <a:extLst>
              <a:ext uri="{FF2B5EF4-FFF2-40B4-BE49-F238E27FC236}">
                <a16:creationId xmlns:a16="http://schemas.microsoft.com/office/drawing/2014/main" id="{1EA02298-0C72-2F34-FE3F-2EA40F06063D}"/>
              </a:ext>
            </a:extLst>
          </p:cNvPr>
          <p:cNvGrpSpPr>
            <a:grpSpLocks/>
          </p:cNvGrpSpPr>
          <p:nvPr/>
        </p:nvGrpSpPr>
        <p:grpSpPr bwMode="auto">
          <a:xfrm>
            <a:off x="5600700" y="4686303"/>
            <a:ext cx="6172200" cy="2969064"/>
            <a:chOff x="2721" y="2875"/>
            <a:chExt cx="1572" cy="1172"/>
          </a:xfrm>
        </p:grpSpPr>
        <p:sp>
          <p:nvSpPr>
            <p:cNvPr id="15371" name="Text Box 36">
              <a:extLst>
                <a:ext uri="{FF2B5EF4-FFF2-40B4-BE49-F238E27FC236}">
                  <a16:creationId xmlns:a16="http://schemas.microsoft.com/office/drawing/2014/main" id="{584B3B53-921E-EC45-1E7D-453C4A36BCDC}"/>
                </a:ext>
              </a:extLst>
            </p:cNvPr>
            <p:cNvSpPr txBox="1">
              <a:spLocks noChangeArrowheads="1"/>
            </p:cNvSpPr>
            <p:nvPr/>
          </p:nvSpPr>
          <p:spPr bwMode="auto">
            <a:xfrm>
              <a:off x="2915" y="3792"/>
              <a:ext cx="137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FF"/>
                  </a:solidFill>
                  <a:latin typeface="Times New Roman" panose="02020603050405020304" pitchFamily="18" charset="0"/>
                  <a:cs typeface="Times New Roman" panose="02020603050405020304" pitchFamily="18" charset="0"/>
                </a:rPr>
                <a:t>       </a:t>
              </a:r>
              <a:r>
                <a:rPr lang="en-US" altLang="en-US" sz="3600">
                  <a:solidFill>
                    <a:srgbClr val="FF0000"/>
                  </a:solidFill>
                  <a:latin typeface="Times New Roman" panose="02020603050405020304" pitchFamily="18" charset="0"/>
                  <a:cs typeface="Times New Roman" panose="02020603050405020304" pitchFamily="18" charset="0"/>
                </a:rPr>
                <a:t>Số bội giác</a:t>
              </a:r>
            </a:p>
          </p:txBody>
        </p:sp>
        <p:grpSp>
          <p:nvGrpSpPr>
            <p:cNvPr id="15372" name="Group 44">
              <a:extLst>
                <a:ext uri="{FF2B5EF4-FFF2-40B4-BE49-F238E27FC236}">
                  <a16:creationId xmlns:a16="http://schemas.microsoft.com/office/drawing/2014/main" id="{B3C019F3-3AFB-2074-D189-88200473B716}"/>
                </a:ext>
              </a:extLst>
            </p:cNvPr>
            <p:cNvGrpSpPr>
              <a:grpSpLocks/>
            </p:cNvGrpSpPr>
            <p:nvPr/>
          </p:nvGrpSpPr>
          <p:grpSpPr bwMode="auto">
            <a:xfrm>
              <a:off x="2721" y="2875"/>
              <a:ext cx="1048" cy="948"/>
              <a:chOff x="2721" y="2875"/>
              <a:chExt cx="1048" cy="948"/>
            </a:xfrm>
          </p:grpSpPr>
          <p:sp>
            <p:nvSpPr>
              <p:cNvPr id="15373" name="Line 37">
                <a:extLst>
                  <a:ext uri="{FF2B5EF4-FFF2-40B4-BE49-F238E27FC236}">
                    <a16:creationId xmlns:a16="http://schemas.microsoft.com/office/drawing/2014/main" id="{123A1E43-E684-F524-C0C9-1038F4756F3D}"/>
                  </a:ext>
                </a:extLst>
              </p:cNvPr>
              <p:cNvSpPr>
                <a:spLocks noChangeShapeType="1"/>
              </p:cNvSpPr>
              <p:nvPr/>
            </p:nvSpPr>
            <p:spPr bwMode="auto">
              <a:xfrm flipH="1" flipV="1">
                <a:off x="2721" y="3241"/>
                <a:ext cx="883" cy="582"/>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5374" name="Line 43">
                <a:extLst>
                  <a:ext uri="{FF2B5EF4-FFF2-40B4-BE49-F238E27FC236}">
                    <a16:creationId xmlns:a16="http://schemas.microsoft.com/office/drawing/2014/main" id="{4B833FAE-9A42-64FB-E581-2462DD1C16DC}"/>
                  </a:ext>
                </a:extLst>
              </p:cNvPr>
              <p:cNvSpPr>
                <a:spLocks noChangeShapeType="1"/>
              </p:cNvSpPr>
              <p:nvPr/>
            </p:nvSpPr>
            <p:spPr bwMode="auto">
              <a:xfrm flipV="1">
                <a:off x="3682" y="2875"/>
                <a:ext cx="87" cy="917"/>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grpSp>
      </p:grpSp>
      <p:pic>
        <p:nvPicPr>
          <p:cNvPr id="4" name="Picture 3">
            <a:extLst>
              <a:ext uri="{FF2B5EF4-FFF2-40B4-BE49-F238E27FC236}">
                <a16:creationId xmlns:a16="http://schemas.microsoft.com/office/drawing/2014/main" id="{DB44716C-6573-E4EE-F216-C2201A5911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9925" y="7658100"/>
            <a:ext cx="12489657" cy="176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4">
            <a:extLst>
              <a:ext uri="{FF2B5EF4-FFF2-40B4-BE49-F238E27FC236}">
                <a16:creationId xmlns:a16="http://schemas.microsoft.com/office/drawing/2014/main" id="{74488AEB-5ABC-CA70-10C2-D59B1F7C27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7133" y="8934450"/>
            <a:ext cx="108537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8619"/>
                                        </p:tgtEl>
                                        <p:attrNameLst>
                                          <p:attrName>style.visibility</p:attrName>
                                        </p:attrNameLst>
                                      </p:cBhvr>
                                      <p:to>
                                        <p:strVal val="visible"/>
                                      </p:to>
                                    </p:set>
                                    <p:anim calcmode="discrete" valueType="clr">
                                      <p:cBhvr override="childStyle">
                                        <p:cTn id="7" dur="80"/>
                                        <p:tgtEl>
                                          <p:spTgt spid="686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8619"/>
                                        </p:tgtEl>
                                        <p:attrNameLst>
                                          <p:attrName>fillcolor</p:attrName>
                                        </p:attrNameLst>
                                      </p:cBhvr>
                                      <p:tavLst>
                                        <p:tav tm="0">
                                          <p:val>
                                            <p:clrVal>
                                              <a:schemeClr val="accent2"/>
                                            </p:clrVal>
                                          </p:val>
                                        </p:tav>
                                        <p:tav tm="50000">
                                          <p:val>
                                            <p:clrVal>
                                              <a:schemeClr val="hlink"/>
                                            </p:clrVal>
                                          </p:val>
                                        </p:tav>
                                      </p:tavLst>
                                    </p:anim>
                                    <p:set>
                                      <p:cBhvr>
                                        <p:cTn id="9" dur="80"/>
                                        <p:tgtEl>
                                          <p:spTgt spid="686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3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out)">
                                      <p:cBhvr>
                                        <p:cTn id="14" dur="2000"/>
                                        <p:tgtEl>
                                          <p:spTgt spid="2"/>
                                        </p:tgtEl>
                                      </p:cBhvr>
                                    </p:animEffect>
                                  </p:childTnLst>
                                </p:cTn>
                              </p:par>
                            </p:childTnLst>
                          </p:cTn>
                        </p:par>
                        <p:par>
                          <p:cTn id="15" fill="hold" nodeType="afterGroup">
                            <p:stCondLst>
                              <p:cond delay="2000"/>
                            </p:stCondLst>
                            <p:childTnLst>
                              <p:par>
                                <p:cTn id="16" presetID="6" presetClass="entr" presetSubtype="32" fill="hold" nodeType="afterEffect">
                                  <p:stCondLst>
                                    <p:cond delay="0"/>
                                  </p:stCondLst>
                                  <p:childTnLst>
                                    <p:set>
                                      <p:cBhvr>
                                        <p:cTn id="17" dur="1" fill="hold">
                                          <p:stCondLst>
                                            <p:cond delay="0"/>
                                          </p:stCondLst>
                                        </p:cTn>
                                        <p:tgtEl>
                                          <p:spTgt spid="68650"/>
                                        </p:tgtEl>
                                        <p:attrNameLst>
                                          <p:attrName>style.visibility</p:attrName>
                                        </p:attrNameLst>
                                      </p:cBhvr>
                                      <p:to>
                                        <p:strVal val="visible"/>
                                      </p:to>
                                    </p:set>
                                    <p:animEffect transition="in" filter="circle(out)">
                                      <p:cBhvr>
                                        <p:cTn id="18" dur="1000"/>
                                        <p:tgtEl>
                                          <p:spTgt spid="6865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10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68620"/>
                                        </p:tgtEl>
                                        <p:attrNameLst>
                                          <p:attrName>style.visibility</p:attrName>
                                        </p:attrNameLst>
                                      </p:cBhvr>
                                      <p:to>
                                        <p:strVal val="visible"/>
                                      </p:to>
                                    </p:set>
                                    <p:animEffect transition="in" filter="wipe(left)">
                                      <p:cBhvr>
                                        <p:cTn id="28" dur="1000"/>
                                        <p:tgtEl>
                                          <p:spTgt spid="686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2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5370"/>
                                        </p:tgtEl>
                                        <p:attrNameLst>
                                          <p:attrName>style.visibility</p:attrName>
                                        </p:attrNameLst>
                                      </p:cBhvr>
                                      <p:to>
                                        <p:strVal val="visible"/>
                                      </p:to>
                                    </p:set>
                                    <p:animEffect transition="in" filter="box(in)">
                                      <p:cBhvr>
                                        <p:cTn id="38" dur="20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5CA65F68-6C6E-C5C7-B9EF-671A3E97D592}"/>
              </a:ext>
            </a:extLst>
          </p:cNvPr>
          <p:cNvSpPr txBox="1">
            <a:spLocks noChangeArrowheads="1"/>
          </p:cNvSpPr>
          <p:nvPr/>
        </p:nvSpPr>
        <p:spPr bwMode="auto">
          <a:xfrm>
            <a:off x="1752600" y="723900"/>
            <a:ext cx="72009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dirty="0">
                <a:solidFill>
                  <a:srgbClr val="0000FF"/>
                </a:solidFill>
                <a:cs typeface="Times New Roman" panose="02020603050405020304" pitchFamily="18" charset="0"/>
              </a:rPr>
              <a:t>IV. KÍNH LÚP</a:t>
            </a:r>
          </a:p>
          <a:p>
            <a:pPr eaLnBrk="1" hangingPunct="1">
              <a:spcBef>
                <a:spcPct val="50000"/>
              </a:spcBef>
            </a:pPr>
            <a:r>
              <a:rPr lang="en-US" altLang="en-US" sz="4800" b="1" dirty="0">
                <a:solidFill>
                  <a:srgbClr val="FF3300"/>
                </a:solidFill>
                <a:cs typeface="Times New Roman" panose="02020603050405020304" pitchFamily="18" charset="0"/>
              </a:rPr>
              <a:t>1. </a:t>
            </a:r>
            <a:r>
              <a:rPr lang="en-US" altLang="en-US" sz="4800" b="1" dirty="0" err="1">
                <a:solidFill>
                  <a:srgbClr val="FF3300"/>
                </a:solidFill>
                <a:cs typeface="Times New Roman" panose="02020603050405020304" pitchFamily="18" charset="0"/>
              </a:rPr>
              <a:t>Đặc</a:t>
            </a:r>
            <a:r>
              <a:rPr lang="en-US" altLang="en-US" sz="4800" b="1" dirty="0">
                <a:solidFill>
                  <a:srgbClr val="FF3300"/>
                </a:solidFill>
                <a:cs typeface="Times New Roman" panose="02020603050405020304" pitchFamily="18" charset="0"/>
              </a:rPr>
              <a:t> </a:t>
            </a:r>
            <a:r>
              <a:rPr lang="en-US" altLang="en-US" sz="4800" b="1" dirty="0" err="1">
                <a:solidFill>
                  <a:srgbClr val="FF3300"/>
                </a:solidFill>
                <a:cs typeface="Times New Roman" panose="02020603050405020304" pitchFamily="18" charset="0"/>
              </a:rPr>
              <a:t>điểm</a:t>
            </a:r>
            <a:r>
              <a:rPr lang="en-US" altLang="en-US" sz="4800" b="1" dirty="0">
                <a:solidFill>
                  <a:srgbClr val="FF3300"/>
                </a:solidFill>
                <a:cs typeface="Times New Roman" panose="02020603050405020304" pitchFamily="18" charset="0"/>
              </a:rPr>
              <a:t> </a:t>
            </a:r>
            <a:r>
              <a:rPr lang="en-US" altLang="en-US" sz="4800" b="1" dirty="0" err="1">
                <a:solidFill>
                  <a:srgbClr val="FF3300"/>
                </a:solidFill>
                <a:cs typeface="Times New Roman" panose="02020603050405020304" pitchFamily="18" charset="0"/>
              </a:rPr>
              <a:t>của</a:t>
            </a:r>
            <a:r>
              <a:rPr lang="en-US" altLang="en-US" sz="4800" b="1" dirty="0">
                <a:solidFill>
                  <a:srgbClr val="FF3300"/>
                </a:solidFill>
                <a:cs typeface="Times New Roman" panose="02020603050405020304" pitchFamily="18" charset="0"/>
              </a:rPr>
              <a:t> </a:t>
            </a:r>
            <a:r>
              <a:rPr lang="en-US" altLang="en-US" sz="4800" b="1" dirty="0" err="1">
                <a:solidFill>
                  <a:srgbClr val="FF3300"/>
                </a:solidFill>
                <a:cs typeface="Times New Roman" panose="02020603050405020304" pitchFamily="18" charset="0"/>
              </a:rPr>
              <a:t>kính</a:t>
            </a:r>
            <a:r>
              <a:rPr lang="en-US" altLang="en-US" sz="4800" b="1" dirty="0">
                <a:solidFill>
                  <a:srgbClr val="FF3300"/>
                </a:solidFill>
                <a:cs typeface="Times New Roman" panose="02020603050405020304" pitchFamily="18" charset="0"/>
              </a:rPr>
              <a:t> </a:t>
            </a:r>
            <a:r>
              <a:rPr lang="en-US" altLang="en-US" sz="4800" b="1" dirty="0" err="1">
                <a:solidFill>
                  <a:srgbClr val="FF3300"/>
                </a:solidFill>
                <a:cs typeface="Times New Roman" panose="02020603050405020304" pitchFamily="18" charset="0"/>
              </a:rPr>
              <a:t>lúp</a:t>
            </a:r>
            <a:r>
              <a:rPr lang="en-US" altLang="en-US" sz="4800" b="1" dirty="0">
                <a:solidFill>
                  <a:srgbClr val="FF3300"/>
                </a:solidFill>
                <a:cs typeface="Times New Roman" panose="02020603050405020304" pitchFamily="18" charset="0"/>
              </a:rPr>
              <a:t>:</a:t>
            </a:r>
          </a:p>
        </p:txBody>
      </p:sp>
      <p:sp>
        <p:nvSpPr>
          <p:cNvPr id="3" name="TextBox 2">
            <a:extLst>
              <a:ext uri="{FF2B5EF4-FFF2-40B4-BE49-F238E27FC236}">
                <a16:creationId xmlns:a16="http://schemas.microsoft.com/office/drawing/2014/main" id="{84729662-7282-9DA1-9CF4-615B1A7580FA}"/>
              </a:ext>
            </a:extLst>
          </p:cNvPr>
          <p:cNvSpPr txBox="1">
            <a:spLocks noChangeArrowheads="1"/>
          </p:cNvSpPr>
          <p:nvPr/>
        </p:nvSpPr>
        <p:spPr bwMode="auto">
          <a:xfrm>
            <a:off x="1752600" y="2666999"/>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10" name="TextBox 9">
            <a:extLst>
              <a:ext uri="{FF2B5EF4-FFF2-40B4-BE49-F238E27FC236}">
                <a16:creationId xmlns:a16="http://schemas.microsoft.com/office/drawing/2014/main" id="{F416EE08-F50D-A56B-1B27-34CD3EDF2D67}"/>
              </a:ext>
            </a:extLst>
          </p:cNvPr>
          <p:cNvSpPr txBox="1">
            <a:spLocks noChangeArrowheads="1"/>
          </p:cNvSpPr>
          <p:nvPr/>
        </p:nvSpPr>
        <p:spPr bwMode="auto">
          <a:xfrm>
            <a:off x="1524000" y="3595687"/>
            <a:ext cx="13601700" cy="580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3600" b="1" u="sng">
                <a:solidFill>
                  <a:srgbClr val="0000FF"/>
                </a:solidFill>
              </a:rPr>
              <a:t>THẢO LUẬN NHÓM </a:t>
            </a:r>
            <a:r>
              <a:rPr lang="en-US" altLang="en-US" sz="3600" b="1">
                <a:solidFill>
                  <a:srgbClr val="0000FF"/>
                </a:solidFill>
              </a:rPr>
              <a:t>: TRẢ LỞI CÁC CÂU HỎI SAU</a:t>
            </a:r>
          </a:p>
          <a:p>
            <a:pPr>
              <a:lnSpc>
                <a:spcPct val="107000"/>
              </a:lnSpc>
              <a:spcBef>
                <a:spcPts val="900"/>
              </a:spcBef>
              <a:spcAft>
                <a:spcPts val="900"/>
              </a:spcAft>
              <a:buFontTx/>
              <a:buAutoNum type="arabicParenR"/>
            </a:pPr>
            <a:r>
              <a:rPr lang="en-US" altLang="en-US" sz="4200">
                <a:solidFill>
                  <a:schemeClr val="tx1"/>
                </a:solidFill>
                <a:ea typeface="Calibri" panose="020F0502020204030204" pitchFamily="34" charset="0"/>
                <a:cs typeface="Times New Roman" panose="02020603050405020304" pitchFamily="18" charset="0"/>
              </a:rPr>
              <a:t>Nêu Một số trường hợp trong thực tế có dùng kính lúp.</a:t>
            </a:r>
          </a:p>
          <a:p>
            <a:pPr>
              <a:lnSpc>
                <a:spcPct val="107000"/>
              </a:lnSpc>
              <a:spcBef>
                <a:spcPts val="900"/>
              </a:spcBef>
              <a:spcAft>
                <a:spcPts val="900"/>
              </a:spcAft>
            </a:pPr>
            <a:r>
              <a:rPr lang="en-US" altLang="en-US" sz="4200">
                <a:solidFill>
                  <a:schemeClr val="tx1"/>
                </a:solidFill>
                <a:cs typeface="Times New Roman" panose="02020603050405020304" pitchFamily="18" charset="0"/>
              </a:rPr>
              <a:t>2) Khi quan sát một vật nhỏ qua kính lúp, ta nhìn thấy vật hay ảnh của vật? vật hay ảnh này có tính chất gì?</a:t>
            </a:r>
            <a:endParaRPr lang="en-US" altLang="en-US" sz="4200">
              <a:solidFill>
                <a:schemeClr val="tx1"/>
              </a:solidFill>
              <a:latin typeface="Calibri" panose="020F0502020204030204" pitchFamily="34" charset="0"/>
              <a:cs typeface="Calibri" panose="020F0502020204030204" pitchFamily="34" charset="0"/>
            </a:endParaRPr>
          </a:p>
          <a:p>
            <a:pPr algn="just">
              <a:spcAft>
                <a:spcPts val="338"/>
              </a:spcAft>
            </a:pPr>
            <a:r>
              <a:rPr lang="en-US" altLang="en-US" sz="4200">
                <a:solidFill>
                  <a:schemeClr val="tx1"/>
                </a:solidFill>
                <a:cs typeface="Calibri" panose="020F0502020204030204" pitchFamily="34" charset="0"/>
              </a:rPr>
              <a:t>3) Làm thế nào để quan sát được ảnh của một vật được đặt trên tờ giấy tạo bởi kính lúp một cách rõ ràng?</a:t>
            </a:r>
            <a:r>
              <a:rPr lang="en-US" altLang="en-US" sz="4200">
                <a:cs typeface="Times New Roman" panose="02020603050405020304" pitchFamily="18" charset="0"/>
              </a:rPr>
              <a:t> </a:t>
            </a:r>
            <a:r>
              <a:rPr lang="en-US" altLang="en-US" sz="4200">
                <a:solidFill>
                  <a:schemeClr val="tx1"/>
                </a:solidFill>
                <a:cs typeface="Times New Roman" panose="02020603050405020304" pitchFamily="18" charset="0"/>
              </a:rPr>
              <a:t>ta phải đặt vật trong khoảng nào trước kính? Vì sao?</a:t>
            </a:r>
            <a:endParaRPr lang="en-US" altLang="en-US" sz="4200">
              <a:solidFill>
                <a:schemeClr val="tx1"/>
              </a:solidFill>
              <a:latin typeface="Calibri" panose="020F0502020204030204" pitchFamily="34" charset="0"/>
              <a:cs typeface="Calibri" panose="020F0502020204030204" pitchFamily="34" charset="0"/>
            </a:endParaRPr>
          </a:p>
          <a:p>
            <a:r>
              <a:rPr lang="en-US" altLang="en-US" sz="3600" b="1">
                <a:solidFill>
                  <a:srgbClr val="FF3300"/>
                </a:solidFill>
              </a:rPr>
              <a:t> </a:t>
            </a:r>
            <a:r>
              <a:rPr lang="en-US" altLang="en-US" sz="4200" b="1">
                <a:solidFill>
                  <a:srgbClr val="FF3300"/>
                </a:solidFill>
              </a:rPr>
              <a:t>(Các nhóm nhận kính lúp  để thực hiện  thí nghiệm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94" name="Picture 50" descr="Kinh lup(3)">
            <a:extLst>
              <a:ext uri="{FF2B5EF4-FFF2-40B4-BE49-F238E27FC236}">
                <a16:creationId xmlns:a16="http://schemas.microsoft.com/office/drawing/2014/main" id="{5C7E5FC6-C83D-2F33-6AD0-16155B652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1" y="1538288"/>
            <a:ext cx="32432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6" name="Picture 52" descr="Kinh lup(2)">
            <a:extLst>
              <a:ext uri="{FF2B5EF4-FFF2-40B4-BE49-F238E27FC236}">
                <a16:creationId xmlns:a16="http://schemas.microsoft.com/office/drawing/2014/main" id="{55E6D277-B847-F08E-8179-DC5B4A477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1600200"/>
            <a:ext cx="3314700" cy="368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8" name="Picture 54" descr="Kinh_lup_13">
            <a:extLst>
              <a:ext uri="{FF2B5EF4-FFF2-40B4-BE49-F238E27FC236}">
                <a16:creationId xmlns:a16="http://schemas.microsoft.com/office/drawing/2014/main" id="{4981A80C-A1C2-7B1A-8AD9-3CCAF552F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8796"/>
          <a:stretch>
            <a:fillRect/>
          </a:stretch>
        </p:blipFill>
        <p:spPr bwMode="auto">
          <a:xfrm>
            <a:off x="12458700" y="1593057"/>
            <a:ext cx="3429000" cy="373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9" name="Picture 55" descr="Kinh lup">
            <a:extLst>
              <a:ext uri="{FF2B5EF4-FFF2-40B4-BE49-F238E27FC236}">
                <a16:creationId xmlns:a16="http://schemas.microsoft.com/office/drawing/2014/main" id="{AC88E8E2-AF9D-FA32-79EE-CAA835934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286" b="14572"/>
          <a:stretch>
            <a:fillRect/>
          </a:stretch>
        </p:blipFill>
        <p:spPr bwMode="auto">
          <a:xfrm>
            <a:off x="2400301" y="6019800"/>
            <a:ext cx="31575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400" name="Text Box 56">
            <a:extLst>
              <a:ext uri="{FF2B5EF4-FFF2-40B4-BE49-F238E27FC236}">
                <a16:creationId xmlns:a16="http://schemas.microsoft.com/office/drawing/2014/main" id="{140070C9-98E0-AB44-B208-EDCABF2FE288}"/>
              </a:ext>
            </a:extLst>
          </p:cNvPr>
          <p:cNvSpPr txBox="1">
            <a:spLocks noChangeArrowheads="1"/>
          </p:cNvSpPr>
          <p:nvPr/>
        </p:nvSpPr>
        <p:spPr bwMode="auto">
          <a:xfrm>
            <a:off x="12687300" y="5348288"/>
            <a:ext cx="2857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FF"/>
                </a:solidFill>
                <a:latin typeface="Times New Roman" panose="02020603050405020304" pitchFamily="18" charset="0"/>
              </a:rPr>
              <a:t>Quan sát bản đồ</a:t>
            </a:r>
          </a:p>
        </p:txBody>
      </p:sp>
      <p:sp>
        <p:nvSpPr>
          <p:cNvPr id="57401" name="Text Box 57">
            <a:extLst>
              <a:ext uri="{FF2B5EF4-FFF2-40B4-BE49-F238E27FC236}">
                <a16:creationId xmlns:a16="http://schemas.microsoft.com/office/drawing/2014/main" id="{52EED7B6-200F-8848-84D4-5EE817EE55DE}"/>
              </a:ext>
            </a:extLst>
          </p:cNvPr>
          <p:cNvSpPr txBox="1">
            <a:spLocks noChangeArrowheads="1"/>
          </p:cNvSpPr>
          <p:nvPr/>
        </p:nvSpPr>
        <p:spPr bwMode="auto">
          <a:xfrm>
            <a:off x="2514601" y="9601201"/>
            <a:ext cx="3026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FF"/>
                </a:solidFill>
                <a:latin typeface="Times New Roman" panose="02020603050405020304" pitchFamily="18" charset="0"/>
              </a:rPr>
              <a:t>Xem chi tiết máy</a:t>
            </a:r>
          </a:p>
        </p:txBody>
      </p:sp>
      <p:pic>
        <p:nvPicPr>
          <p:cNvPr id="57402" name="Picture 58" descr="Picture2">
            <a:extLst>
              <a:ext uri="{FF2B5EF4-FFF2-40B4-BE49-F238E27FC236}">
                <a16:creationId xmlns:a16="http://schemas.microsoft.com/office/drawing/2014/main" id="{9DB14293-D09A-EDA9-C1F7-B002597A6C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9677"/>
          <a:stretch>
            <a:fillRect/>
          </a:stretch>
        </p:blipFill>
        <p:spPr bwMode="auto">
          <a:xfrm>
            <a:off x="5715001" y="1571625"/>
            <a:ext cx="3357563"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06" name="Picture 62" descr="Picture1">
            <a:extLst>
              <a:ext uri="{FF2B5EF4-FFF2-40B4-BE49-F238E27FC236}">
                <a16:creationId xmlns:a16="http://schemas.microsoft.com/office/drawing/2014/main" id="{87B7C202-4B4F-6F68-1F9D-B1916E7302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0700" y="6019800"/>
            <a:ext cx="33147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407" name="Text Box 63">
            <a:extLst>
              <a:ext uri="{FF2B5EF4-FFF2-40B4-BE49-F238E27FC236}">
                <a16:creationId xmlns:a16="http://schemas.microsoft.com/office/drawing/2014/main" id="{0136E6A2-122F-C36C-4F13-7DA4EDB0FEB1}"/>
              </a:ext>
            </a:extLst>
          </p:cNvPr>
          <p:cNvSpPr txBox="1">
            <a:spLocks noChangeArrowheads="1"/>
          </p:cNvSpPr>
          <p:nvPr/>
        </p:nvSpPr>
        <p:spPr bwMode="auto">
          <a:xfrm>
            <a:off x="5943600" y="9601201"/>
            <a:ext cx="2857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FF"/>
                </a:solidFill>
                <a:latin typeface="Times New Roman" panose="02020603050405020304" pitchFamily="18" charset="0"/>
              </a:rPr>
              <a:t>Kiểm tra đồ vật</a:t>
            </a:r>
          </a:p>
        </p:txBody>
      </p:sp>
      <p:sp>
        <p:nvSpPr>
          <p:cNvPr id="36" name="Text Box 35">
            <a:extLst>
              <a:ext uri="{FF2B5EF4-FFF2-40B4-BE49-F238E27FC236}">
                <a16:creationId xmlns:a16="http://schemas.microsoft.com/office/drawing/2014/main" id="{19C5E8B6-812F-E572-330D-29B41FC8A2A3}"/>
              </a:ext>
            </a:extLst>
          </p:cNvPr>
          <p:cNvSpPr txBox="1">
            <a:spLocks noChangeArrowheads="1"/>
          </p:cNvSpPr>
          <p:nvPr/>
        </p:nvSpPr>
        <p:spPr bwMode="auto">
          <a:xfrm>
            <a:off x="2743200" y="169070"/>
            <a:ext cx="13030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99"/>
                </a:solidFill>
                <a:latin typeface="Times New Roman" panose="02020603050405020304" pitchFamily="18" charset="0"/>
                <a:cs typeface="Times New Roman" panose="02020603050405020304" pitchFamily="18" charset="0"/>
              </a:rPr>
              <a:t>M</a:t>
            </a:r>
            <a:r>
              <a:rPr lang="en-US" altLang="en-US" sz="4200">
                <a:latin typeface="Times New Roman" panose="02020603050405020304" pitchFamily="18" charset="0"/>
                <a:cs typeface="Times New Roman" panose="02020603050405020304" pitchFamily="18" charset="0"/>
              </a:rPr>
              <a:t>ột số trường hợp trong thực tế đời sốngvà sản xuất phải sử dụng đến kính lúp.</a:t>
            </a:r>
          </a:p>
        </p:txBody>
      </p:sp>
      <p:pic>
        <p:nvPicPr>
          <p:cNvPr id="2" name="Picture 1">
            <a:extLst>
              <a:ext uri="{FF2B5EF4-FFF2-40B4-BE49-F238E27FC236}">
                <a16:creationId xmlns:a16="http://schemas.microsoft.com/office/drawing/2014/main" id="{D17B63B0-6229-AA9B-0397-2CE98702A9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8263" y="5972175"/>
            <a:ext cx="3500438"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5606D20-5457-83E8-D34B-59694A4B6190}"/>
              </a:ext>
            </a:extLst>
          </p:cNvPr>
          <p:cNvSpPr txBox="1">
            <a:spLocks noChangeArrowheads="1"/>
          </p:cNvSpPr>
          <p:nvPr/>
        </p:nvSpPr>
        <p:spPr bwMode="auto">
          <a:xfrm>
            <a:off x="9258300" y="9572626"/>
            <a:ext cx="2743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a:solidFill>
                  <a:srgbClr val="0000FF"/>
                </a:solidFill>
                <a:latin typeface="Times New Roman" panose="02020603050405020304" pitchFamily="18" charset="0"/>
              </a:rPr>
              <a:t>Nghề kim hoàn</a:t>
            </a:r>
          </a:p>
        </p:txBody>
      </p:sp>
      <p:pic>
        <p:nvPicPr>
          <p:cNvPr id="5" name="Picture 4">
            <a:extLst>
              <a:ext uri="{FF2B5EF4-FFF2-40B4-BE49-F238E27FC236}">
                <a16:creationId xmlns:a16="http://schemas.microsoft.com/office/drawing/2014/main" id="{2D54E8F0-A49F-2DF0-FBA1-8B0C250A84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73001" y="5967413"/>
            <a:ext cx="3357563" cy="373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0E6530D-8A70-AF3E-9EC3-E94F51712691}"/>
              </a:ext>
            </a:extLst>
          </p:cNvPr>
          <p:cNvSpPr txBox="1">
            <a:spLocks noChangeArrowheads="1"/>
          </p:cNvSpPr>
          <p:nvPr/>
        </p:nvSpPr>
        <p:spPr bwMode="auto">
          <a:xfrm>
            <a:off x="13030200" y="9601201"/>
            <a:ext cx="2743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a:solidFill>
                  <a:srgbClr val="0000FF"/>
                </a:solidFill>
                <a:latin typeface="Times New Roman" panose="02020603050405020304" pitchFamily="18" charset="0"/>
              </a:rPr>
              <a:t>Trong y học</a:t>
            </a:r>
          </a:p>
        </p:txBody>
      </p:sp>
      <p:sp>
        <p:nvSpPr>
          <p:cNvPr id="7" name="Text Box 51">
            <a:extLst>
              <a:ext uri="{FF2B5EF4-FFF2-40B4-BE49-F238E27FC236}">
                <a16:creationId xmlns:a16="http://schemas.microsoft.com/office/drawing/2014/main" id="{A8882BA7-7166-84E4-B931-D751AF4C04BF}"/>
              </a:ext>
            </a:extLst>
          </p:cNvPr>
          <p:cNvSpPr txBox="1">
            <a:spLocks noChangeArrowheads="1"/>
          </p:cNvSpPr>
          <p:nvPr/>
        </p:nvSpPr>
        <p:spPr bwMode="auto">
          <a:xfrm>
            <a:off x="2286001" y="5367338"/>
            <a:ext cx="33575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FF"/>
                </a:solidFill>
                <a:latin typeface="Times New Roman" panose="02020603050405020304" pitchFamily="18" charset="0"/>
              </a:rPr>
              <a:t>Đọc chữ nhỏ</a:t>
            </a:r>
          </a:p>
        </p:txBody>
      </p:sp>
      <p:sp>
        <p:nvSpPr>
          <p:cNvPr id="8" name="Text Box 53">
            <a:extLst>
              <a:ext uri="{FF2B5EF4-FFF2-40B4-BE49-F238E27FC236}">
                <a16:creationId xmlns:a16="http://schemas.microsoft.com/office/drawing/2014/main" id="{1E7DFD16-175D-D07D-BC6D-6BB1C42D17C7}"/>
              </a:ext>
            </a:extLst>
          </p:cNvPr>
          <p:cNvSpPr txBox="1">
            <a:spLocks noChangeArrowheads="1"/>
          </p:cNvSpPr>
          <p:nvPr/>
        </p:nvSpPr>
        <p:spPr bwMode="auto">
          <a:xfrm>
            <a:off x="9829800" y="5367338"/>
            <a:ext cx="1943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FF"/>
                </a:solidFill>
                <a:latin typeface="Times New Roman" panose="02020603050405020304" pitchFamily="18" charset="0"/>
              </a:rPr>
              <a:t>Xâu kim</a:t>
            </a:r>
          </a:p>
        </p:txBody>
      </p:sp>
      <p:sp>
        <p:nvSpPr>
          <p:cNvPr id="9" name="Text Box 59">
            <a:extLst>
              <a:ext uri="{FF2B5EF4-FFF2-40B4-BE49-F238E27FC236}">
                <a16:creationId xmlns:a16="http://schemas.microsoft.com/office/drawing/2014/main" id="{8AA97461-F930-3DDE-37F5-6986AF43534C}"/>
              </a:ext>
            </a:extLst>
          </p:cNvPr>
          <p:cNvSpPr txBox="1">
            <a:spLocks noChangeArrowheads="1"/>
          </p:cNvSpPr>
          <p:nvPr/>
        </p:nvSpPr>
        <p:spPr bwMode="auto">
          <a:xfrm>
            <a:off x="5715001" y="5367338"/>
            <a:ext cx="33575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FF"/>
                </a:solidFill>
                <a:latin typeface="Times New Roman" panose="02020603050405020304" pitchFamily="18" charset="0"/>
              </a:rPr>
              <a:t>Quan sát côn trùng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7394"/>
                                        </p:tgtEl>
                                        <p:attrNameLst>
                                          <p:attrName>style.visibility</p:attrName>
                                        </p:attrNameLst>
                                      </p:cBhvr>
                                      <p:to>
                                        <p:strVal val="visible"/>
                                      </p:to>
                                    </p:set>
                                    <p:animEffect transition="in" filter="box(in)">
                                      <p:cBhvr>
                                        <p:cTn id="7" dur="2000"/>
                                        <p:tgtEl>
                                          <p:spTgt spid="57394"/>
                                        </p:tgtEl>
                                      </p:cBhvr>
                                    </p:animEffect>
                                  </p:childTnLst>
                                </p:cTn>
                              </p:par>
                              <p:par>
                                <p:cTn id="8" presetID="4" presetClass="entr" presetSubtype="16" fill="hold" nodeType="withEffect">
                                  <p:stCondLst>
                                    <p:cond delay="0"/>
                                  </p:stCondLst>
                                  <p:childTnLst>
                                    <p:set>
                                      <p:cBhvr>
                                        <p:cTn id="9" dur="1" fill="hold">
                                          <p:stCondLst>
                                            <p:cond delay="0"/>
                                          </p:stCondLst>
                                        </p:cTn>
                                        <p:tgtEl>
                                          <p:spTgt spid="57402"/>
                                        </p:tgtEl>
                                        <p:attrNameLst>
                                          <p:attrName>style.visibility</p:attrName>
                                        </p:attrNameLst>
                                      </p:cBhvr>
                                      <p:to>
                                        <p:strVal val="visible"/>
                                      </p:to>
                                    </p:set>
                                    <p:animEffect transition="in" filter="box(in)">
                                      <p:cBhvr>
                                        <p:cTn id="10" dur="2000"/>
                                        <p:tgtEl>
                                          <p:spTgt spid="57402"/>
                                        </p:tgtEl>
                                      </p:cBhvr>
                                    </p:animEffect>
                                  </p:childTnLst>
                                </p:cTn>
                              </p:par>
                              <p:par>
                                <p:cTn id="11" presetID="4" presetClass="entr" presetSubtype="16" fill="hold" nodeType="withEffect">
                                  <p:stCondLst>
                                    <p:cond delay="0"/>
                                  </p:stCondLst>
                                  <p:childTnLst>
                                    <p:set>
                                      <p:cBhvr>
                                        <p:cTn id="12" dur="1" fill="hold">
                                          <p:stCondLst>
                                            <p:cond delay="0"/>
                                          </p:stCondLst>
                                        </p:cTn>
                                        <p:tgtEl>
                                          <p:spTgt spid="57396"/>
                                        </p:tgtEl>
                                        <p:attrNameLst>
                                          <p:attrName>style.visibility</p:attrName>
                                        </p:attrNameLst>
                                      </p:cBhvr>
                                      <p:to>
                                        <p:strVal val="visible"/>
                                      </p:to>
                                    </p:set>
                                    <p:animEffect transition="in" filter="box(in)">
                                      <p:cBhvr>
                                        <p:cTn id="13" dur="2000"/>
                                        <p:tgtEl>
                                          <p:spTgt spid="57396"/>
                                        </p:tgtEl>
                                      </p:cBhvr>
                                    </p:animEffect>
                                  </p:childTnLst>
                                </p:cTn>
                              </p:par>
                              <p:par>
                                <p:cTn id="14" presetID="4" presetClass="entr" presetSubtype="16" fill="hold" nodeType="withEffect">
                                  <p:stCondLst>
                                    <p:cond delay="0"/>
                                  </p:stCondLst>
                                  <p:childTnLst>
                                    <p:set>
                                      <p:cBhvr>
                                        <p:cTn id="15" dur="1" fill="hold">
                                          <p:stCondLst>
                                            <p:cond delay="0"/>
                                          </p:stCondLst>
                                        </p:cTn>
                                        <p:tgtEl>
                                          <p:spTgt spid="57398"/>
                                        </p:tgtEl>
                                        <p:attrNameLst>
                                          <p:attrName>style.visibility</p:attrName>
                                        </p:attrNameLst>
                                      </p:cBhvr>
                                      <p:to>
                                        <p:strVal val="visible"/>
                                      </p:to>
                                    </p:set>
                                    <p:animEffect transition="in" filter="box(in)">
                                      <p:cBhvr>
                                        <p:cTn id="16" dur="2000"/>
                                        <p:tgtEl>
                                          <p:spTgt spid="57398"/>
                                        </p:tgtEl>
                                      </p:cBhvr>
                                    </p:animEffect>
                                  </p:childTnLst>
                                </p:cTn>
                              </p:par>
                              <p:par>
                                <p:cTn id="17" presetID="4" presetClass="entr" presetSubtype="16" fill="hold" nodeType="withEffect">
                                  <p:stCondLst>
                                    <p:cond delay="0"/>
                                  </p:stCondLst>
                                  <p:childTnLst>
                                    <p:set>
                                      <p:cBhvr>
                                        <p:cTn id="18" dur="1" fill="hold">
                                          <p:stCondLst>
                                            <p:cond delay="0"/>
                                          </p:stCondLst>
                                        </p:cTn>
                                        <p:tgtEl>
                                          <p:spTgt spid="57399"/>
                                        </p:tgtEl>
                                        <p:attrNameLst>
                                          <p:attrName>style.visibility</p:attrName>
                                        </p:attrNameLst>
                                      </p:cBhvr>
                                      <p:to>
                                        <p:strVal val="visible"/>
                                      </p:to>
                                    </p:set>
                                    <p:animEffect transition="in" filter="box(in)">
                                      <p:cBhvr>
                                        <p:cTn id="19" dur="2000"/>
                                        <p:tgtEl>
                                          <p:spTgt spid="57399"/>
                                        </p:tgtEl>
                                      </p:cBhvr>
                                    </p:animEffect>
                                  </p:childTnLst>
                                </p:cTn>
                              </p:par>
                              <p:par>
                                <p:cTn id="20" presetID="4" presetClass="entr" presetSubtype="16" fill="hold" nodeType="withEffect">
                                  <p:stCondLst>
                                    <p:cond delay="0"/>
                                  </p:stCondLst>
                                  <p:childTnLst>
                                    <p:set>
                                      <p:cBhvr>
                                        <p:cTn id="21" dur="1" fill="hold">
                                          <p:stCondLst>
                                            <p:cond delay="0"/>
                                          </p:stCondLst>
                                        </p:cTn>
                                        <p:tgtEl>
                                          <p:spTgt spid="57406"/>
                                        </p:tgtEl>
                                        <p:attrNameLst>
                                          <p:attrName>style.visibility</p:attrName>
                                        </p:attrNameLst>
                                      </p:cBhvr>
                                      <p:to>
                                        <p:strVal val="visible"/>
                                      </p:to>
                                    </p:set>
                                    <p:animEffect transition="in" filter="box(in)">
                                      <p:cBhvr>
                                        <p:cTn id="22" dur="2000"/>
                                        <p:tgtEl>
                                          <p:spTgt spid="57406"/>
                                        </p:tgtEl>
                                      </p:cBhvr>
                                    </p:animEffect>
                                  </p:childTnLst>
                                </p:cTn>
                              </p:par>
                              <p:par>
                                <p:cTn id="23" presetID="4"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ox(in)">
                                      <p:cBhvr>
                                        <p:cTn id="25" dur="2000"/>
                                        <p:tgtEl>
                                          <p:spTgt spid="2"/>
                                        </p:tgtEl>
                                      </p:cBhvr>
                                    </p:animEffect>
                                  </p:childTnLst>
                                </p:cTn>
                              </p:par>
                              <p:par>
                                <p:cTn id="26" presetID="4"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in)">
                                      <p:cBhvr>
                                        <p:cTn id="28" dur="20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20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ox(in)">
                                      <p:cBhvr>
                                        <p:cTn id="38" dur="20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20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57400"/>
                                        </p:tgtEl>
                                        <p:attrNameLst>
                                          <p:attrName>style.visibility</p:attrName>
                                        </p:attrNameLst>
                                      </p:cBhvr>
                                      <p:to>
                                        <p:strVal val="visible"/>
                                      </p:to>
                                    </p:set>
                                    <p:animEffect transition="in" filter="box(in)">
                                      <p:cBhvr>
                                        <p:cTn id="48" dur="2000"/>
                                        <p:tgtEl>
                                          <p:spTgt spid="574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57401"/>
                                        </p:tgtEl>
                                        <p:attrNameLst>
                                          <p:attrName>style.visibility</p:attrName>
                                        </p:attrNameLst>
                                      </p:cBhvr>
                                      <p:to>
                                        <p:strVal val="visible"/>
                                      </p:to>
                                    </p:set>
                                    <p:animEffect transition="in" filter="box(in)">
                                      <p:cBhvr>
                                        <p:cTn id="53" dur="2000"/>
                                        <p:tgtEl>
                                          <p:spTgt spid="5740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57407"/>
                                        </p:tgtEl>
                                        <p:attrNameLst>
                                          <p:attrName>style.visibility</p:attrName>
                                        </p:attrNameLst>
                                      </p:cBhvr>
                                      <p:to>
                                        <p:strVal val="visible"/>
                                      </p:to>
                                    </p:set>
                                    <p:animEffect transition="in" filter="box(in)">
                                      <p:cBhvr>
                                        <p:cTn id="58" dur="2000"/>
                                        <p:tgtEl>
                                          <p:spTgt spid="5740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ox(in)">
                                      <p:cBhvr>
                                        <p:cTn id="63" dur="2000"/>
                                        <p:tgtEl>
                                          <p:spTgt spid="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ox(in)">
                                      <p:cBhvr>
                                        <p:cTn id="6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00" grpId="0"/>
      <p:bldP spid="57400" grpId="1"/>
      <p:bldP spid="57401" grpId="0"/>
      <p:bldP spid="57401" grpId="1"/>
      <p:bldP spid="57407" grpId="0"/>
      <p:bldP spid="57407" grpId="1"/>
      <p:bldP spid="36" grpId="0"/>
      <p:bldP spid="4" grpId="0"/>
      <p:bldP spid="6" grpId="0"/>
      <p:bldP spid="7" grpId="0"/>
      <p:bldP spid="7" grpId="1"/>
      <p:bldP spid="8" grpId="0"/>
      <p:bldP spid="8" grpId="1"/>
      <p:bldP spid="9"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1">
            <a:extLst>
              <a:ext uri="{FF2B5EF4-FFF2-40B4-BE49-F238E27FC236}">
                <a16:creationId xmlns:a16="http://schemas.microsoft.com/office/drawing/2014/main" id="{334E5D6E-AB4D-D8CD-DCDA-0F35A80C30FA}"/>
              </a:ext>
            </a:extLst>
          </p:cNvPr>
          <p:cNvSpPr txBox="1">
            <a:spLocks noChangeArrowheads="1"/>
          </p:cNvSpPr>
          <p:nvPr/>
        </p:nvSpPr>
        <p:spPr bwMode="auto">
          <a:xfrm>
            <a:off x="2514600" y="1042988"/>
            <a:ext cx="38481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rtl="1" eaLnBrk="1" hangingPunct="1">
              <a:spcBef>
                <a:spcPct val="50000"/>
              </a:spcBef>
              <a:buFontTx/>
              <a:buNone/>
            </a:pPr>
            <a:r>
              <a:rPr lang="en-US" altLang="en-US" sz="4200" b="1">
                <a:latin typeface="Times New Roman" panose="02020603050405020304" pitchFamily="18" charset="0"/>
                <a:cs typeface="Times New Roman" panose="02020603050405020304" pitchFamily="18" charset="0"/>
              </a:rPr>
              <a:t> </a:t>
            </a:r>
            <a:r>
              <a:rPr lang="en-US" altLang="en-US" sz="4200" u="sng">
                <a:latin typeface="Times New Roman" panose="02020603050405020304" pitchFamily="18" charset="0"/>
                <a:cs typeface="Times New Roman" panose="02020603050405020304" pitchFamily="18" charset="0"/>
              </a:rPr>
              <a:t>Cách quan sát một vật nhỏ qua kính lúp</a:t>
            </a:r>
            <a:endParaRPr lang="en-US" altLang="en-US" sz="4200">
              <a:latin typeface="Times New Roman" panose="02020603050405020304" pitchFamily="18" charset="0"/>
              <a:cs typeface="Times New Roman" panose="02020603050405020304" pitchFamily="18" charset="0"/>
            </a:endParaRPr>
          </a:p>
        </p:txBody>
      </p:sp>
      <p:sp>
        <p:nvSpPr>
          <p:cNvPr id="40" name="Line 30">
            <a:extLst>
              <a:ext uri="{FF2B5EF4-FFF2-40B4-BE49-F238E27FC236}">
                <a16:creationId xmlns:a16="http://schemas.microsoft.com/office/drawing/2014/main" id="{9B4EE08C-BCA4-64C8-B935-945496AF11D4}"/>
              </a:ext>
            </a:extLst>
          </p:cNvPr>
          <p:cNvSpPr>
            <a:spLocks noChangeShapeType="1"/>
          </p:cNvSpPr>
          <p:nvPr/>
        </p:nvSpPr>
        <p:spPr bwMode="auto">
          <a:xfrm>
            <a:off x="9220201" y="2493170"/>
            <a:ext cx="1100138" cy="2381"/>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1" name="Line 31">
            <a:extLst>
              <a:ext uri="{FF2B5EF4-FFF2-40B4-BE49-F238E27FC236}">
                <a16:creationId xmlns:a16="http://schemas.microsoft.com/office/drawing/2014/main" id="{33E3E98A-E49E-3E9C-8299-C8C3B2714249}"/>
              </a:ext>
            </a:extLst>
          </p:cNvPr>
          <p:cNvSpPr>
            <a:spLocks noChangeShapeType="1"/>
          </p:cNvSpPr>
          <p:nvPr/>
        </p:nvSpPr>
        <p:spPr bwMode="auto">
          <a:xfrm flipH="1" flipV="1">
            <a:off x="6362701" y="571500"/>
            <a:ext cx="2826545" cy="18859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42" name="Line 32">
            <a:extLst>
              <a:ext uri="{FF2B5EF4-FFF2-40B4-BE49-F238E27FC236}">
                <a16:creationId xmlns:a16="http://schemas.microsoft.com/office/drawing/2014/main" id="{1EB78032-D84B-40CE-6A82-5F7FF820A18F}"/>
              </a:ext>
            </a:extLst>
          </p:cNvPr>
          <p:cNvSpPr>
            <a:spLocks noChangeShapeType="1"/>
          </p:cNvSpPr>
          <p:nvPr/>
        </p:nvSpPr>
        <p:spPr bwMode="auto">
          <a:xfrm flipH="1" flipV="1">
            <a:off x="7172325" y="1028701"/>
            <a:ext cx="28575" cy="2119313"/>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3" name="Text Box 33">
            <a:extLst>
              <a:ext uri="{FF2B5EF4-FFF2-40B4-BE49-F238E27FC236}">
                <a16:creationId xmlns:a16="http://schemas.microsoft.com/office/drawing/2014/main" id="{107687C8-47E3-6059-41F7-EA42F38BA43E}"/>
              </a:ext>
            </a:extLst>
          </p:cNvPr>
          <p:cNvSpPr txBox="1">
            <a:spLocks noChangeArrowheads="1"/>
          </p:cNvSpPr>
          <p:nvPr/>
        </p:nvSpPr>
        <p:spPr bwMode="auto">
          <a:xfrm>
            <a:off x="6819900" y="381000"/>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latin typeface="Times New Roman" panose="02020603050405020304" pitchFamily="18" charset="0"/>
              </a:rPr>
              <a:t>B’</a:t>
            </a:r>
          </a:p>
        </p:txBody>
      </p:sp>
      <p:sp>
        <p:nvSpPr>
          <p:cNvPr id="44" name="Text Box 34">
            <a:extLst>
              <a:ext uri="{FF2B5EF4-FFF2-40B4-BE49-F238E27FC236}">
                <a16:creationId xmlns:a16="http://schemas.microsoft.com/office/drawing/2014/main" id="{567FEB6E-B93B-D566-6C39-09CF0BD70093}"/>
              </a:ext>
            </a:extLst>
          </p:cNvPr>
          <p:cNvSpPr txBox="1">
            <a:spLocks noChangeArrowheads="1"/>
          </p:cNvSpPr>
          <p:nvPr/>
        </p:nvSpPr>
        <p:spPr bwMode="auto">
          <a:xfrm>
            <a:off x="6819900" y="3071813"/>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latin typeface="Times New Roman" panose="02020603050405020304" pitchFamily="18" charset="0"/>
              </a:rPr>
              <a:t>A’</a:t>
            </a:r>
          </a:p>
        </p:txBody>
      </p:sp>
      <p:sp>
        <p:nvSpPr>
          <p:cNvPr id="45" name="Line 35">
            <a:extLst>
              <a:ext uri="{FF2B5EF4-FFF2-40B4-BE49-F238E27FC236}">
                <a16:creationId xmlns:a16="http://schemas.microsoft.com/office/drawing/2014/main" id="{12268F0E-F96C-D7C7-0E15-361BD9B89EDE}"/>
              </a:ext>
            </a:extLst>
          </p:cNvPr>
          <p:cNvSpPr>
            <a:spLocks noChangeShapeType="1"/>
          </p:cNvSpPr>
          <p:nvPr/>
        </p:nvSpPr>
        <p:spPr bwMode="auto">
          <a:xfrm>
            <a:off x="6134100" y="3178970"/>
            <a:ext cx="7315200" cy="21431"/>
          </a:xfrm>
          <a:prstGeom prst="line">
            <a:avLst/>
          </a:prstGeom>
          <a:noFill/>
          <a:ln w="190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46" name="Line 36">
            <a:extLst>
              <a:ext uri="{FF2B5EF4-FFF2-40B4-BE49-F238E27FC236}">
                <a16:creationId xmlns:a16="http://schemas.microsoft.com/office/drawing/2014/main" id="{63CA7064-214B-55F4-474E-7865E8E1C205}"/>
              </a:ext>
            </a:extLst>
          </p:cNvPr>
          <p:cNvSpPr>
            <a:spLocks noChangeShapeType="1"/>
          </p:cNvSpPr>
          <p:nvPr/>
        </p:nvSpPr>
        <p:spPr bwMode="auto">
          <a:xfrm>
            <a:off x="10320338" y="1559720"/>
            <a:ext cx="0" cy="3086100"/>
          </a:xfrm>
          <a:prstGeom prst="line">
            <a:avLst/>
          </a:prstGeom>
          <a:noFill/>
          <a:ln w="38100">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7" name="Line 37">
            <a:extLst>
              <a:ext uri="{FF2B5EF4-FFF2-40B4-BE49-F238E27FC236}">
                <a16:creationId xmlns:a16="http://schemas.microsoft.com/office/drawing/2014/main" id="{BE3BA8FA-BC28-B9EE-DCB3-8247F10D7497}"/>
              </a:ext>
            </a:extLst>
          </p:cNvPr>
          <p:cNvSpPr>
            <a:spLocks noChangeShapeType="1"/>
          </p:cNvSpPr>
          <p:nvPr/>
        </p:nvSpPr>
        <p:spPr bwMode="auto">
          <a:xfrm flipV="1">
            <a:off x="9208295" y="2424113"/>
            <a:ext cx="11906" cy="77390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8" name="Text Box 38">
            <a:extLst>
              <a:ext uri="{FF2B5EF4-FFF2-40B4-BE49-F238E27FC236}">
                <a16:creationId xmlns:a16="http://schemas.microsoft.com/office/drawing/2014/main" id="{3FEF405F-2AF9-2310-E603-81EA2B08751E}"/>
              </a:ext>
            </a:extLst>
          </p:cNvPr>
          <p:cNvSpPr txBox="1">
            <a:spLocks noChangeArrowheads="1"/>
          </p:cNvSpPr>
          <p:nvPr/>
        </p:nvSpPr>
        <p:spPr bwMode="auto">
          <a:xfrm>
            <a:off x="8970170" y="3119438"/>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latin typeface="Times New Roman" panose="02020603050405020304" pitchFamily="18" charset="0"/>
              </a:rPr>
              <a:t>A</a:t>
            </a:r>
          </a:p>
        </p:txBody>
      </p:sp>
      <p:sp>
        <p:nvSpPr>
          <p:cNvPr id="49" name="Text Box 39">
            <a:extLst>
              <a:ext uri="{FF2B5EF4-FFF2-40B4-BE49-F238E27FC236}">
                <a16:creationId xmlns:a16="http://schemas.microsoft.com/office/drawing/2014/main" id="{0D3DDA18-D517-BAA4-A077-0EAC8FB37526}"/>
              </a:ext>
            </a:extLst>
          </p:cNvPr>
          <p:cNvSpPr txBox="1">
            <a:spLocks noChangeArrowheads="1"/>
          </p:cNvSpPr>
          <p:nvPr/>
        </p:nvSpPr>
        <p:spPr bwMode="auto">
          <a:xfrm>
            <a:off x="9001125" y="1888332"/>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latin typeface="Times New Roman" panose="02020603050405020304" pitchFamily="18" charset="0"/>
              </a:rPr>
              <a:t>B</a:t>
            </a:r>
          </a:p>
        </p:txBody>
      </p:sp>
      <p:sp>
        <p:nvSpPr>
          <p:cNvPr id="50" name="Text Box 40">
            <a:extLst>
              <a:ext uri="{FF2B5EF4-FFF2-40B4-BE49-F238E27FC236}">
                <a16:creationId xmlns:a16="http://schemas.microsoft.com/office/drawing/2014/main" id="{79902F4C-5EC1-EEB3-D6EB-87348D29D909}"/>
              </a:ext>
            </a:extLst>
          </p:cNvPr>
          <p:cNvSpPr txBox="1">
            <a:spLocks noChangeArrowheads="1"/>
          </p:cNvSpPr>
          <p:nvPr/>
        </p:nvSpPr>
        <p:spPr bwMode="auto">
          <a:xfrm>
            <a:off x="10372725" y="1828800"/>
            <a:ext cx="4595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a:latin typeface="Times New Roman" panose="02020603050405020304" pitchFamily="18" charset="0"/>
              </a:rPr>
              <a:t>I</a:t>
            </a:r>
          </a:p>
        </p:txBody>
      </p:sp>
      <p:sp>
        <p:nvSpPr>
          <p:cNvPr id="51" name="Text Box 41">
            <a:extLst>
              <a:ext uri="{FF2B5EF4-FFF2-40B4-BE49-F238E27FC236}">
                <a16:creationId xmlns:a16="http://schemas.microsoft.com/office/drawing/2014/main" id="{15F7C575-D68B-25A3-B391-6DB1588D5BB0}"/>
              </a:ext>
            </a:extLst>
          </p:cNvPr>
          <p:cNvSpPr txBox="1">
            <a:spLocks noChangeArrowheads="1"/>
          </p:cNvSpPr>
          <p:nvPr/>
        </p:nvSpPr>
        <p:spPr bwMode="auto">
          <a:xfrm>
            <a:off x="9894095" y="3033713"/>
            <a:ext cx="459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O</a:t>
            </a:r>
          </a:p>
        </p:txBody>
      </p:sp>
      <p:sp>
        <p:nvSpPr>
          <p:cNvPr id="52" name="Line 42">
            <a:extLst>
              <a:ext uri="{FF2B5EF4-FFF2-40B4-BE49-F238E27FC236}">
                <a16:creationId xmlns:a16="http://schemas.microsoft.com/office/drawing/2014/main" id="{85FE2EB8-4627-3CCA-677A-FA19204B21AE}"/>
              </a:ext>
            </a:extLst>
          </p:cNvPr>
          <p:cNvSpPr>
            <a:spLocks noChangeShapeType="1"/>
          </p:cNvSpPr>
          <p:nvPr/>
        </p:nvSpPr>
        <p:spPr bwMode="auto">
          <a:xfrm>
            <a:off x="6579395" y="804863"/>
            <a:ext cx="3783806" cy="16573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2" name="Group 44">
            <a:extLst>
              <a:ext uri="{FF2B5EF4-FFF2-40B4-BE49-F238E27FC236}">
                <a16:creationId xmlns:a16="http://schemas.microsoft.com/office/drawing/2014/main" id="{5E733B37-BC92-5F83-CA8F-29911E88A97E}"/>
              </a:ext>
            </a:extLst>
          </p:cNvPr>
          <p:cNvGrpSpPr>
            <a:grpSpLocks/>
          </p:cNvGrpSpPr>
          <p:nvPr/>
        </p:nvGrpSpPr>
        <p:grpSpPr bwMode="auto">
          <a:xfrm rot="227816">
            <a:off x="10327482" y="2607470"/>
            <a:ext cx="3581400" cy="1223963"/>
            <a:chOff x="1680" y="2557"/>
            <a:chExt cx="1504" cy="514"/>
          </a:xfrm>
        </p:grpSpPr>
        <p:sp>
          <p:nvSpPr>
            <p:cNvPr id="18466" name="Line 45">
              <a:extLst>
                <a:ext uri="{FF2B5EF4-FFF2-40B4-BE49-F238E27FC236}">
                  <a16:creationId xmlns:a16="http://schemas.microsoft.com/office/drawing/2014/main" id="{E3A22024-947B-C1B0-2EB2-A6ECE959381A}"/>
                </a:ext>
              </a:extLst>
            </p:cNvPr>
            <p:cNvSpPr>
              <a:spLocks noChangeShapeType="1"/>
            </p:cNvSpPr>
            <p:nvPr/>
          </p:nvSpPr>
          <p:spPr bwMode="auto">
            <a:xfrm>
              <a:off x="1680" y="2557"/>
              <a:ext cx="809" cy="288"/>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8467" name="Line 46">
              <a:extLst>
                <a:ext uri="{FF2B5EF4-FFF2-40B4-BE49-F238E27FC236}">
                  <a16:creationId xmlns:a16="http://schemas.microsoft.com/office/drawing/2014/main" id="{E29AE61D-3FC6-30FB-29EA-A5AA26B8F9B9}"/>
                </a:ext>
              </a:extLst>
            </p:cNvPr>
            <p:cNvSpPr>
              <a:spLocks noChangeShapeType="1"/>
            </p:cNvSpPr>
            <p:nvPr/>
          </p:nvSpPr>
          <p:spPr bwMode="auto">
            <a:xfrm>
              <a:off x="2448" y="2832"/>
              <a:ext cx="736" cy="239"/>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3" name="Group 47">
            <a:extLst>
              <a:ext uri="{FF2B5EF4-FFF2-40B4-BE49-F238E27FC236}">
                <a16:creationId xmlns:a16="http://schemas.microsoft.com/office/drawing/2014/main" id="{12A0B0B8-3435-79CB-8BBA-AA5800D467DE}"/>
              </a:ext>
            </a:extLst>
          </p:cNvPr>
          <p:cNvGrpSpPr>
            <a:grpSpLocks/>
          </p:cNvGrpSpPr>
          <p:nvPr/>
        </p:nvGrpSpPr>
        <p:grpSpPr bwMode="auto">
          <a:xfrm>
            <a:off x="9177338" y="2466976"/>
            <a:ext cx="3700463" cy="2395538"/>
            <a:chOff x="1200" y="2572"/>
            <a:chExt cx="1554" cy="1006"/>
          </a:xfrm>
        </p:grpSpPr>
        <p:sp>
          <p:nvSpPr>
            <p:cNvPr id="18463" name="Line 48">
              <a:extLst>
                <a:ext uri="{FF2B5EF4-FFF2-40B4-BE49-F238E27FC236}">
                  <a16:creationId xmlns:a16="http://schemas.microsoft.com/office/drawing/2014/main" id="{4F37955D-3308-3A5D-0016-011EADC95E7D}"/>
                </a:ext>
              </a:extLst>
            </p:cNvPr>
            <p:cNvSpPr>
              <a:spLocks noChangeShapeType="1"/>
            </p:cNvSpPr>
            <p:nvPr/>
          </p:nvSpPr>
          <p:spPr bwMode="auto">
            <a:xfrm>
              <a:off x="1200" y="2577"/>
              <a:ext cx="1104" cy="71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8464" name="Line 49">
              <a:extLst>
                <a:ext uri="{FF2B5EF4-FFF2-40B4-BE49-F238E27FC236}">
                  <a16:creationId xmlns:a16="http://schemas.microsoft.com/office/drawing/2014/main" id="{ACE58787-2292-8D71-FE07-356562CA9858}"/>
                </a:ext>
              </a:extLst>
            </p:cNvPr>
            <p:cNvSpPr>
              <a:spLocks noChangeShapeType="1"/>
            </p:cNvSpPr>
            <p:nvPr/>
          </p:nvSpPr>
          <p:spPr bwMode="auto">
            <a:xfrm>
              <a:off x="1200" y="2572"/>
              <a:ext cx="288" cy="190"/>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8465" name="Line 50">
              <a:extLst>
                <a:ext uri="{FF2B5EF4-FFF2-40B4-BE49-F238E27FC236}">
                  <a16:creationId xmlns:a16="http://schemas.microsoft.com/office/drawing/2014/main" id="{6FA03062-CB66-1FFF-0A2F-29DB15515C36}"/>
                </a:ext>
              </a:extLst>
            </p:cNvPr>
            <p:cNvSpPr>
              <a:spLocks noChangeShapeType="1"/>
            </p:cNvSpPr>
            <p:nvPr/>
          </p:nvSpPr>
          <p:spPr bwMode="auto">
            <a:xfrm>
              <a:off x="2095" y="3146"/>
              <a:ext cx="659" cy="432"/>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4" name="Group 51">
            <a:extLst>
              <a:ext uri="{FF2B5EF4-FFF2-40B4-BE49-F238E27FC236}">
                <a16:creationId xmlns:a16="http://schemas.microsoft.com/office/drawing/2014/main" id="{DC38B93D-7907-B4CC-77AD-DCFD61D59E43}"/>
              </a:ext>
            </a:extLst>
          </p:cNvPr>
          <p:cNvGrpSpPr>
            <a:grpSpLocks/>
          </p:cNvGrpSpPr>
          <p:nvPr/>
        </p:nvGrpSpPr>
        <p:grpSpPr bwMode="auto">
          <a:xfrm>
            <a:off x="8189120" y="3071814"/>
            <a:ext cx="459581" cy="795338"/>
            <a:chOff x="576" y="2826"/>
            <a:chExt cx="193" cy="334"/>
          </a:xfrm>
        </p:grpSpPr>
        <p:sp>
          <p:nvSpPr>
            <p:cNvPr id="18461" name="Text Box 52">
              <a:extLst>
                <a:ext uri="{FF2B5EF4-FFF2-40B4-BE49-F238E27FC236}">
                  <a16:creationId xmlns:a16="http://schemas.microsoft.com/office/drawing/2014/main" id="{73BFC15D-AB60-5902-2ECB-45D60819DBC6}"/>
                </a:ext>
              </a:extLst>
            </p:cNvPr>
            <p:cNvSpPr txBox="1">
              <a:spLocks noChangeArrowheads="1"/>
            </p:cNvSpPr>
            <p:nvPr/>
          </p:nvSpPr>
          <p:spPr bwMode="auto">
            <a:xfrm>
              <a:off x="576" y="2889"/>
              <a:ext cx="19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F</a:t>
              </a:r>
            </a:p>
          </p:txBody>
        </p:sp>
        <p:sp>
          <p:nvSpPr>
            <p:cNvPr id="18462" name="Line 53">
              <a:extLst>
                <a:ext uri="{FF2B5EF4-FFF2-40B4-BE49-F238E27FC236}">
                  <a16:creationId xmlns:a16="http://schemas.microsoft.com/office/drawing/2014/main" id="{B17F9447-D77B-761E-F599-8F4D5C4F8469}"/>
                </a:ext>
              </a:extLst>
            </p:cNvPr>
            <p:cNvSpPr>
              <a:spLocks noChangeShapeType="1"/>
            </p:cNvSpPr>
            <p:nvPr/>
          </p:nvSpPr>
          <p:spPr bwMode="auto">
            <a:xfrm>
              <a:off x="672" y="2826"/>
              <a:ext cx="0" cy="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5" name="Group 54">
            <a:extLst>
              <a:ext uri="{FF2B5EF4-FFF2-40B4-BE49-F238E27FC236}">
                <a16:creationId xmlns:a16="http://schemas.microsoft.com/office/drawing/2014/main" id="{7DCF603F-1785-ADB2-376D-20A29B181B32}"/>
              </a:ext>
            </a:extLst>
          </p:cNvPr>
          <p:cNvGrpSpPr>
            <a:grpSpLocks/>
          </p:cNvGrpSpPr>
          <p:nvPr/>
        </p:nvGrpSpPr>
        <p:grpSpPr bwMode="auto">
          <a:xfrm>
            <a:off x="11772900" y="2569374"/>
            <a:ext cx="685800" cy="757238"/>
            <a:chOff x="2448" y="2615"/>
            <a:chExt cx="288" cy="318"/>
          </a:xfrm>
        </p:grpSpPr>
        <p:sp>
          <p:nvSpPr>
            <p:cNvPr id="18459" name="Text Box 55">
              <a:extLst>
                <a:ext uri="{FF2B5EF4-FFF2-40B4-BE49-F238E27FC236}">
                  <a16:creationId xmlns:a16="http://schemas.microsoft.com/office/drawing/2014/main" id="{8B412A1B-3DAD-C153-9BAF-4896E28F3360}"/>
                </a:ext>
              </a:extLst>
            </p:cNvPr>
            <p:cNvSpPr txBox="1">
              <a:spLocks noChangeArrowheads="1"/>
            </p:cNvSpPr>
            <p:nvPr/>
          </p:nvSpPr>
          <p:spPr bwMode="auto">
            <a:xfrm>
              <a:off x="2448" y="2615"/>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F’</a:t>
              </a:r>
            </a:p>
          </p:txBody>
        </p:sp>
        <p:sp>
          <p:nvSpPr>
            <p:cNvPr id="18460" name="Line 56">
              <a:extLst>
                <a:ext uri="{FF2B5EF4-FFF2-40B4-BE49-F238E27FC236}">
                  <a16:creationId xmlns:a16="http://schemas.microsoft.com/office/drawing/2014/main" id="{179E8C0F-0368-3B77-3F1A-4743D8F5C1FB}"/>
                </a:ext>
              </a:extLst>
            </p:cNvPr>
            <p:cNvSpPr>
              <a:spLocks noChangeShapeType="1"/>
            </p:cNvSpPr>
            <p:nvPr/>
          </p:nvSpPr>
          <p:spPr bwMode="auto">
            <a:xfrm>
              <a:off x="2579" y="283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aphicFrame>
        <p:nvGraphicFramePr>
          <p:cNvPr id="66" name="Object 58">
            <a:extLst>
              <a:ext uri="{FF2B5EF4-FFF2-40B4-BE49-F238E27FC236}">
                <a16:creationId xmlns:a16="http://schemas.microsoft.com/office/drawing/2014/main" id="{3D9A4CCB-50DB-D7D2-F34A-DF09495642EC}"/>
              </a:ext>
            </a:extLst>
          </p:cNvPr>
          <p:cNvGraphicFramePr>
            <a:graphicFrameLocks noChangeAspect="1"/>
          </p:cNvGraphicFramePr>
          <p:nvPr/>
        </p:nvGraphicFramePr>
        <p:xfrm>
          <a:off x="12994482" y="2626520"/>
          <a:ext cx="483393" cy="459581"/>
        </p:xfrm>
        <a:graphic>
          <a:graphicData uri="http://schemas.openxmlformats.org/presentationml/2006/ole">
            <mc:AlternateContent xmlns:mc="http://schemas.openxmlformats.org/markup-compatibility/2006">
              <mc:Choice xmlns:v="urn:schemas-microsoft-com:vml" Requires="v">
                <p:oleObj name="Equation" r:id="rId2" imgW="139579" imgH="164957" progId="Equation.3">
                  <p:embed/>
                </p:oleObj>
              </mc:Choice>
              <mc:Fallback>
                <p:oleObj name="Equation" r:id="rId2" imgW="139579" imgH="164957" progId="Equation.3">
                  <p:embed/>
                  <p:pic>
                    <p:nvPicPr>
                      <p:cNvPr id="66" name="Object 58">
                        <a:extLst>
                          <a:ext uri="{FF2B5EF4-FFF2-40B4-BE49-F238E27FC236}">
                            <a16:creationId xmlns:a16="http://schemas.microsoft.com/office/drawing/2014/main" id="{3D9A4CCB-50DB-D7D2-F34A-DF0949564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4482" y="2626520"/>
                        <a:ext cx="483393"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BDD46002-8AEF-3B2A-68CE-07BA69770BE3}"/>
              </a:ext>
            </a:extLst>
          </p:cNvPr>
          <p:cNvSpPr txBox="1">
            <a:spLocks noChangeArrowheads="1"/>
          </p:cNvSpPr>
          <p:nvPr/>
        </p:nvSpPr>
        <p:spPr bwMode="auto">
          <a:xfrm>
            <a:off x="9001126" y="4572001"/>
            <a:ext cx="28051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200" u="sng">
                <a:solidFill>
                  <a:srgbClr val="0000FF"/>
                </a:solidFill>
                <a:latin typeface="Times New Roman" panose="02020603050405020304" pitchFamily="18" charset="0"/>
              </a:rPr>
              <a:t>KÍNH LÚP</a:t>
            </a:r>
          </a:p>
        </p:txBody>
      </p:sp>
      <p:sp>
        <p:nvSpPr>
          <p:cNvPr id="10" name="Text Box 12">
            <a:extLst>
              <a:ext uri="{FF2B5EF4-FFF2-40B4-BE49-F238E27FC236}">
                <a16:creationId xmlns:a16="http://schemas.microsoft.com/office/drawing/2014/main" id="{4D70D0A9-89A3-FA7B-4288-53B02114BAA3}"/>
              </a:ext>
            </a:extLst>
          </p:cNvPr>
          <p:cNvSpPr txBox="1">
            <a:spLocks noChangeArrowheads="1"/>
          </p:cNvSpPr>
          <p:nvPr/>
        </p:nvSpPr>
        <p:spPr bwMode="auto">
          <a:xfrm>
            <a:off x="2226469" y="5143501"/>
            <a:ext cx="134874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200" b="1">
                <a:solidFill>
                  <a:srgbClr val="FF0000"/>
                </a:solidFill>
                <a:latin typeface="Times New Roman" panose="02020603050405020304" pitchFamily="18" charset="0"/>
                <a:cs typeface="Times New Roman" panose="02020603050405020304" pitchFamily="18" charset="0"/>
              </a:rPr>
              <a:t>- </a:t>
            </a:r>
            <a:r>
              <a:rPr lang="en-US" altLang="en-US" sz="4200" b="1" u="sng">
                <a:solidFill>
                  <a:srgbClr val="FF0000"/>
                </a:solidFill>
                <a:latin typeface="Times New Roman" panose="02020603050405020304" pitchFamily="18" charset="0"/>
                <a:cs typeface="Times New Roman" panose="02020603050405020304" pitchFamily="18" charset="0"/>
              </a:rPr>
              <a:t>?</a:t>
            </a:r>
            <a:r>
              <a:rPr lang="en-US" altLang="en-US" sz="4200">
                <a:solidFill>
                  <a:srgbClr val="0000CC"/>
                </a:solidFill>
                <a:latin typeface="Times New Roman" panose="02020603050405020304" pitchFamily="18" charset="0"/>
                <a:cs typeface="Times New Roman" panose="02020603050405020304" pitchFamily="18" charset="0"/>
              </a:rPr>
              <a:t> </a:t>
            </a:r>
            <a:r>
              <a:rPr lang="en-US" altLang="en-US" sz="4200">
                <a:latin typeface="Times New Roman" panose="02020603050405020304" pitchFamily="18" charset="0"/>
                <a:cs typeface="Times New Roman" panose="02020603050405020304" pitchFamily="18" charset="0"/>
              </a:rPr>
              <a:t>Qua kính lúp sẽ có ảnh thật hay ảo?To hay nhỏ hơn vật?</a:t>
            </a:r>
            <a:endParaRPr lang="en-US" altLang="en-US" sz="4050">
              <a:latin typeface="Times New Roman" panose="02020603050405020304" pitchFamily="18" charset="0"/>
              <a:cs typeface="Times New Roman" panose="02020603050405020304" pitchFamily="18" charset="0"/>
            </a:endParaRPr>
          </a:p>
        </p:txBody>
      </p:sp>
      <p:sp>
        <p:nvSpPr>
          <p:cNvPr id="11" name="Text Box 12">
            <a:extLst>
              <a:ext uri="{FF2B5EF4-FFF2-40B4-BE49-F238E27FC236}">
                <a16:creationId xmlns:a16="http://schemas.microsoft.com/office/drawing/2014/main" id="{E8C53F07-FB8F-EBA8-FCBE-3002F2AD93AC}"/>
              </a:ext>
            </a:extLst>
          </p:cNvPr>
          <p:cNvSpPr txBox="1">
            <a:spLocks noChangeArrowheads="1"/>
          </p:cNvSpPr>
          <p:nvPr/>
        </p:nvSpPr>
        <p:spPr bwMode="auto">
          <a:xfrm>
            <a:off x="2514600" y="5729288"/>
            <a:ext cx="12915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=&gt; Qua kính lúp sẽ có ảnh ảo, cùng chiều, lớn hơn vật.</a:t>
            </a:r>
            <a:endParaRPr lang="en-US" altLang="en-US" sz="4050">
              <a:solidFill>
                <a:srgbClr val="0000CC"/>
              </a:solidFill>
              <a:latin typeface="Times New Roman" panose="02020603050405020304" pitchFamily="18" charset="0"/>
              <a:cs typeface="Times New Roman" panose="02020603050405020304" pitchFamily="18" charset="0"/>
            </a:endParaRPr>
          </a:p>
        </p:txBody>
      </p:sp>
      <p:sp>
        <p:nvSpPr>
          <p:cNvPr id="12" name="Text Box 12">
            <a:extLst>
              <a:ext uri="{FF2B5EF4-FFF2-40B4-BE49-F238E27FC236}">
                <a16:creationId xmlns:a16="http://schemas.microsoft.com/office/drawing/2014/main" id="{ACC54B27-2598-D63E-A270-B327AD3A5C86}"/>
              </a:ext>
            </a:extLst>
          </p:cNvPr>
          <p:cNvSpPr txBox="1">
            <a:spLocks noChangeArrowheads="1"/>
          </p:cNvSpPr>
          <p:nvPr/>
        </p:nvSpPr>
        <p:spPr bwMode="auto">
          <a:xfrm>
            <a:off x="2286000" y="6400801"/>
            <a:ext cx="1234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200" b="1">
                <a:solidFill>
                  <a:srgbClr val="FF0000"/>
                </a:solidFill>
                <a:latin typeface="Times New Roman" panose="02020603050405020304" pitchFamily="18" charset="0"/>
                <a:cs typeface="Times New Roman" panose="02020603050405020304" pitchFamily="18" charset="0"/>
              </a:rPr>
              <a:t>- ?</a:t>
            </a:r>
            <a:r>
              <a:rPr lang="en-US" altLang="en-US" sz="4200">
                <a:latin typeface="Times New Roman" panose="02020603050405020304" pitchFamily="18" charset="0"/>
                <a:cs typeface="Times New Roman" panose="02020603050405020304" pitchFamily="18" charset="0"/>
              </a:rPr>
              <a:t>Muốn có ảnh như trên, ta phải đặt vật trong khoảng</a:t>
            </a:r>
            <a:br>
              <a:rPr lang="en-US" altLang="en-US" sz="4200">
                <a:latin typeface="Times New Roman" panose="02020603050405020304" pitchFamily="18" charset="0"/>
                <a:cs typeface="Times New Roman" panose="02020603050405020304" pitchFamily="18" charset="0"/>
              </a:rPr>
            </a:br>
            <a:r>
              <a:rPr lang="en-US" altLang="en-US" sz="4200">
                <a:latin typeface="Times New Roman" panose="02020603050405020304" pitchFamily="18" charset="0"/>
                <a:cs typeface="Times New Roman" panose="02020603050405020304" pitchFamily="18" charset="0"/>
              </a:rPr>
              <a:t>    nào trước kính? </a:t>
            </a:r>
          </a:p>
        </p:txBody>
      </p:sp>
      <p:sp>
        <p:nvSpPr>
          <p:cNvPr id="13" name="Text Box 12">
            <a:extLst>
              <a:ext uri="{FF2B5EF4-FFF2-40B4-BE49-F238E27FC236}">
                <a16:creationId xmlns:a16="http://schemas.microsoft.com/office/drawing/2014/main" id="{F9D95EAC-CBB6-C92D-D3A1-F190C37F2C70}"/>
              </a:ext>
            </a:extLst>
          </p:cNvPr>
          <p:cNvSpPr txBox="1">
            <a:spLocks noChangeArrowheads="1"/>
          </p:cNvSpPr>
          <p:nvPr/>
        </p:nvSpPr>
        <p:spPr bwMode="auto">
          <a:xfrm>
            <a:off x="2514600" y="7712870"/>
            <a:ext cx="1188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=&gt; Muốn có ảnh ảo lớn hơn vật thì phải đặt vật trong khoảng tiêu cự của kính lúp.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1000"/>
                                        <p:tgtEl>
                                          <p:spTgt spid="46"/>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1000"/>
                                        <p:tgtEl>
                                          <p:spTgt spid="45"/>
                                        </p:tgtEl>
                                      </p:cBhvr>
                                    </p:animEffect>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down)">
                                      <p:cBhvr>
                                        <p:cTn id="15" dur="500"/>
                                        <p:tgtEl>
                                          <p:spTgt spid="66"/>
                                        </p:tgtEl>
                                      </p:cBhvr>
                                    </p:animEffect>
                                  </p:childTnLst>
                                </p:cTn>
                              </p:par>
                            </p:childTnLst>
                          </p:cTn>
                        </p:par>
                        <p:par>
                          <p:cTn id="16" fill="hold" nodeType="afterGroup">
                            <p:stCondLst>
                              <p:cond delay="2500"/>
                            </p:stCondLst>
                            <p:childTnLst>
                              <p:par>
                                <p:cTn id="17" presetID="22" presetClass="entr" presetSubtype="4"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childTnLst>
                          </p:cTn>
                        </p:par>
                        <p:par>
                          <p:cTn id="20" fill="hold" nodeType="afterGroup">
                            <p:stCondLst>
                              <p:cond delay="3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nodeType="afterGroup">
                            <p:stCondLst>
                              <p:cond delay="35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1000"/>
                                        <p:tgtEl>
                                          <p:spTgt spid="47"/>
                                        </p:tgtEl>
                                      </p:cBhvr>
                                    </p:animEffect>
                                  </p:childTnLst>
                                </p:cTn>
                              </p:par>
                            </p:childTnLst>
                          </p:cTn>
                        </p:par>
                        <p:par>
                          <p:cTn id="38" fill="hold" nodeType="afterGroup">
                            <p:stCondLst>
                              <p:cond delay="1000"/>
                            </p:stCondLst>
                            <p:childTnLst>
                              <p:par>
                                <p:cTn id="39" presetID="22" presetClass="entr" presetSubtype="4"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childTnLst>
                          </p:cTn>
                        </p:par>
                        <p:par>
                          <p:cTn id="42" fill="hold" nodeType="afterGroup">
                            <p:stCondLst>
                              <p:cond delay="1500"/>
                            </p:stCondLst>
                            <p:childTnLst>
                              <p:par>
                                <p:cTn id="43" presetID="22" presetClass="entr" presetSubtype="4"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down)">
                                      <p:cBhvr>
                                        <p:cTn id="45" dur="500"/>
                                        <p:tgtEl>
                                          <p:spTgt spid="4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ox(in)">
                                      <p:cBhvr>
                                        <p:cTn id="50" dur="2000"/>
                                        <p:tgtEl>
                                          <p:spTgt spid="40"/>
                                        </p:tgtEl>
                                      </p:cBhvr>
                                    </p:animEffect>
                                  </p:childTnLst>
                                </p:cTn>
                              </p:par>
                              <p:par>
                                <p:cTn id="51" presetID="4" presetClass="entr" presetSubtype="16"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box(in)">
                                      <p:cBhvr>
                                        <p:cTn id="53" dur="2000"/>
                                        <p:tgtEl>
                                          <p:spTgt spid="50"/>
                                        </p:tgtEl>
                                      </p:cBhvr>
                                    </p:animEffect>
                                  </p:childTnLst>
                                </p:cTn>
                              </p:par>
                              <p:par>
                                <p:cTn id="54" presetID="4" presetClass="entr" presetSubtype="16"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ox(in)">
                                      <p:cBhvr>
                                        <p:cTn id="56" dur="2000"/>
                                        <p:tgtEl>
                                          <p:spTgt spid="2"/>
                                        </p:tgtEl>
                                      </p:cBhvr>
                                    </p:animEffect>
                                  </p:childTnLst>
                                </p:cTn>
                              </p:par>
                              <p:par>
                                <p:cTn id="57" presetID="4" presetClass="entr" presetSubtype="16"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box(in)">
                                      <p:cBhvr>
                                        <p:cTn id="59" dur="2000"/>
                                        <p:tgtEl>
                                          <p:spTgt spid="52"/>
                                        </p:tgtEl>
                                      </p:cBhvr>
                                    </p:animEffect>
                                  </p:childTnLst>
                                </p:cTn>
                              </p:par>
                              <p:par>
                                <p:cTn id="60" presetID="4" presetClass="entr" presetSubtype="16"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ox(in)">
                                      <p:cBhvr>
                                        <p:cTn id="62" dur="2000"/>
                                        <p:tgtEl>
                                          <p:spTgt spid="3"/>
                                        </p:tgtEl>
                                      </p:cBhvr>
                                    </p:animEffect>
                                  </p:childTnLst>
                                </p:cTn>
                              </p:par>
                              <p:par>
                                <p:cTn id="63" presetID="4" presetClass="entr" presetSubtype="16"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box(in)">
                                      <p:cBhvr>
                                        <p:cTn id="65" dur="2000"/>
                                        <p:tgtEl>
                                          <p:spTgt spid="41"/>
                                        </p:tgtEl>
                                      </p:cBhvr>
                                    </p:animEffect>
                                  </p:childTnLst>
                                </p:cTn>
                              </p:par>
                              <p:par>
                                <p:cTn id="66" presetID="4" presetClass="entr" presetSubtype="16"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ox(in)">
                                      <p:cBhvr>
                                        <p:cTn id="68" dur="2000"/>
                                        <p:tgtEl>
                                          <p:spTgt spid="42"/>
                                        </p:tgtEl>
                                      </p:cBhvr>
                                    </p:animEffect>
                                  </p:childTnLst>
                                </p:cTn>
                              </p:par>
                              <p:par>
                                <p:cTn id="69" presetID="4" presetClass="entr" presetSubtype="16"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ox(in)">
                                      <p:cBhvr>
                                        <p:cTn id="71" dur="2000"/>
                                        <p:tgtEl>
                                          <p:spTgt spid="43"/>
                                        </p:tgtEl>
                                      </p:cBhvr>
                                    </p:animEffect>
                                  </p:childTnLst>
                                </p:cTn>
                              </p:par>
                              <p:par>
                                <p:cTn id="72" presetID="4" presetClass="entr" presetSubtype="16"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box(in)">
                                      <p:cBhvr>
                                        <p:cTn id="74" dur="2000"/>
                                        <p:tgtEl>
                                          <p:spTgt spid="4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1000"/>
                                        <p:tgtEl>
                                          <p:spTgt spid="1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1000"/>
                                        <p:tgtEl>
                                          <p:spTgt spid="1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wipe(left)">
                                      <p:cBhvr>
                                        <p:cTn id="89" dur="1000"/>
                                        <p:tgtEl>
                                          <p:spTgt spid="1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ipe(left)">
                                      <p:cBhvr>
                                        <p:cTn id="9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4" grpId="1"/>
      <p:bldP spid="48" grpId="0"/>
      <p:bldP spid="49" grpId="0"/>
      <p:bldP spid="50" grpId="0"/>
      <p:bldP spid="50" grpId="1"/>
      <p:bldP spid="51"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1">
            <a:extLst>
              <a:ext uri="{FF2B5EF4-FFF2-40B4-BE49-F238E27FC236}">
                <a16:creationId xmlns:a16="http://schemas.microsoft.com/office/drawing/2014/main" id="{E3E30085-C762-5E24-98D4-1C8256E066F0}"/>
              </a:ext>
            </a:extLst>
          </p:cNvPr>
          <p:cNvSpPr txBox="1">
            <a:spLocks noChangeArrowheads="1"/>
          </p:cNvSpPr>
          <p:nvPr/>
        </p:nvSpPr>
        <p:spPr bwMode="auto">
          <a:xfrm>
            <a:off x="2286000" y="228600"/>
            <a:ext cx="13144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rtl="1" eaLnBrk="1" hangingPunct="1">
              <a:spcBef>
                <a:spcPct val="50000"/>
              </a:spcBef>
            </a:pPr>
            <a:r>
              <a:rPr lang="en-US" altLang="en-US" sz="4800" b="1" u="sng">
                <a:solidFill>
                  <a:srgbClr val="000000"/>
                </a:solidFill>
                <a:cs typeface="Times New Roman" panose="02020603050405020304" pitchFamily="18" charset="0"/>
              </a:rPr>
              <a:t>Bài 6</a:t>
            </a:r>
            <a:r>
              <a:rPr lang="en-US" altLang="en-US" sz="4800" b="1">
                <a:solidFill>
                  <a:srgbClr val="000000"/>
                </a:solidFill>
                <a:cs typeface="Times New Roman" panose="02020603050405020304" pitchFamily="18" charset="0"/>
              </a:rPr>
              <a:t>: </a:t>
            </a:r>
            <a:r>
              <a:rPr lang="en-US" altLang="en-US" sz="4200" b="1">
                <a:solidFill>
                  <a:srgbClr val="FF0000"/>
                </a:solidFill>
                <a:cs typeface="Times New Roman" panose="02020603050405020304" pitchFamily="18" charset="0"/>
              </a:rPr>
              <a:t>SỰ TẠO ẢNH QUA THẤU KÍNH -KÍNH LÚP</a:t>
            </a:r>
            <a:endParaRPr lang="en-US" altLang="en-US" sz="4200" b="1" u="sng">
              <a:solidFill>
                <a:srgbClr val="FF0000"/>
              </a:solidFill>
              <a:cs typeface="Times New Roman" panose="02020603050405020304" pitchFamily="18" charset="0"/>
            </a:endParaRPr>
          </a:p>
        </p:txBody>
      </p:sp>
      <p:sp>
        <p:nvSpPr>
          <p:cNvPr id="6" name="Text Box 10">
            <a:extLst>
              <a:ext uri="{FF2B5EF4-FFF2-40B4-BE49-F238E27FC236}">
                <a16:creationId xmlns:a16="http://schemas.microsoft.com/office/drawing/2014/main" id="{8A447FEF-127C-337D-FCCD-E07F2425AE03}"/>
              </a:ext>
            </a:extLst>
          </p:cNvPr>
          <p:cNvSpPr txBox="1">
            <a:spLocks noChangeArrowheads="1"/>
          </p:cNvSpPr>
          <p:nvPr/>
        </p:nvSpPr>
        <p:spPr bwMode="auto">
          <a:xfrm>
            <a:off x="2628900" y="1143001"/>
            <a:ext cx="72009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a:p>
            <a:pPr eaLnBrk="1" hangingPunct="1">
              <a:spcBef>
                <a:spcPct val="50000"/>
              </a:spcBef>
            </a:pPr>
            <a:r>
              <a:rPr lang="en-US" altLang="en-US" sz="4800" b="1">
                <a:solidFill>
                  <a:srgbClr val="FF3300"/>
                </a:solidFill>
                <a:cs typeface="Times New Roman" panose="02020603050405020304" pitchFamily="18" charset="0"/>
              </a:rPr>
              <a:t>1. Đặc điểm của kính lúp:</a:t>
            </a:r>
          </a:p>
        </p:txBody>
      </p:sp>
      <p:sp>
        <p:nvSpPr>
          <p:cNvPr id="19460" name="TextBox 2">
            <a:extLst>
              <a:ext uri="{FF2B5EF4-FFF2-40B4-BE49-F238E27FC236}">
                <a16:creationId xmlns:a16="http://schemas.microsoft.com/office/drawing/2014/main" id="{07562C5B-7D76-6076-B0E4-0035183C711A}"/>
              </a:ext>
            </a:extLst>
          </p:cNvPr>
          <p:cNvSpPr txBox="1">
            <a:spLocks noChangeArrowheads="1"/>
          </p:cNvSpPr>
          <p:nvPr/>
        </p:nvSpPr>
        <p:spPr bwMode="auto">
          <a:xfrm>
            <a:off x="2628900" y="30861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10" name="TextBox 9">
            <a:extLst>
              <a:ext uri="{FF2B5EF4-FFF2-40B4-BE49-F238E27FC236}">
                <a16:creationId xmlns:a16="http://schemas.microsoft.com/office/drawing/2014/main" id="{C54B5909-0E5C-96A0-A7DF-E8305D851B45}"/>
              </a:ext>
            </a:extLst>
          </p:cNvPr>
          <p:cNvSpPr txBox="1">
            <a:spLocks noChangeArrowheads="1"/>
          </p:cNvSpPr>
          <p:nvPr/>
        </p:nvSpPr>
        <p:spPr bwMode="auto">
          <a:xfrm>
            <a:off x="2400300" y="4014788"/>
            <a:ext cx="13601700" cy="213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nSpc>
                <a:spcPct val="107000"/>
              </a:lnSpc>
              <a:spcBef>
                <a:spcPts val="900"/>
              </a:spcBef>
              <a:spcAft>
                <a:spcPts val="900"/>
              </a:spcAft>
            </a:pPr>
            <a:r>
              <a:rPr lang="en-US" altLang="en-US" sz="3600" b="1">
                <a:solidFill>
                  <a:srgbClr val="FF3300"/>
                </a:solidFill>
              </a:rPr>
              <a:t> </a:t>
            </a:r>
            <a:r>
              <a:rPr lang="en-US" altLang="en-US" sz="4200">
                <a:solidFill>
                  <a:schemeClr val="tx1"/>
                </a:solidFill>
                <a:cs typeface="Times New Roman" panose="02020603050405020304" pitchFamily="18" charset="0"/>
              </a:rPr>
              <a:t>- Khi quan sát một vật nhỏ qua kính lúp, ta nhìn thấy ảnh của vật. Ảnh này là ảnh ảo (không hứng được trên màn), cùng chiều và lớn hơn vật.</a:t>
            </a:r>
            <a:endParaRPr lang="en-US" altLang="en-US" sz="4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CB5ACDA-7EEC-843B-42E9-7AEDF9BDE534}"/>
              </a:ext>
            </a:extLst>
          </p:cNvPr>
          <p:cNvSpPr txBox="1">
            <a:spLocks noChangeArrowheads="1"/>
          </p:cNvSpPr>
          <p:nvPr/>
        </p:nvSpPr>
        <p:spPr bwMode="auto">
          <a:xfrm>
            <a:off x="2514600" y="6057900"/>
            <a:ext cx="12973050" cy="26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97000"/>
              </a:lnSpc>
              <a:spcAft>
                <a:spcPts val="432"/>
              </a:spcAft>
            </a:pPr>
            <a:r>
              <a:rPr lang="en-US" altLang="en-US" sz="4200">
                <a:solidFill>
                  <a:schemeClr val="tx1"/>
                </a:solidFill>
                <a:cs typeface="Times New Roman" panose="02020603050405020304" pitchFamily="18" charset="0"/>
              </a:rPr>
              <a:t>- Để quan sát được ảnh của vật qua kính lúp một cách rõ nét, ta phải đặt vật trong khoảng tiêu cự của kính vì kính lúp là thấu kính hội tụ, đặt vật trong khoảng tiêu cự mới tạo ra ảnh ảo và lớn hơn vật.</a:t>
            </a:r>
            <a:endParaRPr lang="en-US" altLang="en-US" sz="30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1">
            <a:extLst>
              <a:ext uri="{FF2B5EF4-FFF2-40B4-BE49-F238E27FC236}">
                <a16:creationId xmlns:a16="http://schemas.microsoft.com/office/drawing/2014/main" id="{841CEEFA-E754-A3BE-2EAB-160527404BAC}"/>
              </a:ext>
            </a:extLst>
          </p:cNvPr>
          <p:cNvSpPr txBox="1">
            <a:spLocks noChangeArrowheads="1"/>
          </p:cNvSpPr>
          <p:nvPr/>
        </p:nvSpPr>
        <p:spPr bwMode="auto">
          <a:xfrm>
            <a:off x="2514600" y="1042988"/>
            <a:ext cx="38481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rtl="1" eaLnBrk="1" hangingPunct="1">
              <a:spcBef>
                <a:spcPct val="50000"/>
              </a:spcBef>
              <a:buFontTx/>
              <a:buNone/>
            </a:pPr>
            <a:r>
              <a:rPr lang="en-US" altLang="en-US" sz="4200" b="1">
                <a:latin typeface="Times New Roman" panose="02020603050405020304" pitchFamily="18" charset="0"/>
                <a:cs typeface="Times New Roman" panose="02020603050405020304" pitchFamily="18" charset="0"/>
              </a:rPr>
              <a:t> </a:t>
            </a:r>
            <a:r>
              <a:rPr lang="en-US" altLang="en-US" sz="4200" u="sng">
                <a:latin typeface="Times New Roman" panose="02020603050405020304" pitchFamily="18" charset="0"/>
                <a:cs typeface="Times New Roman" panose="02020603050405020304" pitchFamily="18" charset="0"/>
              </a:rPr>
              <a:t>Cách quan sát một vật nhỏ qua kính lúp</a:t>
            </a:r>
            <a:endParaRPr lang="en-US" altLang="en-US" sz="4200">
              <a:latin typeface="Times New Roman" panose="02020603050405020304" pitchFamily="18" charset="0"/>
              <a:cs typeface="Times New Roman" panose="02020603050405020304" pitchFamily="18" charset="0"/>
            </a:endParaRPr>
          </a:p>
        </p:txBody>
      </p:sp>
      <p:sp>
        <p:nvSpPr>
          <p:cNvPr id="40" name="Line 30">
            <a:extLst>
              <a:ext uri="{FF2B5EF4-FFF2-40B4-BE49-F238E27FC236}">
                <a16:creationId xmlns:a16="http://schemas.microsoft.com/office/drawing/2014/main" id="{E08BF87C-0534-4771-5A9C-4A1B6A8AEC58}"/>
              </a:ext>
            </a:extLst>
          </p:cNvPr>
          <p:cNvSpPr>
            <a:spLocks noChangeShapeType="1"/>
          </p:cNvSpPr>
          <p:nvPr/>
        </p:nvSpPr>
        <p:spPr bwMode="auto">
          <a:xfrm>
            <a:off x="9220201" y="2493170"/>
            <a:ext cx="1100138" cy="2381"/>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1" name="Line 31">
            <a:extLst>
              <a:ext uri="{FF2B5EF4-FFF2-40B4-BE49-F238E27FC236}">
                <a16:creationId xmlns:a16="http://schemas.microsoft.com/office/drawing/2014/main" id="{159A952A-8785-05E2-4BEA-FE24A3C637C0}"/>
              </a:ext>
            </a:extLst>
          </p:cNvPr>
          <p:cNvSpPr>
            <a:spLocks noChangeShapeType="1"/>
          </p:cNvSpPr>
          <p:nvPr/>
        </p:nvSpPr>
        <p:spPr bwMode="auto">
          <a:xfrm flipH="1" flipV="1">
            <a:off x="6362701" y="571500"/>
            <a:ext cx="2826545" cy="18859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42" name="Line 32">
            <a:extLst>
              <a:ext uri="{FF2B5EF4-FFF2-40B4-BE49-F238E27FC236}">
                <a16:creationId xmlns:a16="http://schemas.microsoft.com/office/drawing/2014/main" id="{E44A19B2-D692-66C1-EC97-377A6F182484}"/>
              </a:ext>
            </a:extLst>
          </p:cNvPr>
          <p:cNvSpPr>
            <a:spLocks noChangeShapeType="1"/>
          </p:cNvSpPr>
          <p:nvPr/>
        </p:nvSpPr>
        <p:spPr bwMode="auto">
          <a:xfrm flipH="1" flipV="1">
            <a:off x="7172325" y="1028701"/>
            <a:ext cx="28575" cy="2119313"/>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3" name="Text Box 33">
            <a:extLst>
              <a:ext uri="{FF2B5EF4-FFF2-40B4-BE49-F238E27FC236}">
                <a16:creationId xmlns:a16="http://schemas.microsoft.com/office/drawing/2014/main" id="{BF9CC800-2B7E-C96E-0D94-B444D80FB527}"/>
              </a:ext>
            </a:extLst>
          </p:cNvPr>
          <p:cNvSpPr txBox="1">
            <a:spLocks noChangeArrowheads="1"/>
          </p:cNvSpPr>
          <p:nvPr/>
        </p:nvSpPr>
        <p:spPr bwMode="auto">
          <a:xfrm>
            <a:off x="6819900" y="381000"/>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latin typeface="Times New Roman" panose="02020603050405020304" pitchFamily="18" charset="0"/>
              </a:rPr>
              <a:t>B’</a:t>
            </a:r>
          </a:p>
        </p:txBody>
      </p:sp>
      <p:sp>
        <p:nvSpPr>
          <p:cNvPr id="44" name="Text Box 34">
            <a:extLst>
              <a:ext uri="{FF2B5EF4-FFF2-40B4-BE49-F238E27FC236}">
                <a16:creationId xmlns:a16="http://schemas.microsoft.com/office/drawing/2014/main" id="{E6364CA6-AC42-00BF-50A9-EC43A4AF4879}"/>
              </a:ext>
            </a:extLst>
          </p:cNvPr>
          <p:cNvSpPr txBox="1">
            <a:spLocks noChangeArrowheads="1"/>
          </p:cNvSpPr>
          <p:nvPr/>
        </p:nvSpPr>
        <p:spPr bwMode="auto">
          <a:xfrm>
            <a:off x="6819900" y="3071813"/>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latin typeface="Times New Roman" panose="02020603050405020304" pitchFamily="18" charset="0"/>
              </a:rPr>
              <a:t>A’</a:t>
            </a:r>
          </a:p>
        </p:txBody>
      </p:sp>
      <p:sp>
        <p:nvSpPr>
          <p:cNvPr id="45" name="Line 35">
            <a:extLst>
              <a:ext uri="{FF2B5EF4-FFF2-40B4-BE49-F238E27FC236}">
                <a16:creationId xmlns:a16="http://schemas.microsoft.com/office/drawing/2014/main" id="{819778B0-1CEC-2F76-E0BA-F8AAADFB426A}"/>
              </a:ext>
            </a:extLst>
          </p:cNvPr>
          <p:cNvSpPr>
            <a:spLocks noChangeShapeType="1"/>
          </p:cNvSpPr>
          <p:nvPr/>
        </p:nvSpPr>
        <p:spPr bwMode="auto">
          <a:xfrm>
            <a:off x="6134100" y="3178970"/>
            <a:ext cx="7315200" cy="21431"/>
          </a:xfrm>
          <a:prstGeom prst="line">
            <a:avLst/>
          </a:prstGeom>
          <a:noFill/>
          <a:ln w="190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46" name="Line 36">
            <a:extLst>
              <a:ext uri="{FF2B5EF4-FFF2-40B4-BE49-F238E27FC236}">
                <a16:creationId xmlns:a16="http://schemas.microsoft.com/office/drawing/2014/main" id="{E61FB272-A79E-AD9E-CB5F-192C829B2CAF}"/>
              </a:ext>
            </a:extLst>
          </p:cNvPr>
          <p:cNvSpPr>
            <a:spLocks noChangeShapeType="1"/>
          </p:cNvSpPr>
          <p:nvPr/>
        </p:nvSpPr>
        <p:spPr bwMode="auto">
          <a:xfrm>
            <a:off x="10320338" y="1559720"/>
            <a:ext cx="0" cy="3086100"/>
          </a:xfrm>
          <a:prstGeom prst="line">
            <a:avLst/>
          </a:prstGeom>
          <a:noFill/>
          <a:ln w="38100">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7" name="Line 37">
            <a:extLst>
              <a:ext uri="{FF2B5EF4-FFF2-40B4-BE49-F238E27FC236}">
                <a16:creationId xmlns:a16="http://schemas.microsoft.com/office/drawing/2014/main" id="{0A34F8B4-F2B2-8014-413B-C49A5B005BD7}"/>
              </a:ext>
            </a:extLst>
          </p:cNvPr>
          <p:cNvSpPr>
            <a:spLocks noChangeShapeType="1"/>
          </p:cNvSpPr>
          <p:nvPr/>
        </p:nvSpPr>
        <p:spPr bwMode="auto">
          <a:xfrm flipV="1">
            <a:off x="9208295" y="2424113"/>
            <a:ext cx="11906" cy="77390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8" name="Text Box 38">
            <a:extLst>
              <a:ext uri="{FF2B5EF4-FFF2-40B4-BE49-F238E27FC236}">
                <a16:creationId xmlns:a16="http://schemas.microsoft.com/office/drawing/2014/main" id="{4C797B52-41BE-5DA6-F521-963DBB806D60}"/>
              </a:ext>
            </a:extLst>
          </p:cNvPr>
          <p:cNvSpPr txBox="1">
            <a:spLocks noChangeArrowheads="1"/>
          </p:cNvSpPr>
          <p:nvPr/>
        </p:nvSpPr>
        <p:spPr bwMode="auto">
          <a:xfrm>
            <a:off x="8970170" y="3119438"/>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latin typeface="Times New Roman" panose="02020603050405020304" pitchFamily="18" charset="0"/>
              </a:rPr>
              <a:t>A</a:t>
            </a:r>
          </a:p>
        </p:txBody>
      </p:sp>
      <p:sp>
        <p:nvSpPr>
          <p:cNvPr id="49" name="Text Box 39">
            <a:extLst>
              <a:ext uri="{FF2B5EF4-FFF2-40B4-BE49-F238E27FC236}">
                <a16:creationId xmlns:a16="http://schemas.microsoft.com/office/drawing/2014/main" id="{9419A27D-143B-8DB9-B628-4A37C4468711}"/>
              </a:ext>
            </a:extLst>
          </p:cNvPr>
          <p:cNvSpPr txBox="1">
            <a:spLocks noChangeArrowheads="1"/>
          </p:cNvSpPr>
          <p:nvPr/>
        </p:nvSpPr>
        <p:spPr bwMode="auto">
          <a:xfrm>
            <a:off x="9001125" y="1888332"/>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latin typeface="Times New Roman" panose="02020603050405020304" pitchFamily="18" charset="0"/>
              </a:rPr>
              <a:t>B</a:t>
            </a:r>
          </a:p>
        </p:txBody>
      </p:sp>
      <p:sp>
        <p:nvSpPr>
          <p:cNvPr id="50" name="Text Box 40">
            <a:extLst>
              <a:ext uri="{FF2B5EF4-FFF2-40B4-BE49-F238E27FC236}">
                <a16:creationId xmlns:a16="http://schemas.microsoft.com/office/drawing/2014/main" id="{C7E532FD-D232-B3BF-6176-ED8A9146103B}"/>
              </a:ext>
            </a:extLst>
          </p:cNvPr>
          <p:cNvSpPr txBox="1">
            <a:spLocks noChangeArrowheads="1"/>
          </p:cNvSpPr>
          <p:nvPr/>
        </p:nvSpPr>
        <p:spPr bwMode="auto">
          <a:xfrm>
            <a:off x="10372725" y="1828800"/>
            <a:ext cx="4595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a:latin typeface="Times New Roman" panose="02020603050405020304" pitchFamily="18" charset="0"/>
              </a:rPr>
              <a:t>I</a:t>
            </a:r>
          </a:p>
        </p:txBody>
      </p:sp>
      <p:sp>
        <p:nvSpPr>
          <p:cNvPr id="51" name="Text Box 41">
            <a:extLst>
              <a:ext uri="{FF2B5EF4-FFF2-40B4-BE49-F238E27FC236}">
                <a16:creationId xmlns:a16="http://schemas.microsoft.com/office/drawing/2014/main" id="{C7724020-00C6-E111-9542-FD646B959D78}"/>
              </a:ext>
            </a:extLst>
          </p:cNvPr>
          <p:cNvSpPr txBox="1">
            <a:spLocks noChangeArrowheads="1"/>
          </p:cNvSpPr>
          <p:nvPr/>
        </p:nvSpPr>
        <p:spPr bwMode="auto">
          <a:xfrm>
            <a:off x="9894095" y="3033713"/>
            <a:ext cx="459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O</a:t>
            </a:r>
          </a:p>
        </p:txBody>
      </p:sp>
      <p:sp>
        <p:nvSpPr>
          <p:cNvPr id="52" name="Line 42">
            <a:extLst>
              <a:ext uri="{FF2B5EF4-FFF2-40B4-BE49-F238E27FC236}">
                <a16:creationId xmlns:a16="http://schemas.microsoft.com/office/drawing/2014/main" id="{E7E24B74-3C0C-04B4-A9EA-AA925D47AC2C}"/>
              </a:ext>
            </a:extLst>
          </p:cNvPr>
          <p:cNvSpPr>
            <a:spLocks noChangeShapeType="1"/>
          </p:cNvSpPr>
          <p:nvPr/>
        </p:nvSpPr>
        <p:spPr bwMode="auto">
          <a:xfrm>
            <a:off x="6579395" y="804863"/>
            <a:ext cx="3783806" cy="16573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2" name="Group 44">
            <a:extLst>
              <a:ext uri="{FF2B5EF4-FFF2-40B4-BE49-F238E27FC236}">
                <a16:creationId xmlns:a16="http://schemas.microsoft.com/office/drawing/2014/main" id="{5F9AC76D-D5CB-19B2-0AF8-E044B3B12FC7}"/>
              </a:ext>
            </a:extLst>
          </p:cNvPr>
          <p:cNvGrpSpPr>
            <a:grpSpLocks/>
          </p:cNvGrpSpPr>
          <p:nvPr/>
        </p:nvGrpSpPr>
        <p:grpSpPr bwMode="auto">
          <a:xfrm rot="227816">
            <a:off x="10327482" y="2607470"/>
            <a:ext cx="3581400" cy="1223963"/>
            <a:chOff x="1680" y="2557"/>
            <a:chExt cx="1504" cy="514"/>
          </a:xfrm>
        </p:grpSpPr>
        <p:sp>
          <p:nvSpPr>
            <p:cNvPr id="20514" name="Line 45">
              <a:extLst>
                <a:ext uri="{FF2B5EF4-FFF2-40B4-BE49-F238E27FC236}">
                  <a16:creationId xmlns:a16="http://schemas.microsoft.com/office/drawing/2014/main" id="{D061EC22-4A27-B56D-0A09-3D0410C0383D}"/>
                </a:ext>
              </a:extLst>
            </p:cNvPr>
            <p:cNvSpPr>
              <a:spLocks noChangeShapeType="1"/>
            </p:cNvSpPr>
            <p:nvPr/>
          </p:nvSpPr>
          <p:spPr bwMode="auto">
            <a:xfrm>
              <a:off x="1680" y="2557"/>
              <a:ext cx="809" cy="288"/>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0515" name="Line 46">
              <a:extLst>
                <a:ext uri="{FF2B5EF4-FFF2-40B4-BE49-F238E27FC236}">
                  <a16:creationId xmlns:a16="http://schemas.microsoft.com/office/drawing/2014/main" id="{FB507729-5B6E-407D-7FAD-F9F335BA07CB}"/>
                </a:ext>
              </a:extLst>
            </p:cNvPr>
            <p:cNvSpPr>
              <a:spLocks noChangeShapeType="1"/>
            </p:cNvSpPr>
            <p:nvPr/>
          </p:nvSpPr>
          <p:spPr bwMode="auto">
            <a:xfrm>
              <a:off x="2448" y="2832"/>
              <a:ext cx="736" cy="239"/>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3" name="Group 47">
            <a:extLst>
              <a:ext uri="{FF2B5EF4-FFF2-40B4-BE49-F238E27FC236}">
                <a16:creationId xmlns:a16="http://schemas.microsoft.com/office/drawing/2014/main" id="{80D3C410-F8FD-67EF-ABDB-821301372867}"/>
              </a:ext>
            </a:extLst>
          </p:cNvPr>
          <p:cNvGrpSpPr>
            <a:grpSpLocks/>
          </p:cNvGrpSpPr>
          <p:nvPr/>
        </p:nvGrpSpPr>
        <p:grpSpPr bwMode="auto">
          <a:xfrm>
            <a:off x="9177338" y="2466976"/>
            <a:ext cx="3700463" cy="2395538"/>
            <a:chOff x="1200" y="2572"/>
            <a:chExt cx="1554" cy="1006"/>
          </a:xfrm>
        </p:grpSpPr>
        <p:sp>
          <p:nvSpPr>
            <p:cNvPr id="20511" name="Line 48">
              <a:extLst>
                <a:ext uri="{FF2B5EF4-FFF2-40B4-BE49-F238E27FC236}">
                  <a16:creationId xmlns:a16="http://schemas.microsoft.com/office/drawing/2014/main" id="{767F2F59-4F0D-B18A-C35A-1E5E2B65251F}"/>
                </a:ext>
              </a:extLst>
            </p:cNvPr>
            <p:cNvSpPr>
              <a:spLocks noChangeShapeType="1"/>
            </p:cNvSpPr>
            <p:nvPr/>
          </p:nvSpPr>
          <p:spPr bwMode="auto">
            <a:xfrm>
              <a:off x="1200" y="2577"/>
              <a:ext cx="1104" cy="71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0512" name="Line 49">
              <a:extLst>
                <a:ext uri="{FF2B5EF4-FFF2-40B4-BE49-F238E27FC236}">
                  <a16:creationId xmlns:a16="http://schemas.microsoft.com/office/drawing/2014/main" id="{56BD6270-083D-5CCF-A414-F0EE7E2D5EBD}"/>
                </a:ext>
              </a:extLst>
            </p:cNvPr>
            <p:cNvSpPr>
              <a:spLocks noChangeShapeType="1"/>
            </p:cNvSpPr>
            <p:nvPr/>
          </p:nvSpPr>
          <p:spPr bwMode="auto">
            <a:xfrm>
              <a:off x="1200" y="2572"/>
              <a:ext cx="288" cy="190"/>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0513" name="Line 50">
              <a:extLst>
                <a:ext uri="{FF2B5EF4-FFF2-40B4-BE49-F238E27FC236}">
                  <a16:creationId xmlns:a16="http://schemas.microsoft.com/office/drawing/2014/main" id="{7CFBE943-3B1A-3FA9-2DB8-AFD56C1A6CF7}"/>
                </a:ext>
              </a:extLst>
            </p:cNvPr>
            <p:cNvSpPr>
              <a:spLocks noChangeShapeType="1"/>
            </p:cNvSpPr>
            <p:nvPr/>
          </p:nvSpPr>
          <p:spPr bwMode="auto">
            <a:xfrm>
              <a:off x="2095" y="3146"/>
              <a:ext cx="659" cy="432"/>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4" name="Group 51">
            <a:extLst>
              <a:ext uri="{FF2B5EF4-FFF2-40B4-BE49-F238E27FC236}">
                <a16:creationId xmlns:a16="http://schemas.microsoft.com/office/drawing/2014/main" id="{92F335B7-60ED-53E2-69AD-AF780D387E5B}"/>
              </a:ext>
            </a:extLst>
          </p:cNvPr>
          <p:cNvGrpSpPr>
            <a:grpSpLocks/>
          </p:cNvGrpSpPr>
          <p:nvPr/>
        </p:nvGrpSpPr>
        <p:grpSpPr bwMode="auto">
          <a:xfrm>
            <a:off x="8189120" y="3071814"/>
            <a:ext cx="459581" cy="795338"/>
            <a:chOff x="576" y="2826"/>
            <a:chExt cx="193" cy="334"/>
          </a:xfrm>
        </p:grpSpPr>
        <p:sp>
          <p:nvSpPr>
            <p:cNvPr id="20509" name="Text Box 52">
              <a:extLst>
                <a:ext uri="{FF2B5EF4-FFF2-40B4-BE49-F238E27FC236}">
                  <a16:creationId xmlns:a16="http://schemas.microsoft.com/office/drawing/2014/main" id="{B2AEFFF6-F02F-EB2F-98DE-CCB6117D3841}"/>
                </a:ext>
              </a:extLst>
            </p:cNvPr>
            <p:cNvSpPr txBox="1">
              <a:spLocks noChangeArrowheads="1"/>
            </p:cNvSpPr>
            <p:nvPr/>
          </p:nvSpPr>
          <p:spPr bwMode="auto">
            <a:xfrm>
              <a:off x="576" y="2889"/>
              <a:ext cx="19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F</a:t>
              </a:r>
            </a:p>
          </p:txBody>
        </p:sp>
        <p:sp>
          <p:nvSpPr>
            <p:cNvPr id="20510" name="Line 53">
              <a:extLst>
                <a:ext uri="{FF2B5EF4-FFF2-40B4-BE49-F238E27FC236}">
                  <a16:creationId xmlns:a16="http://schemas.microsoft.com/office/drawing/2014/main" id="{533DAE9E-A8A0-0C5E-E070-D0085D9379FF}"/>
                </a:ext>
              </a:extLst>
            </p:cNvPr>
            <p:cNvSpPr>
              <a:spLocks noChangeShapeType="1"/>
            </p:cNvSpPr>
            <p:nvPr/>
          </p:nvSpPr>
          <p:spPr bwMode="auto">
            <a:xfrm>
              <a:off x="672" y="2826"/>
              <a:ext cx="0" cy="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5" name="Group 54">
            <a:extLst>
              <a:ext uri="{FF2B5EF4-FFF2-40B4-BE49-F238E27FC236}">
                <a16:creationId xmlns:a16="http://schemas.microsoft.com/office/drawing/2014/main" id="{82CD2145-4233-07E1-A8BF-FF4541FB06E8}"/>
              </a:ext>
            </a:extLst>
          </p:cNvPr>
          <p:cNvGrpSpPr>
            <a:grpSpLocks/>
          </p:cNvGrpSpPr>
          <p:nvPr/>
        </p:nvGrpSpPr>
        <p:grpSpPr bwMode="auto">
          <a:xfrm>
            <a:off x="11772900" y="2569374"/>
            <a:ext cx="685800" cy="757238"/>
            <a:chOff x="2448" y="2615"/>
            <a:chExt cx="288" cy="318"/>
          </a:xfrm>
        </p:grpSpPr>
        <p:sp>
          <p:nvSpPr>
            <p:cNvPr id="20507" name="Text Box 55">
              <a:extLst>
                <a:ext uri="{FF2B5EF4-FFF2-40B4-BE49-F238E27FC236}">
                  <a16:creationId xmlns:a16="http://schemas.microsoft.com/office/drawing/2014/main" id="{84C4512E-631F-8148-0249-4BFDCD9B9B94}"/>
                </a:ext>
              </a:extLst>
            </p:cNvPr>
            <p:cNvSpPr txBox="1">
              <a:spLocks noChangeArrowheads="1"/>
            </p:cNvSpPr>
            <p:nvPr/>
          </p:nvSpPr>
          <p:spPr bwMode="auto">
            <a:xfrm>
              <a:off x="2448" y="2615"/>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F’</a:t>
              </a:r>
            </a:p>
          </p:txBody>
        </p:sp>
        <p:sp>
          <p:nvSpPr>
            <p:cNvPr id="20508" name="Line 56">
              <a:extLst>
                <a:ext uri="{FF2B5EF4-FFF2-40B4-BE49-F238E27FC236}">
                  <a16:creationId xmlns:a16="http://schemas.microsoft.com/office/drawing/2014/main" id="{77CCC5AC-D9EA-2135-7B60-E15A2061D3CA}"/>
                </a:ext>
              </a:extLst>
            </p:cNvPr>
            <p:cNvSpPr>
              <a:spLocks noChangeShapeType="1"/>
            </p:cNvSpPr>
            <p:nvPr/>
          </p:nvSpPr>
          <p:spPr bwMode="auto">
            <a:xfrm>
              <a:off x="2579" y="283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aphicFrame>
        <p:nvGraphicFramePr>
          <p:cNvPr id="66" name="Object 58">
            <a:extLst>
              <a:ext uri="{FF2B5EF4-FFF2-40B4-BE49-F238E27FC236}">
                <a16:creationId xmlns:a16="http://schemas.microsoft.com/office/drawing/2014/main" id="{AABE373E-20B4-A202-FCDB-E384CC1DC823}"/>
              </a:ext>
            </a:extLst>
          </p:cNvPr>
          <p:cNvGraphicFramePr>
            <a:graphicFrameLocks noChangeAspect="1"/>
          </p:cNvGraphicFramePr>
          <p:nvPr/>
        </p:nvGraphicFramePr>
        <p:xfrm>
          <a:off x="12994482" y="2626520"/>
          <a:ext cx="483393" cy="459581"/>
        </p:xfrm>
        <a:graphic>
          <a:graphicData uri="http://schemas.openxmlformats.org/presentationml/2006/ole">
            <mc:AlternateContent xmlns:mc="http://schemas.openxmlformats.org/markup-compatibility/2006">
              <mc:Choice xmlns:v="urn:schemas-microsoft-com:vml" Requires="v">
                <p:oleObj name="Equation" r:id="rId2" imgW="139579" imgH="164957" progId="Equation.3">
                  <p:embed/>
                </p:oleObj>
              </mc:Choice>
              <mc:Fallback>
                <p:oleObj name="Equation" r:id="rId2" imgW="139579" imgH="164957" progId="Equation.3">
                  <p:embed/>
                  <p:pic>
                    <p:nvPicPr>
                      <p:cNvPr id="66" name="Object 58">
                        <a:extLst>
                          <a:ext uri="{FF2B5EF4-FFF2-40B4-BE49-F238E27FC236}">
                            <a16:creationId xmlns:a16="http://schemas.microsoft.com/office/drawing/2014/main" id="{AABE373E-20B4-A202-FCDB-E384CC1DC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4482" y="2626520"/>
                        <a:ext cx="483393"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85474A56-9D6C-7C56-A29A-925697C23BBC}"/>
              </a:ext>
            </a:extLst>
          </p:cNvPr>
          <p:cNvSpPr txBox="1">
            <a:spLocks noChangeArrowheads="1"/>
          </p:cNvSpPr>
          <p:nvPr/>
        </p:nvSpPr>
        <p:spPr bwMode="auto">
          <a:xfrm>
            <a:off x="9001126" y="4572001"/>
            <a:ext cx="28051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200" u="sng">
                <a:solidFill>
                  <a:srgbClr val="0000FF"/>
                </a:solidFill>
                <a:latin typeface="Times New Roman" panose="02020603050405020304" pitchFamily="18" charset="0"/>
              </a:rPr>
              <a:t>KÍNH LÚP</a:t>
            </a:r>
          </a:p>
        </p:txBody>
      </p:sp>
      <p:sp>
        <p:nvSpPr>
          <p:cNvPr id="10" name="Text Box 12">
            <a:extLst>
              <a:ext uri="{FF2B5EF4-FFF2-40B4-BE49-F238E27FC236}">
                <a16:creationId xmlns:a16="http://schemas.microsoft.com/office/drawing/2014/main" id="{5515D727-3C8F-D4D4-C4D2-C33EB523FB0E}"/>
              </a:ext>
            </a:extLst>
          </p:cNvPr>
          <p:cNvSpPr txBox="1">
            <a:spLocks noChangeArrowheads="1"/>
          </p:cNvSpPr>
          <p:nvPr/>
        </p:nvSpPr>
        <p:spPr bwMode="auto">
          <a:xfrm>
            <a:off x="2226469" y="5143501"/>
            <a:ext cx="134874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200" b="1">
                <a:solidFill>
                  <a:srgbClr val="FF0000"/>
                </a:solidFill>
                <a:latin typeface="Times New Roman" panose="02020603050405020304" pitchFamily="18" charset="0"/>
                <a:cs typeface="Times New Roman" panose="02020603050405020304" pitchFamily="18" charset="0"/>
              </a:rPr>
              <a:t>- </a:t>
            </a:r>
            <a:r>
              <a:rPr lang="en-US" altLang="en-US" sz="4200" b="1" u="sng">
                <a:solidFill>
                  <a:srgbClr val="FF0000"/>
                </a:solidFill>
                <a:latin typeface="Times New Roman" panose="02020603050405020304" pitchFamily="18" charset="0"/>
                <a:cs typeface="Times New Roman" panose="02020603050405020304" pitchFamily="18" charset="0"/>
              </a:rPr>
              <a:t>?</a:t>
            </a:r>
            <a:r>
              <a:rPr lang="en-US" altLang="en-US" sz="4200">
                <a:solidFill>
                  <a:srgbClr val="0000CC"/>
                </a:solidFill>
                <a:latin typeface="Times New Roman" panose="02020603050405020304" pitchFamily="18" charset="0"/>
                <a:cs typeface="Times New Roman" panose="02020603050405020304" pitchFamily="18" charset="0"/>
              </a:rPr>
              <a:t> </a:t>
            </a:r>
            <a:r>
              <a:rPr lang="en-US" altLang="en-US" sz="4200">
                <a:latin typeface="Times New Roman" panose="02020603050405020304" pitchFamily="18" charset="0"/>
                <a:cs typeface="Times New Roman" panose="02020603050405020304" pitchFamily="18" charset="0"/>
              </a:rPr>
              <a:t>Qua kính lúp sẽ có ảnh thật hay ảo?To hay nhỏ hơn vật?</a:t>
            </a:r>
            <a:endParaRPr lang="en-US" altLang="en-US" sz="4050">
              <a:latin typeface="Times New Roman" panose="02020603050405020304" pitchFamily="18" charset="0"/>
              <a:cs typeface="Times New Roman" panose="02020603050405020304" pitchFamily="18" charset="0"/>
            </a:endParaRPr>
          </a:p>
        </p:txBody>
      </p:sp>
      <p:sp>
        <p:nvSpPr>
          <p:cNvPr id="11" name="Text Box 12">
            <a:extLst>
              <a:ext uri="{FF2B5EF4-FFF2-40B4-BE49-F238E27FC236}">
                <a16:creationId xmlns:a16="http://schemas.microsoft.com/office/drawing/2014/main" id="{20652EE2-7409-1DB2-D7CE-D1357F1FCEA0}"/>
              </a:ext>
            </a:extLst>
          </p:cNvPr>
          <p:cNvSpPr txBox="1">
            <a:spLocks noChangeArrowheads="1"/>
          </p:cNvSpPr>
          <p:nvPr/>
        </p:nvSpPr>
        <p:spPr bwMode="auto">
          <a:xfrm>
            <a:off x="2514600" y="5729288"/>
            <a:ext cx="12915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=&gt; Qua kính lúp sẽ có ảnh ảo, cùng chiều, lớn hơn vật.</a:t>
            </a:r>
            <a:endParaRPr lang="en-US" altLang="en-US" sz="4050">
              <a:solidFill>
                <a:srgbClr val="0000CC"/>
              </a:solidFill>
              <a:latin typeface="Times New Roman" panose="02020603050405020304" pitchFamily="18" charset="0"/>
              <a:cs typeface="Times New Roman" panose="02020603050405020304" pitchFamily="18" charset="0"/>
            </a:endParaRPr>
          </a:p>
        </p:txBody>
      </p:sp>
      <p:sp>
        <p:nvSpPr>
          <p:cNvPr id="12" name="Text Box 12">
            <a:extLst>
              <a:ext uri="{FF2B5EF4-FFF2-40B4-BE49-F238E27FC236}">
                <a16:creationId xmlns:a16="http://schemas.microsoft.com/office/drawing/2014/main" id="{52A323BE-2459-703F-78C5-776DE0A9EC9F}"/>
              </a:ext>
            </a:extLst>
          </p:cNvPr>
          <p:cNvSpPr txBox="1">
            <a:spLocks noChangeArrowheads="1"/>
          </p:cNvSpPr>
          <p:nvPr/>
        </p:nvSpPr>
        <p:spPr bwMode="auto">
          <a:xfrm>
            <a:off x="2286000" y="6400801"/>
            <a:ext cx="1234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200" b="1">
                <a:solidFill>
                  <a:srgbClr val="FF0000"/>
                </a:solidFill>
                <a:latin typeface="Times New Roman" panose="02020603050405020304" pitchFamily="18" charset="0"/>
                <a:cs typeface="Times New Roman" panose="02020603050405020304" pitchFamily="18" charset="0"/>
              </a:rPr>
              <a:t>- ?</a:t>
            </a:r>
            <a:r>
              <a:rPr lang="en-US" altLang="en-US" sz="4200">
                <a:latin typeface="Times New Roman" panose="02020603050405020304" pitchFamily="18" charset="0"/>
                <a:cs typeface="Times New Roman" panose="02020603050405020304" pitchFamily="18" charset="0"/>
              </a:rPr>
              <a:t>Muốn có ảnh như trên, ta phải đặt vật trong khoảng</a:t>
            </a:r>
            <a:br>
              <a:rPr lang="en-US" altLang="en-US" sz="4200">
                <a:latin typeface="Times New Roman" panose="02020603050405020304" pitchFamily="18" charset="0"/>
                <a:cs typeface="Times New Roman" panose="02020603050405020304" pitchFamily="18" charset="0"/>
              </a:rPr>
            </a:br>
            <a:r>
              <a:rPr lang="en-US" altLang="en-US" sz="4200">
                <a:latin typeface="Times New Roman" panose="02020603050405020304" pitchFamily="18" charset="0"/>
                <a:cs typeface="Times New Roman" panose="02020603050405020304" pitchFamily="18" charset="0"/>
              </a:rPr>
              <a:t>    nào trước kính? </a:t>
            </a:r>
          </a:p>
        </p:txBody>
      </p:sp>
      <p:sp>
        <p:nvSpPr>
          <p:cNvPr id="13" name="Text Box 12">
            <a:extLst>
              <a:ext uri="{FF2B5EF4-FFF2-40B4-BE49-F238E27FC236}">
                <a16:creationId xmlns:a16="http://schemas.microsoft.com/office/drawing/2014/main" id="{E7B9D048-2F1C-B1E9-557A-0D498650D694}"/>
              </a:ext>
            </a:extLst>
          </p:cNvPr>
          <p:cNvSpPr txBox="1">
            <a:spLocks noChangeArrowheads="1"/>
          </p:cNvSpPr>
          <p:nvPr/>
        </p:nvSpPr>
        <p:spPr bwMode="auto">
          <a:xfrm>
            <a:off x="2514600" y="7712870"/>
            <a:ext cx="1188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=&gt; Muốn có ảnh ảo lớn hơn vật thì phải đặt vật trong khoảng tiêu cự của kính lúp.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1000"/>
                                        <p:tgtEl>
                                          <p:spTgt spid="46"/>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1000"/>
                                        <p:tgtEl>
                                          <p:spTgt spid="45"/>
                                        </p:tgtEl>
                                      </p:cBhvr>
                                    </p:animEffect>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down)">
                                      <p:cBhvr>
                                        <p:cTn id="15" dur="500"/>
                                        <p:tgtEl>
                                          <p:spTgt spid="66"/>
                                        </p:tgtEl>
                                      </p:cBhvr>
                                    </p:animEffect>
                                  </p:childTnLst>
                                </p:cTn>
                              </p:par>
                            </p:childTnLst>
                          </p:cTn>
                        </p:par>
                        <p:par>
                          <p:cTn id="16" fill="hold" nodeType="afterGroup">
                            <p:stCondLst>
                              <p:cond delay="2500"/>
                            </p:stCondLst>
                            <p:childTnLst>
                              <p:par>
                                <p:cTn id="17" presetID="22" presetClass="entr" presetSubtype="4"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childTnLst>
                          </p:cTn>
                        </p:par>
                        <p:par>
                          <p:cTn id="20" fill="hold" nodeType="afterGroup">
                            <p:stCondLst>
                              <p:cond delay="3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nodeType="afterGroup">
                            <p:stCondLst>
                              <p:cond delay="35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1000"/>
                                        <p:tgtEl>
                                          <p:spTgt spid="47"/>
                                        </p:tgtEl>
                                      </p:cBhvr>
                                    </p:animEffect>
                                  </p:childTnLst>
                                </p:cTn>
                              </p:par>
                            </p:childTnLst>
                          </p:cTn>
                        </p:par>
                        <p:par>
                          <p:cTn id="38" fill="hold" nodeType="afterGroup">
                            <p:stCondLst>
                              <p:cond delay="1000"/>
                            </p:stCondLst>
                            <p:childTnLst>
                              <p:par>
                                <p:cTn id="39" presetID="22" presetClass="entr" presetSubtype="4"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childTnLst>
                          </p:cTn>
                        </p:par>
                        <p:par>
                          <p:cTn id="42" fill="hold" nodeType="afterGroup">
                            <p:stCondLst>
                              <p:cond delay="1500"/>
                            </p:stCondLst>
                            <p:childTnLst>
                              <p:par>
                                <p:cTn id="43" presetID="22" presetClass="entr" presetSubtype="4"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down)">
                                      <p:cBhvr>
                                        <p:cTn id="45" dur="500"/>
                                        <p:tgtEl>
                                          <p:spTgt spid="4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ox(in)">
                                      <p:cBhvr>
                                        <p:cTn id="50" dur="2000"/>
                                        <p:tgtEl>
                                          <p:spTgt spid="40"/>
                                        </p:tgtEl>
                                      </p:cBhvr>
                                    </p:animEffect>
                                  </p:childTnLst>
                                </p:cTn>
                              </p:par>
                              <p:par>
                                <p:cTn id="51" presetID="4" presetClass="entr" presetSubtype="16"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box(in)">
                                      <p:cBhvr>
                                        <p:cTn id="53" dur="2000"/>
                                        <p:tgtEl>
                                          <p:spTgt spid="50"/>
                                        </p:tgtEl>
                                      </p:cBhvr>
                                    </p:animEffect>
                                  </p:childTnLst>
                                </p:cTn>
                              </p:par>
                              <p:par>
                                <p:cTn id="54" presetID="4" presetClass="entr" presetSubtype="16"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ox(in)">
                                      <p:cBhvr>
                                        <p:cTn id="56" dur="2000"/>
                                        <p:tgtEl>
                                          <p:spTgt spid="2"/>
                                        </p:tgtEl>
                                      </p:cBhvr>
                                    </p:animEffect>
                                  </p:childTnLst>
                                </p:cTn>
                              </p:par>
                              <p:par>
                                <p:cTn id="57" presetID="4" presetClass="entr" presetSubtype="16"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box(in)">
                                      <p:cBhvr>
                                        <p:cTn id="59" dur="2000"/>
                                        <p:tgtEl>
                                          <p:spTgt spid="52"/>
                                        </p:tgtEl>
                                      </p:cBhvr>
                                    </p:animEffect>
                                  </p:childTnLst>
                                </p:cTn>
                              </p:par>
                              <p:par>
                                <p:cTn id="60" presetID="4" presetClass="entr" presetSubtype="16"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ox(in)">
                                      <p:cBhvr>
                                        <p:cTn id="62" dur="2000"/>
                                        <p:tgtEl>
                                          <p:spTgt spid="3"/>
                                        </p:tgtEl>
                                      </p:cBhvr>
                                    </p:animEffect>
                                  </p:childTnLst>
                                </p:cTn>
                              </p:par>
                              <p:par>
                                <p:cTn id="63" presetID="4" presetClass="entr" presetSubtype="16"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box(in)">
                                      <p:cBhvr>
                                        <p:cTn id="65" dur="2000"/>
                                        <p:tgtEl>
                                          <p:spTgt spid="41"/>
                                        </p:tgtEl>
                                      </p:cBhvr>
                                    </p:animEffect>
                                  </p:childTnLst>
                                </p:cTn>
                              </p:par>
                              <p:par>
                                <p:cTn id="66" presetID="4" presetClass="entr" presetSubtype="16"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ox(in)">
                                      <p:cBhvr>
                                        <p:cTn id="68" dur="2000"/>
                                        <p:tgtEl>
                                          <p:spTgt spid="42"/>
                                        </p:tgtEl>
                                      </p:cBhvr>
                                    </p:animEffect>
                                  </p:childTnLst>
                                </p:cTn>
                              </p:par>
                              <p:par>
                                <p:cTn id="69" presetID="4" presetClass="entr" presetSubtype="16"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ox(in)">
                                      <p:cBhvr>
                                        <p:cTn id="71" dur="2000"/>
                                        <p:tgtEl>
                                          <p:spTgt spid="43"/>
                                        </p:tgtEl>
                                      </p:cBhvr>
                                    </p:animEffect>
                                  </p:childTnLst>
                                </p:cTn>
                              </p:par>
                              <p:par>
                                <p:cTn id="72" presetID="4" presetClass="entr" presetSubtype="16"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box(in)">
                                      <p:cBhvr>
                                        <p:cTn id="74" dur="2000"/>
                                        <p:tgtEl>
                                          <p:spTgt spid="4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1000"/>
                                        <p:tgtEl>
                                          <p:spTgt spid="1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1000"/>
                                        <p:tgtEl>
                                          <p:spTgt spid="1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wipe(left)">
                                      <p:cBhvr>
                                        <p:cTn id="89" dur="1000"/>
                                        <p:tgtEl>
                                          <p:spTgt spid="1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ipe(left)">
                                      <p:cBhvr>
                                        <p:cTn id="9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4" grpId="1"/>
      <p:bldP spid="48" grpId="0"/>
      <p:bldP spid="49" grpId="0"/>
      <p:bldP spid="50" grpId="0"/>
      <p:bldP spid="50" grpId="1"/>
      <p:bldP spid="51"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1">
            <a:extLst>
              <a:ext uri="{FF2B5EF4-FFF2-40B4-BE49-F238E27FC236}">
                <a16:creationId xmlns:a16="http://schemas.microsoft.com/office/drawing/2014/main" id="{7E0099F9-F8B3-052C-DF3B-620B7FF8195E}"/>
              </a:ext>
            </a:extLst>
          </p:cNvPr>
          <p:cNvSpPr txBox="1">
            <a:spLocks noChangeArrowheads="1"/>
          </p:cNvSpPr>
          <p:nvPr/>
        </p:nvSpPr>
        <p:spPr bwMode="auto">
          <a:xfrm>
            <a:off x="2514600" y="1042988"/>
            <a:ext cx="38481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rtl="1" eaLnBrk="1" hangingPunct="1">
              <a:spcBef>
                <a:spcPct val="50000"/>
              </a:spcBef>
              <a:buFontTx/>
              <a:buNone/>
            </a:pPr>
            <a:r>
              <a:rPr lang="en-US" altLang="en-US" sz="4200" b="1">
                <a:solidFill>
                  <a:srgbClr val="000000"/>
                </a:solidFill>
                <a:latin typeface="Times New Roman" panose="02020603050405020304" pitchFamily="18" charset="0"/>
                <a:cs typeface="Times New Roman" panose="02020603050405020304" pitchFamily="18" charset="0"/>
              </a:rPr>
              <a:t> </a:t>
            </a:r>
            <a:r>
              <a:rPr lang="en-US" altLang="en-US" sz="4200" u="sng">
                <a:solidFill>
                  <a:srgbClr val="000000"/>
                </a:solidFill>
                <a:latin typeface="Times New Roman" panose="02020603050405020304" pitchFamily="18" charset="0"/>
                <a:cs typeface="Times New Roman" panose="02020603050405020304" pitchFamily="18" charset="0"/>
              </a:rPr>
              <a:t>Cách quan sát một vật nhỏ qua kính lúp</a:t>
            </a:r>
            <a:endParaRPr lang="en-US" altLang="en-US" sz="4200">
              <a:solidFill>
                <a:srgbClr val="000000"/>
              </a:solidFill>
              <a:latin typeface="Times New Roman" panose="02020603050405020304" pitchFamily="18" charset="0"/>
              <a:cs typeface="Times New Roman" panose="02020603050405020304" pitchFamily="18" charset="0"/>
            </a:endParaRPr>
          </a:p>
        </p:txBody>
      </p:sp>
      <p:sp>
        <p:nvSpPr>
          <p:cNvPr id="21507" name="Line 30">
            <a:extLst>
              <a:ext uri="{FF2B5EF4-FFF2-40B4-BE49-F238E27FC236}">
                <a16:creationId xmlns:a16="http://schemas.microsoft.com/office/drawing/2014/main" id="{3400860D-CF88-04CF-3C81-14EBC0C89503}"/>
              </a:ext>
            </a:extLst>
          </p:cNvPr>
          <p:cNvSpPr>
            <a:spLocks noChangeShapeType="1"/>
          </p:cNvSpPr>
          <p:nvPr/>
        </p:nvSpPr>
        <p:spPr bwMode="auto">
          <a:xfrm>
            <a:off x="9220201" y="2493170"/>
            <a:ext cx="1100138" cy="2381"/>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1508" name="Line 31">
            <a:extLst>
              <a:ext uri="{FF2B5EF4-FFF2-40B4-BE49-F238E27FC236}">
                <a16:creationId xmlns:a16="http://schemas.microsoft.com/office/drawing/2014/main" id="{55F0C27C-1127-2E66-3953-7F2C578D2558}"/>
              </a:ext>
            </a:extLst>
          </p:cNvPr>
          <p:cNvSpPr>
            <a:spLocks noChangeShapeType="1"/>
          </p:cNvSpPr>
          <p:nvPr/>
        </p:nvSpPr>
        <p:spPr bwMode="auto">
          <a:xfrm flipH="1" flipV="1">
            <a:off x="6362701" y="571500"/>
            <a:ext cx="2826545" cy="18859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1509" name="Line 32">
            <a:extLst>
              <a:ext uri="{FF2B5EF4-FFF2-40B4-BE49-F238E27FC236}">
                <a16:creationId xmlns:a16="http://schemas.microsoft.com/office/drawing/2014/main" id="{28B43FDA-01C3-B563-2F19-A4FE60606A47}"/>
              </a:ext>
            </a:extLst>
          </p:cNvPr>
          <p:cNvSpPr>
            <a:spLocks noChangeShapeType="1"/>
          </p:cNvSpPr>
          <p:nvPr/>
        </p:nvSpPr>
        <p:spPr bwMode="auto">
          <a:xfrm flipH="1" flipV="1">
            <a:off x="7172325" y="1028701"/>
            <a:ext cx="28575" cy="2119313"/>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3" name="Text Box 33">
            <a:extLst>
              <a:ext uri="{FF2B5EF4-FFF2-40B4-BE49-F238E27FC236}">
                <a16:creationId xmlns:a16="http://schemas.microsoft.com/office/drawing/2014/main" id="{A7A57577-F9F4-DB4C-CFC7-7E1E85A863AB}"/>
              </a:ext>
            </a:extLst>
          </p:cNvPr>
          <p:cNvSpPr txBox="1">
            <a:spLocks noChangeArrowheads="1"/>
          </p:cNvSpPr>
          <p:nvPr/>
        </p:nvSpPr>
        <p:spPr bwMode="auto">
          <a:xfrm>
            <a:off x="6819900" y="381000"/>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solidFill>
                  <a:srgbClr val="000000"/>
                </a:solidFill>
                <a:latin typeface="Times New Roman" panose="02020603050405020304" pitchFamily="18" charset="0"/>
              </a:rPr>
              <a:t>B’</a:t>
            </a:r>
          </a:p>
        </p:txBody>
      </p:sp>
      <p:sp>
        <p:nvSpPr>
          <p:cNvPr id="44" name="Text Box 34">
            <a:extLst>
              <a:ext uri="{FF2B5EF4-FFF2-40B4-BE49-F238E27FC236}">
                <a16:creationId xmlns:a16="http://schemas.microsoft.com/office/drawing/2014/main" id="{AFF81930-7593-B411-B9B9-ECFEFBD74BC5}"/>
              </a:ext>
            </a:extLst>
          </p:cNvPr>
          <p:cNvSpPr txBox="1">
            <a:spLocks noChangeArrowheads="1"/>
          </p:cNvSpPr>
          <p:nvPr/>
        </p:nvSpPr>
        <p:spPr bwMode="auto">
          <a:xfrm>
            <a:off x="6819900" y="3071813"/>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solidFill>
                  <a:srgbClr val="000000"/>
                </a:solidFill>
                <a:latin typeface="Times New Roman" panose="02020603050405020304" pitchFamily="18" charset="0"/>
              </a:rPr>
              <a:t>A’</a:t>
            </a:r>
          </a:p>
        </p:txBody>
      </p:sp>
      <p:sp>
        <p:nvSpPr>
          <p:cNvPr id="21512" name="Line 35">
            <a:extLst>
              <a:ext uri="{FF2B5EF4-FFF2-40B4-BE49-F238E27FC236}">
                <a16:creationId xmlns:a16="http://schemas.microsoft.com/office/drawing/2014/main" id="{AFD6C915-316A-C33E-62A0-25DFA851E68B}"/>
              </a:ext>
            </a:extLst>
          </p:cNvPr>
          <p:cNvSpPr>
            <a:spLocks noChangeShapeType="1"/>
          </p:cNvSpPr>
          <p:nvPr/>
        </p:nvSpPr>
        <p:spPr bwMode="auto">
          <a:xfrm>
            <a:off x="6134100" y="3178970"/>
            <a:ext cx="7315200" cy="21431"/>
          </a:xfrm>
          <a:prstGeom prst="line">
            <a:avLst/>
          </a:prstGeom>
          <a:noFill/>
          <a:ln w="190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1513" name="Line 36">
            <a:extLst>
              <a:ext uri="{FF2B5EF4-FFF2-40B4-BE49-F238E27FC236}">
                <a16:creationId xmlns:a16="http://schemas.microsoft.com/office/drawing/2014/main" id="{7A08011A-56E0-4100-3051-698E05F3CA33}"/>
              </a:ext>
            </a:extLst>
          </p:cNvPr>
          <p:cNvSpPr>
            <a:spLocks noChangeShapeType="1"/>
          </p:cNvSpPr>
          <p:nvPr/>
        </p:nvSpPr>
        <p:spPr bwMode="auto">
          <a:xfrm>
            <a:off x="10320338" y="1559720"/>
            <a:ext cx="0" cy="3086100"/>
          </a:xfrm>
          <a:prstGeom prst="line">
            <a:avLst/>
          </a:prstGeom>
          <a:noFill/>
          <a:ln w="38100">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1514" name="Line 37">
            <a:extLst>
              <a:ext uri="{FF2B5EF4-FFF2-40B4-BE49-F238E27FC236}">
                <a16:creationId xmlns:a16="http://schemas.microsoft.com/office/drawing/2014/main" id="{8F0F5839-4B8B-08DB-D2C3-C5D45412BC3D}"/>
              </a:ext>
            </a:extLst>
          </p:cNvPr>
          <p:cNvSpPr>
            <a:spLocks noChangeShapeType="1"/>
          </p:cNvSpPr>
          <p:nvPr/>
        </p:nvSpPr>
        <p:spPr bwMode="auto">
          <a:xfrm flipV="1">
            <a:off x="9208295" y="2424113"/>
            <a:ext cx="11906" cy="77390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8" name="Text Box 38">
            <a:extLst>
              <a:ext uri="{FF2B5EF4-FFF2-40B4-BE49-F238E27FC236}">
                <a16:creationId xmlns:a16="http://schemas.microsoft.com/office/drawing/2014/main" id="{DADB60BC-2493-8C09-B477-596E8E99840E}"/>
              </a:ext>
            </a:extLst>
          </p:cNvPr>
          <p:cNvSpPr txBox="1">
            <a:spLocks noChangeArrowheads="1"/>
          </p:cNvSpPr>
          <p:nvPr/>
        </p:nvSpPr>
        <p:spPr bwMode="auto">
          <a:xfrm>
            <a:off x="8970170" y="3119438"/>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00"/>
                </a:solidFill>
                <a:latin typeface="Times New Roman" panose="02020603050405020304" pitchFamily="18" charset="0"/>
              </a:rPr>
              <a:t>A</a:t>
            </a:r>
          </a:p>
        </p:txBody>
      </p:sp>
      <p:sp>
        <p:nvSpPr>
          <p:cNvPr id="49" name="Text Box 39">
            <a:extLst>
              <a:ext uri="{FF2B5EF4-FFF2-40B4-BE49-F238E27FC236}">
                <a16:creationId xmlns:a16="http://schemas.microsoft.com/office/drawing/2014/main" id="{BA3C5A13-A90E-A32A-35C7-CF3066162E17}"/>
              </a:ext>
            </a:extLst>
          </p:cNvPr>
          <p:cNvSpPr txBox="1">
            <a:spLocks noChangeArrowheads="1"/>
          </p:cNvSpPr>
          <p:nvPr/>
        </p:nvSpPr>
        <p:spPr bwMode="auto">
          <a:xfrm>
            <a:off x="9001125" y="1888332"/>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00"/>
                </a:solidFill>
                <a:latin typeface="Times New Roman" panose="02020603050405020304" pitchFamily="18" charset="0"/>
              </a:rPr>
              <a:t>B</a:t>
            </a:r>
          </a:p>
        </p:txBody>
      </p:sp>
      <p:sp>
        <p:nvSpPr>
          <p:cNvPr id="50" name="Text Box 40">
            <a:extLst>
              <a:ext uri="{FF2B5EF4-FFF2-40B4-BE49-F238E27FC236}">
                <a16:creationId xmlns:a16="http://schemas.microsoft.com/office/drawing/2014/main" id="{C6A8857A-8862-4D4D-B0E6-99630065B880}"/>
              </a:ext>
            </a:extLst>
          </p:cNvPr>
          <p:cNvSpPr txBox="1">
            <a:spLocks noChangeArrowheads="1"/>
          </p:cNvSpPr>
          <p:nvPr/>
        </p:nvSpPr>
        <p:spPr bwMode="auto">
          <a:xfrm>
            <a:off x="10372725" y="1828800"/>
            <a:ext cx="4595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a:solidFill>
                  <a:srgbClr val="000000"/>
                </a:solidFill>
                <a:latin typeface="Times New Roman" panose="02020603050405020304" pitchFamily="18" charset="0"/>
              </a:rPr>
              <a:t>I</a:t>
            </a:r>
          </a:p>
        </p:txBody>
      </p:sp>
      <p:sp>
        <p:nvSpPr>
          <p:cNvPr id="51" name="Text Box 41">
            <a:extLst>
              <a:ext uri="{FF2B5EF4-FFF2-40B4-BE49-F238E27FC236}">
                <a16:creationId xmlns:a16="http://schemas.microsoft.com/office/drawing/2014/main" id="{51E33963-0A2E-358A-14F7-86C25ACB9433}"/>
              </a:ext>
            </a:extLst>
          </p:cNvPr>
          <p:cNvSpPr txBox="1">
            <a:spLocks noChangeArrowheads="1"/>
          </p:cNvSpPr>
          <p:nvPr/>
        </p:nvSpPr>
        <p:spPr bwMode="auto">
          <a:xfrm>
            <a:off x="9894095" y="3033713"/>
            <a:ext cx="459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O</a:t>
            </a:r>
          </a:p>
        </p:txBody>
      </p:sp>
      <p:sp>
        <p:nvSpPr>
          <p:cNvPr id="21519" name="Line 42">
            <a:extLst>
              <a:ext uri="{FF2B5EF4-FFF2-40B4-BE49-F238E27FC236}">
                <a16:creationId xmlns:a16="http://schemas.microsoft.com/office/drawing/2014/main" id="{383E4EA3-5203-F078-DECA-38968D213218}"/>
              </a:ext>
            </a:extLst>
          </p:cNvPr>
          <p:cNvSpPr>
            <a:spLocks noChangeShapeType="1"/>
          </p:cNvSpPr>
          <p:nvPr/>
        </p:nvSpPr>
        <p:spPr bwMode="auto">
          <a:xfrm>
            <a:off x="6579395" y="804863"/>
            <a:ext cx="3783806" cy="16573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21520" name="Group 44">
            <a:extLst>
              <a:ext uri="{FF2B5EF4-FFF2-40B4-BE49-F238E27FC236}">
                <a16:creationId xmlns:a16="http://schemas.microsoft.com/office/drawing/2014/main" id="{0E6E575F-8E58-CFF5-781B-BA501E00126E}"/>
              </a:ext>
            </a:extLst>
          </p:cNvPr>
          <p:cNvGrpSpPr>
            <a:grpSpLocks/>
          </p:cNvGrpSpPr>
          <p:nvPr/>
        </p:nvGrpSpPr>
        <p:grpSpPr bwMode="auto">
          <a:xfrm rot="227816">
            <a:off x="10327482" y="2607470"/>
            <a:ext cx="3581400" cy="1223963"/>
            <a:chOff x="1680" y="2557"/>
            <a:chExt cx="1504" cy="514"/>
          </a:xfrm>
        </p:grpSpPr>
        <p:sp>
          <p:nvSpPr>
            <p:cNvPr id="21538" name="Line 45">
              <a:extLst>
                <a:ext uri="{FF2B5EF4-FFF2-40B4-BE49-F238E27FC236}">
                  <a16:creationId xmlns:a16="http://schemas.microsoft.com/office/drawing/2014/main" id="{411FB414-E935-3CD7-D062-3692D5415940}"/>
                </a:ext>
              </a:extLst>
            </p:cNvPr>
            <p:cNvSpPr>
              <a:spLocks noChangeShapeType="1"/>
            </p:cNvSpPr>
            <p:nvPr/>
          </p:nvSpPr>
          <p:spPr bwMode="auto">
            <a:xfrm>
              <a:off x="1680" y="2557"/>
              <a:ext cx="809" cy="288"/>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1539" name="Line 46">
              <a:extLst>
                <a:ext uri="{FF2B5EF4-FFF2-40B4-BE49-F238E27FC236}">
                  <a16:creationId xmlns:a16="http://schemas.microsoft.com/office/drawing/2014/main" id="{73A5431F-C27E-DEA7-2CE3-046BEF16D500}"/>
                </a:ext>
              </a:extLst>
            </p:cNvPr>
            <p:cNvSpPr>
              <a:spLocks noChangeShapeType="1"/>
            </p:cNvSpPr>
            <p:nvPr/>
          </p:nvSpPr>
          <p:spPr bwMode="auto">
            <a:xfrm>
              <a:off x="2448" y="2832"/>
              <a:ext cx="736" cy="239"/>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1521" name="Group 47">
            <a:extLst>
              <a:ext uri="{FF2B5EF4-FFF2-40B4-BE49-F238E27FC236}">
                <a16:creationId xmlns:a16="http://schemas.microsoft.com/office/drawing/2014/main" id="{0A10EB21-D2AC-D525-F3DA-D41746CD0C9B}"/>
              </a:ext>
            </a:extLst>
          </p:cNvPr>
          <p:cNvGrpSpPr>
            <a:grpSpLocks/>
          </p:cNvGrpSpPr>
          <p:nvPr/>
        </p:nvGrpSpPr>
        <p:grpSpPr bwMode="auto">
          <a:xfrm>
            <a:off x="9177338" y="2466976"/>
            <a:ext cx="3700463" cy="2395538"/>
            <a:chOff x="1200" y="2572"/>
            <a:chExt cx="1554" cy="1006"/>
          </a:xfrm>
        </p:grpSpPr>
        <p:sp>
          <p:nvSpPr>
            <p:cNvPr id="21535" name="Line 48">
              <a:extLst>
                <a:ext uri="{FF2B5EF4-FFF2-40B4-BE49-F238E27FC236}">
                  <a16:creationId xmlns:a16="http://schemas.microsoft.com/office/drawing/2014/main" id="{760854D1-B001-98EB-0203-CF3C38B47D9B}"/>
                </a:ext>
              </a:extLst>
            </p:cNvPr>
            <p:cNvSpPr>
              <a:spLocks noChangeShapeType="1"/>
            </p:cNvSpPr>
            <p:nvPr/>
          </p:nvSpPr>
          <p:spPr bwMode="auto">
            <a:xfrm>
              <a:off x="1200" y="2577"/>
              <a:ext cx="1104" cy="71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1536" name="Line 49">
              <a:extLst>
                <a:ext uri="{FF2B5EF4-FFF2-40B4-BE49-F238E27FC236}">
                  <a16:creationId xmlns:a16="http://schemas.microsoft.com/office/drawing/2014/main" id="{951ECFC4-8497-2CEA-D720-36993DB21E32}"/>
                </a:ext>
              </a:extLst>
            </p:cNvPr>
            <p:cNvSpPr>
              <a:spLocks noChangeShapeType="1"/>
            </p:cNvSpPr>
            <p:nvPr/>
          </p:nvSpPr>
          <p:spPr bwMode="auto">
            <a:xfrm>
              <a:off x="1200" y="2572"/>
              <a:ext cx="288" cy="190"/>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1537" name="Line 50">
              <a:extLst>
                <a:ext uri="{FF2B5EF4-FFF2-40B4-BE49-F238E27FC236}">
                  <a16:creationId xmlns:a16="http://schemas.microsoft.com/office/drawing/2014/main" id="{8649F3CC-CF72-AF69-ACE2-7BF45B65BB97}"/>
                </a:ext>
              </a:extLst>
            </p:cNvPr>
            <p:cNvSpPr>
              <a:spLocks noChangeShapeType="1"/>
            </p:cNvSpPr>
            <p:nvPr/>
          </p:nvSpPr>
          <p:spPr bwMode="auto">
            <a:xfrm>
              <a:off x="2095" y="3146"/>
              <a:ext cx="659" cy="432"/>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1522" name="Group 51">
            <a:extLst>
              <a:ext uri="{FF2B5EF4-FFF2-40B4-BE49-F238E27FC236}">
                <a16:creationId xmlns:a16="http://schemas.microsoft.com/office/drawing/2014/main" id="{2AB0837F-A752-DE6E-1EA1-DF979E56E547}"/>
              </a:ext>
            </a:extLst>
          </p:cNvPr>
          <p:cNvGrpSpPr>
            <a:grpSpLocks/>
          </p:cNvGrpSpPr>
          <p:nvPr/>
        </p:nvGrpSpPr>
        <p:grpSpPr bwMode="auto">
          <a:xfrm>
            <a:off x="8189120" y="3071814"/>
            <a:ext cx="459581" cy="795338"/>
            <a:chOff x="576" y="2826"/>
            <a:chExt cx="193" cy="334"/>
          </a:xfrm>
        </p:grpSpPr>
        <p:sp>
          <p:nvSpPr>
            <p:cNvPr id="21533" name="Text Box 52">
              <a:extLst>
                <a:ext uri="{FF2B5EF4-FFF2-40B4-BE49-F238E27FC236}">
                  <a16:creationId xmlns:a16="http://schemas.microsoft.com/office/drawing/2014/main" id="{61B3FF75-EFFC-BDC3-2E73-65F67EBB4674}"/>
                </a:ext>
              </a:extLst>
            </p:cNvPr>
            <p:cNvSpPr txBox="1">
              <a:spLocks noChangeArrowheads="1"/>
            </p:cNvSpPr>
            <p:nvPr/>
          </p:nvSpPr>
          <p:spPr bwMode="auto">
            <a:xfrm>
              <a:off x="576" y="2889"/>
              <a:ext cx="19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F</a:t>
              </a:r>
            </a:p>
          </p:txBody>
        </p:sp>
        <p:sp>
          <p:nvSpPr>
            <p:cNvPr id="21534" name="Line 53">
              <a:extLst>
                <a:ext uri="{FF2B5EF4-FFF2-40B4-BE49-F238E27FC236}">
                  <a16:creationId xmlns:a16="http://schemas.microsoft.com/office/drawing/2014/main" id="{AB85F44D-DD39-1F08-2E09-6E95CF4EAADE}"/>
                </a:ext>
              </a:extLst>
            </p:cNvPr>
            <p:cNvSpPr>
              <a:spLocks noChangeShapeType="1"/>
            </p:cNvSpPr>
            <p:nvPr/>
          </p:nvSpPr>
          <p:spPr bwMode="auto">
            <a:xfrm>
              <a:off x="672" y="2826"/>
              <a:ext cx="0" cy="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1523" name="Group 54">
            <a:extLst>
              <a:ext uri="{FF2B5EF4-FFF2-40B4-BE49-F238E27FC236}">
                <a16:creationId xmlns:a16="http://schemas.microsoft.com/office/drawing/2014/main" id="{FBE18370-11AF-BF7A-2A12-8B83E105B072}"/>
              </a:ext>
            </a:extLst>
          </p:cNvPr>
          <p:cNvGrpSpPr>
            <a:grpSpLocks/>
          </p:cNvGrpSpPr>
          <p:nvPr/>
        </p:nvGrpSpPr>
        <p:grpSpPr bwMode="auto">
          <a:xfrm>
            <a:off x="11772900" y="2569374"/>
            <a:ext cx="685800" cy="757238"/>
            <a:chOff x="2448" y="2615"/>
            <a:chExt cx="288" cy="318"/>
          </a:xfrm>
        </p:grpSpPr>
        <p:sp>
          <p:nvSpPr>
            <p:cNvPr id="21531" name="Text Box 55">
              <a:extLst>
                <a:ext uri="{FF2B5EF4-FFF2-40B4-BE49-F238E27FC236}">
                  <a16:creationId xmlns:a16="http://schemas.microsoft.com/office/drawing/2014/main" id="{EE7970E0-8A16-72CF-19F4-F758609319F4}"/>
                </a:ext>
              </a:extLst>
            </p:cNvPr>
            <p:cNvSpPr txBox="1">
              <a:spLocks noChangeArrowheads="1"/>
            </p:cNvSpPr>
            <p:nvPr/>
          </p:nvSpPr>
          <p:spPr bwMode="auto">
            <a:xfrm>
              <a:off x="2448" y="2615"/>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F’</a:t>
              </a:r>
            </a:p>
          </p:txBody>
        </p:sp>
        <p:sp>
          <p:nvSpPr>
            <p:cNvPr id="21532" name="Line 56">
              <a:extLst>
                <a:ext uri="{FF2B5EF4-FFF2-40B4-BE49-F238E27FC236}">
                  <a16:creationId xmlns:a16="http://schemas.microsoft.com/office/drawing/2014/main" id="{8F02EB50-17A9-5DFB-7BC9-C387A484A6C7}"/>
                </a:ext>
              </a:extLst>
            </p:cNvPr>
            <p:cNvSpPr>
              <a:spLocks noChangeShapeType="1"/>
            </p:cNvSpPr>
            <p:nvPr/>
          </p:nvSpPr>
          <p:spPr bwMode="auto">
            <a:xfrm>
              <a:off x="2579" y="283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aphicFrame>
        <p:nvGraphicFramePr>
          <p:cNvPr id="21524" name="Object 58">
            <a:extLst>
              <a:ext uri="{FF2B5EF4-FFF2-40B4-BE49-F238E27FC236}">
                <a16:creationId xmlns:a16="http://schemas.microsoft.com/office/drawing/2014/main" id="{F38DC54C-E968-48C0-8CEC-9A3BFF65A23B}"/>
              </a:ext>
            </a:extLst>
          </p:cNvPr>
          <p:cNvGraphicFramePr>
            <a:graphicFrameLocks noChangeAspect="1"/>
          </p:cNvGraphicFramePr>
          <p:nvPr/>
        </p:nvGraphicFramePr>
        <p:xfrm>
          <a:off x="12994482" y="2626520"/>
          <a:ext cx="483393" cy="459581"/>
        </p:xfrm>
        <a:graphic>
          <a:graphicData uri="http://schemas.openxmlformats.org/presentationml/2006/ole">
            <mc:AlternateContent xmlns:mc="http://schemas.openxmlformats.org/markup-compatibility/2006">
              <mc:Choice xmlns:v="urn:schemas-microsoft-com:vml" Requires="v">
                <p:oleObj name="Equation" r:id="rId2" imgW="139579" imgH="164957" progId="Equation.3">
                  <p:embed/>
                </p:oleObj>
              </mc:Choice>
              <mc:Fallback>
                <p:oleObj name="Equation" r:id="rId2" imgW="139579" imgH="164957" progId="Equation.3">
                  <p:embed/>
                  <p:pic>
                    <p:nvPicPr>
                      <p:cNvPr id="21524" name="Object 58">
                        <a:extLst>
                          <a:ext uri="{FF2B5EF4-FFF2-40B4-BE49-F238E27FC236}">
                            <a16:creationId xmlns:a16="http://schemas.microsoft.com/office/drawing/2014/main" id="{F38DC54C-E968-48C0-8CEC-9A3BFF65A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4482" y="2626520"/>
                        <a:ext cx="483393"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5F4C44B7-C982-860B-4AFF-E2FB90CE255A}"/>
              </a:ext>
            </a:extLst>
          </p:cNvPr>
          <p:cNvSpPr txBox="1">
            <a:spLocks noChangeArrowheads="1"/>
          </p:cNvSpPr>
          <p:nvPr/>
        </p:nvSpPr>
        <p:spPr bwMode="auto">
          <a:xfrm>
            <a:off x="9001126" y="4572001"/>
            <a:ext cx="28051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200" u="sng">
                <a:solidFill>
                  <a:srgbClr val="0000FF"/>
                </a:solidFill>
                <a:latin typeface="Times New Roman" panose="02020603050405020304" pitchFamily="18" charset="0"/>
              </a:rPr>
              <a:t>KÍNH LÚP</a:t>
            </a:r>
          </a:p>
        </p:txBody>
      </p:sp>
      <p:sp>
        <p:nvSpPr>
          <p:cNvPr id="6" name="Text Box 12">
            <a:extLst>
              <a:ext uri="{FF2B5EF4-FFF2-40B4-BE49-F238E27FC236}">
                <a16:creationId xmlns:a16="http://schemas.microsoft.com/office/drawing/2014/main" id="{E5F7EFEC-1C46-5FC2-E9D6-4DE695805FEF}"/>
              </a:ext>
            </a:extLst>
          </p:cNvPr>
          <p:cNvSpPr txBox="1">
            <a:spLocks noChangeArrowheads="1"/>
          </p:cNvSpPr>
          <p:nvPr/>
        </p:nvSpPr>
        <p:spPr bwMode="auto">
          <a:xfrm>
            <a:off x="2519363" y="6057901"/>
            <a:ext cx="13030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a:t>
            </a:r>
            <a:r>
              <a:rPr lang="en-US" altLang="en-US" sz="4200">
                <a:latin typeface="Times New Roman" panose="02020603050405020304" pitchFamily="18" charset="0"/>
                <a:cs typeface="Times New Roman" panose="02020603050405020304" pitchFamily="18" charset="0"/>
              </a:rPr>
              <a:t>Khi dịch chuyển vật sao cho A trùng với F (hay d=f ) thì Ảnh A’B’được tạo bởi kính lúp ở gần hay ở xa? </a:t>
            </a:r>
          </a:p>
        </p:txBody>
      </p:sp>
      <p:sp>
        <p:nvSpPr>
          <p:cNvPr id="7" name="Text Box 12">
            <a:extLst>
              <a:ext uri="{FF2B5EF4-FFF2-40B4-BE49-F238E27FC236}">
                <a16:creationId xmlns:a16="http://schemas.microsoft.com/office/drawing/2014/main" id="{AADA5800-261B-59C5-847A-739243F9D9BB}"/>
              </a:ext>
            </a:extLst>
          </p:cNvPr>
          <p:cNvSpPr txBox="1">
            <a:spLocks noChangeArrowheads="1"/>
          </p:cNvSpPr>
          <p:nvPr/>
        </p:nvSpPr>
        <p:spPr bwMode="auto">
          <a:xfrm>
            <a:off x="2674145" y="7550945"/>
            <a:ext cx="129159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FF"/>
                </a:solidFill>
                <a:latin typeface="Times New Roman" panose="02020603050405020304" pitchFamily="18" charset="0"/>
                <a:cs typeface="Times New Roman" panose="02020603050405020304" pitchFamily="18" charset="0"/>
              </a:rPr>
              <a:t>=&gt;</a:t>
            </a:r>
            <a:r>
              <a:rPr lang="en-US" altLang="en-US" sz="4200">
                <a:solidFill>
                  <a:srgbClr val="0000FF"/>
                </a:solidFill>
                <a:latin typeface="Times New Roman" panose="02020603050405020304" pitchFamily="18" charset="0"/>
                <a:cs typeface="Times New Roman" panose="02020603050405020304" pitchFamily="18" charset="0"/>
              </a:rPr>
              <a:t> OA &lt; OF hay d &lt; f :  A’được tạo bởi kính lúp ở gần gọi là điểm cực cận =&gt; trường hợp này người ta gọi là ngắm chừng ở cực cận .</a:t>
            </a:r>
          </a:p>
        </p:txBody>
      </p:sp>
      <p:sp>
        <p:nvSpPr>
          <p:cNvPr id="11" name="Left Brace 10">
            <a:extLst>
              <a:ext uri="{FF2B5EF4-FFF2-40B4-BE49-F238E27FC236}">
                <a16:creationId xmlns:a16="http://schemas.microsoft.com/office/drawing/2014/main" id="{B271A12C-F2FA-55BE-CEB3-0176DD135283}"/>
              </a:ext>
            </a:extLst>
          </p:cNvPr>
          <p:cNvSpPr>
            <a:spLocks/>
          </p:cNvSpPr>
          <p:nvPr/>
        </p:nvSpPr>
        <p:spPr bwMode="auto">
          <a:xfrm rot="1692729" flipH="1">
            <a:off x="12723020" y="3619501"/>
            <a:ext cx="421481" cy="1159670"/>
          </a:xfrm>
          <a:prstGeom prst="leftBrace">
            <a:avLst>
              <a:gd name="adj1" fmla="val 38775"/>
              <a:gd name="adj2" fmla="val 4875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200">
              <a:solidFill>
                <a:srgbClr val="333399"/>
              </a:solidFill>
              <a:latin typeface="Times New Roman" panose="02020603050405020304" pitchFamily="18" charset="0"/>
            </a:endParaRPr>
          </a:p>
        </p:txBody>
      </p:sp>
      <p:sp>
        <p:nvSpPr>
          <p:cNvPr id="12" name="TextBox 11">
            <a:extLst>
              <a:ext uri="{FF2B5EF4-FFF2-40B4-BE49-F238E27FC236}">
                <a16:creationId xmlns:a16="http://schemas.microsoft.com/office/drawing/2014/main" id="{AC9EB389-A759-5C83-C972-6067B9983DF5}"/>
              </a:ext>
            </a:extLst>
          </p:cNvPr>
          <p:cNvSpPr txBox="1">
            <a:spLocks noChangeArrowheads="1"/>
          </p:cNvSpPr>
          <p:nvPr/>
        </p:nvSpPr>
        <p:spPr bwMode="auto">
          <a:xfrm>
            <a:off x="12668250" y="3771901"/>
            <a:ext cx="23050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200">
                <a:solidFill>
                  <a:srgbClr val="000000"/>
                </a:solidFill>
                <a:latin typeface="Times New Roman" panose="02020603050405020304" pitchFamily="18" charset="0"/>
              </a:rPr>
              <a:t>   </a:t>
            </a:r>
            <a:r>
              <a:rPr lang="en-US" altLang="en-US" sz="3900" b="1">
                <a:solidFill>
                  <a:srgbClr val="FF0000"/>
                </a:solidFill>
                <a:latin typeface="Times New Roman" panose="02020603050405020304" pitchFamily="18" charset="0"/>
              </a:rPr>
              <a:t>vùng nhìn thấy                </a:t>
            </a:r>
          </a:p>
        </p:txBody>
      </p:sp>
      <p:sp>
        <p:nvSpPr>
          <p:cNvPr id="13" name="Text Box 12">
            <a:extLst>
              <a:ext uri="{FF2B5EF4-FFF2-40B4-BE49-F238E27FC236}">
                <a16:creationId xmlns:a16="http://schemas.microsoft.com/office/drawing/2014/main" id="{1F22AC6A-73AB-0BD2-FF6A-ED2218041DB8}"/>
              </a:ext>
            </a:extLst>
          </p:cNvPr>
          <p:cNvSpPr txBox="1">
            <a:spLocks noChangeArrowheads="1"/>
          </p:cNvSpPr>
          <p:nvPr/>
        </p:nvSpPr>
        <p:spPr bwMode="auto">
          <a:xfrm>
            <a:off x="2514600" y="5283995"/>
            <a:ext cx="13601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a:t>
            </a:r>
            <a:r>
              <a:rPr lang="en-US" altLang="en-US" sz="4200">
                <a:latin typeface="Times New Roman" panose="02020603050405020304" pitchFamily="18" charset="0"/>
                <a:cs typeface="Times New Roman" panose="02020603050405020304" pitchFamily="18" charset="0"/>
              </a:rPr>
              <a:t>Hãy xác định vùng nhìn thấy ảnh của vật AB tạo bởi kính lúp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par>
                                <p:cTn id="13" presetID="4"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20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4" grpId="1"/>
      <p:bldP spid="48" grpId="0"/>
      <p:bldP spid="49" grpId="0"/>
      <p:bldP spid="50" grpId="0"/>
      <p:bldP spid="50" grpId="1"/>
      <p:bldP spid="51" grpId="0"/>
      <p:bldP spid="8" grpId="0"/>
      <p:bldP spid="11" grpId="0" animBg="1"/>
      <p:bldP spid="11" grpId="1" animBg="1"/>
      <p:bldP spid="12" grpId="0"/>
      <p:bldP spid="1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D4ED7806-6BDB-E4CD-E60D-92CB2A805090}"/>
              </a:ext>
            </a:extLst>
          </p:cNvPr>
          <p:cNvSpPr txBox="1">
            <a:spLocks noChangeArrowheads="1"/>
          </p:cNvSpPr>
          <p:nvPr/>
        </p:nvSpPr>
        <p:spPr bwMode="auto">
          <a:xfrm>
            <a:off x="2628900" y="1143001"/>
            <a:ext cx="72009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a:p>
            <a:pPr eaLnBrk="1" hangingPunct="1">
              <a:spcBef>
                <a:spcPct val="50000"/>
              </a:spcBef>
            </a:pPr>
            <a:r>
              <a:rPr lang="en-US" altLang="en-US" sz="4800" b="1">
                <a:solidFill>
                  <a:srgbClr val="FF3300"/>
                </a:solidFill>
                <a:cs typeface="Times New Roman" panose="02020603050405020304" pitchFamily="18" charset="0"/>
              </a:rPr>
              <a:t>1. Đặc điểm của kính lúp:</a:t>
            </a:r>
          </a:p>
        </p:txBody>
      </p:sp>
      <p:sp>
        <p:nvSpPr>
          <p:cNvPr id="22532" name="TextBox 2">
            <a:extLst>
              <a:ext uri="{FF2B5EF4-FFF2-40B4-BE49-F238E27FC236}">
                <a16:creationId xmlns:a16="http://schemas.microsoft.com/office/drawing/2014/main" id="{AB3AF4B0-A27F-0DF8-71CF-2A54979213B0}"/>
              </a:ext>
            </a:extLst>
          </p:cNvPr>
          <p:cNvSpPr txBox="1">
            <a:spLocks noChangeArrowheads="1"/>
          </p:cNvSpPr>
          <p:nvPr/>
        </p:nvSpPr>
        <p:spPr bwMode="auto">
          <a:xfrm>
            <a:off x="2628900" y="3133725"/>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10" name="TextBox 9">
            <a:extLst>
              <a:ext uri="{FF2B5EF4-FFF2-40B4-BE49-F238E27FC236}">
                <a16:creationId xmlns:a16="http://schemas.microsoft.com/office/drawing/2014/main" id="{93FFC83C-6E3C-6226-F0BD-0B5429E31146}"/>
              </a:ext>
            </a:extLst>
          </p:cNvPr>
          <p:cNvSpPr txBox="1">
            <a:spLocks noChangeArrowheads="1"/>
          </p:cNvSpPr>
          <p:nvPr/>
        </p:nvSpPr>
        <p:spPr bwMode="auto">
          <a:xfrm>
            <a:off x="2400300" y="4014788"/>
            <a:ext cx="13601700" cy="235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nSpc>
                <a:spcPct val="107000"/>
              </a:lnSpc>
              <a:spcBef>
                <a:spcPts val="900"/>
              </a:spcBef>
              <a:spcAft>
                <a:spcPts val="900"/>
              </a:spcAft>
            </a:pPr>
            <a:r>
              <a:rPr lang="en-US" altLang="en-US" sz="3600" b="1">
                <a:solidFill>
                  <a:srgbClr val="FF3300"/>
                </a:solidFill>
              </a:rPr>
              <a:t> </a:t>
            </a:r>
            <a:r>
              <a:rPr lang="en-US" altLang="en-US" sz="4200" b="1" u="sng">
                <a:solidFill>
                  <a:srgbClr val="000099"/>
                </a:solidFill>
                <a:cs typeface="Times New Roman" panose="02020603050405020304" pitchFamily="18" charset="0"/>
              </a:rPr>
              <a:t>* Lưu ý </a:t>
            </a:r>
            <a:r>
              <a:rPr lang="en-US" altLang="en-US" sz="4200">
                <a:solidFill>
                  <a:srgbClr val="000099"/>
                </a:solidFill>
                <a:cs typeface="Times New Roman" panose="02020603050405020304" pitchFamily="18" charset="0"/>
              </a:rPr>
              <a:t>:</a:t>
            </a:r>
          </a:p>
          <a:p>
            <a:pPr>
              <a:lnSpc>
                <a:spcPct val="107000"/>
              </a:lnSpc>
              <a:spcBef>
                <a:spcPts val="900"/>
              </a:spcBef>
              <a:spcAft>
                <a:spcPts val="900"/>
              </a:spcAft>
            </a:pPr>
            <a:r>
              <a:rPr lang="en-US" altLang="en-US" sz="42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altLang="en-US" sz="4200">
                <a:solidFill>
                  <a:srgbClr val="0000FF"/>
                </a:solidFill>
                <a:ea typeface="Calibri" panose="020F0502020204030204" pitchFamily="34" charset="0"/>
                <a:cs typeface="Times New Roman" panose="02020603050405020304" pitchFamily="18" charset="0"/>
              </a:rPr>
              <a:t>-  Ngắm chừng ở cực cận : </a:t>
            </a:r>
            <a:r>
              <a:rPr lang="en-US" altLang="en-US" sz="4200">
                <a:solidFill>
                  <a:schemeClr val="tx2"/>
                </a:solidFill>
                <a:ea typeface="Calibri" panose="020F0502020204030204" pitchFamily="34" charset="0"/>
                <a:cs typeface="Times New Roman" panose="02020603050405020304" pitchFamily="18" charset="0"/>
              </a:rPr>
              <a:t>Khi d&lt; f , </a:t>
            </a:r>
            <a:r>
              <a:rPr lang="en-US" altLang="en-US" sz="4200">
                <a:solidFill>
                  <a:schemeClr val="tx2"/>
                </a:solidFill>
                <a:cs typeface="Times New Roman" panose="02020603050405020304" pitchFamily="18" charset="0"/>
              </a:rPr>
              <a:t>Ảnh của vật qua kính lúp ở điểm cực cận</a:t>
            </a:r>
            <a:r>
              <a:rPr lang="en-US" altLang="en-US" sz="4200">
                <a:solidFill>
                  <a:schemeClr val="tx2"/>
                </a:solidFill>
                <a:cs typeface="Calibri" panose="020F0502020204030204" pitchFamily="34" charset="0"/>
              </a:rPr>
              <a: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4" name="Rectangle 77">
            <a:extLst>
              <a:ext uri="{FF2B5EF4-FFF2-40B4-BE49-F238E27FC236}">
                <a16:creationId xmlns:a16="http://schemas.microsoft.com/office/drawing/2014/main" id="{B37599B7-1B0F-43F0-855A-A81D188C49FC}"/>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dirty="0">
                <a:ln>
                  <a:noFill/>
                </a:ln>
                <a:solidFill>
                  <a:srgbClr val="39B38E"/>
                </a:solidFill>
                <a:effectLst/>
                <a:uLnTx/>
                <a:uFillTx/>
                <a:cs typeface="Times New Roman" panose="02020603050405020304" pitchFamily="18" charset="0"/>
              </a:rPr>
              <a:t>I. </a:t>
            </a:r>
            <a:r>
              <a:rPr lang="en-US" sz="4800" b="1" dirty="0" err="1">
                <a:solidFill>
                  <a:srgbClr val="39B38E"/>
                </a:solidFill>
                <a:cs typeface="Times New Roman" panose="02020603050405020304" pitchFamily="18" charset="0"/>
              </a:rPr>
              <a:t>Ảnh</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của</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một</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vật</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tạo</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bởi</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thấu</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kính</a:t>
            </a:r>
            <a:endParaRPr lang="en-US" altLang="en-US" sz="4800" b="1" dirty="0">
              <a:solidFill>
                <a:srgbClr val="39B38E"/>
              </a:solidFill>
              <a:cs typeface="Times New Roman" panose="02020603050405020304" pitchFamily="18" charset="0"/>
            </a:endParaRPr>
          </a:p>
        </p:txBody>
      </p:sp>
      <p:sp>
        <p:nvSpPr>
          <p:cNvPr id="5" name="Rectangle 4">
            <a:extLst>
              <a:ext uri="{FF2B5EF4-FFF2-40B4-BE49-F238E27FC236}">
                <a16:creationId xmlns:a16="http://schemas.microsoft.com/office/drawing/2014/main" id="{85CA458F-554F-4525-9921-13617A20296B}"/>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altLang="en-US" sz="4400" b="0" i="0" u="none" strike="noStrike" kern="1200" cap="none" spc="0" normalizeH="0" baseline="0" noProof="0" dirty="0">
                <a:ln>
                  <a:noFill/>
                </a:ln>
                <a:solidFill>
                  <a:srgbClr val="F84B4F"/>
                </a:solidFill>
                <a:effectLst/>
                <a:uLnTx/>
                <a:uFillTx/>
                <a:cs typeface="Times New Roman" panose="02020603050405020304" pitchFamily="18" charset="0"/>
              </a:rPr>
              <a:t>1. </a:t>
            </a:r>
            <a:r>
              <a:rPr lang="en-US" altLang="en-US" sz="4400" dirty="0" err="1">
                <a:solidFill>
                  <a:srgbClr val="F84B4F"/>
                </a:solidFill>
                <a:cs typeface="Times New Roman" panose="02020603050405020304" pitchFamily="18" charset="0"/>
              </a:rPr>
              <a:t>Ảnh</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tạo</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bởi</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thấu</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kính</a:t>
            </a:r>
            <a:r>
              <a:rPr kumimoji="0" lang="en-US" altLang="en-US" sz="4400" b="0" i="0" u="none" strike="noStrike" kern="1200" cap="none" spc="0" normalizeH="0" baseline="0" noProof="0" dirty="0">
                <a:ln>
                  <a:noFill/>
                </a:ln>
                <a:solidFill>
                  <a:srgbClr val="F84B4F"/>
                </a:solidFill>
                <a:effectLst/>
                <a:uLnTx/>
                <a:uFillTx/>
                <a:cs typeface="Times New Roman" panose="02020603050405020304" pitchFamily="18" charset="0"/>
              </a:rPr>
              <a:t> </a:t>
            </a:r>
          </a:p>
        </p:txBody>
      </p:sp>
      <p:grpSp>
        <p:nvGrpSpPr>
          <p:cNvPr id="304" name="组合 1">
            <a:extLst>
              <a:ext uri="{FF2B5EF4-FFF2-40B4-BE49-F238E27FC236}">
                <a16:creationId xmlns:a16="http://schemas.microsoft.com/office/drawing/2014/main" id="{F5686940-6C17-4D78-99D4-19B72A51B77A}"/>
              </a:ext>
            </a:extLst>
          </p:cNvPr>
          <p:cNvGrpSpPr/>
          <p:nvPr/>
        </p:nvGrpSpPr>
        <p:grpSpPr>
          <a:xfrm>
            <a:off x="4464719" y="3188098"/>
            <a:ext cx="10194989" cy="3910803"/>
            <a:chOff x="3246438" y="1068388"/>
            <a:chExt cx="5711825" cy="4678362"/>
          </a:xfrm>
          <a:solidFill>
            <a:srgbClr val="3BB18E"/>
          </a:solidFill>
        </p:grpSpPr>
        <p:sp>
          <p:nvSpPr>
            <p:cNvPr id="305" name="Freeform 5">
              <a:extLst>
                <a:ext uri="{FF2B5EF4-FFF2-40B4-BE49-F238E27FC236}">
                  <a16:creationId xmlns:a16="http://schemas.microsoft.com/office/drawing/2014/main" id="{BE75F260-0844-4A81-B237-73B649C34A7B}"/>
                </a:ext>
              </a:extLst>
            </p:cNvPr>
            <p:cNvSpPr/>
            <p:nvPr/>
          </p:nvSpPr>
          <p:spPr bwMode="auto">
            <a:xfrm>
              <a:off x="3251201" y="3335339"/>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6" name="Freeform 6">
              <a:extLst>
                <a:ext uri="{FF2B5EF4-FFF2-40B4-BE49-F238E27FC236}">
                  <a16:creationId xmlns:a16="http://schemas.microsoft.com/office/drawing/2014/main" id="{3D9EF293-4F50-422B-BC5C-3CCF83A5E733}"/>
                </a:ext>
              </a:extLst>
            </p:cNvPr>
            <p:cNvSpPr/>
            <p:nvPr/>
          </p:nvSpPr>
          <p:spPr bwMode="auto">
            <a:xfrm>
              <a:off x="3246438" y="1457326"/>
              <a:ext cx="2112962" cy="1933576"/>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7" name="Freeform 7">
              <a:extLst>
                <a:ext uri="{FF2B5EF4-FFF2-40B4-BE49-F238E27FC236}">
                  <a16:creationId xmlns:a16="http://schemas.microsoft.com/office/drawing/2014/main" id="{3492DC9B-C816-498C-A322-742651D016FB}"/>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8" name="Freeform 8">
              <a:extLst>
                <a:ext uri="{FF2B5EF4-FFF2-40B4-BE49-F238E27FC236}">
                  <a16:creationId xmlns:a16="http://schemas.microsoft.com/office/drawing/2014/main" id="{0F21EDEF-5FE3-4166-B5B0-2B445131FDB4}"/>
                </a:ext>
              </a:extLst>
            </p:cNvPr>
            <p:cNvSpPr/>
            <p:nvPr/>
          </p:nvSpPr>
          <p:spPr bwMode="auto">
            <a:xfrm>
              <a:off x="7777163" y="1998663"/>
              <a:ext cx="1181100" cy="2060574"/>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9" name="Freeform 9">
              <a:extLst>
                <a:ext uri="{FF2B5EF4-FFF2-40B4-BE49-F238E27FC236}">
                  <a16:creationId xmlns:a16="http://schemas.microsoft.com/office/drawing/2014/main" id="{C7BBB635-EF9F-4823-A276-53CA5C66CA3D}"/>
                </a:ext>
              </a:extLst>
            </p:cNvPr>
            <p:cNvSpPr/>
            <p:nvPr/>
          </p:nvSpPr>
          <p:spPr bwMode="auto">
            <a:xfrm>
              <a:off x="7016752"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0" name="Freeform 10">
              <a:extLst>
                <a:ext uri="{FF2B5EF4-FFF2-40B4-BE49-F238E27FC236}">
                  <a16:creationId xmlns:a16="http://schemas.microsoft.com/office/drawing/2014/main" id="{E9E9A3F7-F312-4DA5-B7E7-AC93123D9CE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1" name="Freeform 11">
              <a:extLst>
                <a:ext uri="{FF2B5EF4-FFF2-40B4-BE49-F238E27FC236}">
                  <a16:creationId xmlns:a16="http://schemas.microsoft.com/office/drawing/2014/main" id="{9340D858-D65A-4EAF-B1A6-D3D2EE777A02}"/>
                </a:ext>
              </a:extLst>
            </p:cNvPr>
            <p:cNvSpPr/>
            <p:nvPr/>
          </p:nvSpPr>
          <p:spPr bwMode="auto">
            <a:xfrm>
              <a:off x="6203951" y="5040313"/>
              <a:ext cx="1285876" cy="706437"/>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nvGrpSpPr>
            <p:cNvPr id="312" name="组合 9">
              <a:extLst>
                <a:ext uri="{FF2B5EF4-FFF2-40B4-BE49-F238E27FC236}">
                  <a16:creationId xmlns:a16="http://schemas.microsoft.com/office/drawing/2014/main" id="{D257B988-71F7-4D27-B7C4-DE9C65630CDD}"/>
                </a:ext>
              </a:extLst>
            </p:cNvPr>
            <p:cNvGrpSpPr/>
            <p:nvPr/>
          </p:nvGrpSpPr>
          <p:grpSpPr>
            <a:xfrm>
              <a:off x="3517901" y="1225551"/>
              <a:ext cx="5260976" cy="4090987"/>
              <a:chOff x="3517901" y="1225551"/>
              <a:chExt cx="5260975" cy="4090987"/>
            </a:xfrm>
            <a:grpFill/>
          </p:grpSpPr>
          <p:sp>
            <p:nvSpPr>
              <p:cNvPr id="313" name="Freeform 12">
                <a:extLst>
                  <a:ext uri="{FF2B5EF4-FFF2-40B4-BE49-F238E27FC236}">
                    <a16:creationId xmlns:a16="http://schemas.microsoft.com/office/drawing/2014/main" id="{26C1CD6B-91B9-4FD4-AA86-43CA204D78F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4" name="Freeform 13">
                <a:extLst>
                  <a:ext uri="{FF2B5EF4-FFF2-40B4-BE49-F238E27FC236}">
                    <a16:creationId xmlns:a16="http://schemas.microsoft.com/office/drawing/2014/main" id="{0B72C85F-0C50-4E36-A9E2-015A6B2D0C94}"/>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5" name="Freeform 14">
                <a:extLst>
                  <a:ext uri="{FF2B5EF4-FFF2-40B4-BE49-F238E27FC236}">
                    <a16:creationId xmlns:a16="http://schemas.microsoft.com/office/drawing/2014/main" id="{85EBF73E-4363-4122-9A58-EFFF867A8FA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6" name="Freeform 15">
                <a:extLst>
                  <a:ext uri="{FF2B5EF4-FFF2-40B4-BE49-F238E27FC236}">
                    <a16:creationId xmlns:a16="http://schemas.microsoft.com/office/drawing/2014/main" id="{8F47B224-9C6C-41ED-902C-B6ACA164C06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7" name="Freeform 16">
                <a:extLst>
                  <a:ext uri="{FF2B5EF4-FFF2-40B4-BE49-F238E27FC236}">
                    <a16:creationId xmlns:a16="http://schemas.microsoft.com/office/drawing/2014/main" id="{AE0AFFC4-1BD2-4685-8761-1C0FCE5823F3}"/>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8" name="Freeform 17">
                <a:extLst>
                  <a:ext uri="{FF2B5EF4-FFF2-40B4-BE49-F238E27FC236}">
                    <a16:creationId xmlns:a16="http://schemas.microsoft.com/office/drawing/2014/main" id="{F856B443-A18E-42E0-980D-B50213EE2FA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9" name="Freeform 18">
                <a:extLst>
                  <a:ext uri="{FF2B5EF4-FFF2-40B4-BE49-F238E27FC236}">
                    <a16:creationId xmlns:a16="http://schemas.microsoft.com/office/drawing/2014/main" id="{01ED8DE6-2A9B-4860-B3AC-D1620219C4C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0" name="Freeform 19">
                <a:extLst>
                  <a:ext uri="{FF2B5EF4-FFF2-40B4-BE49-F238E27FC236}">
                    <a16:creationId xmlns:a16="http://schemas.microsoft.com/office/drawing/2014/main" id="{5C24118E-9411-4341-8946-3F985BD3A0EB}"/>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1" name="Freeform 20">
                <a:extLst>
                  <a:ext uri="{FF2B5EF4-FFF2-40B4-BE49-F238E27FC236}">
                    <a16:creationId xmlns:a16="http://schemas.microsoft.com/office/drawing/2014/main" id="{5075106E-92B2-45BC-9622-357B1618B5ED}"/>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2" name="Freeform 21">
                <a:extLst>
                  <a:ext uri="{FF2B5EF4-FFF2-40B4-BE49-F238E27FC236}">
                    <a16:creationId xmlns:a16="http://schemas.microsoft.com/office/drawing/2014/main" id="{30090DD9-E666-42F8-A25E-12941A0EED3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3" name="Freeform 22">
                <a:extLst>
                  <a:ext uri="{FF2B5EF4-FFF2-40B4-BE49-F238E27FC236}">
                    <a16:creationId xmlns:a16="http://schemas.microsoft.com/office/drawing/2014/main" id="{B9DB369D-A42A-441E-A7F3-31215CD5E18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4" name="Freeform 23">
                <a:extLst>
                  <a:ext uri="{FF2B5EF4-FFF2-40B4-BE49-F238E27FC236}">
                    <a16:creationId xmlns:a16="http://schemas.microsoft.com/office/drawing/2014/main" id="{563C9D60-9C7D-40A8-9A5D-6A5B86345BB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5" name="Freeform 24">
                <a:extLst>
                  <a:ext uri="{FF2B5EF4-FFF2-40B4-BE49-F238E27FC236}">
                    <a16:creationId xmlns:a16="http://schemas.microsoft.com/office/drawing/2014/main" id="{6BD85E76-EC1B-4BAF-9B76-BCE3EAA1611B}"/>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6" name="Freeform 25">
                <a:extLst>
                  <a:ext uri="{FF2B5EF4-FFF2-40B4-BE49-F238E27FC236}">
                    <a16:creationId xmlns:a16="http://schemas.microsoft.com/office/drawing/2014/main" id="{21E288E3-208F-439F-A71A-DA30F61CD890}"/>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7" name="Freeform 26">
                <a:extLst>
                  <a:ext uri="{FF2B5EF4-FFF2-40B4-BE49-F238E27FC236}">
                    <a16:creationId xmlns:a16="http://schemas.microsoft.com/office/drawing/2014/main" id="{C65BC8BD-DE47-4651-BE82-4D4A7AA2DDB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8" name="Freeform 27">
                <a:extLst>
                  <a:ext uri="{FF2B5EF4-FFF2-40B4-BE49-F238E27FC236}">
                    <a16:creationId xmlns:a16="http://schemas.microsoft.com/office/drawing/2014/main" id="{1D84AC64-0AC9-4331-B5AC-2BDE9A130CA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9" name="Freeform 28">
                <a:extLst>
                  <a:ext uri="{FF2B5EF4-FFF2-40B4-BE49-F238E27FC236}">
                    <a16:creationId xmlns:a16="http://schemas.microsoft.com/office/drawing/2014/main" id="{176ED7B5-BB4E-47FA-BB08-A752B17D3F68}"/>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0" name="Freeform 29">
                <a:extLst>
                  <a:ext uri="{FF2B5EF4-FFF2-40B4-BE49-F238E27FC236}">
                    <a16:creationId xmlns:a16="http://schemas.microsoft.com/office/drawing/2014/main" id="{0D97E421-AA40-42CF-8894-791D846C889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1" name="Freeform 30">
                <a:extLst>
                  <a:ext uri="{FF2B5EF4-FFF2-40B4-BE49-F238E27FC236}">
                    <a16:creationId xmlns:a16="http://schemas.microsoft.com/office/drawing/2014/main" id="{52DC552D-E10D-4A96-A364-9A04406D6C4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2" name="Freeform 31">
                <a:extLst>
                  <a:ext uri="{FF2B5EF4-FFF2-40B4-BE49-F238E27FC236}">
                    <a16:creationId xmlns:a16="http://schemas.microsoft.com/office/drawing/2014/main" id="{040E683A-AB9B-4783-9B05-6CA4BF2E7F5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3" name="Freeform 32">
                <a:extLst>
                  <a:ext uri="{FF2B5EF4-FFF2-40B4-BE49-F238E27FC236}">
                    <a16:creationId xmlns:a16="http://schemas.microsoft.com/office/drawing/2014/main" id="{25D8B09E-C58F-4B53-8D87-5A132AA61077}"/>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4" name="Freeform 33">
                <a:extLst>
                  <a:ext uri="{FF2B5EF4-FFF2-40B4-BE49-F238E27FC236}">
                    <a16:creationId xmlns:a16="http://schemas.microsoft.com/office/drawing/2014/main" id="{1F7A8B11-55FD-45E7-9EB6-5366F7706D1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5" name="Freeform 34">
                <a:extLst>
                  <a:ext uri="{FF2B5EF4-FFF2-40B4-BE49-F238E27FC236}">
                    <a16:creationId xmlns:a16="http://schemas.microsoft.com/office/drawing/2014/main" id="{17545BBC-AEAE-4D1E-8EF1-7636ED79A52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6" name="Freeform 35">
                <a:extLst>
                  <a:ext uri="{FF2B5EF4-FFF2-40B4-BE49-F238E27FC236}">
                    <a16:creationId xmlns:a16="http://schemas.microsoft.com/office/drawing/2014/main" id="{58498224-5788-4FE6-9103-1784CD124747}"/>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7" name="Freeform 36">
                <a:extLst>
                  <a:ext uri="{FF2B5EF4-FFF2-40B4-BE49-F238E27FC236}">
                    <a16:creationId xmlns:a16="http://schemas.microsoft.com/office/drawing/2014/main" id="{30C720E9-B458-4CBB-9D4A-9F079A087B2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8" name="Freeform 37">
                <a:extLst>
                  <a:ext uri="{FF2B5EF4-FFF2-40B4-BE49-F238E27FC236}">
                    <a16:creationId xmlns:a16="http://schemas.microsoft.com/office/drawing/2014/main" id="{64FA9AA2-B123-4D96-9D41-C4BD9AD4B25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9" name="Freeform 38">
                <a:extLst>
                  <a:ext uri="{FF2B5EF4-FFF2-40B4-BE49-F238E27FC236}">
                    <a16:creationId xmlns:a16="http://schemas.microsoft.com/office/drawing/2014/main" id="{65AFE5FC-3643-4D36-8D45-974B72603C4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0" name="Freeform 39">
                <a:extLst>
                  <a:ext uri="{FF2B5EF4-FFF2-40B4-BE49-F238E27FC236}">
                    <a16:creationId xmlns:a16="http://schemas.microsoft.com/office/drawing/2014/main" id="{FA10D692-CC8F-4DC5-85C6-A02B6483828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1" name="Freeform 40">
                <a:extLst>
                  <a:ext uri="{FF2B5EF4-FFF2-40B4-BE49-F238E27FC236}">
                    <a16:creationId xmlns:a16="http://schemas.microsoft.com/office/drawing/2014/main" id="{E577D24B-3551-4241-8C19-3474EE97712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2" name="Freeform 41">
                <a:extLst>
                  <a:ext uri="{FF2B5EF4-FFF2-40B4-BE49-F238E27FC236}">
                    <a16:creationId xmlns:a16="http://schemas.microsoft.com/office/drawing/2014/main" id="{EE973329-3B75-4B25-922B-8675A671DD2E}"/>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3" name="Freeform 42">
                <a:extLst>
                  <a:ext uri="{FF2B5EF4-FFF2-40B4-BE49-F238E27FC236}">
                    <a16:creationId xmlns:a16="http://schemas.microsoft.com/office/drawing/2014/main" id="{F001FA5A-78F7-418A-8DD1-7E673F0F08A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4" name="Freeform 43">
                <a:extLst>
                  <a:ext uri="{FF2B5EF4-FFF2-40B4-BE49-F238E27FC236}">
                    <a16:creationId xmlns:a16="http://schemas.microsoft.com/office/drawing/2014/main" id="{07771871-6434-4B4D-B72A-63BC2426F1AD}"/>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5" name="Freeform 44">
                <a:extLst>
                  <a:ext uri="{FF2B5EF4-FFF2-40B4-BE49-F238E27FC236}">
                    <a16:creationId xmlns:a16="http://schemas.microsoft.com/office/drawing/2014/main" id="{8BE2F924-7405-49E6-93BA-C9D0F6C0904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6" name="Freeform 45">
                <a:extLst>
                  <a:ext uri="{FF2B5EF4-FFF2-40B4-BE49-F238E27FC236}">
                    <a16:creationId xmlns:a16="http://schemas.microsoft.com/office/drawing/2014/main" id="{EDAF064C-5384-42DB-98E3-BEA0D6A6DBFA}"/>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7" name="Freeform 46">
                <a:extLst>
                  <a:ext uri="{FF2B5EF4-FFF2-40B4-BE49-F238E27FC236}">
                    <a16:creationId xmlns:a16="http://schemas.microsoft.com/office/drawing/2014/main" id="{07C3D63D-0BE5-4F41-9E10-EC6029164F5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8" name="Freeform 47">
                <a:extLst>
                  <a:ext uri="{FF2B5EF4-FFF2-40B4-BE49-F238E27FC236}">
                    <a16:creationId xmlns:a16="http://schemas.microsoft.com/office/drawing/2014/main" id="{3BB4C584-78A2-428F-BBFD-8BB81CE75A05}"/>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9" name="Freeform 48">
                <a:extLst>
                  <a:ext uri="{FF2B5EF4-FFF2-40B4-BE49-F238E27FC236}">
                    <a16:creationId xmlns:a16="http://schemas.microsoft.com/office/drawing/2014/main" id="{E8182130-7015-4874-BBB7-BF8309C18F8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0" name="Freeform 49">
                <a:extLst>
                  <a:ext uri="{FF2B5EF4-FFF2-40B4-BE49-F238E27FC236}">
                    <a16:creationId xmlns:a16="http://schemas.microsoft.com/office/drawing/2014/main" id="{A81FEDD8-F435-4805-8C99-D5E04A2D333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1" name="Freeform 50">
                <a:extLst>
                  <a:ext uri="{FF2B5EF4-FFF2-40B4-BE49-F238E27FC236}">
                    <a16:creationId xmlns:a16="http://schemas.microsoft.com/office/drawing/2014/main" id="{244DA42D-5FF6-4D25-93BF-00E0256CD62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2" name="Freeform 51">
                <a:extLst>
                  <a:ext uri="{FF2B5EF4-FFF2-40B4-BE49-F238E27FC236}">
                    <a16:creationId xmlns:a16="http://schemas.microsoft.com/office/drawing/2014/main" id="{0F06FFCB-26E8-4064-B17E-2D2FAB75189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3" name="Freeform 52">
                <a:extLst>
                  <a:ext uri="{FF2B5EF4-FFF2-40B4-BE49-F238E27FC236}">
                    <a16:creationId xmlns:a16="http://schemas.microsoft.com/office/drawing/2014/main" id="{5797B1C6-6774-4CC8-826F-81ECBCC75619}"/>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4" name="Freeform 53">
                <a:extLst>
                  <a:ext uri="{FF2B5EF4-FFF2-40B4-BE49-F238E27FC236}">
                    <a16:creationId xmlns:a16="http://schemas.microsoft.com/office/drawing/2014/main" id="{9B7DEEA8-FF37-456A-BB93-1D712BF6D8D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5" name="Freeform 54">
                <a:extLst>
                  <a:ext uri="{FF2B5EF4-FFF2-40B4-BE49-F238E27FC236}">
                    <a16:creationId xmlns:a16="http://schemas.microsoft.com/office/drawing/2014/main" id="{A4EC6D3A-EBBC-4969-9F5A-129D2A8DE80A}"/>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6" name="Freeform 55">
                <a:extLst>
                  <a:ext uri="{FF2B5EF4-FFF2-40B4-BE49-F238E27FC236}">
                    <a16:creationId xmlns:a16="http://schemas.microsoft.com/office/drawing/2014/main" id="{E62135E1-F8CD-458A-8ED1-E2CE67ACE78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7" name="Freeform 56">
                <a:extLst>
                  <a:ext uri="{FF2B5EF4-FFF2-40B4-BE49-F238E27FC236}">
                    <a16:creationId xmlns:a16="http://schemas.microsoft.com/office/drawing/2014/main" id="{7770BE9F-77D9-4F3E-8EBC-91490173B324}"/>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8" name="Freeform 57">
                <a:extLst>
                  <a:ext uri="{FF2B5EF4-FFF2-40B4-BE49-F238E27FC236}">
                    <a16:creationId xmlns:a16="http://schemas.microsoft.com/office/drawing/2014/main" id="{9382AD56-5B07-4035-88EE-0EB1879264E1}"/>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9" name="Freeform 58">
                <a:extLst>
                  <a:ext uri="{FF2B5EF4-FFF2-40B4-BE49-F238E27FC236}">
                    <a16:creationId xmlns:a16="http://schemas.microsoft.com/office/drawing/2014/main" id="{7F139B21-E482-45D4-BF85-2DA73D32AB0E}"/>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0" name="Freeform 59">
                <a:extLst>
                  <a:ext uri="{FF2B5EF4-FFF2-40B4-BE49-F238E27FC236}">
                    <a16:creationId xmlns:a16="http://schemas.microsoft.com/office/drawing/2014/main" id="{82751F92-2DD3-4EBA-AD84-C5E1417E22C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1" name="Freeform 60">
                <a:extLst>
                  <a:ext uri="{FF2B5EF4-FFF2-40B4-BE49-F238E27FC236}">
                    <a16:creationId xmlns:a16="http://schemas.microsoft.com/office/drawing/2014/main" id="{46FAB526-CFD3-4E7C-B3BA-49A8BF4660CF}"/>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2" name="Freeform 61">
                <a:extLst>
                  <a:ext uri="{FF2B5EF4-FFF2-40B4-BE49-F238E27FC236}">
                    <a16:creationId xmlns:a16="http://schemas.microsoft.com/office/drawing/2014/main" id="{580E7733-5469-40A8-937B-4DC3AFC1E1D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3" name="Freeform 62">
                <a:extLst>
                  <a:ext uri="{FF2B5EF4-FFF2-40B4-BE49-F238E27FC236}">
                    <a16:creationId xmlns:a16="http://schemas.microsoft.com/office/drawing/2014/main" id="{6E11B90A-162D-4B78-AC9E-56CC1BB428D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4" name="Freeform 63">
                <a:extLst>
                  <a:ext uri="{FF2B5EF4-FFF2-40B4-BE49-F238E27FC236}">
                    <a16:creationId xmlns:a16="http://schemas.microsoft.com/office/drawing/2014/main" id="{ECD1F80D-BDE4-4FB0-AA1F-FDDCE1C108D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5" name="Freeform 64">
                <a:extLst>
                  <a:ext uri="{FF2B5EF4-FFF2-40B4-BE49-F238E27FC236}">
                    <a16:creationId xmlns:a16="http://schemas.microsoft.com/office/drawing/2014/main" id="{D09AE45A-6A8E-402C-A71D-3B83116509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6" name="Freeform 65">
                <a:extLst>
                  <a:ext uri="{FF2B5EF4-FFF2-40B4-BE49-F238E27FC236}">
                    <a16:creationId xmlns:a16="http://schemas.microsoft.com/office/drawing/2014/main" id="{40DAEC4C-0E2B-4FAD-BE41-33D323E73BAB}"/>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7" name="Freeform 66">
                <a:extLst>
                  <a:ext uri="{FF2B5EF4-FFF2-40B4-BE49-F238E27FC236}">
                    <a16:creationId xmlns:a16="http://schemas.microsoft.com/office/drawing/2014/main" id="{0195A838-E529-4478-987B-2AC37F3B2F43}"/>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8" name="Freeform 67">
                <a:extLst>
                  <a:ext uri="{FF2B5EF4-FFF2-40B4-BE49-F238E27FC236}">
                    <a16:creationId xmlns:a16="http://schemas.microsoft.com/office/drawing/2014/main" id="{03CD09E2-4391-43DD-9962-610AEB89EC0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9" name="Freeform 68">
                <a:extLst>
                  <a:ext uri="{FF2B5EF4-FFF2-40B4-BE49-F238E27FC236}">
                    <a16:creationId xmlns:a16="http://schemas.microsoft.com/office/drawing/2014/main" id="{F8341249-6C94-4D50-8F84-0E83893EEF34}"/>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0" name="Freeform 69">
                <a:extLst>
                  <a:ext uri="{FF2B5EF4-FFF2-40B4-BE49-F238E27FC236}">
                    <a16:creationId xmlns:a16="http://schemas.microsoft.com/office/drawing/2014/main" id="{FF83F10D-FFBD-4318-A301-0DB63F7668E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1" name="Freeform 70">
                <a:extLst>
                  <a:ext uri="{FF2B5EF4-FFF2-40B4-BE49-F238E27FC236}">
                    <a16:creationId xmlns:a16="http://schemas.microsoft.com/office/drawing/2014/main" id="{94FD10A9-B19E-4106-9822-B321F25F52A9}"/>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2" name="Freeform 71">
                <a:extLst>
                  <a:ext uri="{FF2B5EF4-FFF2-40B4-BE49-F238E27FC236}">
                    <a16:creationId xmlns:a16="http://schemas.microsoft.com/office/drawing/2014/main" id="{39696181-7774-4B12-9A5C-D1D222DFB78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3" name="Freeform 72">
                <a:extLst>
                  <a:ext uri="{FF2B5EF4-FFF2-40B4-BE49-F238E27FC236}">
                    <a16:creationId xmlns:a16="http://schemas.microsoft.com/office/drawing/2014/main" id="{F62DA018-281A-43F7-B047-0BAFE1EB973A}"/>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4" name="Freeform 73">
                <a:extLst>
                  <a:ext uri="{FF2B5EF4-FFF2-40B4-BE49-F238E27FC236}">
                    <a16:creationId xmlns:a16="http://schemas.microsoft.com/office/drawing/2014/main" id="{4EBD2AA1-DFD5-408E-A13B-66CF4C4F98EA}"/>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5" name="Freeform 74">
                <a:extLst>
                  <a:ext uri="{FF2B5EF4-FFF2-40B4-BE49-F238E27FC236}">
                    <a16:creationId xmlns:a16="http://schemas.microsoft.com/office/drawing/2014/main" id="{3D34568D-FC4C-4CA8-93C9-FDE827A2758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6" name="Freeform 75">
                <a:extLst>
                  <a:ext uri="{FF2B5EF4-FFF2-40B4-BE49-F238E27FC236}">
                    <a16:creationId xmlns:a16="http://schemas.microsoft.com/office/drawing/2014/main" id="{C9434D68-BCE2-4F18-B429-99F0010CE04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7" name="Freeform 76">
                <a:extLst>
                  <a:ext uri="{FF2B5EF4-FFF2-40B4-BE49-F238E27FC236}">
                    <a16:creationId xmlns:a16="http://schemas.microsoft.com/office/drawing/2014/main" id="{CCDDEE4C-4C6D-481F-84D7-53E7938A6F6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8" name="Freeform 77">
                <a:extLst>
                  <a:ext uri="{FF2B5EF4-FFF2-40B4-BE49-F238E27FC236}">
                    <a16:creationId xmlns:a16="http://schemas.microsoft.com/office/drawing/2014/main" id="{FFA0B74C-107E-43D8-B2D9-A5C1CE3D702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9" name="Freeform 78">
                <a:extLst>
                  <a:ext uri="{FF2B5EF4-FFF2-40B4-BE49-F238E27FC236}">
                    <a16:creationId xmlns:a16="http://schemas.microsoft.com/office/drawing/2014/main" id="{FCBF203F-9EB5-4B53-8694-14A89A6922B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0" name="Freeform 79">
                <a:extLst>
                  <a:ext uri="{FF2B5EF4-FFF2-40B4-BE49-F238E27FC236}">
                    <a16:creationId xmlns:a16="http://schemas.microsoft.com/office/drawing/2014/main" id="{E83F69BA-4C7A-44EF-A500-035A8D76F6B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1" name="Freeform 80">
                <a:extLst>
                  <a:ext uri="{FF2B5EF4-FFF2-40B4-BE49-F238E27FC236}">
                    <a16:creationId xmlns:a16="http://schemas.microsoft.com/office/drawing/2014/main" id="{3950BEE3-B4AD-4B19-8481-3FD90428BD49}"/>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2" name="Freeform 81">
                <a:extLst>
                  <a:ext uri="{FF2B5EF4-FFF2-40B4-BE49-F238E27FC236}">
                    <a16:creationId xmlns:a16="http://schemas.microsoft.com/office/drawing/2014/main" id="{895444B4-529D-4F22-BE26-4DA196A1E350}"/>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3" name="Freeform 82">
                <a:extLst>
                  <a:ext uri="{FF2B5EF4-FFF2-40B4-BE49-F238E27FC236}">
                    <a16:creationId xmlns:a16="http://schemas.microsoft.com/office/drawing/2014/main" id="{F1752C41-1D8E-4769-BC04-F382EBAB8D1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4" name="Freeform 83">
                <a:extLst>
                  <a:ext uri="{FF2B5EF4-FFF2-40B4-BE49-F238E27FC236}">
                    <a16:creationId xmlns:a16="http://schemas.microsoft.com/office/drawing/2014/main" id="{DE7E87C5-BBDB-40C8-8169-F7E6716DBCE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5" name="Freeform 84">
                <a:extLst>
                  <a:ext uri="{FF2B5EF4-FFF2-40B4-BE49-F238E27FC236}">
                    <a16:creationId xmlns:a16="http://schemas.microsoft.com/office/drawing/2014/main" id="{5D5A13B8-8BB0-45C3-8382-E99A89EAAA7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6" name="Freeform 85">
                <a:extLst>
                  <a:ext uri="{FF2B5EF4-FFF2-40B4-BE49-F238E27FC236}">
                    <a16:creationId xmlns:a16="http://schemas.microsoft.com/office/drawing/2014/main" id="{77AE865B-633E-41DB-B901-EE401390E59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7" name="Freeform 86">
                <a:extLst>
                  <a:ext uri="{FF2B5EF4-FFF2-40B4-BE49-F238E27FC236}">
                    <a16:creationId xmlns:a16="http://schemas.microsoft.com/office/drawing/2014/main" id="{990485FD-9E0E-4C0F-B4FA-E5D3C3713EE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8" name="Freeform 87">
                <a:extLst>
                  <a:ext uri="{FF2B5EF4-FFF2-40B4-BE49-F238E27FC236}">
                    <a16:creationId xmlns:a16="http://schemas.microsoft.com/office/drawing/2014/main" id="{3F2EE12A-A9CE-4FE4-A6F4-11DF102D331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9" name="Freeform 88">
                <a:extLst>
                  <a:ext uri="{FF2B5EF4-FFF2-40B4-BE49-F238E27FC236}">
                    <a16:creationId xmlns:a16="http://schemas.microsoft.com/office/drawing/2014/main" id="{86652B89-651C-4CA5-8570-AF276E0D7CB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0" name="Freeform 89">
                <a:extLst>
                  <a:ext uri="{FF2B5EF4-FFF2-40B4-BE49-F238E27FC236}">
                    <a16:creationId xmlns:a16="http://schemas.microsoft.com/office/drawing/2014/main" id="{69991D5F-9BEA-462A-8E11-6BA0B422EC6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1" name="Freeform 90">
                <a:extLst>
                  <a:ext uri="{FF2B5EF4-FFF2-40B4-BE49-F238E27FC236}">
                    <a16:creationId xmlns:a16="http://schemas.microsoft.com/office/drawing/2014/main" id="{0BC84FAA-1B5B-4478-A49E-9459B66E65FE}"/>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2" name="Freeform 91">
                <a:extLst>
                  <a:ext uri="{FF2B5EF4-FFF2-40B4-BE49-F238E27FC236}">
                    <a16:creationId xmlns:a16="http://schemas.microsoft.com/office/drawing/2014/main" id="{3A00B782-9C1C-4527-988B-6669E41C471D}"/>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3" name="Freeform 92">
                <a:extLst>
                  <a:ext uri="{FF2B5EF4-FFF2-40B4-BE49-F238E27FC236}">
                    <a16:creationId xmlns:a16="http://schemas.microsoft.com/office/drawing/2014/main" id="{B6E37A94-B823-45C0-A6B8-E40C0FD79AEE}"/>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grpSp>
      <p:sp>
        <p:nvSpPr>
          <p:cNvPr id="394" name="文本框 93">
            <a:extLst>
              <a:ext uri="{FF2B5EF4-FFF2-40B4-BE49-F238E27FC236}">
                <a16:creationId xmlns:a16="http://schemas.microsoft.com/office/drawing/2014/main" id="{6B42793D-07DB-4CF7-AC39-7129F3841C1B}"/>
              </a:ext>
            </a:extLst>
          </p:cNvPr>
          <p:cNvSpPr txBox="1"/>
          <p:nvPr/>
        </p:nvSpPr>
        <p:spPr>
          <a:xfrm>
            <a:off x="5705190" y="4289408"/>
            <a:ext cx="7144514" cy="1938992"/>
          </a:xfrm>
          <a:prstGeom prst="rect">
            <a:avLst/>
          </a:prstGeom>
          <a:noFill/>
          <a:ln>
            <a:noFill/>
          </a:ln>
        </p:spPr>
        <p:txBody>
          <a:bodyPr wrap="square" rtlCol="0">
            <a:spAutoFit/>
          </a:bodyPr>
          <a:lstStyle/>
          <a:p>
            <a:pPr algn="ctr">
              <a:buClr>
                <a:srgbClr val="000000"/>
              </a:buClr>
              <a:defRPr/>
            </a:pPr>
            <a:r>
              <a:rPr lang="en-US" sz="4000" b="1" dirty="0">
                <a:solidFill>
                  <a:schemeClr val="accent6">
                    <a:lumMod val="75000"/>
                  </a:schemeClr>
                </a:solidFill>
                <a:latin typeface="Times New Roman" panose="02020603050405020304" pitchFamily="18" charset="0"/>
                <a:cs typeface="Times New Roman" panose="02020603050405020304" pitchFamily="18" charset="0"/>
              </a:rPr>
              <a:t>Ta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nhìn</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thấy</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ảnh</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vật</a:t>
            </a:r>
            <a:r>
              <a:rPr lang="en-US" sz="4000" b="1" dirty="0">
                <a:solidFill>
                  <a:schemeClr val="accent6">
                    <a:lumMod val="75000"/>
                  </a:schemeClr>
                </a:solidFill>
                <a:latin typeface="Times New Roman" panose="02020603050405020304" pitchFamily="18" charset="0"/>
                <a:cs typeface="Times New Roman" panose="02020603050405020304" pitchFamily="18" charset="0"/>
              </a:rPr>
              <a:t> qua </a:t>
            </a:r>
            <a:r>
              <a:rPr lang="en-US" sz="4000" b="1" dirty="0" err="1">
                <a:solidFill>
                  <a:srgbClr val="50B0D7"/>
                </a:solidFill>
                <a:latin typeface="Times New Roman" panose="02020603050405020304" pitchFamily="18" charset="0"/>
                <a:cs typeface="Times New Roman" panose="02020603050405020304" pitchFamily="18" charset="0"/>
              </a:rPr>
              <a:t>gương</a:t>
            </a:r>
            <a:r>
              <a:rPr lang="en-US" sz="4000" b="1" dirty="0">
                <a:solidFill>
                  <a:srgbClr val="50B0D7"/>
                </a:solidFill>
                <a:latin typeface="Times New Roman" panose="02020603050405020304" pitchFamily="18" charset="0"/>
                <a:cs typeface="Times New Roman" panose="02020603050405020304" pitchFamily="18" charset="0"/>
              </a:rPr>
              <a:t> </a:t>
            </a:r>
            <a:r>
              <a:rPr lang="en-US" sz="4000" b="1" dirty="0" err="1">
                <a:solidFill>
                  <a:srgbClr val="50B0D7"/>
                </a:solidFill>
                <a:latin typeface="Times New Roman" panose="02020603050405020304" pitchFamily="18" charset="0"/>
                <a:cs typeface="Times New Roman" panose="02020603050405020304" pitchFamily="18" charset="0"/>
              </a:rPr>
              <a:t>phẳng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sz="4000" b="1" dirty="0">
                <a:solidFill>
                  <a:schemeClr val="accent6">
                    <a:lumMod val="75000"/>
                  </a:schemeClr>
                </a:solidFill>
                <a:latin typeface="Times New Roman" panose="02020603050405020304" pitchFamily="18" charset="0"/>
                <a:cs typeface="Times New Roman" panose="02020603050405020304" pitchFamily="18" charset="0"/>
              </a:rPr>
              <a:t> qua </a:t>
            </a:r>
            <a:r>
              <a:rPr lang="en-US" sz="4000" b="1" dirty="0" err="1">
                <a:solidFill>
                  <a:srgbClr val="50B0D7"/>
                </a:solidFill>
                <a:latin typeface="Times New Roman" panose="02020603050405020304" pitchFamily="18" charset="0"/>
                <a:cs typeface="Times New Roman" panose="02020603050405020304" pitchFamily="18" charset="0"/>
              </a:rPr>
              <a:t>thấu</a:t>
            </a:r>
            <a:r>
              <a:rPr lang="en-US" sz="4000" b="1" dirty="0">
                <a:solidFill>
                  <a:srgbClr val="50B0D7"/>
                </a:solidFill>
                <a:latin typeface="Times New Roman" panose="02020603050405020304" pitchFamily="18" charset="0"/>
                <a:cs typeface="Times New Roman" panose="02020603050405020304" pitchFamily="18" charset="0"/>
              </a:rPr>
              <a:t> </a:t>
            </a:r>
            <a:r>
              <a:rPr lang="en-US" sz="4000" b="1" dirty="0" err="1">
                <a:solidFill>
                  <a:srgbClr val="50B0D7"/>
                </a:solidFill>
                <a:latin typeface="Times New Roman" panose="02020603050405020304" pitchFamily="18" charset="0"/>
                <a:cs typeface="Times New Roman" panose="02020603050405020304" pitchFamily="18" charset="0"/>
              </a:rPr>
              <a:t>kính</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khi</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nào</a:t>
            </a:r>
            <a:r>
              <a:rPr lang="en-US" sz="4000" b="1"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3502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4"/>
                                        </p:tgtEl>
                                        <p:attrNameLst>
                                          <p:attrName>style.visibility</p:attrName>
                                        </p:attrNameLst>
                                      </p:cBhvr>
                                      <p:to>
                                        <p:strVal val="visible"/>
                                      </p:to>
                                    </p:set>
                                    <p:animEffect transition="in" filter="wipe(up)">
                                      <p:cBhvr>
                                        <p:cTn id="17" dur="500"/>
                                        <p:tgtEl>
                                          <p:spTgt spid="30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94"/>
                                        </p:tgtEl>
                                        <p:attrNameLst>
                                          <p:attrName>style.visibility</p:attrName>
                                        </p:attrNameLst>
                                      </p:cBhvr>
                                      <p:to>
                                        <p:strVal val="visible"/>
                                      </p:to>
                                    </p:set>
                                    <p:animEffect transition="in" filter="wipe(up)">
                                      <p:cBhvr>
                                        <p:cTn id="20" dur="5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30">
            <a:extLst>
              <a:ext uri="{FF2B5EF4-FFF2-40B4-BE49-F238E27FC236}">
                <a16:creationId xmlns:a16="http://schemas.microsoft.com/office/drawing/2014/main" id="{E3056BED-9CCF-572B-39D1-0EE6837228A5}"/>
              </a:ext>
            </a:extLst>
          </p:cNvPr>
          <p:cNvSpPr>
            <a:spLocks noChangeShapeType="1"/>
          </p:cNvSpPr>
          <p:nvPr/>
        </p:nvSpPr>
        <p:spPr bwMode="auto">
          <a:xfrm>
            <a:off x="9210675" y="5562601"/>
            <a:ext cx="1619250" cy="4286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555" name="Line 31">
            <a:extLst>
              <a:ext uri="{FF2B5EF4-FFF2-40B4-BE49-F238E27FC236}">
                <a16:creationId xmlns:a16="http://schemas.microsoft.com/office/drawing/2014/main" id="{9BD35984-145C-5488-0512-9D5F5651398B}"/>
              </a:ext>
            </a:extLst>
          </p:cNvPr>
          <p:cNvSpPr>
            <a:spLocks noChangeShapeType="1"/>
          </p:cNvSpPr>
          <p:nvPr/>
        </p:nvSpPr>
        <p:spPr bwMode="auto">
          <a:xfrm flipH="1" flipV="1">
            <a:off x="5695950" y="4126707"/>
            <a:ext cx="4162425" cy="1778793"/>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3556" name="Line 35">
            <a:extLst>
              <a:ext uri="{FF2B5EF4-FFF2-40B4-BE49-F238E27FC236}">
                <a16:creationId xmlns:a16="http://schemas.microsoft.com/office/drawing/2014/main" id="{9F5FBE4D-879A-EEAB-88E6-1667AC9EA0A3}"/>
              </a:ext>
            </a:extLst>
          </p:cNvPr>
          <p:cNvSpPr>
            <a:spLocks noChangeShapeType="1"/>
          </p:cNvSpPr>
          <p:nvPr/>
        </p:nvSpPr>
        <p:spPr bwMode="auto">
          <a:xfrm>
            <a:off x="6915150" y="6305550"/>
            <a:ext cx="7315200" cy="21432"/>
          </a:xfrm>
          <a:prstGeom prst="line">
            <a:avLst/>
          </a:prstGeom>
          <a:noFill/>
          <a:ln w="190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3557" name="Line 36">
            <a:extLst>
              <a:ext uri="{FF2B5EF4-FFF2-40B4-BE49-F238E27FC236}">
                <a16:creationId xmlns:a16="http://schemas.microsoft.com/office/drawing/2014/main" id="{974666CF-9E8D-4017-E54F-1A05C585F546}"/>
              </a:ext>
            </a:extLst>
          </p:cNvPr>
          <p:cNvSpPr>
            <a:spLocks noChangeShapeType="1"/>
          </p:cNvSpPr>
          <p:nvPr/>
        </p:nvSpPr>
        <p:spPr bwMode="auto">
          <a:xfrm>
            <a:off x="10915650" y="4914901"/>
            <a:ext cx="57150" cy="2569370"/>
          </a:xfrm>
          <a:prstGeom prst="line">
            <a:avLst/>
          </a:prstGeom>
          <a:noFill/>
          <a:ln w="38100">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558" name="Line 37">
            <a:extLst>
              <a:ext uri="{FF2B5EF4-FFF2-40B4-BE49-F238E27FC236}">
                <a16:creationId xmlns:a16="http://schemas.microsoft.com/office/drawing/2014/main" id="{B3779853-2F12-EC4E-F227-F5126D9C2B3C}"/>
              </a:ext>
            </a:extLst>
          </p:cNvPr>
          <p:cNvSpPr>
            <a:spLocks noChangeShapeType="1"/>
          </p:cNvSpPr>
          <p:nvPr/>
        </p:nvSpPr>
        <p:spPr bwMode="auto">
          <a:xfrm flipV="1">
            <a:off x="9198770" y="5550695"/>
            <a:ext cx="11906" cy="77390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8" name="Text Box 38">
            <a:extLst>
              <a:ext uri="{FF2B5EF4-FFF2-40B4-BE49-F238E27FC236}">
                <a16:creationId xmlns:a16="http://schemas.microsoft.com/office/drawing/2014/main" id="{28653F3D-F02F-D714-CF34-EEC4867BCA13}"/>
              </a:ext>
            </a:extLst>
          </p:cNvPr>
          <p:cNvSpPr txBox="1">
            <a:spLocks noChangeArrowheads="1"/>
          </p:cNvSpPr>
          <p:nvPr/>
        </p:nvSpPr>
        <p:spPr bwMode="auto">
          <a:xfrm>
            <a:off x="7258051" y="6326983"/>
            <a:ext cx="289322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solidFill>
                  <a:srgbClr val="000000"/>
                </a:solidFill>
                <a:latin typeface="Times New Roman" panose="02020603050405020304" pitchFamily="18" charset="0"/>
              </a:rPr>
              <a:t>           A</a:t>
            </a:r>
          </a:p>
          <a:p>
            <a:pPr algn="ctr" eaLnBrk="1" hangingPunct="1">
              <a:spcBef>
                <a:spcPct val="50000"/>
              </a:spcBef>
              <a:buFontTx/>
              <a:buNone/>
            </a:pPr>
            <a:r>
              <a:rPr lang="en-US" altLang="en-US" sz="3000" b="1">
                <a:solidFill>
                  <a:srgbClr val="000000"/>
                </a:solidFill>
                <a:latin typeface="Times New Roman" panose="02020603050405020304" pitchFamily="18" charset="0"/>
              </a:rPr>
              <a:t>Trùng F</a:t>
            </a:r>
          </a:p>
        </p:txBody>
      </p:sp>
      <p:sp>
        <p:nvSpPr>
          <p:cNvPr id="49" name="Text Box 39">
            <a:extLst>
              <a:ext uri="{FF2B5EF4-FFF2-40B4-BE49-F238E27FC236}">
                <a16:creationId xmlns:a16="http://schemas.microsoft.com/office/drawing/2014/main" id="{C5A6FB64-2D38-808B-3134-617EE5F8852D}"/>
              </a:ext>
            </a:extLst>
          </p:cNvPr>
          <p:cNvSpPr txBox="1">
            <a:spLocks noChangeArrowheads="1"/>
          </p:cNvSpPr>
          <p:nvPr/>
        </p:nvSpPr>
        <p:spPr bwMode="auto">
          <a:xfrm>
            <a:off x="9010650" y="5014913"/>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00"/>
                </a:solidFill>
                <a:latin typeface="Times New Roman" panose="02020603050405020304" pitchFamily="18" charset="0"/>
              </a:rPr>
              <a:t>B</a:t>
            </a:r>
          </a:p>
        </p:txBody>
      </p:sp>
      <p:sp>
        <p:nvSpPr>
          <p:cNvPr id="50" name="Text Box 40">
            <a:extLst>
              <a:ext uri="{FF2B5EF4-FFF2-40B4-BE49-F238E27FC236}">
                <a16:creationId xmlns:a16="http://schemas.microsoft.com/office/drawing/2014/main" id="{8E6BE95E-CE72-7914-65DE-9E204E7C3820}"/>
              </a:ext>
            </a:extLst>
          </p:cNvPr>
          <p:cNvSpPr txBox="1">
            <a:spLocks noChangeArrowheads="1"/>
          </p:cNvSpPr>
          <p:nvPr/>
        </p:nvSpPr>
        <p:spPr bwMode="auto">
          <a:xfrm>
            <a:off x="10837070" y="5160170"/>
            <a:ext cx="4595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a:solidFill>
                  <a:srgbClr val="000000"/>
                </a:solidFill>
                <a:latin typeface="Times New Roman" panose="02020603050405020304" pitchFamily="18" charset="0"/>
              </a:rPr>
              <a:t>I</a:t>
            </a:r>
          </a:p>
        </p:txBody>
      </p:sp>
      <p:sp>
        <p:nvSpPr>
          <p:cNvPr id="51" name="Text Box 41">
            <a:extLst>
              <a:ext uri="{FF2B5EF4-FFF2-40B4-BE49-F238E27FC236}">
                <a16:creationId xmlns:a16="http://schemas.microsoft.com/office/drawing/2014/main" id="{F408DEE7-AF49-9569-ABAA-764E513FC2E0}"/>
              </a:ext>
            </a:extLst>
          </p:cNvPr>
          <p:cNvSpPr txBox="1">
            <a:spLocks noChangeArrowheads="1"/>
          </p:cNvSpPr>
          <p:nvPr/>
        </p:nvSpPr>
        <p:spPr bwMode="auto">
          <a:xfrm>
            <a:off x="10382250" y="6160295"/>
            <a:ext cx="4595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O</a:t>
            </a:r>
          </a:p>
        </p:txBody>
      </p:sp>
      <p:sp>
        <p:nvSpPr>
          <p:cNvPr id="23563" name="Line 42">
            <a:extLst>
              <a:ext uri="{FF2B5EF4-FFF2-40B4-BE49-F238E27FC236}">
                <a16:creationId xmlns:a16="http://schemas.microsoft.com/office/drawing/2014/main" id="{03DF410A-BDC4-B0D9-04C8-F066A665C8F4}"/>
              </a:ext>
            </a:extLst>
          </p:cNvPr>
          <p:cNvSpPr>
            <a:spLocks noChangeShapeType="1"/>
          </p:cNvSpPr>
          <p:nvPr/>
        </p:nvSpPr>
        <p:spPr bwMode="auto">
          <a:xfrm>
            <a:off x="6153150" y="3571875"/>
            <a:ext cx="4688682" cy="20764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23564" name="Group 44">
            <a:extLst>
              <a:ext uri="{FF2B5EF4-FFF2-40B4-BE49-F238E27FC236}">
                <a16:creationId xmlns:a16="http://schemas.microsoft.com/office/drawing/2014/main" id="{AB6CFE67-062F-C104-FC85-A730462B4532}"/>
              </a:ext>
            </a:extLst>
          </p:cNvPr>
          <p:cNvGrpSpPr>
            <a:grpSpLocks/>
          </p:cNvGrpSpPr>
          <p:nvPr/>
        </p:nvGrpSpPr>
        <p:grpSpPr bwMode="auto">
          <a:xfrm rot="227816">
            <a:off x="10651332" y="5712620"/>
            <a:ext cx="4400550" cy="1383506"/>
            <a:chOff x="1680" y="2557"/>
            <a:chExt cx="1504" cy="514"/>
          </a:xfrm>
        </p:grpSpPr>
        <p:sp>
          <p:nvSpPr>
            <p:cNvPr id="23608" name="Line 45">
              <a:extLst>
                <a:ext uri="{FF2B5EF4-FFF2-40B4-BE49-F238E27FC236}">
                  <a16:creationId xmlns:a16="http://schemas.microsoft.com/office/drawing/2014/main" id="{03CE0CE6-B68D-111C-92DA-1164D3E5B1EE}"/>
                </a:ext>
              </a:extLst>
            </p:cNvPr>
            <p:cNvSpPr>
              <a:spLocks noChangeShapeType="1"/>
            </p:cNvSpPr>
            <p:nvPr/>
          </p:nvSpPr>
          <p:spPr bwMode="auto">
            <a:xfrm>
              <a:off x="1680" y="2557"/>
              <a:ext cx="809" cy="288"/>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609" name="Line 46">
              <a:extLst>
                <a:ext uri="{FF2B5EF4-FFF2-40B4-BE49-F238E27FC236}">
                  <a16:creationId xmlns:a16="http://schemas.microsoft.com/office/drawing/2014/main" id="{0ED908B2-C202-CA32-FDF7-F391D8E4E12A}"/>
                </a:ext>
              </a:extLst>
            </p:cNvPr>
            <p:cNvSpPr>
              <a:spLocks noChangeShapeType="1"/>
            </p:cNvSpPr>
            <p:nvPr/>
          </p:nvSpPr>
          <p:spPr bwMode="auto">
            <a:xfrm>
              <a:off x="2448" y="2832"/>
              <a:ext cx="736" cy="239"/>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3565" name="Group 47">
            <a:extLst>
              <a:ext uri="{FF2B5EF4-FFF2-40B4-BE49-F238E27FC236}">
                <a16:creationId xmlns:a16="http://schemas.microsoft.com/office/drawing/2014/main" id="{46DE23AD-5DD4-C2FF-59AC-8CB0E6B72BE7}"/>
              </a:ext>
            </a:extLst>
          </p:cNvPr>
          <p:cNvGrpSpPr>
            <a:grpSpLocks/>
          </p:cNvGrpSpPr>
          <p:nvPr/>
        </p:nvGrpSpPr>
        <p:grpSpPr bwMode="auto">
          <a:xfrm>
            <a:off x="9236870" y="5626895"/>
            <a:ext cx="4641056" cy="1959768"/>
            <a:chOff x="1200" y="2571"/>
            <a:chExt cx="1554" cy="1007"/>
          </a:xfrm>
        </p:grpSpPr>
        <p:sp>
          <p:nvSpPr>
            <p:cNvPr id="23605" name="Line 48">
              <a:extLst>
                <a:ext uri="{FF2B5EF4-FFF2-40B4-BE49-F238E27FC236}">
                  <a16:creationId xmlns:a16="http://schemas.microsoft.com/office/drawing/2014/main" id="{64CEB504-55AD-F531-2A3F-28F012CEA6FD}"/>
                </a:ext>
              </a:extLst>
            </p:cNvPr>
            <p:cNvSpPr>
              <a:spLocks noChangeShapeType="1"/>
            </p:cNvSpPr>
            <p:nvPr/>
          </p:nvSpPr>
          <p:spPr bwMode="auto">
            <a:xfrm>
              <a:off x="1200" y="2571"/>
              <a:ext cx="1104" cy="71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606" name="Line 49">
              <a:extLst>
                <a:ext uri="{FF2B5EF4-FFF2-40B4-BE49-F238E27FC236}">
                  <a16:creationId xmlns:a16="http://schemas.microsoft.com/office/drawing/2014/main" id="{C304DE46-235E-AB09-DE4E-219686BB2135}"/>
                </a:ext>
              </a:extLst>
            </p:cNvPr>
            <p:cNvSpPr>
              <a:spLocks noChangeShapeType="1"/>
            </p:cNvSpPr>
            <p:nvPr/>
          </p:nvSpPr>
          <p:spPr bwMode="auto">
            <a:xfrm>
              <a:off x="1200" y="2572"/>
              <a:ext cx="288" cy="190"/>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607" name="Line 50">
              <a:extLst>
                <a:ext uri="{FF2B5EF4-FFF2-40B4-BE49-F238E27FC236}">
                  <a16:creationId xmlns:a16="http://schemas.microsoft.com/office/drawing/2014/main" id="{354072BC-0FF0-5FE7-BBA3-766484156CFE}"/>
                </a:ext>
              </a:extLst>
            </p:cNvPr>
            <p:cNvSpPr>
              <a:spLocks noChangeShapeType="1"/>
            </p:cNvSpPr>
            <p:nvPr/>
          </p:nvSpPr>
          <p:spPr bwMode="auto">
            <a:xfrm>
              <a:off x="2095" y="3146"/>
              <a:ext cx="659" cy="432"/>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3566" name="Group 51">
            <a:extLst>
              <a:ext uri="{FF2B5EF4-FFF2-40B4-BE49-F238E27FC236}">
                <a16:creationId xmlns:a16="http://schemas.microsoft.com/office/drawing/2014/main" id="{63046922-03E0-8626-F860-81358092A3A9}"/>
              </a:ext>
            </a:extLst>
          </p:cNvPr>
          <p:cNvGrpSpPr>
            <a:grpSpLocks/>
          </p:cNvGrpSpPr>
          <p:nvPr/>
        </p:nvGrpSpPr>
        <p:grpSpPr bwMode="auto">
          <a:xfrm>
            <a:off x="8151020" y="5472115"/>
            <a:ext cx="771525" cy="2531270"/>
            <a:chOff x="560" y="2826"/>
            <a:chExt cx="324" cy="1063"/>
          </a:xfrm>
        </p:grpSpPr>
        <p:sp>
          <p:nvSpPr>
            <p:cNvPr id="23603" name="Text Box 52">
              <a:extLst>
                <a:ext uri="{FF2B5EF4-FFF2-40B4-BE49-F238E27FC236}">
                  <a16:creationId xmlns:a16="http://schemas.microsoft.com/office/drawing/2014/main" id="{92B00983-97FC-23C3-739D-1C1C13069B90}"/>
                </a:ext>
              </a:extLst>
            </p:cNvPr>
            <p:cNvSpPr txBox="1">
              <a:spLocks noChangeArrowheads="1"/>
            </p:cNvSpPr>
            <p:nvPr/>
          </p:nvSpPr>
          <p:spPr bwMode="auto">
            <a:xfrm>
              <a:off x="560" y="3618"/>
              <a:ext cx="32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3600">
                <a:solidFill>
                  <a:srgbClr val="000000"/>
                </a:solidFill>
                <a:latin typeface="Times New Roman" panose="02020603050405020304" pitchFamily="18" charset="0"/>
              </a:endParaRPr>
            </a:p>
          </p:txBody>
        </p:sp>
        <p:sp>
          <p:nvSpPr>
            <p:cNvPr id="23604" name="Line 53">
              <a:extLst>
                <a:ext uri="{FF2B5EF4-FFF2-40B4-BE49-F238E27FC236}">
                  <a16:creationId xmlns:a16="http://schemas.microsoft.com/office/drawing/2014/main" id="{D0E54E80-A36C-78A7-6979-BB32AEC4E2F0}"/>
                </a:ext>
              </a:extLst>
            </p:cNvPr>
            <p:cNvSpPr>
              <a:spLocks noChangeShapeType="1"/>
            </p:cNvSpPr>
            <p:nvPr/>
          </p:nvSpPr>
          <p:spPr bwMode="auto">
            <a:xfrm>
              <a:off x="672" y="2826"/>
              <a:ext cx="0" cy="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3567" name="Group 54">
            <a:extLst>
              <a:ext uri="{FF2B5EF4-FFF2-40B4-BE49-F238E27FC236}">
                <a16:creationId xmlns:a16="http://schemas.microsoft.com/office/drawing/2014/main" id="{B3DB7093-DEDD-D417-0C8D-F651CAB4ED89}"/>
              </a:ext>
            </a:extLst>
          </p:cNvPr>
          <p:cNvGrpSpPr>
            <a:grpSpLocks/>
          </p:cNvGrpSpPr>
          <p:nvPr/>
        </p:nvGrpSpPr>
        <p:grpSpPr bwMode="auto">
          <a:xfrm>
            <a:off x="12230100" y="5695954"/>
            <a:ext cx="685800" cy="757238"/>
            <a:chOff x="2480" y="2615"/>
            <a:chExt cx="288" cy="318"/>
          </a:xfrm>
        </p:grpSpPr>
        <p:sp>
          <p:nvSpPr>
            <p:cNvPr id="23601" name="Text Box 55">
              <a:extLst>
                <a:ext uri="{FF2B5EF4-FFF2-40B4-BE49-F238E27FC236}">
                  <a16:creationId xmlns:a16="http://schemas.microsoft.com/office/drawing/2014/main" id="{258154BE-D182-CFDE-E6B6-045BF12612F5}"/>
                </a:ext>
              </a:extLst>
            </p:cNvPr>
            <p:cNvSpPr txBox="1">
              <a:spLocks noChangeArrowheads="1"/>
            </p:cNvSpPr>
            <p:nvPr/>
          </p:nvSpPr>
          <p:spPr bwMode="auto">
            <a:xfrm>
              <a:off x="2480" y="2615"/>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F’</a:t>
              </a:r>
            </a:p>
          </p:txBody>
        </p:sp>
        <p:sp>
          <p:nvSpPr>
            <p:cNvPr id="23602" name="Line 56">
              <a:extLst>
                <a:ext uri="{FF2B5EF4-FFF2-40B4-BE49-F238E27FC236}">
                  <a16:creationId xmlns:a16="http://schemas.microsoft.com/office/drawing/2014/main" id="{2D3827DC-3D88-A977-5EFB-EE0847DD740A}"/>
                </a:ext>
              </a:extLst>
            </p:cNvPr>
            <p:cNvSpPr>
              <a:spLocks noChangeShapeType="1"/>
            </p:cNvSpPr>
            <p:nvPr/>
          </p:nvSpPr>
          <p:spPr bwMode="auto">
            <a:xfrm>
              <a:off x="2579" y="283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aphicFrame>
        <p:nvGraphicFramePr>
          <p:cNvPr id="23568" name="Object 58">
            <a:extLst>
              <a:ext uri="{FF2B5EF4-FFF2-40B4-BE49-F238E27FC236}">
                <a16:creationId xmlns:a16="http://schemas.microsoft.com/office/drawing/2014/main" id="{96B3E55A-32D0-5351-A622-4EC75B4D6AAE}"/>
              </a:ext>
            </a:extLst>
          </p:cNvPr>
          <p:cNvGraphicFramePr>
            <a:graphicFrameLocks noChangeAspect="1"/>
          </p:cNvGraphicFramePr>
          <p:nvPr/>
        </p:nvGraphicFramePr>
        <p:xfrm>
          <a:off x="13775532" y="5753100"/>
          <a:ext cx="483393" cy="459582"/>
        </p:xfrm>
        <a:graphic>
          <a:graphicData uri="http://schemas.openxmlformats.org/presentationml/2006/ole">
            <mc:AlternateContent xmlns:mc="http://schemas.openxmlformats.org/markup-compatibility/2006">
              <mc:Choice xmlns:v="urn:schemas-microsoft-com:vml" Requires="v">
                <p:oleObj name="Equation" r:id="rId2" imgW="139579" imgH="164957" progId="Equation.3">
                  <p:embed/>
                </p:oleObj>
              </mc:Choice>
              <mc:Fallback>
                <p:oleObj name="Equation" r:id="rId2" imgW="139579" imgH="164957" progId="Equation.3">
                  <p:embed/>
                  <p:pic>
                    <p:nvPicPr>
                      <p:cNvPr id="23568" name="Object 58">
                        <a:extLst>
                          <a:ext uri="{FF2B5EF4-FFF2-40B4-BE49-F238E27FC236}">
                            <a16:creationId xmlns:a16="http://schemas.microsoft.com/office/drawing/2014/main" id="{96B3E55A-32D0-5351-A622-4EC75B4D6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5532" y="5753100"/>
                        <a:ext cx="483393" cy="45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 name="TextBox 52">
            <a:extLst>
              <a:ext uri="{FF2B5EF4-FFF2-40B4-BE49-F238E27FC236}">
                <a16:creationId xmlns:a16="http://schemas.microsoft.com/office/drawing/2014/main" id="{7D973F87-6836-CFE5-CC90-71B2E817D85C}"/>
              </a:ext>
            </a:extLst>
          </p:cNvPr>
          <p:cNvSpPr txBox="1">
            <a:spLocks noChangeArrowheads="1"/>
          </p:cNvSpPr>
          <p:nvPr/>
        </p:nvSpPr>
        <p:spPr bwMode="auto">
          <a:xfrm>
            <a:off x="14287501" y="6269832"/>
            <a:ext cx="136922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a:solidFill>
                  <a:srgbClr val="FF0000"/>
                </a:solidFill>
                <a:latin typeface="Times New Roman" panose="02020603050405020304" pitchFamily="18" charset="0"/>
              </a:rPr>
              <a:t>vùng nhìn thấy</a:t>
            </a:r>
            <a:r>
              <a:rPr lang="en-US" altLang="en-US" sz="3900" b="1">
                <a:solidFill>
                  <a:srgbClr val="FF0000"/>
                </a:solidFill>
                <a:latin typeface="Times New Roman" panose="02020603050405020304" pitchFamily="18" charset="0"/>
              </a:rPr>
              <a:t>                </a:t>
            </a:r>
          </a:p>
        </p:txBody>
      </p:sp>
      <p:sp>
        <p:nvSpPr>
          <p:cNvPr id="16" name="Left Brace 15">
            <a:extLst>
              <a:ext uri="{FF2B5EF4-FFF2-40B4-BE49-F238E27FC236}">
                <a16:creationId xmlns:a16="http://schemas.microsoft.com/office/drawing/2014/main" id="{EDCD07EB-AC5F-8E4B-6C7E-4E2B96CC53BE}"/>
              </a:ext>
            </a:extLst>
          </p:cNvPr>
          <p:cNvSpPr>
            <a:spLocks/>
          </p:cNvSpPr>
          <p:nvPr/>
        </p:nvSpPr>
        <p:spPr bwMode="auto">
          <a:xfrm rot="1692729" flipH="1">
            <a:off x="13942220" y="6919913"/>
            <a:ext cx="323850" cy="788195"/>
          </a:xfrm>
          <a:prstGeom prst="leftBrace">
            <a:avLst>
              <a:gd name="adj1" fmla="val 38603"/>
              <a:gd name="adj2" fmla="val 4261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200">
              <a:solidFill>
                <a:srgbClr val="333399"/>
              </a:solidFill>
              <a:latin typeface="Times New Roman" panose="02020603050405020304" pitchFamily="18" charset="0"/>
            </a:endParaRPr>
          </a:p>
        </p:txBody>
      </p:sp>
      <p:sp>
        <p:nvSpPr>
          <p:cNvPr id="7" name="Text Box 12">
            <a:extLst>
              <a:ext uri="{FF2B5EF4-FFF2-40B4-BE49-F238E27FC236}">
                <a16:creationId xmlns:a16="http://schemas.microsoft.com/office/drawing/2014/main" id="{05747135-B526-4226-23FD-EB48004DACD5}"/>
              </a:ext>
            </a:extLst>
          </p:cNvPr>
          <p:cNvSpPr txBox="1">
            <a:spLocks noChangeArrowheads="1"/>
          </p:cNvSpPr>
          <p:nvPr/>
        </p:nvSpPr>
        <p:spPr bwMode="auto">
          <a:xfrm>
            <a:off x="2743201" y="5033963"/>
            <a:ext cx="3509963" cy="42934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900" b="1">
                <a:solidFill>
                  <a:srgbClr val="FF0000"/>
                </a:solidFill>
                <a:latin typeface="Times New Roman" panose="02020603050405020304" pitchFamily="18" charset="0"/>
                <a:cs typeface="Times New Roman" panose="02020603050405020304" pitchFamily="18" charset="0"/>
              </a:rPr>
              <a:t>**</a:t>
            </a:r>
            <a:r>
              <a:rPr lang="en-US" altLang="en-US" sz="3900">
                <a:solidFill>
                  <a:srgbClr val="000000"/>
                </a:solidFill>
                <a:latin typeface="Times New Roman" panose="02020603050405020304" pitchFamily="18" charset="0"/>
                <a:cs typeface="Times New Roman" panose="02020603050405020304" pitchFamily="18" charset="0"/>
              </a:rPr>
              <a:t>Khi dịch chuyển vật sao cho A trùng với F (hay d=f ) thì Ảnh A’B’được tạo bởi kính lúp ở gần hay ở xa? </a:t>
            </a:r>
          </a:p>
        </p:txBody>
      </p:sp>
      <p:sp>
        <p:nvSpPr>
          <p:cNvPr id="9" name="Text Box 12">
            <a:extLst>
              <a:ext uri="{FF2B5EF4-FFF2-40B4-BE49-F238E27FC236}">
                <a16:creationId xmlns:a16="http://schemas.microsoft.com/office/drawing/2014/main" id="{44C86035-700F-E552-286F-BB080F096EDE}"/>
              </a:ext>
            </a:extLst>
          </p:cNvPr>
          <p:cNvSpPr txBox="1">
            <a:spLocks noChangeArrowheads="1"/>
          </p:cNvSpPr>
          <p:nvPr/>
        </p:nvSpPr>
        <p:spPr bwMode="auto">
          <a:xfrm>
            <a:off x="6400800" y="8001001"/>
            <a:ext cx="9372600" cy="2031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FF"/>
                </a:solidFill>
                <a:latin typeface="Times New Roman" panose="02020603050405020304" pitchFamily="18" charset="0"/>
                <a:cs typeface="Times New Roman" panose="02020603050405020304" pitchFamily="18" charset="0"/>
              </a:rPr>
              <a:t>=&gt;</a:t>
            </a:r>
            <a:r>
              <a:rPr lang="en-US" altLang="en-US" sz="4200">
                <a:solidFill>
                  <a:srgbClr val="0000FF"/>
                </a:solidFill>
                <a:latin typeface="Times New Roman" panose="02020603050405020304" pitchFamily="18" charset="0"/>
                <a:cs typeface="Times New Roman" panose="02020603050405020304" pitchFamily="18" charset="0"/>
              </a:rPr>
              <a:t> A’B’được tạo bởi kính lúp ở rất xa  (vô cực) =&gt;trường hợp này người ta gọi là ngắm chừng ở  vô cực.</a:t>
            </a:r>
          </a:p>
        </p:txBody>
      </p:sp>
      <p:sp>
        <p:nvSpPr>
          <p:cNvPr id="23573" name="Line 30">
            <a:extLst>
              <a:ext uri="{FF2B5EF4-FFF2-40B4-BE49-F238E27FC236}">
                <a16:creationId xmlns:a16="http://schemas.microsoft.com/office/drawing/2014/main" id="{A7B6B811-7511-5D38-3BA5-28A25C265E09}"/>
              </a:ext>
            </a:extLst>
          </p:cNvPr>
          <p:cNvSpPr>
            <a:spLocks noChangeShapeType="1"/>
          </p:cNvSpPr>
          <p:nvPr/>
        </p:nvSpPr>
        <p:spPr bwMode="auto">
          <a:xfrm>
            <a:off x="9791701" y="2031208"/>
            <a:ext cx="1100138" cy="2381"/>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574" name="Line 32">
            <a:extLst>
              <a:ext uri="{FF2B5EF4-FFF2-40B4-BE49-F238E27FC236}">
                <a16:creationId xmlns:a16="http://schemas.microsoft.com/office/drawing/2014/main" id="{C2F88D6E-F3AD-9BE1-DEE8-B65CAD9DFE28}"/>
              </a:ext>
            </a:extLst>
          </p:cNvPr>
          <p:cNvSpPr>
            <a:spLocks noChangeShapeType="1"/>
          </p:cNvSpPr>
          <p:nvPr/>
        </p:nvSpPr>
        <p:spPr bwMode="auto">
          <a:xfrm flipH="1" flipV="1">
            <a:off x="7743825" y="566738"/>
            <a:ext cx="28575" cy="2119313"/>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4" name="Text Box 34">
            <a:extLst>
              <a:ext uri="{FF2B5EF4-FFF2-40B4-BE49-F238E27FC236}">
                <a16:creationId xmlns:a16="http://schemas.microsoft.com/office/drawing/2014/main" id="{B45C7577-7641-C517-2716-934077795A5F}"/>
              </a:ext>
            </a:extLst>
          </p:cNvPr>
          <p:cNvSpPr txBox="1">
            <a:spLocks noChangeArrowheads="1"/>
          </p:cNvSpPr>
          <p:nvPr/>
        </p:nvSpPr>
        <p:spPr bwMode="auto">
          <a:xfrm>
            <a:off x="7391400" y="2609850"/>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solidFill>
                  <a:srgbClr val="000000"/>
                </a:solidFill>
                <a:latin typeface="Times New Roman" panose="02020603050405020304" pitchFamily="18" charset="0"/>
              </a:rPr>
              <a:t>A’</a:t>
            </a:r>
          </a:p>
        </p:txBody>
      </p:sp>
      <p:sp>
        <p:nvSpPr>
          <p:cNvPr id="23576" name="Line 35">
            <a:extLst>
              <a:ext uri="{FF2B5EF4-FFF2-40B4-BE49-F238E27FC236}">
                <a16:creationId xmlns:a16="http://schemas.microsoft.com/office/drawing/2014/main" id="{07B7A053-2927-0AEC-5BEE-D222075671FE}"/>
              </a:ext>
            </a:extLst>
          </p:cNvPr>
          <p:cNvSpPr>
            <a:spLocks noChangeShapeType="1"/>
          </p:cNvSpPr>
          <p:nvPr/>
        </p:nvSpPr>
        <p:spPr bwMode="auto">
          <a:xfrm>
            <a:off x="6705600" y="2717008"/>
            <a:ext cx="7315200" cy="21431"/>
          </a:xfrm>
          <a:prstGeom prst="line">
            <a:avLst/>
          </a:prstGeom>
          <a:noFill/>
          <a:ln w="190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3577" name="Line 36">
            <a:extLst>
              <a:ext uri="{FF2B5EF4-FFF2-40B4-BE49-F238E27FC236}">
                <a16:creationId xmlns:a16="http://schemas.microsoft.com/office/drawing/2014/main" id="{8FBD42CF-2C31-EFFF-B29E-C07907203331}"/>
              </a:ext>
            </a:extLst>
          </p:cNvPr>
          <p:cNvSpPr>
            <a:spLocks noChangeShapeType="1"/>
          </p:cNvSpPr>
          <p:nvPr/>
        </p:nvSpPr>
        <p:spPr bwMode="auto">
          <a:xfrm>
            <a:off x="10879933" y="1483520"/>
            <a:ext cx="59531" cy="2519363"/>
          </a:xfrm>
          <a:prstGeom prst="line">
            <a:avLst/>
          </a:prstGeom>
          <a:noFill/>
          <a:ln w="38100">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578" name="Line 37">
            <a:extLst>
              <a:ext uri="{FF2B5EF4-FFF2-40B4-BE49-F238E27FC236}">
                <a16:creationId xmlns:a16="http://schemas.microsoft.com/office/drawing/2014/main" id="{9D9CE914-13DB-7593-0038-7D7D6290088F}"/>
              </a:ext>
            </a:extLst>
          </p:cNvPr>
          <p:cNvSpPr>
            <a:spLocks noChangeShapeType="1"/>
          </p:cNvSpPr>
          <p:nvPr/>
        </p:nvSpPr>
        <p:spPr bwMode="auto">
          <a:xfrm flipV="1">
            <a:off x="9779795" y="1962150"/>
            <a:ext cx="11906" cy="77390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0" name="Text Box 38">
            <a:extLst>
              <a:ext uri="{FF2B5EF4-FFF2-40B4-BE49-F238E27FC236}">
                <a16:creationId xmlns:a16="http://schemas.microsoft.com/office/drawing/2014/main" id="{C7B2649C-5970-BB7F-444A-1E443C1D1CA9}"/>
              </a:ext>
            </a:extLst>
          </p:cNvPr>
          <p:cNvSpPr txBox="1">
            <a:spLocks noChangeArrowheads="1"/>
          </p:cNvSpPr>
          <p:nvPr/>
        </p:nvSpPr>
        <p:spPr bwMode="auto">
          <a:xfrm>
            <a:off x="9541670" y="2657475"/>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00"/>
                </a:solidFill>
                <a:latin typeface="Times New Roman" panose="02020603050405020304" pitchFamily="18" charset="0"/>
              </a:rPr>
              <a:t>A</a:t>
            </a:r>
          </a:p>
        </p:txBody>
      </p:sp>
      <p:sp>
        <p:nvSpPr>
          <p:cNvPr id="11" name="Text Box 39">
            <a:extLst>
              <a:ext uri="{FF2B5EF4-FFF2-40B4-BE49-F238E27FC236}">
                <a16:creationId xmlns:a16="http://schemas.microsoft.com/office/drawing/2014/main" id="{DE29C66E-6B62-7672-DDB8-137767A21BD9}"/>
              </a:ext>
            </a:extLst>
          </p:cNvPr>
          <p:cNvSpPr txBox="1">
            <a:spLocks noChangeArrowheads="1"/>
          </p:cNvSpPr>
          <p:nvPr/>
        </p:nvSpPr>
        <p:spPr bwMode="auto">
          <a:xfrm>
            <a:off x="9572625" y="1426370"/>
            <a:ext cx="45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000000"/>
                </a:solidFill>
                <a:latin typeface="Times New Roman" panose="02020603050405020304" pitchFamily="18" charset="0"/>
              </a:rPr>
              <a:t>B</a:t>
            </a:r>
          </a:p>
        </p:txBody>
      </p:sp>
      <p:sp>
        <p:nvSpPr>
          <p:cNvPr id="12" name="Text Box 40">
            <a:extLst>
              <a:ext uri="{FF2B5EF4-FFF2-40B4-BE49-F238E27FC236}">
                <a16:creationId xmlns:a16="http://schemas.microsoft.com/office/drawing/2014/main" id="{3FC2CD02-8570-E507-4348-0B4F3134241B}"/>
              </a:ext>
            </a:extLst>
          </p:cNvPr>
          <p:cNvSpPr txBox="1">
            <a:spLocks noChangeArrowheads="1"/>
          </p:cNvSpPr>
          <p:nvPr/>
        </p:nvSpPr>
        <p:spPr bwMode="auto">
          <a:xfrm>
            <a:off x="10944225" y="1366838"/>
            <a:ext cx="4595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a:solidFill>
                  <a:srgbClr val="000000"/>
                </a:solidFill>
                <a:latin typeface="Times New Roman" panose="02020603050405020304" pitchFamily="18" charset="0"/>
              </a:rPr>
              <a:t>I</a:t>
            </a:r>
          </a:p>
        </p:txBody>
      </p:sp>
      <p:sp>
        <p:nvSpPr>
          <p:cNvPr id="13" name="Text Box 41">
            <a:extLst>
              <a:ext uri="{FF2B5EF4-FFF2-40B4-BE49-F238E27FC236}">
                <a16:creationId xmlns:a16="http://schemas.microsoft.com/office/drawing/2014/main" id="{2CB80147-B1F5-E187-9166-35B5AAB37B97}"/>
              </a:ext>
            </a:extLst>
          </p:cNvPr>
          <p:cNvSpPr txBox="1">
            <a:spLocks noChangeArrowheads="1"/>
          </p:cNvSpPr>
          <p:nvPr/>
        </p:nvSpPr>
        <p:spPr bwMode="auto">
          <a:xfrm>
            <a:off x="10465595" y="2571751"/>
            <a:ext cx="459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O</a:t>
            </a:r>
          </a:p>
        </p:txBody>
      </p:sp>
      <p:sp>
        <p:nvSpPr>
          <p:cNvPr id="23583" name="Line 42">
            <a:extLst>
              <a:ext uri="{FF2B5EF4-FFF2-40B4-BE49-F238E27FC236}">
                <a16:creationId xmlns:a16="http://schemas.microsoft.com/office/drawing/2014/main" id="{3DB5E9DA-6262-ABE8-0D4D-7E93F897B353}"/>
              </a:ext>
            </a:extLst>
          </p:cNvPr>
          <p:cNvSpPr>
            <a:spLocks noChangeShapeType="1"/>
          </p:cNvSpPr>
          <p:nvPr/>
        </p:nvSpPr>
        <p:spPr bwMode="auto">
          <a:xfrm>
            <a:off x="7150895" y="342900"/>
            <a:ext cx="3783806" cy="16573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23584" name="Group 44">
            <a:extLst>
              <a:ext uri="{FF2B5EF4-FFF2-40B4-BE49-F238E27FC236}">
                <a16:creationId xmlns:a16="http://schemas.microsoft.com/office/drawing/2014/main" id="{CBF497B9-25A2-E4DF-2011-6158FF71F4F9}"/>
              </a:ext>
            </a:extLst>
          </p:cNvPr>
          <p:cNvGrpSpPr>
            <a:grpSpLocks/>
          </p:cNvGrpSpPr>
          <p:nvPr/>
        </p:nvGrpSpPr>
        <p:grpSpPr bwMode="auto">
          <a:xfrm rot="227816">
            <a:off x="10863263" y="2188370"/>
            <a:ext cx="3617120" cy="1178718"/>
            <a:chOff x="1680" y="2557"/>
            <a:chExt cx="1504" cy="514"/>
          </a:xfrm>
        </p:grpSpPr>
        <p:sp>
          <p:nvSpPr>
            <p:cNvPr id="23599" name="Line 45">
              <a:extLst>
                <a:ext uri="{FF2B5EF4-FFF2-40B4-BE49-F238E27FC236}">
                  <a16:creationId xmlns:a16="http://schemas.microsoft.com/office/drawing/2014/main" id="{B173DDE1-79CA-D0D5-3226-FFB4F310850C}"/>
                </a:ext>
              </a:extLst>
            </p:cNvPr>
            <p:cNvSpPr>
              <a:spLocks noChangeShapeType="1"/>
            </p:cNvSpPr>
            <p:nvPr/>
          </p:nvSpPr>
          <p:spPr bwMode="auto">
            <a:xfrm>
              <a:off x="1680" y="2557"/>
              <a:ext cx="809" cy="288"/>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600" name="Line 46">
              <a:extLst>
                <a:ext uri="{FF2B5EF4-FFF2-40B4-BE49-F238E27FC236}">
                  <a16:creationId xmlns:a16="http://schemas.microsoft.com/office/drawing/2014/main" id="{B06D3EF3-195E-AF65-9553-646BC11EB4A9}"/>
                </a:ext>
              </a:extLst>
            </p:cNvPr>
            <p:cNvSpPr>
              <a:spLocks noChangeShapeType="1"/>
            </p:cNvSpPr>
            <p:nvPr/>
          </p:nvSpPr>
          <p:spPr bwMode="auto">
            <a:xfrm>
              <a:off x="2448" y="2832"/>
              <a:ext cx="736" cy="239"/>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3585" name="Group 47">
            <a:extLst>
              <a:ext uri="{FF2B5EF4-FFF2-40B4-BE49-F238E27FC236}">
                <a16:creationId xmlns:a16="http://schemas.microsoft.com/office/drawing/2014/main" id="{3E82881B-8EEC-D778-C90E-22197F075557}"/>
              </a:ext>
            </a:extLst>
          </p:cNvPr>
          <p:cNvGrpSpPr>
            <a:grpSpLocks/>
          </p:cNvGrpSpPr>
          <p:nvPr/>
        </p:nvGrpSpPr>
        <p:grpSpPr bwMode="auto">
          <a:xfrm>
            <a:off x="9748838" y="2005013"/>
            <a:ext cx="3686175" cy="2521745"/>
            <a:chOff x="1200" y="2572"/>
            <a:chExt cx="1554" cy="1006"/>
          </a:xfrm>
        </p:grpSpPr>
        <p:sp>
          <p:nvSpPr>
            <p:cNvPr id="23596" name="Line 48">
              <a:extLst>
                <a:ext uri="{FF2B5EF4-FFF2-40B4-BE49-F238E27FC236}">
                  <a16:creationId xmlns:a16="http://schemas.microsoft.com/office/drawing/2014/main" id="{C0311FE2-8B44-7C8A-54C5-651DB5C63C0D}"/>
                </a:ext>
              </a:extLst>
            </p:cNvPr>
            <p:cNvSpPr>
              <a:spLocks noChangeShapeType="1"/>
            </p:cNvSpPr>
            <p:nvPr/>
          </p:nvSpPr>
          <p:spPr bwMode="auto">
            <a:xfrm>
              <a:off x="1200" y="2577"/>
              <a:ext cx="1104" cy="713"/>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597" name="Line 49">
              <a:extLst>
                <a:ext uri="{FF2B5EF4-FFF2-40B4-BE49-F238E27FC236}">
                  <a16:creationId xmlns:a16="http://schemas.microsoft.com/office/drawing/2014/main" id="{BF3AADAD-1280-6B1A-DBC8-9288C8A50888}"/>
                </a:ext>
              </a:extLst>
            </p:cNvPr>
            <p:cNvSpPr>
              <a:spLocks noChangeShapeType="1"/>
            </p:cNvSpPr>
            <p:nvPr/>
          </p:nvSpPr>
          <p:spPr bwMode="auto">
            <a:xfrm>
              <a:off x="1200" y="2572"/>
              <a:ext cx="288" cy="190"/>
            </a:xfrm>
            <a:prstGeom prst="line">
              <a:avLst/>
            </a:prstGeom>
            <a:noFill/>
            <a:ln w="190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23598" name="Line 50">
              <a:extLst>
                <a:ext uri="{FF2B5EF4-FFF2-40B4-BE49-F238E27FC236}">
                  <a16:creationId xmlns:a16="http://schemas.microsoft.com/office/drawing/2014/main" id="{4135975B-B145-66FD-3EF7-CA8A65D5F9D9}"/>
                </a:ext>
              </a:extLst>
            </p:cNvPr>
            <p:cNvSpPr>
              <a:spLocks noChangeShapeType="1"/>
            </p:cNvSpPr>
            <p:nvPr/>
          </p:nvSpPr>
          <p:spPr bwMode="auto">
            <a:xfrm>
              <a:off x="2095" y="3146"/>
              <a:ext cx="659" cy="432"/>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3586" name="Group 51">
            <a:extLst>
              <a:ext uri="{FF2B5EF4-FFF2-40B4-BE49-F238E27FC236}">
                <a16:creationId xmlns:a16="http://schemas.microsoft.com/office/drawing/2014/main" id="{2B0E47B9-B78B-D1AB-EB5C-A28D56A29550}"/>
              </a:ext>
            </a:extLst>
          </p:cNvPr>
          <p:cNvGrpSpPr>
            <a:grpSpLocks/>
          </p:cNvGrpSpPr>
          <p:nvPr/>
        </p:nvGrpSpPr>
        <p:grpSpPr bwMode="auto">
          <a:xfrm>
            <a:off x="9141620" y="2609852"/>
            <a:ext cx="459581" cy="795338"/>
            <a:chOff x="576" y="2826"/>
            <a:chExt cx="193" cy="334"/>
          </a:xfrm>
        </p:grpSpPr>
        <p:sp>
          <p:nvSpPr>
            <p:cNvPr id="23594" name="Text Box 52">
              <a:extLst>
                <a:ext uri="{FF2B5EF4-FFF2-40B4-BE49-F238E27FC236}">
                  <a16:creationId xmlns:a16="http://schemas.microsoft.com/office/drawing/2014/main" id="{9735E518-F494-2539-7CE0-7920D0DC878F}"/>
                </a:ext>
              </a:extLst>
            </p:cNvPr>
            <p:cNvSpPr txBox="1">
              <a:spLocks noChangeArrowheads="1"/>
            </p:cNvSpPr>
            <p:nvPr/>
          </p:nvSpPr>
          <p:spPr bwMode="auto">
            <a:xfrm>
              <a:off x="576" y="2889"/>
              <a:ext cx="19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F</a:t>
              </a:r>
            </a:p>
          </p:txBody>
        </p:sp>
        <p:sp>
          <p:nvSpPr>
            <p:cNvPr id="23595" name="Line 53">
              <a:extLst>
                <a:ext uri="{FF2B5EF4-FFF2-40B4-BE49-F238E27FC236}">
                  <a16:creationId xmlns:a16="http://schemas.microsoft.com/office/drawing/2014/main" id="{75EB8014-2820-35B3-FAC8-577D48C12F71}"/>
                </a:ext>
              </a:extLst>
            </p:cNvPr>
            <p:cNvSpPr>
              <a:spLocks noChangeShapeType="1"/>
            </p:cNvSpPr>
            <p:nvPr/>
          </p:nvSpPr>
          <p:spPr bwMode="auto">
            <a:xfrm>
              <a:off x="672" y="2826"/>
              <a:ext cx="0" cy="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3587" name="Group 54">
            <a:extLst>
              <a:ext uri="{FF2B5EF4-FFF2-40B4-BE49-F238E27FC236}">
                <a16:creationId xmlns:a16="http://schemas.microsoft.com/office/drawing/2014/main" id="{1F696B0D-1195-1270-FCD8-C36C34530820}"/>
              </a:ext>
            </a:extLst>
          </p:cNvPr>
          <p:cNvGrpSpPr>
            <a:grpSpLocks/>
          </p:cNvGrpSpPr>
          <p:nvPr/>
        </p:nvGrpSpPr>
        <p:grpSpPr bwMode="auto">
          <a:xfrm>
            <a:off x="12001500" y="2107411"/>
            <a:ext cx="685800" cy="757238"/>
            <a:chOff x="2352" y="2615"/>
            <a:chExt cx="288" cy="318"/>
          </a:xfrm>
        </p:grpSpPr>
        <p:sp>
          <p:nvSpPr>
            <p:cNvPr id="23592" name="Text Box 55">
              <a:extLst>
                <a:ext uri="{FF2B5EF4-FFF2-40B4-BE49-F238E27FC236}">
                  <a16:creationId xmlns:a16="http://schemas.microsoft.com/office/drawing/2014/main" id="{7B08B3BA-3F27-921D-171F-6B092A157421}"/>
                </a:ext>
              </a:extLst>
            </p:cNvPr>
            <p:cNvSpPr txBox="1">
              <a:spLocks noChangeArrowheads="1"/>
            </p:cNvSpPr>
            <p:nvPr/>
          </p:nvSpPr>
          <p:spPr bwMode="auto">
            <a:xfrm>
              <a:off x="2352" y="2615"/>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rgbClr val="000000"/>
                  </a:solidFill>
                  <a:latin typeface="Times New Roman" panose="02020603050405020304" pitchFamily="18" charset="0"/>
                </a:rPr>
                <a:t>F’</a:t>
              </a:r>
            </a:p>
          </p:txBody>
        </p:sp>
        <p:sp>
          <p:nvSpPr>
            <p:cNvPr id="23593" name="Line 56">
              <a:extLst>
                <a:ext uri="{FF2B5EF4-FFF2-40B4-BE49-F238E27FC236}">
                  <a16:creationId xmlns:a16="http://schemas.microsoft.com/office/drawing/2014/main" id="{410FC076-8CEC-8B2D-A9F5-82D3F69CF090}"/>
                </a:ext>
              </a:extLst>
            </p:cNvPr>
            <p:cNvSpPr>
              <a:spLocks noChangeShapeType="1"/>
            </p:cNvSpPr>
            <p:nvPr/>
          </p:nvSpPr>
          <p:spPr bwMode="auto">
            <a:xfrm>
              <a:off x="2579" y="283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aphicFrame>
        <p:nvGraphicFramePr>
          <p:cNvPr id="23588" name="Object 58">
            <a:extLst>
              <a:ext uri="{FF2B5EF4-FFF2-40B4-BE49-F238E27FC236}">
                <a16:creationId xmlns:a16="http://schemas.microsoft.com/office/drawing/2014/main" id="{0E312B68-80DF-B6D2-A711-8830A4E2868D}"/>
              </a:ext>
            </a:extLst>
          </p:cNvPr>
          <p:cNvGraphicFramePr>
            <a:graphicFrameLocks noChangeAspect="1"/>
          </p:cNvGraphicFramePr>
          <p:nvPr/>
        </p:nvGraphicFramePr>
        <p:xfrm>
          <a:off x="13565982" y="2164558"/>
          <a:ext cx="483393" cy="459581"/>
        </p:xfrm>
        <a:graphic>
          <a:graphicData uri="http://schemas.openxmlformats.org/presentationml/2006/ole">
            <mc:AlternateContent xmlns:mc="http://schemas.openxmlformats.org/markup-compatibility/2006">
              <mc:Choice xmlns:v="urn:schemas-microsoft-com:vml" Requires="v">
                <p:oleObj name="Equation" r:id="rId2" imgW="139579" imgH="164957" progId="Equation.3">
                  <p:embed/>
                </p:oleObj>
              </mc:Choice>
              <mc:Fallback>
                <p:oleObj name="Equation" r:id="rId2" imgW="139579" imgH="164957" progId="Equation.3">
                  <p:embed/>
                  <p:pic>
                    <p:nvPicPr>
                      <p:cNvPr id="23588" name="Object 58">
                        <a:extLst>
                          <a:ext uri="{FF2B5EF4-FFF2-40B4-BE49-F238E27FC236}">
                            <a16:creationId xmlns:a16="http://schemas.microsoft.com/office/drawing/2014/main" id="{0E312B68-80DF-B6D2-A711-8830A4E28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5982" y="2164558"/>
                        <a:ext cx="483393"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89" name="Line 31">
            <a:extLst>
              <a:ext uri="{FF2B5EF4-FFF2-40B4-BE49-F238E27FC236}">
                <a16:creationId xmlns:a16="http://schemas.microsoft.com/office/drawing/2014/main" id="{5E9A94E0-E576-7A72-98C3-1BF91FA7CE21}"/>
              </a:ext>
            </a:extLst>
          </p:cNvPr>
          <p:cNvSpPr>
            <a:spLocks noChangeShapeType="1"/>
          </p:cNvSpPr>
          <p:nvPr/>
        </p:nvSpPr>
        <p:spPr bwMode="auto">
          <a:xfrm flipH="1" flipV="1">
            <a:off x="7277101" y="342900"/>
            <a:ext cx="2826545" cy="18859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31" name="Text Box 33">
            <a:extLst>
              <a:ext uri="{FF2B5EF4-FFF2-40B4-BE49-F238E27FC236}">
                <a16:creationId xmlns:a16="http://schemas.microsoft.com/office/drawing/2014/main" id="{BD42F755-5C93-60BA-76EA-412A0F78AA3B}"/>
              </a:ext>
            </a:extLst>
          </p:cNvPr>
          <p:cNvSpPr txBox="1">
            <a:spLocks noChangeArrowheads="1"/>
          </p:cNvSpPr>
          <p:nvPr/>
        </p:nvSpPr>
        <p:spPr bwMode="auto">
          <a:xfrm>
            <a:off x="7315200" y="-76200"/>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a:solidFill>
                  <a:srgbClr val="000000"/>
                </a:solidFill>
                <a:latin typeface="Times New Roman" panose="02020603050405020304" pitchFamily="18" charset="0"/>
              </a:rPr>
              <a:t>B’</a:t>
            </a:r>
          </a:p>
        </p:txBody>
      </p:sp>
      <p:sp>
        <p:nvSpPr>
          <p:cNvPr id="32" name="TextBox 31">
            <a:extLst>
              <a:ext uri="{FF2B5EF4-FFF2-40B4-BE49-F238E27FC236}">
                <a16:creationId xmlns:a16="http://schemas.microsoft.com/office/drawing/2014/main" id="{38F20C89-BD8C-3DD1-49A0-9039A24AA2E9}"/>
              </a:ext>
            </a:extLst>
          </p:cNvPr>
          <p:cNvSpPr txBox="1">
            <a:spLocks noChangeArrowheads="1"/>
          </p:cNvSpPr>
          <p:nvPr/>
        </p:nvSpPr>
        <p:spPr bwMode="auto">
          <a:xfrm>
            <a:off x="2514601" y="342900"/>
            <a:ext cx="3995738" cy="350371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ts val="900"/>
              </a:spcBef>
              <a:spcAft>
                <a:spcPts val="900"/>
              </a:spcAft>
              <a:buNone/>
            </a:pPr>
            <a:r>
              <a:rPr lang="en-US" altLang="en-US" sz="4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 d&lt; f , Ảnh của vật qua kính lúp ở điểm cực cận gọi là ngắm chừng ở cực cận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box(in)">
                                      <p:cBhvr>
                                        <p:cTn id="12" dur="2000"/>
                                        <p:tgtEl>
                                          <p:spTgt spid="23554"/>
                                        </p:tgtEl>
                                      </p:cBhvr>
                                    </p:animEffect>
                                  </p:childTnLst>
                                </p:cTn>
                              </p:par>
                              <p:par>
                                <p:cTn id="13" presetID="4" presetClass="entr" presetSubtype="16" fill="hold" nodeType="withEffect">
                                  <p:stCondLst>
                                    <p:cond delay="0"/>
                                  </p:stCondLst>
                                  <p:childTnLst>
                                    <p:set>
                                      <p:cBhvr>
                                        <p:cTn id="14" dur="1" fill="hold">
                                          <p:stCondLst>
                                            <p:cond delay="0"/>
                                          </p:stCondLst>
                                        </p:cTn>
                                        <p:tgtEl>
                                          <p:spTgt spid="23555"/>
                                        </p:tgtEl>
                                        <p:attrNameLst>
                                          <p:attrName>style.visibility</p:attrName>
                                        </p:attrNameLst>
                                      </p:cBhvr>
                                      <p:to>
                                        <p:strVal val="visible"/>
                                      </p:to>
                                    </p:set>
                                    <p:animEffect transition="in" filter="box(in)">
                                      <p:cBhvr>
                                        <p:cTn id="15" dur="2000"/>
                                        <p:tgtEl>
                                          <p:spTgt spid="23555"/>
                                        </p:tgtEl>
                                      </p:cBhvr>
                                    </p:animEffect>
                                  </p:childTnLst>
                                </p:cTn>
                              </p:par>
                              <p:par>
                                <p:cTn id="16" presetID="4" presetClass="entr" presetSubtype="16" fill="hold" nodeType="withEffect">
                                  <p:stCondLst>
                                    <p:cond delay="0"/>
                                  </p:stCondLst>
                                  <p:childTnLst>
                                    <p:set>
                                      <p:cBhvr>
                                        <p:cTn id="17" dur="1" fill="hold">
                                          <p:stCondLst>
                                            <p:cond delay="0"/>
                                          </p:stCondLst>
                                        </p:cTn>
                                        <p:tgtEl>
                                          <p:spTgt spid="23556"/>
                                        </p:tgtEl>
                                        <p:attrNameLst>
                                          <p:attrName>style.visibility</p:attrName>
                                        </p:attrNameLst>
                                      </p:cBhvr>
                                      <p:to>
                                        <p:strVal val="visible"/>
                                      </p:to>
                                    </p:set>
                                    <p:animEffect transition="in" filter="box(in)">
                                      <p:cBhvr>
                                        <p:cTn id="18" dur="2000"/>
                                        <p:tgtEl>
                                          <p:spTgt spid="23556"/>
                                        </p:tgtEl>
                                      </p:cBhvr>
                                    </p:animEffect>
                                  </p:childTnLst>
                                </p:cTn>
                              </p:par>
                              <p:par>
                                <p:cTn id="19" presetID="4" presetClass="entr" presetSubtype="16" fill="hold" nodeType="withEffect">
                                  <p:stCondLst>
                                    <p:cond delay="0"/>
                                  </p:stCondLst>
                                  <p:childTnLst>
                                    <p:set>
                                      <p:cBhvr>
                                        <p:cTn id="20" dur="1" fill="hold">
                                          <p:stCondLst>
                                            <p:cond delay="0"/>
                                          </p:stCondLst>
                                        </p:cTn>
                                        <p:tgtEl>
                                          <p:spTgt spid="23557"/>
                                        </p:tgtEl>
                                        <p:attrNameLst>
                                          <p:attrName>style.visibility</p:attrName>
                                        </p:attrNameLst>
                                      </p:cBhvr>
                                      <p:to>
                                        <p:strVal val="visible"/>
                                      </p:to>
                                    </p:set>
                                    <p:animEffect transition="in" filter="box(in)">
                                      <p:cBhvr>
                                        <p:cTn id="21" dur="2000"/>
                                        <p:tgtEl>
                                          <p:spTgt spid="23557"/>
                                        </p:tgtEl>
                                      </p:cBhvr>
                                    </p:animEffect>
                                  </p:childTnLst>
                                </p:cTn>
                              </p:par>
                              <p:par>
                                <p:cTn id="22" presetID="4" presetClass="entr" presetSubtype="16" fill="hold" nodeType="withEffect">
                                  <p:stCondLst>
                                    <p:cond delay="0"/>
                                  </p:stCondLst>
                                  <p:childTnLst>
                                    <p:set>
                                      <p:cBhvr>
                                        <p:cTn id="23" dur="1" fill="hold">
                                          <p:stCondLst>
                                            <p:cond delay="0"/>
                                          </p:stCondLst>
                                        </p:cTn>
                                        <p:tgtEl>
                                          <p:spTgt spid="23558"/>
                                        </p:tgtEl>
                                        <p:attrNameLst>
                                          <p:attrName>style.visibility</p:attrName>
                                        </p:attrNameLst>
                                      </p:cBhvr>
                                      <p:to>
                                        <p:strVal val="visible"/>
                                      </p:to>
                                    </p:set>
                                    <p:animEffect transition="in" filter="box(in)">
                                      <p:cBhvr>
                                        <p:cTn id="24" dur="2000"/>
                                        <p:tgtEl>
                                          <p:spTgt spid="23558"/>
                                        </p:tgtEl>
                                      </p:cBhvr>
                                    </p:animEffect>
                                  </p:childTnLst>
                                </p:cTn>
                              </p:par>
                              <p:par>
                                <p:cTn id="25" presetID="4" presetClass="entr" presetSubtype="16"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ox(in)">
                                      <p:cBhvr>
                                        <p:cTn id="27" dur="2000"/>
                                        <p:tgtEl>
                                          <p:spTgt spid="48"/>
                                        </p:tgtEl>
                                      </p:cBhvr>
                                    </p:animEffect>
                                  </p:childTnLst>
                                </p:cTn>
                              </p:par>
                              <p:par>
                                <p:cTn id="28" presetID="4" presetClass="entr" presetSubtype="16"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ox(in)">
                                      <p:cBhvr>
                                        <p:cTn id="30" dur="2000"/>
                                        <p:tgtEl>
                                          <p:spTgt spid="49"/>
                                        </p:tgtEl>
                                      </p:cBhvr>
                                    </p:animEffect>
                                  </p:childTnLst>
                                </p:cTn>
                              </p:par>
                              <p:par>
                                <p:cTn id="31" presetID="4" presetClass="entr" presetSubtype="16"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ox(in)">
                                      <p:cBhvr>
                                        <p:cTn id="33" dur="2000"/>
                                        <p:tgtEl>
                                          <p:spTgt spid="50"/>
                                        </p:tgtEl>
                                      </p:cBhvr>
                                    </p:animEffect>
                                  </p:childTnLst>
                                </p:cTn>
                              </p:par>
                              <p:par>
                                <p:cTn id="34" presetID="4" presetClass="entr" presetSubtype="16"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ox(in)">
                                      <p:cBhvr>
                                        <p:cTn id="36" dur="2000"/>
                                        <p:tgtEl>
                                          <p:spTgt spid="51"/>
                                        </p:tgtEl>
                                      </p:cBhvr>
                                    </p:animEffect>
                                  </p:childTnLst>
                                </p:cTn>
                              </p:par>
                              <p:par>
                                <p:cTn id="37" presetID="4" presetClass="entr" presetSubtype="16" fill="hold" nodeType="withEffect">
                                  <p:stCondLst>
                                    <p:cond delay="0"/>
                                  </p:stCondLst>
                                  <p:childTnLst>
                                    <p:set>
                                      <p:cBhvr>
                                        <p:cTn id="38" dur="1" fill="hold">
                                          <p:stCondLst>
                                            <p:cond delay="0"/>
                                          </p:stCondLst>
                                        </p:cTn>
                                        <p:tgtEl>
                                          <p:spTgt spid="23563"/>
                                        </p:tgtEl>
                                        <p:attrNameLst>
                                          <p:attrName>style.visibility</p:attrName>
                                        </p:attrNameLst>
                                      </p:cBhvr>
                                      <p:to>
                                        <p:strVal val="visible"/>
                                      </p:to>
                                    </p:set>
                                    <p:animEffect transition="in" filter="box(in)">
                                      <p:cBhvr>
                                        <p:cTn id="39" dur="2000"/>
                                        <p:tgtEl>
                                          <p:spTgt spid="23563"/>
                                        </p:tgtEl>
                                      </p:cBhvr>
                                    </p:animEffect>
                                  </p:childTnLst>
                                </p:cTn>
                              </p:par>
                              <p:par>
                                <p:cTn id="40" presetID="4" presetClass="entr" presetSubtype="16" fill="hold" nodeType="withEffect">
                                  <p:stCondLst>
                                    <p:cond delay="0"/>
                                  </p:stCondLst>
                                  <p:childTnLst>
                                    <p:set>
                                      <p:cBhvr>
                                        <p:cTn id="41" dur="1" fill="hold">
                                          <p:stCondLst>
                                            <p:cond delay="0"/>
                                          </p:stCondLst>
                                        </p:cTn>
                                        <p:tgtEl>
                                          <p:spTgt spid="23564"/>
                                        </p:tgtEl>
                                        <p:attrNameLst>
                                          <p:attrName>style.visibility</p:attrName>
                                        </p:attrNameLst>
                                      </p:cBhvr>
                                      <p:to>
                                        <p:strVal val="visible"/>
                                      </p:to>
                                    </p:set>
                                    <p:animEffect transition="in" filter="box(in)">
                                      <p:cBhvr>
                                        <p:cTn id="42" dur="2000"/>
                                        <p:tgtEl>
                                          <p:spTgt spid="23564"/>
                                        </p:tgtEl>
                                      </p:cBhvr>
                                    </p:animEffect>
                                  </p:childTnLst>
                                </p:cTn>
                              </p:par>
                              <p:par>
                                <p:cTn id="43" presetID="4" presetClass="entr" presetSubtype="16" fill="hold" nodeType="withEffect">
                                  <p:stCondLst>
                                    <p:cond delay="0"/>
                                  </p:stCondLst>
                                  <p:childTnLst>
                                    <p:set>
                                      <p:cBhvr>
                                        <p:cTn id="44" dur="1" fill="hold">
                                          <p:stCondLst>
                                            <p:cond delay="0"/>
                                          </p:stCondLst>
                                        </p:cTn>
                                        <p:tgtEl>
                                          <p:spTgt spid="23565"/>
                                        </p:tgtEl>
                                        <p:attrNameLst>
                                          <p:attrName>style.visibility</p:attrName>
                                        </p:attrNameLst>
                                      </p:cBhvr>
                                      <p:to>
                                        <p:strVal val="visible"/>
                                      </p:to>
                                    </p:set>
                                    <p:animEffect transition="in" filter="box(in)">
                                      <p:cBhvr>
                                        <p:cTn id="45" dur="2000"/>
                                        <p:tgtEl>
                                          <p:spTgt spid="23565"/>
                                        </p:tgtEl>
                                      </p:cBhvr>
                                    </p:animEffect>
                                  </p:childTnLst>
                                </p:cTn>
                              </p:par>
                              <p:par>
                                <p:cTn id="46" presetID="4" presetClass="entr" presetSubtype="16" fill="hold" nodeType="withEffect">
                                  <p:stCondLst>
                                    <p:cond delay="0"/>
                                  </p:stCondLst>
                                  <p:childTnLst>
                                    <p:set>
                                      <p:cBhvr>
                                        <p:cTn id="47" dur="1" fill="hold">
                                          <p:stCondLst>
                                            <p:cond delay="0"/>
                                          </p:stCondLst>
                                        </p:cTn>
                                        <p:tgtEl>
                                          <p:spTgt spid="23566"/>
                                        </p:tgtEl>
                                        <p:attrNameLst>
                                          <p:attrName>style.visibility</p:attrName>
                                        </p:attrNameLst>
                                      </p:cBhvr>
                                      <p:to>
                                        <p:strVal val="visible"/>
                                      </p:to>
                                    </p:set>
                                    <p:animEffect transition="in" filter="box(in)">
                                      <p:cBhvr>
                                        <p:cTn id="48" dur="2000"/>
                                        <p:tgtEl>
                                          <p:spTgt spid="23566"/>
                                        </p:tgtEl>
                                      </p:cBhvr>
                                    </p:animEffect>
                                  </p:childTnLst>
                                </p:cTn>
                              </p:par>
                              <p:par>
                                <p:cTn id="49" presetID="4" presetClass="entr" presetSubtype="16" fill="hold" nodeType="withEffect">
                                  <p:stCondLst>
                                    <p:cond delay="0"/>
                                  </p:stCondLst>
                                  <p:childTnLst>
                                    <p:set>
                                      <p:cBhvr>
                                        <p:cTn id="50" dur="1" fill="hold">
                                          <p:stCondLst>
                                            <p:cond delay="0"/>
                                          </p:stCondLst>
                                        </p:cTn>
                                        <p:tgtEl>
                                          <p:spTgt spid="23567"/>
                                        </p:tgtEl>
                                        <p:attrNameLst>
                                          <p:attrName>style.visibility</p:attrName>
                                        </p:attrNameLst>
                                      </p:cBhvr>
                                      <p:to>
                                        <p:strVal val="visible"/>
                                      </p:to>
                                    </p:set>
                                    <p:animEffect transition="in" filter="box(in)">
                                      <p:cBhvr>
                                        <p:cTn id="51" dur="2000"/>
                                        <p:tgtEl>
                                          <p:spTgt spid="23567"/>
                                        </p:tgtEl>
                                      </p:cBhvr>
                                    </p:animEffect>
                                  </p:childTnLst>
                                </p:cTn>
                              </p:par>
                              <p:par>
                                <p:cTn id="52" presetID="4" presetClass="entr" presetSubtype="16" fill="hold" nodeType="withEffect">
                                  <p:stCondLst>
                                    <p:cond delay="0"/>
                                  </p:stCondLst>
                                  <p:childTnLst>
                                    <p:set>
                                      <p:cBhvr>
                                        <p:cTn id="53" dur="1" fill="hold">
                                          <p:stCondLst>
                                            <p:cond delay="0"/>
                                          </p:stCondLst>
                                        </p:cTn>
                                        <p:tgtEl>
                                          <p:spTgt spid="23568"/>
                                        </p:tgtEl>
                                        <p:attrNameLst>
                                          <p:attrName>style.visibility</p:attrName>
                                        </p:attrNameLst>
                                      </p:cBhvr>
                                      <p:to>
                                        <p:strVal val="visible"/>
                                      </p:to>
                                    </p:set>
                                    <p:animEffect transition="in" filter="box(in)">
                                      <p:cBhvr>
                                        <p:cTn id="54" dur="2000"/>
                                        <p:tgtEl>
                                          <p:spTgt spid="23568"/>
                                        </p:tgtEl>
                                      </p:cBhvr>
                                    </p:animEffect>
                                  </p:childTnLst>
                                </p:cTn>
                              </p:par>
                              <p:par>
                                <p:cTn id="55" presetID="4" presetClass="entr" presetSubtype="16"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ox(in)">
                                      <p:cBhvr>
                                        <p:cTn id="57" dur="2000"/>
                                        <p:tgtEl>
                                          <p:spTgt spid="53"/>
                                        </p:tgtEl>
                                      </p:cBhvr>
                                    </p:animEffect>
                                  </p:childTnLst>
                                </p:cTn>
                              </p:par>
                              <p:par>
                                <p:cTn id="58" presetID="4" presetClass="entr" presetSubtype="16"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ox(in)">
                                      <p:cBhvr>
                                        <p:cTn id="60" dur="2000"/>
                                        <p:tgtEl>
                                          <p:spTgt spid="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9" grpId="0"/>
      <p:bldP spid="49" grpId="1"/>
      <p:bldP spid="50" grpId="0"/>
      <p:bldP spid="50" grpId="1"/>
      <p:bldP spid="50" grpId="2"/>
      <p:bldP spid="51" grpId="0"/>
      <p:bldP spid="51" grpId="1"/>
      <p:bldP spid="53" grpId="0"/>
      <p:bldP spid="53" grpId="1"/>
      <p:bldP spid="16" grpId="0" animBg="1"/>
      <p:bldP spid="16" grpId="1" animBg="1"/>
      <p:bldP spid="4" grpId="0"/>
      <p:bldP spid="4" grpId="1"/>
      <p:bldP spid="10" grpId="0"/>
      <p:bldP spid="11" grpId="0"/>
      <p:bldP spid="12" grpId="0"/>
      <p:bldP spid="12" grpId="1"/>
      <p:bldP spid="13" grpId="0"/>
      <p:bldP spid="31" grpId="0"/>
      <p:bldP spid="31" grpId="1"/>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4B301F7F-DBA9-10F1-A1DF-750CADDA1FF5}"/>
              </a:ext>
            </a:extLst>
          </p:cNvPr>
          <p:cNvSpPr txBox="1">
            <a:spLocks noChangeArrowheads="1"/>
          </p:cNvSpPr>
          <p:nvPr/>
        </p:nvSpPr>
        <p:spPr bwMode="auto">
          <a:xfrm>
            <a:off x="2628900" y="1143001"/>
            <a:ext cx="72009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a:p>
            <a:pPr eaLnBrk="1" hangingPunct="1">
              <a:spcBef>
                <a:spcPct val="50000"/>
              </a:spcBef>
            </a:pPr>
            <a:r>
              <a:rPr lang="en-US" altLang="en-US" sz="4800" b="1">
                <a:solidFill>
                  <a:srgbClr val="FF3300"/>
                </a:solidFill>
                <a:cs typeface="Times New Roman" panose="02020603050405020304" pitchFamily="18" charset="0"/>
              </a:rPr>
              <a:t>1. Đặc điểm của kính lúp:</a:t>
            </a:r>
          </a:p>
        </p:txBody>
      </p:sp>
      <p:sp>
        <p:nvSpPr>
          <p:cNvPr id="24580" name="TextBox 2">
            <a:extLst>
              <a:ext uri="{FF2B5EF4-FFF2-40B4-BE49-F238E27FC236}">
                <a16:creationId xmlns:a16="http://schemas.microsoft.com/office/drawing/2014/main" id="{A0D89023-111F-6140-0D35-679F6632353D}"/>
              </a:ext>
            </a:extLst>
          </p:cNvPr>
          <p:cNvSpPr txBox="1">
            <a:spLocks noChangeArrowheads="1"/>
          </p:cNvSpPr>
          <p:nvPr/>
        </p:nvSpPr>
        <p:spPr bwMode="auto">
          <a:xfrm>
            <a:off x="2645570" y="3119438"/>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a:t>
            </a:r>
            <a:r>
              <a:rPr lang="en-US" altLang="en-US" sz="4800" b="1">
                <a:solidFill>
                  <a:srgbClr val="0000FF"/>
                </a:solidFill>
              </a:rPr>
              <a:t> </a:t>
            </a:r>
            <a:r>
              <a:rPr lang="en-US" altLang="en-US" sz="4800" b="1">
                <a:solidFill>
                  <a:srgbClr val="FF3300"/>
                </a:solidFill>
              </a:rPr>
              <a:t>Sử dụng kính lúp:</a:t>
            </a:r>
          </a:p>
        </p:txBody>
      </p:sp>
      <p:sp>
        <p:nvSpPr>
          <p:cNvPr id="10" name="TextBox 9">
            <a:extLst>
              <a:ext uri="{FF2B5EF4-FFF2-40B4-BE49-F238E27FC236}">
                <a16:creationId xmlns:a16="http://schemas.microsoft.com/office/drawing/2014/main" id="{B14BC2B5-679A-9559-863A-DA2D10F4F6CF}"/>
              </a:ext>
            </a:extLst>
          </p:cNvPr>
          <p:cNvSpPr txBox="1">
            <a:spLocks noChangeArrowheads="1"/>
          </p:cNvSpPr>
          <p:nvPr/>
        </p:nvSpPr>
        <p:spPr bwMode="auto">
          <a:xfrm>
            <a:off x="2400300" y="4014788"/>
            <a:ext cx="13601700" cy="235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nSpc>
                <a:spcPct val="107000"/>
              </a:lnSpc>
              <a:spcBef>
                <a:spcPts val="900"/>
              </a:spcBef>
              <a:spcAft>
                <a:spcPts val="900"/>
              </a:spcAft>
            </a:pPr>
            <a:r>
              <a:rPr lang="en-US" altLang="en-US" sz="3600" b="1">
                <a:solidFill>
                  <a:srgbClr val="FF3300"/>
                </a:solidFill>
              </a:rPr>
              <a:t> </a:t>
            </a:r>
            <a:r>
              <a:rPr lang="en-US" altLang="en-US" sz="4200" b="1" u="sng">
                <a:solidFill>
                  <a:srgbClr val="000099"/>
                </a:solidFill>
                <a:cs typeface="Times New Roman" panose="02020603050405020304" pitchFamily="18" charset="0"/>
              </a:rPr>
              <a:t>* Lưu ý </a:t>
            </a:r>
            <a:r>
              <a:rPr lang="en-US" altLang="en-US" sz="4200">
                <a:solidFill>
                  <a:srgbClr val="000099"/>
                </a:solidFill>
                <a:cs typeface="Times New Roman" panose="02020603050405020304" pitchFamily="18" charset="0"/>
              </a:rPr>
              <a:t>:</a:t>
            </a:r>
          </a:p>
          <a:p>
            <a:pPr>
              <a:lnSpc>
                <a:spcPct val="107000"/>
              </a:lnSpc>
              <a:spcBef>
                <a:spcPts val="900"/>
              </a:spcBef>
              <a:spcAft>
                <a:spcPts val="900"/>
              </a:spcAft>
            </a:pPr>
            <a:r>
              <a:rPr lang="en-US" altLang="en-US" sz="42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altLang="en-US" sz="4200">
                <a:solidFill>
                  <a:srgbClr val="0000FF"/>
                </a:solidFill>
                <a:ea typeface="Calibri" panose="020F0502020204030204" pitchFamily="34" charset="0"/>
                <a:cs typeface="Times New Roman" panose="02020603050405020304" pitchFamily="18" charset="0"/>
              </a:rPr>
              <a:t>-  Ngắm chừng ở cực cận : </a:t>
            </a:r>
            <a:r>
              <a:rPr lang="en-US" altLang="en-US" sz="4200">
                <a:solidFill>
                  <a:srgbClr val="000000"/>
                </a:solidFill>
                <a:ea typeface="Calibri" panose="020F0502020204030204" pitchFamily="34" charset="0"/>
                <a:cs typeface="Times New Roman" panose="02020603050405020304" pitchFamily="18" charset="0"/>
              </a:rPr>
              <a:t>Khi d&lt; f , </a:t>
            </a:r>
            <a:r>
              <a:rPr lang="en-US" altLang="en-US" sz="4200">
                <a:solidFill>
                  <a:srgbClr val="000000"/>
                </a:solidFill>
                <a:cs typeface="Times New Roman" panose="02020603050405020304" pitchFamily="18" charset="0"/>
              </a:rPr>
              <a:t>Ảnh của vật qua kính lúp ở điểm cực cận</a:t>
            </a:r>
            <a:r>
              <a:rPr lang="en-US" altLang="en-US" sz="4200">
                <a:solidFill>
                  <a:srgbClr val="000000"/>
                </a:solidFill>
                <a:cs typeface="Calibri" panose="020F0502020204030204" pitchFamily="34" charset="0"/>
              </a:rPr>
              <a:t> . </a:t>
            </a:r>
          </a:p>
        </p:txBody>
      </p:sp>
      <p:sp>
        <p:nvSpPr>
          <p:cNvPr id="2" name="Text Box 12">
            <a:extLst>
              <a:ext uri="{FF2B5EF4-FFF2-40B4-BE49-F238E27FC236}">
                <a16:creationId xmlns:a16="http://schemas.microsoft.com/office/drawing/2014/main" id="{7ABF06C6-15DF-CC57-FEE3-DE03DCC0E12B}"/>
              </a:ext>
            </a:extLst>
          </p:cNvPr>
          <p:cNvSpPr txBox="1">
            <a:spLocks noChangeArrowheads="1"/>
          </p:cNvSpPr>
          <p:nvPr/>
        </p:nvSpPr>
        <p:spPr bwMode="auto">
          <a:xfrm>
            <a:off x="2628900" y="6400801"/>
            <a:ext cx="13144500" cy="13849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a:solidFill>
                  <a:srgbClr val="0000FF"/>
                </a:solidFill>
                <a:ea typeface="Calibri" panose="020F0502020204030204" pitchFamily="34" charset="0"/>
                <a:cs typeface="Times New Roman" panose="02020603050405020304" pitchFamily="18" charset="0"/>
              </a:rPr>
              <a:t>-  Ngắm chừng ở vô cực : </a:t>
            </a:r>
            <a:r>
              <a:rPr lang="en-US" altLang="en-US" sz="4200">
                <a:solidFill>
                  <a:srgbClr val="000000"/>
                </a:solidFill>
                <a:ea typeface="Calibri" panose="020F0502020204030204" pitchFamily="34" charset="0"/>
                <a:cs typeface="Times New Roman" panose="02020603050405020304" pitchFamily="18" charset="0"/>
              </a:rPr>
              <a:t>Khi d= f , Ảnh của vật qua kính lúp ở rất xa.</a:t>
            </a:r>
            <a:endParaRPr lang="en-US" altLang="en-US" sz="4200">
              <a:solidFill>
                <a:srgbClr val="0000FF"/>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9607BD86-E939-A5C3-5B21-D0A7248691AE}"/>
              </a:ext>
            </a:extLst>
          </p:cNvPr>
          <p:cNvSpPr txBox="1">
            <a:spLocks noChangeArrowheads="1"/>
          </p:cNvSpPr>
          <p:nvPr/>
        </p:nvSpPr>
        <p:spPr bwMode="auto">
          <a:xfrm>
            <a:off x="2628900" y="11430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25604" name="TextBox 2">
            <a:extLst>
              <a:ext uri="{FF2B5EF4-FFF2-40B4-BE49-F238E27FC236}">
                <a16:creationId xmlns:a16="http://schemas.microsoft.com/office/drawing/2014/main" id="{1756A009-5E50-3C8A-8B86-6440C557F62E}"/>
              </a:ext>
            </a:extLst>
          </p:cNvPr>
          <p:cNvSpPr txBox="1">
            <a:spLocks noChangeArrowheads="1"/>
          </p:cNvSpPr>
          <p:nvPr/>
        </p:nvSpPr>
        <p:spPr bwMode="auto">
          <a:xfrm>
            <a:off x="2857500" y="26289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25605" name="TextBox 2">
            <a:extLst>
              <a:ext uri="{FF2B5EF4-FFF2-40B4-BE49-F238E27FC236}">
                <a16:creationId xmlns:a16="http://schemas.microsoft.com/office/drawing/2014/main" id="{59108CB7-5042-9D97-10B4-7D2C91750D46}"/>
              </a:ext>
            </a:extLst>
          </p:cNvPr>
          <p:cNvSpPr txBox="1">
            <a:spLocks noChangeArrowheads="1"/>
          </p:cNvSpPr>
          <p:nvPr/>
        </p:nvSpPr>
        <p:spPr bwMode="auto">
          <a:xfrm>
            <a:off x="2857500" y="3429001"/>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3. Luyện tập</a:t>
            </a:r>
          </a:p>
        </p:txBody>
      </p:sp>
      <p:sp>
        <p:nvSpPr>
          <p:cNvPr id="4" name="Text Box 10">
            <a:extLst>
              <a:ext uri="{FF2B5EF4-FFF2-40B4-BE49-F238E27FC236}">
                <a16:creationId xmlns:a16="http://schemas.microsoft.com/office/drawing/2014/main" id="{581ADEE0-A8F7-B7F5-4C99-0E2CFE9EC089}"/>
              </a:ext>
            </a:extLst>
          </p:cNvPr>
          <p:cNvSpPr txBox="1">
            <a:spLocks noChangeArrowheads="1"/>
          </p:cNvSpPr>
          <p:nvPr/>
        </p:nvSpPr>
        <p:spPr bwMode="auto">
          <a:xfrm>
            <a:off x="2857500" y="1828800"/>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800" b="1">
                <a:solidFill>
                  <a:srgbClr val="FF0000"/>
                </a:solidFill>
                <a:cs typeface="Times New Roman" panose="02020603050405020304" pitchFamily="18" charset="0"/>
              </a:rPr>
              <a:t>1. Đặc điểm của kính lúp:</a:t>
            </a:r>
          </a:p>
        </p:txBody>
      </p:sp>
      <p:sp>
        <p:nvSpPr>
          <p:cNvPr id="25607" name="TextBox 7">
            <a:extLst>
              <a:ext uri="{FF2B5EF4-FFF2-40B4-BE49-F238E27FC236}">
                <a16:creationId xmlns:a16="http://schemas.microsoft.com/office/drawing/2014/main" id="{62DED716-F926-A5FD-3900-65AE90886B30}"/>
              </a:ext>
            </a:extLst>
          </p:cNvPr>
          <p:cNvSpPr txBox="1">
            <a:spLocks noChangeArrowheads="1"/>
          </p:cNvSpPr>
          <p:nvPr/>
        </p:nvSpPr>
        <p:spPr bwMode="auto">
          <a:xfrm>
            <a:off x="2857500" y="4572000"/>
            <a:ext cx="1303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endParaRPr lang="en-US" altLang="en-US" sz="4200"/>
          </a:p>
        </p:txBody>
      </p:sp>
      <p:sp>
        <p:nvSpPr>
          <p:cNvPr id="25608" name="TextBox 8">
            <a:extLst>
              <a:ext uri="{FF2B5EF4-FFF2-40B4-BE49-F238E27FC236}">
                <a16:creationId xmlns:a16="http://schemas.microsoft.com/office/drawing/2014/main" id="{6D70D6A3-0DF1-2163-108B-B7364FEC7F16}"/>
              </a:ext>
            </a:extLst>
          </p:cNvPr>
          <p:cNvSpPr txBox="1">
            <a:spLocks noChangeArrowheads="1"/>
          </p:cNvSpPr>
          <p:nvPr/>
        </p:nvSpPr>
        <p:spPr bwMode="auto">
          <a:xfrm>
            <a:off x="2628900" y="4229101"/>
            <a:ext cx="13030200" cy="482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107000"/>
              </a:lnSpc>
              <a:spcAft>
                <a:spcPts val="1200"/>
              </a:spcAft>
            </a:pPr>
            <a:r>
              <a:rPr lang="vi-VN" altLang="en-US" sz="4200" b="1">
                <a:cs typeface="Times New Roman" panose="02020603050405020304" pitchFamily="18" charset="0"/>
              </a:rPr>
              <a:t>Câu 1:</a:t>
            </a:r>
            <a:r>
              <a:rPr lang="vi-VN" altLang="en-US" sz="4200">
                <a:cs typeface="Times New Roman" panose="02020603050405020304" pitchFamily="18" charset="0"/>
              </a:rPr>
              <a:t> Kính lúp là thấu kính hội tụ có:</a:t>
            </a:r>
            <a:endParaRPr lang="en-US" altLang="en-US" sz="42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vi-VN" altLang="en-US" sz="4200">
                <a:cs typeface="Times New Roman" panose="02020603050405020304" pitchFamily="18" charset="0"/>
              </a:rPr>
              <a:t>A. tiêu cự dài dùng để quan sát các vật nhỏ.</a:t>
            </a:r>
            <a:endParaRPr lang="en-US" altLang="en-US" sz="4200">
              <a:latin typeface="Calibri" panose="020F0502020204030204" pitchFamily="34" charset="0"/>
              <a:cs typeface="Calibri" panose="020F0502020204030204" pitchFamily="34" charset="0"/>
            </a:endParaRPr>
          </a:p>
          <a:p>
            <a:pPr algn="just">
              <a:lnSpc>
                <a:spcPct val="107000"/>
              </a:lnSpc>
              <a:spcAft>
                <a:spcPts val="1200"/>
              </a:spcAft>
            </a:pPr>
            <a:r>
              <a:rPr lang="vi-VN" altLang="en-US" sz="4200">
                <a:cs typeface="Times New Roman" panose="02020603050405020304" pitchFamily="18" charset="0"/>
              </a:rPr>
              <a:t>B. tiêu cự dài dùng để quan sát các vật có hình dạng phức tạp.</a:t>
            </a:r>
            <a:endParaRPr lang="en-US" altLang="en-US" sz="4200">
              <a:latin typeface="Calibri" panose="020F0502020204030204" pitchFamily="34" charset="0"/>
              <a:cs typeface="Calibri" panose="020F0502020204030204" pitchFamily="34" charset="0"/>
            </a:endParaRPr>
          </a:p>
          <a:p>
            <a:pPr algn="just">
              <a:lnSpc>
                <a:spcPct val="107000"/>
              </a:lnSpc>
              <a:spcAft>
                <a:spcPts val="1200"/>
              </a:spcAft>
            </a:pPr>
            <a:r>
              <a:rPr lang="vi-VN" altLang="en-US" sz="4200">
                <a:cs typeface="Times New Roman" panose="02020603050405020304" pitchFamily="18" charset="0"/>
              </a:rPr>
              <a:t>C. tiêu cự ngắn dùng để quan sát các vật nhỏ.</a:t>
            </a:r>
            <a:endParaRPr lang="en-US" altLang="en-US" sz="4200">
              <a:latin typeface="Calibri" panose="020F0502020204030204" pitchFamily="34" charset="0"/>
              <a:cs typeface="Calibri" panose="020F0502020204030204" pitchFamily="34" charset="0"/>
            </a:endParaRPr>
          </a:p>
          <a:p>
            <a:pPr algn="just">
              <a:lnSpc>
                <a:spcPct val="107000"/>
              </a:lnSpc>
              <a:spcAft>
                <a:spcPts val="1200"/>
              </a:spcAft>
            </a:pPr>
            <a:r>
              <a:rPr lang="vi-VN" altLang="en-US" sz="4200">
                <a:cs typeface="Times New Roman" panose="02020603050405020304" pitchFamily="18" charset="0"/>
              </a:rPr>
              <a:t>D. tiêu cự ngắn dùng để quan sát các vật lớn.</a:t>
            </a:r>
            <a:endParaRPr lang="en-US" altLang="en-US" sz="4200">
              <a:latin typeface="Calibri" panose="020F0502020204030204" pitchFamily="34" charset="0"/>
              <a:cs typeface="Calibri" panose="020F0502020204030204" pitchFamily="34" charset="0"/>
            </a:endParaRPr>
          </a:p>
        </p:txBody>
      </p:sp>
      <p:sp>
        <p:nvSpPr>
          <p:cNvPr id="13" name="Oval 36">
            <a:extLst>
              <a:ext uri="{FF2B5EF4-FFF2-40B4-BE49-F238E27FC236}">
                <a16:creationId xmlns:a16="http://schemas.microsoft.com/office/drawing/2014/main" id="{A19A4CD4-D92C-12CB-0EE0-01F5D6252DDE}"/>
              </a:ext>
            </a:extLst>
          </p:cNvPr>
          <p:cNvSpPr>
            <a:spLocks noChangeArrowheads="1"/>
          </p:cNvSpPr>
          <p:nvPr/>
        </p:nvSpPr>
        <p:spPr bwMode="auto">
          <a:xfrm>
            <a:off x="2628900" y="7429500"/>
            <a:ext cx="800100" cy="8001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endParaRPr lang="en-US" altLang="en-US" sz="4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35253FF4-DD48-053F-0114-DBA54ABB6F62}"/>
              </a:ext>
            </a:extLst>
          </p:cNvPr>
          <p:cNvSpPr txBox="1">
            <a:spLocks noChangeArrowheads="1"/>
          </p:cNvSpPr>
          <p:nvPr/>
        </p:nvSpPr>
        <p:spPr bwMode="auto">
          <a:xfrm>
            <a:off x="2628900" y="11430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26628" name="TextBox 2">
            <a:extLst>
              <a:ext uri="{FF2B5EF4-FFF2-40B4-BE49-F238E27FC236}">
                <a16:creationId xmlns:a16="http://schemas.microsoft.com/office/drawing/2014/main" id="{2762187A-67EF-EBD2-03AA-F0FBA11917D6}"/>
              </a:ext>
            </a:extLst>
          </p:cNvPr>
          <p:cNvSpPr txBox="1">
            <a:spLocks noChangeArrowheads="1"/>
          </p:cNvSpPr>
          <p:nvPr/>
        </p:nvSpPr>
        <p:spPr bwMode="auto">
          <a:xfrm>
            <a:off x="2857500" y="26289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26629" name="TextBox 2">
            <a:extLst>
              <a:ext uri="{FF2B5EF4-FFF2-40B4-BE49-F238E27FC236}">
                <a16:creationId xmlns:a16="http://schemas.microsoft.com/office/drawing/2014/main" id="{288BC25D-1DDE-6D64-CD2B-2B5E6258F1B3}"/>
              </a:ext>
            </a:extLst>
          </p:cNvPr>
          <p:cNvSpPr txBox="1">
            <a:spLocks noChangeArrowheads="1"/>
          </p:cNvSpPr>
          <p:nvPr/>
        </p:nvSpPr>
        <p:spPr bwMode="auto">
          <a:xfrm>
            <a:off x="2857500" y="3429001"/>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3. Luyện tập</a:t>
            </a:r>
          </a:p>
        </p:txBody>
      </p:sp>
      <p:sp>
        <p:nvSpPr>
          <p:cNvPr id="4" name="Text Box 10">
            <a:extLst>
              <a:ext uri="{FF2B5EF4-FFF2-40B4-BE49-F238E27FC236}">
                <a16:creationId xmlns:a16="http://schemas.microsoft.com/office/drawing/2014/main" id="{73C410E6-B782-9C62-C6A9-A952877C2CA5}"/>
              </a:ext>
            </a:extLst>
          </p:cNvPr>
          <p:cNvSpPr txBox="1">
            <a:spLocks noChangeArrowheads="1"/>
          </p:cNvSpPr>
          <p:nvPr/>
        </p:nvSpPr>
        <p:spPr bwMode="auto">
          <a:xfrm>
            <a:off x="2857500" y="1828800"/>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800" b="1">
                <a:solidFill>
                  <a:srgbClr val="FF0000"/>
                </a:solidFill>
                <a:cs typeface="Times New Roman" panose="02020603050405020304" pitchFamily="18" charset="0"/>
              </a:rPr>
              <a:t>1. Đặc điểm của kính lúp:</a:t>
            </a:r>
          </a:p>
        </p:txBody>
      </p:sp>
      <p:sp>
        <p:nvSpPr>
          <p:cNvPr id="26631" name="TextBox 7">
            <a:extLst>
              <a:ext uri="{FF2B5EF4-FFF2-40B4-BE49-F238E27FC236}">
                <a16:creationId xmlns:a16="http://schemas.microsoft.com/office/drawing/2014/main" id="{8124FB95-E6D9-7A55-691D-7113A8A02DCE}"/>
              </a:ext>
            </a:extLst>
          </p:cNvPr>
          <p:cNvSpPr txBox="1">
            <a:spLocks noChangeArrowheads="1"/>
          </p:cNvSpPr>
          <p:nvPr/>
        </p:nvSpPr>
        <p:spPr bwMode="auto">
          <a:xfrm>
            <a:off x="2857500" y="4572000"/>
            <a:ext cx="1303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endParaRPr lang="en-US" altLang="en-US" sz="4200"/>
          </a:p>
        </p:txBody>
      </p:sp>
      <p:sp>
        <p:nvSpPr>
          <p:cNvPr id="26632" name="TextBox 8">
            <a:extLst>
              <a:ext uri="{FF2B5EF4-FFF2-40B4-BE49-F238E27FC236}">
                <a16:creationId xmlns:a16="http://schemas.microsoft.com/office/drawing/2014/main" id="{2A2C9D89-8921-D6E1-98A2-C2EA48BCFEAD}"/>
              </a:ext>
            </a:extLst>
          </p:cNvPr>
          <p:cNvSpPr txBox="1">
            <a:spLocks noChangeArrowheads="1"/>
          </p:cNvSpPr>
          <p:nvPr/>
        </p:nvSpPr>
        <p:spPr bwMode="auto">
          <a:xfrm>
            <a:off x="2628900" y="4229100"/>
            <a:ext cx="13030200" cy="498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107000"/>
              </a:lnSpc>
              <a:spcAft>
                <a:spcPts val="1200"/>
              </a:spcAft>
            </a:pPr>
            <a:r>
              <a:rPr lang="vi-VN" altLang="en-US" sz="4200" b="1">
                <a:cs typeface="Times New Roman" panose="02020603050405020304" pitchFamily="18" charset="0"/>
              </a:rPr>
              <a:t>Câu 2:</a:t>
            </a:r>
            <a:r>
              <a:rPr lang="vi-VN" altLang="en-US" sz="4200">
                <a:cs typeface="Times New Roman" panose="02020603050405020304" pitchFamily="18" charset="0"/>
              </a:rPr>
              <a:t> Có thể dùng kính lúp để quan sát:</a:t>
            </a:r>
            <a:endParaRPr lang="en-US" altLang="en-US" sz="42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vi-VN" altLang="en-US" sz="4200">
                <a:cs typeface="Times New Roman" panose="02020603050405020304" pitchFamily="18" charset="0"/>
              </a:rPr>
              <a:t>A. trận bóng đá trên sân vận động.</a:t>
            </a:r>
            <a:endParaRPr lang="en-US" altLang="en-US" sz="4200">
              <a:latin typeface="Calibri" panose="020F0502020204030204" pitchFamily="34" charset="0"/>
              <a:cs typeface="Calibri" panose="020F0502020204030204" pitchFamily="34" charset="0"/>
            </a:endParaRPr>
          </a:p>
          <a:p>
            <a:pPr algn="just">
              <a:lnSpc>
                <a:spcPct val="107000"/>
              </a:lnSpc>
              <a:spcAft>
                <a:spcPts val="1200"/>
              </a:spcAft>
            </a:pPr>
            <a:r>
              <a:rPr lang="en-US" altLang="en-US" sz="4200">
                <a:cs typeface="Times New Roman" panose="02020603050405020304" pitchFamily="18" charset="0"/>
              </a:rPr>
              <a:t>B. một con vi trùng.</a:t>
            </a:r>
            <a:endParaRPr lang="en-US" altLang="en-US" sz="4200">
              <a:latin typeface="Calibri" panose="020F0502020204030204" pitchFamily="34" charset="0"/>
              <a:cs typeface="Calibri" panose="020F0502020204030204" pitchFamily="34" charset="0"/>
            </a:endParaRPr>
          </a:p>
          <a:p>
            <a:pPr algn="just">
              <a:lnSpc>
                <a:spcPct val="107000"/>
              </a:lnSpc>
              <a:spcAft>
                <a:spcPts val="1200"/>
              </a:spcAft>
            </a:pPr>
            <a:r>
              <a:rPr lang="en-US" altLang="en-US" sz="4200">
                <a:cs typeface="Times New Roman" panose="02020603050405020304" pitchFamily="18" charset="0"/>
              </a:rPr>
              <a:t>C. kích thước của nguyên tử. </a:t>
            </a:r>
          </a:p>
          <a:p>
            <a:pPr algn="just">
              <a:lnSpc>
                <a:spcPct val="107000"/>
              </a:lnSpc>
              <a:spcAft>
                <a:spcPts val="1200"/>
              </a:spcAft>
            </a:pPr>
            <a:r>
              <a:rPr lang="en-US" altLang="en-US" sz="4200">
                <a:cs typeface="Times New Roman" panose="02020603050405020304" pitchFamily="18" charset="0"/>
              </a:rPr>
              <a:t>D. các chi tiết máy của đồng hồ đeo tay.</a:t>
            </a:r>
            <a:endParaRPr lang="en-US" altLang="en-US" sz="4200">
              <a:latin typeface="Calibri" panose="020F0502020204030204" pitchFamily="34" charset="0"/>
              <a:cs typeface="Calibri" panose="020F0502020204030204" pitchFamily="34" charset="0"/>
            </a:endParaRPr>
          </a:p>
          <a:p>
            <a:pPr algn="just">
              <a:lnSpc>
                <a:spcPct val="107000"/>
              </a:lnSpc>
              <a:spcAft>
                <a:spcPts val="1200"/>
              </a:spcAft>
            </a:pPr>
            <a:endParaRPr lang="en-US" altLang="en-US" sz="4200">
              <a:latin typeface="Calibri" panose="020F0502020204030204" pitchFamily="34" charset="0"/>
              <a:cs typeface="Calibri" panose="020F0502020204030204" pitchFamily="34" charset="0"/>
            </a:endParaRPr>
          </a:p>
        </p:txBody>
      </p:sp>
      <p:sp>
        <p:nvSpPr>
          <p:cNvPr id="13" name="Oval 36">
            <a:extLst>
              <a:ext uri="{FF2B5EF4-FFF2-40B4-BE49-F238E27FC236}">
                <a16:creationId xmlns:a16="http://schemas.microsoft.com/office/drawing/2014/main" id="{E16A419E-3CDB-A263-4E76-FB60AB9BA23F}"/>
              </a:ext>
            </a:extLst>
          </p:cNvPr>
          <p:cNvSpPr>
            <a:spLocks noChangeArrowheads="1"/>
          </p:cNvSpPr>
          <p:nvPr/>
        </p:nvSpPr>
        <p:spPr bwMode="auto">
          <a:xfrm>
            <a:off x="2628900" y="7658100"/>
            <a:ext cx="800100" cy="8001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endParaRPr lang="en-US" altLang="en-US" sz="4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57B69AD1-8957-4C2F-0B16-E5093D436E39}"/>
              </a:ext>
            </a:extLst>
          </p:cNvPr>
          <p:cNvSpPr txBox="1">
            <a:spLocks noChangeArrowheads="1"/>
          </p:cNvSpPr>
          <p:nvPr/>
        </p:nvSpPr>
        <p:spPr bwMode="auto">
          <a:xfrm>
            <a:off x="2628900" y="11430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27652" name="TextBox 2">
            <a:extLst>
              <a:ext uri="{FF2B5EF4-FFF2-40B4-BE49-F238E27FC236}">
                <a16:creationId xmlns:a16="http://schemas.microsoft.com/office/drawing/2014/main" id="{5B595136-37A4-6CF6-69E2-0E9C06C02641}"/>
              </a:ext>
            </a:extLst>
          </p:cNvPr>
          <p:cNvSpPr txBox="1">
            <a:spLocks noChangeArrowheads="1"/>
          </p:cNvSpPr>
          <p:nvPr/>
        </p:nvSpPr>
        <p:spPr bwMode="auto">
          <a:xfrm>
            <a:off x="2857500" y="26289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27653" name="TextBox 2">
            <a:extLst>
              <a:ext uri="{FF2B5EF4-FFF2-40B4-BE49-F238E27FC236}">
                <a16:creationId xmlns:a16="http://schemas.microsoft.com/office/drawing/2014/main" id="{C7A002B6-7190-5BE1-197A-29425C1ECD30}"/>
              </a:ext>
            </a:extLst>
          </p:cNvPr>
          <p:cNvSpPr txBox="1">
            <a:spLocks noChangeArrowheads="1"/>
          </p:cNvSpPr>
          <p:nvPr/>
        </p:nvSpPr>
        <p:spPr bwMode="auto">
          <a:xfrm>
            <a:off x="2857500" y="3429001"/>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3. Luyện tập</a:t>
            </a:r>
          </a:p>
        </p:txBody>
      </p:sp>
      <p:sp>
        <p:nvSpPr>
          <p:cNvPr id="4" name="Text Box 10">
            <a:extLst>
              <a:ext uri="{FF2B5EF4-FFF2-40B4-BE49-F238E27FC236}">
                <a16:creationId xmlns:a16="http://schemas.microsoft.com/office/drawing/2014/main" id="{017A01CF-EDDD-D0B7-BAFC-BFB38E5EB4FA}"/>
              </a:ext>
            </a:extLst>
          </p:cNvPr>
          <p:cNvSpPr txBox="1">
            <a:spLocks noChangeArrowheads="1"/>
          </p:cNvSpPr>
          <p:nvPr/>
        </p:nvSpPr>
        <p:spPr bwMode="auto">
          <a:xfrm>
            <a:off x="2857500" y="1828800"/>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800" b="1">
                <a:solidFill>
                  <a:srgbClr val="FF0000"/>
                </a:solidFill>
                <a:cs typeface="Times New Roman" panose="02020603050405020304" pitchFamily="18" charset="0"/>
              </a:rPr>
              <a:t>1. Đặc điểm của kính lúp:</a:t>
            </a:r>
          </a:p>
        </p:txBody>
      </p:sp>
      <p:sp>
        <p:nvSpPr>
          <p:cNvPr id="27655" name="TextBox 7">
            <a:extLst>
              <a:ext uri="{FF2B5EF4-FFF2-40B4-BE49-F238E27FC236}">
                <a16:creationId xmlns:a16="http://schemas.microsoft.com/office/drawing/2014/main" id="{04A3D687-E643-0CC8-3F6C-80B90BC3D217}"/>
              </a:ext>
            </a:extLst>
          </p:cNvPr>
          <p:cNvSpPr txBox="1">
            <a:spLocks noChangeArrowheads="1"/>
          </p:cNvSpPr>
          <p:nvPr/>
        </p:nvSpPr>
        <p:spPr bwMode="auto">
          <a:xfrm>
            <a:off x="2857500" y="4572000"/>
            <a:ext cx="1303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endParaRPr lang="en-US" altLang="en-US" sz="4200"/>
          </a:p>
        </p:txBody>
      </p:sp>
      <p:sp>
        <p:nvSpPr>
          <p:cNvPr id="27656" name="TextBox 8">
            <a:extLst>
              <a:ext uri="{FF2B5EF4-FFF2-40B4-BE49-F238E27FC236}">
                <a16:creationId xmlns:a16="http://schemas.microsoft.com/office/drawing/2014/main" id="{EF0A9A30-4BCF-EA8B-B5A3-2ECC4B1318DA}"/>
              </a:ext>
            </a:extLst>
          </p:cNvPr>
          <p:cNvSpPr txBox="1">
            <a:spLocks noChangeArrowheads="1"/>
          </p:cNvSpPr>
          <p:nvPr/>
        </p:nvSpPr>
        <p:spPr bwMode="auto">
          <a:xfrm>
            <a:off x="2628900" y="4229101"/>
            <a:ext cx="13030200" cy="565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lnSpc>
                <a:spcPct val="107000"/>
              </a:lnSpc>
              <a:spcAft>
                <a:spcPts val="1200"/>
              </a:spcAft>
            </a:pPr>
            <a:r>
              <a:rPr lang="vi-VN" altLang="en-US" sz="4200" b="1">
                <a:cs typeface="Times New Roman" panose="02020603050405020304" pitchFamily="18" charset="0"/>
              </a:rPr>
              <a:t>Câu 3:</a:t>
            </a:r>
            <a:r>
              <a:rPr lang="vi-VN" altLang="en-US" sz="4200">
                <a:cs typeface="Times New Roman" panose="02020603050405020304" pitchFamily="18" charset="0"/>
              </a:rPr>
              <a:t> Một người quan sát một vật nhỏ bằng kính lúp, người ấy phải điều chỉnh để:</a:t>
            </a:r>
            <a:endParaRPr lang="en-US" altLang="en-US" sz="4200">
              <a:cs typeface="Times New Roman" panose="02020603050405020304" pitchFamily="18" charset="0"/>
            </a:endParaRPr>
          </a:p>
          <a:p>
            <a:pPr algn="just">
              <a:lnSpc>
                <a:spcPct val="107000"/>
              </a:lnSpc>
              <a:spcAft>
                <a:spcPts val="1200"/>
              </a:spcAft>
            </a:pPr>
            <a:r>
              <a:rPr lang="vi-VN" altLang="en-US" sz="4200">
                <a:cs typeface="Times New Roman" panose="02020603050405020304" pitchFamily="18" charset="0"/>
              </a:rPr>
              <a:t>A. ảnh của vật là ảnh ảo, cùng chiều, lớn hơn vật.</a:t>
            </a:r>
            <a:endParaRPr lang="en-US" altLang="en-US" sz="4200">
              <a:ea typeface="Calibri" panose="020F0502020204030204" pitchFamily="34" charset="0"/>
              <a:cs typeface="Times New Roman" panose="02020603050405020304" pitchFamily="18" charset="0"/>
            </a:endParaRPr>
          </a:p>
          <a:p>
            <a:pPr algn="just">
              <a:lnSpc>
                <a:spcPct val="107000"/>
              </a:lnSpc>
              <a:spcAft>
                <a:spcPts val="1200"/>
              </a:spcAft>
            </a:pPr>
            <a:r>
              <a:rPr lang="vi-VN" altLang="en-US" sz="4200">
                <a:cs typeface="Times New Roman" panose="02020603050405020304" pitchFamily="18" charset="0"/>
              </a:rPr>
              <a:t>B. ảnh của vật là ảnh thật, cùng chiều, lớn hơn vật.</a:t>
            </a:r>
            <a:endParaRPr lang="en-US" altLang="en-US" sz="4200">
              <a:cs typeface="Calibri" panose="020F0502020204030204" pitchFamily="34" charset="0"/>
            </a:endParaRPr>
          </a:p>
          <a:p>
            <a:pPr algn="just">
              <a:lnSpc>
                <a:spcPct val="107000"/>
              </a:lnSpc>
              <a:spcAft>
                <a:spcPts val="1200"/>
              </a:spcAft>
            </a:pPr>
            <a:r>
              <a:rPr lang="vi-VN" altLang="en-US" sz="4200">
                <a:cs typeface="Times New Roman" panose="02020603050405020304" pitchFamily="18" charset="0"/>
              </a:rPr>
              <a:t>C. ảnh của vật là ảnh ảo, ngược chiều, lớn hơn vật.</a:t>
            </a:r>
            <a:endParaRPr lang="en-US" altLang="en-US" sz="4200">
              <a:cs typeface="Calibri" panose="020F0502020204030204" pitchFamily="34" charset="0"/>
            </a:endParaRPr>
          </a:p>
          <a:p>
            <a:pPr algn="just">
              <a:lnSpc>
                <a:spcPct val="107000"/>
              </a:lnSpc>
              <a:spcAft>
                <a:spcPts val="1200"/>
              </a:spcAft>
            </a:pPr>
            <a:r>
              <a:rPr lang="vi-VN" altLang="en-US" sz="4200">
                <a:cs typeface="Times New Roman" panose="02020603050405020304" pitchFamily="18" charset="0"/>
              </a:rPr>
              <a:t>D. ảnh của vật là ảnh ảo, cùng chiều, nhỏ hơn vật.</a:t>
            </a:r>
            <a:endParaRPr lang="en-US" altLang="en-US" sz="4200">
              <a:cs typeface="Calibri" panose="020F0502020204030204" pitchFamily="34" charset="0"/>
            </a:endParaRPr>
          </a:p>
          <a:p>
            <a:pPr algn="just">
              <a:lnSpc>
                <a:spcPct val="107000"/>
              </a:lnSpc>
              <a:spcAft>
                <a:spcPts val="1200"/>
              </a:spcAft>
            </a:pPr>
            <a:endParaRPr lang="en-US" altLang="en-US" sz="4200">
              <a:cs typeface="Calibri" panose="020F0502020204030204" pitchFamily="34" charset="0"/>
            </a:endParaRPr>
          </a:p>
        </p:txBody>
      </p:sp>
      <p:sp>
        <p:nvSpPr>
          <p:cNvPr id="13" name="Oval 36">
            <a:extLst>
              <a:ext uri="{FF2B5EF4-FFF2-40B4-BE49-F238E27FC236}">
                <a16:creationId xmlns:a16="http://schemas.microsoft.com/office/drawing/2014/main" id="{3F32C7C0-D375-D14D-03E9-211FDFC00348}"/>
              </a:ext>
            </a:extLst>
          </p:cNvPr>
          <p:cNvSpPr>
            <a:spLocks noChangeArrowheads="1"/>
          </p:cNvSpPr>
          <p:nvPr/>
        </p:nvSpPr>
        <p:spPr bwMode="auto">
          <a:xfrm>
            <a:off x="2628900" y="5829300"/>
            <a:ext cx="800100" cy="8001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endParaRPr lang="en-US" altLang="en-US" sz="4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2FDA7449-E4B2-32A7-2949-ABCE4EA50DD7}"/>
              </a:ext>
            </a:extLst>
          </p:cNvPr>
          <p:cNvSpPr txBox="1">
            <a:spLocks noChangeArrowheads="1"/>
          </p:cNvSpPr>
          <p:nvPr/>
        </p:nvSpPr>
        <p:spPr bwMode="auto">
          <a:xfrm>
            <a:off x="2628900" y="11430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28676" name="TextBox 2">
            <a:extLst>
              <a:ext uri="{FF2B5EF4-FFF2-40B4-BE49-F238E27FC236}">
                <a16:creationId xmlns:a16="http://schemas.microsoft.com/office/drawing/2014/main" id="{0E47B339-0BD5-3986-5D33-5069A9CEC42F}"/>
              </a:ext>
            </a:extLst>
          </p:cNvPr>
          <p:cNvSpPr txBox="1">
            <a:spLocks noChangeArrowheads="1"/>
          </p:cNvSpPr>
          <p:nvPr/>
        </p:nvSpPr>
        <p:spPr bwMode="auto">
          <a:xfrm>
            <a:off x="2857500" y="26289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28677" name="TextBox 2">
            <a:extLst>
              <a:ext uri="{FF2B5EF4-FFF2-40B4-BE49-F238E27FC236}">
                <a16:creationId xmlns:a16="http://schemas.microsoft.com/office/drawing/2014/main" id="{33AF12DB-56F5-9D84-70B4-2FC92BBB1AC2}"/>
              </a:ext>
            </a:extLst>
          </p:cNvPr>
          <p:cNvSpPr txBox="1">
            <a:spLocks noChangeArrowheads="1"/>
          </p:cNvSpPr>
          <p:nvPr/>
        </p:nvSpPr>
        <p:spPr bwMode="auto">
          <a:xfrm>
            <a:off x="2857500" y="3429001"/>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3. Luyện tập</a:t>
            </a:r>
          </a:p>
        </p:txBody>
      </p:sp>
      <p:sp>
        <p:nvSpPr>
          <p:cNvPr id="4" name="Text Box 10">
            <a:extLst>
              <a:ext uri="{FF2B5EF4-FFF2-40B4-BE49-F238E27FC236}">
                <a16:creationId xmlns:a16="http://schemas.microsoft.com/office/drawing/2014/main" id="{E7DCCA43-4ADE-BE49-BBF8-AC081522D03A}"/>
              </a:ext>
            </a:extLst>
          </p:cNvPr>
          <p:cNvSpPr txBox="1">
            <a:spLocks noChangeArrowheads="1"/>
          </p:cNvSpPr>
          <p:nvPr/>
        </p:nvSpPr>
        <p:spPr bwMode="auto">
          <a:xfrm>
            <a:off x="2857500" y="1828800"/>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800" b="1">
                <a:solidFill>
                  <a:srgbClr val="FF0000"/>
                </a:solidFill>
                <a:cs typeface="Times New Roman" panose="02020603050405020304" pitchFamily="18" charset="0"/>
              </a:rPr>
              <a:t>1. Đặc điểm của kính lúp:</a:t>
            </a:r>
          </a:p>
        </p:txBody>
      </p:sp>
      <p:sp>
        <p:nvSpPr>
          <p:cNvPr id="28679" name="TextBox 7">
            <a:extLst>
              <a:ext uri="{FF2B5EF4-FFF2-40B4-BE49-F238E27FC236}">
                <a16:creationId xmlns:a16="http://schemas.microsoft.com/office/drawing/2014/main" id="{0ABBF6DB-B57B-74DA-7851-E0AAEB5A8812}"/>
              </a:ext>
            </a:extLst>
          </p:cNvPr>
          <p:cNvSpPr txBox="1">
            <a:spLocks noChangeArrowheads="1"/>
          </p:cNvSpPr>
          <p:nvPr/>
        </p:nvSpPr>
        <p:spPr bwMode="auto">
          <a:xfrm>
            <a:off x="2857500" y="4572000"/>
            <a:ext cx="1303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endParaRPr lang="en-US" altLang="en-US" sz="4200">
              <a:solidFill>
                <a:srgbClr val="333399"/>
              </a:solidFill>
            </a:endParaRPr>
          </a:p>
        </p:txBody>
      </p:sp>
      <p:sp>
        <p:nvSpPr>
          <p:cNvPr id="28680" name="TextBox 8">
            <a:extLst>
              <a:ext uri="{FF2B5EF4-FFF2-40B4-BE49-F238E27FC236}">
                <a16:creationId xmlns:a16="http://schemas.microsoft.com/office/drawing/2014/main" id="{C6A959B0-6299-CA22-76FA-8F0E0D79FDCD}"/>
              </a:ext>
            </a:extLst>
          </p:cNvPr>
          <p:cNvSpPr txBox="1">
            <a:spLocks noChangeArrowheads="1"/>
          </p:cNvSpPr>
          <p:nvPr/>
        </p:nvSpPr>
        <p:spPr bwMode="auto">
          <a:xfrm>
            <a:off x="2628900" y="4305300"/>
            <a:ext cx="13030200" cy="396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r>
              <a:rPr lang="vi-VN" altLang="en-US" sz="4200" b="1">
                <a:solidFill>
                  <a:srgbClr val="333399"/>
                </a:solidFill>
                <a:cs typeface="Times New Roman" panose="02020603050405020304" pitchFamily="18" charset="0"/>
              </a:rPr>
              <a:t>Câu </a:t>
            </a:r>
            <a:r>
              <a:rPr lang="en-US" altLang="en-US" sz="4200" b="1">
                <a:solidFill>
                  <a:srgbClr val="333399"/>
                </a:solidFill>
                <a:cs typeface="Times New Roman" panose="02020603050405020304" pitchFamily="18" charset="0"/>
              </a:rPr>
              <a:t>4</a:t>
            </a:r>
            <a:r>
              <a:rPr lang="vi-VN" altLang="en-US" sz="4200" b="1">
                <a:solidFill>
                  <a:srgbClr val="333399"/>
                </a:solidFill>
                <a:cs typeface="Times New Roman" panose="02020603050405020304" pitchFamily="18" charset="0"/>
              </a:rPr>
              <a:t>:</a:t>
            </a:r>
            <a:r>
              <a:rPr lang="vi-VN" altLang="en-US" sz="4200">
                <a:cs typeface="Times New Roman" panose="02020603050405020304" pitchFamily="18" charset="0"/>
              </a:rPr>
              <a:t>Ảnh của vật qua kính lúp có đặc điểm</a:t>
            </a:r>
            <a:endParaRPr lang="en-US" altLang="en-US" sz="4200">
              <a:cs typeface="Times New Roman" panose="02020603050405020304" pitchFamily="18" charset="0"/>
            </a:endParaRPr>
          </a:p>
          <a:p>
            <a:pPr algn="just"/>
            <a:r>
              <a:rPr lang="vi-VN" altLang="en-US" sz="4200">
                <a:cs typeface="Times New Roman" panose="02020603050405020304" pitchFamily="18" charset="0"/>
              </a:rPr>
              <a:t>A. ảnh thật, ngược chiều vật.</a:t>
            </a:r>
            <a:endParaRPr lang="en-US" altLang="en-US" sz="4200">
              <a:cs typeface="Times New Roman" panose="02020603050405020304" pitchFamily="18" charset="0"/>
            </a:endParaRPr>
          </a:p>
          <a:p>
            <a:pPr algn="just"/>
            <a:r>
              <a:rPr lang="en-US" altLang="en-US" sz="4200">
                <a:cs typeface="Times New Roman" panose="02020603050405020304" pitchFamily="18" charset="0"/>
              </a:rPr>
              <a:t>B</a:t>
            </a:r>
            <a:r>
              <a:rPr lang="vi-VN" altLang="en-US" sz="4200">
                <a:cs typeface="Times New Roman" panose="02020603050405020304" pitchFamily="18" charset="0"/>
              </a:rPr>
              <a:t>. ảnh ảo, cùng chiều vật.</a:t>
            </a:r>
            <a:endParaRPr lang="en-US" altLang="en-US" sz="4200">
              <a:cs typeface="Times New Roman" panose="02020603050405020304" pitchFamily="18" charset="0"/>
            </a:endParaRPr>
          </a:p>
          <a:p>
            <a:pPr algn="just"/>
            <a:r>
              <a:rPr lang="en-US" altLang="en-US" sz="4200">
                <a:cs typeface="Times New Roman" panose="02020603050405020304" pitchFamily="18" charset="0"/>
              </a:rPr>
              <a:t>C</a:t>
            </a:r>
            <a:r>
              <a:rPr lang="vi-VN" altLang="en-US" sz="4200">
                <a:cs typeface="Times New Roman" panose="02020603050405020304" pitchFamily="18" charset="0"/>
              </a:rPr>
              <a:t>. ảnh ảo, ngược chiều vật.</a:t>
            </a:r>
            <a:endParaRPr lang="en-US" altLang="en-US" sz="4200">
              <a:cs typeface="Times New Roman" panose="02020603050405020304" pitchFamily="18" charset="0"/>
            </a:endParaRPr>
          </a:p>
          <a:p>
            <a:pPr algn="just"/>
            <a:r>
              <a:rPr lang="en-US" altLang="en-US" sz="4200">
                <a:cs typeface="Times New Roman" panose="02020603050405020304" pitchFamily="18" charset="0"/>
              </a:rPr>
              <a:t>D</a:t>
            </a:r>
            <a:r>
              <a:rPr lang="vi-VN" altLang="en-US" sz="4200">
                <a:cs typeface="Times New Roman" panose="02020603050405020304" pitchFamily="18" charset="0"/>
              </a:rPr>
              <a:t>. ảnh thật, cùng chiều vật.</a:t>
            </a:r>
            <a:endParaRPr lang="en-US" altLang="en-US" sz="4200">
              <a:cs typeface="Times New Roman" panose="02020603050405020304" pitchFamily="18" charset="0"/>
            </a:endParaRPr>
          </a:p>
          <a:p>
            <a:pPr algn="just">
              <a:lnSpc>
                <a:spcPct val="107000"/>
              </a:lnSpc>
              <a:spcAft>
                <a:spcPts val="1200"/>
              </a:spcAft>
            </a:pPr>
            <a:r>
              <a:rPr lang="vi-VN" altLang="en-US" sz="4200">
                <a:solidFill>
                  <a:srgbClr val="333399"/>
                </a:solidFill>
                <a:cs typeface="Times New Roman" panose="02020603050405020304" pitchFamily="18" charset="0"/>
              </a:rPr>
              <a:t> </a:t>
            </a:r>
            <a:endParaRPr lang="en-US" altLang="en-US" sz="4200">
              <a:solidFill>
                <a:srgbClr val="333399"/>
              </a:solidFill>
              <a:ea typeface="Calibri" panose="020F0502020204030204" pitchFamily="34" charset="0"/>
              <a:cs typeface="Times New Roman" panose="02020603050405020304" pitchFamily="18" charset="0"/>
            </a:endParaRPr>
          </a:p>
        </p:txBody>
      </p:sp>
      <p:sp>
        <p:nvSpPr>
          <p:cNvPr id="13" name="Oval 36">
            <a:extLst>
              <a:ext uri="{FF2B5EF4-FFF2-40B4-BE49-F238E27FC236}">
                <a16:creationId xmlns:a16="http://schemas.microsoft.com/office/drawing/2014/main" id="{2150B0FB-67EB-8D28-A86B-B8F5E9B23887}"/>
              </a:ext>
            </a:extLst>
          </p:cNvPr>
          <p:cNvSpPr>
            <a:spLocks noChangeArrowheads="1"/>
          </p:cNvSpPr>
          <p:nvPr/>
        </p:nvSpPr>
        <p:spPr bwMode="auto">
          <a:xfrm>
            <a:off x="2628900" y="5600700"/>
            <a:ext cx="800100" cy="8001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endParaRPr lang="en-US" altLang="en-US" sz="4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6437937B-F664-CA9E-15BC-A0F343092326}"/>
              </a:ext>
            </a:extLst>
          </p:cNvPr>
          <p:cNvSpPr txBox="1">
            <a:spLocks noChangeArrowheads="1"/>
          </p:cNvSpPr>
          <p:nvPr/>
        </p:nvSpPr>
        <p:spPr bwMode="auto">
          <a:xfrm>
            <a:off x="2628900" y="11430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29700" name="TextBox 2">
            <a:extLst>
              <a:ext uri="{FF2B5EF4-FFF2-40B4-BE49-F238E27FC236}">
                <a16:creationId xmlns:a16="http://schemas.microsoft.com/office/drawing/2014/main" id="{67C50A5B-23AD-7FB4-7512-5B8283BC2DEE}"/>
              </a:ext>
            </a:extLst>
          </p:cNvPr>
          <p:cNvSpPr txBox="1">
            <a:spLocks noChangeArrowheads="1"/>
          </p:cNvSpPr>
          <p:nvPr/>
        </p:nvSpPr>
        <p:spPr bwMode="auto">
          <a:xfrm>
            <a:off x="2857500" y="26289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29701" name="TextBox 2">
            <a:extLst>
              <a:ext uri="{FF2B5EF4-FFF2-40B4-BE49-F238E27FC236}">
                <a16:creationId xmlns:a16="http://schemas.microsoft.com/office/drawing/2014/main" id="{25B3D966-E66E-96C1-465A-18B2102988C4}"/>
              </a:ext>
            </a:extLst>
          </p:cNvPr>
          <p:cNvSpPr txBox="1">
            <a:spLocks noChangeArrowheads="1"/>
          </p:cNvSpPr>
          <p:nvPr/>
        </p:nvSpPr>
        <p:spPr bwMode="auto">
          <a:xfrm>
            <a:off x="2857500" y="3429001"/>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3. Luyện tập</a:t>
            </a:r>
          </a:p>
        </p:txBody>
      </p:sp>
      <p:sp>
        <p:nvSpPr>
          <p:cNvPr id="4" name="Text Box 10">
            <a:extLst>
              <a:ext uri="{FF2B5EF4-FFF2-40B4-BE49-F238E27FC236}">
                <a16:creationId xmlns:a16="http://schemas.microsoft.com/office/drawing/2014/main" id="{5152CEC2-5BD1-9A5F-8DB4-CDDC6151A70C}"/>
              </a:ext>
            </a:extLst>
          </p:cNvPr>
          <p:cNvSpPr txBox="1">
            <a:spLocks noChangeArrowheads="1"/>
          </p:cNvSpPr>
          <p:nvPr/>
        </p:nvSpPr>
        <p:spPr bwMode="auto">
          <a:xfrm>
            <a:off x="2857500" y="1828800"/>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800" b="1">
                <a:solidFill>
                  <a:srgbClr val="FF0000"/>
                </a:solidFill>
                <a:cs typeface="Times New Roman" panose="02020603050405020304" pitchFamily="18" charset="0"/>
              </a:rPr>
              <a:t>1. Đặc điểm của kính lúp:</a:t>
            </a:r>
          </a:p>
        </p:txBody>
      </p:sp>
      <p:sp>
        <p:nvSpPr>
          <p:cNvPr id="2" name="Text Box 33">
            <a:extLst>
              <a:ext uri="{FF2B5EF4-FFF2-40B4-BE49-F238E27FC236}">
                <a16:creationId xmlns:a16="http://schemas.microsoft.com/office/drawing/2014/main" id="{9FCA2519-559B-66BD-0C4B-4ACCD9DB6FBF}"/>
              </a:ext>
            </a:extLst>
          </p:cNvPr>
          <p:cNvSpPr txBox="1">
            <a:spLocks noChangeArrowheads="1"/>
          </p:cNvSpPr>
          <p:nvPr/>
        </p:nvSpPr>
        <p:spPr bwMode="auto">
          <a:xfrm>
            <a:off x="2971801" y="4291013"/>
            <a:ext cx="12015788" cy="5262979"/>
          </a:xfrm>
          <a:prstGeom prst="rect">
            <a:avLst/>
          </a:prstGeom>
          <a:noFill/>
          <a:ln>
            <a:noFill/>
          </a:ln>
          <a:effectLst/>
        </p:spPr>
        <p:txBody>
          <a:bodyPr>
            <a:spAutoFit/>
          </a:bodyPr>
          <a:lstStyle>
            <a:lvl1pPr marL="342900" indent="-342900">
              <a:defRPr sz="2800">
                <a:solidFill>
                  <a:schemeClr val="accent2"/>
                </a:solidFill>
                <a:latin typeface="Times New Roman" pitchFamily="18" charset="0"/>
              </a:defRPr>
            </a:lvl1pPr>
            <a:lvl2pPr marL="742950" indent="-285750">
              <a:defRPr sz="2800">
                <a:solidFill>
                  <a:schemeClr val="accent2"/>
                </a:solidFill>
                <a:latin typeface="Times New Roman" pitchFamily="18" charset="0"/>
              </a:defRPr>
            </a:lvl2pPr>
            <a:lvl3pPr marL="1143000" indent="-228600">
              <a:defRPr sz="2800">
                <a:solidFill>
                  <a:schemeClr val="accent2"/>
                </a:solidFill>
                <a:latin typeface="Times New Roman" pitchFamily="18" charset="0"/>
              </a:defRPr>
            </a:lvl3pPr>
            <a:lvl4pPr marL="1600200" indent="-228600">
              <a:defRPr sz="2800">
                <a:solidFill>
                  <a:schemeClr val="accent2"/>
                </a:solidFill>
                <a:latin typeface="Times New Roman" pitchFamily="18" charset="0"/>
              </a:defRPr>
            </a:lvl4pPr>
            <a:lvl5pPr marL="2057400" indent="-228600">
              <a:defRPr sz="2800">
                <a:solidFill>
                  <a:schemeClr val="accent2"/>
                </a:solidFill>
                <a:latin typeface="Times New Roman" pitchFamily="18" charset="0"/>
              </a:defRPr>
            </a:lvl5pPr>
            <a:lvl6pPr marL="2514600" indent="-228600" eaLnBrk="0" fontAlgn="base" hangingPunct="0">
              <a:spcBef>
                <a:spcPct val="0"/>
              </a:spcBef>
              <a:spcAft>
                <a:spcPct val="0"/>
              </a:spcAft>
              <a:defRPr sz="2800">
                <a:solidFill>
                  <a:schemeClr val="accent2"/>
                </a:solidFill>
                <a:latin typeface="Times New Roman" pitchFamily="18" charset="0"/>
              </a:defRPr>
            </a:lvl6pPr>
            <a:lvl7pPr marL="2971800" indent="-228600" eaLnBrk="0" fontAlgn="base" hangingPunct="0">
              <a:spcBef>
                <a:spcPct val="0"/>
              </a:spcBef>
              <a:spcAft>
                <a:spcPct val="0"/>
              </a:spcAft>
              <a:defRPr sz="2800">
                <a:solidFill>
                  <a:schemeClr val="accent2"/>
                </a:solidFill>
                <a:latin typeface="Times New Roman" pitchFamily="18" charset="0"/>
              </a:defRPr>
            </a:lvl7pPr>
            <a:lvl8pPr marL="3429000" indent="-228600" eaLnBrk="0" fontAlgn="base" hangingPunct="0">
              <a:spcBef>
                <a:spcPct val="0"/>
              </a:spcBef>
              <a:spcAft>
                <a:spcPct val="0"/>
              </a:spcAft>
              <a:defRPr sz="2800">
                <a:solidFill>
                  <a:schemeClr val="accent2"/>
                </a:solidFill>
                <a:latin typeface="Times New Roman" pitchFamily="18" charset="0"/>
              </a:defRPr>
            </a:lvl8pPr>
            <a:lvl9pPr marL="3886200" indent="-228600" eaLnBrk="0" fontAlgn="base" hangingPunct="0">
              <a:spcBef>
                <a:spcPct val="0"/>
              </a:spcBef>
              <a:spcAft>
                <a:spcPct val="0"/>
              </a:spcAft>
              <a:defRPr sz="2800">
                <a:solidFill>
                  <a:schemeClr val="accent2"/>
                </a:solidFill>
                <a:latin typeface="Times New Roman" pitchFamily="18" charset="0"/>
              </a:defRPr>
            </a:lvl9pPr>
          </a:lstStyle>
          <a:p>
            <a:pPr eaLnBrk="1" hangingPunct="1">
              <a:spcBef>
                <a:spcPct val="50000"/>
              </a:spcBef>
              <a:defRPr/>
            </a:pPr>
            <a:r>
              <a:rPr lang="en-US" sz="4200" b="1" u="sng" dirty="0" err="1">
                <a:solidFill>
                  <a:srgbClr val="000099"/>
                </a:solidFill>
              </a:rPr>
              <a:t>Câu</a:t>
            </a:r>
            <a:r>
              <a:rPr lang="en-US" sz="4200" b="1" u="sng" dirty="0">
                <a:solidFill>
                  <a:srgbClr val="000099"/>
                </a:solidFill>
              </a:rPr>
              <a:t> 5</a:t>
            </a:r>
            <a:r>
              <a:rPr lang="en-US" sz="4200" dirty="0">
                <a:solidFill>
                  <a:srgbClr val="000099"/>
                </a:solidFill>
              </a:rPr>
              <a:t> </a:t>
            </a:r>
            <a:r>
              <a:rPr lang="en-US" sz="4200" dirty="0" err="1">
                <a:solidFill>
                  <a:srgbClr val="000000"/>
                </a:solidFill>
              </a:rPr>
              <a:t>Thấu</a:t>
            </a:r>
            <a:r>
              <a:rPr lang="en-US" sz="4200" dirty="0">
                <a:solidFill>
                  <a:srgbClr val="000000"/>
                </a:solidFill>
              </a:rPr>
              <a:t> </a:t>
            </a:r>
            <a:r>
              <a:rPr lang="en-US" sz="4200" dirty="0" err="1">
                <a:solidFill>
                  <a:srgbClr val="000000"/>
                </a:solidFill>
              </a:rPr>
              <a:t>kính</a:t>
            </a:r>
            <a:r>
              <a:rPr lang="en-US" sz="4200" dirty="0">
                <a:solidFill>
                  <a:srgbClr val="000000"/>
                </a:solidFill>
              </a:rPr>
              <a:t> </a:t>
            </a:r>
            <a:r>
              <a:rPr lang="en-US" sz="4200" dirty="0" err="1">
                <a:solidFill>
                  <a:srgbClr val="000000"/>
                </a:solidFill>
              </a:rPr>
              <a:t>nào</a:t>
            </a:r>
            <a:r>
              <a:rPr lang="en-US" sz="4200" dirty="0">
                <a:solidFill>
                  <a:srgbClr val="000000"/>
                </a:solidFill>
              </a:rPr>
              <a:t> </a:t>
            </a:r>
            <a:r>
              <a:rPr lang="en-US" sz="4200" dirty="0" err="1">
                <a:solidFill>
                  <a:srgbClr val="000000"/>
                </a:solidFill>
              </a:rPr>
              <a:t>dưới</a:t>
            </a:r>
            <a:r>
              <a:rPr lang="en-US" sz="4200" dirty="0">
                <a:solidFill>
                  <a:srgbClr val="000000"/>
                </a:solidFill>
              </a:rPr>
              <a:t> </a:t>
            </a:r>
            <a:r>
              <a:rPr lang="en-US" sz="4200" dirty="0" err="1">
                <a:solidFill>
                  <a:srgbClr val="000000"/>
                </a:solidFill>
              </a:rPr>
              <a:t>đây</a:t>
            </a:r>
            <a:r>
              <a:rPr lang="en-US" sz="4200" dirty="0">
                <a:solidFill>
                  <a:srgbClr val="000000"/>
                </a:solidFill>
              </a:rPr>
              <a:t> </a:t>
            </a:r>
            <a:r>
              <a:rPr lang="en-US" sz="4200" dirty="0" err="1">
                <a:solidFill>
                  <a:srgbClr val="000000"/>
                </a:solidFill>
              </a:rPr>
              <a:t>có</a:t>
            </a:r>
            <a:r>
              <a:rPr lang="en-US" sz="4200" dirty="0">
                <a:solidFill>
                  <a:srgbClr val="000000"/>
                </a:solidFill>
              </a:rPr>
              <a:t> </a:t>
            </a:r>
            <a:r>
              <a:rPr lang="en-US" sz="4200" dirty="0" err="1">
                <a:solidFill>
                  <a:srgbClr val="000000"/>
                </a:solidFill>
              </a:rPr>
              <a:t>thể</a:t>
            </a:r>
            <a:r>
              <a:rPr lang="en-US" sz="4200" dirty="0">
                <a:solidFill>
                  <a:srgbClr val="000000"/>
                </a:solidFill>
              </a:rPr>
              <a:t> </a:t>
            </a:r>
            <a:r>
              <a:rPr lang="en-US" sz="4200" dirty="0" err="1">
                <a:solidFill>
                  <a:srgbClr val="000000"/>
                </a:solidFill>
              </a:rPr>
              <a:t>dùng</a:t>
            </a:r>
            <a:r>
              <a:rPr lang="en-US" sz="4200" dirty="0">
                <a:solidFill>
                  <a:srgbClr val="000000"/>
                </a:solidFill>
              </a:rPr>
              <a:t> </a:t>
            </a:r>
            <a:r>
              <a:rPr lang="en-US" sz="4200" dirty="0" err="1">
                <a:solidFill>
                  <a:srgbClr val="000000"/>
                </a:solidFill>
              </a:rPr>
              <a:t>làm</a:t>
            </a:r>
            <a:r>
              <a:rPr lang="en-US" sz="4200" dirty="0">
                <a:solidFill>
                  <a:srgbClr val="000000"/>
                </a:solidFill>
              </a:rPr>
              <a:t> </a:t>
            </a:r>
            <a:r>
              <a:rPr lang="en-US" sz="4200" dirty="0" err="1">
                <a:solidFill>
                  <a:srgbClr val="000000"/>
                </a:solidFill>
              </a:rPr>
              <a:t>kính</a:t>
            </a:r>
            <a:r>
              <a:rPr lang="en-US" sz="4200" dirty="0">
                <a:solidFill>
                  <a:srgbClr val="000000"/>
                </a:solidFill>
              </a:rPr>
              <a:t> </a:t>
            </a:r>
            <a:r>
              <a:rPr lang="en-US" sz="4200" dirty="0" err="1">
                <a:solidFill>
                  <a:srgbClr val="000000"/>
                </a:solidFill>
              </a:rPr>
              <a:t>lúp</a:t>
            </a:r>
            <a:r>
              <a:rPr lang="en-US" sz="4200" dirty="0">
                <a:solidFill>
                  <a:srgbClr val="000000"/>
                </a:solidFill>
              </a:rPr>
              <a:t>?</a:t>
            </a:r>
          </a:p>
          <a:p>
            <a:pPr marL="0" indent="0">
              <a:spcBef>
                <a:spcPct val="50000"/>
              </a:spcBef>
              <a:defRPr/>
            </a:pPr>
            <a:r>
              <a:rPr lang="en-US" sz="4200" dirty="0">
                <a:solidFill>
                  <a:srgbClr val="0000FF"/>
                </a:solidFill>
              </a:rPr>
              <a:t>      A.  </a:t>
            </a:r>
            <a:r>
              <a:rPr lang="en-US" sz="4200" dirty="0" err="1">
                <a:solidFill>
                  <a:srgbClr val="0000FF"/>
                </a:solidFill>
              </a:rPr>
              <a:t>Thấu</a:t>
            </a:r>
            <a:r>
              <a:rPr lang="en-US" sz="4200" dirty="0">
                <a:solidFill>
                  <a:srgbClr val="0000FF"/>
                </a:solidFill>
              </a:rPr>
              <a:t> </a:t>
            </a:r>
            <a:r>
              <a:rPr lang="en-US" sz="4200" dirty="0" err="1">
                <a:solidFill>
                  <a:srgbClr val="0000FF"/>
                </a:solidFill>
              </a:rPr>
              <a:t>kính</a:t>
            </a:r>
            <a:r>
              <a:rPr lang="en-US" sz="4200" dirty="0">
                <a:solidFill>
                  <a:srgbClr val="0000FF"/>
                </a:solidFill>
              </a:rPr>
              <a:t> </a:t>
            </a:r>
            <a:r>
              <a:rPr lang="en-US" sz="4200" dirty="0" err="1">
                <a:solidFill>
                  <a:srgbClr val="0000FF"/>
                </a:solidFill>
              </a:rPr>
              <a:t>phân</a:t>
            </a:r>
            <a:r>
              <a:rPr lang="en-US" sz="4200" dirty="0">
                <a:solidFill>
                  <a:srgbClr val="0000FF"/>
                </a:solidFill>
              </a:rPr>
              <a:t> </a:t>
            </a:r>
            <a:r>
              <a:rPr lang="en-US" sz="4200" dirty="0" err="1">
                <a:solidFill>
                  <a:srgbClr val="0000FF"/>
                </a:solidFill>
              </a:rPr>
              <a:t>kì</a:t>
            </a:r>
            <a:r>
              <a:rPr lang="en-US" sz="4200" dirty="0">
                <a:solidFill>
                  <a:srgbClr val="0000FF"/>
                </a:solidFill>
              </a:rPr>
              <a:t> </a:t>
            </a:r>
            <a:r>
              <a:rPr lang="en-US" sz="4200" dirty="0" err="1">
                <a:solidFill>
                  <a:srgbClr val="0000FF"/>
                </a:solidFill>
              </a:rPr>
              <a:t>có</a:t>
            </a:r>
            <a:r>
              <a:rPr lang="en-US" sz="4200" dirty="0">
                <a:solidFill>
                  <a:srgbClr val="0000FF"/>
                </a:solidFill>
              </a:rPr>
              <a:t> </a:t>
            </a:r>
            <a:r>
              <a:rPr lang="en-US" sz="4200" dirty="0" err="1">
                <a:solidFill>
                  <a:srgbClr val="0000FF"/>
                </a:solidFill>
              </a:rPr>
              <a:t>tiêu</a:t>
            </a:r>
            <a:r>
              <a:rPr lang="en-US" sz="4200" dirty="0">
                <a:solidFill>
                  <a:srgbClr val="0000FF"/>
                </a:solidFill>
              </a:rPr>
              <a:t> </a:t>
            </a:r>
            <a:r>
              <a:rPr lang="en-US" sz="4200" dirty="0" err="1">
                <a:solidFill>
                  <a:srgbClr val="0000FF"/>
                </a:solidFill>
              </a:rPr>
              <a:t>cự</a:t>
            </a:r>
            <a:r>
              <a:rPr lang="en-US" sz="4200" dirty="0">
                <a:solidFill>
                  <a:srgbClr val="0000FF"/>
                </a:solidFill>
              </a:rPr>
              <a:t> f = 10cm.</a:t>
            </a:r>
          </a:p>
          <a:p>
            <a:pPr marL="0" indent="0">
              <a:spcBef>
                <a:spcPct val="50000"/>
              </a:spcBef>
              <a:defRPr/>
            </a:pPr>
            <a:r>
              <a:rPr lang="en-US" sz="4200" dirty="0">
                <a:solidFill>
                  <a:srgbClr val="0000FF"/>
                </a:solidFill>
              </a:rPr>
              <a:t>      B.  </a:t>
            </a:r>
            <a:r>
              <a:rPr lang="en-US" sz="4200" dirty="0" err="1">
                <a:solidFill>
                  <a:srgbClr val="0000FF"/>
                </a:solidFill>
              </a:rPr>
              <a:t>Thấu</a:t>
            </a:r>
            <a:r>
              <a:rPr lang="en-US" sz="4200" dirty="0">
                <a:solidFill>
                  <a:srgbClr val="0000FF"/>
                </a:solidFill>
              </a:rPr>
              <a:t> </a:t>
            </a:r>
            <a:r>
              <a:rPr lang="en-US" sz="4200" dirty="0" err="1">
                <a:solidFill>
                  <a:srgbClr val="0000FF"/>
                </a:solidFill>
              </a:rPr>
              <a:t>kính</a:t>
            </a:r>
            <a:r>
              <a:rPr lang="en-US" sz="4200" dirty="0">
                <a:solidFill>
                  <a:srgbClr val="0000FF"/>
                </a:solidFill>
              </a:rPr>
              <a:t> </a:t>
            </a:r>
            <a:r>
              <a:rPr lang="en-US" sz="4200" dirty="0" err="1">
                <a:solidFill>
                  <a:srgbClr val="0000FF"/>
                </a:solidFill>
              </a:rPr>
              <a:t>phân</a:t>
            </a:r>
            <a:r>
              <a:rPr lang="en-US" sz="4200" dirty="0">
                <a:solidFill>
                  <a:srgbClr val="0000FF"/>
                </a:solidFill>
              </a:rPr>
              <a:t> </a:t>
            </a:r>
            <a:r>
              <a:rPr lang="en-US" sz="4200" dirty="0" err="1">
                <a:solidFill>
                  <a:srgbClr val="0000FF"/>
                </a:solidFill>
              </a:rPr>
              <a:t>kì</a:t>
            </a:r>
            <a:r>
              <a:rPr lang="en-US" sz="4200" dirty="0">
                <a:solidFill>
                  <a:srgbClr val="0000FF"/>
                </a:solidFill>
              </a:rPr>
              <a:t> </a:t>
            </a:r>
            <a:r>
              <a:rPr lang="en-US" sz="4200" dirty="0" err="1">
                <a:solidFill>
                  <a:srgbClr val="0000FF"/>
                </a:solidFill>
              </a:rPr>
              <a:t>có</a:t>
            </a:r>
            <a:r>
              <a:rPr lang="en-US" sz="4200" dirty="0">
                <a:solidFill>
                  <a:srgbClr val="0000FF"/>
                </a:solidFill>
              </a:rPr>
              <a:t> </a:t>
            </a:r>
            <a:r>
              <a:rPr lang="en-US" sz="4200" dirty="0" err="1">
                <a:solidFill>
                  <a:srgbClr val="0000FF"/>
                </a:solidFill>
              </a:rPr>
              <a:t>tiêu</a:t>
            </a:r>
            <a:r>
              <a:rPr lang="en-US" sz="4200" dirty="0">
                <a:solidFill>
                  <a:srgbClr val="0000FF"/>
                </a:solidFill>
              </a:rPr>
              <a:t> </a:t>
            </a:r>
            <a:r>
              <a:rPr lang="en-US" sz="4200" dirty="0" err="1">
                <a:solidFill>
                  <a:srgbClr val="0000FF"/>
                </a:solidFill>
              </a:rPr>
              <a:t>cự</a:t>
            </a:r>
            <a:r>
              <a:rPr lang="en-US" sz="4200" dirty="0">
                <a:solidFill>
                  <a:srgbClr val="0000FF"/>
                </a:solidFill>
              </a:rPr>
              <a:t> f = 50cm.</a:t>
            </a:r>
          </a:p>
          <a:p>
            <a:pPr marL="0" indent="0">
              <a:spcBef>
                <a:spcPct val="50000"/>
              </a:spcBef>
              <a:defRPr/>
            </a:pPr>
            <a:r>
              <a:rPr lang="en-US" sz="4200" dirty="0">
                <a:solidFill>
                  <a:srgbClr val="0000FF"/>
                </a:solidFill>
              </a:rPr>
              <a:t>      C.  </a:t>
            </a:r>
            <a:r>
              <a:rPr lang="en-US" sz="4200" dirty="0" err="1">
                <a:solidFill>
                  <a:srgbClr val="0000FF"/>
                </a:solidFill>
              </a:rPr>
              <a:t>Thấu</a:t>
            </a:r>
            <a:r>
              <a:rPr lang="en-US" sz="4200" dirty="0">
                <a:solidFill>
                  <a:srgbClr val="0000FF"/>
                </a:solidFill>
              </a:rPr>
              <a:t> </a:t>
            </a:r>
            <a:r>
              <a:rPr lang="en-US" sz="4200" dirty="0" err="1">
                <a:solidFill>
                  <a:srgbClr val="0000FF"/>
                </a:solidFill>
              </a:rPr>
              <a:t>kính</a:t>
            </a:r>
            <a:r>
              <a:rPr lang="en-US" sz="4200" dirty="0">
                <a:solidFill>
                  <a:srgbClr val="0000FF"/>
                </a:solidFill>
              </a:rPr>
              <a:t> </a:t>
            </a:r>
            <a:r>
              <a:rPr lang="en-US" sz="4200" dirty="0" err="1">
                <a:solidFill>
                  <a:srgbClr val="0000FF"/>
                </a:solidFill>
              </a:rPr>
              <a:t>hội</a:t>
            </a:r>
            <a:r>
              <a:rPr lang="en-US" sz="4200" dirty="0">
                <a:solidFill>
                  <a:srgbClr val="0000FF"/>
                </a:solidFill>
              </a:rPr>
              <a:t> </a:t>
            </a:r>
            <a:r>
              <a:rPr lang="en-US" sz="4200" dirty="0" err="1">
                <a:solidFill>
                  <a:srgbClr val="0000FF"/>
                </a:solidFill>
              </a:rPr>
              <a:t>tụ</a:t>
            </a:r>
            <a:r>
              <a:rPr lang="en-US" sz="4200" dirty="0">
                <a:solidFill>
                  <a:srgbClr val="0000FF"/>
                </a:solidFill>
              </a:rPr>
              <a:t> </a:t>
            </a:r>
            <a:r>
              <a:rPr lang="en-US" sz="4200" dirty="0" err="1">
                <a:solidFill>
                  <a:srgbClr val="0000FF"/>
                </a:solidFill>
              </a:rPr>
              <a:t>có</a:t>
            </a:r>
            <a:r>
              <a:rPr lang="en-US" sz="4200" dirty="0">
                <a:solidFill>
                  <a:srgbClr val="0000FF"/>
                </a:solidFill>
              </a:rPr>
              <a:t> </a:t>
            </a:r>
            <a:r>
              <a:rPr lang="en-US" sz="4200" dirty="0" err="1">
                <a:solidFill>
                  <a:srgbClr val="0000FF"/>
                </a:solidFill>
              </a:rPr>
              <a:t>tiêu</a:t>
            </a:r>
            <a:r>
              <a:rPr lang="en-US" sz="4200" dirty="0">
                <a:solidFill>
                  <a:srgbClr val="0000FF"/>
                </a:solidFill>
              </a:rPr>
              <a:t> </a:t>
            </a:r>
            <a:r>
              <a:rPr lang="en-US" sz="4200" dirty="0" err="1">
                <a:solidFill>
                  <a:srgbClr val="0000FF"/>
                </a:solidFill>
              </a:rPr>
              <a:t>cự</a:t>
            </a:r>
            <a:r>
              <a:rPr lang="en-US" sz="4200" dirty="0">
                <a:solidFill>
                  <a:srgbClr val="0000FF"/>
                </a:solidFill>
              </a:rPr>
              <a:t> f = 10cm.</a:t>
            </a:r>
          </a:p>
          <a:p>
            <a:pPr marL="0" indent="0">
              <a:spcBef>
                <a:spcPct val="50000"/>
              </a:spcBef>
              <a:defRPr/>
            </a:pPr>
            <a:r>
              <a:rPr lang="en-US" sz="4200" dirty="0">
                <a:solidFill>
                  <a:srgbClr val="0000FF"/>
                </a:solidFill>
              </a:rPr>
              <a:t>      D.  </a:t>
            </a:r>
            <a:r>
              <a:rPr lang="en-US" sz="4200" dirty="0" err="1">
                <a:solidFill>
                  <a:srgbClr val="0000FF"/>
                </a:solidFill>
              </a:rPr>
              <a:t>Thấu</a:t>
            </a:r>
            <a:r>
              <a:rPr lang="en-US" sz="4200" dirty="0">
                <a:solidFill>
                  <a:srgbClr val="0000FF"/>
                </a:solidFill>
              </a:rPr>
              <a:t> </a:t>
            </a:r>
            <a:r>
              <a:rPr lang="en-US" sz="4200" dirty="0" err="1">
                <a:solidFill>
                  <a:srgbClr val="0000FF"/>
                </a:solidFill>
              </a:rPr>
              <a:t>kính</a:t>
            </a:r>
            <a:r>
              <a:rPr lang="en-US" sz="4200" dirty="0">
                <a:solidFill>
                  <a:srgbClr val="0000FF"/>
                </a:solidFill>
              </a:rPr>
              <a:t> </a:t>
            </a:r>
            <a:r>
              <a:rPr lang="en-US" sz="4200" dirty="0" err="1">
                <a:solidFill>
                  <a:srgbClr val="0000FF"/>
                </a:solidFill>
              </a:rPr>
              <a:t>hội</a:t>
            </a:r>
            <a:r>
              <a:rPr lang="en-US" sz="4200" dirty="0">
                <a:solidFill>
                  <a:srgbClr val="0000FF"/>
                </a:solidFill>
              </a:rPr>
              <a:t> </a:t>
            </a:r>
            <a:r>
              <a:rPr lang="en-US" sz="4200" dirty="0" err="1">
                <a:solidFill>
                  <a:srgbClr val="0000FF"/>
                </a:solidFill>
              </a:rPr>
              <a:t>tụ</a:t>
            </a:r>
            <a:r>
              <a:rPr lang="en-US" sz="4200" dirty="0">
                <a:solidFill>
                  <a:srgbClr val="0000FF"/>
                </a:solidFill>
              </a:rPr>
              <a:t> </a:t>
            </a:r>
            <a:r>
              <a:rPr lang="en-US" sz="4200" dirty="0" err="1">
                <a:solidFill>
                  <a:srgbClr val="0000FF"/>
                </a:solidFill>
              </a:rPr>
              <a:t>có</a:t>
            </a:r>
            <a:r>
              <a:rPr lang="en-US" sz="4200" dirty="0">
                <a:solidFill>
                  <a:srgbClr val="0000FF"/>
                </a:solidFill>
              </a:rPr>
              <a:t> </a:t>
            </a:r>
            <a:r>
              <a:rPr lang="en-US" sz="4200" dirty="0" err="1">
                <a:solidFill>
                  <a:srgbClr val="0000FF"/>
                </a:solidFill>
              </a:rPr>
              <a:t>tiêu</a:t>
            </a:r>
            <a:r>
              <a:rPr lang="en-US" sz="4200" dirty="0">
                <a:solidFill>
                  <a:srgbClr val="0000FF"/>
                </a:solidFill>
              </a:rPr>
              <a:t> </a:t>
            </a:r>
            <a:r>
              <a:rPr lang="en-US" sz="4200" dirty="0" err="1">
                <a:solidFill>
                  <a:srgbClr val="0000FF"/>
                </a:solidFill>
              </a:rPr>
              <a:t>cự</a:t>
            </a:r>
            <a:r>
              <a:rPr lang="en-US" sz="4200" dirty="0">
                <a:solidFill>
                  <a:srgbClr val="0000FF"/>
                </a:solidFill>
              </a:rPr>
              <a:t> f = 50cm</a:t>
            </a:r>
            <a:r>
              <a:rPr lang="en-US" sz="4200" dirty="0">
                <a:solidFill>
                  <a:srgbClr val="333399"/>
                </a:solidFill>
              </a:rPr>
              <a:t>.</a:t>
            </a:r>
          </a:p>
        </p:txBody>
      </p:sp>
      <p:sp>
        <p:nvSpPr>
          <p:cNvPr id="5" name="Oval 34">
            <a:extLst>
              <a:ext uri="{FF2B5EF4-FFF2-40B4-BE49-F238E27FC236}">
                <a16:creationId xmlns:a16="http://schemas.microsoft.com/office/drawing/2014/main" id="{AC1AD3B6-86EA-0939-C2B7-EDC332973F26}"/>
              </a:ext>
            </a:extLst>
          </p:cNvPr>
          <p:cNvSpPr>
            <a:spLocks noChangeArrowheads="1"/>
          </p:cNvSpPr>
          <p:nvPr/>
        </p:nvSpPr>
        <p:spPr bwMode="auto">
          <a:xfrm>
            <a:off x="3771900" y="7886700"/>
            <a:ext cx="800100" cy="8001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endParaRPr lang="en-US" altLang="en-US" sz="4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p:bldP spid="2" grpId="1"/>
      <p:bldP spid="5" grpId="0" animBg="1"/>
      <p:bldP spid="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B18B4902-0AF0-D312-275C-8650C23A982A}"/>
              </a:ext>
            </a:extLst>
          </p:cNvPr>
          <p:cNvSpPr txBox="1">
            <a:spLocks noChangeArrowheads="1"/>
          </p:cNvSpPr>
          <p:nvPr/>
        </p:nvSpPr>
        <p:spPr bwMode="auto">
          <a:xfrm>
            <a:off x="2628900" y="11430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30724" name="TextBox 2">
            <a:extLst>
              <a:ext uri="{FF2B5EF4-FFF2-40B4-BE49-F238E27FC236}">
                <a16:creationId xmlns:a16="http://schemas.microsoft.com/office/drawing/2014/main" id="{AF862FB0-7C8D-2FD4-B562-D2E3BDE8CF57}"/>
              </a:ext>
            </a:extLst>
          </p:cNvPr>
          <p:cNvSpPr txBox="1">
            <a:spLocks noChangeArrowheads="1"/>
          </p:cNvSpPr>
          <p:nvPr/>
        </p:nvSpPr>
        <p:spPr bwMode="auto">
          <a:xfrm>
            <a:off x="2857500" y="2628900"/>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2. Sử dụng kính lúp:</a:t>
            </a:r>
          </a:p>
        </p:txBody>
      </p:sp>
      <p:sp>
        <p:nvSpPr>
          <p:cNvPr id="30725" name="TextBox 2">
            <a:extLst>
              <a:ext uri="{FF2B5EF4-FFF2-40B4-BE49-F238E27FC236}">
                <a16:creationId xmlns:a16="http://schemas.microsoft.com/office/drawing/2014/main" id="{1F74036A-BF9E-C39C-2B72-3B3F745EB2FC}"/>
              </a:ext>
            </a:extLst>
          </p:cNvPr>
          <p:cNvSpPr txBox="1">
            <a:spLocks noChangeArrowheads="1"/>
          </p:cNvSpPr>
          <p:nvPr/>
        </p:nvSpPr>
        <p:spPr bwMode="auto">
          <a:xfrm>
            <a:off x="2857500" y="3429001"/>
            <a:ext cx="560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800" b="1">
                <a:solidFill>
                  <a:srgbClr val="FF3300"/>
                </a:solidFill>
              </a:rPr>
              <a:t>3. Luyện tập</a:t>
            </a:r>
          </a:p>
        </p:txBody>
      </p:sp>
      <p:sp>
        <p:nvSpPr>
          <p:cNvPr id="4" name="Text Box 10">
            <a:extLst>
              <a:ext uri="{FF2B5EF4-FFF2-40B4-BE49-F238E27FC236}">
                <a16:creationId xmlns:a16="http://schemas.microsoft.com/office/drawing/2014/main" id="{DD9C4B6D-BF7A-9C4E-92A0-501C8A358D6A}"/>
              </a:ext>
            </a:extLst>
          </p:cNvPr>
          <p:cNvSpPr txBox="1">
            <a:spLocks noChangeArrowheads="1"/>
          </p:cNvSpPr>
          <p:nvPr/>
        </p:nvSpPr>
        <p:spPr bwMode="auto">
          <a:xfrm>
            <a:off x="2857500" y="1828800"/>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800" b="1">
                <a:solidFill>
                  <a:srgbClr val="FF0000"/>
                </a:solidFill>
                <a:cs typeface="Times New Roman" panose="02020603050405020304" pitchFamily="18" charset="0"/>
              </a:rPr>
              <a:t>1. Đặc điểm của kính lúp:</a:t>
            </a:r>
          </a:p>
        </p:txBody>
      </p:sp>
      <p:sp>
        <p:nvSpPr>
          <p:cNvPr id="7" name="Text Box 35">
            <a:extLst>
              <a:ext uri="{FF2B5EF4-FFF2-40B4-BE49-F238E27FC236}">
                <a16:creationId xmlns:a16="http://schemas.microsoft.com/office/drawing/2014/main" id="{EF4CD33A-9A32-E738-5B98-FA29DA537B61}"/>
              </a:ext>
            </a:extLst>
          </p:cNvPr>
          <p:cNvSpPr txBox="1">
            <a:spLocks noChangeArrowheads="1"/>
          </p:cNvSpPr>
          <p:nvPr/>
        </p:nvSpPr>
        <p:spPr bwMode="auto">
          <a:xfrm>
            <a:off x="2971801" y="4445795"/>
            <a:ext cx="12015788"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eaLnBrk="1" hangingPunct="1">
              <a:spcBef>
                <a:spcPct val="50000"/>
              </a:spcBef>
            </a:pPr>
            <a:r>
              <a:rPr lang="en-US" altLang="en-US" sz="4200" b="1" u="sng">
                <a:solidFill>
                  <a:srgbClr val="000099"/>
                </a:solidFill>
              </a:rPr>
              <a:t>Câu 6: </a:t>
            </a:r>
            <a:r>
              <a:rPr lang="en-US" altLang="en-US" sz="4200">
                <a:solidFill>
                  <a:srgbClr val="000000"/>
                </a:solidFill>
              </a:rPr>
              <a:t>Quan sát một vật nhỏ bằng kính lúp, ảnh của vật qua kính:</a:t>
            </a:r>
          </a:p>
          <a:p>
            <a:pPr eaLnBrk="1" hangingPunct="1">
              <a:spcBef>
                <a:spcPct val="50000"/>
              </a:spcBef>
            </a:pPr>
            <a:r>
              <a:rPr lang="en-US" altLang="en-US" sz="4200">
                <a:solidFill>
                  <a:srgbClr val="0000FF"/>
                </a:solidFill>
              </a:rPr>
              <a:t>A.  Là ảnh thật nằm trong giới hạn nhìn rõ của mắt.</a:t>
            </a:r>
          </a:p>
          <a:p>
            <a:pPr eaLnBrk="1" hangingPunct="1">
              <a:spcBef>
                <a:spcPct val="50000"/>
              </a:spcBef>
            </a:pPr>
            <a:r>
              <a:rPr lang="en-US" altLang="en-US" sz="4200">
                <a:solidFill>
                  <a:srgbClr val="0000FF"/>
                </a:solidFill>
              </a:rPr>
              <a:t>B.</a:t>
            </a:r>
            <a:r>
              <a:rPr lang="en-US" altLang="en-US" sz="4200" b="1">
                <a:solidFill>
                  <a:srgbClr val="0000FF"/>
                </a:solidFill>
              </a:rPr>
              <a:t>  </a:t>
            </a:r>
            <a:r>
              <a:rPr lang="en-US" altLang="en-US" sz="4200">
                <a:solidFill>
                  <a:srgbClr val="0000FF"/>
                </a:solidFill>
              </a:rPr>
              <a:t>Là ảnh ảo hoặc ảnh thật nằm trong giới hạn nhìn rõ</a:t>
            </a:r>
            <a:br>
              <a:rPr lang="en-US" altLang="en-US" sz="4200">
                <a:solidFill>
                  <a:srgbClr val="0000FF"/>
                </a:solidFill>
              </a:rPr>
            </a:br>
            <a:r>
              <a:rPr lang="en-US" altLang="en-US" sz="4200">
                <a:solidFill>
                  <a:srgbClr val="0000FF"/>
                </a:solidFill>
              </a:rPr>
              <a:t>  của mắt. </a:t>
            </a:r>
          </a:p>
          <a:p>
            <a:pPr eaLnBrk="1" hangingPunct="1">
              <a:spcBef>
                <a:spcPct val="50000"/>
              </a:spcBef>
            </a:pPr>
            <a:r>
              <a:rPr lang="en-US" altLang="en-US" sz="4200">
                <a:solidFill>
                  <a:srgbClr val="0000FF"/>
                </a:solidFill>
              </a:rPr>
              <a:t>C.</a:t>
            </a:r>
            <a:r>
              <a:rPr lang="en-US" altLang="en-US" sz="4200" b="1">
                <a:solidFill>
                  <a:srgbClr val="0000FF"/>
                </a:solidFill>
              </a:rPr>
              <a:t>  </a:t>
            </a:r>
            <a:r>
              <a:rPr lang="en-US" altLang="en-US" sz="4200">
                <a:solidFill>
                  <a:srgbClr val="0000FF"/>
                </a:solidFill>
              </a:rPr>
              <a:t>Là ảnh ảo nằm trong giới hạn nhìn rõ của mắt. </a:t>
            </a:r>
          </a:p>
          <a:p>
            <a:pPr eaLnBrk="1" hangingPunct="1">
              <a:spcBef>
                <a:spcPct val="50000"/>
              </a:spcBef>
            </a:pPr>
            <a:r>
              <a:rPr lang="en-US" altLang="en-US" sz="4200">
                <a:solidFill>
                  <a:srgbClr val="0000FF"/>
                </a:solidFill>
              </a:rPr>
              <a:t>D.</a:t>
            </a:r>
            <a:r>
              <a:rPr lang="en-US" altLang="en-US" sz="4200" b="1">
                <a:solidFill>
                  <a:srgbClr val="0000FF"/>
                </a:solidFill>
              </a:rPr>
              <a:t>  </a:t>
            </a:r>
            <a:r>
              <a:rPr lang="en-US" altLang="en-US" sz="4200">
                <a:solidFill>
                  <a:srgbClr val="0000FF"/>
                </a:solidFill>
              </a:rPr>
              <a:t>Là ảnh ảo ở vị trí bất kì. </a:t>
            </a:r>
          </a:p>
        </p:txBody>
      </p:sp>
      <p:sp>
        <p:nvSpPr>
          <p:cNvPr id="10" name="Oval 34">
            <a:extLst>
              <a:ext uri="{FF2B5EF4-FFF2-40B4-BE49-F238E27FC236}">
                <a16:creationId xmlns:a16="http://schemas.microsoft.com/office/drawing/2014/main" id="{84B69349-6524-5D21-80C4-FFE3C2AA1D21}"/>
              </a:ext>
            </a:extLst>
          </p:cNvPr>
          <p:cNvSpPr>
            <a:spLocks noChangeArrowheads="1"/>
          </p:cNvSpPr>
          <p:nvPr/>
        </p:nvSpPr>
        <p:spPr bwMode="auto">
          <a:xfrm>
            <a:off x="2971800" y="8572500"/>
            <a:ext cx="800100" cy="8001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ctr" eaLnBrk="1" hangingPunct="1"/>
            <a:endParaRPr lang="en-US" altLang="en-US" sz="4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10" grpId="0" animBg="1"/>
      <p:bldP spid="1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76C1911E-D79B-2C56-A69F-30AF92FC87E6}"/>
              </a:ext>
            </a:extLst>
          </p:cNvPr>
          <p:cNvSpPr txBox="1">
            <a:spLocks noChangeArrowheads="1"/>
          </p:cNvSpPr>
          <p:nvPr/>
        </p:nvSpPr>
        <p:spPr bwMode="auto">
          <a:xfrm>
            <a:off x="2628900" y="685800"/>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eaLnBrk="1" hangingPunct="1">
              <a:spcBef>
                <a:spcPct val="50000"/>
              </a:spcBef>
            </a:pPr>
            <a:r>
              <a:rPr lang="en-US" altLang="en-US" sz="4200" b="1">
                <a:solidFill>
                  <a:srgbClr val="0000FF"/>
                </a:solidFill>
                <a:cs typeface="Times New Roman" panose="02020603050405020304" pitchFamily="18" charset="0"/>
              </a:rPr>
              <a:t>IV. KÍNH LÚP</a:t>
            </a:r>
          </a:p>
        </p:txBody>
      </p:sp>
      <p:sp>
        <p:nvSpPr>
          <p:cNvPr id="31748" name="TextBox 7">
            <a:extLst>
              <a:ext uri="{FF2B5EF4-FFF2-40B4-BE49-F238E27FC236}">
                <a16:creationId xmlns:a16="http://schemas.microsoft.com/office/drawing/2014/main" id="{318FE5FB-F094-25BC-4DC9-2007001D885D}"/>
              </a:ext>
            </a:extLst>
          </p:cNvPr>
          <p:cNvSpPr txBox="1">
            <a:spLocks noChangeArrowheads="1"/>
          </p:cNvSpPr>
          <p:nvPr/>
        </p:nvSpPr>
        <p:spPr bwMode="auto">
          <a:xfrm>
            <a:off x="2857500" y="1714500"/>
            <a:ext cx="13030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pPr algn="just"/>
            <a:r>
              <a:rPr lang="vi-VN" altLang="en-US" sz="3600" b="1" u="sng">
                <a:cs typeface="Calibri" panose="020F0502020204030204" pitchFamily="34" charset="0"/>
              </a:rPr>
              <a:t>Bài tập</a:t>
            </a:r>
            <a:r>
              <a:rPr lang="en-US" altLang="en-US" sz="3600" b="1" u="sng">
                <a:cs typeface="Calibri" panose="020F0502020204030204" pitchFamily="34" charset="0"/>
              </a:rPr>
              <a:t> 1:</a:t>
            </a:r>
            <a:r>
              <a:rPr lang="vi-VN" altLang="en-US" sz="3600" b="1" u="sng">
                <a:cs typeface="Calibri" panose="020F0502020204030204" pitchFamily="34" charset="0"/>
              </a:rPr>
              <a:t> </a:t>
            </a:r>
            <a:r>
              <a:rPr lang="en-US" altLang="en-US" sz="3600" b="1" u="sng">
                <a:cs typeface="Calibri" panose="020F0502020204030204" pitchFamily="34" charset="0"/>
              </a:rPr>
              <a:t>(</a:t>
            </a:r>
            <a:r>
              <a:rPr lang="vi-VN" altLang="en-US" sz="3600" b="1" u="sng">
                <a:cs typeface="Times New Roman" panose="02020603050405020304" pitchFamily="18" charset="0"/>
              </a:rPr>
              <a:t>trang 38</a:t>
            </a:r>
            <a:r>
              <a:rPr lang="en-US" altLang="en-US" sz="3600" b="1" u="sng">
                <a:cs typeface="Times New Roman" panose="02020603050405020304" pitchFamily="18" charset="0"/>
              </a:rPr>
              <a:t>)</a:t>
            </a:r>
            <a:r>
              <a:rPr lang="vi-VN" altLang="en-US" sz="3600" b="1" u="sng">
                <a:cs typeface="Times New Roman" panose="02020603050405020304" pitchFamily="18" charset="0"/>
              </a:rPr>
              <a:t>: </a:t>
            </a:r>
            <a:r>
              <a:rPr lang="vi-VN" altLang="en-US" sz="3600">
                <a:cs typeface="Times New Roman" panose="02020603050405020304" pitchFamily="18" charset="0"/>
              </a:rPr>
              <a:t>Người già thường đeo kính là thấu kính hội tụ để đọc sách. Nếu thấu kính có tiêu cự f = 50 cm thì cần đặt sách cách thấu kính bao nhiêu để ảnh của các dòng chữ trên sách cách thấu kính 50 cm?</a:t>
            </a:r>
            <a:endParaRPr lang="en-US" altLang="en-US" sz="3600">
              <a:cs typeface="Times New Roman" panose="02020603050405020304" pitchFamily="18" charset="0"/>
            </a:endParaRPr>
          </a:p>
        </p:txBody>
      </p:sp>
      <p:sp>
        <p:nvSpPr>
          <p:cNvPr id="31749" name="TextBox 1">
            <a:extLst>
              <a:ext uri="{FF2B5EF4-FFF2-40B4-BE49-F238E27FC236}">
                <a16:creationId xmlns:a16="http://schemas.microsoft.com/office/drawing/2014/main" id="{DC18D2DE-51BE-1B3A-4B53-A41D54557252}"/>
              </a:ext>
            </a:extLst>
          </p:cNvPr>
          <p:cNvSpPr txBox="1">
            <a:spLocks noChangeArrowheads="1"/>
          </p:cNvSpPr>
          <p:nvPr/>
        </p:nvSpPr>
        <p:spPr bwMode="auto">
          <a:xfrm>
            <a:off x="2857500" y="1143000"/>
            <a:ext cx="5600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accent2"/>
                </a:solidFill>
                <a:latin typeface="Times New Roman" panose="02020603050405020304" pitchFamily="18" charset="0"/>
              </a:defRPr>
            </a:lvl1pPr>
            <a:lvl2pPr marL="742950" indent="-285750">
              <a:defRPr sz="2800">
                <a:solidFill>
                  <a:schemeClr val="accent2"/>
                </a:solidFill>
                <a:latin typeface="Times New Roman" panose="02020603050405020304" pitchFamily="18" charset="0"/>
              </a:defRPr>
            </a:lvl2pPr>
            <a:lvl3pPr marL="1143000" indent="-228600">
              <a:defRPr sz="2800">
                <a:solidFill>
                  <a:schemeClr val="accent2"/>
                </a:solidFill>
                <a:latin typeface="Times New Roman" panose="02020603050405020304" pitchFamily="18" charset="0"/>
              </a:defRPr>
            </a:lvl3pPr>
            <a:lvl4pPr marL="1600200" indent="-228600">
              <a:defRPr sz="2800">
                <a:solidFill>
                  <a:schemeClr val="accent2"/>
                </a:solidFill>
                <a:latin typeface="Times New Roman" panose="02020603050405020304" pitchFamily="18" charset="0"/>
              </a:defRPr>
            </a:lvl4pPr>
            <a:lvl5pPr marL="2057400" indent="-228600">
              <a:defRPr sz="28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a:solidFill>
                  <a:schemeClr val="accent2"/>
                </a:solidFill>
                <a:latin typeface="Times New Roman" panose="02020603050405020304" pitchFamily="18" charset="0"/>
              </a:defRPr>
            </a:lvl9pPr>
          </a:lstStyle>
          <a:p>
            <a:r>
              <a:rPr lang="en-US" altLang="en-US" sz="4200" b="1">
                <a:solidFill>
                  <a:srgbClr val="FF3300"/>
                </a:solidFill>
              </a:rPr>
              <a:t>4. Vận dụng</a:t>
            </a:r>
          </a:p>
        </p:txBody>
      </p:sp>
      <p:sp>
        <p:nvSpPr>
          <p:cNvPr id="5" name="TextBox 4">
            <a:extLst>
              <a:ext uri="{FF2B5EF4-FFF2-40B4-BE49-F238E27FC236}">
                <a16:creationId xmlns:a16="http://schemas.microsoft.com/office/drawing/2014/main" id="{F52E4C1B-7AE0-EFA8-E7C8-FA48E64460C7}"/>
              </a:ext>
            </a:extLst>
          </p:cNvPr>
          <p:cNvSpPr txBox="1">
            <a:spLocks noRot="1" noChangeAspect="1" noMove="1" noResize="1" noEditPoints="1" noAdjustHandles="1" noChangeArrowheads="1" noChangeShapeType="1" noTextEdit="1"/>
          </p:cNvSpPr>
          <p:nvPr/>
        </p:nvSpPr>
        <p:spPr>
          <a:xfrm>
            <a:off x="2857500" y="3886201"/>
            <a:ext cx="13030200" cy="7225055"/>
          </a:xfrm>
          <a:prstGeom prst="rect">
            <a:avLst/>
          </a:prstGeom>
          <a:blipFill>
            <a:blip r:embed="rId2"/>
            <a:stretch>
              <a:fillRect l="-772" t="-1013"/>
            </a:stretch>
          </a:blipFill>
        </p:spPr>
        <p:txBody>
          <a:bodyPr/>
          <a:lstStyle/>
          <a:p>
            <a:pPr>
              <a:defRPr/>
            </a:pPr>
            <a:r>
              <a:rPr lang="en-US" sz="2700" dirty="0">
                <a:noFill/>
              </a:rPr>
              <a:t> </a:t>
            </a:r>
          </a:p>
        </p:txBody>
      </p:sp>
      <p:pic>
        <p:nvPicPr>
          <p:cNvPr id="31751" name="Picture 6" descr="Người già thường đeo kính là thấu kính hội tụ để đọc sách. Nếu thấu kính có tiêu cự f = 50 cm">
            <a:extLst>
              <a:ext uri="{FF2B5EF4-FFF2-40B4-BE49-F238E27FC236}">
                <a16:creationId xmlns:a16="http://schemas.microsoft.com/office/drawing/2014/main" id="{532526C9-EA4E-9B36-A4EB-BF86A5063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100" y="4686300"/>
            <a:ext cx="54864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box(in)">
                                      <p:cBhvr>
                                        <p:cTn id="7" dur="2000"/>
                                        <p:tgtEl>
                                          <p:spTgt spid="317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1">
            <a:extLst>
              <a:ext uri="{FF2B5EF4-FFF2-40B4-BE49-F238E27FC236}">
                <a16:creationId xmlns:a16="http://schemas.microsoft.com/office/drawing/2014/main" id="{227C9A47-20BC-8E1D-B990-A1C46A7C46B9}"/>
              </a:ext>
            </a:extLst>
          </p:cNvPr>
          <p:cNvSpPr txBox="1">
            <a:spLocks noChangeArrowheads="1"/>
          </p:cNvSpPr>
          <p:nvPr/>
        </p:nvSpPr>
        <p:spPr bwMode="auto">
          <a:xfrm>
            <a:off x="2286000" y="952501"/>
            <a:ext cx="1371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eaLnBrk="1" hangingPunct="1">
              <a:spcBef>
                <a:spcPct val="50000"/>
              </a:spcBef>
              <a:buFontTx/>
              <a:buNone/>
            </a:pPr>
            <a:r>
              <a:rPr lang="en-US" altLang="en-US" sz="4800" b="1">
                <a:latin typeface="Times New Roman" panose="02020603050405020304" pitchFamily="18" charset="0"/>
                <a:cs typeface="Times New Roman" panose="02020603050405020304" pitchFamily="18" charset="0"/>
              </a:rPr>
              <a:t>     </a:t>
            </a:r>
            <a:r>
              <a:rPr lang="en-US" altLang="en-US" sz="4800" b="1" u="sng">
                <a:solidFill>
                  <a:srgbClr val="FF0000"/>
                </a:solidFill>
                <a:latin typeface="Times New Roman" panose="02020603050405020304" pitchFamily="18" charset="0"/>
                <a:cs typeface="Times New Roman" panose="02020603050405020304" pitchFamily="18" charset="0"/>
              </a:rPr>
              <a:t>HƯỚNG DẪN HỌC Ở NHÀ</a:t>
            </a:r>
          </a:p>
        </p:txBody>
      </p:sp>
      <p:sp>
        <p:nvSpPr>
          <p:cNvPr id="7" name="Text Box 10">
            <a:extLst>
              <a:ext uri="{FF2B5EF4-FFF2-40B4-BE49-F238E27FC236}">
                <a16:creationId xmlns:a16="http://schemas.microsoft.com/office/drawing/2014/main" id="{9D5CAD04-1876-1D4D-8F8B-94F76F1A7AFC}"/>
              </a:ext>
            </a:extLst>
          </p:cNvPr>
          <p:cNvSpPr txBox="1">
            <a:spLocks noChangeArrowheads="1"/>
          </p:cNvSpPr>
          <p:nvPr/>
        </p:nvSpPr>
        <p:spPr bwMode="auto">
          <a:xfrm>
            <a:off x="3845720" y="2400301"/>
            <a:ext cx="12041981"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 Học kĩ lại nội dung kiến thức của bài theo vở ghi kết</a:t>
            </a:r>
            <a:br>
              <a:rPr lang="en-US" altLang="en-US" sz="4200">
                <a:solidFill>
                  <a:srgbClr val="0000CC"/>
                </a:solidFill>
                <a:latin typeface="Times New Roman" panose="02020603050405020304" pitchFamily="18" charset="0"/>
                <a:cs typeface="Times New Roman" panose="02020603050405020304" pitchFamily="18" charset="0"/>
              </a:rPr>
            </a:br>
            <a:r>
              <a:rPr lang="en-US" altLang="en-US" sz="4200">
                <a:solidFill>
                  <a:srgbClr val="0000CC"/>
                </a:solidFill>
                <a:latin typeface="Times New Roman" panose="02020603050405020304" pitchFamily="18" charset="0"/>
                <a:cs typeface="Times New Roman" panose="02020603050405020304" pitchFamily="18" charset="0"/>
              </a:rPr>
              <a:t>   hợp với SGK.</a:t>
            </a:r>
          </a:p>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 Đọc phần “Em có biết” (SGK).</a:t>
            </a:r>
          </a:p>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 Làm BT chủ đề 2 trang 39 SGK;BT 6.8(SBT).</a:t>
            </a:r>
          </a:p>
          <a:p>
            <a:pPr algn="just" eaLnBrk="1" hangingPunct="1">
              <a:spcBef>
                <a:spcPct val="50000"/>
              </a:spcBef>
              <a:buFontTx/>
              <a:buNone/>
            </a:pPr>
            <a:r>
              <a:rPr lang="en-US" altLang="en-US" sz="4200">
                <a:solidFill>
                  <a:srgbClr val="0000CC"/>
                </a:solidFill>
                <a:latin typeface="Times New Roman" panose="02020603050405020304" pitchFamily="18" charset="0"/>
                <a:cs typeface="Times New Roman" panose="02020603050405020304" pitchFamily="18" charset="0"/>
              </a:rPr>
              <a:t>- Ôn lại các kiến thức phần quang học đã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4" name="Rectangle 77">
            <a:extLst>
              <a:ext uri="{FF2B5EF4-FFF2-40B4-BE49-F238E27FC236}">
                <a16:creationId xmlns:a16="http://schemas.microsoft.com/office/drawing/2014/main" id="{B37599B7-1B0F-43F0-855A-A81D188C49FC}"/>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dirty="0">
                <a:ln>
                  <a:noFill/>
                </a:ln>
                <a:solidFill>
                  <a:srgbClr val="39B38E"/>
                </a:solidFill>
                <a:effectLst/>
                <a:uLnTx/>
                <a:uFillTx/>
                <a:cs typeface="Times New Roman" panose="02020603050405020304" pitchFamily="18" charset="0"/>
              </a:rPr>
              <a:t>I. </a:t>
            </a:r>
            <a:r>
              <a:rPr lang="en-US" sz="4800" b="1" dirty="0" err="1">
                <a:solidFill>
                  <a:srgbClr val="39B38E"/>
                </a:solidFill>
                <a:cs typeface="Times New Roman" panose="02020603050405020304" pitchFamily="18" charset="0"/>
              </a:rPr>
              <a:t>Ảnh</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của</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một</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vật</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tạo</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bởi</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thấu</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kính</a:t>
            </a:r>
            <a:endParaRPr lang="en-US" altLang="en-US" sz="4800" b="1" dirty="0">
              <a:solidFill>
                <a:srgbClr val="39B38E"/>
              </a:solidFill>
              <a:cs typeface="Times New Roman" panose="02020603050405020304" pitchFamily="18" charset="0"/>
            </a:endParaRPr>
          </a:p>
        </p:txBody>
      </p:sp>
      <p:sp>
        <p:nvSpPr>
          <p:cNvPr id="5" name="Rectangle 4">
            <a:extLst>
              <a:ext uri="{FF2B5EF4-FFF2-40B4-BE49-F238E27FC236}">
                <a16:creationId xmlns:a16="http://schemas.microsoft.com/office/drawing/2014/main" id="{85CA458F-554F-4525-9921-13617A20296B}"/>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altLang="en-US" sz="4400" b="0" i="0" u="none" strike="noStrike" kern="1200" cap="none" spc="0" normalizeH="0" baseline="0" noProof="0" dirty="0">
                <a:ln>
                  <a:noFill/>
                </a:ln>
                <a:solidFill>
                  <a:srgbClr val="F84B4F"/>
                </a:solidFill>
                <a:effectLst/>
                <a:uLnTx/>
                <a:uFillTx/>
                <a:cs typeface="Times New Roman" panose="02020603050405020304" pitchFamily="18" charset="0"/>
              </a:rPr>
              <a:t>1. </a:t>
            </a:r>
            <a:r>
              <a:rPr lang="en-US" altLang="en-US" sz="4400" dirty="0" err="1">
                <a:solidFill>
                  <a:srgbClr val="F84B4F"/>
                </a:solidFill>
                <a:cs typeface="Times New Roman" panose="02020603050405020304" pitchFamily="18" charset="0"/>
              </a:rPr>
              <a:t>Ảnh</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tạo</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bởi</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thấu</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kính</a:t>
            </a:r>
            <a:r>
              <a:rPr kumimoji="0" lang="en-US" altLang="en-US" sz="4400" b="0" i="0" u="none" strike="noStrike" kern="1200" cap="none" spc="0" normalizeH="0" baseline="0" noProof="0" dirty="0">
                <a:ln>
                  <a:noFill/>
                </a:ln>
                <a:solidFill>
                  <a:srgbClr val="F84B4F"/>
                </a:solidFill>
                <a:effectLst/>
                <a:uLnTx/>
                <a:uFillTx/>
                <a:cs typeface="Times New Roman" panose="02020603050405020304" pitchFamily="18" charset="0"/>
              </a:rPr>
              <a:t> </a:t>
            </a:r>
          </a:p>
        </p:txBody>
      </p:sp>
      <p:grpSp>
        <p:nvGrpSpPr>
          <p:cNvPr id="304" name="组合 1">
            <a:extLst>
              <a:ext uri="{FF2B5EF4-FFF2-40B4-BE49-F238E27FC236}">
                <a16:creationId xmlns:a16="http://schemas.microsoft.com/office/drawing/2014/main" id="{F5686940-6C17-4D78-99D4-19B72A51B77A}"/>
              </a:ext>
            </a:extLst>
          </p:cNvPr>
          <p:cNvGrpSpPr/>
          <p:nvPr/>
        </p:nvGrpSpPr>
        <p:grpSpPr>
          <a:xfrm>
            <a:off x="18913411" y="3188098"/>
            <a:ext cx="10194989" cy="3910803"/>
            <a:chOff x="3246438" y="1068388"/>
            <a:chExt cx="5711825" cy="4678362"/>
          </a:xfrm>
          <a:solidFill>
            <a:srgbClr val="3BB18E"/>
          </a:solidFill>
        </p:grpSpPr>
        <p:sp>
          <p:nvSpPr>
            <p:cNvPr id="305" name="Freeform 5">
              <a:extLst>
                <a:ext uri="{FF2B5EF4-FFF2-40B4-BE49-F238E27FC236}">
                  <a16:creationId xmlns:a16="http://schemas.microsoft.com/office/drawing/2014/main" id="{BE75F260-0844-4A81-B237-73B649C34A7B}"/>
                </a:ext>
              </a:extLst>
            </p:cNvPr>
            <p:cNvSpPr/>
            <p:nvPr/>
          </p:nvSpPr>
          <p:spPr bwMode="auto">
            <a:xfrm>
              <a:off x="3251201" y="3335339"/>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6" name="Freeform 6">
              <a:extLst>
                <a:ext uri="{FF2B5EF4-FFF2-40B4-BE49-F238E27FC236}">
                  <a16:creationId xmlns:a16="http://schemas.microsoft.com/office/drawing/2014/main" id="{3D9EF293-4F50-422B-BC5C-3CCF83A5E733}"/>
                </a:ext>
              </a:extLst>
            </p:cNvPr>
            <p:cNvSpPr/>
            <p:nvPr/>
          </p:nvSpPr>
          <p:spPr bwMode="auto">
            <a:xfrm>
              <a:off x="3246438" y="1457326"/>
              <a:ext cx="2112962" cy="1933576"/>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7" name="Freeform 7">
              <a:extLst>
                <a:ext uri="{FF2B5EF4-FFF2-40B4-BE49-F238E27FC236}">
                  <a16:creationId xmlns:a16="http://schemas.microsoft.com/office/drawing/2014/main" id="{3492DC9B-C816-498C-A322-742651D016FB}"/>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8" name="Freeform 8">
              <a:extLst>
                <a:ext uri="{FF2B5EF4-FFF2-40B4-BE49-F238E27FC236}">
                  <a16:creationId xmlns:a16="http://schemas.microsoft.com/office/drawing/2014/main" id="{0F21EDEF-5FE3-4166-B5B0-2B445131FDB4}"/>
                </a:ext>
              </a:extLst>
            </p:cNvPr>
            <p:cNvSpPr/>
            <p:nvPr/>
          </p:nvSpPr>
          <p:spPr bwMode="auto">
            <a:xfrm>
              <a:off x="7777163" y="1998663"/>
              <a:ext cx="1181100" cy="2060574"/>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09" name="Freeform 9">
              <a:extLst>
                <a:ext uri="{FF2B5EF4-FFF2-40B4-BE49-F238E27FC236}">
                  <a16:creationId xmlns:a16="http://schemas.microsoft.com/office/drawing/2014/main" id="{C7BBB635-EF9F-4823-A276-53CA5C66CA3D}"/>
                </a:ext>
              </a:extLst>
            </p:cNvPr>
            <p:cNvSpPr/>
            <p:nvPr/>
          </p:nvSpPr>
          <p:spPr bwMode="auto">
            <a:xfrm>
              <a:off x="7016752"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0" name="Freeform 10">
              <a:extLst>
                <a:ext uri="{FF2B5EF4-FFF2-40B4-BE49-F238E27FC236}">
                  <a16:creationId xmlns:a16="http://schemas.microsoft.com/office/drawing/2014/main" id="{E9E9A3F7-F312-4DA5-B7E7-AC93123D9CE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1" name="Freeform 11">
              <a:extLst>
                <a:ext uri="{FF2B5EF4-FFF2-40B4-BE49-F238E27FC236}">
                  <a16:creationId xmlns:a16="http://schemas.microsoft.com/office/drawing/2014/main" id="{9340D858-D65A-4EAF-B1A6-D3D2EE777A02}"/>
                </a:ext>
              </a:extLst>
            </p:cNvPr>
            <p:cNvSpPr/>
            <p:nvPr/>
          </p:nvSpPr>
          <p:spPr bwMode="auto">
            <a:xfrm>
              <a:off x="6203951" y="5040313"/>
              <a:ext cx="1285876" cy="706437"/>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nvGrpSpPr>
            <p:cNvPr id="312" name="组合 9">
              <a:extLst>
                <a:ext uri="{FF2B5EF4-FFF2-40B4-BE49-F238E27FC236}">
                  <a16:creationId xmlns:a16="http://schemas.microsoft.com/office/drawing/2014/main" id="{D257B988-71F7-4D27-B7C4-DE9C65630CDD}"/>
                </a:ext>
              </a:extLst>
            </p:cNvPr>
            <p:cNvGrpSpPr/>
            <p:nvPr/>
          </p:nvGrpSpPr>
          <p:grpSpPr>
            <a:xfrm>
              <a:off x="3517901" y="1225551"/>
              <a:ext cx="5260976" cy="4090987"/>
              <a:chOff x="3517901" y="1225551"/>
              <a:chExt cx="5260975" cy="4090987"/>
            </a:xfrm>
            <a:grpFill/>
          </p:grpSpPr>
          <p:sp>
            <p:nvSpPr>
              <p:cNvPr id="313" name="Freeform 12">
                <a:extLst>
                  <a:ext uri="{FF2B5EF4-FFF2-40B4-BE49-F238E27FC236}">
                    <a16:creationId xmlns:a16="http://schemas.microsoft.com/office/drawing/2014/main" id="{26C1CD6B-91B9-4FD4-AA86-43CA204D78F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4" name="Freeform 13">
                <a:extLst>
                  <a:ext uri="{FF2B5EF4-FFF2-40B4-BE49-F238E27FC236}">
                    <a16:creationId xmlns:a16="http://schemas.microsoft.com/office/drawing/2014/main" id="{0B72C85F-0C50-4E36-A9E2-015A6B2D0C94}"/>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5" name="Freeform 14">
                <a:extLst>
                  <a:ext uri="{FF2B5EF4-FFF2-40B4-BE49-F238E27FC236}">
                    <a16:creationId xmlns:a16="http://schemas.microsoft.com/office/drawing/2014/main" id="{85EBF73E-4363-4122-9A58-EFFF867A8FA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6" name="Freeform 15">
                <a:extLst>
                  <a:ext uri="{FF2B5EF4-FFF2-40B4-BE49-F238E27FC236}">
                    <a16:creationId xmlns:a16="http://schemas.microsoft.com/office/drawing/2014/main" id="{8F47B224-9C6C-41ED-902C-B6ACA164C06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7" name="Freeform 16">
                <a:extLst>
                  <a:ext uri="{FF2B5EF4-FFF2-40B4-BE49-F238E27FC236}">
                    <a16:creationId xmlns:a16="http://schemas.microsoft.com/office/drawing/2014/main" id="{AE0AFFC4-1BD2-4685-8761-1C0FCE5823F3}"/>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8" name="Freeform 17">
                <a:extLst>
                  <a:ext uri="{FF2B5EF4-FFF2-40B4-BE49-F238E27FC236}">
                    <a16:creationId xmlns:a16="http://schemas.microsoft.com/office/drawing/2014/main" id="{F856B443-A18E-42E0-980D-B50213EE2FA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19" name="Freeform 18">
                <a:extLst>
                  <a:ext uri="{FF2B5EF4-FFF2-40B4-BE49-F238E27FC236}">
                    <a16:creationId xmlns:a16="http://schemas.microsoft.com/office/drawing/2014/main" id="{01ED8DE6-2A9B-4860-B3AC-D1620219C4C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0" name="Freeform 19">
                <a:extLst>
                  <a:ext uri="{FF2B5EF4-FFF2-40B4-BE49-F238E27FC236}">
                    <a16:creationId xmlns:a16="http://schemas.microsoft.com/office/drawing/2014/main" id="{5C24118E-9411-4341-8946-3F985BD3A0EB}"/>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1" name="Freeform 20">
                <a:extLst>
                  <a:ext uri="{FF2B5EF4-FFF2-40B4-BE49-F238E27FC236}">
                    <a16:creationId xmlns:a16="http://schemas.microsoft.com/office/drawing/2014/main" id="{5075106E-92B2-45BC-9622-357B1618B5ED}"/>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2" name="Freeform 21">
                <a:extLst>
                  <a:ext uri="{FF2B5EF4-FFF2-40B4-BE49-F238E27FC236}">
                    <a16:creationId xmlns:a16="http://schemas.microsoft.com/office/drawing/2014/main" id="{30090DD9-E666-42F8-A25E-12941A0EED3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3" name="Freeform 22">
                <a:extLst>
                  <a:ext uri="{FF2B5EF4-FFF2-40B4-BE49-F238E27FC236}">
                    <a16:creationId xmlns:a16="http://schemas.microsoft.com/office/drawing/2014/main" id="{B9DB369D-A42A-441E-A7F3-31215CD5E18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4" name="Freeform 23">
                <a:extLst>
                  <a:ext uri="{FF2B5EF4-FFF2-40B4-BE49-F238E27FC236}">
                    <a16:creationId xmlns:a16="http://schemas.microsoft.com/office/drawing/2014/main" id="{563C9D60-9C7D-40A8-9A5D-6A5B86345BB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5" name="Freeform 24">
                <a:extLst>
                  <a:ext uri="{FF2B5EF4-FFF2-40B4-BE49-F238E27FC236}">
                    <a16:creationId xmlns:a16="http://schemas.microsoft.com/office/drawing/2014/main" id="{6BD85E76-EC1B-4BAF-9B76-BCE3EAA1611B}"/>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6" name="Freeform 25">
                <a:extLst>
                  <a:ext uri="{FF2B5EF4-FFF2-40B4-BE49-F238E27FC236}">
                    <a16:creationId xmlns:a16="http://schemas.microsoft.com/office/drawing/2014/main" id="{21E288E3-208F-439F-A71A-DA30F61CD890}"/>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7" name="Freeform 26">
                <a:extLst>
                  <a:ext uri="{FF2B5EF4-FFF2-40B4-BE49-F238E27FC236}">
                    <a16:creationId xmlns:a16="http://schemas.microsoft.com/office/drawing/2014/main" id="{C65BC8BD-DE47-4651-BE82-4D4A7AA2DDB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8" name="Freeform 27">
                <a:extLst>
                  <a:ext uri="{FF2B5EF4-FFF2-40B4-BE49-F238E27FC236}">
                    <a16:creationId xmlns:a16="http://schemas.microsoft.com/office/drawing/2014/main" id="{1D84AC64-0AC9-4331-B5AC-2BDE9A130CA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29" name="Freeform 28">
                <a:extLst>
                  <a:ext uri="{FF2B5EF4-FFF2-40B4-BE49-F238E27FC236}">
                    <a16:creationId xmlns:a16="http://schemas.microsoft.com/office/drawing/2014/main" id="{176ED7B5-BB4E-47FA-BB08-A752B17D3F68}"/>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0" name="Freeform 29">
                <a:extLst>
                  <a:ext uri="{FF2B5EF4-FFF2-40B4-BE49-F238E27FC236}">
                    <a16:creationId xmlns:a16="http://schemas.microsoft.com/office/drawing/2014/main" id="{0D97E421-AA40-42CF-8894-791D846C889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1" name="Freeform 30">
                <a:extLst>
                  <a:ext uri="{FF2B5EF4-FFF2-40B4-BE49-F238E27FC236}">
                    <a16:creationId xmlns:a16="http://schemas.microsoft.com/office/drawing/2014/main" id="{52DC552D-E10D-4A96-A364-9A04406D6C4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2" name="Freeform 31">
                <a:extLst>
                  <a:ext uri="{FF2B5EF4-FFF2-40B4-BE49-F238E27FC236}">
                    <a16:creationId xmlns:a16="http://schemas.microsoft.com/office/drawing/2014/main" id="{040E683A-AB9B-4783-9B05-6CA4BF2E7F5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3" name="Freeform 32">
                <a:extLst>
                  <a:ext uri="{FF2B5EF4-FFF2-40B4-BE49-F238E27FC236}">
                    <a16:creationId xmlns:a16="http://schemas.microsoft.com/office/drawing/2014/main" id="{25D8B09E-C58F-4B53-8D87-5A132AA61077}"/>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4" name="Freeform 33">
                <a:extLst>
                  <a:ext uri="{FF2B5EF4-FFF2-40B4-BE49-F238E27FC236}">
                    <a16:creationId xmlns:a16="http://schemas.microsoft.com/office/drawing/2014/main" id="{1F7A8B11-55FD-45E7-9EB6-5366F7706D1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5" name="Freeform 34">
                <a:extLst>
                  <a:ext uri="{FF2B5EF4-FFF2-40B4-BE49-F238E27FC236}">
                    <a16:creationId xmlns:a16="http://schemas.microsoft.com/office/drawing/2014/main" id="{17545BBC-AEAE-4D1E-8EF1-7636ED79A52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6" name="Freeform 35">
                <a:extLst>
                  <a:ext uri="{FF2B5EF4-FFF2-40B4-BE49-F238E27FC236}">
                    <a16:creationId xmlns:a16="http://schemas.microsoft.com/office/drawing/2014/main" id="{58498224-5788-4FE6-9103-1784CD124747}"/>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7" name="Freeform 36">
                <a:extLst>
                  <a:ext uri="{FF2B5EF4-FFF2-40B4-BE49-F238E27FC236}">
                    <a16:creationId xmlns:a16="http://schemas.microsoft.com/office/drawing/2014/main" id="{30C720E9-B458-4CBB-9D4A-9F079A087B2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8" name="Freeform 37">
                <a:extLst>
                  <a:ext uri="{FF2B5EF4-FFF2-40B4-BE49-F238E27FC236}">
                    <a16:creationId xmlns:a16="http://schemas.microsoft.com/office/drawing/2014/main" id="{64FA9AA2-B123-4D96-9D41-C4BD9AD4B25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39" name="Freeform 38">
                <a:extLst>
                  <a:ext uri="{FF2B5EF4-FFF2-40B4-BE49-F238E27FC236}">
                    <a16:creationId xmlns:a16="http://schemas.microsoft.com/office/drawing/2014/main" id="{65AFE5FC-3643-4D36-8D45-974B72603C4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0" name="Freeform 39">
                <a:extLst>
                  <a:ext uri="{FF2B5EF4-FFF2-40B4-BE49-F238E27FC236}">
                    <a16:creationId xmlns:a16="http://schemas.microsoft.com/office/drawing/2014/main" id="{FA10D692-CC8F-4DC5-85C6-A02B6483828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1" name="Freeform 40">
                <a:extLst>
                  <a:ext uri="{FF2B5EF4-FFF2-40B4-BE49-F238E27FC236}">
                    <a16:creationId xmlns:a16="http://schemas.microsoft.com/office/drawing/2014/main" id="{E577D24B-3551-4241-8C19-3474EE97712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2" name="Freeform 41">
                <a:extLst>
                  <a:ext uri="{FF2B5EF4-FFF2-40B4-BE49-F238E27FC236}">
                    <a16:creationId xmlns:a16="http://schemas.microsoft.com/office/drawing/2014/main" id="{EE973329-3B75-4B25-922B-8675A671DD2E}"/>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3" name="Freeform 42">
                <a:extLst>
                  <a:ext uri="{FF2B5EF4-FFF2-40B4-BE49-F238E27FC236}">
                    <a16:creationId xmlns:a16="http://schemas.microsoft.com/office/drawing/2014/main" id="{F001FA5A-78F7-418A-8DD1-7E673F0F08A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4" name="Freeform 43">
                <a:extLst>
                  <a:ext uri="{FF2B5EF4-FFF2-40B4-BE49-F238E27FC236}">
                    <a16:creationId xmlns:a16="http://schemas.microsoft.com/office/drawing/2014/main" id="{07771871-6434-4B4D-B72A-63BC2426F1AD}"/>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5" name="Freeform 44">
                <a:extLst>
                  <a:ext uri="{FF2B5EF4-FFF2-40B4-BE49-F238E27FC236}">
                    <a16:creationId xmlns:a16="http://schemas.microsoft.com/office/drawing/2014/main" id="{8BE2F924-7405-49E6-93BA-C9D0F6C0904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6" name="Freeform 45">
                <a:extLst>
                  <a:ext uri="{FF2B5EF4-FFF2-40B4-BE49-F238E27FC236}">
                    <a16:creationId xmlns:a16="http://schemas.microsoft.com/office/drawing/2014/main" id="{EDAF064C-5384-42DB-98E3-BEA0D6A6DBFA}"/>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7" name="Freeform 46">
                <a:extLst>
                  <a:ext uri="{FF2B5EF4-FFF2-40B4-BE49-F238E27FC236}">
                    <a16:creationId xmlns:a16="http://schemas.microsoft.com/office/drawing/2014/main" id="{07C3D63D-0BE5-4F41-9E10-EC6029164F5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8" name="Freeform 47">
                <a:extLst>
                  <a:ext uri="{FF2B5EF4-FFF2-40B4-BE49-F238E27FC236}">
                    <a16:creationId xmlns:a16="http://schemas.microsoft.com/office/drawing/2014/main" id="{3BB4C584-78A2-428F-BBFD-8BB81CE75A05}"/>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49" name="Freeform 48">
                <a:extLst>
                  <a:ext uri="{FF2B5EF4-FFF2-40B4-BE49-F238E27FC236}">
                    <a16:creationId xmlns:a16="http://schemas.microsoft.com/office/drawing/2014/main" id="{E8182130-7015-4874-BBB7-BF8309C18F8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0" name="Freeform 49">
                <a:extLst>
                  <a:ext uri="{FF2B5EF4-FFF2-40B4-BE49-F238E27FC236}">
                    <a16:creationId xmlns:a16="http://schemas.microsoft.com/office/drawing/2014/main" id="{A81FEDD8-F435-4805-8C99-D5E04A2D333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1" name="Freeform 50">
                <a:extLst>
                  <a:ext uri="{FF2B5EF4-FFF2-40B4-BE49-F238E27FC236}">
                    <a16:creationId xmlns:a16="http://schemas.microsoft.com/office/drawing/2014/main" id="{244DA42D-5FF6-4D25-93BF-00E0256CD62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2" name="Freeform 51">
                <a:extLst>
                  <a:ext uri="{FF2B5EF4-FFF2-40B4-BE49-F238E27FC236}">
                    <a16:creationId xmlns:a16="http://schemas.microsoft.com/office/drawing/2014/main" id="{0F06FFCB-26E8-4064-B17E-2D2FAB75189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3" name="Freeform 52">
                <a:extLst>
                  <a:ext uri="{FF2B5EF4-FFF2-40B4-BE49-F238E27FC236}">
                    <a16:creationId xmlns:a16="http://schemas.microsoft.com/office/drawing/2014/main" id="{5797B1C6-6774-4CC8-826F-81ECBCC75619}"/>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4" name="Freeform 53">
                <a:extLst>
                  <a:ext uri="{FF2B5EF4-FFF2-40B4-BE49-F238E27FC236}">
                    <a16:creationId xmlns:a16="http://schemas.microsoft.com/office/drawing/2014/main" id="{9B7DEEA8-FF37-456A-BB93-1D712BF6D8D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5" name="Freeform 54">
                <a:extLst>
                  <a:ext uri="{FF2B5EF4-FFF2-40B4-BE49-F238E27FC236}">
                    <a16:creationId xmlns:a16="http://schemas.microsoft.com/office/drawing/2014/main" id="{A4EC6D3A-EBBC-4969-9F5A-129D2A8DE80A}"/>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6" name="Freeform 55">
                <a:extLst>
                  <a:ext uri="{FF2B5EF4-FFF2-40B4-BE49-F238E27FC236}">
                    <a16:creationId xmlns:a16="http://schemas.microsoft.com/office/drawing/2014/main" id="{E62135E1-F8CD-458A-8ED1-E2CE67ACE78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7" name="Freeform 56">
                <a:extLst>
                  <a:ext uri="{FF2B5EF4-FFF2-40B4-BE49-F238E27FC236}">
                    <a16:creationId xmlns:a16="http://schemas.microsoft.com/office/drawing/2014/main" id="{7770BE9F-77D9-4F3E-8EBC-91490173B324}"/>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8" name="Freeform 57">
                <a:extLst>
                  <a:ext uri="{FF2B5EF4-FFF2-40B4-BE49-F238E27FC236}">
                    <a16:creationId xmlns:a16="http://schemas.microsoft.com/office/drawing/2014/main" id="{9382AD56-5B07-4035-88EE-0EB1879264E1}"/>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59" name="Freeform 58">
                <a:extLst>
                  <a:ext uri="{FF2B5EF4-FFF2-40B4-BE49-F238E27FC236}">
                    <a16:creationId xmlns:a16="http://schemas.microsoft.com/office/drawing/2014/main" id="{7F139B21-E482-45D4-BF85-2DA73D32AB0E}"/>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0" name="Freeform 59">
                <a:extLst>
                  <a:ext uri="{FF2B5EF4-FFF2-40B4-BE49-F238E27FC236}">
                    <a16:creationId xmlns:a16="http://schemas.microsoft.com/office/drawing/2014/main" id="{82751F92-2DD3-4EBA-AD84-C5E1417E22C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1" name="Freeform 60">
                <a:extLst>
                  <a:ext uri="{FF2B5EF4-FFF2-40B4-BE49-F238E27FC236}">
                    <a16:creationId xmlns:a16="http://schemas.microsoft.com/office/drawing/2014/main" id="{46FAB526-CFD3-4E7C-B3BA-49A8BF4660CF}"/>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2" name="Freeform 61">
                <a:extLst>
                  <a:ext uri="{FF2B5EF4-FFF2-40B4-BE49-F238E27FC236}">
                    <a16:creationId xmlns:a16="http://schemas.microsoft.com/office/drawing/2014/main" id="{580E7733-5469-40A8-937B-4DC3AFC1E1D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3" name="Freeform 62">
                <a:extLst>
                  <a:ext uri="{FF2B5EF4-FFF2-40B4-BE49-F238E27FC236}">
                    <a16:creationId xmlns:a16="http://schemas.microsoft.com/office/drawing/2014/main" id="{6E11B90A-162D-4B78-AC9E-56CC1BB428D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4" name="Freeform 63">
                <a:extLst>
                  <a:ext uri="{FF2B5EF4-FFF2-40B4-BE49-F238E27FC236}">
                    <a16:creationId xmlns:a16="http://schemas.microsoft.com/office/drawing/2014/main" id="{ECD1F80D-BDE4-4FB0-AA1F-FDDCE1C108D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5" name="Freeform 64">
                <a:extLst>
                  <a:ext uri="{FF2B5EF4-FFF2-40B4-BE49-F238E27FC236}">
                    <a16:creationId xmlns:a16="http://schemas.microsoft.com/office/drawing/2014/main" id="{D09AE45A-6A8E-402C-A71D-3B83116509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6" name="Freeform 65">
                <a:extLst>
                  <a:ext uri="{FF2B5EF4-FFF2-40B4-BE49-F238E27FC236}">
                    <a16:creationId xmlns:a16="http://schemas.microsoft.com/office/drawing/2014/main" id="{40DAEC4C-0E2B-4FAD-BE41-33D323E73BAB}"/>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7" name="Freeform 66">
                <a:extLst>
                  <a:ext uri="{FF2B5EF4-FFF2-40B4-BE49-F238E27FC236}">
                    <a16:creationId xmlns:a16="http://schemas.microsoft.com/office/drawing/2014/main" id="{0195A838-E529-4478-987B-2AC37F3B2F43}"/>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8" name="Freeform 67">
                <a:extLst>
                  <a:ext uri="{FF2B5EF4-FFF2-40B4-BE49-F238E27FC236}">
                    <a16:creationId xmlns:a16="http://schemas.microsoft.com/office/drawing/2014/main" id="{03CD09E2-4391-43DD-9962-610AEB89EC0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69" name="Freeform 68">
                <a:extLst>
                  <a:ext uri="{FF2B5EF4-FFF2-40B4-BE49-F238E27FC236}">
                    <a16:creationId xmlns:a16="http://schemas.microsoft.com/office/drawing/2014/main" id="{F8341249-6C94-4D50-8F84-0E83893EEF34}"/>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0" name="Freeform 69">
                <a:extLst>
                  <a:ext uri="{FF2B5EF4-FFF2-40B4-BE49-F238E27FC236}">
                    <a16:creationId xmlns:a16="http://schemas.microsoft.com/office/drawing/2014/main" id="{FF83F10D-FFBD-4318-A301-0DB63F7668E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1" name="Freeform 70">
                <a:extLst>
                  <a:ext uri="{FF2B5EF4-FFF2-40B4-BE49-F238E27FC236}">
                    <a16:creationId xmlns:a16="http://schemas.microsoft.com/office/drawing/2014/main" id="{94FD10A9-B19E-4106-9822-B321F25F52A9}"/>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2" name="Freeform 71">
                <a:extLst>
                  <a:ext uri="{FF2B5EF4-FFF2-40B4-BE49-F238E27FC236}">
                    <a16:creationId xmlns:a16="http://schemas.microsoft.com/office/drawing/2014/main" id="{39696181-7774-4B12-9A5C-D1D222DFB78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3" name="Freeform 72">
                <a:extLst>
                  <a:ext uri="{FF2B5EF4-FFF2-40B4-BE49-F238E27FC236}">
                    <a16:creationId xmlns:a16="http://schemas.microsoft.com/office/drawing/2014/main" id="{F62DA018-281A-43F7-B047-0BAFE1EB973A}"/>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4" name="Freeform 73">
                <a:extLst>
                  <a:ext uri="{FF2B5EF4-FFF2-40B4-BE49-F238E27FC236}">
                    <a16:creationId xmlns:a16="http://schemas.microsoft.com/office/drawing/2014/main" id="{4EBD2AA1-DFD5-408E-A13B-66CF4C4F98EA}"/>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5" name="Freeform 74">
                <a:extLst>
                  <a:ext uri="{FF2B5EF4-FFF2-40B4-BE49-F238E27FC236}">
                    <a16:creationId xmlns:a16="http://schemas.microsoft.com/office/drawing/2014/main" id="{3D34568D-FC4C-4CA8-93C9-FDE827A2758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6" name="Freeform 75">
                <a:extLst>
                  <a:ext uri="{FF2B5EF4-FFF2-40B4-BE49-F238E27FC236}">
                    <a16:creationId xmlns:a16="http://schemas.microsoft.com/office/drawing/2014/main" id="{C9434D68-BCE2-4F18-B429-99F0010CE04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7" name="Freeform 76">
                <a:extLst>
                  <a:ext uri="{FF2B5EF4-FFF2-40B4-BE49-F238E27FC236}">
                    <a16:creationId xmlns:a16="http://schemas.microsoft.com/office/drawing/2014/main" id="{CCDDEE4C-4C6D-481F-84D7-53E7938A6F6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8" name="Freeform 77">
                <a:extLst>
                  <a:ext uri="{FF2B5EF4-FFF2-40B4-BE49-F238E27FC236}">
                    <a16:creationId xmlns:a16="http://schemas.microsoft.com/office/drawing/2014/main" id="{FFA0B74C-107E-43D8-B2D9-A5C1CE3D702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79" name="Freeform 78">
                <a:extLst>
                  <a:ext uri="{FF2B5EF4-FFF2-40B4-BE49-F238E27FC236}">
                    <a16:creationId xmlns:a16="http://schemas.microsoft.com/office/drawing/2014/main" id="{FCBF203F-9EB5-4B53-8694-14A89A6922B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0" name="Freeform 79">
                <a:extLst>
                  <a:ext uri="{FF2B5EF4-FFF2-40B4-BE49-F238E27FC236}">
                    <a16:creationId xmlns:a16="http://schemas.microsoft.com/office/drawing/2014/main" id="{E83F69BA-4C7A-44EF-A500-035A8D76F6B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1" name="Freeform 80">
                <a:extLst>
                  <a:ext uri="{FF2B5EF4-FFF2-40B4-BE49-F238E27FC236}">
                    <a16:creationId xmlns:a16="http://schemas.microsoft.com/office/drawing/2014/main" id="{3950BEE3-B4AD-4B19-8481-3FD90428BD49}"/>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2" name="Freeform 81">
                <a:extLst>
                  <a:ext uri="{FF2B5EF4-FFF2-40B4-BE49-F238E27FC236}">
                    <a16:creationId xmlns:a16="http://schemas.microsoft.com/office/drawing/2014/main" id="{895444B4-529D-4F22-BE26-4DA196A1E350}"/>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3" name="Freeform 82">
                <a:extLst>
                  <a:ext uri="{FF2B5EF4-FFF2-40B4-BE49-F238E27FC236}">
                    <a16:creationId xmlns:a16="http://schemas.microsoft.com/office/drawing/2014/main" id="{F1752C41-1D8E-4769-BC04-F382EBAB8D1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4" name="Freeform 83">
                <a:extLst>
                  <a:ext uri="{FF2B5EF4-FFF2-40B4-BE49-F238E27FC236}">
                    <a16:creationId xmlns:a16="http://schemas.microsoft.com/office/drawing/2014/main" id="{DE7E87C5-BBDB-40C8-8169-F7E6716DBCE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5" name="Freeform 84">
                <a:extLst>
                  <a:ext uri="{FF2B5EF4-FFF2-40B4-BE49-F238E27FC236}">
                    <a16:creationId xmlns:a16="http://schemas.microsoft.com/office/drawing/2014/main" id="{5D5A13B8-8BB0-45C3-8382-E99A89EAAA7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6" name="Freeform 85">
                <a:extLst>
                  <a:ext uri="{FF2B5EF4-FFF2-40B4-BE49-F238E27FC236}">
                    <a16:creationId xmlns:a16="http://schemas.microsoft.com/office/drawing/2014/main" id="{77AE865B-633E-41DB-B901-EE401390E59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7" name="Freeform 86">
                <a:extLst>
                  <a:ext uri="{FF2B5EF4-FFF2-40B4-BE49-F238E27FC236}">
                    <a16:creationId xmlns:a16="http://schemas.microsoft.com/office/drawing/2014/main" id="{990485FD-9E0E-4C0F-B4FA-E5D3C3713EE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8" name="Freeform 87">
                <a:extLst>
                  <a:ext uri="{FF2B5EF4-FFF2-40B4-BE49-F238E27FC236}">
                    <a16:creationId xmlns:a16="http://schemas.microsoft.com/office/drawing/2014/main" id="{3F2EE12A-A9CE-4FE4-A6F4-11DF102D331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9" name="Freeform 88">
                <a:extLst>
                  <a:ext uri="{FF2B5EF4-FFF2-40B4-BE49-F238E27FC236}">
                    <a16:creationId xmlns:a16="http://schemas.microsoft.com/office/drawing/2014/main" id="{86652B89-651C-4CA5-8570-AF276E0D7CB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0" name="Freeform 89">
                <a:extLst>
                  <a:ext uri="{FF2B5EF4-FFF2-40B4-BE49-F238E27FC236}">
                    <a16:creationId xmlns:a16="http://schemas.microsoft.com/office/drawing/2014/main" id="{69991D5F-9BEA-462A-8E11-6BA0B422EC6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1" name="Freeform 90">
                <a:extLst>
                  <a:ext uri="{FF2B5EF4-FFF2-40B4-BE49-F238E27FC236}">
                    <a16:creationId xmlns:a16="http://schemas.microsoft.com/office/drawing/2014/main" id="{0BC84FAA-1B5B-4478-A49E-9459B66E65FE}"/>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2" name="Freeform 91">
                <a:extLst>
                  <a:ext uri="{FF2B5EF4-FFF2-40B4-BE49-F238E27FC236}">
                    <a16:creationId xmlns:a16="http://schemas.microsoft.com/office/drawing/2014/main" id="{3A00B782-9C1C-4527-988B-6669E41C471D}"/>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93" name="Freeform 92">
                <a:extLst>
                  <a:ext uri="{FF2B5EF4-FFF2-40B4-BE49-F238E27FC236}">
                    <a16:creationId xmlns:a16="http://schemas.microsoft.com/office/drawing/2014/main" id="{B6E37A94-B823-45C0-A6B8-E40C0FD79AEE}"/>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grpSp>
      <p:sp>
        <p:nvSpPr>
          <p:cNvPr id="98" name="TextBox 66">
            <a:extLst>
              <a:ext uri="{FF2B5EF4-FFF2-40B4-BE49-F238E27FC236}">
                <a16:creationId xmlns:a16="http://schemas.microsoft.com/office/drawing/2014/main" id="{D8B82465-6FF1-4321-B4A0-9152EA75CE11}"/>
              </a:ext>
            </a:extLst>
          </p:cNvPr>
          <p:cNvSpPr txBox="1">
            <a:spLocks noChangeArrowheads="1"/>
          </p:cNvSpPr>
          <p:nvPr/>
        </p:nvSpPr>
        <p:spPr bwMode="auto">
          <a:xfrm>
            <a:off x="1193288" y="2095500"/>
            <a:ext cx="16592385" cy="2717667"/>
          </a:xfrm>
          <a:prstGeom prst="rect">
            <a:avLst/>
          </a:prstGeom>
          <a:noFill/>
          <a:ln w="9525">
            <a:noFill/>
            <a:miter lim="800000"/>
            <a:headEnd/>
            <a:tailEnd/>
          </a:ln>
        </p:spPr>
        <p:txBody>
          <a:bodyPr wrap="square">
            <a:spAutoFit/>
          </a:bodyPr>
          <a:lstStyle/>
          <a:p>
            <a:pPr>
              <a:lnSpc>
                <a:spcPct val="107000"/>
              </a:lnSpc>
              <a:spcBef>
                <a:spcPts val="600"/>
              </a:spcBef>
              <a:spcAft>
                <a:spcPts val="600"/>
              </a:spcAft>
            </a:pPr>
            <a:r>
              <a:rPr lang="en-US" sz="4000" dirty="0">
                <a:solidFill>
                  <a:srgbClr val="002060"/>
                </a:solidFill>
                <a:latin typeface="Arial" panose="020B0604020202020204" pitchFamily="34" charset="0"/>
                <a:cs typeface="Arial" panose="020B0604020202020204" pitchFamily="34" charset="0"/>
              </a:rPr>
              <a:t>- Ta </a:t>
            </a:r>
            <a:r>
              <a:rPr lang="en-US" sz="4000" dirty="0" err="1">
                <a:solidFill>
                  <a:srgbClr val="002060"/>
                </a:solidFill>
                <a:latin typeface="Arial" panose="020B0604020202020204" pitchFamily="34" charset="0"/>
                <a:cs typeface="Arial" panose="020B0604020202020204" pitchFamily="34" charset="0"/>
              </a:rPr>
              <a:t>nhìn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thấy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ảnh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một</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vật</a:t>
            </a:r>
            <a:r>
              <a:rPr lang="en-US" sz="4000" dirty="0">
                <a:solidFill>
                  <a:srgbClr val="002060"/>
                </a:solidFill>
                <a:latin typeface="Arial" panose="020B0604020202020204" pitchFamily="34" charset="0"/>
                <a:cs typeface="Arial" panose="020B0604020202020204" pitchFamily="34" charset="0"/>
              </a:rPr>
              <a:t> qua GƯƠNG PHẲNG </a:t>
            </a:r>
            <a:r>
              <a:rPr lang="en-US" sz="4000" dirty="0" err="1">
                <a:solidFill>
                  <a:srgbClr val="002060"/>
                </a:solidFill>
                <a:latin typeface="Arial" panose="020B0604020202020204" pitchFamily="34" charset="0"/>
                <a:cs typeface="Arial" panose="020B0604020202020204" pitchFamily="34" charset="0"/>
              </a:rPr>
              <a:t>khi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tia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phản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xạ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tới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mắt</a:t>
            </a:r>
            <a:r>
              <a:rPr lang="en-US" sz="4000" dirty="0">
                <a:solidFill>
                  <a:srgbClr val="002060"/>
                </a:solidFill>
                <a:latin typeface="Arial" panose="020B0604020202020204" pitchFamily="34" charset="0"/>
                <a:cs typeface="Arial" panose="020B0604020202020204" pitchFamily="34" charset="0"/>
              </a:rPr>
              <a:t> ta.</a:t>
            </a:r>
          </a:p>
          <a:p>
            <a:r>
              <a:rPr lang="en-US" sz="4000" dirty="0">
                <a:solidFill>
                  <a:srgbClr val="002060"/>
                </a:solidFill>
                <a:latin typeface="Arial" panose="020B0604020202020204" pitchFamily="34" charset="0"/>
                <a:cs typeface="Arial" panose="020B0604020202020204" pitchFamily="34" charset="0"/>
              </a:rPr>
              <a:t>- Ta </a:t>
            </a:r>
            <a:r>
              <a:rPr lang="en-US" sz="4000" dirty="0" err="1">
                <a:solidFill>
                  <a:srgbClr val="002060"/>
                </a:solidFill>
                <a:latin typeface="Arial" panose="020B0604020202020204" pitchFamily="34" charset="0"/>
                <a:cs typeface="Arial" panose="020B0604020202020204" pitchFamily="34" charset="0"/>
              </a:rPr>
              <a:t>nhìn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thấy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ảnh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một</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vật</a:t>
            </a:r>
            <a:r>
              <a:rPr lang="en-US" sz="4000" dirty="0">
                <a:solidFill>
                  <a:srgbClr val="002060"/>
                </a:solidFill>
                <a:latin typeface="Arial" panose="020B0604020202020204" pitchFamily="34" charset="0"/>
                <a:cs typeface="Arial" panose="020B0604020202020204" pitchFamily="34" charset="0"/>
              </a:rPr>
              <a:t> qua THẤU KÍNH </a:t>
            </a:r>
            <a:r>
              <a:rPr lang="en-US" sz="4000" dirty="0" err="1">
                <a:solidFill>
                  <a:srgbClr val="002060"/>
                </a:solidFill>
                <a:latin typeface="Arial" panose="020B0604020202020204" pitchFamily="34" charset="0"/>
                <a:cs typeface="Arial" panose="020B0604020202020204" pitchFamily="34" charset="0"/>
              </a:rPr>
              <a:t>khi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tia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ló</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tới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mắt</a:t>
            </a:r>
            <a:r>
              <a:rPr lang="en-US" sz="4000" dirty="0">
                <a:solidFill>
                  <a:srgbClr val="002060"/>
                </a:solidFill>
                <a:latin typeface="Arial" panose="020B0604020202020204" pitchFamily="34" charset="0"/>
                <a:cs typeface="Arial" panose="020B0604020202020204" pitchFamily="34" charset="0"/>
              </a:rPr>
              <a:t> ta</a:t>
            </a:r>
            <a:r>
              <a:rPr lang="vi-VN" sz="4000" dirty="0">
                <a:solidFill>
                  <a:srgbClr val="002060"/>
                </a:solidFill>
                <a:latin typeface="Arial" panose="020B0604020202020204" pitchFamily="34" charset="0"/>
                <a:cs typeface="Arial" panose="020B0604020202020204" pitchFamily="34" charset="0"/>
              </a:rPr>
              <a:t>.</a:t>
            </a:r>
            <a:endParaRPr lang="en-US"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091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18" name="TextBox 17">
            <a:extLst>
              <a:ext uri="{FF2B5EF4-FFF2-40B4-BE49-F238E27FC236}">
                <a16:creationId xmlns:a16="http://schemas.microsoft.com/office/drawing/2014/main" id="{D96DF3D0-1436-460A-8E5C-197317FC7089}"/>
              </a:ext>
            </a:extLst>
          </p:cNvPr>
          <p:cNvSpPr txBox="1"/>
          <p:nvPr/>
        </p:nvSpPr>
        <p:spPr>
          <a:xfrm>
            <a:off x="2342152" y="2529848"/>
            <a:ext cx="12745774" cy="707886"/>
          </a:xfrm>
          <a:prstGeom prst="rect">
            <a:avLst/>
          </a:prstGeom>
          <a:noFill/>
          <a:ln w="12700">
            <a:solidFill>
              <a:srgbClr val="FF9999"/>
            </a:solidFill>
          </a:ln>
        </p:spPr>
        <p:txBody>
          <a:bodyPr wrap="square">
            <a:spAutoFit/>
          </a:bodyPr>
          <a:lstStyle/>
          <a:p>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không</a:t>
            </a:r>
            <a:r>
              <a:rPr lang="en-US" altLang="en-US" sz="4000" dirty="0">
                <a:solidFill>
                  <a:srgbClr val="F94A4E"/>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hứng</a:t>
            </a:r>
            <a:r>
              <a:rPr lang="en-US" altLang="en-US" sz="4000" dirty="0">
                <a:solidFill>
                  <a:srgbClr val="F94A4E"/>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được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màn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ảnh</a:t>
            </a:r>
            <a:r>
              <a:rPr lang="en-US" altLang="en-US" sz="4000" dirty="0">
                <a:solidFill>
                  <a:srgbClr val="F94A4E"/>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ảo</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E879EAD-D718-4BBC-9BF7-E4B3F60E8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844" y="2383782"/>
            <a:ext cx="877998" cy="877998"/>
          </a:xfrm>
          <a:prstGeom prst="rect">
            <a:avLst/>
          </a:prstGeom>
        </p:spPr>
      </p:pic>
      <p:sp>
        <p:nvSpPr>
          <p:cNvPr id="21" name="TextBox 20">
            <a:extLst>
              <a:ext uri="{FF2B5EF4-FFF2-40B4-BE49-F238E27FC236}">
                <a16:creationId xmlns:a16="http://schemas.microsoft.com/office/drawing/2014/main" id="{FF2FAE4C-73FD-4907-BECF-E98D70862F5C}"/>
              </a:ext>
            </a:extLst>
          </p:cNvPr>
          <p:cNvSpPr txBox="1"/>
          <p:nvPr/>
        </p:nvSpPr>
        <p:spPr>
          <a:xfrm>
            <a:off x="2342152" y="4518035"/>
            <a:ext cx="12745774" cy="707886"/>
          </a:xfrm>
          <a:prstGeom prst="rect">
            <a:avLst/>
          </a:prstGeom>
          <a:noFill/>
          <a:ln w="12700">
            <a:solidFill>
              <a:srgbClr val="FF9999"/>
            </a:solidFill>
          </a:ln>
        </p:spPr>
        <p:txBody>
          <a:bodyPr wrap="square">
            <a:spAutoFit/>
          </a:bodyPr>
          <a:lstStyle/>
          <a:p>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hứng</a:t>
            </a:r>
            <a:r>
              <a:rPr lang="en-US" altLang="en-US" sz="4000" dirty="0">
                <a:solidFill>
                  <a:srgbClr val="F94A4E"/>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được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màn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ảnh</a:t>
            </a:r>
            <a:r>
              <a:rPr lang="en-US" altLang="en-US" sz="4000" dirty="0">
                <a:solidFill>
                  <a:srgbClr val="F94A4E"/>
                </a:solidFill>
                <a:latin typeface="Times New Roman" panose="02020603050405020304" pitchFamily="18" charset="0"/>
                <a:cs typeface="Times New Roman" panose="02020603050405020304" pitchFamily="18" charset="0"/>
              </a:rPr>
              <a:t> </a:t>
            </a:r>
            <a:r>
              <a:rPr lang="en-US" altLang="en-US" sz="4000" dirty="0" err="1">
                <a:solidFill>
                  <a:srgbClr val="F94A4E"/>
                </a:solidFill>
                <a:latin typeface="Times New Roman" panose="02020603050405020304" pitchFamily="18" charset="0"/>
                <a:cs typeface="Times New Roman" panose="02020603050405020304" pitchFamily="18" charset="0"/>
              </a:rPr>
              <a:t>thật</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E5D9414A-78FF-401E-B985-01184778C7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844" y="4371969"/>
            <a:ext cx="877998" cy="877998"/>
          </a:xfrm>
          <a:prstGeom prst="rect">
            <a:avLst/>
          </a:prstGeom>
        </p:spPr>
      </p:pic>
      <p:sp>
        <p:nvSpPr>
          <p:cNvPr id="43" name="Rectangle 77">
            <a:extLst>
              <a:ext uri="{FF2B5EF4-FFF2-40B4-BE49-F238E27FC236}">
                <a16:creationId xmlns:a16="http://schemas.microsoft.com/office/drawing/2014/main" id="{43D05411-F88B-4E99-AE38-463AF898C571}"/>
              </a:ext>
            </a:extLst>
          </p:cNvPr>
          <p:cNvSpPr>
            <a:spLocks noChangeArrowheads="1"/>
          </p:cNvSpPr>
          <p:nvPr/>
        </p:nvSpPr>
        <p:spPr bwMode="auto">
          <a:xfrm>
            <a:off x="838200" y="-201930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II. CÔNG THỨC TÍNH CÔNG SUẤT ĐIỆN</a:t>
            </a:r>
          </a:p>
        </p:txBody>
      </p:sp>
      <p:sp>
        <p:nvSpPr>
          <p:cNvPr id="34" name="Rectangle 77">
            <a:extLst>
              <a:ext uri="{FF2B5EF4-FFF2-40B4-BE49-F238E27FC236}">
                <a16:creationId xmlns:a16="http://schemas.microsoft.com/office/drawing/2014/main" id="{FEBAFCA7-FB2E-440F-A500-0BC80ECB9138}"/>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dirty="0">
                <a:ln>
                  <a:noFill/>
                </a:ln>
                <a:solidFill>
                  <a:srgbClr val="39B38E"/>
                </a:solidFill>
                <a:effectLst/>
                <a:uLnTx/>
                <a:uFillTx/>
                <a:cs typeface="Times New Roman" panose="02020603050405020304" pitchFamily="18" charset="0"/>
              </a:rPr>
              <a:t>I. </a:t>
            </a:r>
            <a:r>
              <a:rPr lang="en-US" sz="4800" b="1" dirty="0" err="1">
                <a:solidFill>
                  <a:srgbClr val="39B38E"/>
                </a:solidFill>
                <a:cs typeface="Times New Roman" panose="02020603050405020304" pitchFamily="18" charset="0"/>
              </a:rPr>
              <a:t>Ảnh</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của</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một</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vật</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tạo</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bởi</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thấu</a:t>
            </a:r>
            <a:r>
              <a:rPr lang="en-US" sz="4800" b="1" dirty="0">
                <a:solidFill>
                  <a:srgbClr val="39B38E"/>
                </a:solidFill>
                <a:cs typeface="Times New Roman" panose="02020603050405020304" pitchFamily="18" charset="0"/>
              </a:rPr>
              <a:t> </a:t>
            </a:r>
            <a:r>
              <a:rPr lang="en-US" sz="4800" b="1" dirty="0" err="1">
                <a:solidFill>
                  <a:srgbClr val="39B38E"/>
                </a:solidFill>
                <a:cs typeface="Times New Roman" panose="02020603050405020304" pitchFamily="18" charset="0"/>
              </a:rPr>
              <a:t>kính</a:t>
            </a:r>
            <a:endParaRPr lang="en-US" altLang="en-US" sz="4800" b="1" dirty="0">
              <a:solidFill>
                <a:srgbClr val="39B38E"/>
              </a:solidFill>
              <a:cs typeface="Times New Roman" panose="02020603050405020304" pitchFamily="18" charset="0"/>
            </a:endParaRPr>
          </a:p>
        </p:txBody>
      </p:sp>
      <p:sp>
        <p:nvSpPr>
          <p:cNvPr id="35" name="Rectangle 34">
            <a:extLst>
              <a:ext uri="{FF2B5EF4-FFF2-40B4-BE49-F238E27FC236}">
                <a16:creationId xmlns:a16="http://schemas.microsoft.com/office/drawing/2014/main" id="{163C45D4-3ACF-4630-AEBB-062F7E571622}"/>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altLang="en-US" sz="4400" b="0" i="0" u="none" strike="noStrike" kern="1200" cap="none" spc="0" normalizeH="0" baseline="0" noProof="0" dirty="0">
                <a:ln>
                  <a:noFill/>
                </a:ln>
                <a:solidFill>
                  <a:srgbClr val="F84B4F"/>
                </a:solidFill>
                <a:effectLst/>
                <a:uLnTx/>
                <a:uFillTx/>
                <a:cs typeface="Times New Roman" panose="02020603050405020304" pitchFamily="18" charset="0"/>
              </a:rPr>
              <a:t>2. </a:t>
            </a:r>
            <a:r>
              <a:rPr lang="en-US" altLang="en-US" sz="4400" dirty="0" err="1">
                <a:solidFill>
                  <a:srgbClr val="F84B4F"/>
                </a:solidFill>
                <a:cs typeface="Times New Roman" panose="02020603050405020304" pitchFamily="18" charset="0"/>
              </a:rPr>
              <a:t>Cách</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vẽ</a:t>
            </a:r>
            <a:r>
              <a:rPr lang="en-US" altLang="en-US" sz="4400" dirty="0">
                <a:solidFill>
                  <a:srgbClr val="F84B4F"/>
                </a:solidFill>
                <a:cs typeface="Times New Roman" panose="02020603050405020304" pitchFamily="18" charset="0"/>
              </a:rPr>
              <a:t> </a:t>
            </a:r>
            <a:r>
              <a:rPr lang="en-US" altLang="en-US" sz="4400" dirty="0" err="1">
                <a:solidFill>
                  <a:srgbClr val="F84B4F"/>
                </a:solidFill>
                <a:cs typeface="Times New Roman" panose="02020603050405020304" pitchFamily="18" charset="0"/>
              </a:rPr>
              <a:t>ảnh</a:t>
            </a:r>
            <a:r>
              <a:rPr kumimoji="0" lang="en-US" altLang="en-US" sz="4400" b="0" i="0" u="none" strike="noStrike" kern="1200" cap="none" spc="0" normalizeH="0" baseline="0" noProof="0" dirty="0">
                <a:ln>
                  <a:noFill/>
                </a:ln>
                <a:solidFill>
                  <a:srgbClr val="F84B4F"/>
                </a:solidFill>
                <a:effectLst/>
                <a:uLnTx/>
                <a:uFillTx/>
                <a:cs typeface="Times New Roman" panose="02020603050405020304" pitchFamily="18" charset="0"/>
              </a:rPr>
              <a:t> </a:t>
            </a:r>
          </a:p>
        </p:txBody>
      </p:sp>
      <p:grpSp>
        <p:nvGrpSpPr>
          <p:cNvPr id="36" name="组合 1">
            <a:extLst>
              <a:ext uri="{FF2B5EF4-FFF2-40B4-BE49-F238E27FC236}">
                <a16:creationId xmlns:a16="http://schemas.microsoft.com/office/drawing/2014/main" id="{F226D6DE-B0CC-4AF8-AC83-ACB956B0FCCF}"/>
              </a:ext>
            </a:extLst>
          </p:cNvPr>
          <p:cNvGrpSpPr/>
          <p:nvPr/>
        </p:nvGrpSpPr>
        <p:grpSpPr>
          <a:xfrm>
            <a:off x="4435411" y="5613740"/>
            <a:ext cx="10194989" cy="3910803"/>
            <a:chOff x="3246438" y="1068388"/>
            <a:chExt cx="5711825" cy="4678362"/>
          </a:xfrm>
          <a:solidFill>
            <a:srgbClr val="3BB18E"/>
          </a:solidFill>
        </p:grpSpPr>
        <p:sp>
          <p:nvSpPr>
            <p:cNvPr id="37" name="Freeform 5">
              <a:extLst>
                <a:ext uri="{FF2B5EF4-FFF2-40B4-BE49-F238E27FC236}">
                  <a16:creationId xmlns:a16="http://schemas.microsoft.com/office/drawing/2014/main" id="{7F55C07F-97D1-4548-8A72-B5DDAAE4D326}"/>
                </a:ext>
              </a:extLst>
            </p:cNvPr>
            <p:cNvSpPr/>
            <p:nvPr/>
          </p:nvSpPr>
          <p:spPr bwMode="auto">
            <a:xfrm>
              <a:off x="3251201" y="3335339"/>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38" name="Freeform 6">
              <a:extLst>
                <a:ext uri="{FF2B5EF4-FFF2-40B4-BE49-F238E27FC236}">
                  <a16:creationId xmlns:a16="http://schemas.microsoft.com/office/drawing/2014/main" id="{70EADBEF-8645-4124-B158-D63F638FDFA0}"/>
                </a:ext>
              </a:extLst>
            </p:cNvPr>
            <p:cNvSpPr/>
            <p:nvPr/>
          </p:nvSpPr>
          <p:spPr bwMode="auto">
            <a:xfrm>
              <a:off x="3246438" y="1457326"/>
              <a:ext cx="2112962" cy="1933576"/>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0" name="Freeform 7">
              <a:extLst>
                <a:ext uri="{FF2B5EF4-FFF2-40B4-BE49-F238E27FC236}">
                  <a16:creationId xmlns:a16="http://schemas.microsoft.com/office/drawing/2014/main" id="{C322BF6A-5EE3-4B99-8CA6-0E6021E87E08}"/>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1" name="Freeform 8">
              <a:extLst>
                <a:ext uri="{FF2B5EF4-FFF2-40B4-BE49-F238E27FC236}">
                  <a16:creationId xmlns:a16="http://schemas.microsoft.com/office/drawing/2014/main" id="{4F8E74CF-05A2-430D-9970-57B8667D3EE7}"/>
                </a:ext>
              </a:extLst>
            </p:cNvPr>
            <p:cNvSpPr/>
            <p:nvPr/>
          </p:nvSpPr>
          <p:spPr bwMode="auto">
            <a:xfrm>
              <a:off x="7777163" y="1998663"/>
              <a:ext cx="1181100" cy="2060574"/>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2" name="Freeform 9">
              <a:extLst>
                <a:ext uri="{FF2B5EF4-FFF2-40B4-BE49-F238E27FC236}">
                  <a16:creationId xmlns:a16="http://schemas.microsoft.com/office/drawing/2014/main" id="{9DCFE919-711F-4B1A-A9A3-CABCEE1EAA8F}"/>
                </a:ext>
              </a:extLst>
            </p:cNvPr>
            <p:cNvSpPr/>
            <p:nvPr/>
          </p:nvSpPr>
          <p:spPr bwMode="auto">
            <a:xfrm>
              <a:off x="7016752"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4" name="Freeform 10">
              <a:extLst>
                <a:ext uri="{FF2B5EF4-FFF2-40B4-BE49-F238E27FC236}">
                  <a16:creationId xmlns:a16="http://schemas.microsoft.com/office/drawing/2014/main" id="{01F746E7-8910-4616-83A2-68A3DEC78B7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5" name="Freeform 11">
              <a:extLst>
                <a:ext uri="{FF2B5EF4-FFF2-40B4-BE49-F238E27FC236}">
                  <a16:creationId xmlns:a16="http://schemas.microsoft.com/office/drawing/2014/main" id="{A1209506-BDAE-401F-94C8-AEAB6322B9A8}"/>
                </a:ext>
              </a:extLst>
            </p:cNvPr>
            <p:cNvSpPr/>
            <p:nvPr/>
          </p:nvSpPr>
          <p:spPr bwMode="auto">
            <a:xfrm>
              <a:off x="6203951" y="5040313"/>
              <a:ext cx="1285876" cy="706437"/>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nvGrpSpPr>
            <p:cNvPr id="46" name="组合 9">
              <a:extLst>
                <a:ext uri="{FF2B5EF4-FFF2-40B4-BE49-F238E27FC236}">
                  <a16:creationId xmlns:a16="http://schemas.microsoft.com/office/drawing/2014/main" id="{D4EC8EE5-4222-46F3-B7F0-6A7227BC1CFA}"/>
                </a:ext>
              </a:extLst>
            </p:cNvPr>
            <p:cNvGrpSpPr/>
            <p:nvPr/>
          </p:nvGrpSpPr>
          <p:grpSpPr>
            <a:xfrm>
              <a:off x="3517901" y="1225551"/>
              <a:ext cx="5260976" cy="4090987"/>
              <a:chOff x="3517901" y="1225551"/>
              <a:chExt cx="5260975" cy="4090987"/>
            </a:xfrm>
            <a:grpFill/>
          </p:grpSpPr>
          <p:sp>
            <p:nvSpPr>
              <p:cNvPr id="47" name="Freeform 12">
                <a:extLst>
                  <a:ext uri="{FF2B5EF4-FFF2-40B4-BE49-F238E27FC236}">
                    <a16:creationId xmlns:a16="http://schemas.microsoft.com/office/drawing/2014/main" id="{4E0BE06F-363E-494B-A064-B89212FA6D18}"/>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8" name="Freeform 13">
                <a:extLst>
                  <a:ext uri="{FF2B5EF4-FFF2-40B4-BE49-F238E27FC236}">
                    <a16:creationId xmlns:a16="http://schemas.microsoft.com/office/drawing/2014/main" id="{3528C541-4D06-43E3-B9EE-A5FDBFAD168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49" name="Freeform 14">
                <a:extLst>
                  <a:ext uri="{FF2B5EF4-FFF2-40B4-BE49-F238E27FC236}">
                    <a16:creationId xmlns:a16="http://schemas.microsoft.com/office/drawing/2014/main" id="{940FD2BC-48EF-43C5-AD54-6FFCFA3FBEFD}"/>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0" name="Freeform 15">
                <a:extLst>
                  <a:ext uri="{FF2B5EF4-FFF2-40B4-BE49-F238E27FC236}">
                    <a16:creationId xmlns:a16="http://schemas.microsoft.com/office/drawing/2014/main" id="{5C7C502A-00EC-4F90-AB0B-FF2E94C14AF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1" name="Freeform 16">
                <a:extLst>
                  <a:ext uri="{FF2B5EF4-FFF2-40B4-BE49-F238E27FC236}">
                    <a16:creationId xmlns:a16="http://schemas.microsoft.com/office/drawing/2014/main" id="{FB1E49FB-615D-4D20-9854-9D5AEB835559}"/>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2" name="Freeform 17">
                <a:extLst>
                  <a:ext uri="{FF2B5EF4-FFF2-40B4-BE49-F238E27FC236}">
                    <a16:creationId xmlns:a16="http://schemas.microsoft.com/office/drawing/2014/main" id="{541FE89C-76D8-4704-843D-F53A446542D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3" name="Freeform 18">
                <a:extLst>
                  <a:ext uri="{FF2B5EF4-FFF2-40B4-BE49-F238E27FC236}">
                    <a16:creationId xmlns:a16="http://schemas.microsoft.com/office/drawing/2014/main" id="{C51CAFF7-53B2-4DBF-AAB0-276E63B7E693}"/>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4" name="Freeform 19">
                <a:extLst>
                  <a:ext uri="{FF2B5EF4-FFF2-40B4-BE49-F238E27FC236}">
                    <a16:creationId xmlns:a16="http://schemas.microsoft.com/office/drawing/2014/main" id="{3ACA160D-B449-4D9D-A2BF-97294ECA670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5" name="Freeform 20">
                <a:extLst>
                  <a:ext uri="{FF2B5EF4-FFF2-40B4-BE49-F238E27FC236}">
                    <a16:creationId xmlns:a16="http://schemas.microsoft.com/office/drawing/2014/main" id="{A4AA5C9C-3489-430A-A034-F7D9EC1359FD}"/>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6" name="Freeform 21">
                <a:extLst>
                  <a:ext uri="{FF2B5EF4-FFF2-40B4-BE49-F238E27FC236}">
                    <a16:creationId xmlns:a16="http://schemas.microsoft.com/office/drawing/2014/main" id="{D50A9B55-5729-428C-A3B7-B07C74745AA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7" name="Freeform 22">
                <a:extLst>
                  <a:ext uri="{FF2B5EF4-FFF2-40B4-BE49-F238E27FC236}">
                    <a16:creationId xmlns:a16="http://schemas.microsoft.com/office/drawing/2014/main" id="{2644EB42-F48A-4E24-8E23-4FD439D58BE9}"/>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8" name="Freeform 23">
                <a:extLst>
                  <a:ext uri="{FF2B5EF4-FFF2-40B4-BE49-F238E27FC236}">
                    <a16:creationId xmlns:a16="http://schemas.microsoft.com/office/drawing/2014/main" id="{BFD19B9C-63B9-49E5-AE99-8BBED9F78827}"/>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59" name="Freeform 24">
                <a:extLst>
                  <a:ext uri="{FF2B5EF4-FFF2-40B4-BE49-F238E27FC236}">
                    <a16:creationId xmlns:a16="http://schemas.microsoft.com/office/drawing/2014/main" id="{9220937F-00E0-49D2-B273-23DCBC1A51E5}"/>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0" name="Freeform 25">
                <a:extLst>
                  <a:ext uri="{FF2B5EF4-FFF2-40B4-BE49-F238E27FC236}">
                    <a16:creationId xmlns:a16="http://schemas.microsoft.com/office/drawing/2014/main" id="{0AB7E87F-5647-4586-A29D-A9D18B439C8B}"/>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1" name="Freeform 26">
                <a:extLst>
                  <a:ext uri="{FF2B5EF4-FFF2-40B4-BE49-F238E27FC236}">
                    <a16:creationId xmlns:a16="http://schemas.microsoft.com/office/drawing/2014/main" id="{3F7F1828-7255-488F-B92B-AEB9EDCE988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2" name="Freeform 27">
                <a:extLst>
                  <a:ext uri="{FF2B5EF4-FFF2-40B4-BE49-F238E27FC236}">
                    <a16:creationId xmlns:a16="http://schemas.microsoft.com/office/drawing/2014/main" id="{B5067A13-D23B-4DF8-A481-5F559E783E4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3" name="Freeform 28">
                <a:extLst>
                  <a:ext uri="{FF2B5EF4-FFF2-40B4-BE49-F238E27FC236}">
                    <a16:creationId xmlns:a16="http://schemas.microsoft.com/office/drawing/2014/main" id="{5F6593D3-BDD3-431D-A02C-FA016E653F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4" name="Freeform 29">
                <a:extLst>
                  <a:ext uri="{FF2B5EF4-FFF2-40B4-BE49-F238E27FC236}">
                    <a16:creationId xmlns:a16="http://schemas.microsoft.com/office/drawing/2014/main" id="{DC9EEA3C-163B-4500-8405-89A17AE9D7DC}"/>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5" name="Freeform 30">
                <a:extLst>
                  <a:ext uri="{FF2B5EF4-FFF2-40B4-BE49-F238E27FC236}">
                    <a16:creationId xmlns:a16="http://schemas.microsoft.com/office/drawing/2014/main" id="{28FAB0CF-4CAB-4399-8887-9CC65F4CAB8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6" name="Freeform 31">
                <a:extLst>
                  <a:ext uri="{FF2B5EF4-FFF2-40B4-BE49-F238E27FC236}">
                    <a16:creationId xmlns:a16="http://schemas.microsoft.com/office/drawing/2014/main" id="{A639DE46-F376-427B-9E50-F01C7FA62DDC}"/>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7" name="Freeform 32">
                <a:extLst>
                  <a:ext uri="{FF2B5EF4-FFF2-40B4-BE49-F238E27FC236}">
                    <a16:creationId xmlns:a16="http://schemas.microsoft.com/office/drawing/2014/main" id="{4AEE1FC3-1E23-46C2-B48D-A69ABD171DD4}"/>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8" name="Freeform 33">
                <a:extLst>
                  <a:ext uri="{FF2B5EF4-FFF2-40B4-BE49-F238E27FC236}">
                    <a16:creationId xmlns:a16="http://schemas.microsoft.com/office/drawing/2014/main" id="{467634CF-7343-442F-8E35-7F56BA4413F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69" name="Freeform 34">
                <a:extLst>
                  <a:ext uri="{FF2B5EF4-FFF2-40B4-BE49-F238E27FC236}">
                    <a16:creationId xmlns:a16="http://schemas.microsoft.com/office/drawing/2014/main" id="{A114C274-FA44-41EE-A141-1ADB061726DF}"/>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0" name="Freeform 35">
                <a:extLst>
                  <a:ext uri="{FF2B5EF4-FFF2-40B4-BE49-F238E27FC236}">
                    <a16:creationId xmlns:a16="http://schemas.microsoft.com/office/drawing/2014/main" id="{204061D8-BCAF-46F2-9F48-300D36885C9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1" name="Freeform 36">
                <a:extLst>
                  <a:ext uri="{FF2B5EF4-FFF2-40B4-BE49-F238E27FC236}">
                    <a16:creationId xmlns:a16="http://schemas.microsoft.com/office/drawing/2014/main" id="{EFE24630-E0F2-43B9-9B91-BB1BBFFC47D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2" name="Freeform 37">
                <a:extLst>
                  <a:ext uri="{FF2B5EF4-FFF2-40B4-BE49-F238E27FC236}">
                    <a16:creationId xmlns:a16="http://schemas.microsoft.com/office/drawing/2014/main" id="{21BC20CE-6216-461E-9F72-85B99A48FD5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3" name="Freeform 38">
                <a:extLst>
                  <a:ext uri="{FF2B5EF4-FFF2-40B4-BE49-F238E27FC236}">
                    <a16:creationId xmlns:a16="http://schemas.microsoft.com/office/drawing/2014/main" id="{5EB0DB89-4BD9-49EF-AE33-743B7135D805}"/>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4" name="Freeform 39">
                <a:extLst>
                  <a:ext uri="{FF2B5EF4-FFF2-40B4-BE49-F238E27FC236}">
                    <a16:creationId xmlns:a16="http://schemas.microsoft.com/office/drawing/2014/main" id="{F6D0A42C-ED42-429B-AF2C-92875FE8EFC9}"/>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5" name="Freeform 40">
                <a:extLst>
                  <a:ext uri="{FF2B5EF4-FFF2-40B4-BE49-F238E27FC236}">
                    <a16:creationId xmlns:a16="http://schemas.microsoft.com/office/drawing/2014/main" id="{E95E9FEF-17E6-4B43-8A26-CE5F8E8BFBF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6" name="Freeform 41">
                <a:extLst>
                  <a:ext uri="{FF2B5EF4-FFF2-40B4-BE49-F238E27FC236}">
                    <a16:creationId xmlns:a16="http://schemas.microsoft.com/office/drawing/2014/main" id="{88B1317D-DF8E-4556-8E60-22702F9B2ECA}"/>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7" name="Freeform 42">
                <a:extLst>
                  <a:ext uri="{FF2B5EF4-FFF2-40B4-BE49-F238E27FC236}">
                    <a16:creationId xmlns:a16="http://schemas.microsoft.com/office/drawing/2014/main" id="{F889A0AE-9306-4905-BEF8-520E45732E2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8" name="Freeform 43">
                <a:extLst>
                  <a:ext uri="{FF2B5EF4-FFF2-40B4-BE49-F238E27FC236}">
                    <a16:creationId xmlns:a16="http://schemas.microsoft.com/office/drawing/2014/main" id="{9E16CE70-EB39-4C66-B185-5367669A768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79" name="Freeform 44">
                <a:extLst>
                  <a:ext uri="{FF2B5EF4-FFF2-40B4-BE49-F238E27FC236}">
                    <a16:creationId xmlns:a16="http://schemas.microsoft.com/office/drawing/2014/main" id="{1FB98BA9-636B-4B3E-819D-925B783CE8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0" name="Freeform 45">
                <a:extLst>
                  <a:ext uri="{FF2B5EF4-FFF2-40B4-BE49-F238E27FC236}">
                    <a16:creationId xmlns:a16="http://schemas.microsoft.com/office/drawing/2014/main" id="{5B4BFA73-73AC-4E21-9F81-FCE666AB6D6B}"/>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1" name="Freeform 46">
                <a:extLst>
                  <a:ext uri="{FF2B5EF4-FFF2-40B4-BE49-F238E27FC236}">
                    <a16:creationId xmlns:a16="http://schemas.microsoft.com/office/drawing/2014/main" id="{8E136488-11DE-460C-82EA-5297B98E5BF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2" name="Freeform 47">
                <a:extLst>
                  <a:ext uri="{FF2B5EF4-FFF2-40B4-BE49-F238E27FC236}">
                    <a16:creationId xmlns:a16="http://schemas.microsoft.com/office/drawing/2014/main" id="{E3203A44-A18D-4651-AA77-FA6766733F0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3" name="Freeform 48">
                <a:extLst>
                  <a:ext uri="{FF2B5EF4-FFF2-40B4-BE49-F238E27FC236}">
                    <a16:creationId xmlns:a16="http://schemas.microsoft.com/office/drawing/2014/main" id="{97E7EF7F-269E-4A9F-BA21-62914AC91EE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4" name="Freeform 49">
                <a:extLst>
                  <a:ext uri="{FF2B5EF4-FFF2-40B4-BE49-F238E27FC236}">
                    <a16:creationId xmlns:a16="http://schemas.microsoft.com/office/drawing/2014/main" id="{AC6057EC-7326-4ECA-8089-0C7E47651650}"/>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5" name="Freeform 50">
                <a:extLst>
                  <a:ext uri="{FF2B5EF4-FFF2-40B4-BE49-F238E27FC236}">
                    <a16:creationId xmlns:a16="http://schemas.microsoft.com/office/drawing/2014/main" id="{550FE067-D86D-464D-AE13-A271DECB6D6D}"/>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6" name="Freeform 51">
                <a:extLst>
                  <a:ext uri="{FF2B5EF4-FFF2-40B4-BE49-F238E27FC236}">
                    <a16:creationId xmlns:a16="http://schemas.microsoft.com/office/drawing/2014/main" id="{F8FCD215-7C5E-4E36-BB6D-3DC86160D71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7" name="Freeform 52">
                <a:extLst>
                  <a:ext uri="{FF2B5EF4-FFF2-40B4-BE49-F238E27FC236}">
                    <a16:creationId xmlns:a16="http://schemas.microsoft.com/office/drawing/2014/main" id="{D7613CDF-2313-4584-9E4F-DC3CC37BC68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8" name="Freeform 53">
                <a:extLst>
                  <a:ext uri="{FF2B5EF4-FFF2-40B4-BE49-F238E27FC236}">
                    <a16:creationId xmlns:a16="http://schemas.microsoft.com/office/drawing/2014/main" id="{F0F25A47-A117-4A21-9E13-DDD6AA6CB22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89" name="Freeform 54">
                <a:extLst>
                  <a:ext uri="{FF2B5EF4-FFF2-40B4-BE49-F238E27FC236}">
                    <a16:creationId xmlns:a16="http://schemas.microsoft.com/office/drawing/2014/main" id="{57299281-CC93-4C32-9368-E77F6F4CBAF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0" name="Freeform 55">
                <a:extLst>
                  <a:ext uri="{FF2B5EF4-FFF2-40B4-BE49-F238E27FC236}">
                    <a16:creationId xmlns:a16="http://schemas.microsoft.com/office/drawing/2014/main" id="{BF1A7EDA-FEE0-4306-93E0-F67E136765B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1" name="Freeform 56">
                <a:extLst>
                  <a:ext uri="{FF2B5EF4-FFF2-40B4-BE49-F238E27FC236}">
                    <a16:creationId xmlns:a16="http://schemas.microsoft.com/office/drawing/2014/main" id="{59057415-E122-40F0-8703-78751FAA77D2}"/>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2" name="Freeform 57">
                <a:extLst>
                  <a:ext uri="{FF2B5EF4-FFF2-40B4-BE49-F238E27FC236}">
                    <a16:creationId xmlns:a16="http://schemas.microsoft.com/office/drawing/2014/main" id="{586705EE-9ABD-4B96-A33B-1FADC3EE45B0}"/>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3" name="Freeform 58">
                <a:extLst>
                  <a:ext uri="{FF2B5EF4-FFF2-40B4-BE49-F238E27FC236}">
                    <a16:creationId xmlns:a16="http://schemas.microsoft.com/office/drawing/2014/main" id="{367F9200-DA01-4F60-A5F5-94D42E5EA3E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4" name="Freeform 59">
                <a:extLst>
                  <a:ext uri="{FF2B5EF4-FFF2-40B4-BE49-F238E27FC236}">
                    <a16:creationId xmlns:a16="http://schemas.microsoft.com/office/drawing/2014/main" id="{62048632-A2E6-4505-A427-6EE88AA89469}"/>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5" name="Freeform 60">
                <a:extLst>
                  <a:ext uri="{FF2B5EF4-FFF2-40B4-BE49-F238E27FC236}">
                    <a16:creationId xmlns:a16="http://schemas.microsoft.com/office/drawing/2014/main" id="{C5C17972-F204-4FBC-AD02-121C964CFC9B}"/>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6" name="Freeform 61">
                <a:extLst>
                  <a:ext uri="{FF2B5EF4-FFF2-40B4-BE49-F238E27FC236}">
                    <a16:creationId xmlns:a16="http://schemas.microsoft.com/office/drawing/2014/main" id="{7D4D8F85-9B3D-4E3C-9FDF-64561829493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7" name="Freeform 62">
                <a:extLst>
                  <a:ext uri="{FF2B5EF4-FFF2-40B4-BE49-F238E27FC236}">
                    <a16:creationId xmlns:a16="http://schemas.microsoft.com/office/drawing/2014/main" id="{9CEC39D7-58CE-40EA-936C-B26A38D1F58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8" name="Freeform 63">
                <a:extLst>
                  <a:ext uri="{FF2B5EF4-FFF2-40B4-BE49-F238E27FC236}">
                    <a16:creationId xmlns:a16="http://schemas.microsoft.com/office/drawing/2014/main" id="{4BED0820-F2E1-4A1F-AAFF-4B52723BFACD}"/>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99" name="Freeform 64">
                <a:extLst>
                  <a:ext uri="{FF2B5EF4-FFF2-40B4-BE49-F238E27FC236}">
                    <a16:creationId xmlns:a16="http://schemas.microsoft.com/office/drawing/2014/main" id="{B1E49033-E09E-45BD-88DC-595AD249675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0" name="Freeform 65">
                <a:extLst>
                  <a:ext uri="{FF2B5EF4-FFF2-40B4-BE49-F238E27FC236}">
                    <a16:creationId xmlns:a16="http://schemas.microsoft.com/office/drawing/2014/main" id="{4426A205-036A-4D21-A9A3-E7B0187490D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1" name="Freeform 66">
                <a:extLst>
                  <a:ext uri="{FF2B5EF4-FFF2-40B4-BE49-F238E27FC236}">
                    <a16:creationId xmlns:a16="http://schemas.microsoft.com/office/drawing/2014/main" id="{FB554CB0-9769-4911-AE66-0D69BC990A7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2" name="Freeform 67">
                <a:extLst>
                  <a:ext uri="{FF2B5EF4-FFF2-40B4-BE49-F238E27FC236}">
                    <a16:creationId xmlns:a16="http://schemas.microsoft.com/office/drawing/2014/main" id="{D1CC51C0-1B5E-40C6-B642-994D81E7ED2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3" name="Freeform 68">
                <a:extLst>
                  <a:ext uri="{FF2B5EF4-FFF2-40B4-BE49-F238E27FC236}">
                    <a16:creationId xmlns:a16="http://schemas.microsoft.com/office/drawing/2014/main" id="{0BC36B73-09DD-4136-A6B8-93C1973EC208}"/>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4" name="Freeform 69">
                <a:extLst>
                  <a:ext uri="{FF2B5EF4-FFF2-40B4-BE49-F238E27FC236}">
                    <a16:creationId xmlns:a16="http://schemas.microsoft.com/office/drawing/2014/main" id="{A0BF9F11-5CA1-4891-9AB5-38E7BFCDCF4D}"/>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5" name="Freeform 70">
                <a:extLst>
                  <a:ext uri="{FF2B5EF4-FFF2-40B4-BE49-F238E27FC236}">
                    <a16:creationId xmlns:a16="http://schemas.microsoft.com/office/drawing/2014/main" id="{85110B9F-5F72-44B2-9E8C-D2297A9A4CC7}"/>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6" name="Freeform 71">
                <a:extLst>
                  <a:ext uri="{FF2B5EF4-FFF2-40B4-BE49-F238E27FC236}">
                    <a16:creationId xmlns:a16="http://schemas.microsoft.com/office/drawing/2014/main" id="{855F6E8E-B0BC-4019-B780-DDDE8C438DF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7" name="Freeform 72">
                <a:extLst>
                  <a:ext uri="{FF2B5EF4-FFF2-40B4-BE49-F238E27FC236}">
                    <a16:creationId xmlns:a16="http://schemas.microsoft.com/office/drawing/2014/main" id="{43186F23-35A8-4257-953E-CB44E31089A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8" name="Freeform 73">
                <a:extLst>
                  <a:ext uri="{FF2B5EF4-FFF2-40B4-BE49-F238E27FC236}">
                    <a16:creationId xmlns:a16="http://schemas.microsoft.com/office/drawing/2014/main" id="{02C69B59-6814-4E39-9124-B7A5596C4779}"/>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9" name="Freeform 74">
                <a:extLst>
                  <a:ext uri="{FF2B5EF4-FFF2-40B4-BE49-F238E27FC236}">
                    <a16:creationId xmlns:a16="http://schemas.microsoft.com/office/drawing/2014/main" id="{5D9BF301-3F3D-42B1-9883-54C9DE9323A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0" name="Freeform 75">
                <a:extLst>
                  <a:ext uri="{FF2B5EF4-FFF2-40B4-BE49-F238E27FC236}">
                    <a16:creationId xmlns:a16="http://schemas.microsoft.com/office/drawing/2014/main" id="{D5EDED29-26FA-47D9-8DA8-C0E72C099B37}"/>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1" name="Freeform 76">
                <a:extLst>
                  <a:ext uri="{FF2B5EF4-FFF2-40B4-BE49-F238E27FC236}">
                    <a16:creationId xmlns:a16="http://schemas.microsoft.com/office/drawing/2014/main" id="{E8067DE9-A1FF-4CA3-976F-5A68D0B95461}"/>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2" name="Freeform 77">
                <a:extLst>
                  <a:ext uri="{FF2B5EF4-FFF2-40B4-BE49-F238E27FC236}">
                    <a16:creationId xmlns:a16="http://schemas.microsoft.com/office/drawing/2014/main" id="{9403D431-66A4-45B3-81F8-1C11DA752FEF}"/>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3" name="Freeform 78">
                <a:extLst>
                  <a:ext uri="{FF2B5EF4-FFF2-40B4-BE49-F238E27FC236}">
                    <a16:creationId xmlns:a16="http://schemas.microsoft.com/office/drawing/2014/main" id="{DC2DB83A-0FC0-40F1-9437-01C260922220}"/>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4" name="Freeform 79">
                <a:extLst>
                  <a:ext uri="{FF2B5EF4-FFF2-40B4-BE49-F238E27FC236}">
                    <a16:creationId xmlns:a16="http://schemas.microsoft.com/office/drawing/2014/main" id="{8EC538BE-86EA-44AE-8FD1-C226B36BDB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5" name="Freeform 80">
                <a:extLst>
                  <a:ext uri="{FF2B5EF4-FFF2-40B4-BE49-F238E27FC236}">
                    <a16:creationId xmlns:a16="http://schemas.microsoft.com/office/drawing/2014/main" id="{2946414E-2AC9-40F2-96FF-F5BE589C90A1}"/>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6" name="Freeform 81">
                <a:extLst>
                  <a:ext uri="{FF2B5EF4-FFF2-40B4-BE49-F238E27FC236}">
                    <a16:creationId xmlns:a16="http://schemas.microsoft.com/office/drawing/2014/main" id="{D3A0CDC0-0A0E-4BCA-B186-8ABD4B70FC2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7" name="Freeform 82">
                <a:extLst>
                  <a:ext uri="{FF2B5EF4-FFF2-40B4-BE49-F238E27FC236}">
                    <a16:creationId xmlns:a16="http://schemas.microsoft.com/office/drawing/2014/main" id="{ADCEC82E-3108-4ED2-9FDE-40F8E3F49CE9}"/>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8" name="Freeform 83">
                <a:extLst>
                  <a:ext uri="{FF2B5EF4-FFF2-40B4-BE49-F238E27FC236}">
                    <a16:creationId xmlns:a16="http://schemas.microsoft.com/office/drawing/2014/main" id="{3F4FFB24-D67C-48A0-8B75-35037E7CD51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9" name="Freeform 84">
                <a:extLst>
                  <a:ext uri="{FF2B5EF4-FFF2-40B4-BE49-F238E27FC236}">
                    <a16:creationId xmlns:a16="http://schemas.microsoft.com/office/drawing/2014/main" id="{62F2883A-FF14-4D37-84B2-71ED1A26750C}"/>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0" name="Freeform 85">
                <a:extLst>
                  <a:ext uri="{FF2B5EF4-FFF2-40B4-BE49-F238E27FC236}">
                    <a16:creationId xmlns:a16="http://schemas.microsoft.com/office/drawing/2014/main" id="{3D2561D3-4045-4D40-9819-4968F36601DA}"/>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1" name="Freeform 86">
                <a:extLst>
                  <a:ext uri="{FF2B5EF4-FFF2-40B4-BE49-F238E27FC236}">
                    <a16:creationId xmlns:a16="http://schemas.microsoft.com/office/drawing/2014/main" id="{837DDBB2-A375-49D2-829E-9112F1098C86}"/>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2" name="Freeform 87">
                <a:extLst>
                  <a:ext uri="{FF2B5EF4-FFF2-40B4-BE49-F238E27FC236}">
                    <a16:creationId xmlns:a16="http://schemas.microsoft.com/office/drawing/2014/main" id="{02A649BB-4BFB-4677-89D1-CA48871D631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3" name="Freeform 88">
                <a:extLst>
                  <a:ext uri="{FF2B5EF4-FFF2-40B4-BE49-F238E27FC236}">
                    <a16:creationId xmlns:a16="http://schemas.microsoft.com/office/drawing/2014/main" id="{E1D1B0CE-F037-4C30-B793-08EBEAA8AF1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4" name="Freeform 89">
                <a:extLst>
                  <a:ext uri="{FF2B5EF4-FFF2-40B4-BE49-F238E27FC236}">
                    <a16:creationId xmlns:a16="http://schemas.microsoft.com/office/drawing/2014/main" id="{F4976183-0B29-4B1D-A860-14CD46E19F9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5" name="Freeform 90">
                <a:extLst>
                  <a:ext uri="{FF2B5EF4-FFF2-40B4-BE49-F238E27FC236}">
                    <a16:creationId xmlns:a16="http://schemas.microsoft.com/office/drawing/2014/main" id="{E3112028-7025-4D9E-AE54-8821C92A5D7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6" name="Freeform 91">
                <a:extLst>
                  <a:ext uri="{FF2B5EF4-FFF2-40B4-BE49-F238E27FC236}">
                    <a16:creationId xmlns:a16="http://schemas.microsoft.com/office/drawing/2014/main" id="{8E2D09B5-0F38-4DAE-B2E2-1FE3BB28C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7" name="Freeform 92">
                <a:extLst>
                  <a:ext uri="{FF2B5EF4-FFF2-40B4-BE49-F238E27FC236}">
                    <a16:creationId xmlns:a16="http://schemas.microsoft.com/office/drawing/2014/main" id="{5A5DD347-EAC5-48EA-9EEE-88DCBAA1122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grpSp>
      <p:sp>
        <p:nvSpPr>
          <p:cNvPr id="128" name="文本框 93">
            <a:extLst>
              <a:ext uri="{FF2B5EF4-FFF2-40B4-BE49-F238E27FC236}">
                <a16:creationId xmlns:a16="http://schemas.microsoft.com/office/drawing/2014/main" id="{D04DD78D-E85D-4709-8FAE-7800E78D1647}"/>
              </a:ext>
            </a:extLst>
          </p:cNvPr>
          <p:cNvSpPr txBox="1"/>
          <p:nvPr/>
        </p:nvSpPr>
        <p:spPr>
          <a:xfrm>
            <a:off x="5675882" y="6715050"/>
            <a:ext cx="7144514" cy="1938992"/>
          </a:xfrm>
          <a:prstGeom prst="rect">
            <a:avLst/>
          </a:prstGeom>
          <a:noFill/>
          <a:ln>
            <a:noFill/>
          </a:ln>
        </p:spPr>
        <p:txBody>
          <a:bodyPr wrap="square" rtlCol="0">
            <a:spAutoFit/>
          </a:bodyPr>
          <a:lstStyle/>
          <a:p>
            <a:pPr algn="ctr">
              <a:buClr>
                <a:srgbClr val="000000"/>
              </a:buClr>
              <a:defRPr/>
            </a:pPr>
            <a:r>
              <a:rPr lang="en-US" sz="4000" b="1">
                <a:solidFill>
                  <a:schemeClr val="accent6">
                    <a:lumMod val="75000"/>
                  </a:schemeClr>
                </a:solidFill>
                <a:latin typeface="Arial" panose="020B0604020202020204" pitchFamily="34" charset="0"/>
                <a:cs typeface="Arial" panose="020B0604020202020204" pitchFamily="34" charset="0"/>
              </a:rPr>
              <a:t>Hoàn thành nhiệm vụ 1 và 2 phần Hoạt động trong SGK/tr.34</a:t>
            </a:r>
          </a:p>
        </p:txBody>
      </p:sp>
    </p:spTree>
    <p:extLst>
      <p:ext uri="{BB962C8B-B14F-4D97-AF65-F5344CB8AC3E}">
        <p14:creationId xmlns:p14="http://schemas.microsoft.com/office/powerpoint/2010/main" val="308348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500"/>
                                        <p:tgtEl>
                                          <p:spTgt spid="3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wipe(up)">
                                      <p:cBhvr>
                                        <p:cTn id="31"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35" grpId="0"/>
      <p:bldP spid="1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43" name="Rectangle 77">
            <a:extLst>
              <a:ext uri="{FF2B5EF4-FFF2-40B4-BE49-F238E27FC236}">
                <a16:creationId xmlns:a16="http://schemas.microsoft.com/office/drawing/2014/main" id="{43D05411-F88B-4E99-AE38-463AF898C571}"/>
              </a:ext>
            </a:extLst>
          </p:cNvPr>
          <p:cNvSpPr>
            <a:spLocks noChangeArrowheads="1"/>
          </p:cNvSpPr>
          <p:nvPr/>
        </p:nvSpPr>
        <p:spPr bwMode="auto">
          <a:xfrm>
            <a:off x="838200" y="-201930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II. CÔNG THỨC TÍNH CÔNG SUẤT ĐIỆN</a:t>
            </a:r>
          </a:p>
        </p:txBody>
      </p:sp>
      <p:sp>
        <p:nvSpPr>
          <p:cNvPr id="34" name="Rectangle 77">
            <a:extLst>
              <a:ext uri="{FF2B5EF4-FFF2-40B4-BE49-F238E27FC236}">
                <a16:creationId xmlns:a16="http://schemas.microsoft.com/office/drawing/2014/main" id="{FEBAFCA7-FB2E-440F-A500-0BC80ECB9138}"/>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 </a:t>
            </a:r>
            <a:r>
              <a:rPr lang="en-US" sz="4800" b="1">
                <a:solidFill>
                  <a:srgbClr val="39B38E"/>
                </a:solidFill>
                <a:latin typeface="Arial" panose="020B0604020202020204" pitchFamily="34" charset="0"/>
                <a:cs typeface="Arial" panose="020B0604020202020204" pitchFamily="34" charset="0"/>
              </a:rPr>
              <a:t>Ảnh của một vật tạo bởi thấu kính</a:t>
            </a:r>
            <a:endParaRPr lang="en-US" altLang="en-US" sz="4800" b="1">
              <a:solidFill>
                <a:srgbClr val="39B38E"/>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63C45D4-3ACF-4630-AEBB-062F7E571622}"/>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2. </a:t>
            </a:r>
            <a:r>
              <a:rPr lang="en-US" altLang="en-US" sz="4400">
                <a:solidFill>
                  <a:srgbClr val="F84B4F"/>
                </a:solidFill>
                <a:latin typeface="Arial" panose="020B0604020202020204" pitchFamily="34" charset="0"/>
                <a:cs typeface="Arial" panose="020B0604020202020204" pitchFamily="34" charset="0"/>
              </a:rPr>
              <a:t>Cách vẽ ảnh</a:t>
            </a: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 </a:t>
            </a:r>
          </a:p>
        </p:txBody>
      </p:sp>
      <p:cxnSp>
        <p:nvCxnSpPr>
          <p:cNvPr id="24" name="Straight Connector 23">
            <a:extLst>
              <a:ext uri="{FF2B5EF4-FFF2-40B4-BE49-F238E27FC236}">
                <a16:creationId xmlns:a16="http://schemas.microsoft.com/office/drawing/2014/main" id="{ED432E6A-2601-4EBC-9558-4CA2779E9016}"/>
              </a:ext>
            </a:extLst>
          </p:cNvPr>
          <p:cNvCxnSpPr/>
          <p:nvPr/>
        </p:nvCxnSpPr>
        <p:spPr>
          <a:xfrm flipH="1" flipV="1">
            <a:off x="362135" y="2556737"/>
            <a:ext cx="2743200" cy="1583978"/>
          </a:xfrm>
          <a:prstGeom prst="line">
            <a:avLst/>
          </a:prstGeom>
          <a:ln w="38100">
            <a:solidFill>
              <a:srgbClr val="F94A4E"/>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4BFB65A-A4A3-4915-B9DB-27CB5CCCE8DC}"/>
              </a:ext>
            </a:extLst>
          </p:cNvPr>
          <p:cNvCxnSpPr>
            <a:cxnSpLocks/>
          </p:cNvCxnSpPr>
          <p:nvPr/>
        </p:nvCxnSpPr>
        <p:spPr>
          <a:xfrm>
            <a:off x="497244" y="2410821"/>
            <a:ext cx="1860160" cy="1668796"/>
          </a:xfrm>
          <a:prstGeom prst="line">
            <a:avLst/>
          </a:prstGeom>
          <a:ln w="38100">
            <a:solidFill>
              <a:srgbClr val="F94A4E"/>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71D19B5-F3DB-45B8-B6D9-06150881A44D}"/>
              </a:ext>
            </a:extLst>
          </p:cNvPr>
          <p:cNvCxnSpPr/>
          <p:nvPr/>
        </p:nvCxnSpPr>
        <p:spPr>
          <a:xfrm>
            <a:off x="3233703" y="3071090"/>
            <a:ext cx="0" cy="3578675"/>
          </a:xfrm>
          <a:prstGeom prst="straightConnector1">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94C698-3F88-48E3-B167-B55C341AEB3D}"/>
              </a:ext>
            </a:extLst>
          </p:cNvPr>
          <p:cNvCxnSpPr>
            <a:cxnSpLocks/>
          </p:cNvCxnSpPr>
          <p:nvPr/>
        </p:nvCxnSpPr>
        <p:spPr>
          <a:xfrm>
            <a:off x="565531" y="4860428"/>
            <a:ext cx="5562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D360154-6F8D-4E65-9C24-CD5D919E53E2}"/>
              </a:ext>
            </a:extLst>
          </p:cNvPr>
          <p:cNvSpPr/>
          <p:nvPr/>
        </p:nvSpPr>
        <p:spPr>
          <a:xfrm>
            <a:off x="2416605" y="416445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D8CE25A5-D080-4B5D-BFA3-3868AA49AD5F}"/>
              </a:ext>
            </a:extLst>
          </p:cNvPr>
          <p:cNvSpPr/>
          <p:nvPr/>
        </p:nvSpPr>
        <p:spPr>
          <a:xfrm>
            <a:off x="1098931" y="2933130"/>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577B9A80-72A8-4E26-BB04-F7AE0D4A042D}"/>
              </a:ext>
            </a:extLst>
          </p:cNvPr>
          <p:cNvSpPr/>
          <p:nvPr/>
        </p:nvSpPr>
        <p:spPr>
          <a:xfrm>
            <a:off x="4390772" y="48147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8" name="Group 107">
            <a:extLst>
              <a:ext uri="{FF2B5EF4-FFF2-40B4-BE49-F238E27FC236}">
                <a16:creationId xmlns:a16="http://schemas.microsoft.com/office/drawing/2014/main" id="{23A305B2-41F2-4C36-BBB8-EBA2B3C0BFBE}"/>
              </a:ext>
            </a:extLst>
          </p:cNvPr>
          <p:cNvGrpSpPr/>
          <p:nvPr/>
        </p:nvGrpSpPr>
        <p:grpSpPr>
          <a:xfrm>
            <a:off x="3233703" y="4179914"/>
            <a:ext cx="2042454" cy="1137133"/>
            <a:chOff x="3233703" y="4179914"/>
            <a:chExt cx="2042454" cy="1137133"/>
          </a:xfrm>
        </p:grpSpPr>
        <p:cxnSp>
          <p:nvCxnSpPr>
            <p:cNvPr id="16" name="Straight Connector 15">
              <a:extLst>
                <a:ext uri="{FF2B5EF4-FFF2-40B4-BE49-F238E27FC236}">
                  <a16:creationId xmlns:a16="http://schemas.microsoft.com/office/drawing/2014/main" id="{1C5A077A-11F7-42AE-89C2-FB5BFD4CCCE7}"/>
                </a:ext>
              </a:extLst>
            </p:cNvPr>
            <p:cNvCxnSpPr>
              <a:cxnSpLocks/>
            </p:cNvCxnSpPr>
            <p:nvPr/>
          </p:nvCxnSpPr>
          <p:spPr>
            <a:xfrm>
              <a:off x="3233703" y="4179914"/>
              <a:ext cx="2042454" cy="1137133"/>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1557026-86E9-41D7-8A83-FDEBD82C7331}"/>
                </a:ext>
              </a:extLst>
            </p:cNvPr>
            <p:cNvCxnSpPr>
              <a:cxnSpLocks/>
            </p:cNvCxnSpPr>
            <p:nvPr/>
          </p:nvCxnSpPr>
          <p:spPr>
            <a:xfrm>
              <a:off x="3846381" y="4512441"/>
              <a:ext cx="263622" cy="147582"/>
            </a:xfrm>
            <a:prstGeom prst="straightConnector1">
              <a:avLst/>
            </a:prstGeom>
            <a:ln w="38100">
              <a:solidFill>
                <a:srgbClr val="F94A4E"/>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7F31974-34F0-4B2A-BA31-D148F8BD29A4}"/>
              </a:ext>
            </a:extLst>
          </p:cNvPr>
          <p:cNvGrpSpPr/>
          <p:nvPr/>
        </p:nvGrpSpPr>
        <p:grpSpPr>
          <a:xfrm>
            <a:off x="2357404" y="4115414"/>
            <a:ext cx="2193095" cy="1954287"/>
            <a:chOff x="2357404" y="4115414"/>
            <a:chExt cx="2193095" cy="1954287"/>
          </a:xfrm>
        </p:grpSpPr>
        <p:cxnSp>
          <p:nvCxnSpPr>
            <p:cNvPr id="26" name="Straight Connector 25">
              <a:extLst>
                <a:ext uri="{FF2B5EF4-FFF2-40B4-BE49-F238E27FC236}">
                  <a16:creationId xmlns:a16="http://schemas.microsoft.com/office/drawing/2014/main" id="{08694EF1-4753-4DC1-8308-C3679F4497CF}"/>
                </a:ext>
              </a:extLst>
            </p:cNvPr>
            <p:cNvCxnSpPr>
              <a:cxnSpLocks/>
            </p:cNvCxnSpPr>
            <p:nvPr/>
          </p:nvCxnSpPr>
          <p:spPr>
            <a:xfrm>
              <a:off x="2357404" y="4115414"/>
              <a:ext cx="2193095" cy="1954287"/>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2FD8A18-5870-4AF8-9CC5-36155042930A}"/>
                </a:ext>
              </a:extLst>
            </p:cNvPr>
            <p:cNvCxnSpPr>
              <a:cxnSpLocks/>
            </p:cNvCxnSpPr>
            <p:nvPr/>
          </p:nvCxnSpPr>
          <p:spPr>
            <a:xfrm>
              <a:off x="3581400" y="5219700"/>
              <a:ext cx="110343" cy="9563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83C3CB8D-C3A5-4D3C-AD99-A4F0494D3CF8}"/>
              </a:ext>
            </a:extLst>
          </p:cNvPr>
          <p:cNvGrpSpPr/>
          <p:nvPr/>
        </p:nvGrpSpPr>
        <p:grpSpPr>
          <a:xfrm>
            <a:off x="2416605" y="4174628"/>
            <a:ext cx="817098" cy="11136"/>
            <a:chOff x="2416605" y="4174628"/>
            <a:chExt cx="817098" cy="11136"/>
          </a:xfrm>
        </p:grpSpPr>
        <p:cxnSp>
          <p:nvCxnSpPr>
            <p:cNvPr id="14" name="Straight Connector 13">
              <a:extLst>
                <a:ext uri="{FF2B5EF4-FFF2-40B4-BE49-F238E27FC236}">
                  <a16:creationId xmlns:a16="http://schemas.microsoft.com/office/drawing/2014/main" id="{82AFC7B9-1FED-4965-A714-071092553829}"/>
                </a:ext>
              </a:extLst>
            </p:cNvPr>
            <p:cNvCxnSpPr>
              <a:cxnSpLocks/>
            </p:cNvCxnSpPr>
            <p:nvPr/>
          </p:nvCxnSpPr>
          <p:spPr>
            <a:xfrm>
              <a:off x="2416605" y="4174628"/>
              <a:ext cx="817098" cy="11136"/>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A891B46E-BF5D-4131-A3B0-F2D168E63529}"/>
                </a:ext>
              </a:extLst>
            </p:cNvPr>
            <p:cNvCxnSpPr>
              <a:cxnSpLocks/>
            </p:cNvCxnSpPr>
            <p:nvPr/>
          </p:nvCxnSpPr>
          <p:spPr>
            <a:xfrm>
              <a:off x="2703161" y="4174628"/>
              <a:ext cx="168885" cy="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7898CE4C-BED6-405A-AB28-192743818DC8}"/>
              </a:ext>
            </a:extLst>
          </p:cNvPr>
          <p:cNvSpPr txBox="1"/>
          <p:nvPr/>
        </p:nvSpPr>
        <p:spPr>
          <a:xfrm>
            <a:off x="1690947" y="4035676"/>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S</a:t>
            </a:r>
          </a:p>
        </p:txBody>
      </p:sp>
      <p:sp>
        <p:nvSpPr>
          <p:cNvPr id="83" name="TextBox 82">
            <a:extLst>
              <a:ext uri="{FF2B5EF4-FFF2-40B4-BE49-F238E27FC236}">
                <a16:creationId xmlns:a16="http://schemas.microsoft.com/office/drawing/2014/main" id="{A46F8449-EF35-46F7-8F72-726E2CD6DB94}"/>
              </a:ext>
            </a:extLst>
          </p:cNvPr>
          <p:cNvSpPr txBox="1"/>
          <p:nvPr/>
        </p:nvSpPr>
        <p:spPr>
          <a:xfrm>
            <a:off x="1008224" y="2271657"/>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S'</a:t>
            </a:r>
          </a:p>
        </p:txBody>
      </p:sp>
      <p:sp>
        <p:nvSpPr>
          <p:cNvPr id="84" name="TextBox 83">
            <a:extLst>
              <a:ext uri="{FF2B5EF4-FFF2-40B4-BE49-F238E27FC236}">
                <a16:creationId xmlns:a16="http://schemas.microsoft.com/office/drawing/2014/main" id="{4F468A2F-DF68-401E-A1F2-517A853A5E99}"/>
              </a:ext>
            </a:extLst>
          </p:cNvPr>
          <p:cNvSpPr txBox="1"/>
          <p:nvPr/>
        </p:nvSpPr>
        <p:spPr>
          <a:xfrm>
            <a:off x="2529147" y="4865010"/>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O</a:t>
            </a:r>
          </a:p>
        </p:txBody>
      </p:sp>
      <p:cxnSp>
        <p:nvCxnSpPr>
          <p:cNvPr id="90" name="Straight Arrow Connector 89">
            <a:extLst>
              <a:ext uri="{FF2B5EF4-FFF2-40B4-BE49-F238E27FC236}">
                <a16:creationId xmlns:a16="http://schemas.microsoft.com/office/drawing/2014/main" id="{6597E9E9-86C1-454B-842C-2EAA4EA27444}"/>
              </a:ext>
            </a:extLst>
          </p:cNvPr>
          <p:cNvCxnSpPr/>
          <p:nvPr/>
        </p:nvCxnSpPr>
        <p:spPr>
          <a:xfrm>
            <a:off x="9340301" y="3071090"/>
            <a:ext cx="0" cy="3578675"/>
          </a:xfrm>
          <a:prstGeom prst="straightConnector1">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5D910A-50E8-49C5-981E-1E35FB6C742D}"/>
              </a:ext>
            </a:extLst>
          </p:cNvPr>
          <p:cNvCxnSpPr>
            <a:cxnSpLocks/>
          </p:cNvCxnSpPr>
          <p:nvPr/>
        </p:nvCxnSpPr>
        <p:spPr>
          <a:xfrm>
            <a:off x="6672129" y="4860428"/>
            <a:ext cx="5462365" cy="14362"/>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F26274A7-BCFB-4017-AEC5-8EA822BFFDCE}"/>
              </a:ext>
            </a:extLst>
          </p:cNvPr>
          <p:cNvSpPr/>
          <p:nvPr/>
        </p:nvSpPr>
        <p:spPr>
          <a:xfrm>
            <a:off x="10290454" y="478335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15" name="Group 114">
            <a:extLst>
              <a:ext uri="{FF2B5EF4-FFF2-40B4-BE49-F238E27FC236}">
                <a16:creationId xmlns:a16="http://schemas.microsoft.com/office/drawing/2014/main" id="{CC481C2D-8FE6-420F-B89A-62CC364AD062}"/>
              </a:ext>
            </a:extLst>
          </p:cNvPr>
          <p:cNvGrpSpPr/>
          <p:nvPr/>
        </p:nvGrpSpPr>
        <p:grpSpPr>
          <a:xfrm>
            <a:off x="9348753" y="3751934"/>
            <a:ext cx="2239249" cy="2544907"/>
            <a:chOff x="9348753" y="3751934"/>
            <a:chExt cx="2239249" cy="2544907"/>
          </a:xfrm>
        </p:grpSpPr>
        <p:cxnSp>
          <p:nvCxnSpPr>
            <p:cNvPr id="96" name="Straight Connector 95">
              <a:extLst>
                <a:ext uri="{FF2B5EF4-FFF2-40B4-BE49-F238E27FC236}">
                  <a16:creationId xmlns:a16="http://schemas.microsoft.com/office/drawing/2014/main" id="{BAA5D754-3953-4815-B0D6-996561123FB9}"/>
                </a:ext>
              </a:extLst>
            </p:cNvPr>
            <p:cNvCxnSpPr>
              <a:cxnSpLocks/>
            </p:cNvCxnSpPr>
            <p:nvPr/>
          </p:nvCxnSpPr>
          <p:spPr>
            <a:xfrm>
              <a:off x="9348753" y="3751934"/>
              <a:ext cx="2239249" cy="2544907"/>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FD1086B-4377-448F-9168-43FC4B9583D3}"/>
                </a:ext>
              </a:extLst>
            </p:cNvPr>
            <p:cNvCxnSpPr>
              <a:cxnSpLocks/>
            </p:cNvCxnSpPr>
            <p:nvPr/>
          </p:nvCxnSpPr>
          <p:spPr>
            <a:xfrm>
              <a:off x="9842636" y="4269242"/>
              <a:ext cx="90342" cy="162753"/>
            </a:xfrm>
            <a:prstGeom prst="straightConnector1">
              <a:avLst/>
            </a:prstGeom>
            <a:ln w="38100">
              <a:solidFill>
                <a:srgbClr val="F94A4E"/>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101" name="TextBox 100">
            <a:extLst>
              <a:ext uri="{FF2B5EF4-FFF2-40B4-BE49-F238E27FC236}">
                <a16:creationId xmlns:a16="http://schemas.microsoft.com/office/drawing/2014/main" id="{8B35E47E-3481-4CBD-A395-D595E45A7C34}"/>
              </a:ext>
            </a:extLst>
          </p:cNvPr>
          <p:cNvSpPr txBox="1"/>
          <p:nvPr/>
        </p:nvSpPr>
        <p:spPr>
          <a:xfrm>
            <a:off x="10054451" y="4153644"/>
            <a:ext cx="838200"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F</a:t>
            </a:r>
          </a:p>
        </p:txBody>
      </p:sp>
      <p:sp>
        <p:nvSpPr>
          <p:cNvPr id="103" name="TextBox 102">
            <a:extLst>
              <a:ext uri="{FF2B5EF4-FFF2-40B4-BE49-F238E27FC236}">
                <a16:creationId xmlns:a16="http://schemas.microsoft.com/office/drawing/2014/main" id="{88F86785-C659-49E7-A067-93617275F908}"/>
              </a:ext>
            </a:extLst>
          </p:cNvPr>
          <p:cNvSpPr txBox="1"/>
          <p:nvPr/>
        </p:nvSpPr>
        <p:spPr>
          <a:xfrm>
            <a:off x="8604398" y="4826482"/>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O</a:t>
            </a:r>
          </a:p>
        </p:txBody>
      </p:sp>
      <p:cxnSp>
        <p:nvCxnSpPr>
          <p:cNvPr id="105" name="Straight Arrow Connector 104">
            <a:extLst>
              <a:ext uri="{FF2B5EF4-FFF2-40B4-BE49-F238E27FC236}">
                <a16:creationId xmlns:a16="http://schemas.microsoft.com/office/drawing/2014/main" id="{E6EEB1B0-7266-4914-A56D-047F4C04FEB5}"/>
              </a:ext>
            </a:extLst>
          </p:cNvPr>
          <p:cNvCxnSpPr/>
          <p:nvPr/>
        </p:nvCxnSpPr>
        <p:spPr>
          <a:xfrm flipV="1">
            <a:off x="7371994" y="3691270"/>
            <a:ext cx="0" cy="116915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0E23A945-9276-47A1-86E6-9BB74B27B873}"/>
              </a:ext>
            </a:extLst>
          </p:cNvPr>
          <p:cNvCxnSpPr>
            <a:cxnSpLocks/>
          </p:cNvCxnSpPr>
          <p:nvPr/>
        </p:nvCxnSpPr>
        <p:spPr>
          <a:xfrm>
            <a:off x="11316082" y="4874790"/>
            <a:ext cx="0" cy="1136829"/>
          </a:xfrm>
          <a:prstGeom prst="straightConnector1">
            <a:avLst/>
          </a:prstGeom>
          <a:ln w="57150">
            <a:solidFill>
              <a:srgbClr val="3AAF8E"/>
            </a:solidFill>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D5575051-550C-4340-A038-18A8C917540F}"/>
              </a:ext>
            </a:extLst>
          </p:cNvPr>
          <p:cNvGrpSpPr/>
          <p:nvPr/>
        </p:nvGrpSpPr>
        <p:grpSpPr>
          <a:xfrm>
            <a:off x="7380447" y="3716703"/>
            <a:ext cx="4309457" cy="2511016"/>
            <a:chOff x="7380447" y="3716703"/>
            <a:chExt cx="4309457" cy="2511016"/>
          </a:xfrm>
        </p:grpSpPr>
        <p:cxnSp>
          <p:nvCxnSpPr>
            <p:cNvPr id="99" name="Straight Arrow Connector 98">
              <a:extLst>
                <a:ext uri="{FF2B5EF4-FFF2-40B4-BE49-F238E27FC236}">
                  <a16:creationId xmlns:a16="http://schemas.microsoft.com/office/drawing/2014/main" id="{8EE806C0-935B-43BD-AC0E-DFDA4F510E21}"/>
                </a:ext>
              </a:extLst>
            </p:cNvPr>
            <p:cNvCxnSpPr>
              <a:cxnSpLocks/>
            </p:cNvCxnSpPr>
            <p:nvPr/>
          </p:nvCxnSpPr>
          <p:spPr>
            <a:xfrm>
              <a:off x="10072391" y="5276946"/>
              <a:ext cx="110343" cy="9563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529236F5-2FDC-4D46-8084-7DE932D8B427}"/>
                </a:ext>
              </a:extLst>
            </p:cNvPr>
            <p:cNvGrpSpPr/>
            <p:nvPr/>
          </p:nvGrpSpPr>
          <p:grpSpPr>
            <a:xfrm>
              <a:off x="7380447" y="3716703"/>
              <a:ext cx="4309457" cy="2511016"/>
              <a:chOff x="7380447" y="3716703"/>
              <a:chExt cx="4309457" cy="2511016"/>
            </a:xfrm>
          </p:grpSpPr>
          <p:cxnSp>
            <p:nvCxnSpPr>
              <p:cNvPr id="97" name="Straight Connector 96">
                <a:extLst>
                  <a:ext uri="{FF2B5EF4-FFF2-40B4-BE49-F238E27FC236}">
                    <a16:creationId xmlns:a16="http://schemas.microsoft.com/office/drawing/2014/main" id="{8DDC95C2-275F-430D-9B0F-033465D4EDEF}"/>
                  </a:ext>
                </a:extLst>
              </p:cNvPr>
              <p:cNvCxnSpPr>
                <a:cxnSpLocks/>
              </p:cNvCxnSpPr>
              <p:nvPr/>
            </p:nvCxnSpPr>
            <p:spPr>
              <a:xfrm>
                <a:off x="7380447" y="3716703"/>
                <a:ext cx="4309457" cy="2511016"/>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2D0B40B8-5F9C-4AA0-97CA-02ADC2982908}"/>
                  </a:ext>
                </a:extLst>
              </p:cNvPr>
              <p:cNvCxnSpPr>
                <a:cxnSpLocks/>
              </p:cNvCxnSpPr>
              <p:nvPr/>
            </p:nvCxnSpPr>
            <p:spPr>
              <a:xfrm>
                <a:off x="8153400" y="4152900"/>
                <a:ext cx="110343" cy="9563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grpSp>
      <p:grpSp>
        <p:nvGrpSpPr>
          <p:cNvPr id="110" name="Group 109">
            <a:extLst>
              <a:ext uri="{FF2B5EF4-FFF2-40B4-BE49-F238E27FC236}">
                <a16:creationId xmlns:a16="http://schemas.microsoft.com/office/drawing/2014/main" id="{FCBE331C-8577-43DE-BB92-BEFD0C121176}"/>
              </a:ext>
            </a:extLst>
          </p:cNvPr>
          <p:cNvGrpSpPr/>
          <p:nvPr/>
        </p:nvGrpSpPr>
        <p:grpSpPr>
          <a:xfrm>
            <a:off x="7380448" y="3703058"/>
            <a:ext cx="1959853" cy="21400"/>
            <a:chOff x="7380448" y="3703058"/>
            <a:chExt cx="1959853" cy="21400"/>
          </a:xfrm>
        </p:grpSpPr>
        <p:cxnSp>
          <p:nvCxnSpPr>
            <p:cNvPr id="95" name="Straight Connector 94">
              <a:extLst>
                <a:ext uri="{FF2B5EF4-FFF2-40B4-BE49-F238E27FC236}">
                  <a16:creationId xmlns:a16="http://schemas.microsoft.com/office/drawing/2014/main" id="{A18BE65A-AB10-416C-89FB-B06E4BB6EAD8}"/>
                </a:ext>
              </a:extLst>
            </p:cNvPr>
            <p:cNvCxnSpPr>
              <a:cxnSpLocks/>
            </p:cNvCxnSpPr>
            <p:nvPr/>
          </p:nvCxnSpPr>
          <p:spPr>
            <a:xfrm>
              <a:off x="7380448" y="3703058"/>
              <a:ext cx="1959853" cy="0"/>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5797ADB8-A691-4C27-9A05-5992EB65F58A}"/>
                </a:ext>
              </a:extLst>
            </p:cNvPr>
            <p:cNvCxnSpPr>
              <a:cxnSpLocks/>
            </p:cNvCxnSpPr>
            <p:nvPr/>
          </p:nvCxnSpPr>
          <p:spPr>
            <a:xfrm>
              <a:off x="8481673" y="3724458"/>
              <a:ext cx="33077" cy="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sp>
        <p:nvSpPr>
          <p:cNvPr id="128" name="TextBox 127">
            <a:extLst>
              <a:ext uri="{FF2B5EF4-FFF2-40B4-BE49-F238E27FC236}">
                <a16:creationId xmlns:a16="http://schemas.microsoft.com/office/drawing/2014/main" id="{17093B8D-3C51-4BA5-BCC7-9EBA6B7389AC}"/>
              </a:ext>
            </a:extLst>
          </p:cNvPr>
          <p:cNvSpPr txBox="1"/>
          <p:nvPr/>
        </p:nvSpPr>
        <p:spPr>
          <a:xfrm>
            <a:off x="6929172" y="4912842"/>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A</a:t>
            </a:r>
          </a:p>
        </p:txBody>
      </p:sp>
      <p:sp>
        <p:nvSpPr>
          <p:cNvPr id="129" name="TextBox 128">
            <a:extLst>
              <a:ext uri="{FF2B5EF4-FFF2-40B4-BE49-F238E27FC236}">
                <a16:creationId xmlns:a16="http://schemas.microsoft.com/office/drawing/2014/main" id="{473A10B0-ED25-493E-9588-4636ED8355EE}"/>
              </a:ext>
            </a:extLst>
          </p:cNvPr>
          <p:cNvSpPr txBox="1"/>
          <p:nvPr/>
        </p:nvSpPr>
        <p:spPr>
          <a:xfrm>
            <a:off x="7032170" y="3123111"/>
            <a:ext cx="804765"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B</a:t>
            </a:r>
          </a:p>
        </p:txBody>
      </p:sp>
      <p:sp>
        <p:nvSpPr>
          <p:cNvPr id="130" name="TextBox 129">
            <a:extLst>
              <a:ext uri="{FF2B5EF4-FFF2-40B4-BE49-F238E27FC236}">
                <a16:creationId xmlns:a16="http://schemas.microsoft.com/office/drawing/2014/main" id="{19F2B753-446C-4CFE-8A08-1B2572A5F901}"/>
              </a:ext>
            </a:extLst>
          </p:cNvPr>
          <p:cNvSpPr txBox="1"/>
          <p:nvPr/>
        </p:nvSpPr>
        <p:spPr>
          <a:xfrm>
            <a:off x="11053321" y="4128293"/>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A'</a:t>
            </a:r>
          </a:p>
        </p:txBody>
      </p:sp>
      <p:sp>
        <p:nvSpPr>
          <p:cNvPr id="131" name="TextBox 130">
            <a:extLst>
              <a:ext uri="{FF2B5EF4-FFF2-40B4-BE49-F238E27FC236}">
                <a16:creationId xmlns:a16="http://schemas.microsoft.com/office/drawing/2014/main" id="{A997D324-4E38-47FC-8AEE-A488C8ACB813}"/>
              </a:ext>
            </a:extLst>
          </p:cNvPr>
          <p:cNvSpPr txBox="1"/>
          <p:nvPr/>
        </p:nvSpPr>
        <p:spPr>
          <a:xfrm>
            <a:off x="10831668" y="6019976"/>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B'</a:t>
            </a:r>
          </a:p>
        </p:txBody>
      </p:sp>
      <p:cxnSp>
        <p:nvCxnSpPr>
          <p:cNvPr id="68" name="Straight Connector 67">
            <a:extLst>
              <a:ext uri="{FF2B5EF4-FFF2-40B4-BE49-F238E27FC236}">
                <a16:creationId xmlns:a16="http://schemas.microsoft.com/office/drawing/2014/main" id="{5C8577A4-2160-46D8-A838-81B992C239BB}"/>
              </a:ext>
            </a:extLst>
          </p:cNvPr>
          <p:cNvCxnSpPr>
            <a:cxnSpLocks/>
          </p:cNvCxnSpPr>
          <p:nvPr/>
        </p:nvCxnSpPr>
        <p:spPr>
          <a:xfrm>
            <a:off x="12597219" y="4881656"/>
            <a:ext cx="5462365" cy="14362"/>
          </a:xfrm>
          <a:prstGeom prst="line">
            <a:avLst/>
          </a:prstGeom>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550E15CD-B62F-457B-86D9-7ADD0F5CDDDA}"/>
              </a:ext>
            </a:extLst>
          </p:cNvPr>
          <p:cNvSpPr/>
          <p:nvPr/>
        </p:nvSpPr>
        <p:spPr>
          <a:xfrm>
            <a:off x="13418343" y="48507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27" name="Group 126">
            <a:extLst>
              <a:ext uri="{FF2B5EF4-FFF2-40B4-BE49-F238E27FC236}">
                <a16:creationId xmlns:a16="http://schemas.microsoft.com/office/drawing/2014/main" id="{47E8620A-05A9-47F4-BE91-A37F188C0320}"/>
              </a:ext>
            </a:extLst>
          </p:cNvPr>
          <p:cNvGrpSpPr/>
          <p:nvPr/>
        </p:nvGrpSpPr>
        <p:grpSpPr>
          <a:xfrm>
            <a:off x="15929780" y="3037801"/>
            <a:ext cx="1632453" cy="700130"/>
            <a:chOff x="15929780" y="3037801"/>
            <a:chExt cx="1632453" cy="700130"/>
          </a:xfrm>
        </p:grpSpPr>
        <p:cxnSp>
          <p:nvCxnSpPr>
            <p:cNvPr id="72" name="Straight Connector 71">
              <a:extLst>
                <a:ext uri="{FF2B5EF4-FFF2-40B4-BE49-F238E27FC236}">
                  <a16:creationId xmlns:a16="http://schemas.microsoft.com/office/drawing/2014/main" id="{23834D2F-76B6-4E37-AFBE-CD99BAEEF2C4}"/>
                </a:ext>
              </a:extLst>
            </p:cNvPr>
            <p:cNvCxnSpPr>
              <a:cxnSpLocks/>
            </p:cNvCxnSpPr>
            <p:nvPr/>
          </p:nvCxnSpPr>
          <p:spPr>
            <a:xfrm flipV="1">
              <a:off x="15929780" y="3037801"/>
              <a:ext cx="1632453" cy="700130"/>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8CE8394-CAB8-4DAC-95D5-AE984A3A7474}"/>
                </a:ext>
              </a:extLst>
            </p:cNvPr>
            <p:cNvCxnSpPr>
              <a:cxnSpLocks/>
            </p:cNvCxnSpPr>
            <p:nvPr/>
          </p:nvCxnSpPr>
          <p:spPr>
            <a:xfrm flipV="1">
              <a:off x="16675090" y="3408652"/>
              <a:ext cx="100406" cy="19073"/>
            </a:xfrm>
            <a:prstGeom prst="straightConnector1">
              <a:avLst/>
            </a:prstGeom>
            <a:ln w="38100">
              <a:solidFill>
                <a:srgbClr val="F94A4E"/>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E8116554-9CC0-4429-8D2F-9E9A1F6128AA}"/>
              </a:ext>
            </a:extLst>
          </p:cNvPr>
          <p:cNvSpPr txBox="1"/>
          <p:nvPr/>
        </p:nvSpPr>
        <p:spPr>
          <a:xfrm>
            <a:off x="13015712" y="4154744"/>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F</a:t>
            </a:r>
          </a:p>
        </p:txBody>
      </p:sp>
      <p:sp>
        <p:nvSpPr>
          <p:cNvPr id="76" name="TextBox 75">
            <a:extLst>
              <a:ext uri="{FF2B5EF4-FFF2-40B4-BE49-F238E27FC236}">
                <a16:creationId xmlns:a16="http://schemas.microsoft.com/office/drawing/2014/main" id="{D534D36F-32E9-47AD-AAA3-7277CF65B89D}"/>
              </a:ext>
            </a:extLst>
          </p:cNvPr>
          <p:cNvSpPr txBox="1"/>
          <p:nvPr/>
        </p:nvSpPr>
        <p:spPr>
          <a:xfrm>
            <a:off x="15193877" y="4847710"/>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O</a:t>
            </a:r>
          </a:p>
        </p:txBody>
      </p:sp>
      <p:cxnSp>
        <p:nvCxnSpPr>
          <p:cNvPr id="77" name="Straight Arrow Connector 76">
            <a:extLst>
              <a:ext uri="{FF2B5EF4-FFF2-40B4-BE49-F238E27FC236}">
                <a16:creationId xmlns:a16="http://schemas.microsoft.com/office/drawing/2014/main" id="{9D2D35AE-09F9-4893-B217-EE91B19E908C}"/>
              </a:ext>
            </a:extLst>
          </p:cNvPr>
          <p:cNvCxnSpPr/>
          <p:nvPr/>
        </p:nvCxnSpPr>
        <p:spPr>
          <a:xfrm flipV="1">
            <a:off x="13961473" y="3712498"/>
            <a:ext cx="0" cy="116915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AAEA30C-CB8D-463A-9997-7E8F4A046582}"/>
              </a:ext>
            </a:extLst>
          </p:cNvPr>
          <p:cNvCxnSpPr>
            <a:cxnSpLocks/>
          </p:cNvCxnSpPr>
          <p:nvPr/>
        </p:nvCxnSpPr>
        <p:spPr>
          <a:xfrm flipV="1">
            <a:off x="14807019" y="4180145"/>
            <a:ext cx="0" cy="715873"/>
          </a:xfrm>
          <a:prstGeom prst="straightConnector1">
            <a:avLst/>
          </a:prstGeom>
          <a:ln w="57150">
            <a:solidFill>
              <a:srgbClr val="3AAF8E"/>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FE19B2FE-B731-422D-8B0E-A2429F77F70A}"/>
              </a:ext>
            </a:extLst>
          </p:cNvPr>
          <p:cNvGrpSpPr/>
          <p:nvPr/>
        </p:nvGrpSpPr>
        <p:grpSpPr>
          <a:xfrm>
            <a:off x="13969927" y="3745686"/>
            <a:ext cx="1959853" cy="0"/>
            <a:chOff x="13969927" y="3745686"/>
            <a:chExt cx="1959853" cy="0"/>
          </a:xfrm>
        </p:grpSpPr>
        <p:cxnSp>
          <p:nvCxnSpPr>
            <p:cNvPr id="70" name="Straight Connector 69">
              <a:extLst>
                <a:ext uri="{FF2B5EF4-FFF2-40B4-BE49-F238E27FC236}">
                  <a16:creationId xmlns:a16="http://schemas.microsoft.com/office/drawing/2014/main" id="{58610CCB-8125-4A35-B088-B863235EAB7E}"/>
                </a:ext>
              </a:extLst>
            </p:cNvPr>
            <p:cNvCxnSpPr>
              <a:cxnSpLocks/>
            </p:cNvCxnSpPr>
            <p:nvPr/>
          </p:nvCxnSpPr>
          <p:spPr>
            <a:xfrm>
              <a:off x="13969927" y="3745686"/>
              <a:ext cx="1959853" cy="0"/>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0ABD374-86C9-45CA-80D0-73416098C93E}"/>
                </a:ext>
              </a:extLst>
            </p:cNvPr>
            <p:cNvCxnSpPr>
              <a:cxnSpLocks/>
            </p:cNvCxnSpPr>
            <p:nvPr/>
          </p:nvCxnSpPr>
          <p:spPr>
            <a:xfrm>
              <a:off x="15071152" y="3745686"/>
              <a:ext cx="33077" cy="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D3F827B8-1128-46F6-B47F-4FB016B98CE0}"/>
              </a:ext>
            </a:extLst>
          </p:cNvPr>
          <p:cNvSpPr txBox="1"/>
          <p:nvPr/>
        </p:nvSpPr>
        <p:spPr>
          <a:xfrm>
            <a:off x="13518651" y="4934070"/>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A</a:t>
            </a:r>
          </a:p>
        </p:txBody>
      </p:sp>
      <p:sp>
        <p:nvSpPr>
          <p:cNvPr id="87" name="TextBox 86">
            <a:extLst>
              <a:ext uri="{FF2B5EF4-FFF2-40B4-BE49-F238E27FC236}">
                <a16:creationId xmlns:a16="http://schemas.microsoft.com/office/drawing/2014/main" id="{A1B64901-846C-49FD-8C3D-33651BFCE377}"/>
              </a:ext>
            </a:extLst>
          </p:cNvPr>
          <p:cNvSpPr txBox="1"/>
          <p:nvPr/>
        </p:nvSpPr>
        <p:spPr>
          <a:xfrm>
            <a:off x="13588215" y="3144339"/>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B</a:t>
            </a:r>
          </a:p>
        </p:txBody>
      </p:sp>
      <p:sp>
        <p:nvSpPr>
          <p:cNvPr id="88" name="TextBox 87">
            <a:extLst>
              <a:ext uri="{FF2B5EF4-FFF2-40B4-BE49-F238E27FC236}">
                <a16:creationId xmlns:a16="http://schemas.microsoft.com/office/drawing/2014/main" id="{B880FBFA-34A0-44A3-ABA9-A1C8ADFFA322}"/>
              </a:ext>
            </a:extLst>
          </p:cNvPr>
          <p:cNvSpPr txBox="1"/>
          <p:nvPr/>
        </p:nvSpPr>
        <p:spPr>
          <a:xfrm>
            <a:off x="14476820" y="4910468"/>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A'</a:t>
            </a:r>
          </a:p>
        </p:txBody>
      </p:sp>
      <p:sp>
        <p:nvSpPr>
          <p:cNvPr id="89" name="TextBox 88">
            <a:extLst>
              <a:ext uri="{FF2B5EF4-FFF2-40B4-BE49-F238E27FC236}">
                <a16:creationId xmlns:a16="http://schemas.microsoft.com/office/drawing/2014/main" id="{69D4A8A8-0956-4977-8F33-86850A12A6F6}"/>
              </a:ext>
            </a:extLst>
          </p:cNvPr>
          <p:cNvSpPr txBox="1"/>
          <p:nvPr/>
        </p:nvSpPr>
        <p:spPr>
          <a:xfrm>
            <a:off x="14588641" y="3633292"/>
            <a:ext cx="8382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B'</a:t>
            </a:r>
          </a:p>
        </p:txBody>
      </p:sp>
      <p:cxnSp>
        <p:nvCxnSpPr>
          <p:cNvPr id="92" name="Straight Connector 91">
            <a:extLst>
              <a:ext uri="{FF2B5EF4-FFF2-40B4-BE49-F238E27FC236}">
                <a16:creationId xmlns:a16="http://schemas.microsoft.com/office/drawing/2014/main" id="{C08EA3F4-D01B-4351-9CE6-014886A57C9C}"/>
              </a:ext>
            </a:extLst>
          </p:cNvPr>
          <p:cNvCxnSpPr>
            <a:cxnSpLocks/>
            <a:stCxn id="69" idx="7"/>
          </p:cNvCxnSpPr>
          <p:nvPr/>
        </p:nvCxnSpPr>
        <p:spPr>
          <a:xfrm flipV="1">
            <a:off x="13496392" y="3734723"/>
            <a:ext cx="2433387" cy="1129372"/>
          </a:xfrm>
          <a:prstGeom prst="line">
            <a:avLst/>
          </a:prstGeom>
          <a:ln w="38100">
            <a:solidFill>
              <a:srgbClr val="F94A4E"/>
            </a:solidFill>
            <a:prstDash val="dash"/>
          </a:ln>
        </p:spPr>
        <p:style>
          <a:lnRef idx="1">
            <a:schemeClr val="accent1"/>
          </a:lnRef>
          <a:fillRef idx="0">
            <a:schemeClr val="accent1"/>
          </a:fillRef>
          <a:effectRef idx="0">
            <a:schemeClr val="accent1"/>
          </a:effectRef>
          <a:fontRef idx="minor">
            <a:schemeClr val="tx1"/>
          </a:fontRef>
        </p:style>
      </p:cxnSp>
      <p:grpSp>
        <p:nvGrpSpPr>
          <p:cNvPr id="136" name="Group 135">
            <a:extLst>
              <a:ext uri="{FF2B5EF4-FFF2-40B4-BE49-F238E27FC236}">
                <a16:creationId xmlns:a16="http://schemas.microsoft.com/office/drawing/2014/main" id="{CA163023-27C4-4913-A3DA-5C7B22C90DFF}"/>
              </a:ext>
            </a:extLst>
          </p:cNvPr>
          <p:cNvGrpSpPr/>
          <p:nvPr/>
        </p:nvGrpSpPr>
        <p:grpSpPr>
          <a:xfrm>
            <a:off x="13932822" y="3743849"/>
            <a:ext cx="3331454" cy="1874077"/>
            <a:chOff x="13932822" y="3743849"/>
            <a:chExt cx="3331454" cy="1874077"/>
          </a:xfrm>
        </p:grpSpPr>
        <p:cxnSp>
          <p:nvCxnSpPr>
            <p:cNvPr id="71" name="Straight Connector 70">
              <a:extLst>
                <a:ext uri="{FF2B5EF4-FFF2-40B4-BE49-F238E27FC236}">
                  <a16:creationId xmlns:a16="http://schemas.microsoft.com/office/drawing/2014/main" id="{10143C5E-A72A-4E51-B07C-F56604F509B3}"/>
                </a:ext>
              </a:extLst>
            </p:cNvPr>
            <p:cNvCxnSpPr>
              <a:cxnSpLocks/>
            </p:cNvCxnSpPr>
            <p:nvPr/>
          </p:nvCxnSpPr>
          <p:spPr>
            <a:xfrm>
              <a:off x="13932822" y="3743849"/>
              <a:ext cx="3331454" cy="1874077"/>
            </a:xfrm>
            <a:prstGeom prst="line">
              <a:avLst/>
            </a:prstGeom>
            <a:ln w="38100">
              <a:solidFill>
                <a:srgbClr val="F94A4E"/>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3AAF4F3-464C-4178-A386-FBFC851BE95F}"/>
                </a:ext>
              </a:extLst>
            </p:cNvPr>
            <p:cNvCxnSpPr>
              <a:cxnSpLocks/>
            </p:cNvCxnSpPr>
            <p:nvPr/>
          </p:nvCxnSpPr>
          <p:spPr>
            <a:xfrm>
              <a:off x="16576220" y="5212142"/>
              <a:ext cx="110343" cy="9563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B4049C52-B98C-4C9A-B8C6-A9F43E715294}"/>
                </a:ext>
              </a:extLst>
            </p:cNvPr>
            <p:cNvCxnSpPr>
              <a:cxnSpLocks/>
            </p:cNvCxnSpPr>
            <p:nvPr/>
          </p:nvCxnSpPr>
          <p:spPr>
            <a:xfrm>
              <a:off x="15207898" y="4430878"/>
              <a:ext cx="110343" cy="95630"/>
            </a:xfrm>
            <a:prstGeom prst="straightConnector1">
              <a:avLst/>
            </a:prstGeom>
            <a:ln w="38100" cap="rnd">
              <a:solidFill>
                <a:srgbClr val="F94A4E"/>
              </a:solidFill>
              <a:headEnd type="none" w="lg" len="med"/>
              <a:tailEnd type="stealth" w="lg" len="med"/>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835A9EB0-DD3A-4192-978B-48AE48F5955F}"/>
              </a:ext>
            </a:extLst>
          </p:cNvPr>
          <p:cNvGrpSpPr/>
          <p:nvPr/>
        </p:nvGrpSpPr>
        <p:grpSpPr>
          <a:xfrm>
            <a:off x="15683318" y="2669929"/>
            <a:ext cx="533402" cy="4313105"/>
            <a:chOff x="8648699" y="5766885"/>
            <a:chExt cx="533402" cy="4313105"/>
          </a:xfrm>
        </p:grpSpPr>
        <p:cxnSp>
          <p:nvCxnSpPr>
            <p:cNvPr id="67" name="Straight Arrow Connector 66">
              <a:extLst>
                <a:ext uri="{FF2B5EF4-FFF2-40B4-BE49-F238E27FC236}">
                  <a16:creationId xmlns:a16="http://schemas.microsoft.com/office/drawing/2014/main" id="{95677D80-97C2-4381-8F13-60567D154702}"/>
                </a:ext>
              </a:extLst>
            </p:cNvPr>
            <p:cNvCxnSpPr/>
            <p:nvPr/>
          </p:nvCxnSpPr>
          <p:spPr>
            <a:xfrm>
              <a:off x="8895161" y="6134100"/>
              <a:ext cx="0" cy="3578675"/>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D82961D1-B97C-413C-A105-076C1737284C}"/>
                </a:ext>
              </a:extLst>
            </p:cNvPr>
            <p:cNvGrpSpPr/>
            <p:nvPr/>
          </p:nvGrpSpPr>
          <p:grpSpPr>
            <a:xfrm rot="10800000">
              <a:off x="8648700" y="5766885"/>
              <a:ext cx="533401" cy="399430"/>
              <a:chOff x="14630399" y="6484821"/>
              <a:chExt cx="533401" cy="464360"/>
            </a:xfrm>
          </p:grpSpPr>
          <p:cxnSp>
            <p:nvCxnSpPr>
              <p:cNvPr id="39" name="Straight Connector 38">
                <a:extLst>
                  <a:ext uri="{FF2B5EF4-FFF2-40B4-BE49-F238E27FC236}">
                    <a16:creationId xmlns:a16="http://schemas.microsoft.com/office/drawing/2014/main" id="{1E201946-8752-46A5-A3A1-F660F9A6EC6D}"/>
                  </a:ext>
                </a:extLst>
              </p:cNvPr>
              <p:cNvCxnSpPr>
                <a:cxnSpLocks/>
              </p:cNvCxnSpPr>
              <p:nvPr/>
            </p:nvCxnSpPr>
            <p:spPr>
              <a:xfrm flipH="1">
                <a:off x="14630399" y="6484821"/>
                <a:ext cx="266701" cy="464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C1514D0-C7A6-4321-84D7-1410F361E1E6}"/>
                  </a:ext>
                </a:extLst>
              </p:cNvPr>
              <p:cNvCxnSpPr>
                <a:cxnSpLocks/>
              </p:cNvCxnSpPr>
              <p:nvPr/>
            </p:nvCxnSpPr>
            <p:spPr>
              <a:xfrm>
                <a:off x="14897100" y="6484821"/>
                <a:ext cx="266700" cy="46436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B41FAC03-20F4-41BF-B74B-6F78E2AB6267}"/>
                </a:ext>
              </a:extLst>
            </p:cNvPr>
            <p:cNvGrpSpPr/>
            <p:nvPr/>
          </p:nvGrpSpPr>
          <p:grpSpPr>
            <a:xfrm>
              <a:off x="8648699" y="9680560"/>
              <a:ext cx="533401" cy="399430"/>
              <a:chOff x="14630399" y="6484821"/>
              <a:chExt cx="533401" cy="464360"/>
            </a:xfrm>
          </p:grpSpPr>
          <p:cxnSp>
            <p:nvCxnSpPr>
              <p:cNvPr id="112" name="Straight Connector 111">
                <a:extLst>
                  <a:ext uri="{FF2B5EF4-FFF2-40B4-BE49-F238E27FC236}">
                    <a16:creationId xmlns:a16="http://schemas.microsoft.com/office/drawing/2014/main" id="{695531BE-8165-468B-96F4-3D0EB7CD16BC}"/>
                  </a:ext>
                </a:extLst>
              </p:cNvPr>
              <p:cNvCxnSpPr>
                <a:cxnSpLocks/>
              </p:cNvCxnSpPr>
              <p:nvPr/>
            </p:nvCxnSpPr>
            <p:spPr>
              <a:xfrm flipH="1">
                <a:off x="14630399" y="6484821"/>
                <a:ext cx="266701" cy="464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E6EFD81-4AB0-4079-A4CA-D8390A631175}"/>
                  </a:ext>
                </a:extLst>
              </p:cNvPr>
              <p:cNvCxnSpPr>
                <a:cxnSpLocks/>
              </p:cNvCxnSpPr>
              <p:nvPr/>
            </p:nvCxnSpPr>
            <p:spPr>
              <a:xfrm>
                <a:off x="14897100" y="6484821"/>
                <a:ext cx="266700" cy="46436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119" name="TextBox 118">
            <a:extLst>
              <a:ext uri="{FF2B5EF4-FFF2-40B4-BE49-F238E27FC236}">
                <a16:creationId xmlns:a16="http://schemas.microsoft.com/office/drawing/2014/main" id="{63EB5889-BC06-4235-9D3B-BDAF45D357EB}"/>
              </a:ext>
            </a:extLst>
          </p:cNvPr>
          <p:cNvSpPr txBox="1"/>
          <p:nvPr/>
        </p:nvSpPr>
        <p:spPr>
          <a:xfrm>
            <a:off x="838200" y="7324070"/>
            <a:ext cx="4922810" cy="1277914"/>
          </a:xfrm>
          <a:prstGeom prst="rect">
            <a:avLst/>
          </a:prstGeom>
          <a:noFill/>
        </p:spPr>
        <p:txBody>
          <a:bodyPr wrap="square">
            <a:spAutoFit/>
          </a:bodyPr>
          <a:lstStyle/>
          <a:p>
            <a:pPr algn="ctr">
              <a:lnSpc>
                <a:spcPct val="107000"/>
              </a:lnSpc>
              <a:spcAft>
                <a:spcPts val="800"/>
              </a:spcAft>
            </a:pPr>
            <a:r>
              <a:rPr lang="en-US" sz="3600">
                <a:solidFill>
                  <a:srgbClr val="4FB0DA"/>
                </a:solidFill>
                <a:latin typeface="Arial" panose="020B0604020202020204" pitchFamily="34" charset="0"/>
                <a:cs typeface="Arial" panose="020B0604020202020204" pitchFamily="34" charset="0"/>
              </a:rPr>
              <a:t>S’ là ảnh ảo, cùng chiều vật, lớn hơn vật</a:t>
            </a:r>
          </a:p>
        </p:txBody>
      </p:sp>
      <p:sp>
        <p:nvSpPr>
          <p:cNvPr id="120" name="TextBox 119">
            <a:extLst>
              <a:ext uri="{FF2B5EF4-FFF2-40B4-BE49-F238E27FC236}">
                <a16:creationId xmlns:a16="http://schemas.microsoft.com/office/drawing/2014/main" id="{25BF5F70-B88B-489C-8345-2975A18A4891}"/>
              </a:ext>
            </a:extLst>
          </p:cNvPr>
          <p:cNvSpPr txBox="1"/>
          <p:nvPr/>
        </p:nvSpPr>
        <p:spPr>
          <a:xfrm>
            <a:off x="7143665" y="7324070"/>
            <a:ext cx="4922810" cy="1827616"/>
          </a:xfrm>
          <a:prstGeom prst="rect">
            <a:avLst/>
          </a:prstGeom>
          <a:noFill/>
        </p:spPr>
        <p:txBody>
          <a:bodyPr wrap="square">
            <a:spAutoFit/>
          </a:bodyPr>
          <a:lstStyle/>
          <a:p>
            <a:pPr algn="ctr">
              <a:lnSpc>
                <a:spcPct val="107000"/>
              </a:lnSpc>
              <a:spcAft>
                <a:spcPts val="800"/>
              </a:spcAft>
            </a:pPr>
            <a:r>
              <a:rPr lang="en-US" sz="3600" dirty="0">
                <a:solidFill>
                  <a:srgbClr val="4FB0DA"/>
                </a:solidFill>
                <a:latin typeface="Arial" panose="020B0604020202020204" pitchFamily="34" charset="0"/>
                <a:cs typeface="Arial" panose="020B0604020202020204" pitchFamily="34" charset="0"/>
              </a:rPr>
              <a:t>S’ </a:t>
            </a:r>
            <a:r>
              <a:rPr lang="en-US" sz="3600" dirty="0" err="1">
                <a:solidFill>
                  <a:srgbClr val="4FB0DA"/>
                </a:solidFill>
                <a:latin typeface="Arial" panose="020B0604020202020204" pitchFamily="34" charset="0"/>
                <a:cs typeface="Arial" panose="020B0604020202020204" pitchFamily="34" charset="0"/>
              </a:rPr>
              <a:t>là</a:t>
            </a:r>
            <a:r>
              <a:rPr lang="en-US" sz="3600" dirty="0">
                <a:solidFill>
                  <a:srgbClr val="4FB0DA"/>
                </a:solidFill>
                <a:latin typeface="Arial" panose="020B0604020202020204" pitchFamily="34" charset="0"/>
                <a:cs typeface="Arial" panose="020B0604020202020204" pitchFamily="34" charset="0"/>
              </a:rPr>
              <a:t> </a:t>
            </a:r>
            <a:r>
              <a:rPr lang="en-US" sz="3600" dirty="0" err="1">
                <a:solidFill>
                  <a:srgbClr val="4FB0DA"/>
                </a:solidFill>
                <a:latin typeface="Arial" panose="020B0604020202020204" pitchFamily="34" charset="0"/>
                <a:cs typeface="Arial" panose="020B0604020202020204" pitchFamily="34" charset="0"/>
              </a:rPr>
              <a:t>ảnh</a:t>
            </a:r>
            <a:r>
              <a:rPr lang="en-US" sz="3600" dirty="0">
                <a:solidFill>
                  <a:srgbClr val="4FB0DA"/>
                </a:solidFill>
                <a:latin typeface="Arial" panose="020B0604020202020204" pitchFamily="34" charset="0"/>
                <a:cs typeface="Arial" panose="020B0604020202020204" pitchFamily="34" charset="0"/>
              </a:rPr>
              <a:t> </a:t>
            </a:r>
            <a:r>
              <a:rPr lang="en-US" sz="3600" dirty="0" err="1">
                <a:solidFill>
                  <a:srgbClr val="4FB0DA"/>
                </a:solidFill>
                <a:latin typeface="Arial" panose="020B0604020202020204" pitchFamily="34" charset="0"/>
                <a:cs typeface="Arial" panose="020B0604020202020204" pitchFamily="34" charset="0"/>
              </a:rPr>
              <a:t>thật</a:t>
            </a:r>
            <a:r>
              <a:rPr lang="en-US" sz="3600" dirty="0">
                <a:solidFill>
                  <a:srgbClr val="4FB0DA"/>
                </a:solidFill>
                <a:latin typeface="Arial" panose="020B0604020202020204" pitchFamily="34" charset="0"/>
                <a:cs typeface="Arial" panose="020B0604020202020204" pitchFamily="34" charset="0"/>
              </a:rPr>
              <a:t>, </a:t>
            </a:r>
            <a:r>
              <a:rPr lang="en-US" sz="3600" dirty="0" err="1">
                <a:solidFill>
                  <a:srgbClr val="4FB0DA"/>
                </a:solidFill>
                <a:latin typeface="Arial" panose="020B0604020202020204" pitchFamily="34" charset="0"/>
                <a:cs typeface="Arial" panose="020B0604020202020204" pitchFamily="34" charset="0"/>
              </a:rPr>
              <a:t>ngược</a:t>
            </a:r>
            <a:r>
              <a:rPr lang="en-US" sz="3600" dirty="0">
                <a:solidFill>
                  <a:srgbClr val="4FB0DA"/>
                </a:solidFill>
                <a:latin typeface="Arial" panose="020B0604020202020204" pitchFamily="34" charset="0"/>
                <a:cs typeface="Arial" panose="020B0604020202020204" pitchFamily="34" charset="0"/>
              </a:rPr>
              <a:t> </a:t>
            </a:r>
            <a:r>
              <a:rPr lang="en-US" sz="3600" dirty="0" err="1">
                <a:solidFill>
                  <a:srgbClr val="4FB0DA"/>
                </a:solidFill>
                <a:latin typeface="Arial" panose="020B0604020202020204" pitchFamily="34" charset="0"/>
                <a:cs typeface="Arial" panose="020B0604020202020204" pitchFamily="34" charset="0"/>
              </a:rPr>
              <a:t>chiều</a:t>
            </a:r>
            <a:r>
              <a:rPr lang="en-US" sz="3600" dirty="0">
                <a:solidFill>
                  <a:srgbClr val="4FB0DA"/>
                </a:solidFill>
                <a:latin typeface="Arial" panose="020B0604020202020204" pitchFamily="34" charset="0"/>
                <a:cs typeface="Arial" panose="020B0604020202020204" pitchFamily="34" charset="0"/>
              </a:rPr>
              <a:t> </a:t>
            </a:r>
            <a:r>
              <a:rPr lang="en-US" sz="3600" dirty="0" err="1">
                <a:solidFill>
                  <a:srgbClr val="4FB0DA"/>
                </a:solidFill>
                <a:latin typeface="Arial" panose="020B0604020202020204" pitchFamily="34" charset="0"/>
                <a:cs typeface="Arial" panose="020B0604020202020204" pitchFamily="34" charset="0"/>
              </a:rPr>
              <a:t>vật</a:t>
            </a:r>
            <a:r>
              <a:rPr lang="en-US" sz="3600" dirty="0">
                <a:solidFill>
                  <a:srgbClr val="4FB0DA"/>
                </a:solidFill>
                <a:latin typeface="Arial" panose="020B0604020202020204" pitchFamily="34" charset="0"/>
                <a:cs typeface="Arial" panose="020B0604020202020204" pitchFamily="34" charset="0"/>
              </a:rPr>
              <a:t>, </a:t>
            </a:r>
            <a:r>
              <a:rPr lang="en-US" sz="3600" dirty="0" err="1">
                <a:solidFill>
                  <a:srgbClr val="4FB0DA"/>
                </a:solidFill>
                <a:latin typeface="Arial" panose="020B0604020202020204" pitchFamily="34" charset="0"/>
                <a:cs typeface="Arial" panose="020B0604020202020204" pitchFamily="34" charset="0"/>
              </a:rPr>
              <a:t>lớn</a:t>
            </a:r>
            <a:r>
              <a:rPr lang="en-US" sz="3600" dirty="0">
                <a:solidFill>
                  <a:srgbClr val="4FB0DA"/>
                </a:solidFill>
                <a:latin typeface="Arial" panose="020B0604020202020204" pitchFamily="34" charset="0"/>
                <a:cs typeface="Arial" panose="020B0604020202020204" pitchFamily="34" charset="0"/>
              </a:rPr>
              <a:t> </a:t>
            </a:r>
            <a:r>
              <a:rPr lang="en-US" sz="3600" dirty="0" err="1">
                <a:solidFill>
                  <a:srgbClr val="4FB0DA"/>
                </a:solidFill>
                <a:latin typeface="Arial" panose="020B0604020202020204" pitchFamily="34" charset="0"/>
                <a:cs typeface="Arial" panose="020B0604020202020204" pitchFamily="34" charset="0"/>
              </a:rPr>
              <a:t>hoặc</a:t>
            </a:r>
            <a:r>
              <a:rPr lang="en-US" sz="3600" dirty="0">
                <a:solidFill>
                  <a:srgbClr val="4FB0DA"/>
                </a:solidFill>
                <a:latin typeface="Arial" panose="020B0604020202020204" pitchFamily="34" charset="0"/>
                <a:cs typeface="Arial" panose="020B0604020202020204" pitchFamily="34" charset="0"/>
              </a:rPr>
              <a:t> </a:t>
            </a:r>
            <a:r>
              <a:rPr lang="en-US" sz="3600" dirty="0" err="1">
                <a:solidFill>
                  <a:srgbClr val="4FB0DA"/>
                </a:solidFill>
                <a:latin typeface="Arial" panose="020B0604020202020204" pitchFamily="34" charset="0"/>
                <a:cs typeface="Arial" panose="020B0604020202020204" pitchFamily="34" charset="0"/>
              </a:rPr>
              <a:t>bằng</a:t>
            </a:r>
            <a:r>
              <a:rPr lang="en-US" sz="3600" dirty="0">
                <a:solidFill>
                  <a:srgbClr val="4FB0DA"/>
                </a:solidFill>
                <a:latin typeface="Arial" panose="020B0604020202020204" pitchFamily="34" charset="0"/>
                <a:cs typeface="Arial" panose="020B0604020202020204" pitchFamily="34" charset="0"/>
              </a:rPr>
              <a:t> </a:t>
            </a:r>
            <a:r>
              <a:rPr lang="en-US" sz="3600" dirty="0" err="1">
                <a:solidFill>
                  <a:srgbClr val="4FB0DA"/>
                </a:solidFill>
                <a:latin typeface="Arial" panose="020B0604020202020204" pitchFamily="34" charset="0"/>
                <a:cs typeface="Arial" panose="020B0604020202020204" pitchFamily="34" charset="0"/>
              </a:rPr>
              <a:t>vật</a:t>
            </a:r>
            <a:endParaRPr lang="en-US" sz="3600" dirty="0">
              <a:solidFill>
                <a:srgbClr val="4FB0DA"/>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9333038B-C209-46A0-A35C-44AF2C364EDC}"/>
              </a:ext>
            </a:extLst>
          </p:cNvPr>
          <p:cNvSpPr txBox="1"/>
          <p:nvPr/>
        </p:nvSpPr>
        <p:spPr>
          <a:xfrm>
            <a:off x="13449130" y="7324070"/>
            <a:ext cx="4922810" cy="1277914"/>
          </a:xfrm>
          <a:prstGeom prst="rect">
            <a:avLst/>
          </a:prstGeom>
          <a:noFill/>
        </p:spPr>
        <p:txBody>
          <a:bodyPr wrap="square">
            <a:spAutoFit/>
          </a:bodyPr>
          <a:lstStyle/>
          <a:p>
            <a:pPr algn="ctr">
              <a:lnSpc>
                <a:spcPct val="107000"/>
              </a:lnSpc>
              <a:spcAft>
                <a:spcPts val="800"/>
              </a:spcAft>
            </a:pPr>
            <a:r>
              <a:rPr lang="en-US" sz="3600">
                <a:solidFill>
                  <a:srgbClr val="4FB0DA"/>
                </a:solidFill>
                <a:latin typeface="Arial" panose="020B0604020202020204" pitchFamily="34" charset="0"/>
                <a:cs typeface="Arial" panose="020B0604020202020204" pitchFamily="34" charset="0"/>
              </a:rPr>
              <a:t>S’ là ảnh ảo, cùng chiều vật, bé hơn vật</a:t>
            </a:r>
          </a:p>
        </p:txBody>
      </p:sp>
      <p:sp>
        <p:nvSpPr>
          <p:cNvPr id="4" name="TextBox 3">
            <a:extLst>
              <a:ext uri="{FF2B5EF4-FFF2-40B4-BE49-F238E27FC236}">
                <a16:creationId xmlns:a16="http://schemas.microsoft.com/office/drawing/2014/main" id="{51B2A626-F086-FFC4-E39F-156E4C3E4A19}"/>
              </a:ext>
            </a:extLst>
          </p:cNvPr>
          <p:cNvSpPr txBox="1"/>
          <p:nvPr/>
        </p:nvSpPr>
        <p:spPr>
          <a:xfrm>
            <a:off x="3991265" y="4035967"/>
            <a:ext cx="838200"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F</a:t>
            </a:r>
          </a:p>
        </p:txBody>
      </p:sp>
    </p:spTree>
    <p:extLst>
      <p:ext uri="{BB962C8B-B14F-4D97-AF65-F5344CB8AC3E}">
        <p14:creationId xmlns:p14="http://schemas.microsoft.com/office/powerpoint/2010/main" val="3488339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barn(inVertical)">
                                      <p:cBhvr>
                                        <p:cTn id="15" dur="500"/>
                                        <p:tgtEl>
                                          <p:spTgt spid="8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barn(inVertical)">
                                      <p:cBhvr>
                                        <p:cTn id="24" dur="500"/>
                                        <p:tgtEl>
                                          <p:spTgt spid="8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wipe(left)">
                                      <p:cBhvr>
                                        <p:cTn id="32" dur="500"/>
                                        <p:tgtEl>
                                          <p:spTgt spid="109"/>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08"/>
                                        </p:tgtEl>
                                        <p:attrNameLst>
                                          <p:attrName>style.visibility</p:attrName>
                                        </p:attrNameLst>
                                      </p:cBhvr>
                                      <p:to>
                                        <p:strVal val="visible"/>
                                      </p:to>
                                    </p:set>
                                    <p:animEffect transition="in" filter="wipe(left)">
                                      <p:cBhvr>
                                        <p:cTn id="36" dur="500"/>
                                        <p:tgtEl>
                                          <p:spTgt spid="10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7"/>
                                        </p:tgtEl>
                                        <p:attrNameLst>
                                          <p:attrName>style.visibility</p:attrName>
                                        </p:attrNameLst>
                                      </p:cBhvr>
                                      <p:to>
                                        <p:strVal val="visible"/>
                                      </p:to>
                                    </p:set>
                                    <p:animEffect transition="in" filter="wipe(left)">
                                      <p:cBhvr>
                                        <p:cTn id="41" dur="500"/>
                                        <p:tgtEl>
                                          <p:spTgt spid="10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par>
                                <p:cTn id="47" presetID="2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par>
                          <p:cTn id="50" fill="hold">
                            <p:stCondLst>
                              <p:cond delay="500"/>
                            </p:stCondLst>
                            <p:childTnLst>
                              <p:par>
                                <p:cTn id="51" presetID="16" presetClass="entr" presetSubtype="21"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barn(inVertical)">
                                      <p:cBhvr>
                                        <p:cTn id="56" dur="500"/>
                                        <p:tgtEl>
                                          <p:spTgt spid="8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barn(inVertical)">
                                      <p:cBhvr>
                                        <p:cTn id="61" dur="500"/>
                                        <p:tgtEl>
                                          <p:spTgt spid="1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wipe(down)">
                                      <p:cBhvr>
                                        <p:cTn id="66" dur="500"/>
                                        <p:tgtEl>
                                          <p:spTgt spid="90"/>
                                        </p:tgtEl>
                                      </p:cBhvr>
                                    </p:animEffect>
                                  </p:childTnLst>
                                </p:cTn>
                              </p:par>
                              <p:par>
                                <p:cTn id="67" presetID="22" presetClass="entr" presetSubtype="8" fill="hold" nodeType="with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wipe(left)">
                                      <p:cBhvr>
                                        <p:cTn id="69" dur="500"/>
                                        <p:tgtEl>
                                          <p:spTgt spid="9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barn(inVertical)">
                                      <p:cBhvr>
                                        <p:cTn id="74" dur="500"/>
                                        <p:tgtEl>
                                          <p:spTgt spid="94"/>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barn(inVertical)">
                                      <p:cBhvr>
                                        <p:cTn id="77" dur="500"/>
                                        <p:tgtEl>
                                          <p:spTgt spid="101"/>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barn(inVertical)">
                                      <p:cBhvr>
                                        <p:cTn id="80" dur="500"/>
                                        <p:tgtEl>
                                          <p:spTgt spid="103"/>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Effect transition="in" filter="barn(inVertical)">
                                      <p:cBhvr>
                                        <p:cTn id="83" dur="500"/>
                                        <p:tgtEl>
                                          <p:spTgt spid="129"/>
                                        </p:tgtEl>
                                      </p:cBhvr>
                                    </p:animEffect>
                                  </p:childTnLst>
                                </p:cTn>
                              </p:par>
                              <p:par>
                                <p:cTn id="84" presetID="16" presetClass="entr" presetSubtype="21" fill="hold" nodeType="withEffect">
                                  <p:stCondLst>
                                    <p:cond delay="0"/>
                                  </p:stCondLst>
                                  <p:childTnLst>
                                    <p:set>
                                      <p:cBhvr>
                                        <p:cTn id="85" dur="1" fill="hold">
                                          <p:stCondLst>
                                            <p:cond delay="0"/>
                                          </p:stCondLst>
                                        </p:cTn>
                                        <p:tgtEl>
                                          <p:spTgt spid="105"/>
                                        </p:tgtEl>
                                        <p:attrNameLst>
                                          <p:attrName>style.visibility</p:attrName>
                                        </p:attrNameLst>
                                      </p:cBhvr>
                                      <p:to>
                                        <p:strVal val="visible"/>
                                      </p:to>
                                    </p:set>
                                    <p:animEffect transition="in" filter="barn(inVertical)">
                                      <p:cBhvr>
                                        <p:cTn id="86" dur="500"/>
                                        <p:tgtEl>
                                          <p:spTgt spid="105"/>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28"/>
                                        </p:tgtEl>
                                        <p:attrNameLst>
                                          <p:attrName>style.visibility</p:attrName>
                                        </p:attrNameLst>
                                      </p:cBhvr>
                                      <p:to>
                                        <p:strVal val="visible"/>
                                      </p:to>
                                    </p:set>
                                    <p:animEffect transition="in" filter="barn(inVertical)">
                                      <p:cBhvr>
                                        <p:cTn id="89" dur="500"/>
                                        <p:tgtEl>
                                          <p:spTgt spid="12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110"/>
                                        </p:tgtEl>
                                        <p:attrNameLst>
                                          <p:attrName>style.visibility</p:attrName>
                                        </p:attrNameLst>
                                      </p:cBhvr>
                                      <p:to>
                                        <p:strVal val="visible"/>
                                      </p:to>
                                    </p:set>
                                    <p:animEffect transition="in" filter="wipe(left)">
                                      <p:cBhvr>
                                        <p:cTn id="94" dur="500"/>
                                        <p:tgtEl>
                                          <p:spTgt spid="110"/>
                                        </p:tgtEl>
                                      </p:cBhvr>
                                    </p:animEffect>
                                  </p:childTnLst>
                                </p:cTn>
                              </p:par>
                            </p:childTnLst>
                          </p:cTn>
                        </p:par>
                        <p:par>
                          <p:cTn id="95" fill="hold">
                            <p:stCondLst>
                              <p:cond delay="500"/>
                            </p:stCondLst>
                            <p:childTnLst>
                              <p:par>
                                <p:cTn id="96" presetID="22" presetClass="entr" presetSubtype="8" fill="hold" nodeType="afterEffect">
                                  <p:stCondLst>
                                    <p:cond delay="0"/>
                                  </p:stCondLst>
                                  <p:childTnLst>
                                    <p:set>
                                      <p:cBhvr>
                                        <p:cTn id="97" dur="1" fill="hold">
                                          <p:stCondLst>
                                            <p:cond delay="0"/>
                                          </p:stCondLst>
                                        </p:cTn>
                                        <p:tgtEl>
                                          <p:spTgt spid="115"/>
                                        </p:tgtEl>
                                        <p:attrNameLst>
                                          <p:attrName>style.visibility</p:attrName>
                                        </p:attrNameLst>
                                      </p:cBhvr>
                                      <p:to>
                                        <p:strVal val="visible"/>
                                      </p:to>
                                    </p:set>
                                    <p:animEffect transition="in" filter="wipe(left)">
                                      <p:cBhvr>
                                        <p:cTn id="98" dur="500"/>
                                        <p:tgtEl>
                                          <p:spTgt spid="11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125"/>
                                        </p:tgtEl>
                                        <p:attrNameLst>
                                          <p:attrName>style.visibility</p:attrName>
                                        </p:attrNameLst>
                                      </p:cBhvr>
                                      <p:to>
                                        <p:strVal val="visible"/>
                                      </p:to>
                                    </p:set>
                                    <p:animEffect transition="in" filter="wipe(left)">
                                      <p:cBhvr>
                                        <p:cTn id="103" dur="500"/>
                                        <p:tgtEl>
                                          <p:spTgt spid="125"/>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131"/>
                                        </p:tgtEl>
                                        <p:attrNameLst>
                                          <p:attrName>style.visibility</p:attrName>
                                        </p:attrNameLst>
                                      </p:cBhvr>
                                      <p:to>
                                        <p:strVal val="visible"/>
                                      </p:to>
                                    </p:set>
                                    <p:animEffect transition="in" filter="barn(inVertical)">
                                      <p:cBhvr>
                                        <p:cTn id="108" dur="500"/>
                                        <p:tgtEl>
                                          <p:spTgt spid="131"/>
                                        </p:tgtEl>
                                      </p:cBhvr>
                                    </p:animEffect>
                                  </p:childTnLst>
                                </p:cTn>
                              </p:par>
                            </p:childTnLst>
                          </p:cTn>
                        </p:par>
                        <p:par>
                          <p:cTn id="109" fill="hold">
                            <p:stCondLst>
                              <p:cond delay="500"/>
                            </p:stCondLst>
                            <p:childTnLst>
                              <p:par>
                                <p:cTn id="110" presetID="22" presetClass="entr" presetSubtype="4" fill="hold" nodeType="afterEffect">
                                  <p:stCondLst>
                                    <p:cond delay="0"/>
                                  </p:stCondLst>
                                  <p:childTnLst>
                                    <p:set>
                                      <p:cBhvr>
                                        <p:cTn id="111" dur="1" fill="hold">
                                          <p:stCondLst>
                                            <p:cond delay="0"/>
                                          </p:stCondLst>
                                        </p:cTn>
                                        <p:tgtEl>
                                          <p:spTgt spid="118"/>
                                        </p:tgtEl>
                                        <p:attrNameLst>
                                          <p:attrName>style.visibility</p:attrName>
                                        </p:attrNameLst>
                                      </p:cBhvr>
                                      <p:to>
                                        <p:strVal val="visible"/>
                                      </p:to>
                                    </p:set>
                                    <p:animEffect transition="in" filter="wipe(down)">
                                      <p:cBhvr>
                                        <p:cTn id="112" dur="500"/>
                                        <p:tgtEl>
                                          <p:spTgt spid="118"/>
                                        </p:tgtEl>
                                      </p:cBhvr>
                                    </p:animEffect>
                                  </p:childTnLst>
                                </p:cTn>
                              </p:par>
                            </p:childTnLst>
                          </p:cTn>
                        </p:par>
                        <p:par>
                          <p:cTn id="113" fill="hold">
                            <p:stCondLst>
                              <p:cond delay="1000"/>
                            </p:stCondLst>
                            <p:childTnLst>
                              <p:par>
                                <p:cTn id="114" presetID="16" presetClass="entr" presetSubtype="21" fill="hold" grpId="0" nodeType="afterEffect">
                                  <p:stCondLst>
                                    <p:cond delay="0"/>
                                  </p:stCondLst>
                                  <p:childTnLst>
                                    <p:set>
                                      <p:cBhvr>
                                        <p:cTn id="115" dur="1" fill="hold">
                                          <p:stCondLst>
                                            <p:cond delay="0"/>
                                          </p:stCondLst>
                                        </p:cTn>
                                        <p:tgtEl>
                                          <p:spTgt spid="130"/>
                                        </p:tgtEl>
                                        <p:attrNameLst>
                                          <p:attrName>style.visibility</p:attrName>
                                        </p:attrNameLst>
                                      </p:cBhvr>
                                      <p:to>
                                        <p:strVal val="visible"/>
                                      </p:to>
                                    </p:set>
                                    <p:animEffect transition="in" filter="barn(inVertical)">
                                      <p:cBhvr>
                                        <p:cTn id="116" dur="500"/>
                                        <p:tgtEl>
                                          <p:spTgt spid="130"/>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120"/>
                                        </p:tgtEl>
                                        <p:attrNameLst>
                                          <p:attrName>style.visibility</p:attrName>
                                        </p:attrNameLst>
                                      </p:cBhvr>
                                      <p:to>
                                        <p:strVal val="visible"/>
                                      </p:to>
                                    </p:set>
                                    <p:animEffect transition="in" filter="barn(inVertical)">
                                      <p:cBhvr>
                                        <p:cTn id="121" dur="500"/>
                                        <p:tgtEl>
                                          <p:spTgt spid="120"/>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68"/>
                                        </p:tgtEl>
                                        <p:attrNameLst>
                                          <p:attrName>style.visibility</p:attrName>
                                        </p:attrNameLst>
                                      </p:cBhvr>
                                      <p:to>
                                        <p:strVal val="visible"/>
                                      </p:to>
                                    </p:set>
                                    <p:animEffect transition="in" filter="wipe(down)">
                                      <p:cBhvr>
                                        <p:cTn id="126" dur="500"/>
                                        <p:tgtEl>
                                          <p:spTgt spid="68"/>
                                        </p:tgtEl>
                                      </p:cBhvr>
                                    </p:animEffect>
                                  </p:childTnLst>
                                </p:cTn>
                              </p:par>
                              <p:par>
                                <p:cTn id="127" presetID="22" presetClass="entr" presetSubtype="8" fill="hold" nodeType="withEffect">
                                  <p:stCondLst>
                                    <p:cond delay="0"/>
                                  </p:stCondLst>
                                  <p:childTnLst>
                                    <p:set>
                                      <p:cBhvr>
                                        <p:cTn id="128" dur="1" fill="hold">
                                          <p:stCondLst>
                                            <p:cond delay="0"/>
                                          </p:stCondLst>
                                        </p:cTn>
                                        <p:tgtEl>
                                          <p:spTgt spid="100"/>
                                        </p:tgtEl>
                                        <p:attrNameLst>
                                          <p:attrName>style.visibility</p:attrName>
                                        </p:attrNameLst>
                                      </p:cBhvr>
                                      <p:to>
                                        <p:strVal val="visible"/>
                                      </p:to>
                                    </p:set>
                                    <p:animEffect transition="in" filter="wipe(left)">
                                      <p:cBhvr>
                                        <p:cTn id="129" dur="500"/>
                                        <p:tgtEl>
                                          <p:spTgt spid="100"/>
                                        </p:tgtEl>
                                      </p:cBhvr>
                                    </p:animEffect>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69"/>
                                        </p:tgtEl>
                                        <p:attrNameLst>
                                          <p:attrName>style.visibility</p:attrName>
                                        </p:attrNameLst>
                                      </p:cBhvr>
                                      <p:to>
                                        <p:strVal val="visible"/>
                                      </p:to>
                                    </p:set>
                                    <p:animEffect transition="in" filter="barn(inVertical)">
                                      <p:cBhvr>
                                        <p:cTn id="134" dur="500"/>
                                        <p:tgtEl>
                                          <p:spTgt spid="69"/>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barn(inVertical)">
                                      <p:cBhvr>
                                        <p:cTn id="137" dur="500"/>
                                        <p:tgtEl>
                                          <p:spTgt spid="75"/>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76"/>
                                        </p:tgtEl>
                                        <p:attrNameLst>
                                          <p:attrName>style.visibility</p:attrName>
                                        </p:attrNameLst>
                                      </p:cBhvr>
                                      <p:to>
                                        <p:strVal val="visible"/>
                                      </p:to>
                                    </p:set>
                                    <p:animEffect transition="in" filter="barn(inVertical)">
                                      <p:cBhvr>
                                        <p:cTn id="140" dur="500"/>
                                        <p:tgtEl>
                                          <p:spTgt spid="76"/>
                                        </p:tgtEl>
                                      </p:cBhvr>
                                    </p:animEffect>
                                  </p:childTnLst>
                                </p:cTn>
                              </p:par>
                              <p:par>
                                <p:cTn id="141" presetID="16" presetClass="entr" presetSubtype="21" fill="hold" nodeType="withEffect">
                                  <p:stCondLst>
                                    <p:cond delay="0"/>
                                  </p:stCondLst>
                                  <p:childTnLst>
                                    <p:set>
                                      <p:cBhvr>
                                        <p:cTn id="142" dur="1" fill="hold">
                                          <p:stCondLst>
                                            <p:cond delay="0"/>
                                          </p:stCondLst>
                                        </p:cTn>
                                        <p:tgtEl>
                                          <p:spTgt spid="77"/>
                                        </p:tgtEl>
                                        <p:attrNameLst>
                                          <p:attrName>style.visibility</p:attrName>
                                        </p:attrNameLst>
                                      </p:cBhvr>
                                      <p:to>
                                        <p:strVal val="visible"/>
                                      </p:to>
                                    </p:set>
                                    <p:animEffect transition="in" filter="barn(inVertical)">
                                      <p:cBhvr>
                                        <p:cTn id="143" dur="500"/>
                                        <p:tgtEl>
                                          <p:spTgt spid="77"/>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87"/>
                                        </p:tgtEl>
                                        <p:attrNameLst>
                                          <p:attrName>style.visibility</p:attrName>
                                        </p:attrNameLst>
                                      </p:cBhvr>
                                      <p:to>
                                        <p:strVal val="visible"/>
                                      </p:to>
                                    </p:set>
                                    <p:animEffect transition="in" filter="barn(inVertical)">
                                      <p:cBhvr>
                                        <p:cTn id="146" dur="500"/>
                                        <p:tgtEl>
                                          <p:spTgt spid="87"/>
                                        </p:tgtEl>
                                      </p:cBhvr>
                                    </p:animEffect>
                                  </p:childTnLst>
                                </p:cTn>
                              </p:par>
                              <p:par>
                                <p:cTn id="147" presetID="16" presetClass="entr" presetSubtype="21" fill="hold" grpId="0" nodeType="withEffect">
                                  <p:stCondLst>
                                    <p:cond delay="0"/>
                                  </p:stCondLst>
                                  <p:childTnLst>
                                    <p:set>
                                      <p:cBhvr>
                                        <p:cTn id="148" dur="1" fill="hold">
                                          <p:stCondLst>
                                            <p:cond delay="0"/>
                                          </p:stCondLst>
                                        </p:cTn>
                                        <p:tgtEl>
                                          <p:spTgt spid="86"/>
                                        </p:tgtEl>
                                        <p:attrNameLst>
                                          <p:attrName>style.visibility</p:attrName>
                                        </p:attrNameLst>
                                      </p:cBhvr>
                                      <p:to>
                                        <p:strVal val="visible"/>
                                      </p:to>
                                    </p:set>
                                    <p:animEffect transition="in" filter="barn(inVertical)">
                                      <p:cBhvr>
                                        <p:cTn id="149" dur="500"/>
                                        <p:tgtEl>
                                          <p:spTgt spid="86"/>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childTnLst>
                                    <p:set>
                                      <p:cBhvr>
                                        <p:cTn id="153" dur="1" fill="hold">
                                          <p:stCondLst>
                                            <p:cond delay="0"/>
                                          </p:stCondLst>
                                        </p:cTn>
                                        <p:tgtEl>
                                          <p:spTgt spid="126"/>
                                        </p:tgtEl>
                                        <p:attrNameLst>
                                          <p:attrName>style.visibility</p:attrName>
                                        </p:attrNameLst>
                                      </p:cBhvr>
                                      <p:to>
                                        <p:strVal val="visible"/>
                                      </p:to>
                                    </p:set>
                                    <p:animEffect transition="in" filter="wipe(left)">
                                      <p:cBhvr>
                                        <p:cTn id="154" dur="500"/>
                                        <p:tgtEl>
                                          <p:spTgt spid="126"/>
                                        </p:tgtEl>
                                      </p:cBhvr>
                                    </p:animEffect>
                                  </p:childTnLst>
                                </p:cTn>
                              </p:par>
                            </p:childTnLst>
                          </p:cTn>
                        </p:par>
                        <p:par>
                          <p:cTn id="155" fill="hold">
                            <p:stCondLst>
                              <p:cond delay="500"/>
                            </p:stCondLst>
                            <p:childTnLst>
                              <p:par>
                                <p:cTn id="156" presetID="22" presetClass="entr" presetSubtype="8" fill="hold" nodeType="afterEffect">
                                  <p:stCondLst>
                                    <p:cond delay="0"/>
                                  </p:stCondLst>
                                  <p:childTnLst>
                                    <p:set>
                                      <p:cBhvr>
                                        <p:cTn id="157" dur="1" fill="hold">
                                          <p:stCondLst>
                                            <p:cond delay="0"/>
                                          </p:stCondLst>
                                        </p:cTn>
                                        <p:tgtEl>
                                          <p:spTgt spid="127"/>
                                        </p:tgtEl>
                                        <p:attrNameLst>
                                          <p:attrName>style.visibility</p:attrName>
                                        </p:attrNameLst>
                                      </p:cBhvr>
                                      <p:to>
                                        <p:strVal val="visible"/>
                                      </p:to>
                                    </p:set>
                                    <p:animEffect transition="in" filter="wipe(left)">
                                      <p:cBhvr>
                                        <p:cTn id="158" dur="500"/>
                                        <p:tgtEl>
                                          <p:spTgt spid="127"/>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1" fill="hold" nodeType="clickEffect">
                                  <p:stCondLst>
                                    <p:cond delay="0"/>
                                  </p:stCondLst>
                                  <p:childTnLst>
                                    <p:set>
                                      <p:cBhvr>
                                        <p:cTn id="162" dur="1" fill="hold">
                                          <p:stCondLst>
                                            <p:cond delay="0"/>
                                          </p:stCondLst>
                                        </p:cTn>
                                        <p:tgtEl>
                                          <p:spTgt spid="136"/>
                                        </p:tgtEl>
                                        <p:attrNameLst>
                                          <p:attrName>style.visibility</p:attrName>
                                        </p:attrNameLst>
                                      </p:cBhvr>
                                      <p:to>
                                        <p:strVal val="visible"/>
                                      </p:to>
                                    </p:set>
                                    <p:animEffect transition="in" filter="wipe(up)">
                                      <p:cBhvr>
                                        <p:cTn id="163" dur="500"/>
                                        <p:tgtEl>
                                          <p:spTgt spid="136"/>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1" fill="hold" nodeType="click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wipe(up)">
                                      <p:cBhvr>
                                        <p:cTn id="168" dur="500"/>
                                        <p:tgtEl>
                                          <p:spTgt spid="92"/>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21" fill="hold" grpId="0" nodeType="click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barn(inVertical)">
                                      <p:cBhvr>
                                        <p:cTn id="173" dur="500"/>
                                        <p:tgtEl>
                                          <p:spTgt spid="89"/>
                                        </p:tgtEl>
                                      </p:cBhvr>
                                    </p:animEffect>
                                  </p:childTnLst>
                                </p:cTn>
                              </p:par>
                            </p:childTnLst>
                          </p:cTn>
                        </p:par>
                        <p:par>
                          <p:cTn id="174" fill="hold">
                            <p:stCondLst>
                              <p:cond delay="500"/>
                            </p:stCondLst>
                            <p:childTnLst>
                              <p:par>
                                <p:cTn id="175" presetID="22" presetClass="entr" presetSubtype="1" fill="hold" nodeType="afterEffect">
                                  <p:stCondLst>
                                    <p:cond delay="0"/>
                                  </p:stCondLst>
                                  <p:childTnLst>
                                    <p:set>
                                      <p:cBhvr>
                                        <p:cTn id="176" dur="1" fill="hold">
                                          <p:stCondLst>
                                            <p:cond delay="0"/>
                                          </p:stCondLst>
                                        </p:cTn>
                                        <p:tgtEl>
                                          <p:spTgt spid="78"/>
                                        </p:tgtEl>
                                        <p:attrNameLst>
                                          <p:attrName>style.visibility</p:attrName>
                                        </p:attrNameLst>
                                      </p:cBhvr>
                                      <p:to>
                                        <p:strVal val="visible"/>
                                      </p:to>
                                    </p:set>
                                    <p:animEffect transition="in" filter="wipe(up)">
                                      <p:cBhvr>
                                        <p:cTn id="177" dur="500"/>
                                        <p:tgtEl>
                                          <p:spTgt spid="78"/>
                                        </p:tgtEl>
                                      </p:cBhvr>
                                    </p:animEffect>
                                  </p:childTnLst>
                                </p:cTn>
                              </p:par>
                            </p:childTnLst>
                          </p:cTn>
                        </p:par>
                        <p:par>
                          <p:cTn id="178" fill="hold">
                            <p:stCondLst>
                              <p:cond delay="1000"/>
                            </p:stCondLst>
                            <p:childTnLst>
                              <p:par>
                                <p:cTn id="179" presetID="16" presetClass="entr" presetSubtype="21"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Effect transition="in" filter="barn(inVertical)">
                                      <p:cBhvr>
                                        <p:cTn id="181" dur="500"/>
                                        <p:tgtEl>
                                          <p:spTgt spid="88"/>
                                        </p:tgtEl>
                                      </p:cBhvr>
                                    </p:animEffect>
                                  </p:childTnLst>
                                </p:cTn>
                              </p:par>
                            </p:childTnLst>
                          </p:cTn>
                        </p:par>
                      </p:childTnLst>
                    </p:cTn>
                  </p:par>
                  <p:par>
                    <p:cTn id="182" fill="hold">
                      <p:stCondLst>
                        <p:cond delay="indefinite"/>
                      </p:stCondLst>
                      <p:childTnLst>
                        <p:par>
                          <p:cTn id="183" fill="hold">
                            <p:stCondLst>
                              <p:cond delay="0"/>
                            </p:stCondLst>
                            <p:childTnLst>
                              <p:par>
                                <p:cTn id="184" presetID="16" presetClass="entr" presetSubtype="21" fill="hold" grpId="0" nodeType="clickEffect">
                                  <p:stCondLst>
                                    <p:cond delay="0"/>
                                  </p:stCondLst>
                                  <p:childTnLst>
                                    <p:set>
                                      <p:cBhvr>
                                        <p:cTn id="185" dur="1" fill="hold">
                                          <p:stCondLst>
                                            <p:cond delay="0"/>
                                          </p:stCondLst>
                                        </p:cTn>
                                        <p:tgtEl>
                                          <p:spTgt spid="123"/>
                                        </p:tgtEl>
                                        <p:attrNameLst>
                                          <p:attrName>style.visibility</p:attrName>
                                        </p:attrNameLst>
                                      </p:cBhvr>
                                      <p:to>
                                        <p:strVal val="visible"/>
                                      </p:to>
                                    </p:set>
                                    <p:animEffect transition="in" filter="barn(inVertical)">
                                      <p:cBhvr>
                                        <p:cTn id="18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3" grpId="0" animBg="1"/>
      <p:bldP spid="81" grpId="0"/>
      <p:bldP spid="83" grpId="0"/>
      <p:bldP spid="84" grpId="0"/>
      <p:bldP spid="94" grpId="0" animBg="1"/>
      <p:bldP spid="101" grpId="0"/>
      <p:bldP spid="103" grpId="0"/>
      <p:bldP spid="128" grpId="0"/>
      <p:bldP spid="129" grpId="0"/>
      <p:bldP spid="130" grpId="0"/>
      <p:bldP spid="131" grpId="0"/>
      <p:bldP spid="69" grpId="0" animBg="1"/>
      <p:bldP spid="75" grpId="0"/>
      <p:bldP spid="76" grpId="0"/>
      <p:bldP spid="86" grpId="0"/>
      <p:bldP spid="87" grpId="0"/>
      <p:bldP spid="88" grpId="0"/>
      <p:bldP spid="89" grpId="0"/>
      <p:bldP spid="119" grpId="0"/>
      <p:bldP spid="120" grpId="0"/>
      <p:bldP spid="12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43" name="Rectangle 77">
            <a:extLst>
              <a:ext uri="{FF2B5EF4-FFF2-40B4-BE49-F238E27FC236}">
                <a16:creationId xmlns:a16="http://schemas.microsoft.com/office/drawing/2014/main" id="{43D05411-F88B-4E99-AE38-463AF898C571}"/>
              </a:ext>
            </a:extLst>
          </p:cNvPr>
          <p:cNvSpPr>
            <a:spLocks noChangeArrowheads="1"/>
          </p:cNvSpPr>
          <p:nvPr/>
        </p:nvSpPr>
        <p:spPr bwMode="auto">
          <a:xfrm>
            <a:off x="838200" y="-201930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II. CÔNG THỨC TÍNH CÔNG SUẤT ĐIỆN</a:t>
            </a:r>
          </a:p>
        </p:txBody>
      </p:sp>
      <p:sp>
        <p:nvSpPr>
          <p:cNvPr id="34" name="Rectangle 77">
            <a:extLst>
              <a:ext uri="{FF2B5EF4-FFF2-40B4-BE49-F238E27FC236}">
                <a16:creationId xmlns:a16="http://schemas.microsoft.com/office/drawing/2014/main" id="{FEBAFCA7-FB2E-440F-A500-0BC80ECB9138}"/>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 </a:t>
            </a:r>
            <a:r>
              <a:rPr lang="en-US" sz="4800" b="1">
                <a:solidFill>
                  <a:srgbClr val="39B38E"/>
                </a:solidFill>
                <a:latin typeface="Arial" panose="020B0604020202020204" pitchFamily="34" charset="0"/>
                <a:cs typeface="Arial" panose="020B0604020202020204" pitchFamily="34" charset="0"/>
              </a:rPr>
              <a:t>Ảnh của một vật tạo bởi thấu kính</a:t>
            </a:r>
            <a:endParaRPr lang="en-US" altLang="en-US" sz="4800" b="1">
              <a:solidFill>
                <a:srgbClr val="39B38E"/>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63C45D4-3ACF-4630-AEBB-062F7E571622}"/>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2. </a:t>
            </a:r>
            <a:r>
              <a:rPr lang="en-US" altLang="en-US" sz="4400">
                <a:solidFill>
                  <a:srgbClr val="F84B4F"/>
                </a:solidFill>
                <a:latin typeface="Arial" panose="020B0604020202020204" pitchFamily="34" charset="0"/>
                <a:cs typeface="Arial" panose="020B0604020202020204" pitchFamily="34" charset="0"/>
              </a:rPr>
              <a:t>Cách vẽ ảnh</a:t>
            </a: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 </a:t>
            </a:r>
          </a:p>
        </p:txBody>
      </p:sp>
      <p:graphicFrame>
        <p:nvGraphicFramePr>
          <p:cNvPr id="6" name="Table 5">
            <a:extLst>
              <a:ext uri="{FF2B5EF4-FFF2-40B4-BE49-F238E27FC236}">
                <a16:creationId xmlns:a16="http://schemas.microsoft.com/office/drawing/2014/main" id="{936B038B-1620-4E84-AEA3-3C66950B2D14}"/>
              </a:ext>
            </a:extLst>
          </p:cNvPr>
          <p:cNvGraphicFramePr>
            <a:graphicFrameLocks noGrp="1"/>
          </p:cNvGraphicFramePr>
          <p:nvPr>
            <p:extLst>
              <p:ext uri="{D42A27DB-BD31-4B8C-83A1-F6EECF244321}">
                <p14:modId xmlns:p14="http://schemas.microsoft.com/office/powerpoint/2010/main" val="2786541120"/>
              </p:ext>
            </p:extLst>
          </p:nvPr>
        </p:nvGraphicFramePr>
        <p:xfrm>
          <a:off x="1752599" y="2451997"/>
          <a:ext cx="14782800" cy="6499016"/>
        </p:xfrm>
        <a:graphic>
          <a:graphicData uri="http://schemas.openxmlformats.org/drawingml/2006/table">
            <a:tbl>
              <a:tblPr firstRow="1" firstCol="1" bandRow="1">
                <a:tableStyleId>{7DF18680-E054-41AD-8BC1-D1AEF772440D}</a:tableStyleId>
              </a:tblPr>
              <a:tblGrid>
                <a:gridCol w="2995634">
                  <a:extLst>
                    <a:ext uri="{9D8B030D-6E8A-4147-A177-3AD203B41FA5}">
                      <a16:colId xmlns:a16="http://schemas.microsoft.com/office/drawing/2014/main" val="3551259519"/>
                    </a:ext>
                  </a:extLst>
                </a:gridCol>
                <a:gridCol w="4428328">
                  <a:extLst>
                    <a:ext uri="{9D8B030D-6E8A-4147-A177-3AD203B41FA5}">
                      <a16:colId xmlns:a16="http://schemas.microsoft.com/office/drawing/2014/main" val="1184039805"/>
                    </a:ext>
                  </a:extLst>
                </a:gridCol>
                <a:gridCol w="7358838">
                  <a:extLst>
                    <a:ext uri="{9D8B030D-6E8A-4147-A177-3AD203B41FA5}">
                      <a16:colId xmlns:a16="http://schemas.microsoft.com/office/drawing/2014/main" val="834078265"/>
                    </a:ext>
                  </a:extLst>
                </a:gridCol>
              </a:tblGrid>
              <a:tr h="1376315">
                <a:tc gridSpan="2">
                  <a:txBody>
                    <a:bodyPr/>
                    <a:lstStyle/>
                    <a:p>
                      <a:pPr algn="ctr">
                        <a:lnSpc>
                          <a:spcPct val="107000"/>
                        </a:lnSpc>
                        <a:spcAft>
                          <a:spcPts val="800"/>
                        </a:spcAft>
                      </a:pPr>
                      <a:r>
                        <a:rPr lang="en-US" sz="3200">
                          <a:effectLst/>
                        </a:rPr>
                        <a:t>Vật nhỏ đặt trước thấu kính</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hMerge="1">
                  <a:txBody>
                    <a:bodyPr/>
                    <a:lstStyle/>
                    <a:p>
                      <a:endParaRPr lang="en-US"/>
                    </a:p>
                  </a:txBody>
                  <a:tcPr/>
                </a:tc>
                <a:tc>
                  <a:txBody>
                    <a:bodyPr/>
                    <a:lstStyle/>
                    <a:p>
                      <a:pPr algn="ctr">
                        <a:lnSpc>
                          <a:spcPct val="107000"/>
                        </a:lnSpc>
                        <a:spcAft>
                          <a:spcPts val="800"/>
                        </a:spcAft>
                      </a:pPr>
                      <a:r>
                        <a:rPr lang="en-US" sz="3200">
                          <a:effectLst/>
                        </a:rPr>
                        <a:t>Tính chất ảnh</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837674754"/>
                  </a:ext>
                </a:extLst>
              </a:tr>
              <a:tr h="1547446">
                <a:tc rowSpan="2">
                  <a:txBody>
                    <a:bodyPr/>
                    <a:lstStyle/>
                    <a:p>
                      <a:pPr algn="ctr">
                        <a:lnSpc>
                          <a:spcPct val="107000"/>
                        </a:lnSpc>
                        <a:spcAft>
                          <a:spcPts val="800"/>
                        </a:spcAft>
                      </a:pPr>
                      <a:r>
                        <a:rPr lang="en-US" sz="3200">
                          <a:effectLst/>
                        </a:rPr>
                        <a:t>Thấu kính hội tụ</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dirty="0" err="1">
                          <a:effectLst/>
                        </a:rPr>
                        <a:t>Khoảng</a:t>
                      </a:r>
                      <a:r>
                        <a:rPr lang="en-US" sz="3200" dirty="0">
                          <a:effectLst/>
                        </a:rPr>
                        <a:t> </a:t>
                      </a:r>
                      <a:r>
                        <a:rPr lang="en-US" sz="3200" dirty="0" err="1">
                          <a:effectLst/>
                        </a:rPr>
                        <a:t>cách</a:t>
                      </a:r>
                      <a:r>
                        <a:rPr lang="en-US" sz="3200" dirty="0">
                          <a:effectLst/>
                        </a:rPr>
                        <a:t> </a:t>
                      </a:r>
                      <a:r>
                        <a:rPr lang="en-US" sz="3200" dirty="0" err="1">
                          <a:effectLst/>
                        </a:rPr>
                        <a:t>từ</a:t>
                      </a:r>
                      <a:r>
                        <a:rPr lang="en-US" sz="3200" dirty="0">
                          <a:effectLst/>
                        </a:rPr>
                        <a:t> </a:t>
                      </a:r>
                      <a:r>
                        <a:rPr lang="en-US" sz="3200" dirty="0" err="1">
                          <a:effectLst/>
                        </a:rPr>
                        <a:t>vật</a:t>
                      </a:r>
                      <a:r>
                        <a:rPr lang="en-US" sz="3200" dirty="0">
                          <a:effectLst/>
                        </a:rPr>
                        <a:t> </a:t>
                      </a:r>
                      <a:r>
                        <a:rPr lang="en-US" sz="3200" dirty="0" err="1">
                          <a:effectLst/>
                        </a:rPr>
                        <a:t>đến</a:t>
                      </a:r>
                      <a:r>
                        <a:rPr lang="en-US" sz="3200" dirty="0">
                          <a:effectLst/>
                        </a:rPr>
                        <a:t> </a:t>
                      </a:r>
                      <a:r>
                        <a:rPr lang="en-US" sz="3200" dirty="0" err="1">
                          <a:effectLst/>
                        </a:rPr>
                        <a:t>thấu</a:t>
                      </a:r>
                      <a:r>
                        <a:rPr lang="en-US" sz="3200" dirty="0">
                          <a:effectLst/>
                        </a:rPr>
                        <a:t> </a:t>
                      </a:r>
                      <a:r>
                        <a:rPr lang="en-US" sz="3200" dirty="0" err="1">
                          <a:effectLst/>
                        </a:rPr>
                        <a:t>kính</a:t>
                      </a:r>
                      <a:r>
                        <a:rPr lang="en-US" sz="3200" dirty="0">
                          <a:effectLst/>
                        </a:rPr>
                        <a:t> </a:t>
                      </a:r>
                      <a:r>
                        <a:rPr lang="en-US" sz="3200" dirty="0" err="1">
                          <a:effectLst/>
                        </a:rPr>
                        <a:t>lớn</a:t>
                      </a:r>
                      <a:r>
                        <a:rPr lang="en-US" sz="3200" dirty="0">
                          <a:effectLst/>
                        </a:rPr>
                        <a:t> </a:t>
                      </a:r>
                      <a:r>
                        <a:rPr lang="en-US" sz="3200" dirty="0" err="1">
                          <a:effectLst/>
                        </a:rPr>
                        <a:t>hơn</a:t>
                      </a:r>
                      <a:r>
                        <a:rPr lang="en-US" sz="3200" dirty="0">
                          <a:effectLst/>
                        </a:rPr>
                        <a:t> </a:t>
                      </a:r>
                      <a:r>
                        <a:rPr lang="en-US" sz="3200" dirty="0" err="1">
                          <a:effectLst/>
                        </a:rPr>
                        <a:t>tiêu</a:t>
                      </a:r>
                      <a:r>
                        <a:rPr lang="en-US" sz="3200" dirty="0">
                          <a:effectLst/>
                        </a:rPr>
                        <a:t> </a:t>
                      </a:r>
                      <a:r>
                        <a:rPr lang="en-US" sz="3200" dirty="0" err="1">
                          <a:effectLst/>
                        </a:rPr>
                        <a:t>cự</a:t>
                      </a:r>
                      <a:r>
                        <a:rPr lang="en-US" sz="3200" dirty="0">
                          <a:effectLst/>
                        </a:rPr>
                        <a:t>.</a:t>
                      </a:r>
                      <a:endParaRPr lang="en-US" sz="3200" dirty="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Ảnh thật, ngược chiều với vật. Ảnh có thể lớn hơn, nhỏ hơn hoặc bằng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3618860504"/>
                  </a:ext>
                </a:extLst>
              </a:tr>
              <a:tr h="1155166">
                <a:tc vMerge="1">
                  <a:txBody>
                    <a:bodyPr/>
                    <a:lstStyle/>
                    <a:p>
                      <a:endParaRPr lang="en-US"/>
                    </a:p>
                  </a:txBody>
                  <a:tcPr/>
                </a:tc>
                <a:tc>
                  <a:txBody>
                    <a:bodyPr/>
                    <a:lstStyle/>
                    <a:p>
                      <a:pPr algn="l">
                        <a:lnSpc>
                          <a:spcPct val="107000"/>
                        </a:lnSpc>
                        <a:spcAft>
                          <a:spcPts val="800"/>
                        </a:spcAft>
                      </a:pPr>
                      <a:r>
                        <a:rPr lang="en-US" sz="3200">
                          <a:effectLst/>
                        </a:rPr>
                        <a:t>Khoảng cách từ vật đến thấu kính nhỏ hơn tiêu cự.</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Ảnh ảo, cùng chiều với vật. Ảnh lớn hơn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2130546852"/>
                  </a:ext>
                </a:extLst>
              </a:tr>
              <a:tr h="2034110">
                <a:tc>
                  <a:txBody>
                    <a:bodyPr/>
                    <a:lstStyle/>
                    <a:p>
                      <a:pPr algn="ctr">
                        <a:lnSpc>
                          <a:spcPct val="107000"/>
                        </a:lnSpc>
                        <a:spcAft>
                          <a:spcPts val="800"/>
                        </a:spcAft>
                      </a:pPr>
                      <a:r>
                        <a:rPr lang="en-US" sz="3200">
                          <a:effectLst/>
                        </a:rPr>
                        <a:t>Thấu kính phân kì</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Với mọi vị trí đặt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dirty="0" err="1">
                          <a:effectLst/>
                        </a:rPr>
                        <a:t>Ảnh</a:t>
                      </a:r>
                      <a:r>
                        <a:rPr lang="en-US" sz="3200" dirty="0">
                          <a:effectLst/>
                        </a:rPr>
                        <a:t> </a:t>
                      </a:r>
                      <a:r>
                        <a:rPr lang="en-US" sz="3200" dirty="0" err="1">
                          <a:effectLst/>
                        </a:rPr>
                        <a:t>ảo</a:t>
                      </a:r>
                      <a:r>
                        <a:rPr lang="en-US" sz="3200" dirty="0">
                          <a:effectLst/>
                        </a:rPr>
                        <a:t>, </a:t>
                      </a:r>
                      <a:r>
                        <a:rPr lang="en-US" sz="3200" dirty="0" err="1">
                          <a:effectLst/>
                        </a:rPr>
                        <a:t>cùng</a:t>
                      </a:r>
                      <a:r>
                        <a:rPr lang="en-US" sz="3200" dirty="0">
                          <a:effectLst/>
                        </a:rPr>
                        <a:t> </a:t>
                      </a:r>
                      <a:r>
                        <a:rPr lang="en-US" sz="3200" dirty="0" err="1">
                          <a:effectLst/>
                        </a:rPr>
                        <a:t>chiều</a:t>
                      </a:r>
                      <a:r>
                        <a:rPr lang="en-US" sz="3200" dirty="0">
                          <a:effectLst/>
                        </a:rPr>
                        <a:t> </a:t>
                      </a:r>
                      <a:r>
                        <a:rPr lang="en-US" sz="3200" dirty="0" err="1">
                          <a:effectLst/>
                        </a:rPr>
                        <a:t>với</a:t>
                      </a:r>
                      <a:r>
                        <a:rPr lang="en-US" sz="3200" dirty="0">
                          <a:effectLst/>
                        </a:rPr>
                        <a:t> </a:t>
                      </a:r>
                      <a:r>
                        <a:rPr lang="en-US" sz="3200" dirty="0" err="1">
                          <a:effectLst/>
                        </a:rPr>
                        <a:t>vật</a:t>
                      </a:r>
                      <a:r>
                        <a:rPr lang="en-US" sz="3200" dirty="0">
                          <a:effectLst/>
                        </a:rPr>
                        <a:t>. </a:t>
                      </a:r>
                      <a:r>
                        <a:rPr lang="en-US" sz="3200" dirty="0" err="1">
                          <a:effectLst/>
                        </a:rPr>
                        <a:t>Ảnh</a:t>
                      </a:r>
                      <a:r>
                        <a:rPr lang="en-US" sz="3200" dirty="0">
                          <a:effectLst/>
                        </a:rPr>
                        <a:t> </a:t>
                      </a:r>
                      <a:r>
                        <a:rPr lang="en-US" sz="3200" dirty="0" err="1">
                          <a:effectLst/>
                        </a:rPr>
                        <a:t>nhỏ</a:t>
                      </a:r>
                      <a:r>
                        <a:rPr lang="en-US" sz="3200" dirty="0">
                          <a:effectLst/>
                        </a:rPr>
                        <a:t> </a:t>
                      </a:r>
                      <a:r>
                        <a:rPr lang="en-US" sz="3200" dirty="0" err="1">
                          <a:effectLst/>
                        </a:rPr>
                        <a:t>hơn</a:t>
                      </a:r>
                      <a:r>
                        <a:rPr lang="en-US" sz="3200" dirty="0">
                          <a:effectLst/>
                        </a:rPr>
                        <a:t> </a:t>
                      </a:r>
                      <a:r>
                        <a:rPr lang="en-US" sz="3200" dirty="0" err="1">
                          <a:effectLst/>
                        </a:rPr>
                        <a:t>vật</a:t>
                      </a:r>
                      <a:r>
                        <a:rPr lang="en-US" sz="3200" dirty="0">
                          <a:effectLst/>
                        </a:rPr>
                        <a:t>.</a:t>
                      </a:r>
                      <a:endParaRPr lang="en-US" sz="3200" dirty="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832856502"/>
                  </a:ext>
                </a:extLst>
              </a:tr>
            </a:tbl>
          </a:graphicData>
        </a:graphic>
      </p:graphicFrame>
      <p:graphicFrame>
        <p:nvGraphicFramePr>
          <p:cNvPr id="85" name="Table 84">
            <a:extLst>
              <a:ext uri="{FF2B5EF4-FFF2-40B4-BE49-F238E27FC236}">
                <a16:creationId xmlns:a16="http://schemas.microsoft.com/office/drawing/2014/main" id="{BC69E114-0198-4F42-8680-2B5998CC580C}"/>
              </a:ext>
            </a:extLst>
          </p:cNvPr>
          <p:cNvGraphicFramePr>
            <a:graphicFrameLocks noGrp="1"/>
          </p:cNvGraphicFramePr>
          <p:nvPr>
            <p:extLst>
              <p:ext uri="{D42A27DB-BD31-4B8C-83A1-F6EECF244321}">
                <p14:modId xmlns:p14="http://schemas.microsoft.com/office/powerpoint/2010/main" val="3114739172"/>
              </p:ext>
            </p:extLst>
          </p:nvPr>
        </p:nvGraphicFramePr>
        <p:xfrm>
          <a:off x="-18059400" y="2082566"/>
          <a:ext cx="8229600" cy="7699446"/>
        </p:xfrm>
        <a:graphic>
          <a:graphicData uri="http://schemas.openxmlformats.org/drawingml/2006/table">
            <a:tbl>
              <a:tblPr firstRow="1" firstCol="1" bandRow="1">
                <a:tableStyleId>{5C22544A-7EE6-4342-B048-85BDC9FD1C3A}</a:tableStyleId>
              </a:tblPr>
              <a:tblGrid>
                <a:gridCol w="2857500">
                  <a:extLst>
                    <a:ext uri="{9D8B030D-6E8A-4147-A177-3AD203B41FA5}">
                      <a16:colId xmlns:a16="http://schemas.microsoft.com/office/drawing/2014/main" val="3855140501"/>
                    </a:ext>
                  </a:extLst>
                </a:gridCol>
                <a:gridCol w="5372100">
                  <a:extLst>
                    <a:ext uri="{9D8B030D-6E8A-4147-A177-3AD203B41FA5}">
                      <a16:colId xmlns:a16="http://schemas.microsoft.com/office/drawing/2014/main" val="161518215"/>
                    </a:ext>
                  </a:extLst>
                </a:gridCol>
              </a:tblGrid>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Vị trí đặt vật</a:t>
                      </a:r>
                    </a:p>
                  </a:txBody>
                  <a:tcPr marL="0" marR="0" marT="0" marB="0" anchor="ctr"/>
                </a:tc>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Đặc điểm của ảnh tạo bởi thấu kính hội tụ</a:t>
                      </a:r>
                    </a:p>
                  </a:txBody>
                  <a:tcPr marL="0" marR="0" marT="0" marB="0" anchor="ctr"/>
                </a:tc>
                <a:extLst>
                  <a:ext uri="{0D108BD9-81ED-4DB2-BD59-A6C34878D82A}">
                    <a16:rowId xmlns:a16="http://schemas.microsoft.com/office/drawing/2014/main" val="194295145"/>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&lt; f</a:t>
                      </a:r>
                    </a:p>
                  </a:txBody>
                  <a:tcPr marL="0" marR="0" marT="0" marB="0" anchor="ctr"/>
                </a:tc>
                <a:tc>
                  <a:txBody>
                    <a:bodyPr/>
                    <a:lstStyle/>
                    <a:p>
                      <a:pPr marL="228600"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ảo, cùng chiều vật, lớn hơn vật.</a:t>
                      </a:r>
                    </a:p>
                  </a:txBody>
                  <a:tcPr marL="0" marR="0" marT="0" marB="0" anchor="ctr"/>
                </a:tc>
                <a:extLst>
                  <a:ext uri="{0D108BD9-81ED-4DB2-BD59-A6C34878D82A}">
                    <a16:rowId xmlns:a16="http://schemas.microsoft.com/office/drawing/2014/main" val="1723538003"/>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 f</a:t>
                      </a:r>
                    </a:p>
                  </a:txBody>
                  <a:tcPr marL="0" marR="0" marT="0" marB="0" anchor="ctr"/>
                </a:tc>
                <a:tc>
                  <a:txBody>
                    <a:bodyPr/>
                    <a:lstStyle/>
                    <a:p>
                      <a:pPr marL="182563"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Không thu được ảnh (ảnh ở vô cực)</a:t>
                      </a:r>
                    </a:p>
                  </a:txBody>
                  <a:tcPr marL="0" marR="0" marT="0" marB="0" anchor="ctr"/>
                </a:tc>
                <a:extLst>
                  <a:ext uri="{0D108BD9-81ED-4DB2-BD59-A6C34878D82A}">
                    <a16:rowId xmlns:a16="http://schemas.microsoft.com/office/drawing/2014/main" val="2078563377"/>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f &lt; d &lt; 2f</a:t>
                      </a:r>
                    </a:p>
                  </a:txBody>
                  <a:tcPr marL="0" marR="0" marT="0" marB="0" anchor="ctr"/>
                </a:tc>
                <a:tc>
                  <a:txBody>
                    <a:bodyPr/>
                    <a:lstStyle/>
                    <a:p>
                      <a:pPr marL="182563"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thật, ngược chiều vật, lớn hơn vật.</a:t>
                      </a:r>
                    </a:p>
                  </a:txBody>
                  <a:tcPr marL="0" marR="0" marT="0" marB="0" anchor="ctr"/>
                </a:tc>
                <a:extLst>
                  <a:ext uri="{0D108BD9-81ED-4DB2-BD59-A6C34878D82A}">
                    <a16:rowId xmlns:a16="http://schemas.microsoft.com/office/drawing/2014/main" val="3704786269"/>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 2f</a:t>
                      </a:r>
                    </a:p>
                  </a:txBody>
                  <a:tcPr marL="0" marR="0" marT="0" marB="0" anchor="ctr"/>
                </a:tc>
                <a:tc>
                  <a:txBody>
                    <a:bodyPr/>
                    <a:lstStyle/>
                    <a:p>
                      <a:pPr marL="182563"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thật, ngược chiều vật, lớn bằng vật</a:t>
                      </a:r>
                    </a:p>
                  </a:txBody>
                  <a:tcPr marL="0" marR="0" marT="0" marB="0" anchor="ctr"/>
                </a:tc>
                <a:extLst>
                  <a:ext uri="{0D108BD9-81ED-4DB2-BD59-A6C34878D82A}">
                    <a16:rowId xmlns:a16="http://schemas.microsoft.com/office/drawing/2014/main" val="896027375"/>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&gt; 2f</a:t>
                      </a:r>
                    </a:p>
                  </a:txBody>
                  <a:tcPr marL="0" marR="0" marT="0" marB="0" anchor="ctr"/>
                </a:tc>
                <a:tc>
                  <a:txBody>
                    <a:bodyPr/>
                    <a:lstStyle/>
                    <a:p>
                      <a:pPr marL="114300"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thật, ngược chiều vật, nhỏ hơn vật</a:t>
                      </a:r>
                    </a:p>
                  </a:txBody>
                  <a:tcPr marL="0" marR="0" marT="0" marB="0" anchor="ctr"/>
                </a:tc>
                <a:extLst>
                  <a:ext uri="{0D108BD9-81ED-4DB2-BD59-A6C34878D82A}">
                    <a16:rowId xmlns:a16="http://schemas.microsoft.com/office/drawing/2014/main" val="80366754"/>
                  </a:ext>
                </a:extLst>
              </a:tr>
            </a:tbl>
          </a:graphicData>
        </a:graphic>
      </p:graphicFrame>
      <p:graphicFrame>
        <p:nvGraphicFramePr>
          <p:cNvPr id="102" name="Table 101">
            <a:extLst>
              <a:ext uri="{FF2B5EF4-FFF2-40B4-BE49-F238E27FC236}">
                <a16:creationId xmlns:a16="http://schemas.microsoft.com/office/drawing/2014/main" id="{35A63C38-AD3E-4177-819B-1CCFD0632B96}"/>
              </a:ext>
            </a:extLst>
          </p:cNvPr>
          <p:cNvGraphicFramePr>
            <a:graphicFrameLocks noGrp="1"/>
          </p:cNvGraphicFramePr>
          <p:nvPr>
            <p:extLst>
              <p:ext uri="{D42A27DB-BD31-4B8C-83A1-F6EECF244321}">
                <p14:modId xmlns:p14="http://schemas.microsoft.com/office/powerpoint/2010/main" val="3335893708"/>
              </p:ext>
            </p:extLst>
          </p:nvPr>
        </p:nvGraphicFramePr>
        <p:xfrm>
          <a:off x="-9136378" y="2082566"/>
          <a:ext cx="8229600" cy="2524466"/>
        </p:xfrm>
        <a:graphic>
          <a:graphicData uri="http://schemas.openxmlformats.org/drawingml/2006/table">
            <a:tbl>
              <a:tblPr firstRow="1" firstCol="1" bandRow="1">
                <a:tableStyleId>{5C22544A-7EE6-4342-B048-85BDC9FD1C3A}</a:tableStyleId>
              </a:tblPr>
              <a:tblGrid>
                <a:gridCol w="3230878">
                  <a:extLst>
                    <a:ext uri="{9D8B030D-6E8A-4147-A177-3AD203B41FA5}">
                      <a16:colId xmlns:a16="http://schemas.microsoft.com/office/drawing/2014/main" val="3954971998"/>
                    </a:ext>
                  </a:extLst>
                </a:gridCol>
                <a:gridCol w="4998722">
                  <a:extLst>
                    <a:ext uri="{9D8B030D-6E8A-4147-A177-3AD203B41FA5}">
                      <a16:colId xmlns:a16="http://schemas.microsoft.com/office/drawing/2014/main" val="4092118902"/>
                    </a:ext>
                  </a:extLst>
                </a:gridCol>
              </a:tblGrid>
              <a:tr h="1262233">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Vị trí đặt vật</a:t>
                      </a:r>
                    </a:p>
                  </a:txBody>
                  <a:tcPr marL="0" marR="0" marT="0" marB="0" anchor="ctr"/>
                </a:tc>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Đặc điểm của ảnh tạo bởi thấu kính phân kì</a:t>
                      </a:r>
                    </a:p>
                  </a:txBody>
                  <a:tcPr marL="0" marR="0" marT="0" marB="0" anchor="ctr"/>
                </a:tc>
                <a:extLst>
                  <a:ext uri="{0D108BD9-81ED-4DB2-BD59-A6C34878D82A}">
                    <a16:rowId xmlns:a16="http://schemas.microsoft.com/office/drawing/2014/main" val="795381295"/>
                  </a:ext>
                </a:extLst>
              </a:tr>
              <a:tr h="1262233">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Với mọi d &gt; 0</a:t>
                      </a:r>
                    </a:p>
                  </a:txBody>
                  <a:tcPr marL="0" marR="0" marT="0" marB="0" anchor="ctr"/>
                </a:tc>
                <a:tc>
                  <a:txBody>
                    <a:bodyPr/>
                    <a:lstStyle/>
                    <a:p>
                      <a:pPr marL="182563" indent="0"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ảo, cùng chiều, nhỏ hơn vật.</a:t>
                      </a:r>
                    </a:p>
                  </a:txBody>
                  <a:tcPr marL="0" marR="0" marT="0" marB="0" anchor="ctr"/>
                </a:tc>
                <a:extLst>
                  <a:ext uri="{0D108BD9-81ED-4DB2-BD59-A6C34878D82A}">
                    <a16:rowId xmlns:a16="http://schemas.microsoft.com/office/drawing/2014/main" val="490792275"/>
                  </a:ext>
                </a:extLst>
              </a:tr>
            </a:tbl>
          </a:graphicData>
        </a:graphic>
      </p:graphicFrame>
    </p:spTree>
    <p:extLst>
      <p:ext uri="{BB962C8B-B14F-4D97-AF65-F5344CB8AC3E}">
        <p14:creationId xmlns:p14="http://schemas.microsoft.com/office/powerpoint/2010/main" val="401965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43" name="Rectangle 77">
            <a:extLst>
              <a:ext uri="{FF2B5EF4-FFF2-40B4-BE49-F238E27FC236}">
                <a16:creationId xmlns:a16="http://schemas.microsoft.com/office/drawing/2014/main" id="{43D05411-F88B-4E99-AE38-463AF898C571}"/>
              </a:ext>
            </a:extLst>
          </p:cNvPr>
          <p:cNvSpPr>
            <a:spLocks noChangeArrowheads="1"/>
          </p:cNvSpPr>
          <p:nvPr/>
        </p:nvSpPr>
        <p:spPr bwMode="auto">
          <a:xfrm>
            <a:off x="838200" y="-201930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II. CÔNG THỨC TÍNH CÔNG SUẤT ĐIỆN</a:t>
            </a:r>
          </a:p>
        </p:txBody>
      </p:sp>
      <p:sp>
        <p:nvSpPr>
          <p:cNvPr id="34" name="Rectangle 77">
            <a:extLst>
              <a:ext uri="{FF2B5EF4-FFF2-40B4-BE49-F238E27FC236}">
                <a16:creationId xmlns:a16="http://schemas.microsoft.com/office/drawing/2014/main" id="{FEBAFCA7-FB2E-440F-A500-0BC80ECB9138}"/>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cs typeface="Arial" panose="020B0604020202020204" pitchFamily="34" charset="0"/>
              </a:rPr>
              <a:t>I. </a:t>
            </a:r>
            <a:r>
              <a:rPr lang="en-US" sz="4800" b="1" dirty="0" err="1">
                <a:solidFill>
                  <a:srgbClr val="39B38E"/>
                </a:solidFill>
                <a:latin typeface="Arial" panose="020B0604020202020204" pitchFamily="34" charset="0"/>
                <a:cs typeface="Arial" panose="020B0604020202020204" pitchFamily="34" charset="0"/>
              </a:rPr>
              <a:t>Ảnh</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của</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một</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vật</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tạo</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bởi</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thấu</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kính</a:t>
            </a:r>
            <a:endParaRPr lang="en-US" altLang="en-US" sz="4800" b="1" dirty="0">
              <a:solidFill>
                <a:srgbClr val="39B38E"/>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63C45D4-3ACF-4630-AEBB-062F7E571622}"/>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2. </a:t>
            </a:r>
            <a:r>
              <a:rPr lang="en-US" altLang="en-US" sz="4400">
                <a:solidFill>
                  <a:srgbClr val="F84B4F"/>
                </a:solidFill>
                <a:latin typeface="Arial" panose="020B0604020202020204" pitchFamily="34" charset="0"/>
                <a:cs typeface="Arial" panose="020B0604020202020204" pitchFamily="34" charset="0"/>
              </a:rPr>
              <a:t>Cách vẽ ảnh</a:t>
            </a: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 </a:t>
            </a:r>
          </a:p>
        </p:txBody>
      </p:sp>
      <p:graphicFrame>
        <p:nvGraphicFramePr>
          <p:cNvPr id="6" name="Table 5">
            <a:extLst>
              <a:ext uri="{FF2B5EF4-FFF2-40B4-BE49-F238E27FC236}">
                <a16:creationId xmlns:a16="http://schemas.microsoft.com/office/drawing/2014/main" id="{936B038B-1620-4E84-AEA3-3C66950B2D14}"/>
              </a:ext>
            </a:extLst>
          </p:cNvPr>
          <p:cNvGraphicFramePr>
            <a:graphicFrameLocks noGrp="1"/>
          </p:cNvGraphicFramePr>
          <p:nvPr>
            <p:extLst>
              <p:ext uri="{D42A27DB-BD31-4B8C-83A1-F6EECF244321}">
                <p14:modId xmlns:p14="http://schemas.microsoft.com/office/powerpoint/2010/main" val="1215842245"/>
              </p:ext>
            </p:extLst>
          </p:nvPr>
        </p:nvGraphicFramePr>
        <p:xfrm>
          <a:off x="18821400" y="2628900"/>
          <a:ext cx="14782800" cy="6499016"/>
        </p:xfrm>
        <a:graphic>
          <a:graphicData uri="http://schemas.openxmlformats.org/drawingml/2006/table">
            <a:tbl>
              <a:tblPr firstRow="1" firstCol="1" bandRow="1">
                <a:tableStyleId>{7DF18680-E054-41AD-8BC1-D1AEF772440D}</a:tableStyleId>
              </a:tblPr>
              <a:tblGrid>
                <a:gridCol w="2995634">
                  <a:extLst>
                    <a:ext uri="{9D8B030D-6E8A-4147-A177-3AD203B41FA5}">
                      <a16:colId xmlns:a16="http://schemas.microsoft.com/office/drawing/2014/main" val="3551259519"/>
                    </a:ext>
                  </a:extLst>
                </a:gridCol>
                <a:gridCol w="4428328">
                  <a:extLst>
                    <a:ext uri="{9D8B030D-6E8A-4147-A177-3AD203B41FA5}">
                      <a16:colId xmlns:a16="http://schemas.microsoft.com/office/drawing/2014/main" val="1184039805"/>
                    </a:ext>
                  </a:extLst>
                </a:gridCol>
                <a:gridCol w="7358838">
                  <a:extLst>
                    <a:ext uri="{9D8B030D-6E8A-4147-A177-3AD203B41FA5}">
                      <a16:colId xmlns:a16="http://schemas.microsoft.com/office/drawing/2014/main" val="834078265"/>
                    </a:ext>
                  </a:extLst>
                </a:gridCol>
              </a:tblGrid>
              <a:tr h="1376315">
                <a:tc gridSpan="2">
                  <a:txBody>
                    <a:bodyPr/>
                    <a:lstStyle/>
                    <a:p>
                      <a:pPr algn="ctr">
                        <a:lnSpc>
                          <a:spcPct val="107000"/>
                        </a:lnSpc>
                        <a:spcAft>
                          <a:spcPts val="800"/>
                        </a:spcAft>
                      </a:pPr>
                      <a:r>
                        <a:rPr lang="en-US" sz="3200">
                          <a:effectLst/>
                        </a:rPr>
                        <a:t>Vật nhỏ đặt trước thấu kính</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hMerge="1">
                  <a:txBody>
                    <a:bodyPr/>
                    <a:lstStyle/>
                    <a:p>
                      <a:endParaRPr lang="en-US"/>
                    </a:p>
                  </a:txBody>
                  <a:tcPr/>
                </a:tc>
                <a:tc>
                  <a:txBody>
                    <a:bodyPr/>
                    <a:lstStyle/>
                    <a:p>
                      <a:pPr algn="ctr">
                        <a:lnSpc>
                          <a:spcPct val="107000"/>
                        </a:lnSpc>
                        <a:spcAft>
                          <a:spcPts val="800"/>
                        </a:spcAft>
                      </a:pPr>
                      <a:r>
                        <a:rPr lang="en-US" sz="3200">
                          <a:effectLst/>
                        </a:rPr>
                        <a:t>Tính chất ảnh</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837674754"/>
                  </a:ext>
                </a:extLst>
              </a:tr>
              <a:tr h="1547446">
                <a:tc rowSpan="2">
                  <a:txBody>
                    <a:bodyPr/>
                    <a:lstStyle/>
                    <a:p>
                      <a:pPr algn="ctr">
                        <a:lnSpc>
                          <a:spcPct val="107000"/>
                        </a:lnSpc>
                        <a:spcAft>
                          <a:spcPts val="800"/>
                        </a:spcAft>
                      </a:pPr>
                      <a:r>
                        <a:rPr lang="en-US" sz="3200">
                          <a:effectLst/>
                        </a:rPr>
                        <a:t>Thấu kính hội tụ</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Khoảng cách từ vật đến thấu kính lớn hơn tiêu cự.</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Ảnh thật, ngược chiều với vật. Ảnh có thể lớn hơn, nhỏ hơn hoặc bằng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3618860504"/>
                  </a:ext>
                </a:extLst>
              </a:tr>
              <a:tr h="1155166">
                <a:tc vMerge="1">
                  <a:txBody>
                    <a:bodyPr/>
                    <a:lstStyle/>
                    <a:p>
                      <a:endParaRPr lang="en-US"/>
                    </a:p>
                  </a:txBody>
                  <a:tcPr/>
                </a:tc>
                <a:tc>
                  <a:txBody>
                    <a:bodyPr/>
                    <a:lstStyle/>
                    <a:p>
                      <a:pPr algn="l">
                        <a:lnSpc>
                          <a:spcPct val="107000"/>
                        </a:lnSpc>
                        <a:spcAft>
                          <a:spcPts val="800"/>
                        </a:spcAft>
                      </a:pPr>
                      <a:r>
                        <a:rPr lang="en-US" sz="3200">
                          <a:effectLst/>
                        </a:rPr>
                        <a:t>Khoảng cách từ vật đến thấu kính nhỏ hơn tiêu cự.</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Ảnh ảo, cùng chiều với vật. Ảnh lớn hơn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2130546852"/>
                  </a:ext>
                </a:extLst>
              </a:tr>
              <a:tr h="2034110">
                <a:tc>
                  <a:txBody>
                    <a:bodyPr/>
                    <a:lstStyle/>
                    <a:p>
                      <a:pPr algn="ctr">
                        <a:lnSpc>
                          <a:spcPct val="107000"/>
                        </a:lnSpc>
                        <a:spcAft>
                          <a:spcPts val="800"/>
                        </a:spcAft>
                      </a:pPr>
                      <a:r>
                        <a:rPr lang="en-US" sz="3200">
                          <a:effectLst/>
                        </a:rPr>
                        <a:t>Thấu kính phân kì</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Với mọi vị trí đặt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tc>
                  <a:txBody>
                    <a:bodyPr/>
                    <a:lstStyle/>
                    <a:p>
                      <a:pPr algn="l">
                        <a:lnSpc>
                          <a:spcPct val="107000"/>
                        </a:lnSpc>
                        <a:spcAft>
                          <a:spcPts val="800"/>
                        </a:spcAft>
                      </a:pPr>
                      <a:r>
                        <a:rPr lang="en-US" sz="3200">
                          <a:effectLst/>
                        </a:rPr>
                        <a:t>Ảnh ảo, cùng chiều với vật. Ảnh nhỏ hơn vật.</a:t>
                      </a:r>
                      <a:endParaRPr lang="en-US" sz="3200">
                        <a:effectLst/>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47625" marR="47625" marT="0" marB="0" anchor="ctr"/>
                </a:tc>
                <a:extLst>
                  <a:ext uri="{0D108BD9-81ED-4DB2-BD59-A6C34878D82A}">
                    <a16:rowId xmlns:a16="http://schemas.microsoft.com/office/drawing/2014/main" val="832856502"/>
                  </a:ext>
                </a:extLst>
              </a:tr>
            </a:tbl>
          </a:graphicData>
        </a:graphic>
      </p:graphicFrame>
      <p:graphicFrame>
        <p:nvGraphicFramePr>
          <p:cNvPr id="8" name="Table 7">
            <a:extLst>
              <a:ext uri="{FF2B5EF4-FFF2-40B4-BE49-F238E27FC236}">
                <a16:creationId xmlns:a16="http://schemas.microsoft.com/office/drawing/2014/main" id="{2BF30533-2573-4703-8A47-E166E83AC61D}"/>
              </a:ext>
            </a:extLst>
          </p:cNvPr>
          <p:cNvGraphicFramePr>
            <a:graphicFrameLocks noGrp="1"/>
          </p:cNvGraphicFramePr>
          <p:nvPr>
            <p:extLst>
              <p:ext uri="{D42A27DB-BD31-4B8C-83A1-F6EECF244321}">
                <p14:modId xmlns:p14="http://schemas.microsoft.com/office/powerpoint/2010/main" val="2127128956"/>
              </p:ext>
            </p:extLst>
          </p:nvPr>
        </p:nvGraphicFramePr>
        <p:xfrm>
          <a:off x="571500" y="2082566"/>
          <a:ext cx="8229600" cy="7699446"/>
        </p:xfrm>
        <a:graphic>
          <a:graphicData uri="http://schemas.openxmlformats.org/drawingml/2006/table">
            <a:tbl>
              <a:tblPr firstRow="1" firstCol="1" bandRow="1">
                <a:tableStyleId>{5C22544A-7EE6-4342-B048-85BDC9FD1C3A}</a:tableStyleId>
              </a:tblPr>
              <a:tblGrid>
                <a:gridCol w="2857500">
                  <a:extLst>
                    <a:ext uri="{9D8B030D-6E8A-4147-A177-3AD203B41FA5}">
                      <a16:colId xmlns:a16="http://schemas.microsoft.com/office/drawing/2014/main" val="3855140501"/>
                    </a:ext>
                  </a:extLst>
                </a:gridCol>
                <a:gridCol w="5372100">
                  <a:extLst>
                    <a:ext uri="{9D8B030D-6E8A-4147-A177-3AD203B41FA5}">
                      <a16:colId xmlns:a16="http://schemas.microsoft.com/office/drawing/2014/main" val="161518215"/>
                    </a:ext>
                  </a:extLst>
                </a:gridCol>
              </a:tblGrid>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Vị trí đặt vật</a:t>
                      </a:r>
                    </a:p>
                  </a:txBody>
                  <a:tcPr marL="0" marR="0" marT="0" marB="0" anchor="ctr"/>
                </a:tc>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Đặc điểm của ảnh tạo bởi thấu kính hội tụ</a:t>
                      </a:r>
                    </a:p>
                  </a:txBody>
                  <a:tcPr marL="0" marR="0" marT="0" marB="0" anchor="ctr"/>
                </a:tc>
                <a:extLst>
                  <a:ext uri="{0D108BD9-81ED-4DB2-BD59-A6C34878D82A}">
                    <a16:rowId xmlns:a16="http://schemas.microsoft.com/office/drawing/2014/main" val="194295145"/>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&lt; f</a:t>
                      </a:r>
                    </a:p>
                  </a:txBody>
                  <a:tcPr marL="0" marR="0" marT="0" marB="0" anchor="ctr"/>
                </a:tc>
                <a:tc>
                  <a:txBody>
                    <a:bodyPr/>
                    <a:lstStyle/>
                    <a:p>
                      <a:pPr marL="228600"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ảo, cùng chiều vật, lớn hơn vật.</a:t>
                      </a:r>
                    </a:p>
                  </a:txBody>
                  <a:tcPr marL="0" marR="0" marT="0" marB="0" anchor="ctr"/>
                </a:tc>
                <a:extLst>
                  <a:ext uri="{0D108BD9-81ED-4DB2-BD59-A6C34878D82A}">
                    <a16:rowId xmlns:a16="http://schemas.microsoft.com/office/drawing/2014/main" val="1723538003"/>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 f</a:t>
                      </a:r>
                    </a:p>
                  </a:txBody>
                  <a:tcPr marL="0" marR="0" marT="0" marB="0" anchor="ctr"/>
                </a:tc>
                <a:tc>
                  <a:txBody>
                    <a:bodyPr/>
                    <a:lstStyle/>
                    <a:p>
                      <a:pPr marL="182563"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Không thu được ảnh (ảnh ở vô cực)</a:t>
                      </a:r>
                    </a:p>
                  </a:txBody>
                  <a:tcPr marL="0" marR="0" marT="0" marB="0" anchor="ctr"/>
                </a:tc>
                <a:extLst>
                  <a:ext uri="{0D108BD9-81ED-4DB2-BD59-A6C34878D82A}">
                    <a16:rowId xmlns:a16="http://schemas.microsoft.com/office/drawing/2014/main" val="2078563377"/>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f &lt; d &lt; 2f</a:t>
                      </a:r>
                    </a:p>
                  </a:txBody>
                  <a:tcPr marL="0" marR="0" marT="0" marB="0" anchor="ctr"/>
                </a:tc>
                <a:tc>
                  <a:txBody>
                    <a:bodyPr/>
                    <a:lstStyle/>
                    <a:p>
                      <a:pPr marL="182563"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thật, ngược chiều vật, lớn hơn vật.</a:t>
                      </a:r>
                    </a:p>
                  </a:txBody>
                  <a:tcPr marL="0" marR="0" marT="0" marB="0" anchor="ctr"/>
                </a:tc>
                <a:extLst>
                  <a:ext uri="{0D108BD9-81ED-4DB2-BD59-A6C34878D82A}">
                    <a16:rowId xmlns:a16="http://schemas.microsoft.com/office/drawing/2014/main" val="3704786269"/>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 2f</a:t>
                      </a:r>
                    </a:p>
                  </a:txBody>
                  <a:tcPr marL="0" marR="0" marT="0" marB="0" anchor="ctr"/>
                </a:tc>
                <a:tc>
                  <a:txBody>
                    <a:bodyPr/>
                    <a:lstStyle/>
                    <a:p>
                      <a:pPr marL="182563"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thật, ngược chiều vật, lớn bằng vật</a:t>
                      </a:r>
                    </a:p>
                  </a:txBody>
                  <a:tcPr marL="0" marR="0" marT="0" marB="0" anchor="ctr"/>
                </a:tc>
                <a:extLst>
                  <a:ext uri="{0D108BD9-81ED-4DB2-BD59-A6C34878D82A}">
                    <a16:rowId xmlns:a16="http://schemas.microsoft.com/office/drawing/2014/main" val="896027375"/>
                  </a:ext>
                </a:extLst>
              </a:tr>
              <a:tr h="1283241">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d &gt; 2f</a:t>
                      </a:r>
                    </a:p>
                  </a:txBody>
                  <a:tcPr marL="0" marR="0" marT="0" marB="0" anchor="ctr"/>
                </a:tc>
                <a:tc>
                  <a:txBody>
                    <a:bodyPr/>
                    <a:lstStyle/>
                    <a:p>
                      <a:pPr marL="114300" indent="0" algn="l">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thật, ngược chiều vật, nhỏ hơn vật</a:t>
                      </a:r>
                    </a:p>
                  </a:txBody>
                  <a:tcPr marL="0" marR="0" marT="0" marB="0" anchor="ctr"/>
                </a:tc>
                <a:extLst>
                  <a:ext uri="{0D108BD9-81ED-4DB2-BD59-A6C34878D82A}">
                    <a16:rowId xmlns:a16="http://schemas.microsoft.com/office/drawing/2014/main" val="80366754"/>
                  </a:ext>
                </a:extLst>
              </a:tr>
            </a:tbl>
          </a:graphicData>
        </a:graphic>
      </p:graphicFrame>
      <p:graphicFrame>
        <p:nvGraphicFramePr>
          <p:cNvPr id="10" name="Table 9">
            <a:extLst>
              <a:ext uri="{FF2B5EF4-FFF2-40B4-BE49-F238E27FC236}">
                <a16:creationId xmlns:a16="http://schemas.microsoft.com/office/drawing/2014/main" id="{8E04E78C-3412-47F2-B3B3-5550A8A989E7}"/>
              </a:ext>
            </a:extLst>
          </p:cNvPr>
          <p:cNvGraphicFramePr>
            <a:graphicFrameLocks noGrp="1"/>
          </p:cNvGraphicFramePr>
          <p:nvPr>
            <p:extLst>
              <p:ext uri="{D42A27DB-BD31-4B8C-83A1-F6EECF244321}">
                <p14:modId xmlns:p14="http://schemas.microsoft.com/office/powerpoint/2010/main" val="879901547"/>
              </p:ext>
            </p:extLst>
          </p:nvPr>
        </p:nvGraphicFramePr>
        <p:xfrm>
          <a:off x="9494522" y="2082566"/>
          <a:ext cx="8229600" cy="2524466"/>
        </p:xfrm>
        <a:graphic>
          <a:graphicData uri="http://schemas.openxmlformats.org/drawingml/2006/table">
            <a:tbl>
              <a:tblPr firstRow="1" firstCol="1" bandRow="1">
                <a:tableStyleId>{5C22544A-7EE6-4342-B048-85BDC9FD1C3A}</a:tableStyleId>
              </a:tblPr>
              <a:tblGrid>
                <a:gridCol w="3230878">
                  <a:extLst>
                    <a:ext uri="{9D8B030D-6E8A-4147-A177-3AD203B41FA5}">
                      <a16:colId xmlns:a16="http://schemas.microsoft.com/office/drawing/2014/main" val="3954971998"/>
                    </a:ext>
                  </a:extLst>
                </a:gridCol>
                <a:gridCol w="4998722">
                  <a:extLst>
                    <a:ext uri="{9D8B030D-6E8A-4147-A177-3AD203B41FA5}">
                      <a16:colId xmlns:a16="http://schemas.microsoft.com/office/drawing/2014/main" val="4092118902"/>
                    </a:ext>
                  </a:extLst>
                </a:gridCol>
              </a:tblGrid>
              <a:tr h="1262233">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Vị trí đặt vật</a:t>
                      </a:r>
                    </a:p>
                  </a:txBody>
                  <a:tcPr marL="0" marR="0" marT="0" marB="0" anchor="ctr"/>
                </a:tc>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Đặc điểm của ảnh tạo bởi thấu kính phân kì</a:t>
                      </a:r>
                    </a:p>
                  </a:txBody>
                  <a:tcPr marL="0" marR="0" marT="0" marB="0" anchor="ctr"/>
                </a:tc>
                <a:extLst>
                  <a:ext uri="{0D108BD9-81ED-4DB2-BD59-A6C34878D82A}">
                    <a16:rowId xmlns:a16="http://schemas.microsoft.com/office/drawing/2014/main" val="795381295"/>
                  </a:ext>
                </a:extLst>
              </a:tr>
              <a:tr h="1262233">
                <a:tc>
                  <a:txBody>
                    <a:bodyPr/>
                    <a:lstStyle/>
                    <a:p>
                      <a:pPr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Với mọi d &gt; 0</a:t>
                      </a:r>
                    </a:p>
                  </a:txBody>
                  <a:tcPr marL="0" marR="0" marT="0" marB="0" anchor="ctr"/>
                </a:tc>
                <a:tc>
                  <a:txBody>
                    <a:bodyPr/>
                    <a:lstStyle/>
                    <a:p>
                      <a:pPr marL="182563" indent="0" algn="ctr">
                        <a:lnSpc>
                          <a:spcPct val="107000"/>
                        </a:lnSpc>
                        <a:spcAft>
                          <a:spcPts val="800"/>
                        </a:spcAft>
                      </a:pPr>
                      <a:r>
                        <a:rPr lang="en-US" sz="3600">
                          <a:effectLst/>
                          <a:latin typeface="Arial" panose="020B0604020202020204" pitchFamily="34" charset="0"/>
                          <a:ea typeface="#9Slide02 Noi dung dai" panose="02000000000000000000" pitchFamily="2" charset="0"/>
                          <a:cs typeface="Arial" panose="020B0604020202020204" pitchFamily="34" charset="0"/>
                        </a:rPr>
                        <a:t>Ảnh ảo, cùng chiều, nhỏ hơn vật.</a:t>
                      </a:r>
                    </a:p>
                  </a:txBody>
                  <a:tcPr marL="0" marR="0" marT="0" marB="0" anchor="ctr"/>
                </a:tc>
                <a:extLst>
                  <a:ext uri="{0D108BD9-81ED-4DB2-BD59-A6C34878D82A}">
                    <a16:rowId xmlns:a16="http://schemas.microsoft.com/office/drawing/2014/main" val="490792275"/>
                  </a:ext>
                </a:extLst>
              </a:tr>
            </a:tbl>
          </a:graphicData>
        </a:graphic>
      </p:graphicFrame>
    </p:spTree>
    <p:extLst>
      <p:ext uri="{BB962C8B-B14F-4D97-AF65-F5344CB8AC3E}">
        <p14:creationId xmlns:p14="http://schemas.microsoft.com/office/powerpoint/2010/main" val="88241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5355A-C81D-4D1C-8E2F-DBF0118C16A1}"/>
              </a:ext>
            </a:extLst>
          </p:cNvPr>
          <p:cNvPicPr/>
          <p:nvPr/>
        </p:nvPicPr>
        <p:blipFill rotWithShape="1">
          <a:blip r:embed="rId2"/>
          <a:srcRect l="90833" t="2037" b="82460"/>
          <a:stretch/>
        </p:blipFill>
        <p:spPr>
          <a:xfrm>
            <a:off x="16611600" y="0"/>
            <a:ext cx="1676400" cy="1594757"/>
          </a:xfrm>
          <a:prstGeom prst="rect">
            <a:avLst/>
          </a:prstGeom>
        </p:spPr>
      </p:pic>
      <p:pic>
        <p:nvPicPr>
          <p:cNvPr id="3" name="Picture 2">
            <a:extLst>
              <a:ext uri="{FF2B5EF4-FFF2-40B4-BE49-F238E27FC236}">
                <a16:creationId xmlns:a16="http://schemas.microsoft.com/office/drawing/2014/main" id="{10C4D796-B498-4C76-BB3D-49E2C95A62A7}"/>
              </a:ext>
            </a:extLst>
          </p:cNvPr>
          <p:cNvPicPr>
            <a:picLocks noChangeAspect="1"/>
          </p:cNvPicPr>
          <p:nvPr/>
        </p:nvPicPr>
        <p:blipFill>
          <a:blip r:embed="rId3"/>
          <a:stretch>
            <a:fillRect/>
          </a:stretch>
        </p:blipFill>
        <p:spPr>
          <a:xfrm>
            <a:off x="2255" y="10093432"/>
            <a:ext cx="18283489" cy="231668"/>
          </a:xfrm>
          <a:prstGeom prst="rect">
            <a:avLst/>
          </a:prstGeom>
        </p:spPr>
      </p:pic>
      <p:sp>
        <p:nvSpPr>
          <p:cNvPr id="43" name="Rectangle 77">
            <a:extLst>
              <a:ext uri="{FF2B5EF4-FFF2-40B4-BE49-F238E27FC236}">
                <a16:creationId xmlns:a16="http://schemas.microsoft.com/office/drawing/2014/main" id="{43D05411-F88B-4E99-AE38-463AF898C571}"/>
              </a:ext>
            </a:extLst>
          </p:cNvPr>
          <p:cNvSpPr>
            <a:spLocks noChangeArrowheads="1"/>
          </p:cNvSpPr>
          <p:nvPr/>
        </p:nvSpPr>
        <p:spPr bwMode="auto">
          <a:xfrm>
            <a:off x="838200" y="-201930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a:ln>
                  <a:noFill/>
                </a:ln>
                <a:solidFill>
                  <a:srgbClr val="39B38E"/>
                </a:solidFill>
                <a:effectLst/>
                <a:uLnTx/>
                <a:uFillTx/>
                <a:latin typeface="Arial" panose="020B0604020202020204" pitchFamily="34" charset="0"/>
                <a:cs typeface="Arial" panose="020B0604020202020204" pitchFamily="34" charset="0"/>
              </a:rPr>
              <a:t>II. CÔNG THỨC TÍNH CÔNG SUẤT ĐIỆN</a:t>
            </a:r>
          </a:p>
        </p:txBody>
      </p:sp>
      <p:sp>
        <p:nvSpPr>
          <p:cNvPr id="34" name="Rectangle 77">
            <a:extLst>
              <a:ext uri="{FF2B5EF4-FFF2-40B4-BE49-F238E27FC236}">
                <a16:creationId xmlns:a16="http://schemas.microsoft.com/office/drawing/2014/main" id="{FEBAFCA7-FB2E-440F-A500-0BC80ECB9138}"/>
              </a:ext>
            </a:extLst>
          </p:cNvPr>
          <p:cNvSpPr>
            <a:spLocks noChangeArrowheads="1"/>
          </p:cNvSpPr>
          <p:nvPr/>
        </p:nvSpPr>
        <p:spPr bwMode="auto">
          <a:xfrm>
            <a:off x="685800" y="504990"/>
            <a:ext cx="1592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defRPr/>
            </a:pPr>
            <a:r>
              <a:rPr kumimoji="0" lang="en-US" altLang="en-US" sz="4800" b="1" i="0" u="none" strike="noStrike" kern="1200" cap="none" spc="0" normalizeH="0" baseline="0" noProof="0" dirty="0">
                <a:ln>
                  <a:noFill/>
                </a:ln>
                <a:solidFill>
                  <a:srgbClr val="39B38E"/>
                </a:solidFill>
                <a:effectLst/>
                <a:uLnTx/>
                <a:uFillTx/>
                <a:latin typeface="Arial" panose="020B0604020202020204" pitchFamily="34" charset="0"/>
                <a:cs typeface="Arial" panose="020B0604020202020204" pitchFamily="34" charset="0"/>
              </a:rPr>
              <a:t>I. </a:t>
            </a:r>
            <a:r>
              <a:rPr lang="en-US" sz="4800" b="1" dirty="0" err="1">
                <a:solidFill>
                  <a:srgbClr val="39B38E"/>
                </a:solidFill>
                <a:latin typeface="Arial" panose="020B0604020202020204" pitchFamily="34" charset="0"/>
                <a:cs typeface="Arial" panose="020B0604020202020204" pitchFamily="34" charset="0"/>
              </a:rPr>
              <a:t>Ảnh</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của</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một</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vật</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tạo</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bởi</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thấu</a:t>
            </a:r>
            <a:r>
              <a:rPr lang="en-US" sz="4800" b="1" dirty="0">
                <a:solidFill>
                  <a:srgbClr val="39B38E"/>
                </a:solidFill>
                <a:latin typeface="Arial" panose="020B0604020202020204" pitchFamily="34" charset="0"/>
                <a:cs typeface="Arial" panose="020B0604020202020204" pitchFamily="34" charset="0"/>
              </a:rPr>
              <a:t> </a:t>
            </a:r>
            <a:r>
              <a:rPr lang="en-US" sz="4800" b="1" dirty="0" err="1">
                <a:solidFill>
                  <a:srgbClr val="39B38E"/>
                </a:solidFill>
                <a:latin typeface="Arial" panose="020B0604020202020204" pitchFamily="34" charset="0"/>
                <a:cs typeface="Arial" panose="020B0604020202020204" pitchFamily="34" charset="0"/>
              </a:rPr>
              <a:t>kính</a:t>
            </a:r>
            <a:endParaRPr lang="en-US" altLang="en-US" sz="4800" b="1" dirty="0">
              <a:solidFill>
                <a:srgbClr val="39B38E"/>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63C45D4-3ACF-4630-AEBB-062F7E571622}"/>
              </a:ext>
            </a:extLst>
          </p:cNvPr>
          <p:cNvSpPr>
            <a:spLocks noChangeArrowheads="1"/>
          </p:cNvSpPr>
          <p:nvPr/>
        </p:nvSpPr>
        <p:spPr bwMode="auto">
          <a:xfrm>
            <a:off x="685800" y="1335987"/>
            <a:ext cx="1394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altLang="en-US" sz="4400">
                <a:solidFill>
                  <a:srgbClr val="F84B4F"/>
                </a:solidFill>
                <a:latin typeface="Arial" panose="020B0604020202020204" pitchFamily="34" charset="0"/>
                <a:cs typeface="Arial" panose="020B0604020202020204" pitchFamily="34" charset="0"/>
              </a:rPr>
              <a:t>3</a:t>
            </a:r>
            <a:r>
              <a:rPr kumimoji="0" lang="en-US" altLang="en-US" sz="4400" b="0" i="0" u="none" strike="noStrike" kern="1200" cap="none" spc="0" normalizeH="0" baseline="0" noProof="0">
                <a:ln>
                  <a:noFill/>
                </a:ln>
                <a:solidFill>
                  <a:srgbClr val="F84B4F"/>
                </a:solidFill>
                <a:effectLst/>
                <a:uLnTx/>
                <a:uFillTx/>
                <a:latin typeface="Arial" panose="020B0604020202020204" pitchFamily="34" charset="0"/>
                <a:cs typeface="Arial" panose="020B0604020202020204" pitchFamily="34" charset="0"/>
              </a:rPr>
              <a:t>. </a:t>
            </a:r>
            <a:r>
              <a:rPr lang="en-US" sz="4400">
                <a:solidFill>
                  <a:srgbClr val="F84B4F"/>
                </a:solidFill>
                <a:latin typeface="Arial" panose="020B0604020202020204" pitchFamily="34" charset="0"/>
                <a:cs typeface="Arial" panose="020B0604020202020204" pitchFamily="34" charset="0"/>
              </a:rPr>
              <a:t>Thí nghiệm về sự tạo ảnh qua thấu kính</a:t>
            </a:r>
            <a:r>
              <a:rPr lang="en-US" altLang="en-US" sz="4400">
                <a:solidFill>
                  <a:srgbClr val="F84B4F"/>
                </a:solidFill>
                <a:latin typeface="Arial" panose="020B0604020202020204" pitchFamily="34" charset="0"/>
                <a:cs typeface="Arial" panose="020B0604020202020204" pitchFamily="34" charset="0"/>
              </a:rPr>
              <a:t> </a:t>
            </a:r>
          </a:p>
        </p:txBody>
      </p:sp>
      <p:grpSp>
        <p:nvGrpSpPr>
          <p:cNvPr id="104" name="组合 1">
            <a:extLst>
              <a:ext uri="{FF2B5EF4-FFF2-40B4-BE49-F238E27FC236}">
                <a16:creationId xmlns:a16="http://schemas.microsoft.com/office/drawing/2014/main" id="{B4443BF6-47BD-4691-9ADF-6F2DC70F3A35}"/>
              </a:ext>
            </a:extLst>
          </p:cNvPr>
          <p:cNvGrpSpPr/>
          <p:nvPr/>
        </p:nvGrpSpPr>
        <p:grpSpPr>
          <a:xfrm>
            <a:off x="4464719" y="3188098"/>
            <a:ext cx="10194989" cy="3910803"/>
            <a:chOff x="3246438" y="1068388"/>
            <a:chExt cx="5711825" cy="4678362"/>
          </a:xfrm>
          <a:solidFill>
            <a:srgbClr val="3BB18E"/>
          </a:solidFill>
        </p:grpSpPr>
        <p:sp>
          <p:nvSpPr>
            <p:cNvPr id="105" name="Freeform 5">
              <a:extLst>
                <a:ext uri="{FF2B5EF4-FFF2-40B4-BE49-F238E27FC236}">
                  <a16:creationId xmlns:a16="http://schemas.microsoft.com/office/drawing/2014/main" id="{264CEC83-DF6E-4830-B4DB-C19BB0EE3093}"/>
                </a:ext>
              </a:extLst>
            </p:cNvPr>
            <p:cNvSpPr/>
            <p:nvPr/>
          </p:nvSpPr>
          <p:spPr bwMode="auto">
            <a:xfrm>
              <a:off x="3251201" y="3335339"/>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6" name="Freeform 6">
              <a:extLst>
                <a:ext uri="{FF2B5EF4-FFF2-40B4-BE49-F238E27FC236}">
                  <a16:creationId xmlns:a16="http://schemas.microsoft.com/office/drawing/2014/main" id="{54AB8F1F-9C95-4799-ADF5-7189F385A073}"/>
                </a:ext>
              </a:extLst>
            </p:cNvPr>
            <p:cNvSpPr/>
            <p:nvPr/>
          </p:nvSpPr>
          <p:spPr bwMode="auto">
            <a:xfrm>
              <a:off x="3246438" y="1457326"/>
              <a:ext cx="2112962" cy="1933576"/>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7" name="Freeform 7">
              <a:extLst>
                <a:ext uri="{FF2B5EF4-FFF2-40B4-BE49-F238E27FC236}">
                  <a16:creationId xmlns:a16="http://schemas.microsoft.com/office/drawing/2014/main" id="{C0BC9234-FED2-4715-BFC0-AA3AD9DF84B2}"/>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8" name="Freeform 8">
              <a:extLst>
                <a:ext uri="{FF2B5EF4-FFF2-40B4-BE49-F238E27FC236}">
                  <a16:creationId xmlns:a16="http://schemas.microsoft.com/office/drawing/2014/main" id="{A9270289-97AC-4170-B998-71799B3EDE63}"/>
                </a:ext>
              </a:extLst>
            </p:cNvPr>
            <p:cNvSpPr/>
            <p:nvPr/>
          </p:nvSpPr>
          <p:spPr bwMode="auto">
            <a:xfrm>
              <a:off x="7777163" y="1998663"/>
              <a:ext cx="1181100" cy="2060574"/>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9" name="Freeform 9">
              <a:extLst>
                <a:ext uri="{FF2B5EF4-FFF2-40B4-BE49-F238E27FC236}">
                  <a16:creationId xmlns:a16="http://schemas.microsoft.com/office/drawing/2014/main" id="{BA0C9E99-4030-45E6-BD24-5925C3C19271}"/>
                </a:ext>
              </a:extLst>
            </p:cNvPr>
            <p:cNvSpPr/>
            <p:nvPr/>
          </p:nvSpPr>
          <p:spPr bwMode="auto">
            <a:xfrm>
              <a:off x="7016752"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0" name="Freeform 10">
              <a:extLst>
                <a:ext uri="{FF2B5EF4-FFF2-40B4-BE49-F238E27FC236}">
                  <a16:creationId xmlns:a16="http://schemas.microsoft.com/office/drawing/2014/main" id="{4DE67CFA-766A-427D-9742-53DCAC563B4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1" name="Freeform 11">
              <a:extLst>
                <a:ext uri="{FF2B5EF4-FFF2-40B4-BE49-F238E27FC236}">
                  <a16:creationId xmlns:a16="http://schemas.microsoft.com/office/drawing/2014/main" id="{3C7D3DD7-97DB-4FFD-9220-1F0231EA9346}"/>
                </a:ext>
              </a:extLst>
            </p:cNvPr>
            <p:cNvSpPr/>
            <p:nvPr/>
          </p:nvSpPr>
          <p:spPr bwMode="auto">
            <a:xfrm>
              <a:off x="6203951" y="5040313"/>
              <a:ext cx="1285876" cy="706437"/>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nvGrpSpPr>
            <p:cNvPr id="112" name="组合 9">
              <a:extLst>
                <a:ext uri="{FF2B5EF4-FFF2-40B4-BE49-F238E27FC236}">
                  <a16:creationId xmlns:a16="http://schemas.microsoft.com/office/drawing/2014/main" id="{7A9CFBB0-2F57-4283-9FC6-750E26A5EF09}"/>
                </a:ext>
              </a:extLst>
            </p:cNvPr>
            <p:cNvGrpSpPr/>
            <p:nvPr/>
          </p:nvGrpSpPr>
          <p:grpSpPr>
            <a:xfrm>
              <a:off x="3517901" y="1225551"/>
              <a:ext cx="5260976" cy="4090987"/>
              <a:chOff x="3517901" y="1225551"/>
              <a:chExt cx="5260975" cy="4090987"/>
            </a:xfrm>
            <a:grpFill/>
          </p:grpSpPr>
          <p:sp>
            <p:nvSpPr>
              <p:cNvPr id="113" name="Freeform 12">
                <a:extLst>
                  <a:ext uri="{FF2B5EF4-FFF2-40B4-BE49-F238E27FC236}">
                    <a16:creationId xmlns:a16="http://schemas.microsoft.com/office/drawing/2014/main" id="{40FA9B9A-1059-44D6-873F-1AEE0F52FFC1}"/>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4" name="Freeform 13">
                <a:extLst>
                  <a:ext uri="{FF2B5EF4-FFF2-40B4-BE49-F238E27FC236}">
                    <a16:creationId xmlns:a16="http://schemas.microsoft.com/office/drawing/2014/main" id="{E67004AE-0EC4-40F5-96BE-B84D89EEDE7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5" name="Freeform 14">
                <a:extLst>
                  <a:ext uri="{FF2B5EF4-FFF2-40B4-BE49-F238E27FC236}">
                    <a16:creationId xmlns:a16="http://schemas.microsoft.com/office/drawing/2014/main" id="{10283450-2E77-44D8-A6C5-8EA2DDD00B8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6" name="Freeform 15">
                <a:extLst>
                  <a:ext uri="{FF2B5EF4-FFF2-40B4-BE49-F238E27FC236}">
                    <a16:creationId xmlns:a16="http://schemas.microsoft.com/office/drawing/2014/main" id="{9815CD41-AC5F-411E-88D3-DED77C29685E}"/>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7" name="Freeform 16">
                <a:extLst>
                  <a:ext uri="{FF2B5EF4-FFF2-40B4-BE49-F238E27FC236}">
                    <a16:creationId xmlns:a16="http://schemas.microsoft.com/office/drawing/2014/main" id="{8D3BC468-582A-495F-BDF2-A8C62CB91A73}"/>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8" name="Freeform 17">
                <a:extLst>
                  <a:ext uri="{FF2B5EF4-FFF2-40B4-BE49-F238E27FC236}">
                    <a16:creationId xmlns:a16="http://schemas.microsoft.com/office/drawing/2014/main" id="{90A4F230-52AC-48D8-ADC3-87AAD79A88F5}"/>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19" name="Freeform 18">
                <a:extLst>
                  <a:ext uri="{FF2B5EF4-FFF2-40B4-BE49-F238E27FC236}">
                    <a16:creationId xmlns:a16="http://schemas.microsoft.com/office/drawing/2014/main" id="{EAD004BE-F080-4D81-9C56-C11D54D086EC}"/>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0" name="Freeform 19">
                <a:extLst>
                  <a:ext uri="{FF2B5EF4-FFF2-40B4-BE49-F238E27FC236}">
                    <a16:creationId xmlns:a16="http://schemas.microsoft.com/office/drawing/2014/main" id="{0D6D7231-1013-4352-8E85-B102B0075BC6}"/>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1" name="Freeform 20">
                <a:extLst>
                  <a:ext uri="{FF2B5EF4-FFF2-40B4-BE49-F238E27FC236}">
                    <a16:creationId xmlns:a16="http://schemas.microsoft.com/office/drawing/2014/main" id="{0E766550-A5F5-4857-978C-F6A54ACB614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2" name="Freeform 21">
                <a:extLst>
                  <a:ext uri="{FF2B5EF4-FFF2-40B4-BE49-F238E27FC236}">
                    <a16:creationId xmlns:a16="http://schemas.microsoft.com/office/drawing/2014/main" id="{9B5BC1AF-B9C5-4061-BE51-D48C548C525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3" name="Freeform 22">
                <a:extLst>
                  <a:ext uri="{FF2B5EF4-FFF2-40B4-BE49-F238E27FC236}">
                    <a16:creationId xmlns:a16="http://schemas.microsoft.com/office/drawing/2014/main" id="{901A8591-7F6A-4F16-AAA3-91179D8C36D0}"/>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4" name="Freeform 23">
                <a:extLst>
                  <a:ext uri="{FF2B5EF4-FFF2-40B4-BE49-F238E27FC236}">
                    <a16:creationId xmlns:a16="http://schemas.microsoft.com/office/drawing/2014/main" id="{615388C2-BE88-4D94-AC16-E854FACDE79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5" name="Freeform 24">
                <a:extLst>
                  <a:ext uri="{FF2B5EF4-FFF2-40B4-BE49-F238E27FC236}">
                    <a16:creationId xmlns:a16="http://schemas.microsoft.com/office/drawing/2014/main" id="{45D0EDE4-FE5B-40CD-8488-27A2ACC6E07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6" name="Freeform 25">
                <a:extLst>
                  <a:ext uri="{FF2B5EF4-FFF2-40B4-BE49-F238E27FC236}">
                    <a16:creationId xmlns:a16="http://schemas.microsoft.com/office/drawing/2014/main" id="{3BD40947-D5A7-47C7-9DE6-1051B181C32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7" name="Freeform 26">
                <a:extLst>
                  <a:ext uri="{FF2B5EF4-FFF2-40B4-BE49-F238E27FC236}">
                    <a16:creationId xmlns:a16="http://schemas.microsoft.com/office/drawing/2014/main" id="{1647ADC1-CC2E-4151-AD48-75D545C2337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8" name="Freeform 27">
                <a:extLst>
                  <a:ext uri="{FF2B5EF4-FFF2-40B4-BE49-F238E27FC236}">
                    <a16:creationId xmlns:a16="http://schemas.microsoft.com/office/drawing/2014/main" id="{166C9000-35CB-4729-817E-38F72886D7AD}"/>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29" name="Freeform 28">
                <a:extLst>
                  <a:ext uri="{FF2B5EF4-FFF2-40B4-BE49-F238E27FC236}">
                    <a16:creationId xmlns:a16="http://schemas.microsoft.com/office/drawing/2014/main" id="{EAAFCDD5-99D9-4337-92A8-C9D8ABEBC22B}"/>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0" name="Freeform 29">
                <a:extLst>
                  <a:ext uri="{FF2B5EF4-FFF2-40B4-BE49-F238E27FC236}">
                    <a16:creationId xmlns:a16="http://schemas.microsoft.com/office/drawing/2014/main" id="{BB6C74D1-D59F-447E-BB80-A051729349AA}"/>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1" name="Freeform 30">
                <a:extLst>
                  <a:ext uri="{FF2B5EF4-FFF2-40B4-BE49-F238E27FC236}">
                    <a16:creationId xmlns:a16="http://schemas.microsoft.com/office/drawing/2014/main" id="{43793D7C-C38F-4DCC-9AB6-F4B73C00F82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2" name="Freeform 31">
                <a:extLst>
                  <a:ext uri="{FF2B5EF4-FFF2-40B4-BE49-F238E27FC236}">
                    <a16:creationId xmlns:a16="http://schemas.microsoft.com/office/drawing/2014/main" id="{F64C299C-9F39-4B36-83BA-0E93386786B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3" name="Freeform 32">
                <a:extLst>
                  <a:ext uri="{FF2B5EF4-FFF2-40B4-BE49-F238E27FC236}">
                    <a16:creationId xmlns:a16="http://schemas.microsoft.com/office/drawing/2014/main" id="{C06F534B-CC3F-434A-B08C-BD408F506AA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4" name="Freeform 33">
                <a:extLst>
                  <a:ext uri="{FF2B5EF4-FFF2-40B4-BE49-F238E27FC236}">
                    <a16:creationId xmlns:a16="http://schemas.microsoft.com/office/drawing/2014/main" id="{999B38D2-D259-418E-AE63-A44C31EC401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5" name="Freeform 34">
                <a:extLst>
                  <a:ext uri="{FF2B5EF4-FFF2-40B4-BE49-F238E27FC236}">
                    <a16:creationId xmlns:a16="http://schemas.microsoft.com/office/drawing/2014/main" id="{DBFE3BA2-0FC8-406B-A694-15DEB97D8B9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6" name="Freeform 35">
                <a:extLst>
                  <a:ext uri="{FF2B5EF4-FFF2-40B4-BE49-F238E27FC236}">
                    <a16:creationId xmlns:a16="http://schemas.microsoft.com/office/drawing/2014/main" id="{5E70F28F-9DE8-44FB-9D0E-60DB6A722A40}"/>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7" name="Freeform 36">
                <a:extLst>
                  <a:ext uri="{FF2B5EF4-FFF2-40B4-BE49-F238E27FC236}">
                    <a16:creationId xmlns:a16="http://schemas.microsoft.com/office/drawing/2014/main" id="{D28D9C2C-C644-4A5A-B914-DD8AE7E231A0}"/>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8" name="Freeform 37">
                <a:extLst>
                  <a:ext uri="{FF2B5EF4-FFF2-40B4-BE49-F238E27FC236}">
                    <a16:creationId xmlns:a16="http://schemas.microsoft.com/office/drawing/2014/main" id="{CBA92F89-12E3-48B3-9849-F6A181C8CB1E}"/>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39" name="Freeform 38">
                <a:extLst>
                  <a:ext uri="{FF2B5EF4-FFF2-40B4-BE49-F238E27FC236}">
                    <a16:creationId xmlns:a16="http://schemas.microsoft.com/office/drawing/2014/main" id="{7CC0986A-3C0E-496A-A9F0-A42E6318F90A}"/>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0" name="Freeform 39">
                <a:extLst>
                  <a:ext uri="{FF2B5EF4-FFF2-40B4-BE49-F238E27FC236}">
                    <a16:creationId xmlns:a16="http://schemas.microsoft.com/office/drawing/2014/main" id="{D564D200-4EB6-457C-B6B1-05E658B2CC92}"/>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1" name="Freeform 40">
                <a:extLst>
                  <a:ext uri="{FF2B5EF4-FFF2-40B4-BE49-F238E27FC236}">
                    <a16:creationId xmlns:a16="http://schemas.microsoft.com/office/drawing/2014/main" id="{B617D80C-C260-480B-A21A-9BE00382AA60}"/>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2" name="Freeform 41">
                <a:extLst>
                  <a:ext uri="{FF2B5EF4-FFF2-40B4-BE49-F238E27FC236}">
                    <a16:creationId xmlns:a16="http://schemas.microsoft.com/office/drawing/2014/main" id="{71DF5566-14A0-4A4C-8352-4E53EEC72351}"/>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3" name="Freeform 42">
                <a:extLst>
                  <a:ext uri="{FF2B5EF4-FFF2-40B4-BE49-F238E27FC236}">
                    <a16:creationId xmlns:a16="http://schemas.microsoft.com/office/drawing/2014/main" id="{B96F783E-BB9C-46D2-A722-1BE54F7E729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4" name="Freeform 43">
                <a:extLst>
                  <a:ext uri="{FF2B5EF4-FFF2-40B4-BE49-F238E27FC236}">
                    <a16:creationId xmlns:a16="http://schemas.microsoft.com/office/drawing/2014/main" id="{06C7267B-A6EB-438E-921F-D68611D9E91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5" name="Freeform 44">
                <a:extLst>
                  <a:ext uri="{FF2B5EF4-FFF2-40B4-BE49-F238E27FC236}">
                    <a16:creationId xmlns:a16="http://schemas.microsoft.com/office/drawing/2014/main" id="{B0D2FEE9-5EDA-4144-8191-D22EB919784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6" name="Freeform 45">
                <a:extLst>
                  <a:ext uri="{FF2B5EF4-FFF2-40B4-BE49-F238E27FC236}">
                    <a16:creationId xmlns:a16="http://schemas.microsoft.com/office/drawing/2014/main" id="{9CF7C05E-8D75-4C79-9ECB-B241704247B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7" name="Freeform 46">
                <a:extLst>
                  <a:ext uri="{FF2B5EF4-FFF2-40B4-BE49-F238E27FC236}">
                    <a16:creationId xmlns:a16="http://schemas.microsoft.com/office/drawing/2014/main" id="{5FB8D32D-8CC8-4B81-BA20-426C5B8B79C0}"/>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8" name="Freeform 47">
                <a:extLst>
                  <a:ext uri="{FF2B5EF4-FFF2-40B4-BE49-F238E27FC236}">
                    <a16:creationId xmlns:a16="http://schemas.microsoft.com/office/drawing/2014/main" id="{EA718F2D-4C7B-49E2-9022-C3DE18A3DD9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49" name="Freeform 48">
                <a:extLst>
                  <a:ext uri="{FF2B5EF4-FFF2-40B4-BE49-F238E27FC236}">
                    <a16:creationId xmlns:a16="http://schemas.microsoft.com/office/drawing/2014/main" id="{9C1E589D-8D9F-45F2-896A-67B8DB50ED6A}"/>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0" name="Freeform 49">
                <a:extLst>
                  <a:ext uri="{FF2B5EF4-FFF2-40B4-BE49-F238E27FC236}">
                    <a16:creationId xmlns:a16="http://schemas.microsoft.com/office/drawing/2014/main" id="{AF1D96BF-6FA7-40C5-A599-DE57448ACF7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1" name="Freeform 50">
                <a:extLst>
                  <a:ext uri="{FF2B5EF4-FFF2-40B4-BE49-F238E27FC236}">
                    <a16:creationId xmlns:a16="http://schemas.microsoft.com/office/drawing/2014/main" id="{67C41C2F-0C2E-4F76-A28B-EA14094E0AE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2" name="Freeform 51">
                <a:extLst>
                  <a:ext uri="{FF2B5EF4-FFF2-40B4-BE49-F238E27FC236}">
                    <a16:creationId xmlns:a16="http://schemas.microsoft.com/office/drawing/2014/main" id="{578DAE0F-E2DC-450D-9360-9F517B4834C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3" name="Freeform 52">
                <a:extLst>
                  <a:ext uri="{FF2B5EF4-FFF2-40B4-BE49-F238E27FC236}">
                    <a16:creationId xmlns:a16="http://schemas.microsoft.com/office/drawing/2014/main" id="{098AC98A-3EB4-43CB-9F17-A66DE8925493}"/>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4" name="Freeform 53">
                <a:extLst>
                  <a:ext uri="{FF2B5EF4-FFF2-40B4-BE49-F238E27FC236}">
                    <a16:creationId xmlns:a16="http://schemas.microsoft.com/office/drawing/2014/main" id="{CF229783-44E8-46C2-9020-FE7CDC0BC24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5" name="Freeform 54">
                <a:extLst>
                  <a:ext uri="{FF2B5EF4-FFF2-40B4-BE49-F238E27FC236}">
                    <a16:creationId xmlns:a16="http://schemas.microsoft.com/office/drawing/2014/main" id="{019D630F-56ED-42DD-9737-00A27317F5A7}"/>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6" name="Freeform 55">
                <a:extLst>
                  <a:ext uri="{FF2B5EF4-FFF2-40B4-BE49-F238E27FC236}">
                    <a16:creationId xmlns:a16="http://schemas.microsoft.com/office/drawing/2014/main" id="{49719E06-7FAC-4561-AD6D-00F482E2CF8D}"/>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7" name="Freeform 56">
                <a:extLst>
                  <a:ext uri="{FF2B5EF4-FFF2-40B4-BE49-F238E27FC236}">
                    <a16:creationId xmlns:a16="http://schemas.microsoft.com/office/drawing/2014/main" id="{CC45CAAB-9B65-449A-86C8-4FBA8958952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8" name="Freeform 57">
                <a:extLst>
                  <a:ext uri="{FF2B5EF4-FFF2-40B4-BE49-F238E27FC236}">
                    <a16:creationId xmlns:a16="http://schemas.microsoft.com/office/drawing/2014/main" id="{1CA779A0-7E4C-41BD-9E39-EB1F9CFB6CF3}"/>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59" name="Freeform 58">
                <a:extLst>
                  <a:ext uri="{FF2B5EF4-FFF2-40B4-BE49-F238E27FC236}">
                    <a16:creationId xmlns:a16="http://schemas.microsoft.com/office/drawing/2014/main" id="{7B6B0849-EA44-4287-B67A-83A6A54481F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0" name="Freeform 59">
                <a:extLst>
                  <a:ext uri="{FF2B5EF4-FFF2-40B4-BE49-F238E27FC236}">
                    <a16:creationId xmlns:a16="http://schemas.microsoft.com/office/drawing/2014/main" id="{F6970DCA-7E13-4467-83F9-0BC720B0D886}"/>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1" name="Freeform 60">
                <a:extLst>
                  <a:ext uri="{FF2B5EF4-FFF2-40B4-BE49-F238E27FC236}">
                    <a16:creationId xmlns:a16="http://schemas.microsoft.com/office/drawing/2014/main" id="{1A3A6E4A-548E-46E3-A124-2F4A90021CB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2" name="Freeform 61">
                <a:extLst>
                  <a:ext uri="{FF2B5EF4-FFF2-40B4-BE49-F238E27FC236}">
                    <a16:creationId xmlns:a16="http://schemas.microsoft.com/office/drawing/2014/main" id="{25A21E38-74A2-49AB-86C2-EEB5B8B7780A}"/>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3" name="Freeform 62">
                <a:extLst>
                  <a:ext uri="{FF2B5EF4-FFF2-40B4-BE49-F238E27FC236}">
                    <a16:creationId xmlns:a16="http://schemas.microsoft.com/office/drawing/2014/main" id="{E31FE957-DCDD-4DCF-A118-09B30E9AE51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4" name="Freeform 63">
                <a:extLst>
                  <a:ext uri="{FF2B5EF4-FFF2-40B4-BE49-F238E27FC236}">
                    <a16:creationId xmlns:a16="http://schemas.microsoft.com/office/drawing/2014/main" id="{CE6E64B0-1641-4295-9B74-C092CBE8A8B2}"/>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5" name="Freeform 64">
                <a:extLst>
                  <a:ext uri="{FF2B5EF4-FFF2-40B4-BE49-F238E27FC236}">
                    <a16:creationId xmlns:a16="http://schemas.microsoft.com/office/drawing/2014/main" id="{E620D54D-A899-4FAD-99E2-C3D3098F430F}"/>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6" name="Freeform 65">
                <a:extLst>
                  <a:ext uri="{FF2B5EF4-FFF2-40B4-BE49-F238E27FC236}">
                    <a16:creationId xmlns:a16="http://schemas.microsoft.com/office/drawing/2014/main" id="{0EE083A4-10D3-4035-B0C7-F7D0988BD7C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7" name="Freeform 66">
                <a:extLst>
                  <a:ext uri="{FF2B5EF4-FFF2-40B4-BE49-F238E27FC236}">
                    <a16:creationId xmlns:a16="http://schemas.microsoft.com/office/drawing/2014/main" id="{D4046EE6-A406-4DC0-B923-5DCD56713E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8" name="Freeform 67">
                <a:extLst>
                  <a:ext uri="{FF2B5EF4-FFF2-40B4-BE49-F238E27FC236}">
                    <a16:creationId xmlns:a16="http://schemas.microsoft.com/office/drawing/2014/main" id="{54FB75C4-B7FB-4B5D-84CF-D04A6285DD7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69" name="Freeform 68">
                <a:extLst>
                  <a:ext uri="{FF2B5EF4-FFF2-40B4-BE49-F238E27FC236}">
                    <a16:creationId xmlns:a16="http://schemas.microsoft.com/office/drawing/2014/main" id="{C6B0D6A6-FE8A-4F27-BA90-B1E8704401EE}"/>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0" name="Freeform 69">
                <a:extLst>
                  <a:ext uri="{FF2B5EF4-FFF2-40B4-BE49-F238E27FC236}">
                    <a16:creationId xmlns:a16="http://schemas.microsoft.com/office/drawing/2014/main" id="{9EEC5F5B-A9E7-4F29-A980-3609295A46F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1" name="Freeform 70">
                <a:extLst>
                  <a:ext uri="{FF2B5EF4-FFF2-40B4-BE49-F238E27FC236}">
                    <a16:creationId xmlns:a16="http://schemas.microsoft.com/office/drawing/2014/main" id="{1106E9CC-0DF6-409E-BCDC-762628E3E098}"/>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2" name="Freeform 71">
                <a:extLst>
                  <a:ext uri="{FF2B5EF4-FFF2-40B4-BE49-F238E27FC236}">
                    <a16:creationId xmlns:a16="http://schemas.microsoft.com/office/drawing/2014/main" id="{4B87C625-CBC3-4DF0-BE23-640EF412BFC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3" name="Freeform 72">
                <a:extLst>
                  <a:ext uri="{FF2B5EF4-FFF2-40B4-BE49-F238E27FC236}">
                    <a16:creationId xmlns:a16="http://schemas.microsoft.com/office/drawing/2014/main" id="{06485FE3-CCC1-4751-861C-71A9BB010BD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4" name="Freeform 73">
                <a:extLst>
                  <a:ext uri="{FF2B5EF4-FFF2-40B4-BE49-F238E27FC236}">
                    <a16:creationId xmlns:a16="http://schemas.microsoft.com/office/drawing/2014/main" id="{422E7C23-0763-489A-A59F-06B72D2EAED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5" name="Freeform 74">
                <a:extLst>
                  <a:ext uri="{FF2B5EF4-FFF2-40B4-BE49-F238E27FC236}">
                    <a16:creationId xmlns:a16="http://schemas.microsoft.com/office/drawing/2014/main" id="{724CA4C0-3F4B-40F9-8677-80B19B69A4A0}"/>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6" name="Freeform 75">
                <a:extLst>
                  <a:ext uri="{FF2B5EF4-FFF2-40B4-BE49-F238E27FC236}">
                    <a16:creationId xmlns:a16="http://schemas.microsoft.com/office/drawing/2014/main" id="{5E584ADC-F777-4424-A5B0-C9FB79699451}"/>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7" name="Freeform 76">
                <a:extLst>
                  <a:ext uri="{FF2B5EF4-FFF2-40B4-BE49-F238E27FC236}">
                    <a16:creationId xmlns:a16="http://schemas.microsoft.com/office/drawing/2014/main" id="{B0CFF4E6-B761-4CFD-A679-B87B9D22A450}"/>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8" name="Freeform 77">
                <a:extLst>
                  <a:ext uri="{FF2B5EF4-FFF2-40B4-BE49-F238E27FC236}">
                    <a16:creationId xmlns:a16="http://schemas.microsoft.com/office/drawing/2014/main" id="{E1E8E322-50AD-4982-846A-755B4ABF639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79" name="Freeform 78">
                <a:extLst>
                  <a:ext uri="{FF2B5EF4-FFF2-40B4-BE49-F238E27FC236}">
                    <a16:creationId xmlns:a16="http://schemas.microsoft.com/office/drawing/2014/main" id="{A6E18CDA-8D55-4669-87E5-F0367D95257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0" name="Freeform 79">
                <a:extLst>
                  <a:ext uri="{FF2B5EF4-FFF2-40B4-BE49-F238E27FC236}">
                    <a16:creationId xmlns:a16="http://schemas.microsoft.com/office/drawing/2014/main" id="{95176AE6-BF06-4C3A-BB3B-7F2E3E42358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1" name="Freeform 80">
                <a:extLst>
                  <a:ext uri="{FF2B5EF4-FFF2-40B4-BE49-F238E27FC236}">
                    <a16:creationId xmlns:a16="http://schemas.microsoft.com/office/drawing/2014/main" id="{24DE3F2C-12EF-414D-854E-779A0A30B9D0}"/>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2" name="Freeform 81">
                <a:extLst>
                  <a:ext uri="{FF2B5EF4-FFF2-40B4-BE49-F238E27FC236}">
                    <a16:creationId xmlns:a16="http://schemas.microsoft.com/office/drawing/2014/main" id="{6494903C-1B64-48BF-AA39-C3F533823162}"/>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3" name="Freeform 82">
                <a:extLst>
                  <a:ext uri="{FF2B5EF4-FFF2-40B4-BE49-F238E27FC236}">
                    <a16:creationId xmlns:a16="http://schemas.microsoft.com/office/drawing/2014/main" id="{23703360-141F-4828-8B80-157082421B1F}"/>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4" name="Freeform 83">
                <a:extLst>
                  <a:ext uri="{FF2B5EF4-FFF2-40B4-BE49-F238E27FC236}">
                    <a16:creationId xmlns:a16="http://schemas.microsoft.com/office/drawing/2014/main" id="{6EBB0941-EEC9-4BD8-B18B-0FB78A04A98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5" name="Freeform 84">
                <a:extLst>
                  <a:ext uri="{FF2B5EF4-FFF2-40B4-BE49-F238E27FC236}">
                    <a16:creationId xmlns:a16="http://schemas.microsoft.com/office/drawing/2014/main" id="{E22C2B5E-1330-4A8F-AA0B-7D1F9146839D}"/>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6" name="Freeform 85">
                <a:extLst>
                  <a:ext uri="{FF2B5EF4-FFF2-40B4-BE49-F238E27FC236}">
                    <a16:creationId xmlns:a16="http://schemas.microsoft.com/office/drawing/2014/main" id="{94964EBD-6C2E-41FB-808B-E38A0E710C1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7" name="Freeform 86">
                <a:extLst>
                  <a:ext uri="{FF2B5EF4-FFF2-40B4-BE49-F238E27FC236}">
                    <a16:creationId xmlns:a16="http://schemas.microsoft.com/office/drawing/2014/main" id="{2FBD4144-5EE6-4C7A-B027-F255E7C026D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8" name="Freeform 87">
                <a:extLst>
                  <a:ext uri="{FF2B5EF4-FFF2-40B4-BE49-F238E27FC236}">
                    <a16:creationId xmlns:a16="http://schemas.microsoft.com/office/drawing/2014/main" id="{1FA6B7CE-8338-4E57-A0D3-BB0D8318844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89" name="Freeform 88">
                <a:extLst>
                  <a:ext uri="{FF2B5EF4-FFF2-40B4-BE49-F238E27FC236}">
                    <a16:creationId xmlns:a16="http://schemas.microsoft.com/office/drawing/2014/main" id="{6A4CC6B3-D51D-4D17-AEC0-71C7BB0DBB40}"/>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90" name="Freeform 89">
                <a:extLst>
                  <a:ext uri="{FF2B5EF4-FFF2-40B4-BE49-F238E27FC236}">
                    <a16:creationId xmlns:a16="http://schemas.microsoft.com/office/drawing/2014/main" id="{F7D12BFA-BF98-45DF-968A-203072D52B4C}"/>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91" name="Freeform 90">
                <a:extLst>
                  <a:ext uri="{FF2B5EF4-FFF2-40B4-BE49-F238E27FC236}">
                    <a16:creationId xmlns:a16="http://schemas.microsoft.com/office/drawing/2014/main" id="{9ADFCE77-29CA-4ABA-AEF8-A20A8A84E7A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92" name="Freeform 91">
                <a:extLst>
                  <a:ext uri="{FF2B5EF4-FFF2-40B4-BE49-F238E27FC236}">
                    <a16:creationId xmlns:a16="http://schemas.microsoft.com/office/drawing/2014/main" id="{3ACDCEEE-C825-4F1F-A2B8-AA6F2D3A085D}"/>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93" name="Freeform 92">
                <a:extLst>
                  <a:ext uri="{FF2B5EF4-FFF2-40B4-BE49-F238E27FC236}">
                    <a16:creationId xmlns:a16="http://schemas.microsoft.com/office/drawing/2014/main" id="{D8F2BAB8-A6FB-4A23-B71F-517ACE5FE7A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39B38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grpSp>
      </p:grpSp>
      <p:sp>
        <p:nvSpPr>
          <p:cNvPr id="194" name="文本框 93">
            <a:extLst>
              <a:ext uri="{FF2B5EF4-FFF2-40B4-BE49-F238E27FC236}">
                <a16:creationId xmlns:a16="http://schemas.microsoft.com/office/drawing/2014/main" id="{6105EF87-28C9-4A70-B871-392431988BCA}"/>
              </a:ext>
            </a:extLst>
          </p:cNvPr>
          <p:cNvSpPr txBox="1"/>
          <p:nvPr/>
        </p:nvSpPr>
        <p:spPr>
          <a:xfrm>
            <a:off x="5705190" y="4289408"/>
            <a:ext cx="7144514" cy="1323439"/>
          </a:xfrm>
          <a:prstGeom prst="rect">
            <a:avLst/>
          </a:prstGeom>
          <a:noFill/>
          <a:ln>
            <a:noFill/>
          </a:ln>
        </p:spPr>
        <p:txBody>
          <a:bodyPr wrap="square" rtlCol="0">
            <a:spAutoFit/>
          </a:bodyPr>
          <a:lstStyle/>
          <a:p>
            <a:pPr algn="ctr">
              <a:buClr>
                <a:srgbClr val="000000"/>
              </a:buClr>
              <a:defRPr/>
            </a:pPr>
            <a:r>
              <a:rPr lang="en-US" sz="4000" b="1">
                <a:solidFill>
                  <a:schemeClr val="accent6">
                    <a:lumMod val="75000"/>
                  </a:schemeClr>
                </a:solidFill>
                <a:latin typeface="Arial" panose="020B0604020202020204" pitchFamily="34" charset="0"/>
                <a:cs typeface="Arial" panose="020B0604020202020204" pitchFamily="34" charset="0"/>
              </a:rPr>
              <a:t>Hoạt động nhóm, hoàn thành phiếu học tập</a:t>
            </a:r>
          </a:p>
        </p:txBody>
      </p:sp>
    </p:spTree>
    <p:extLst>
      <p:ext uri="{BB962C8B-B14F-4D97-AF65-F5344CB8AC3E}">
        <p14:creationId xmlns:p14="http://schemas.microsoft.com/office/powerpoint/2010/main" val="1664657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up)">
                                      <p:cBhvr>
                                        <p:cTn id="7" dur="500"/>
                                        <p:tgtEl>
                                          <p:spTgt spid="10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4"/>
                                        </p:tgtEl>
                                        <p:attrNameLst>
                                          <p:attrName>style.visibility</p:attrName>
                                        </p:attrNameLst>
                                      </p:cBhvr>
                                      <p:to>
                                        <p:strVal val="visible"/>
                                      </p:to>
                                    </p:set>
                                    <p:animEffect transition="in" filter="wipe(up)">
                                      <p:cBhvr>
                                        <p:cTn id="10"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1372</TotalTime>
  <Words>2854</Words>
  <Application>Microsoft Office PowerPoint</Application>
  <PresentationFormat>Custom</PresentationFormat>
  <Paragraphs>326</Paragraphs>
  <Slides>39</Slides>
  <Notes>1</Notes>
  <HiddenSlides>0</HiddenSlides>
  <MMClips>1</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1" baseType="lpstr">
      <vt:lpstr>Times New Roman</vt:lpstr>
      <vt:lpstr>Calibri Light</vt:lpstr>
      <vt:lpstr>Open Sans</vt:lpstr>
      <vt:lpstr>Cambria Math</vt:lpstr>
      <vt:lpstr>Aptos</vt:lpstr>
      <vt:lpstr>Wingdings</vt:lpstr>
      <vt:lpstr>Arial</vt:lpstr>
      <vt:lpstr>#9Slide02 Noi dung dai</vt:lpstr>
      <vt:lpstr>Calibri</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Abstract Playful Science Lesson Presentation</dc:title>
  <dc:subject>9Slide.vn</dc:subject>
  <dc:creator>Admin</dc:creator>
  <dc:description>9Slide.vn</dc:description>
  <cp:lastModifiedBy>Admin</cp:lastModifiedBy>
  <cp:revision>17</cp:revision>
  <dcterms:created xsi:type="dcterms:W3CDTF">2006-08-16T00:00:00Z</dcterms:created>
  <dcterms:modified xsi:type="dcterms:W3CDTF">2025-10-06T00:12:15Z</dcterms:modified>
  <cp:category>9Slide.vn</cp:category>
  <dc:identifier>DAEqXkeQTyY</dc:identifier>
</cp:coreProperties>
</file>