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435" r:id="rId3"/>
    <p:sldId id="436" r:id="rId4"/>
    <p:sldId id="352" r:id="rId5"/>
    <p:sldId id="353" r:id="rId6"/>
    <p:sldId id="354" r:id="rId7"/>
    <p:sldId id="356" r:id="rId8"/>
    <p:sldId id="437" r:id="rId9"/>
    <p:sldId id="438" r:id="rId10"/>
    <p:sldId id="359" r:id="rId11"/>
    <p:sldId id="360" r:id="rId12"/>
    <p:sldId id="386" r:id="rId13"/>
    <p:sldId id="393" r:id="rId14"/>
    <p:sldId id="394" r:id="rId15"/>
    <p:sldId id="442" r:id="rId16"/>
    <p:sldId id="389" r:id="rId17"/>
    <p:sldId id="388" r:id="rId18"/>
    <p:sldId id="361" r:id="rId19"/>
    <p:sldId id="443" r:id="rId20"/>
    <p:sldId id="391" r:id="rId21"/>
    <p:sldId id="444" r:id="rId22"/>
    <p:sldId id="362" r:id="rId23"/>
    <p:sldId id="445" r:id="rId24"/>
    <p:sldId id="262" r:id="rId25"/>
    <p:sldId id="379"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47" r:id="rId39"/>
  </p:sldIdLst>
  <p:sldSz cx="18288000" cy="10287000"/>
  <p:notesSz cx="6858000" cy="9144000"/>
  <p:embeddedFontLst>
    <p:embeddedFont>
      <p:font typeface="Calibri" pitchFamily="34" charset="0"/>
      <p:regular r:id="rId41"/>
      <p:bold r:id="rId42"/>
      <p:italic r:id="rId43"/>
      <p:boldItalic r:id="rId44"/>
    </p:embeddedFont>
    <p:embeddedFont>
      <p:font typeface="#9Slide05 SVNKitten" charset="0"/>
      <p:regular r:id="rId45"/>
    </p:embeddedFont>
    <p:embeddedFont>
      <p:font typeface="#9Slide07 Pangolin" charset="0"/>
      <p:regular r:id="rId46"/>
    </p:embeddedFont>
    <p:embeddedFont>
      <p:font typeface="#9Slide05 SVNBellico" charset="0"/>
      <p:regular r:id="rId47"/>
    </p:embeddedFont>
    <p:embeddedFont>
      <p:font typeface="#9Slide05 SVNReklame Script" charset="0"/>
      <p:regular r:id="rId48"/>
    </p:embeddedFont>
    <p:embeddedFont>
      <p:font typeface="#9Slide05 Braxton Regular" charset="0"/>
      <p:regular r:id="rId49"/>
    </p:embeddedFont>
    <p:embeddedFont>
      <p:font typeface="#9Slide05 Brannboll Ny" charset="0"/>
      <p:regular r:id="rId50"/>
    </p:embeddedFont>
    <p:embeddedFont>
      <p:font typeface="Cambria" pitchFamily="18" charset="0"/>
      <p:regular r:id="rId51"/>
      <p:bold r:id="rId52"/>
      <p:italic r:id="rId53"/>
      <p:boldItalic r:id="rId54"/>
    </p:embeddedFont>
    <p:embeddedFont>
      <p:font typeface="맑은 고딕" pitchFamily="34" charset="-127"/>
      <p:regular r:id="rId55"/>
      <p:bold r:id="rId56"/>
    </p:embeddedFont>
    <p:embeddedFont>
      <p:font typeface="#9Slide06 Thillends"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DBD0B3"/>
    <a:srgbClr val="F9F6F2"/>
    <a:srgbClr val="C0504D"/>
    <a:srgbClr val="C8B99F"/>
    <a:srgbClr val="8C524B"/>
    <a:srgbClr val="FFF1E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56" autoAdjust="0"/>
    <p:restoredTop sz="94622" autoAdjust="0"/>
  </p:normalViewPr>
  <p:slideViewPr>
    <p:cSldViewPr>
      <p:cViewPr varScale="1">
        <p:scale>
          <a:sx n="57" d="100"/>
          <a:sy n="57" d="100"/>
        </p:scale>
        <p:origin x="-672" y="4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pPr/>
              <a:t>24/2/2025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pPr/>
              <a:t>‹#›</a:t>
            </a:fld>
            <a:endParaRPr lang="en-US"/>
          </a:p>
        </p:txBody>
      </p:sp>
    </p:spTree>
    <p:extLst>
      <p:ext uri="{BB962C8B-B14F-4D97-AF65-F5344CB8AC3E}">
        <p14:creationId xmlns="" xmlns:p14="http://schemas.microsoft.com/office/powerpoint/2010/main" val="194157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Vốn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hình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gũi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mấy</a:t>
            </a:r>
            <a:r>
              <a:rPr lang="en-US" sz="1200" b="0" i="0" kern="1200" baseline="0" dirty="0">
                <a:solidFill>
                  <a:schemeClr val="tx1"/>
                </a:solidFill>
                <a:effectLst/>
                <a:latin typeface="+mn-lt"/>
                <a:ea typeface="+mn-ea"/>
                <a:cs typeface="+mn-cs"/>
              </a:rPr>
              <a:t> ai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hết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Cau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hai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luôn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hiện</a:t>
            </a:r>
            <a:r>
              <a:rPr lang="en-US" sz="1200" b="0" i="0" kern="1200" baseline="0" dirty="0">
                <a:solidFill>
                  <a:schemeClr val="tx1"/>
                </a:solidFill>
                <a:effectLst/>
                <a:latin typeface="+mn-lt"/>
                <a:ea typeface="+mn-ea"/>
                <a:cs typeface="+mn-cs"/>
              </a:rPr>
              <a:t> ở </a:t>
            </a:r>
            <a:r>
              <a:rPr lang="en-US" sz="1200" b="0" i="0" kern="1200" baseline="0" dirty="0" err="1">
                <a:solidFill>
                  <a:schemeClr val="tx1"/>
                </a:solidFill>
                <a:effectLst/>
                <a:latin typeface="+mn-lt"/>
                <a:ea typeface="+mn-ea"/>
                <a:cs typeface="+mn-cs"/>
              </a:rPr>
              <a:t>mọi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phim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gửi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gắm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tâm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sự</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Buổi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hôm</a:t>
            </a:r>
            <a:r>
              <a:rPr lang="en-US" sz="1200" b="0" i="0" kern="1200" baseline="0" dirty="0">
                <a:solidFill>
                  <a:schemeClr val="tx1"/>
                </a:solidFill>
                <a:effectLst/>
                <a:latin typeface="+mn-lt"/>
                <a:ea typeface="+mn-ea"/>
                <a:cs typeface="+mn-cs"/>
              </a:rPr>
              <a:t> nay,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tìm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khám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qua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Hồ</a:t>
            </a:r>
            <a:r>
              <a:rPr lang="en-US" sz="1200" b="0" i="0" kern="1200" baseline="0" dirty="0">
                <a:solidFill>
                  <a:schemeClr val="tx1"/>
                </a:solidFill>
                <a:effectLst/>
                <a:latin typeface="+mn-lt"/>
                <a:ea typeface="+mn-ea"/>
                <a:cs typeface="+mn-cs"/>
              </a:rPr>
              <a:t> Xuân </a:t>
            </a:r>
            <a:r>
              <a:rPr lang="en-US" sz="1200" b="0" i="0" kern="1200" baseline="0" dirty="0" err="1">
                <a:solidFill>
                  <a:schemeClr val="tx1"/>
                </a:solidFill>
                <a:effectLst/>
                <a:latin typeface="+mn-lt"/>
                <a:ea typeface="+mn-ea"/>
                <a:cs typeface="+mn-cs"/>
              </a:rPr>
              <a:t>Hương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nhé</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a:t>
            </a:fld>
            <a:endParaRPr lang="en-US"/>
          </a:p>
        </p:txBody>
      </p:sp>
    </p:spTree>
    <p:extLst>
      <p:ext uri="{BB962C8B-B14F-4D97-AF65-F5344CB8AC3E}">
        <p14:creationId xmlns="" xmlns:p14="http://schemas.microsoft.com/office/powerpoint/2010/main" val="218993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10</a:t>
            </a:fld>
            <a:endParaRPr lang="en-US"/>
          </a:p>
        </p:txBody>
      </p:sp>
    </p:spTree>
    <p:extLst>
      <p:ext uri="{BB962C8B-B14F-4D97-AF65-F5344CB8AC3E}">
        <p14:creationId xmlns="" xmlns:p14="http://schemas.microsoft.com/office/powerpoint/2010/main" val="376274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41688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12</a:t>
            </a:fld>
            <a:endParaRPr lang="en-US"/>
          </a:p>
        </p:txBody>
      </p:sp>
    </p:spTree>
    <p:extLst>
      <p:ext uri="{BB962C8B-B14F-4D97-AF65-F5344CB8AC3E}">
        <p14:creationId xmlns="" xmlns:p14="http://schemas.microsoft.com/office/powerpoint/2010/main" val="2875723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13</a:t>
            </a:fld>
            <a:endParaRPr lang="en-US"/>
          </a:p>
        </p:txBody>
      </p:sp>
    </p:spTree>
    <p:extLst>
      <p:ext uri="{BB962C8B-B14F-4D97-AF65-F5344CB8AC3E}">
        <p14:creationId xmlns="" xmlns:p14="http://schemas.microsoft.com/office/powerpoint/2010/main" val="115867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Ở 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có những từ ngữ liên quan đến ca dao, tục ngữ, thành ngữ. Hãy phân tích tác dụng của các yếu tố đó trong việc thể hiện nội dung bài thơ</a:t>
            </a: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Chỉ ra những từ ngữ được sử dụng mang dấu ấn cá nhân của Hồ Xuân Hương. Những từ ngữ đó đã thể hiện thái độ và tình cảm gì của tác giả?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14</a:t>
            </a:fld>
            <a:endParaRPr lang="en-US"/>
          </a:p>
        </p:txBody>
      </p:sp>
    </p:spTree>
    <p:extLst>
      <p:ext uri="{BB962C8B-B14F-4D97-AF65-F5344CB8AC3E}">
        <p14:creationId xmlns="" xmlns:p14="http://schemas.microsoft.com/office/powerpoint/2010/main" val="425863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37379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35854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17</a:t>
            </a:fld>
            <a:endParaRPr lang="en-US"/>
          </a:p>
        </p:txBody>
      </p:sp>
    </p:spTree>
    <p:extLst>
      <p:ext uri="{BB962C8B-B14F-4D97-AF65-F5344CB8AC3E}">
        <p14:creationId xmlns="" xmlns:p14="http://schemas.microsoft.com/office/powerpoint/2010/main" val="258898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thể hiện tâm trạng của tác giả với nhiều cung bậc cảm xúc. Theo em, đó là những cảm xúc gì? Hãy làm sáng tỏ điều đó.</a:t>
            </a:r>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18</a:t>
            </a:fld>
            <a:endParaRPr lang="en-US"/>
          </a:p>
        </p:txBody>
      </p:sp>
    </p:spTree>
    <p:extLst>
      <p:ext uri="{BB962C8B-B14F-4D97-AF65-F5344CB8AC3E}">
        <p14:creationId xmlns="" xmlns:p14="http://schemas.microsoft.com/office/powerpoint/2010/main" val="268494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1995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a:t>
            </a:fld>
            <a:endParaRPr lang="en-US"/>
          </a:p>
        </p:txBody>
      </p:sp>
    </p:spTree>
    <p:extLst>
      <p:ext uri="{BB962C8B-B14F-4D97-AF65-F5344CB8AC3E}">
        <p14:creationId xmlns="" xmlns:p14="http://schemas.microsoft.com/office/powerpoint/2010/main" val="3478966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Mời</a:t>
            </a:r>
            <a:r>
              <a:rPr lang="en-US" baseline="0" dirty="0"/>
              <a:t> </a:t>
            </a:r>
            <a:r>
              <a:rPr lang="en-US" baseline="0" dirty="0" err="1"/>
              <a:t>trầu</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20</a:t>
            </a:fld>
            <a:endParaRPr lang="en-US"/>
          </a:p>
        </p:txBody>
      </p:sp>
    </p:spTree>
    <p:extLst>
      <p:ext uri="{BB962C8B-B14F-4D97-AF65-F5344CB8AC3E}">
        <p14:creationId xmlns="" xmlns:p14="http://schemas.microsoft.com/office/powerpoint/2010/main" val="165871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21</a:t>
            </a:fld>
            <a:endParaRPr lang="en-US"/>
          </a:p>
        </p:txBody>
      </p:sp>
    </p:spTree>
    <p:extLst>
      <p:ext uri="{BB962C8B-B14F-4D97-AF65-F5344CB8AC3E}">
        <p14:creationId xmlns="" xmlns:p14="http://schemas.microsoft.com/office/powerpoint/2010/main" val="250331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22</a:t>
            </a:fld>
            <a:endParaRPr lang="en-US"/>
          </a:p>
        </p:txBody>
      </p:sp>
    </p:spTree>
    <p:extLst>
      <p:ext uri="{BB962C8B-B14F-4D97-AF65-F5344CB8AC3E}">
        <p14:creationId xmlns="" xmlns:p14="http://schemas.microsoft.com/office/powerpoint/2010/main" val="346883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23</a:t>
            </a:fld>
            <a:endParaRPr lang="en-US"/>
          </a:p>
        </p:txBody>
      </p:sp>
    </p:spTree>
    <p:extLst>
      <p:ext uri="{BB962C8B-B14F-4D97-AF65-F5344CB8AC3E}">
        <p14:creationId xmlns="" xmlns:p14="http://schemas.microsoft.com/office/powerpoint/2010/main" val="98919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24</a:t>
            </a:fld>
            <a:endParaRPr lang="en-US"/>
          </a:p>
        </p:txBody>
      </p:sp>
    </p:spTree>
    <p:extLst>
      <p:ext uri="{BB962C8B-B14F-4D97-AF65-F5344CB8AC3E}">
        <p14:creationId xmlns="" xmlns:p14="http://schemas.microsoft.com/office/powerpoint/2010/main" val="296971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220016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26</a:t>
            </a:fld>
            <a:endParaRPr lang="en-US"/>
          </a:p>
        </p:txBody>
      </p:sp>
    </p:spTree>
    <p:extLst>
      <p:ext uri="{BB962C8B-B14F-4D97-AF65-F5344CB8AC3E}">
        <p14:creationId xmlns="" xmlns:p14="http://schemas.microsoft.com/office/powerpoint/2010/main" val="2360743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27</a:t>
            </a:fld>
            <a:endParaRPr lang="en-US"/>
          </a:p>
        </p:txBody>
      </p:sp>
    </p:spTree>
    <p:extLst>
      <p:ext uri="{BB962C8B-B14F-4D97-AF65-F5344CB8AC3E}">
        <p14:creationId xmlns="" xmlns:p14="http://schemas.microsoft.com/office/powerpoint/2010/main" val="2517257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28</a:t>
            </a:fld>
            <a:endParaRPr lang="en-US"/>
          </a:p>
        </p:txBody>
      </p:sp>
    </p:spTree>
    <p:extLst>
      <p:ext uri="{BB962C8B-B14F-4D97-AF65-F5344CB8AC3E}">
        <p14:creationId xmlns="" xmlns:p14="http://schemas.microsoft.com/office/powerpoint/2010/main" val="259497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29</a:t>
            </a:fld>
            <a:endParaRPr lang="en-US"/>
          </a:p>
        </p:txBody>
      </p:sp>
    </p:spTree>
    <p:extLst>
      <p:ext uri="{BB962C8B-B14F-4D97-AF65-F5344CB8AC3E}">
        <p14:creationId xmlns="" xmlns:p14="http://schemas.microsoft.com/office/powerpoint/2010/main" val="26977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3</a:t>
            </a:fld>
            <a:endParaRPr lang="en-US"/>
          </a:p>
        </p:txBody>
      </p:sp>
    </p:spTree>
    <p:extLst>
      <p:ext uri="{BB962C8B-B14F-4D97-AF65-F5344CB8AC3E}">
        <p14:creationId xmlns="" xmlns:p14="http://schemas.microsoft.com/office/powerpoint/2010/main" val="2711250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30</a:t>
            </a:fld>
            <a:endParaRPr lang="en-US"/>
          </a:p>
        </p:txBody>
      </p:sp>
    </p:spTree>
    <p:extLst>
      <p:ext uri="{BB962C8B-B14F-4D97-AF65-F5344CB8AC3E}">
        <p14:creationId xmlns="" xmlns:p14="http://schemas.microsoft.com/office/powerpoint/2010/main" val="316701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4</a:t>
            </a:fld>
            <a:endParaRPr lang="en-US"/>
          </a:p>
        </p:txBody>
      </p:sp>
    </p:spTree>
    <p:extLst>
      <p:ext uri="{BB962C8B-B14F-4D97-AF65-F5344CB8AC3E}">
        <p14:creationId xmlns="" xmlns:p14="http://schemas.microsoft.com/office/powerpoint/2010/main" val="282589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5</a:t>
            </a:fld>
            <a:endParaRPr lang="en-US"/>
          </a:p>
        </p:txBody>
      </p:sp>
    </p:spTree>
    <p:extLst>
      <p:ext uri="{BB962C8B-B14F-4D97-AF65-F5344CB8AC3E}">
        <p14:creationId xmlns=""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6</a:t>
            </a:fld>
            <a:endParaRPr lang="en-US"/>
          </a:p>
        </p:txBody>
      </p:sp>
    </p:spTree>
    <p:extLst>
      <p:ext uri="{BB962C8B-B14F-4D97-AF65-F5344CB8AC3E}">
        <p14:creationId xmlns="" xmlns:p14="http://schemas.microsoft.com/office/powerpoint/2010/main" val="106513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7</a:t>
            </a:fld>
            <a:endParaRPr lang="en-US"/>
          </a:p>
        </p:txBody>
      </p:sp>
    </p:spTree>
    <p:extLst>
      <p:ext uri="{BB962C8B-B14F-4D97-AF65-F5344CB8AC3E}">
        <p14:creationId xmlns="" xmlns:p14="http://schemas.microsoft.com/office/powerpoint/2010/main" val="93877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8</a:t>
            </a:fld>
            <a:endParaRPr lang="en-US"/>
          </a:p>
        </p:txBody>
      </p:sp>
    </p:spTree>
    <p:extLst>
      <p:ext uri="{BB962C8B-B14F-4D97-AF65-F5344CB8AC3E}">
        <p14:creationId xmlns="" xmlns:p14="http://schemas.microsoft.com/office/powerpoint/2010/main" val="401559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9</a:t>
            </a:fld>
            <a:endParaRPr lang="en-US"/>
          </a:p>
        </p:txBody>
      </p:sp>
    </p:spTree>
    <p:extLst>
      <p:ext uri="{BB962C8B-B14F-4D97-AF65-F5344CB8AC3E}">
        <p14:creationId xmlns="" xmlns:p14="http://schemas.microsoft.com/office/powerpoint/2010/main" val="16742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307262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4034493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18925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56031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1"/>
            <a:ext cx="8080376"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6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1455108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6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267296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6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2249875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272213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198769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87389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24904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fld id="{411E9A5C-35A2-4C87-9D5B-FD128F0C16A1}" type="datetimeFigureOut">
              <a:rPr lang="en-US" smtClean="0">
                <a:solidFill>
                  <a:prstClr val="black">
                    <a:tint val="75000"/>
                  </a:prstClr>
                </a:solidFill>
              </a:rPr>
              <a:pPr defTabSz="1371669"/>
              <a:t>24/2/2025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 xmlns:p14="http://schemas.microsoft.com/office/powerpoint/2010/main" val="17527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69" rtl="0" eaLnBrk="1" latinLnBrk="0" hangingPunct="1">
        <a:spcBef>
          <a:spcPct val="0"/>
        </a:spcBef>
        <a:buNone/>
        <a:defRPr sz="6600" b="0" i="0" u="none" kern="1200">
          <a:solidFill>
            <a:schemeClr val="tx1"/>
          </a:solidFill>
          <a:latin typeface="+mj-lt"/>
          <a:ea typeface="+mj-ea"/>
          <a:cs typeface="+mj-cs"/>
        </a:defRPr>
      </a:lvl1pPr>
    </p:titleStyle>
    <p:bodyStyle>
      <a:lvl1pPr marL="514376" indent="-514376" algn="l" defTabSz="13716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81" indent="-428646" algn="l" defTabSz="1371669"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86" indent="-342917" algn="l" defTabSz="13716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420"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255"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2089"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924"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757"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591"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media" Target="../media/media2.mp3"/><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26.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2.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31.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3.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32.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4.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26.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5.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32.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6.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31.jpeg"/><Relationship Id="rId12" Type="http://schemas.microsoft.com/office/2007/relationships/media" Target="../media/media3.mp3"/><Relationship Id="rId2" Type="http://schemas.openxmlformats.org/officeDocument/2006/relationships/slideLayout" Target="../slideLayouts/slideLayout18.xml"/><Relationship Id="rId1" Type="http://schemas.openxmlformats.org/officeDocument/2006/relationships/video" Target="NULL" TargetMode="External"/><Relationship Id="rId11"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7.jpeg"/><Relationship Id="rId9" Type="http://schemas.microsoft.com/office/2007/relationships/hdphoto" Target="../media/hdphoto3.wdp"/><Relationship Id="rId14" Type="http://schemas.microsoft.com/office/2007/relationships/media" Target="../media/media4.mp3"/></Relationships>
</file>

<file path=ppt/slides/_rels/slide37.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xmlns="" id="{7B4F6806-5898-4FE8-B610-A058C8B847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BCC0A7DC-379A-108D-D4C7-C10ED8DBBBD8}"/>
              </a:ext>
            </a:extLst>
          </p:cNvPr>
          <p:cNvPicPr>
            <a:picLocks noChangeAspect="1"/>
          </p:cNvPicPr>
          <p:nvPr/>
        </p:nvPicPr>
        <p:blipFill rotWithShape="1">
          <a:blip r:embed="rId3"/>
          <a:srcRect l="-2144" t="-820" r="41861" b="818"/>
          <a:stretch/>
        </p:blipFill>
        <p:spPr>
          <a:xfrm>
            <a:off x="6610267" y="6"/>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a:extLst>
              <a:ext uri="{FF2B5EF4-FFF2-40B4-BE49-F238E27FC236}">
                <a16:creationId xmlns:a16="http://schemas.microsoft.com/office/drawing/2014/main" xmlns="" id="{005CD862-3F58-2274-80D1-FBA0D0BF38AB}"/>
              </a:ext>
            </a:extLst>
          </p:cNvPr>
          <p:cNvPicPr>
            <a:picLocks noChangeAspect="1"/>
          </p:cNvPicPr>
          <p:nvPr/>
        </p:nvPicPr>
        <p:blipFill rotWithShape="1">
          <a:blip r:embed="rId4"/>
          <a:srcRect l="27091" r="3617"/>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Bài Thơ] Mời Trầu - Hồ Xuân Hương - Việt Nam Overnight">
            <a:extLst>
              <a:ext uri="{FF2B5EF4-FFF2-40B4-BE49-F238E27FC236}">
                <a16:creationId xmlns:a16="http://schemas.microsoft.com/office/drawing/2014/main" xmlns="" id="{A713861D-3EE2-2A82-C6AF-3B114052268E}"/>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9693" r="34626" b="-1"/>
          <a:stretch/>
        </p:blipFill>
        <p:spPr bwMode="auto">
          <a:xfrm>
            <a:off x="12979611" y="-4"/>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xmlns="" id="{E2BDAC94-C2A0-C4CC-C92E-7C784B3EB418}"/>
              </a:ext>
            </a:extLst>
          </p:cNvPr>
          <p:cNvSpPr txBox="1"/>
          <p:nvPr/>
        </p:nvSpPr>
        <p:spPr>
          <a:xfrm>
            <a:off x="6324600" y="7694068"/>
            <a:ext cx="9546325" cy="932115"/>
          </a:xfrm>
          <a:prstGeom prst="rect">
            <a:avLst/>
          </a:prstGeom>
        </p:spPr>
        <p:txBody>
          <a:bodyPr wrap="square" lIns="0" tIns="0" rIns="0" bIns="0" rtlCol="0" anchor="t">
            <a:spAutoFit/>
          </a:bodyPr>
          <a:lstStyle/>
          <a:p>
            <a:pPr marL="0" lvl="0" indent="0" algn="ctr">
              <a:lnSpc>
                <a:spcPts val="5880"/>
              </a:lnSpc>
              <a:spcBef>
                <a:spcPct val="0"/>
              </a:spcBef>
            </a:pPr>
            <a:r>
              <a:rPr lang="en-US" sz="8800" spc="-186" dirty="0" err="1">
                <a:solidFill>
                  <a:srgbClr val="60311B"/>
                </a:solidFill>
                <a:latin typeface="#9Slide05 SVNKitten" pitchFamily="2" charset="0"/>
              </a:rPr>
              <a:t>Mời</a:t>
            </a:r>
            <a:r>
              <a:rPr lang="en-US" sz="8800" spc="-186" dirty="0">
                <a:solidFill>
                  <a:srgbClr val="60311B"/>
                </a:solidFill>
                <a:latin typeface="#9Slide05 SVNKitten" pitchFamily="2" charset="0"/>
              </a:rPr>
              <a:t> </a:t>
            </a:r>
            <a:r>
              <a:rPr lang="en-US" sz="8800" spc="-186" dirty="0" err="1">
                <a:solidFill>
                  <a:srgbClr val="60311B"/>
                </a:solidFill>
                <a:latin typeface="#9Slide05 SVNKitten" pitchFamily="2" charset="0"/>
              </a:rPr>
              <a:t>trầu</a:t>
            </a:r>
            <a:endParaRPr lang="en-US" sz="8800" spc="-186" dirty="0">
              <a:solidFill>
                <a:srgbClr val="60311B"/>
              </a:solidFill>
              <a:latin typeface="#9Slide05 SVNKitten" pitchFamily="2" charset="0"/>
            </a:endParaRPr>
          </a:p>
        </p:txBody>
      </p:sp>
      <p:sp>
        <p:nvSpPr>
          <p:cNvPr id="9" name="TextBox 4">
            <a:extLst>
              <a:ext uri="{FF2B5EF4-FFF2-40B4-BE49-F238E27FC236}">
                <a16:creationId xmlns:a16="http://schemas.microsoft.com/office/drawing/2014/main" xmlns="" id="{2C7B3E03-566D-105F-813C-D610DA072ED5}"/>
              </a:ext>
            </a:extLst>
          </p:cNvPr>
          <p:cNvSpPr txBox="1"/>
          <p:nvPr/>
        </p:nvSpPr>
        <p:spPr>
          <a:xfrm>
            <a:off x="7783105" y="8957226"/>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Hồ</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Xuân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Hương</a:t>
            </a:r>
            <a:r>
              <a:rPr lang="en-US" sz="6000" spc="-186" dirty="0">
                <a:solidFill>
                  <a:srgbClr val="60311B"/>
                </a:solidFill>
                <a:latin typeface="#9Slide07 Pangolin" panose="00000500000000000000" pitchFamily="2" charset="0"/>
              </a:rPr>
              <a:t>-</a:t>
            </a:r>
          </a:p>
        </p:txBody>
      </p:sp>
      <p:sp>
        <p:nvSpPr>
          <p:cNvPr id="10" name="TextBox 14">
            <a:extLst>
              <a:ext uri="{FF2B5EF4-FFF2-40B4-BE49-F238E27FC236}">
                <a16:creationId xmlns:a16="http://schemas.microsoft.com/office/drawing/2014/main" xmlns="" id="{E0982074-C353-3A21-E44A-3F0052F1BFB6}"/>
              </a:ext>
            </a:extLst>
          </p:cNvPr>
          <p:cNvSpPr txBox="1"/>
          <p:nvPr/>
        </p:nvSpPr>
        <p:spPr>
          <a:xfrm>
            <a:off x="5638800" y="5680868"/>
            <a:ext cx="10058400" cy="1231106"/>
          </a:xfrm>
          <a:prstGeom prst="rect">
            <a:avLst/>
          </a:prstGeom>
        </p:spPr>
        <p:txBody>
          <a:bodyPr wrap="square" lIns="0" tIns="0" rIns="0" bIns="0" rtlCol="0" anchor="t">
            <a:spAutoFit/>
          </a:bodyPr>
          <a:lstStyle/>
          <a:p>
            <a:pPr algn="ctr" defTabSz="609630">
              <a:defRPr/>
            </a:pPr>
            <a:r>
              <a:rPr lang="en-US" sz="8000" b="1" dirty="0" err="1">
                <a:solidFill>
                  <a:srgbClr val="2E3137"/>
                </a:solidFill>
                <a:latin typeface="#9Slide05 SVNBellico" panose="02000000000000000000" pitchFamily="2" charset="0"/>
                <a:cs typeface="Times New Roman" panose="02020603050405020304" pitchFamily="18" charset="0"/>
              </a:rPr>
              <a:t>Bài</a:t>
            </a:r>
            <a:r>
              <a:rPr lang="en-US" sz="8000" b="1" dirty="0">
                <a:solidFill>
                  <a:srgbClr val="2E3137"/>
                </a:solidFill>
                <a:latin typeface="#9Slide05 SVNBellico" panose="02000000000000000000" pitchFamily="2" charset="0"/>
                <a:cs typeface="Times New Roman" panose="02020603050405020304" pitchFamily="18" charset="0"/>
              </a:rPr>
              <a:t> 7: </a:t>
            </a:r>
            <a:r>
              <a:rPr lang="en-US" sz="8000" b="1" dirty="0" err="1">
                <a:solidFill>
                  <a:srgbClr val="2E3137"/>
                </a:solidFill>
                <a:latin typeface="#9Slide05 SVNBellico" panose="02000000000000000000" pitchFamily="2" charset="0"/>
                <a:cs typeface="Times New Roman" panose="02020603050405020304" pitchFamily="18" charset="0"/>
              </a:rPr>
              <a:t>Thơ</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Đường</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luật</a:t>
            </a:r>
            <a:endParaRPr lang="en-US" sz="11500" b="1" dirty="0">
              <a:solidFill>
                <a:srgbClr val="2E3137"/>
              </a:solidFill>
              <a:latin typeface="#9Slide05 SVNBellico" panose="02000000000000000000" pitchFamily="2" charset="0"/>
              <a:cs typeface="Times New Roman" panose="02020603050405020304" pitchFamily="18" charset="0"/>
            </a:endParaRPr>
          </a:p>
        </p:txBody>
      </p:sp>
    </p:spTree>
    <p:extLst>
      <p:ext uri="{BB962C8B-B14F-4D97-AF65-F5344CB8AC3E}">
        <p14:creationId xmlns="" xmlns:p14="http://schemas.microsoft.com/office/powerpoint/2010/main" val="8459280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0"/>
            <a:ext cx="1386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19533" y="2095500"/>
            <a:ext cx="9144000" cy="4033348"/>
          </a:xfrm>
          <a:prstGeom prst="rect">
            <a:avLst/>
          </a:prstGeom>
        </p:spPr>
        <p:txBody>
          <a:bodyPr>
            <a:spAutoFit/>
          </a:bodyPr>
          <a:lstStyle/>
          <a:p>
            <a:pPr algn="just">
              <a:lnSpc>
                <a:spcPct val="150000"/>
              </a:lnSpc>
            </a:pPr>
            <a:r>
              <a:rPr lang="vi-VN" sz="4400" i="1" dirty="0">
                <a:solidFill>
                  <a:schemeClr val="tx1">
                    <a:lumMod val="95000"/>
                    <a:lumOff val="5000"/>
                  </a:schemeClr>
                </a:solidFill>
                <a:latin typeface="+mj-lt"/>
              </a:rPr>
              <a:t>“Quả cau nho nhỏ miếng trầu hôi,</a:t>
            </a:r>
          </a:p>
          <a:p>
            <a:pPr algn="just">
              <a:lnSpc>
                <a:spcPct val="150000"/>
              </a:lnSpc>
            </a:pPr>
            <a:r>
              <a:rPr lang="vi-VN" sz="4400" i="1" dirty="0">
                <a:solidFill>
                  <a:schemeClr val="tx1">
                    <a:lumMod val="95000"/>
                    <a:lumOff val="5000"/>
                  </a:schemeClr>
                </a:solidFill>
                <a:latin typeface="+mj-lt"/>
              </a:rPr>
              <a:t>Này của Xuân Hương mới quệt rồi.</a:t>
            </a:r>
          </a:p>
          <a:p>
            <a:pPr algn="just">
              <a:lnSpc>
                <a:spcPct val="150000"/>
              </a:lnSpc>
            </a:pPr>
            <a:r>
              <a:rPr lang="vi-VN" sz="4400" i="1" dirty="0">
                <a:solidFill>
                  <a:schemeClr val="tx1">
                    <a:lumMod val="95000"/>
                    <a:lumOff val="5000"/>
                  </a:schemeClr>
                </a:solidFill>
                <a:latin typeface="+mj-lt"/>
              </a:rPr>
              <a:t>Có phải duyên nhau thì thắm lại,</a:t>
            </a:r>
          </a:p>
          <a:p>
            <a:pPr algn="just">
              <a:lnSpc>
                <a:spcPct val="150000"/>
              </a:lnSpc>
            </a:pPr>
            <a:r>
              <a:rPr lang="vi-VN" sz="4400" i="1" dirty="0">
                <a:solidFill>
                  <a:schemeClr val="tx1">
                    <a:lumMod val="95000"/>
                    <a:lumOff val="5000"/>
                  </a:schemeClr>
                </a:solidFill>
                <a:latin typeface="+mj-lt"/>
              </a:rPr>
              <a:t>Đừng xanh như lá, bạc như vôi”</a:t>
            </a:r>
          </a:p>
        </p:txBody>
      </p:sp>
      <p:sp>
        <p:nvSpPr>
          <p:cNvPr id="5" name="矩形 8">
            <a:extLst>
              <a:ext uri="{FF2B5EF4-FFF2-40B4-BE49-F238E27FC236}">
                <a16:creationId xmlns:a16="http://schemas.microsoft.com/office/drawing/2014/main" xmlns="" id="{80E41969-0E91-46EF-86BD-9D01A348CFE0}"/>
              </a:ext>
            </a:extLst>
          </p:cNvPr>
          <p:cNvSpPr/>
          <p:nvPr/>
        </p:nvSpPr>
        <p:spPr>
          <a:xfrm>
            <a:off x="10163533" y="2332424"/>
            <a:ext cx="8109227" cy="3477875"/>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 thơ</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defTabSz="1371600"/>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a16="http://schemas.microsoft.com/office/drawing/2014/main" xmlns="" id="{49C21186-C5DC-48DD-8A2A-243873FB7C2F}"/>
              </a:ext>
            </a:extLst>
          </p:cNvPr>
          <p:cNvSpPr/>
          <p:nvPr/>
        </p:nvSpPr>
        <p:spPr>
          <a:xfrm>
            <a:off x="1050013" y="7063899"/>
            <a:ext cx="1342798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 cũng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580461" y="279669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9" name="Rectangle 8"/>
          <p:cNvSpPr/>
          <p:nvPr/>
        </p:nvSpPr>
        <p:spPr>
          <a:xfrm>
            <a:off x="2318930" y="3836514"/>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0" name="Rectangle 9"/>
          <p:cNvSpPr/>
          <p:nvPr/>
        </p:nvSpPr>
        <p:spPr>
          <a:xfrm>
            <a:off x="2090330" y="4915207"/>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1" name="Rectangle 10"/>
          <p:cNvSpPr/>
          <p:nvPr/>
        </p:nvSpPr>
        <p:spPr>
          <a:xfrm>
            <a:off x="2732861" y="587973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2" name="Freeform 5">
            <a:extLst>
              <a:ext uri="{FF2B5EF4-FFF2-40B4-BE49-F238E27FC236}">
                <a16:creationId xmlns:a16="http://schemas.microsoft.com/office/drawing/2014/main" xmlns="" id="{615869EE-C4AB-CD95-BF4A-D6B290C6D3D6}"/>
              </a:ext>
            </a:extLst>
          </p:cNvPr>
          <p:cNvSpPr/>
          <p:nvPr/>
        </p:nvSpPr>
        <p:spPr>
          <a:xfrm rot="20975273">
            <a:off x="12106958" y="7765473"/>
            <a:ext cx="6858000" cy="3900054"/>
          </a:xfrm>
          <a:custGeom>
            <a:avLst/>
            <a:gdLst/>
            <a:ahLst/>
            <a:cxnLst/>
            <a:rect l="l" t="t" r="r" b="b"/>
            <a:pathLst>
              <a:path w="14962909" h="8229600">
                <a:moveTo>
                  <a:pt x="0" y="0"/>
                </a:moveTo>
                <a:lnTo>
                  <a:pt x="14962909" y="0"/>
                </a:lnTo>
                <a:lnTo>
                  <a:pt x="14962909" y="8229600"/>
                </a:lnTo>
                <a:lnTo>
                  <a:pt x="0" y="8229600"/>
                </a:lnTo>
                <a:lnTo>
                  <a:pt x="0" y="0"/>
                </a:lnTo>
                <a:close/>
              </a:path>
            </a:pathLst>
          </a:custGeom>
          <a:blipFill>
            <a:blip r:embed="rId3" cstate="print"/>
            <a:stretch>
              <a:fillRect/>
            </a:stretch>
          </a:blipFill>
        </p:spPr>
      </p:sp>
    </p:spTree>
    <p:extLst>
      <p:ext uri="{BB962C8B-B14F-4D97-AF65-F5344CB8AC3E}">
        <p14:creationId xmlns="" xmlns:p14="http://schemas.microsoft.com/office/powerpoint/2010/main" val="334116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533" y="520281"/>
            <a:ext cx="9144000" cy="415498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“Quả cau nho nhỏ miếng trầu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Này của Xuân Hương mới quệt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Có phải duyên nhau thì thắm lại,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Đừng xanh như lá, bạc như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p:txBody>
      </p:sp>
      <p:sp>
        <p:nvSpPr>
          <p:cNvPr id="7" name="Rectangle 6"/>
          <p:cNvSpPr/>
          <p:nvPr/>
        </p:nvSpPr>
        <p:spPr>
          <a:xfrm>
            <a:off x="2580461" y="12214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2318930" y="226129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2090330" y="333998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2732861" y="430452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矩形 9">
            <a:extLst>
              <a:ext uri="{FF2B5EF4-FFF2-40B4-BE49-F238E27FC236}">
                <a16:creationId xmlns:a16="http://schemas.microsoft.com/office/drawing/2014/main" xmlns="" id="{E8047B4E-8D55-42E3-A46A-B24B50024CFF}"/>
              </a:ext>
            </a:extLst>
          </p:cNvPr>
          <p:cNvSpPr/>
          <p:nvPr/>
        </p:nvSpPr>
        <p:spPr>
          <a:xfrm>
            <a:off x="9743200" y="3434597"/>
            <a:ext cx="763670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xmlns="" id="{88AEE6F0-7BAC-2077-0E84-D9C7909B1C67}"/>
              </a:ext>
            </a:extLst>
          </p:cNvPr>
          <p:cNvSpPr txBox="1"/>
          <p:nvPr/>
        </p:nvSpPr>
        <p:spPr>
          <a:xfrm>
            <a:off x="9743201" y="1579418"/>
            <a:ext cx="7383599" cy="1446550"/>
          </a:xfrm>
          <a:prstGeom prst="rect">
            <a:avLst/>
          </a:prstGeom>
          <a:noFill/>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rồi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矩形 9">
            <a:extLst>
              <a:ext uri="{FF2B5EF4-FFF2-40B4-BE49-F238E27FC236}">
                <a16:creationId xmlns:a16="http://schemas.microsoft.com/office/drawing/2014/main" xmlns="" id="{E8047B4E-8D55-42E3-A46A-B24B50024CFF}"/>
              </a:ext>
            </a:extLst>
          </p:cNvPr>
          <p:cNvSpPr/>
          <p:nvPr/>
        </p:nvSpPr>
        <p:spPr>
          <a:xfrm>
            <a:off x="3352800" y="6796898"/>
            <a:ext cx="14098506"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lang="ko-KR" altLang="ko-KR" sz="4400" b="1"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6" name="矩形 9">
            <a:extLst>
              <a:ext uri="{FF2B5EF4-FFF2-40B4-BE49-F238E27FC236}">
                <a16:creationId xmlns:a16="http://schemas.microsoft.com/office/drawing/2014/main" xmlns="" id="{E8047B4E-8D55-42E3-A46A-B24B50024CFF}"/>
              </a:ext>
            </a:extLst>
          </p:cNvPr>
          <p:cNvSpPr/>
          <p:nvPr/>
        </p:nvSpPr>
        <p:spPr>
          <a:xfrm>
            <a:off x="9743200" y="5734402"/>
            <a:ext cx="7636707" cy="769441"/>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4/3</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8" name="Straight Connector 7"/>
          <p:cNvCxnSpPr/>
          <p:nvPr/>
        </p:nvCxnSpPr>
        <p:spPr>
          <a:xfrm flipH="1">
            <a:off x="5314604" y="740914"/>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19800" y="1661271"/>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266010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73040" y="373714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8">
            <a:extLst>
              <a:ext uri="{FF2B5EF4-FFF2-40B4-BE49-F238E27FC236}">
                <a16:creationId xmlns:a16="http://schemas.microsoft.com/office/drawing/2014/main" xmlns="" id="{85D945F9-A30E-1922-8920-ADAD8BB8883D}"/>
              </a:ext>
            </a:extLst>
          </p:cNvPr>
          <p:cNvSpPr/>
          <p:nvPr/>
        </p:nvSpPr>
        <p:spPr>
          <a:xfrm>
            <a:off x="-763506" y="4911339"/>
            <a:ext cx="3810000" cy="5375661"/>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3" cstate="print"/>
            <a:stretch>
              <a:fillRect/>
            </a:stretch>
          </a:blipFill>
        </p:spPr>
      </p:sp>
    </p:spTree>
    <p:extLst>
      <p:ext uri="{BB962C8B-B14F-4D97-AF65-F5344CB8AC3E}">
        <p14:creationId xmlns="" xmlns:p14="http://schemas.microsoft.com/office/powerpoint/2010/main" val="4411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p>
        </p:txBody>
      </p:sp>
      <p:sp>
        <p:nvSpPr>
          <p:cNvPr id="3" name="Rectangle 2"/>
          <p:cNvSpPr/>
          <p:nvPr/>
        </p:nvSpPr>
        <p:spPr>
          <a:xfrm>
            <a:off x="381000" y="2171700"/>
            <a:ext cx="16687800" cy="769441"/>
          </a:xfrm>
          <a:prstGeom prst="rect">
            <a:avLst/>
          </a:prstGeom>
        </p:spPr>
        <p:txBody>
          <a:bodyPr wrap="square">
            <a:spAutoFit/>
          </a:bodyPr>
          <a:lstStyle/>
          <a:p>
            <a:pPr algn="just"/>
            <a:r>
              <a:rPr lang="vi-VN" sz="4400" dirty="0">
                <a:solidFill>
                  <a:srgbClr val="000000"/>
                </a:solidFill>
                <a:latin typeface="+mj-lt"/>
              </a:rPr>
              <a:t>– Bài thơ gắn với phong tục ăn trầu của người Việt.</a:t>
            </a:r>
          </a:p>
        </p:txBody>
      </p:sp>
      <p:pic>
        <p:nvPicPr>
          <p:cNvPr id="5" name="Picture 4">
            <a:extLst>
              <a:ext uri="{FF2B5EF4-FFF2-40B4-BE49-F238E27FC236}">
                <a16:creationId xmlns:a16="http://schemas.microsoft.com/office/drawing/2014/main" xmlns="" id="{633A4986-EF9E-3C58-05F7-FE8CBFFD5546}"/>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10000" b="90000" l="10000" r="90000">
                        <a14:foregroundMark x1="28795" y1="26903" x2="45089" y2="13274"/>
                        <a14:foregroundMark x1="51228" y1="27257" x2="59487" y2="27257"/>
                        <a14:foregroundMark x1="25893" y1="37345" x2="25335" y2="69381"/>
                        <a14:foregroundMark x1="25335" y1="69381" x2="31473" y2="72035"/>
                        <a14:foregroundMark x1="26897" y1="80177" x2="25112" y2="68496"/>
                        <a14:foregroundMark x1="54911" y1="23717" x2="64397" y2="23009"/>
                      </a14:backgroundRemoval>
                    </a14:imgEffect>
                  </a14:imgLayer>
                </a14:imgProps>
              </a:ext>
            </a:extLst>
          </a:blip>
          <a:stretch>
            <a:fillRect/>
          </a:stretch>
        </p:blipFill>
        <p:spPr>
          <a:xfrm>
            <a:off x="13182600" y="1226127"/>
            <a:ext cx="6162894" cy="3886200"/>
          </a:xfrm>
          <a:prstGeom prst="rect">
            <a:avLst/>
          </a:prstGeom>
        </p:spPr>
      </p:pic>
      <p:sp>
        <p:nvSpPr>
          <p:cNvPr id="6" name="Rectangle 5">
            <a:extLst>
              <a:ext uri="{FF2B5EF4-FFF2-40B4-BE49-F238E27FC236}">
                <a16:creationId xmlns:a16="http://schemas.microsoft.com/office/drawing/2014/main" xmlns="" id="{7117CAA7-8834-AD95-6C72-C4DAF9BEF41A}"/>
              </a:ext>
            </a:extLst>
          </p:cNvPr>
          <p:cNvSpPr/>
          <p:nvPr/>
        </p:nvSpPr>
        <p:spPr>
          <a:xfrm>
            <a:off x="381000" y="5075190"/>
            <a:ext cx="17297400" cy="4832092"/>
          </a:xfrm>
          <a:prstGeom prst="rect">
            <a:avLst/>
          </a:prstGeom>
        </p:spPr>
        <p:txBody>
          <a:bodyPr wrap="square">
            <a:spAutoFit/>
          </a:bodyPr>
          <a:lstStyle/>
          <a:p>
            <a:pPr algn="just"/>
            <a:r>
              <a:rPr lang="vi-VN" sz="4400" dirty="0">
                <a:solidFill>
                  <a:srgbClr val="000000"/>
                </a:solidFill>
                <a:latin typeface="+mj-lt"/>
              </a:rPr>
              <a:t>+ Quả cau: Cau được hái về, bổ dọc ra làm bốn miếng, phơi héo hoặc để tươi. Lá trầu: Trầu được hái về, rửa sạch, thường được cắt dọc làm hai mảnh. Vôi đã được tôi để trong bình.</a:t>
            </a:r>
          </a:p>
          <a:p>
            <a:pPr algn="just"/>
            <a:r>
              <a:rPr lang="vi-VN" sz="4400" dirty="0">
                <a:solidFill>
                  <a:srgbClr val="000000"/>
                </a:solidFill>
                <a:latin typeface="+mj-lt"/>
              </a:rPr>
              <a:t>+ Người têm trầu quệt vôi vào lá trầu. Cuộn miếng cau vào lá trầu đã quệt vôi, tết lại thành hình “sâu kèn” hoặc hình “cánh phượng”, cho vào miệng nhai. Trong quá trình nhai trầu (ăn trầu), các thành phần trong miếng trầu hoà quyện vào nhau thành một khối có màu đỏ thắm.</a:t>
            </a:r>
          </a:p>
        </p:txBody>
      </p:sp>
      <p:sp>
        <p:nvSpPr>
          <p:cNvPr id="7" name="Rectangle 6">
            <a:extLst>
              <a:ext uri="{FF2B5EF4-FFF2-40B4-BE49-F238E27FC236}">
                <a16:creationId xmlns:a16="http://schemas.microsoft.com/office/drawing/2014/main" xmlns="" id="{8EAAA3E8-CD16-0B3F-350B-F999CBFF18E3}"/>
              </a:ext>
            </a:extLst>
          </p:cNvPr>
          <p:cNvSpPr/>
          <p:nvPr/>
        </p:nvSpPr>
        <p:spPr>
          <a:xfrm>
            <a:off x="381000" y="2968850"/>
            <a:ext cx="14173200" cy="2123658"/>
          </a:xfrm>
          <a:prstGeom prst="rect">
            <a:avLst/>
          </a:prstGeom>
        </p:spPr>
        <p:txBody>
          <a:bodyPr wrap="square">
            <a:spAutoFit/>
          </a:bodyPr>
          <a:lstStyle/>
          <a:p>
            <a:pPr algn="just"/>
            <a:r>
              <a:rPr lang="vi-VN" sz="4400" dirty="0">
                <a:solidFill>
                  <a:srgbClr val="000000"/>
                </a:solidFill>
                <a:latin typeface="+mj-lt"/>
              </a:rPr>
              <a:t>– Nội dung phong tục ấy đã được Hồ Xuân Hương thể hiện chỉ tiết trong bài thơ qua những đồ vật, thao tác gắn liền với việc thực hành phong tục đó..</a:t>
            </a:r>
          </a:p>
        </p:txBody>
      </p:sp>
    </p:spTree>
    <p:extLst>
      <p:ext uri="{BB962C8B-B14F-4D97-AF65-F5344CB8AC3E}">
        <p14:creationId xmlns="" xmlns:p14="http://schemas.microsoft.com/office/powerpoint/2010/main" val="11770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388900"/>
            <a:ext cx="1259861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Khi gặp nhau hoặc tiếp khách, người Việt thường mời nhau ăn trầu, thể hiện tình nghĩa và sự hiếu khách: “Miếng trầu là đầu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Trong hôn nhân: Đồ sắm lễ của nhà trai đem tới nhà gái luôn phải có trầu cau, thể hiện sự gắn bó keo sơn khi thành vợ chồng.</a:t>
            </a:r>
          </a:p>
        </p:txBody>
      </p:sp>
      <p:sp>
        <p:nvSpPr>
          <p:cNvPr id="4" name="Rectangle 3">
            <a:extLst>
              <a:ext uri="{FF2B5EF4-FFF2-40B4-BE49-F238E27FC236}">
                <a16:creationId xmlns:a16="http://schemas.microsoft.com/office/drawing/2014/main" xmlns="" id="{17E8A870-5FBD-CA9B-AB5C-79AC8138AA7E}"/>
              </a:ext>
            </a:extLst>
          </p:cNvPr>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p>
        </p:txBody>
      </p:sp>
      <p:sp>
        <p:nvSpPr>
          <p:cNvPr id="5" name="Rectangle 4">
            <a:extLst>
              <a:ext uri="{FF2B5EF4-FFF2-40B4-BE49-F238E27FC236}">
                <a16:creationId xmlns:a16="http://schemas.microsoft.com/office/drawing/2014/main" xmlns="" id="{3590A9D0-6F97-FD79-07B1-13746004C5F2}"/>
              </a:ext>
            </a:extLst>
          </p:cNvPr>
          <p:cNvSpPr/>
          <p:nvPr/>
        </p:nvSpPr>
        <p:spPr>
          <a:xfrm>
            <a:off x="381000" y="6700514"/>
            <a:ext cx="13411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vậy, nếu một người con trai hoặc một người con gái đến tuổi thành niên, khi nhận trầu mời từ người khác, thường ngụ ý đã nhận tình cảm của người đó và mong muốn tiến đến hôn nhân.</a:t>
            </a:r>
          </a:p>
        </p:txBody>
      </p:sp>
      <p:pic>
        <p:nvPicPr>
          <p:cNvPr id="6" name="Picture 2" descr="Bài Thơ] Mời Trầu - Hồ Xuân Hương - Việt Nam Overnight">
            <a:extLst>
              <a:ext uri="{FF2B5EF4-FFF2-40B4-BE49-F238E27FC236}">
                <a16:creationId xmlns:a16="http://schemas.microsoft.com/office/drawing/2014/main" xmlns="" id="{675B2B58-D646-1EDC-294C-AD7A77C247D0}"/>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681" t="3743" r="50000" b="-3744"/>
          <a:stretch/>
        </p:blipFill>
        <p:spPr bwMode="auto">
          <a:xfrm>
            <a:off x="12979611" y="1981813"/>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287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a16="http://schemas.microsoft.com/office/drawing/2014/main" xmlns="" id="{DEB15A29-BA9D-A81B-012F-B46B07528D5E}"/>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xmlns="" id="{166FA69D-A9B8-7AE1-D06D-468EA77E0BCE}"/>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lang="en-US" sz="7200" dirty="0">
              <a:solidFill>
                <a:srgbClr val="493423"/>
              </a:solidFill>
              <a:latin typeface="#9Slide05 Brannboll Ny" panose="02000000000000000000" pitchFamily="2" charset="0"/>
            </a:endParaRPr>
          </a:p>
        </p:txBody>
      </p:sp>
      <p:sp>
        <p:nvSpPr>
          <p:cNvPr id="5" name="TextBox 12">
            <a:extLst>
              <a:ext uri="{FF2B5EF4-FFF2-40B4-BE49-F238E27FC236}">
                <a16:creationId xmlns:a16="http://schemas.microsoft.com/office/drawing/2014/main" xmlns="" id="{663C9947-17BE-566F-D8DF-CFDE758E7719}"/>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ask="http://schemas.microsoft.com/office/drawing/2018/sketchyshapes" xmln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 </a:t>
            </a:r>
          </a:p>
        </p:txBody>
      </p:sp>
    </p:spTree>
    <p:extLst>
      <p:ext uri="{BB962C8B-B14F-4D97-AF65-F5344CB8AC3E}">
        <p14:creationId xmlns="" xmlns:p14="http://schemas.microsoft.com/office/powerpoint/2010/main" val="9838300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2" name="Rectangle 1">
            <a:extLst>
              <a:ext uri="{FF2B5EF4-FFF2-40B4-BE49-F238E27FC236}">
                <a16:creationId xmlns:a16="http://schemas.microsoft.com/office/drawing/2014/main" xmlns="" id="{85F05269-390C-BFE3-D1EA-A4D52794F9CF}"/>
              </a:ext>
            </a:extLst>
          </p:cNvPr>
          <p:cNvSpPr/>
          <p:nvPr/>
        </p:nvSpPr>
        <p:spPr>
          <a:xfrm>
            <a:off x="689264" y="1714500"/>
            <a:ext cx="17221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Các cụm từ “quả cau nho nhỏ”, “miếng trầu” gợi nhớ đến các câu ca dao về tình yêu, hôn nhân</a:t>
            </a:r>
          </a:p>
        </p:txBody>
      </p:sp>
      <p:sp>
        <p:nvSpPr>
          <p:cNvPr id="4" name="Freeform 2">
            <a:extLst>
              <a:ext uri="{FF2B5EF4-FFF2-40B4-BE49-F238E27FC236}">
                <a16:creationId xmlns:a16="http://schemas.microsoft.com/office/drawing/2014/main" xmlns="" id="{F97C56D7-0B4E-9DFF-3EBC-E0485B92EAC8}"/>
              </a:ext>
            </a:extLst>
          </p:cNvPr>
          <p:cNvSpPr/>
          <p:nvPr/>
        </p:nvSpPr>
        <p:spPr>
          <a:xfrm>
            <a:off x="-399787" y="5875551"/>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3"/>
            <a:stretch>
              <a:fillRect/>
            </a:stretch>
          </a:blipFill>
        </p:spPr>
      </p:sp>
      <p:sp>
        <p:nvSpPr>
          <p:cNvPr id="5" name="Rectangle 4">
            <a:extLst>
              <a:ext uri="{FF2B5EF4-FFF2-40B4-BE49-F238E27FC236}">
                <a16:creationId xmlns:a16="http://schemas.microsoft.com/office/drawing/2014/main" xmlns="" id="{EEE8E801-DD18-6732-A3CD-DF890ED1CC94}"/>
              </a:ext>
            </a:extLst>
          </p:cNvPr>
          <p:cNvSpPr/>
          <p:nvPr/>
        </p:nvSpPr>
        <p:spPr>
          <a:xfrm>
            <a:off x="6477000" y="3573839"/>
            <a:ext cx="103632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Quả cau nho nhỏ</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Cái vỏ vân vân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Nay anh học gần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Mai anh học xa...</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Thưa rằng tôi đi hải dân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Hai anh mở tủi đưa trầu cho ăn.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Từ ngày ăn phải miếng trầu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Miệng ăn, môi đỏ, dạ sầu đăm chiêu.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Làm thân con gái chớ ăn trầu người.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2492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2A14520C-8607-9FF8-3618-DAB8A5E892E3}"/>
              </a:ext>
            </a:extLst>
          </p:cNvPr>
          <p:cNvSpPr/>
          <p:nvPr/>
        </p:nvSpPr>
        <p:spPr>
          <a:xfrm rot="4839165">
            <a:off x="-1826910" y="3315388"/>
            <a:ext cx="5313723" cy="3581399"/>
          </a:xfrm>
          <a:custGeom>
            <a:avLst/>
            <a:gdLst/>
            <a:ahLst/>
            <a:cxnLst/>
            <a:rect l="l" t="t" r="r" b="b"/>
            <a:pathLst>
              <a:path w="6380523" h="4609928">
                <a:moveTo>
                  <a:pt x="0" y="0"/>
                </a:moveTo>
                <a:lnTo>
                  <a:pt x="6380523" y="0"/>
                </a:lnTo>
                <a:lnTo>
                  <a:pt x="6380523" y="4609927"/>
                </a:lnTo>
                <a:lnTo>
                  <a:pt x="0" y="4609927"/>
                </a:lnTo>
                <a:lnTo>
                  <a:pt x="0" y="0"/>
                </a:lnTo>
                <a:close/>
              </a:path>
            </a:pathLst>
          </a:custGeom>
          <a:blipFill>
            <a:blip r:embed="rId3"/>
            <a:stretch>
              <a:fillRect/>
            </a:stretch>
          </a:blipFill>
        </p:spPr>
      </p:sp>
      <p:sp>
        <p:nvSpPr>
          <p:cNvPr id="24" name="Rectangle 23"/>
          <p:cNvSpPr/>
          <p:nvPr/>
        </p:nvSpPr>
        <p:spPr>
          <a:xfrm>
            <a:off x="2830318" y="5106087"/>
            <a:ext cx="14924282"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cau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96E55A0F-CCAF-52B0-6139-0168876969C7}"/>
              </a:ext>
            </a:extLst>
          </p:cNvPr>
          <p:cNvSpPr/>
          <p:nvPr/>
        </p:nvSpPr>
        <p:spPr>
          <a:xfrm>
            <a:off x="685800" y="419100"/>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4" name="Rectangle 3">
            <a:extLst>
              <a:ext uri="{FF2B5EF4-FFF2-40B4-BE49-F238E27FC236}">
                <a16:creationId xmlns:a16="http://schemas.microsoft.com/office/drawing/2014/main" xmlns="" id="{521230C5-E5CB-DE9F-38EC-169299C3EB6F}"/>
              </a:ext>
            </a:extLst>
          </p:cNvPr>
          <p:cNvSpPr/>
          <p:nvPr/>
        </p:nvSpPr>
        <p:spPr>
          <a:xfrm>
            <a:off x="829951" y="1670063"/>
            <a:ext cx="1734708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đầu còn gợi nhớ đến câu tục ngữ “Miếng trầu là đầu câu chuyện”.</a:t>
            </a:r>
          </a:p>
        </p:txBody>
      </p:sp>
      <p:sp>
        <p:nvSpPr>
          <p:cNvPr id="5" name="Rectangle 4">
            <a:extLst>
              <a:ext uri="{FF2B5EF4-FFF2-40B4-BE49-F238E27FC236}">
                <a16:creationId xmlns:a16="http://schemas.microsoft.com/office/drawing/2014/main" xmlns="" id="{BEDC0AC7-EEDD-0729-FF4F-F58AFABC03F9}"/>
              </a:ext>
            </a:extLst>
          </p:cNvPr>
          <p:cNvSpPr/>
          <p:nvPr/>
        </p:nvSpPr>
        <p:spPr>
          <a:xfrm>
            <a:off x="2620650" y="3300563"/>
            <a:ext cx="15286349"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cuối bài thơ gợi nhớ đến các thành ngữ: “xanh vỏ, đỏ lòng”, “xanh như lá, bạc như vôi”,...</a:t>
            </a:r>
          </a:p>
        </p:txBody>
      </p:sp>
      <p:sp>
        <p:nvSpPr>
          <p:cNvPr id="7" name="Rectangle 6">
            <a:extLst>
              <a:ext uri="{FF2B5EF4-FFF2-40B4-BE49-F238E27FC236}">
                <a16:creationId xmlns:a16="http://schemas.microsoft.com/office/drawing/2014/main" xmlns="" id="{64651C67-760D-2CF3-616B-3442AF780039}"/>
              </a:ext>
            </a:extLst>
          </p:cNvPr>
          <p:cNvSpPr/>
          <p:nvPr/>
        </p:nvSpPr>
        <p:spPr>
          <a:xfrm>
            <a:off x="304799" y="7911124"/>
            <a:ext cx="17602199"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ít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kín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sĩ</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044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1446550"/>
          </a:xfrm>
          <a:prstGeom prst="rect">
            <a:avLst/>
          </a:prstGeom>
        </p:spPr>
        <p:txBody>
          <a:bodyPr wrap="square">
            <a:spAutoFit/>
          </a:bodyPr>
          <a:lstStyle/>
          <a:p>
            <a:pPr algn="just"/>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b. Những từ ngữ được sử dụng mang dấu ấn cá nhân của Hồ Xuân Hương</a:t>
            </a:r>
          </a:p>
        </p:txBody>
      </p:sp>
      <p:sp>
        <p:nvSpPr>
          <p:cNvPr id="2" name="Rectangle 1">
            <a:extLst>
              <a:ext uri="{FF2B5EF4-FFF2-40B4-BE49-F238E27FC236}">
                <a16:creationId xmlns:a16="http://schemas.microsoft.com/office/drawing/2014/main" xmlns="" id="{FFD4A200-8F89-AA35-798B-043C1CDC2FFE}"/>
              </a:ext>
            </a:extLst>
          </p:cNvPr>
          <p:cNvSpPr/>
          <p:nvPr/>
        </p:nvSpPr>
        <p:spPr>
          <a:xfrm>
            <a:off x="381000" y="7734300"/>
            <a:ext cx="17221200"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hiện rõ nét thái độ và tình cảm thắm thiết của tác giả trước tình yêu và hôn nhân. Đây là sự độc đáo, cá tính trong thơ bà, không thể lẫn với người khác.</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xmlns="" id="{D18CC3F5-2845-B7C9-1EC2-8F18456B7862}"/>
              </a:ext>
            </a:extLst>
          </p:cNvPr>
          <p:cNvSpPr/>
          <p:nvPr/>
        </p:nvSpPr>
        <p:spPr>
          <a:xfrm>
            <a:off x="6858000" y="1497986"/>
            <a:ext cx="2518707" cy="5857457"/>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cstate="print"/>
            <a:stretch>
              <a:fillRect/>
            </a:stretch>
          </a:blipFill>
        </p:spPr>
      </p:sp>
      <p:sp>
        <p:nvSpPr>
          <p:cNvPr id="4" name="Rectangle 3">
            <a:extLst>
              <a:ext uri="{FF2B5EF4-FFF2-40B4-BE49-F238E27FC236}">
                <a16:creationId xmlns:a16="http://schemas.microsoft.com/office/drawing/2014/main" xmlns="" id="{42B5CD11-821B-F84D-E356-877236966B7B}"/>
              </a:ext>
            </a:extLst>
          </p:cNvPr>
          <p:cNvSpPr/>
          <p:nvPr/>
        </p:nvSpPr>
        <p:spPr>
          <a:xfrm>
            <a:off x="685800" y="2552700"/>
            <a:ext cx="594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“Trầu 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i”: thể hiện sự khiêm nhường (kết hợp với “quả cau nho nhỏ”).</a:t>
            </a:r>
            <a:endParaRPr lang="vi-VN" sz="4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054FF2E0-F550-2F02-1476-3F25621AC67E}"/>
              </a:ext>
            </a:extLst>
          </p:cNvPr>
          <p:cNvSpPr/>
          <p:nvPr/>
        </p:nvSpPr>
        <p:spPr>
          <a:xfrm>
            <a:off x="9677400" y="2095500"/>
            <a:ext cx="82296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“Này của Xuân Hương mới quệt rồi”: sự khẳng định cái “tôi” cá nhân của một phụ nữ.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Điều này ở thời trung đại chỉ có mình Hồ Xuân Hương dám thể hiện. Động từ “quệt” cũng cho thấy cá tính mạnh mẽ của nữ sĩ.</a:t>
            </a:r>
          </a:p>
        </p:txBody>
      </p:sp>
    </p:spTree>
    <p:extLst>
      <p:ext uri="{BB962C8B-B14F-4D97-AF65-F5344CB8AC3E}">
        <p14:creationId xmlns="" xmlns:p14="http://schemas.microsoft.com/office/powerpoint/2010/main" val="14997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a16="http://schemas.microsoft.com/office/drawing/2014/main" xmlns="" id="{2BFC6C13-3597-C104-1BD5-DCDA7335C670}"/>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xmlns="" id="{47F1326C-0A90-5C64-57CC-ACF887679315}"/>
              </a:ext>
            </a:extLst>
          </p:cNvPr>
          <p:cNvSpPr txBox="1"/>
          <p:nvPr/>
        </p:nvSpPr>
        <p:spPr>
          <a:xfrm>
            <a:off x="4042064" y="7662026"/>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ask="http://schemas.microsoft.com/office/drawing/2018/sketchyshapes" xmln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p>
        </p:txBody>
      </p:sp>
      <p:sp>
        <p:nvSpPr>
          <p:cNvPr id="5" name="TextBox 12">
            <a:extLst>
              <a:ext uri="{FF2B5EF4-FFF2-40B4-BE49-F238E27FC236}">
                <a16:creationId xmlns:a16="http://schemas.microsoft.com/office/drawing/2014/main" xmlns="" id="{812929CD-B6EB-D93B-3A7E-DD851BA4F45A}"/>
              </a:ext>
            </a:extLst>
          </p:cNvPr>
          <p:cNvSpPr txBox="1"/>
          <p:nvPr/>
        </p:nvSpPr>
        <p:spPr>
          <a:xfrm>
            <a:off x="7254733" y="7263734"/>
            <a:ext cx="1030833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Các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cung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bậc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cảm</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xúc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nhà</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Tree>
    <p:extLst>
      <p:ext uri="{BB962C8B-B14F-4D97-AF65-F5344CB8AC3E}">
        <p14:creationId xmlns="" xmlns:p14="http://schemas.microsoft.com/office/powerpoint/2010/main" val="20276660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2B6578-0BF9-A9E4-FC7E-2BD0506274FE}"/>
              </a:ext>
            </a:extLst>
          </p:cNvPr>
          <p:cNvSpPr/>
          <p:nvPr/>
        </p:nvSpPr>
        <p:spPr>
          <a:xfrm>
            <a:off x="4478481" y="1028700"/>
            <a:ext cx="4952999" cy="5410200"/>
          </a:xfrm>
          <a:custGeom>
            <a:avLst/>
            <a:gdLst>
              <a:gd name="connsiteX0" fmla="*/ 0 w 4952999"/>
              <a:gd name="connsiteY0" fmla="*/ 825516 h 5410200"/>
              <a:gd name="connsiteX1" fmla="*/ 825516 w 4952999"/>
              <a:gd name="connsiteY1" fmla="*/ 0 h 5410200"/>
              <a:gd name="connsiteX2" fmla="*/ 4127483 w 4952999"/>
              <a:gd name="connsiteY2" fmla="*/ 0 h 5410200"/>
              <a:gd name="connsiteX3" fmla="*/ 4952999 w 4952999"/>
              <a:gd name="connsiteY3" fmla="*/ 825516 h 5410200"/>
              <a:gd name="connsiteX4" fmla="*/ 4952999 w 4952999"/>
              <a:gd name="connsiteY4" fmla="*/ 4584684 h 5410200"/>
              <a:gd name="connsiteX5" fmla="*/ 4127483 w 4952999"/>
              <a:gd name="connsiteY5" fmla="*/ 5410200 h 5410200"/>
              <a:gd name="connsiteX6" fmla="*/ 825516 w 4952999"/>
              <a:gd name="connsiteY6" fmla="*/ 5410200 h 5410200"/>
              <a:gd name="connsiteX7" fmla="*/ 0 w 4952999"/>
              <a:gd name="connsiteY7" fmla="*/ 4584684 h 5410200"/>
              <a:gd name="connsiteX8" fmla="*/ 0 w 4952999"/>
              <a:gd name="connsiteY8" fmla="*/ 825516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99" h="5410200" fill="none" extrusionOk="0">
                <a:moveTo>
                  <a:pt x="0" y="825516"/>
                </a:moveTo>
                <a:cubicBezTo>
                  <a:pt x="3026" y="360663"/>
                  <a:pt x="382139" y="-2076"/>
                  <a:pt x="825516" y="0"/>
                </a:cubicBezTo>
                <a:cubicBezTo>
                  <a:pt x="1288884" y="95481"/>
                  <a:pt x="3405403" y="-926"/>
                  <a:pt x="4127483" y="0"/>
                </a:cubicBezTo>
                <a:cubicBezTo>
                  <a:pt x="4554404" y="-32014"/>
                  <a:pt x="4948532" y="363230"/>
                  <a:pt x="4952999" y="825516"/>
                </a:cubicBezTo>
                <a:cubicBezTo>
                  <a:pt x="4991937" y="1212095"/>
                  <a:pt x="4911071" y="3141350"/>
                  <a:pt x="4952999" y="4584684"/>
                </a:cubicBezTo>
                <a:cubicBezTo>
                  <a:pt x="4946113" y="5045487"/>
                  <a:pt x="4592122" y="5428243"/>
                  <a:pt x="4127483" y="5410200"/>
                </a:cubicBezTo>
                <a:cubicBezTo>
                  <a:pt x="2478581" y="5457511"/>
                  <a:pt x="1875999" y="5431822"/>
                  <a:pt x="825516" y="5410200"/>
                </a:cubicBezTo>
                <a:cubicBezTo>
                  <a:pt x="397364" y="5399348"/>
                  <a:pt x="-76096" y="5065086"/>
                  <a:pt x="0" y="4584684"/>
                </a:cubicBezTo>
                <a:cubicBezTo>
                  <a:pt x="-109507" y="3235415"/>
                  <a:pt x="-121897" y="2288632"/>
                  <a:pt x="0" y="825516"/>
                </a:cubicBezTo>
                <a:close/>
              </a:path>
              <a:path w="4952999" h="5410200" stroke="0" extrusionOk="0">
                <a:moveTo>
                  <a:pt x="0" y="825516"/>
                </a:moveTo>
                <a:cubicBezTo>
                  <a:pt x="-4872" y="354818"/>
                  <a:pt x="371919" y="76804"/>
                  <a:pt x="825516" y="0"/>
                </a:cubicBezTo>
                <a:cubicBezTo>
                  <a:pt x="1286057" y="-85265"/>
                  <a:pt x="2563971" y="-145670"/>
                  <a:pt x="4127483" y="0"/>
                </a:cubicBezTo>
                <a:cubicBezTo>
                  <a:pt x="4577455" y="-3008"/>
                  <a:pt x="5033335" y="403729"/>
                  <a:pt x="4952999" y="825516"/>
                </a:cubicBezTo>
                <a:cubicBezTo>
                  <a:pt x="5092951" y="2246550"/>
                  <a:pt x="4959331" y="3404965"/>
                  <a:pt x="4952999" y="4584684"/>
                </a:cubicBezTo>
                <a:cubicBezTo>
                  <a:pt x="4979736" y="5080591"/>
                  <a:pt x="4658590" y="5456730"/>
                  <a:pt x="4127483" y="5410200"/>
                </a:cubicBezTo>
                <a:cubicBezTo>
                  <a:pt x="3335372" y="5437736"/>
                  <a:pt x="1846350" y="5316988"/>
                  <a:pt x="825516" y="5410200"/>
                </a:cubicBezTo>
                <a:cubicBezTo>
                  <a:pt x="366229" y="5340140"/>
                  <a:pt x="81" y="5029430"/>
                  <a:pt x="0" y="4584684"/>
                </a:cubicBezTo>
                <a:cubicBezTo>
                  <a:pt x="150009" y="2780161"/>
                  <a:pt x="43509" y="1940496"/>
                  <a:pt x="0" y="825516"/>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2)</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chút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trào</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lộng</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9827BD68-2E64-92D7-557E-7DC992894539}"/>
              </a:ext>
            </a:extLst>
          </p:cNvPr>
          <p:cNvSpPr/>
          <p:nvPr/>
        </p:nvSpPr>
        <p:spPr>
          <a:xfrm>
            <a:off x="9753600" y="1028698"/>
            <a:ext cx="2743200" cy="5410200"/>
          </a:xfrm>
          <a:custGeom>
            <a:avLst/>
            <a:gdLst>
              <a:gd name="connsiteX0" fmla="*/ 0 w 2743200"/>
              <a:gd name="connsiteY0" fmla="*/ 457209 h 5410200"/>
              <a:gd name="connsiteX1" fmla="*/ 457209 w 2743200"/>
              <a:gd name="connsiteY1" fmla="*/ 0 h 5410200"/>
              <a:gd name="connsiteX2" fmla="*/ 2285991 w 2743200"/>
              <a:gd name="connsiteY2" fmla="*/ 0 h 5410200"/>
              <a:gd name="connsiteX3" fmla="*/ 2743200 w 2743200"/>
              <a:gd name="connsiteY3" fmla="*/ 457209 h 5410200"/>
              <a:gd name="connsiteX4" fmla="*/ 2743200 w 2743200"/>
              <a:gd name="connsiteY4" fmla="*/ 4952991 h 5410200"/>
              <a:gd name="connsiteX5" fmla="*/ 2285991 w 2743200"/>
              <a:gd name="connsiteY5" fmla="*/ 5410200 h 5410200"/>
              <a:gd name="connsiteX6" fmla="*/ 457209 w 2743200"/>
              <a:gd name="connsiteY6" fmla="*/ 5410200 h 5410200"/>
              <a:gd name="connsiteX7" fmla="*/ 0 w 2743200"/>
              <a:gd name="connsiteY7" fmla="*/ 4952991 h 5410200"/>
              <a:gd name="connsiteX8" fmla="*/ 0 w 2743200"/>
              <a:gd name="connsiteY8" fmla="*/ 457209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5410200" fill="none" extrusionOk="0">
                <a:moveTo>
                  <a:pt x="0" y="457209"/>
                </a:moveTo>
                <a:cubicBezTo>
                  <a:pt x="7570" y="172125"/>
                  <a:pt x="201168" y="15585"/>
                  <a:pt x="457209" y="0"/>
                </a:cubicBezTo>
                <a:cubicBezTo>
                  <a:pt x="839613" y="146408"/>
                  <a:pt x="1400564" y="73746"/>
                  <a:pt x="2285991" y="0"/>
                </a:cubicBezTo>
                <a:cubicBezTo>
                  <a:pt x="2516148" y="15782"/>
                  <a:pt x="2739073" y="203606"/>
                  <a:pt x="2743200" y="457209"/>
                </a:cubicBezTo>
                <a:cubicBezTo>
                  <a:pt x="2719747" y="1084929"/>
                  <a:pt x="2732279" y="3544094"/>
                  <a:pt x="2743200" y="4952991"/>
                </a:cubicBezTo>
                <a:cubicBezTo>
                  <a:pt x="2740089" y="5239891"/>
                  <a:pt x="2515240" y="5377612"/>
                  <a:pt x="2285991" y="5410200"/>
                </a:cubicBezTo>
                <a:cubicBezTo>
                  <a:pt x="1442059" y="5336516"/>
                  <a:pt x="1034259" y="5351584"/>
                  <a:pt x="457209" y="5410200"/>
                </a:cubicBezTo>
                <a:cubicBezTo>
                  <a:pt x="241487" y="5410268"/>
                  <a:pt x="-46625" y="5206436"/>
                  <a:pt x="0" y="4952991"/>
                </a:cubicBezTo>
                <a:cubicBezTo>
                  <a:pt x="83581" y="4301829"/>
                  <a:pt x="146815" y="1231852"/>
                  <a:pt x="0" y="457209"/>
                </a:cubicBezTo>
                <a:close/>
              </a:path>
              <a:path w="2743200" h="5410200" stroke="0" extrusionOk="0">
                <a:moveTo>
                  <a:pt x="0" y="457209"/>
                </a:moveTo>
                <a:cubicBezTo>
                  <a:pt x="-15060" y="195642"/>
                  <a:pt x="186709" y="43202"/>
                  <a:pt x="457209" y="0"/>
                </a:cubicBezTo>
                <a:cubicBezTo>
                  <a:pt x="953050" y="133175"/>
                  <a:pt x="2018679" y="-23726"/>
                  <a:pt x="2285991" y="0"/>
                </a:cubicBezTo>
                <a:cubicBezTo>
                  <a:pt x="2530956" y="-14233"/>
                  <a:pt x="2735812" y="252257"/>
                  <a:pt x="2743200" y="457209"/>
                </a:cubicBezTo>
                <a:cubicBezTo>
                  <a:pt x="2576814" y="2069304"/>
                  <a:pt x="2598706" y="3853693"/>
                  <a:pt x="2743200" y="4952991"/>
                </a:cubicBezTo>
                <a:cubicBezTo>
                  <a:pt x="2709689" y="5191321"/>
                  <a:pt x="2537181" y="5375841"/>
                  <a:pt x="2285991" y="5410200"/>
                </a:cubicBezTo>
                <a:cubicBezTo>
                  <a:pt x="1886943" y="5260076"/>
                  <a:pt x="944788" y="5329297"/>
                  <a:pt x="457209" y="5410200"/>
                </a:cubicBezTo>
                <a:cubicBezTo>
                  <a:pt x="175870" y="5411997"/>
                  <a:pt x="6479" y="5207970"/>
                  <a:pt x="0" y="4952991"/>
                </a:cubicBezTo>
                <a:cubicBezTo>
                  <a:pt x="135151" y="4343209"/>
                  <a:pt x="126633" y="2441250"/>
                  <a:pt x="0" y="457209"/>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xmln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3): hi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nghiêm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4A018250-38D8-2D40-EF32-A64AAB167FAB}"/>
              </a:ext>
            </a:extLst>
          </p:cNvPr>
          <p:cNvSpPr/>
          <p:nvPr/>
        </p:nvSpPr>
        <p:spPr>
          <a:xfrm>
            <a:off x="12798138" y="952500"/>
            <a:ext cx="5108862" cy="5638800"/>
          </a:xfrm>
          <a:custGeom>
            <a:avLst/>
            <a:gdLst>
              <a:gd name="connsiteX0" fmla="*/ 0 w 5108862"/>
              <a:gd name="connsiteY0" fmla="*/ 851494 h 5638800"/>
              <a:gd name="connsiteX1" fmla="*/ 851494 w 5108862"/>
              <a:gd name="connsiteY1" fmla="*/ 0 h 5638800"/>
              <a:gd name="connsiteX2" fmla="*/ 4257368 w 5108862"/>
              <a:gd name="connsiteY2" fmla="*/ 0 h 5638800"/>
              <a:gd name="connsiteX3" fmla="*/ 5108862 w 5108862"/>
              <a:gd name="connsiteY3" fmla="*/ 851494 h 5638800"/>
              <a:gd name="connsiteX4" fmla="*/ 5108862 w 5108862"/>
              <a:gd name="connsiteY4" fmla="*/ 4787306 h 5638800"/>
              <a:gd name="connsiteX5" fmla="*/ 4257368 w 5108862"/>
              <a:gd name="connsiteY5" fmla="*/ 5638800 h 5638800"/>
              <a:gd name="connsiteX6" fmla="*/ 851494 w 5108862"/>
              <a:gd name="connsiteY6" fmla="*/ 5638800 h 5638800"/>
              <a:gd name="connsiteX7" fmla="*/ 0 w 5108862"/>
              <a:gd name="connsiteY7" fmla="*/ 4787306 h 5638800"/>
              <a:gd name="connsiteX8" fmla="*/ 0 w 5108862"/>
              <a:gd name="connsiteY8" fmla="*/ 85149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862" h="5638800" fill="none" extrusionOk="0">
                <a:moveTo>
                  <a:pt x="0" y="851494"/>
                </a:moveTo>
                <a:cubicBezTo>
                  <a:pt x="25980" y="385586"/>
                  <a:pt x="327944" y="52484"/>
                  <a:pt x="851494" y="0"/>
                </a:cubicBezTo>
                <a:cubicBezTo>
                  <a:pt x="1509583" y="-134733"/>
                  <a:pt x="3713015" y="-66151"/>
                  <a:pt x="4257368" y="0"/>
                </a:cubicBezTo>
                <a:cubicBezTo>
                  <a:pt x="4646314" y="-3025"/>
                  <a:pt x="5151741" y="302515"/>
                  <a:pt x="5108862" y="851494"/>
                </a:cubicBezTo>
                <a:cubicBezTo>
                  <a:pt x="5048961" y="2141620"/>
                  <a:pt x="5266695" y="3509714"/>
                  <a:pt x="5108862" y="4787306"/>
                </a:cubicBezTo>
                <a:cubicBezTo>
                  <a:pt x="5122140" y="5248462"/>
                  <a:pt x="4721683" y="5677630"/>
                  <a:pt x="4257368" y="5638800"/>
                </a:cubicBezTo>
                <a:cubicBezTo>
                  <a:pt x="3884558" y="5688656"/>
                  <a:pt x="1926512" y="5702276"/>
                  <a:pt x="851494" y="5638800"/>
                </a:cubicBezTo>
                <a:cubicBezTo>
                  <a:pt x="295460" y="5623656"/>
                  <a:pt x="-39167" y="5272461"/>
                  <a:pt x="0" y="4787306"/>
                </a:cubicBezTo>
                <a:cubicBezTo>
                  <a:pt x="-137927" y="4267665"/>
                  <a:pt x="103682" y="1606272"/>
                  <a:pt x="0" y="851494"/>
                </a:cubicBezTo>
                <a:close/>
              </a:path>
              <a:path w="5108862" h="5638800" stroke="0" extrusionOk="0">
                <a:moveTo>
                  <a:pt x="0" y="851494"/>
                </a:moveTo>
                <a:cubicBezTo>
                  <a:pt x="14269" y="305364"/>
                  <a:pt x="393623" y="38895"/>
                  <a:pt x="851494" y="0"/>
                </a:cubicBezTo>
                <a:cubicBezTo>
                  <a:pt x="1663880" y="11218"/>
                  <a:pt x="3757403" y="93974"/>
                  <a:pt x="4257368" y="0"/>
                </a:cubicBezTo>
                <a:cubicBezTo>
                  <a:pt x="4694369" y="-55140"/>
                  <a:pt x="5100167" y="354714"/>
                  <a:pt x="5108862" y="851494"/>
                </a:cubicBezTo>
                <a:cubicBezTo>
                  <a:pt x="5027849" y="1743150"/>
                  <a:pt x="4995989" y="3904825"/>
                  <a:pt x="5108862" y="4787306"/>
                </a:cubicBezTo>
                <a:cubicBezTo>
                  <a:pt x="5087696" y="5268681"/>
                  <a:pt x="4804313" y="5590541"/>
                  <a:pt x="4257368" y="5638800"/>
                </a:cubicBezTo>
                <a:cubicBezTo>
                  <a:pt x="3518101" y="5608639"/>
                  <a:pt x="1811981" y="5632424"/>
                  <a:pt x="851494" y="5638800"/>
                </a:cubicBezTo>
                <a:cubicBezTo>
                  <a:pt x="310922" y="5675706"/>
                  <a:pt x="-3821" y="5220017"/>
                  <a:pt x="0" y="4787306"/>
                </a:cubicBezTo>
                <a:cubicBezTo>
                  <a:pt x="87458" y="3897158"/>
                  <a:pt x="64244" y="1709037"/>
                  <a:pt x="0" y="851494"/>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xmln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thâm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phảng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trách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móc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ngờ</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1">
            <a:extLst>
              <a:ext uri="{FF2B5EF4-FFF2-40B4-BE49-F238E27FC236}">
                <a16:creationId xmlns:a16="http://schemas.microsoft.com/office/drawing/2014/main" xmlns="" id="{FBBBE712-99C7-9884-D91B-ADF8D6D4ABED}"/>
              </a:ext>
            </a:extLst>
          </p:cNvPr>
          <p:cNvSpPr/>
          <p:nvPr/>
        </p:nvSpPr>
        <p:spPr>
          <a:xfrm>
            <a:off x="152400" y="952500"/>
            <a:ext cx="4099986" cy="5410200"/>
          </a:xfrm>
          <a:custGeom>
            <a:avLst/>
            <a:gdLst>
              <a:gd name="connsiteX0" fmla="*/ 0 w 4099986"/>
              <a:gd name="connsiteY0" fmla="*/ 683345 h 5410200"/>
              <a:gd name="connsiteX1" fmla="*/ 683345 w 4099986"/>
              <a:gd name="connsiteY1" fmla="*/ 0 h 5410200"/>
              <a:gd name="connsiteX2" fmla="*/ 3416641 w 4099986"/>
              <a:gd name="connsiteY2" fmla="*/ 0 h 5410200"/>
              <a:gd name="connsiteX3" fmla="*/ 4099986 w 4099986"/>
              <a:gd name="connsiteY3" fmla="*/ 683345 h 5410200"/>
              <a:gd name="connsiteX4" fmla="*/ 4099986 w 4099986"/>
              <a:gd name="connsiteY4" fmla="*/ 4726855 h 5410200"/>
              <a:gd name="connsiteX5" fmla="*/ 3416641 w 4099986"/>
              <a:gd name="connsiteY5" fmla="*/ 5410200 h 5410200"/>
              <a:gd name="connsiteX6" fmla="*/ 683345 w 4099986"/>
              <a:gd name="connsiteY6" fmla="*/ 5410200 h 5410200"/>
              <a:gd name="connsiteX7" fmla="*/ 0 w 4099986"/>
              <a:gd name="connsiteY7" fmla="*/ 4726855 h 5410200"/>
              <a:gd name="connsiteX8" fmla="*/ 0 w 4099986"/>
              <a:gd name="connsiteY8" fmla="*/ 683345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986" h="5410200" fill="none" extrusionOk="0">
                <a:moveTo>
                  <a:pt x="0" y="683345"/>
                </a:moveTo>
                <a:cubicBezTo>
                  <a:pt x="-44659" y="275342"/>
                  <a:pt x="345392" y="-62735"/>
                  <a:pt x="683345" y="0"/>
                </a:cubicBezTo>
                <a:cubicBezTo>
                  <a:pt x="1020695" y="-52227"/>
                  <a:pt x="2245839" y="-32843"/>
                  <a:pt x="3416641" y="0"/>
                </a:cubicBezTo>
                <a:cubicBezTo>
                  <a:pt x="3801572" y="15222"/>
                  <a:pt x="4143801" y="252895"/>
                  <a:pt x="4099986" y="683345"/>
                </a:cubicBezTo>
                <a:cubicBezTo>
                  <a:pt x="4208245" y="1867369"/>
                  <a:pt x="3942356" y="3194172"/>
                  <a:pt x="4099986" y="4726855"/>
                </a:cubicBezTo>
                <a:cubicBezTo>
                  <a:pt x="4058422" y="5103304"/>
                  <a:pt x="3741213" y="5370290"/>
                  <a:pt x="3416641" y="5410200"/>
                </a:cubicBezTo>
                <a:cubicBezTo>
                  <a:pt x="2153916" y="5296053"/>
                  <a:pt x="1917636" y="5315266"/>
                  <a:pt x="683345" y="5410200"/>
                </a:cubicBezTo>
                <a:cubicBezTo>
                  <a:pt x="325298" y="5413190"/>
                  <a:pt x="14886" y="5058140"/>
                  <a:pt x="0" y="4726855"/>
                </a:cubicBezTo>
                <a:cubicBezTo>
                  <a:pt x="138842" y="3906861"/>
                  <a:pt x="27594" y="1298864"/>
                  <a:pt x="0" y="683345"/>
                </a:cubicBezTo>
                <a:close/>
              </a:path>
              <a:path w="4099986" h="5410200" stroke="0" extrusionOk="0">
                <a:moveTo>
                  <a:pt x="0" y="683345"/>
                </a:moveTo>
                <a:cubicBezTo>
                  <a:pt x="3225" y="352031"/>
                  <a:pt x="259059" y="-34730"/>
                  <a:pt x="683345" y="0"/>
                </a:cubicBezTo>
                <a:cubicBezTo>
                  <a:pt x="1185672" y="-121636"/>
                  <a:pt x="2274325" y="-61595"/>
                  <a:pt x="3416641" y="0"/>
                </a:cubicBezTo>
                <a:cubicBezTo>
                  <a:pt x="3840621" y="58350"/>
                  <a:pt x="4047227" y="349909"/>
                  <a:pt x="4099986" y="683345"/>
                </a:cubicBezTo>
                <a:cubicBezTo>
                  <a:pt x="3992915" y="2309088"/>
                  <a:pt x="4130802" y="3288333"/>
                  <a:pt x="4099986" y="4726855"/>
                </a:cubicBezTo>
                <a:cubicBezTo>
                  <a:pt x="4151991" y="5129771"/>
                  <a:pt x="3840887" y="5376531"/>
                  <a:pt x="3416641" y="5410200"/>
                </a:cubicBezTo>
                <a:cubicBezTo>
                  <a:pt x="2465159" y="5499667"/>
                  <a:pt x="1306448" y="5310024"/>
                  <a:pt x="683345" y="5410200"/>
                </a:cubicBezTo>
                <a:cubicBezTo>
                  <a:pt x="255661" y="5413734"/>
                  <a:pt x="19885" y="5112937"/>
                  <a:pt x="0" y="4726855"/>
                </a:cubicBezTo>
                <a:cubicBezTo>
                  <a:pt x="12582" y="3079524"/>
                  <a:pt x="-115981" y="2288603"/>
                  <a:pt x="0" y="683345"/>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xmln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EEECE1">
                    <a:lumMod val="10000"/>
                  </a:srgbClr>
                </a:solidFill>
                <a:latin typeface="Times New Roman" panose="02020603050405020304" pitchFamily="18" charset="0"/>
                <a:cs typeface="Times New Roman" panose="02020603050405020304" pitchFamily="18" charset="0"/>
              </a:rPr>
              <a:t>Đầu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tiên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dirty="0">
                <a:solidFill>
                  <a:srgbClr val="EEECE1">
                    <a:lumMod val="10000"/>
                  </a:srgbClr>
                </a:solidFill>
                <a:latin typeface="Times New Roman" panose="02020603050405020304" pitchFamily="18" charset="0"/>
                <a:cs typeface="Times New Roman" panose="02020603050405020304" pitchFamily="18" charset="0"/>
              </a:rPr>
              <a:t>(</a:t>
            </a:r>
            <a:r>
              <a:rPr lang="en-US" sz="4400" dirty="0" err="1">
                <a:solidFill>
                  <a:srgbClr val="EEECE1">
                    <a:lumMod val="10000"/>
                  </a:srgbClr>
                </a:solidFill>
                <a:latin typeface="Times New Roman" panose="02020603050405020304" pitchFamily="18" charset="0"/>
                <a:cs typeface="Times New Roman" panose="02020603050405020304" pitchFamily="18" charset="0"/>
              </a:rPr>
              <a:t>câu</a:t>
            </a:r>
            <a:r>
              <a:rPr lang="en-US" sz="4400" dirty="0">
                <a:solidFill>
                  <a:srgbClr val="EEECE1">
                    <a:lumMod val="10000"/>
                  </a:srgbClr>
                </a:solidFill>
                <a:latin typeface="Times New Roman" panose="02020603050405020304" pitchFamily="18" charset="0"/>
                <a:cs typeface="Times New Roman" panose="02020603050405020304" pitchFamily="18" charset="0"/>
              </a:rPr>
              <a:t> 1): </a:t>
            </a:r>
            <a:r>
              <a:rPr lang="en-US" sz="4400" dirty="0" err="1">
                <a:solidFill>
                  <a:srgbClr val="EEECE1">
                    <a:lumMod val="10000"/>
                  </a:srgbClr>
                </a:solidFill>
                <a:latin typeface="Times New Roman" panose="02020603050405020304" pitchFamily="18" charset="0"/>
                <a:cs typeface="Times New Roman" panose="02020603050405020304" pitchFamily="18" charset="0"/>
              </a:rPr>
              <a:t>cảm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xúc</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chân</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thật</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khiêm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nhường</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6896100"/>
            <a:ext cx="17602200" cy="3017686"/>
          </a:xfrm>
          <a:prstGeom prst="rect">
            <a:avLst/>
          </a:prstGeom>
        </p:spPr>
        <p:txBody>
          <a:bodyPr wrap="square">
            <a:spAutoFit/>
          </a:bodyPr>
          <a:lstStyle/>
          <a:p>
            <a:pPr algn="just">
              <a:lnSpc>
                <a:spcPct val="150000"/>
              </a:lnSpc>
            </a:pPr>
            <a:r>
              <a:rPr lang="en-US" sz="4400" b="1" dirty="0">
                <a:solidFill>
                  <a:schemeClr val="tx1">
                    <a:lumMod val="95000"/>
                    <a:lumOff val="5000"/>
                  </a:schemeClr>
                </a:solidFill>
                <a:latin typeface="+mj-lt"/>
                <a:sym typeface="Wingdings" panose="05000000000000000000" pitchFamily="2" charset="2"/>
              </a:rPr>
              <a:t> </a:t>
            </a:r>
            <a:r>
              <a:rPr lang="vi-VN" sz="4400" b="1" dirty="0">
                <a:solidFill>
                  <a:schemeClr val="tx1">
                    <a:lumMod val="95000"/>
                    <a:lumOff val="5000"/>
                  </a:schemeClr>
                </a:solidFill>
                <a:latin typeface="+mj-lt"/>
              </a:rPr>
              <a:t>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ỉ</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mj-lt"/>
              </a:rPr>
              <a:t>qua bốn câu thơ mà Hồ Xuân Hương đã thể hiện nhiều cung bậc sinh động của tình cảm con người, bộc lộ thế giới nội</a:t>
            </a:r>
            <a:r>
              <a:rPr lang="en-US" sz="4400" b="1" dirty="0">
                <a:solidFill>
                  <a:schemeClr val="tx1">
                    <a:lumMod val="95000"/>
                    <a:lumOff val="5000"/>
                  </a:schemeClr>
                </a:solidFill>
                <a:latin typeface="+mj-lt"/>
              </a:rPr>
              <a:t> </a:t>
            </a:r>
            <a:r>
              <a:rPr lang="vi-VN" sz="4400" b="1" dirty="0">
                <a:solidFill>
                  <a:schemeClr val="tx1">
                    <a:lumMod val="95000"/>
                    <a:lumOff val="5000"/>
                  </a:schemeClr>
                </a:solidFill>
                <a:latin typeface="+mj-lt"/>
              </a:rPr>
              <a:t>tâm của một thiếu nữ đang khao khát một tình yêu chân thành, sâu sắc.</a:t>
            </a:r>
            <a:endParaRPr lang="vi-VN" sz="4400" b="1" i="0" dirty="0">
              <a:solidFill>
                <a:schemeClr val="tx1">
                  <a:lumMod val="95000"/>
                  <a:lumOff val="5000"/>
                </a:schemeClr>
              </a:solidFill>
              <a:effectLst/>
              <a:latin typeface="+mj-lt"/>
            </a:endParaRPr>
          </a:p>
        </p:txBody>
      </p:sp>
    </p:spTree>
    <p:extLst>
      <p:ext uri="{BB962C8B-B14F-4D97-AF65-F5344CB8AC3E}">
        <p14:creationId xmlns="" xmlns:p14="http://schemas.microsoft.com/office/powerpoint/2010/main" val="77708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xmlns=""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 xmlns:p14="http://schemas.microsoft.com/office/powerpoint/2010/main" val="176598284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023C627-0A99-571F-C9D7-8098AD849F67}"/>
              </a:ext>
            </a:extLst>
          </p:cNvPr>
          <p:cNvPicPr>
            <a:picLocks noChangeAspect="1"/>
          </p:cNvPicPr>
          <p:nvPr/>
        </p:nvPicPr>
        <p:blipFill rotWithShape="1">
          <a:blip r:embed="rId3"/>
          <a:srcRect l="15745"/>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2">
            <a:extLst>
              <a:ext uri="{FF2B5EF4-FFF2-40B4-BE49-F238E27FC236}">
                <a16:creationId xmlns:a16="http://schemas.microsoft.com/office/drawing/2014/main" xmlns="" id="{EA861A2D-B2E8-18F7-3B56-731917CB99A8}"/>
              </a:ext>
            </a:extLst>
          </p:cNvPr>
          <p:cNvSpPr txBox="1"/>
          <p:nvPr/>
        </p:nvSpPr>
        <p:spPr>
          <a:xfrm>
            <a:off x="960120" y="4686300"/>
            <a:ext cx="10744200"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Chủ</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đề</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bài</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6" name="TextBox 12">
            <a:extLst>
              <a:ext uri="{FF2B5EF4-FFF2-40B4-BE49-F238E27FC236}">
                <a16:creationId xmlns:a16="http://schemas.microsoft.com/office/drawing/2014/main" xmlns="" id="{7A64A172-3925-4A9C-FC42-26E4E6391012}"/>
              </a:ext>
            </a:extLst>
          </p:cNvPr>
          <p:cNvSpPr txBox="1"/>
          <p:nvPr/>
        </p:nvSpPr>
        <p:spPr>
          <a:xfrm>
            <a:off x="970511" y="2247900"/>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ask="http://schemas.microsoft.com/office/drawing/2018/sketchyshapes" xmln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4.</a:t>
            </a:r>
          </a:p>
        </p:txBody>
      </p:sp>
    </p:spTree>
    <p:extLst>
      <p:ext uri="{BB962C8B-B14F-4D97-AF65-F5344CB8AC3E}">
        <p14:creationId xmlns="" xmlns:p14="http://schemas.microsoft.com/office/powerpoint/2010/main" val="133705291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A6D954-9068-6A36-5787-5B09B331E514}"/>
              </a:ext>
            </a:extLst>
          </p:cNvPr>
          <p:cNvPicPr>
            <a:picLocks noChangeAspect="1"/>
          </p:cNvPicPr>
          <p:nvPr/>
        </p:nvPicPr>
        <p:blipFill rotWithShape="1">
          <a:blip r:embed="rId3"/>
          <a:srcRect l="3855" r="18572" b="1"/>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p:cNvSpPr/>
          <p:nvPr/>
        </p:nvSpPr>
        <p:spPr>
          <a:xfrm>
            <a:off x="9677400" y="419100"/>
            <a:ext cx="7937494" cy="1524000"/>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B487A57E-888E-E5DA-0070-0E3460725691}"/>
              </a:ext>
            </a:extLst>
          </p:cNvPr>
          <p:cNvSpPr/>
          <p:nvPr/>
        </p:nvSpPr>
        <p:spPr>
          <a:xfrm>
            <a:off x="9677400" y="3924300"/>
            <a:ext cx="7937494" cy="5629273"/>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xmlns="" id="{9382CD9B-61D4-BEE3-9388-268246A73A91}"/>
              </a:ext>
            </a:extLst>
          </p:cNvPr>
          <p:cNvSpPr/>
          <p:nvPr/>
        </p:nvSpPr>
        <p:spPr>
          <a:xfrm>
            <a:off x="9677400" y="1977736"/>
            <a:ext cx="7937494" cy="1392382"/>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820653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xmlns=""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 xmlns:p14="http://schemas.microsoft.com/office/powerpoint/2010/main" val="17071075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a:extLst>
              <a:ext uri="{FF2B5EF4-FFF2-40B4-BE49-F238E27FC236}">
                <a16:creationId xmlns:a16="http://schemas.microsoft.com/office/drawing/2014/main" xmlns="" id="{8EDE5AF5-FCE2-30A7-4E24-563AB60D34D0}"/>
              </a:ext>
            </a:extLst>
          </p:cNvPr>
          <p:cNvSpPr txBox="1"/>
          <p:nvPr/>
        </p:nvSpPr>
        <p:spPr>
          <a:xfrm>
            <a:off x="1143001" y="4000500"/>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tuyệt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a16="http://schemas.microsoft.com/office/drawing/2014/main" xmlns="" id="{4A187CB7-74BB-FF72-C23B-FB0868EAF0EF}"/>
              </a:ext>
            </a:extLst>
          </p:cNvPr>
          <p:cNvSpPr txBox="1"/>
          <p:nvPr/>
        </p:nvSpPr>
        <p:spPr>
          <a:xfrm>
            <a:off x="6431516" y="3982932"/>
            <a:ext cx="4724400" cy="246221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a:t>
            </a:r>
            <a:r>
              <a:rPr lang="en-US" sz="4400" dirty="0">
                <a:latin typeface="Times New Roman" panose="02020603050405020304" pitchFamily="18" charset="0"/>
                <a:cs typeface="Times New Roman" panose="02020603050405020304" pitchFamily="18" charset="0"/>
              </a:rPr>
              <a:t>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xmlns="" id="{BC7D4922-6013-85B4-4200-67598B96419E}"/>
              </a:ext>
            </a:extLst>
          </p:cNvPr>
          <p:cNvSpPr txBox="1"/>
          <p:nvPr/>
        </p:nvSpPr>
        <p:spPr>
          <a:xfrm>
            <a:off x="12115800" y="3980453"/>
            <a:ext cx="4724400" cy="2708434"/>
          </a:xfrm>
          <a:prstGeom prst="rect">
            <a:avLst/>
          </a:prstGeom>
        </p:spPr>
        <p:txBody>
          <a:bodyPr wrap="square" lIns="0" tIns="0" rIns="0" bIns="0" rtlCol="0" anchor="t">
            <a:spAutoFit/>
          </a:bodyPr>
          <a:lstStyle/>
          <a:p>
            <a:pPr lvl="0" algn="just">
              <a:defRPr/>
            </a:pP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cs typeface="Times New Roman" panose="02020603050405020304" pitchFamily="18" charset="0"/>
              </a:rPr>
              <a:t>từ ngữ liên quan đến ca dao, tục ngữ, thành ngữ. </a:t>
            </a:r>
          </a:p>
        </p:txBody>
      </p:sp>
      <p:sp>
        <p:nvSpPr>
          <p:cNvPr id="2" name="Freeform 7">
            <a:extLst>
              <a:ext uri="{FF2B5EF4-FFF2-40B4-BE49-F238E27FC236}">
                <a16:creationId xmlns:a16="http://schemas.microsoft.com/office/drawing/2014/main" xmlns="" id="{0DF37011-049F-C9E2-CBAC-4E1E5187A800}"/>
              </a:ext>
            </a:extLst>
          </p:cNvPr>
          <p:cNvSpPr/>
          <p:nvPr/>
        </p:nvSpPr>
        <p:spPr>
          <a:xfrm>
            <a:off x="12115800" y="5641975"/>
            <a:ext cx="7987249" cy="507190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3"/>
            <a:stretch>
              <a:fillRect/>
            </a:stretch>
          </a:blipFill>
        </p:spPr>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p>
        </p:txBody>
      </p:sp>
      <p:sp>
        <p:nvSpPr>
          <p:cNvPr id="15" name="TextBox 12">
            <a:extLst>
              <a:ext uri="{FF2B5EF4-FFF2-40B4-BE49-F238E27FC236}">
                <a16:creationId xmlns:a16="http://schemas.microsoft.com/office/drawing/2014/main" xmlns="" id="{8EDE5AF5-FCE2-30A7-4E24-563AB60D34D0}"/>
              </a:ext>
            </a:extLst>
          </p:cNvPr>
          <p:cNvSpPr txBox="1"/>
          <p:nvPr/>
        </p:nvSpPr>
        <p:spPr>
          <a:xfrm>
            <a:off x="1143001" y="4000500"/>
            <a:ext cx="4724400" cy="3282950"/>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liền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trầu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Việt</a:t>
            </a:r>
            <a:endParaRPr lang="en-US" sz="4400" dirty="0">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xmlns="" id="{4A187CB7-74BB-FF72-C23B-FB0868EAF0EF}"/>
              </a:ext>
            </a:extLst>
          </p:cNvPr>
          <p:cNvSpPr txBox="1"/>
          <p:nvPr/>
        </p:nvSpPr>
        <p:spPr>
          <a:xfrm>
            <a:off x="6431516" y="3982932"/>
            <a:ext cx="4724400"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bênh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thảm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cũ</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xmlns="" id="{BC7D4922-6013-85B4-4200-67598B96419E}"/>
              </a:ext>
            </a:extLst>
          </p:cNvPr>
          <p:cNvSpPr txBox="1"/>
          <p:nvPr/>
        </p:nvSpPr>
        <p:spPr>
          <a:xfrm>
            <a:off x="12115800" y="3980453"/>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xmlns="" id="{814EEC1E-305D-1177-F058-45C661FFF891}"/>
              </a:ext>
            </a:extLst>
          </p:cNvPr>
          <p:cNvSpPr/>
          <p:nvPr/>
        </p:nvSpPr>
        <p:spPr>
          <a:xfrm rot="17690544">
            <a:off x="1946032" y="46332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sp>
    </p:spTree>
    <p:extLst>
      <p:ext uri="{BB962C8B-B14F-4D97-AF65-F5344CB8AC3E}">
        <p14:creationId xmlns="" xmlns:p14="http://schemas.microsoft.com/office/powerpoint/2010/main" val="220000585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1752600" y="1847840"/>
            <a:ext cx="14401800"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tabLst/>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3.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Kĩ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năng</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đọc</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hiểu</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thơ</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Thất</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ngôn</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tuyệt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sp>
        <p:nvSpPr>
          <p:cNvPr id="15" name="TextBox 12">
            <a:extLst>
              <a:ext uri="{FF2B5EF4-FFF2-40B4-BE49-F238E27FC236}">
                <a16:creationId xmlns:a16="http://schemas.microsoft.com/office/drawing/2014/main" xmlns="" id="{8EDE5AF5-FCE2-30A7-4E24-563AB60D34D0}"/>
              </a:ext>
            </a:extLst>
          </p:cNvPr>
          <p:cNvSpPr txBox="1"/>
          <p:nvPr/>
        </p:nvSpPr>
        <p:spPr>
          <a:xfrm>
            <a:off x="1143001" y="4000500"/>
            <a:ext cx="4952556"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a16="http://schemas.microsoft.com/office/drawing/2014/main" xmlns="" id="{4A187CB7-74BB-FF72-C23B-FB0868EAF0EF}"/>
              </a:ext>
            </a:extLst>
          </p:cNvPr>
          <p:cNvSpPr txBox="1"/>
          <p:nvPr/>
        </p:nvSpPr>
        <p:spPr>
          <a:xfrm>
            <a:off x="6514656" y="3982932"/>
            <a:ext cx="5069686" cy="3282950"/>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xmlns="" id="{BC7D4922-6013-85B4-4200-67598B96419E}"/>
              </a:ext>
            </a:extLst>
          </p:cNvPr>
          <p:cNvSpPr txBox="1"/>
          <p:nvPr/>
        </p:nvSpPr>
        <p:spPr>
          <a:xfrm>
            <a:off x="12115800" y="3980453"/>
            <a:ext cx="4724400"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BPNT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xmlns="" id="{296D51C2-9731-783F-FBB4-C3F0E46A3259}"/>
              </a:ext>
            </a:extLst>
          </p:cNvPr>
          <p:cNvSpPr/>
          <p:nvPr/>
        </p:nvSpPr>
        <p:spPr>
          <a:xfrm>
            <a:off x="15163800" y="-1250488"/>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3"/>
            <a:stretch>
              <a:fillRect/>
            </a:stretch>
          </a:blipFill>
        </p:spPr>
      </p:sp>
    </p:spTree>
    <p:extLst>
      <p:ext uri="{BB962C8B-B14F-4D97-AF65-F5344CB8AC3E}">
        <p14:creationId xmlns="" xmlns:p14="http://schemas.microsoft.com/office/powerpoint/2010/main" val="371564423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743700"/>
            <a:ext cx="17221200" cy="2123658"/>
          </a:xfrm>
          <a:prstGeom prst="rect">
            <a:avLst/>
          </a:prstGeom>
        </p:spPr>
        <p:txBody>
          <a:bodyPr wrap="square">
            <a:spAutoFit/>
          </a:bodyPr>
          <a:lstStyle/>
          <a:p>
            <a:pPr algn="just"/>
            <a:r>
              <a:rPr lang="vi-VN" sz="4400" b="1" dirty="0">
                <a:solidFill>
                  <a:schemeClr val="tx1">
                    <a:lumMod val="95000"/>
                    <a:lumOff val="5000"/>
                  </a:schemeClr>
                </a:solidFill>
                <a:latin typeface="+mj-lt"/>
              </a:rPr>
              <a:t>Đề bài:</a:t>
            </a:r>
            <a:r>
              <a:rPr lang="vi-VN" sz="4400" dirty="0">
                <a:solidFill>
                  <a:schemeClr val="tx1">
                    <a:lumMod val="95000"/>
                    <a:lumOff val="5000"/>
                  </a:schemeClr>
                </a:solidFill>
                <a:latin typeface="+mj-lt"/>
              </a:rPr>
              <a:t> Hồ Xuân Hương viết về việc mời trầu nhưng là để nói chuyện tình cảm. Nêu lên điều tác giả muốn nói qua bài thơ này bằng một đoạn văn (khoảng 6 – 8 dòng).</a:t>
            </a:r>
            <a:endParaRPr lang="en-US" sz="4400" dirty="0">
              <a:solidFill>
                <a:schemeClr val="tx1">
                  <a:lumMod val="95000"/>
                  <a:lumOff val="5000"/>
                </a:schemeClr>
              </a:solidFill>
              <a:latin typeface="+mj-lt"/>
            </a:endParaRPr>
          </a:p>
        </p:txBody>
      </p:sp>
      <p:pic>
        <p:nvPicPr>
          <p:cNvPr id="5" name="Picture 4">
            <a:extLst>
              <a:ext uri="{FF2B5EF4-FFF2-40B4-BE49-F238E27FC236}">
                <a16:creationId xmlns:a16="http://schemas.microsoft.com/office/drawing/2014/main" xmlns="" id="{779D8F7D-C376-4181-2F90-1FAE270C46AA}"/>
              </a:ext>
            </a:extLst>
          </p:cNvPr>
          <p:cNvPicPr>
            <a:picLocks noChangeAspect="1"/>
          </p:cNvPicPr>
          <p:nvPr/>
        </p:nvPicPr>
        <p:blipFill rotWithShape="1">
          <a:blip r:embed="rId3"/>
          <a:srcRect t="7000" b="44304"/>
          <a:stretch/>
        </p:blipFill>
        <p:spPr>
          <a:xfrm>
            <a:off x="20" y="-46214"/>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 xmlns:p14="http://schemas.microsoft.com/office/powerpoint/2010/main" val="17620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3100"/>
            <a:ext cx="16230600" cy="6863417"/>
          </a:xfrm>
          <a:prstGeom prst="rect">
            <a:avLst/>
          </a:prstGeom>
        </p:spPr>
        <p:txBody>
          <a:bodyPr wrap="square">
            <a:spAutoFit/>
          </a:bodyPr>
          <a:lstStyle/>
          <a:p>
            <a:pPr algn="ct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khảo</a:t>
            </a:r>
            <a:endParaRPr lang="en-US" sz="4400"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Bài thơ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i="1" dirty="0">
                <a:solidFill>
                  <a:schemeClr val="tx1">
                    <a:lumMod val="95000"/>
                    <a:lumOff val="5000"/>
                  </a:schemeClr>
                </a:solidFill>
                <a:latin typeface="+mj-lt"/>
              </a:rPr>
              <a:t>ời trầu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mj-lt"/>
              </a:rPr>
              <a:t> là một thi phẩm xuất sắc được nhiều thế hệ bạn đọc yêu thích của Hồ Xuân Hương. Bài thơ Mời Trầu mang đậm phong cách thơ của bà, là tiếng nói bênh vực số phận bi thảm của người phụ nữ trong thời kì xưa. Chỉ với 4 câu thơ nhưng cũng đủ bộc lộ những tâm tư của bà về tình duyên và cuộc đời. Bài thơ nói lên được ý thức cá nhân, tinh thần đấu tranh đòi hạnh phúc của người phụ nữ trong xã hội phong kiến xưa mặc cho những hủ tục, những định kiến u ám của thời đại. Qua đó là một tiếng nói trân trọng người phụ nữ, trân trọng những giá trị và ước mơ của họ trước cuộc đời</a:t>
            </a:r>
            <a:endParaRPr lang="en-US" sz="4400" i="1" dirty="0">
              <a:solidFill>
                <a:schemeClr val="tx1">
                  <a:lumMod val="95000"/>
                  <a:lumOff val="5000"/>
                </a:schemeClr>
              </a:solidFill>
              <a:latin typeface="+mj-lt"/>
            </a:endParaRPr>
          </a:p>
        </p:txBody>
      </p:sp>
      <p:sp>
        <p:nvSpPr>
          <p:cNvPr id="3" name="Freeform 4">
            <a:extLst>
              <a:ext uri="{FF2B5EF4-FFF2-40B4-BE49-F238E27FC236}">
                <a16:creationId xmlns:a16="http://schemas.microsoft.com/office/drawing/2014/main" xmlns="" id="{1FC0952C-ED12-33AD-698A-9C9F7122FFC1}"/>
              </a:ext>
            </a:extLst>
          </p:cNvPr>
          <p:cNvSpPr/>
          <p:nvPr/>
        </p:nvSpPr>
        <p:spPr>
          <a:xfrm rot="17690544">
            <a:off x="13528433" y="-34093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sp>
    </p:spTree>
    <p:extLst>
      <p:ext uri="{BB962C8B-B14F-4D97-AF65-F5344CB8AC3E}">
        <p14:creationId xmlns="" xmlns:p14="http://schemas.microsoft.com/office/powerpoint/2010/main" val="59856926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02" y="2476500"/>
            <a:ext cx="10493654" cy="5509200"/>
          </a:xfrm>
          <a:prstGeom prst="rect">
            <a:avLst/>
          </a:prstGeom>
        </p:spPr>
        <p:txBody>
          <a:bodyPr wrap="square">
            <a:spAutoFit/>
          </a:bodyPr>
          <a:lstStyle/>
          <a:p>
            <a:pPr algn="just"/>
            <a:r>
              <a:rPr lang="vi-VN" sz="4400" dirty="0">
                <a:solidFill>
                  <a:srgbClr val="000000"/>
                </a:solidFill>
                <a:latin typeface="+mj-lt"/>
              </a:rPr>
              <a:t>Chỉ ra sự giống nhau và khác nhau về thể thơ, đề tài, thái độ của tác giả được thể hiện trong bài thơ </a:t>
            </a:r>
            <a:r>
              <a:rPr lang="vi-VN" sz="4400" i="1" dirty="0">
                <a:solidFill>
                  <a:srgbClr val="000000"/>
                </a:solidFill>
                <a:latin typeface="+mj-lt"/>
              </a:rPr>
              <a:t>Mời trầu</a:t>
            </a:r>
            <a:r>
              <a:rPr lang="vi-VN" sz="4400" dirty="0">
                <a:solidFill>
                  <a:srgbClr val="000000"/>
                </a:solidFill>
                <a:latin typeface="+mj-lt"/>
              </a:rPr>
              <a:t> của Hồ Xuân Hương với bài ca dao sau:</a:t>
            </a:r>
          </a:p>
          <a:p>
            <a:pPr algn="ctr"/>
            <a:r>
              <a:rPr lang="vi-VN" sz="4400" i="1" dirty="0">
                <a:solidFill>
                  <a:srgbClr val="000000"/>
                </a:solidFill>
                <a:latin typeface="+mj-lt"/>
              </a:rPr>
              <a:t>Miếng trầu ăn kết làm đôi</a:t>
            </a:r>
            <a:endParaRPr lang="vi-VN" sz="4400" dirty="0">
              <a:solidFill>
                <a:srgbClr val="000000"/>
              </a:solidFill>
              <a:latin typeface="+mj-lt"/>
            </a:endParaRPr>
          </a:p>
          <a:p>
            <a:pPr algn="ctr"/>
            <a:r>
              <a:rPr lang="vi-VN" sz="4400" i="1" dirty="0">
                <a:solidFill>
                  <a:srgbClr val="000000"/>
                </a:solidFill>
                <a:latin typeface="+mj-lt"/>
              </a:rPr>
              <a:t>Lá trầu là vợ, cau tươi là chồng</a:t>
            </a:r>
            <a:endParaRPr lang="vi-VN" sz="4400" dirty="0">
              <a:solidFill>
                <a:srgbClr val="000000"/>
              </a:solidFill>
              <a:latin typeface="+mj-lt"/>
            </a:endParaRPr>
          </a:p>
          <a:p>
            <a:pPr algn="ctr"/>
            <a:r>
              <a:rPr lang="vi-VN" sz="4400" i="1" dirty="0">
                <a:solidFill>
                  <a:srgbClr val="000000"/>
                </a:solidFill>
                <a:latin typeface="+mj-lt"/>
              </a:rPr>
              <a:t>Trầu xanh, cau trắng cay nồng</a:t>
            </a:r>
            <a:endParaRPr lang="vi-VN" sz="4400" dirty="0">
              <a:solidFill>
                <a:srgbClr val="000000"/>
              </a:solidFill>
              <a:latin typeface="+mj-lt"/>
            </a:endParaRPr>
          </a:p>
          <a:p>
            <a:pPr algn="ctr"/>
            <a:r>
              <a:rPr lang="vi-VN" sz="4400" i="1" dirty="0">
                <a:solidFill>
                  <a:srgbClr val="000000"/>
                </a:solidFill>
                <a:latin typeface="+mj-lt"/>
              </a:rPr>
              <a:t>Vôi pha với nghĩa, thuốc nồng với duyên</a:t>
            </a:r>
            <a:endParaRPr lang="vi-VN" sz="4400" b="0" i="0" dirty="0">
              <a:solidFill>
                <a:srgbClr val="000000"/>
              </a:solidFill>
              <a:effectLst/>
              <a:latin typeface="+mj-lt"/>
            </a:endParaRPr>
          </a:p>
        </p:txBody>
      </p:sp>
      <p:pic>
        <p:nvPicPr>
          <p:cNvPr id="7" name="Picture 6">
            <a:extLst>
              <a:ext uri="{FF2B5EF4-FFF2-40B4-BE49-F238E27FC236}">
                <a16:creationId xmlns:a16="http://schemas.microsoft.com/office/drawing/2014/main" xmlns="" id="{3CA27693-0976-EA9E-3FD3-186FD7E4D8DF}"/>
              </a:ext>
            </a:extLst>
          </p:cNvPr>
          <p:cNvPicPr>
            <a:picLocks noChangeAspect="1"/>
          </p:cNvPicPr>
          <p:nvPr/>
        </p:nvPicPr>
        <p:blipFill>
          <a:blip r:embed="rId3"/>
          <a:stretch>
            <a:fillRect/>
          </a:stretch>
        </p:blipFill>
        <p:spPr>
          <a:xfrm>
            <a:off x="11201400" y="952500"/>
            <a:ext cx="6789348" cy="9677400"/>
          </a:xfrm>
          <a:prstGeom prst="rect">
            <a:avLst/>
          </a:prstGeom>
        </p:spPr>
      </p:pic>
      <p:sp>
        <p:nvSpPr>
          <p:cNvPr id="4" name="TextBox 8"/>
          <p:cNvSpPr txBox="1"/>
          <p:nvPr/>
        </p:nvSpPr>
        <p:spPr>
          <a:xfrm>
            <a:off x="-533400" y="95250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smtClean="0">
                <a:solidFill>
                  <a:srgbClr val="60311B"/>
                </a:solidFill>
                <a:latin typeface="#9Slide06 Thillends" pitchFamily="2" charset="0"/>
              </a:rPr>
              <a:t>Think- pair- share</a:t>
            </a:r>
            <a:endParaRPr lang="en-US" sz="8500" spc="-263" dirty="0">
              <a:solidFill>
                <a:srgbClr val="60311B"/>
              </a:solidFill>
              <a:latin typeface="#9Slide06 Thillends" pitchFamily="2" charset="0"/>
            </a:endParaRPr>
          </a:p>
        </p:txBody>
      </p:sp>
    </p:spTree>
    <p:extLst>
      <p:ext uri="{BB962C8B-B14F-4D97-AF65-F5344CB8AC3E}">
        <p14:creationId xmlns="" xmlns:p14="http://schemas.microsoft.com/office/powerpoint/2010/main" val="1247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845554364"/>
              </p:ext>
            </p:extLst>
          </p:nvPr>
        </p:nvGraphicFramePr>
        <p:xfrm>
          <a:off x="228599" y="434340"/>
          <a:ext cx="17830801" cy="9418320"/>
        </p:xfrm>
        <a:graphic>
          <a:graphicData uri="http://schemas.openxmlformats.org/drawingml/2006/table">
            <a:tbl>
              <a:tblPr firstRow="1" bandRow="1">
                <a:tableStyleId>{5C22544A-7EE6-4342-B048-85BDC9FD1C3A}</a:tableStyleId>
              </a:tblPr>
              <a:tblGrid>
                <a:gridCol w="2015072">
                  <a:extLst>
                    <a:ext uri="{9D8B030D-6E8A-4147-A177-3AD203B41FA5}">
                      <a16:colId xmlns:a16="http://schemas.microsoft.com/office/drawing/2014/main" xmlns="" val="697082684"/>
                    </a:ext>
                  </a:extLst>
                </a:gridCol>
                <a:gridCol w="9997855">
                  <a:extLst>
                    <a:ext uri="{9D8B030D-6E8A-4147-A177-3AD203B41FA5}">
                      <a16:colId xmlns:a16="http://schemas.microsoft.com/office/drawing/2014/main" xmlns="" val="3240763075"/>
                    </a:ext>
                  </a:extLst>
                </a:gridCol>
                <a:gridCol w="118838">
                  <a:extLst>
                    <a:ext uri="{9D8B030D-6E8A-4147-A177-3AD203B41FA5}">
                      <a16:colId xmlns:a16="http://schemas.microsoft.com/office/drawing/2014/main" xmlns="" val="1692932955"/>
                    </a:ext>
                  </a:extLst>
                </a:gridCol>
                <a:gridCol w="5699036">
                  <a:extLst>
                    <a:ext uri="{9D8B030D-6E8A-4147-A177-3AD203B41FA5}">
                      <a16:colId xmlns:a16="http://schemas.microsoft.com/office/drawing/2014/main" xmlns="" val="683276433"/>
                    </a:ext>
                  </a:extLst>
                </a:gridCol>
              </a:tblGrid>
              <a:tr h="37084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gridSpan="2">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thơ</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trầu</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hMerge="1">
                  <a:txBody>
                    <a:bodyPr/>
                    <a:lstStyle/>
                    <a:p>
                      <a:endParaRPr lang="en-US"/>
                    </a:p>
                  </a:txBody>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ca </a:t>
                      </a:r>
                      <a:r>
                        <a:rPr lang="en-US" sz="4000" baseline="0" dirty="0" err="1">
                          <a:solidFill>
                            <a:schemeClr val="tx1"/>
                          </a:solidFill>
                          <a:latin typeface="Times New Roman" panose="02020603050405020304" pitchFamily="18" charset="0"/>
                          <a:cs typeface="Times New Roman" panose="02020603050405020304" pitchFamily="18" charset="0"/>
                        </a:rPr>
                        <a:t>dao</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extLst>
                  <a:ext uri="{0D108BD9-81ED-4DB2-BD59-A6C34878D82A}">
                    <a16:rowId xmlns:a16="http://schemas.microsoft.com/office/drawing/2014/main" xmlns="" val="358453659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Giống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Đều qua tục ăn trầu với những thao tác như t</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ê</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m trầu, ăn trầu để nói về chuyện tình cảm.</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8741496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viết bằng chữ Nôm, thể thơ thất ngôn tứ tuyệt Đường luật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Nội</a:t>
                      </a:r>
                      <a:r>
                        <a:rPr lang="en-US" sz="4000" b="1" dirty="0">
                          <a:solidFill>
                            <a:schemeClr val="tx1"/>
                          </a:solidFill>
                          <a:latin typeface="Times New Roman" panose="02020603050405020304" pitchFamily="18" charset="0"/>
                          <a:cs typeface="Times New Roman" panose="02020603050405020304" pitchFamily="18" charset="0"/>
                        </a:rPr>
                        <a:t> dung</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tình yêu nam nữ để tiến đến hôn nhân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quan hệ giữa chàng trai và cô gái nên nó cũng có thể trở nên vô duyên nếu đối phương trong tình yêu là kẻ “xanh như lá, bạc như vôi”.</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a:t>
                      </a:r>
                      <a:r>
                        <a:rPr lang="vi-VN" sz="4000" kern="1200" dirty="0">
                          <a:solidFill>
                            <a:schemeClr val="tx1"/>
                          </a:solidFill>
                          <a:latin typeface="Times New Roman" panose="02020603050405020304" pitchFamily="18" charset="0"/>
                          <a:ea typeface="+mn-ea"/>
                          <a:cs typeface="Times New Roman" panose="02020603050405020304" pitchFamily="18" charset="0"/>
                        </a:rPr>
                        <a:t>mang cả tính mạnh mẽ với những từ ngữ có nét riêng rõ rệt và ít nhiều có ý vị trào phúng như “này của Xuân Hương”, dùng từ “quệt” thay cho từ “pha” hiền lành trong bài ca dao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lưu truyền trong dân gian bằng thơ lục bát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dung</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p>
                    <a:p>
                      <a:pPr algn="just"/>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chuyện hôn nhân vợ chồng</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đến duyên vợ chồng gắn bó, keo sơn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về cơ bản, là những từ ngữ không thể hiện nét riêng cá tính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532384026"/>
                  </a:ext>
                </a:extLst>
              </a:tr>
            </a:tbl>
          </a:graphicData>
        </a:graphic>
      </p:graphicFrame>
    </p:spTree>
    <p:extLst>
      <p:ext uri="{BB962C8B-B14F-4D97-AF65-F5344CB8AC3E}">
        <p14:creationId xmlns="" xmlns:p14="http://schemas.microsoft.com/office/powerpoint/2010/main" val="223562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xmlns="" id="{34A7991B-35D1-B489-91E8-8548C7102F21}"/>
              </a:ext>
            </a:extLst>
          </p:cNvPr>
          <p:cNvSpPr txBox="1"/>
          <p:nvPr/>
        </p:nvSpPr>
        <p:spPr>
          <a:xfrm>
            <a:off x="685800" y="419100"/>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xmlns="" id="{10A8811A-ED4B-E7DF-BEF8-C970065DF3C6}"/>
              </a:ext>
            </a:extLst>
          </p:cNvPr>
          <p:cNvSpPr txBox="1"/>
          <p:nvPr/>
        </p:nvSpPr>
        <p:spPr>
          <a:xfrm>
            <a:off x="1851597" y="1639066"/>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1580" y="4305300"/>
            <a:ext cx="10515600" cy="3416320"/>
          </a:xfrm>
          <a:prstGeom prst="rect">
            <a:avLst/>
          </a:prstGeom>
        </p:spPr>
        <p:txBody>
          <a:bodyPr wrap="square">
            <a:spAutoFit/>
          </a:bodyPr>
          <a:lstStyle/>
          <a:p>
            <a:pPr algn="just"/>
            <a:r>
              <a:rPr lang="vi-VN" sz="5400" dirty="0">
                <a:solidFill>
                  <a:schemeClr val="tx1">
                    <a:lumMod val="95000"/>
                    <a:lumOff val="5000"/>
                  </a:schemeClr>
                </a:solidFill>
                <a:latin typeface="#9Slide05 Braxton Regular" panose="03060000000000000000" pitchFamily="66" charset="0"/>
              </a:rPr>
              <a:t>“Quả cau nho nhỏ miếng trầu hôi,</a:t>
            </a:r>
          </a:p>
          <a:p>
            <a:pPr algn="just"/>
            <a:r>
              <a:rPr lang="vi-VN" sz="5400" dirty="0">
                <a:solidFill>
                  <a:schemeClr val="tx1">
                    <a:lumMod val="95000"/>
                    <a:lumOff val="5000"/>
                  </a:schemeClr>
                </a:solidFill>
                <a:latin typeface="#9Slide05 Braxton Regular" panose="03060000000000000000" pitchFamily="66" charset="0"/>
              </a:rPr>
              <a:t>Này của Xuân Hương mới quệt rồi.</a:t>
            </a:r>
          </a:p>
          <a:p>
            <a:pPr algn="just"/>
            <a:r>
              <a:rPr lang="vi-VN" sz="5400" dirty="0">
                <a:solidFill>
                  <a:schemeClr val="tx1">
                    <a:lumMod val="95000"/>
                    <a:lumOff val="5000"/>
                  </a:schemeClr>
                </a:solidFill>
                <a:latin typeface="#9Slide05 Braxton Regular" panose="03060000000000000000" pitchFamily="66" charset="0"/>
              </a:rPr>
              <a:t>Có phải duyên nhau thì thắm lại,</a:t>
            </a:r>
          </a:p>
          <a:p>
            <a:pPr algn="just"/>
            <a:r>
              <a:rPr lang="vi-VN" sz="5400" dirty="0">
                <a:solidFill>
                  <a:schemeClr val="tx1">
                    <a:lumMod val="95000"/>
                    <a:lumOff val="5000"/>
                  </a:schemeClr>
                </a:solidFill>
                <a:latin typeface="#9Slide05 Braxton Regular" panose="03060000000000000000" pitchFamily="66" charset="0"/>
              </a:rPr>
              <a:t>Đừng xanh như lá, bạc như vôi”</a:t>
            </a:r>
          </a:p>
        </p:txBody>
      </p:sp>
      <p:pic>
        <p:nvPicPr>
          <p:cNvPr id="5" name="Picture 4">
            <a:extLst>
              <a:ext uri="{FF2B5EF4-FFF2-40B4-BE49-F238E27FC236}">
                <a16:creationId xmlns:a16="http://schemas.microsoft.com/office/drawing/2014/main" xmlns="" id="{F04B98D9-CEF8-6998-D34A-24F67532F92F}"/>
              </a:ext>
            </a:extLst>
          </p:cNvPr>
          <p:cNvPicPr>
            <a:picLocks noChangeAspect="1"/>
          </p:cNvPicPr>
          <p:nvPr/>
        </p:nvPicPr>
        <p:blipFill rotWithShape="1">
          <a:blip r:embed="rId3"/>
          <a:srcRect l="27091" r="3617"/>
          <a:stretch/>
        </p:blipFill>
        <p:spPr>
          <a:xfrm>
            <a:off x="1" y="3162300"/>
            <a:ext cx="5455030" cy="7124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spTree>
    <p:extLst>
      <p:ext uri="{BB962C8B-B14F-4D97-AF65-F5344CB8AC3E}">
        <p14:creationId xmlns="" xmlns:p14="http://schemas.microsoft.com/office/powerpoint/2010/main" val="13175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defTabSz="1371669"/>
            <a:r>
              <a:rPr lang="en-US" sz="4800" dirty="0">
                <a:solidFill>
                  <a:prstClr val="white"/>
                </a:solidFill>
                <a:latin typeface="Times New Roman" pitchFamily="18" charset="0"/>
                <a:cs typeface="Times New Roman" pitchFamily="18" charset="0"/>
              </a:rPr>
              <a:t>Chú </a:t>
            </a:r>
            <a:r>
              <a:rPr lang="en-US" sz="4800" dirty="0" err="1">
                <a:solidFill>
                  <a:prstClr val="white"/>
                </a:solidFill>
                <a:latin typeface="Times New Roman" pitchFamily="18" charset="0"/>
                <a:cs typeface="Times New Roman" pitchFamily="18" charset="0"/>
              </a:rPr>
              <a:t>Sóc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nâu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đang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cô</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gắng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nhặt</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những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hạt</a:t>
            </a:r>
            <a:r>
              <a:rPr lang="en-US" sz="4800" dirty="0">
                <a:solidFill>
                  <a:prstClr val="white"/>
                </a:solidFill>
                <a:latin typeface="Times New Roman" pitchFamily="18" charset="0"/>
                <a:cs typeface="Times New Roman" pitchFamily="18" charset="0"/>
              </a:rPr>
              <a:t> dẻ </a:t>
            </a:r>
            <a:r>
              <a:rPr lang="en-US" sz="4800" dirty="0" err="1">
                <a:solidFill>
                  <a:prstClr val="white"/>
                </a:solidFill>
                <a:latin typeface="Times New Roman" pitchFamily="18" charset="0"/>
                <a:cs typeface="Times New Roman" pitchFamily="18" charset="0"/>
              </a:rPr>
              <a:t>đê</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mang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vê</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tô</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em</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hãy</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giúp</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đơ</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chu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Sóc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bằng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cách</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tra</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lời</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đúng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câu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hỏi</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nhe</a:t>
            </a:r>
            <a:r>
              <a:rPr lang="en-US" sz="4800" dirty="0">
                <a:solidFill>
                  <a:prstClr val="white"/>
                </a:solidFill>
                <a:latin typeface="Times New Roman" pitchFamily="18" charset="0"/>
                <a:cs typeface="Times New Roman" pitchFamily="18" charset="0"/>
              </a:rPr>
              <a:t>́.</a:t>
            </a:r>
          </a:p>
        </p:txBody>
      </p:sp>
      <p:pic>
        <p:nvPicPr>
          <p:cNvPr id="6" name="PartOfYourWorld-V.A-3565486.mp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a:stretch>
            <a:fillRect/>
          </a:stretch>
        </p:blipFill>
        <p:spPr>
          <a:xfrm>
            <a:off x="2514600" y="-64326"/>
            <a:ext cx="914400" cy="914400"/>
          </a:xfrm>
          <a:prstGeom prst="rect">
            <a:avLst/>
          </a:prstGeom>
        </p:spPr>
      </p:pic>
    </p:spTree>
    <p:extLst>
      <p:ext uri="{BB962C8B-B14F-4D97-AF65-F5344CB8AC3E}">
        <p14:creationId xmlns="" xmlns:p14="http://schemas.microsoft.com/office/powerpoint/2010/main" val="42762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3" fill="hold" display="0">
                  <p:stCondLst>
                    <p:cond delay="indefinite"/>
                  </p:stCondLst>
                  <p:endCondLst>
                    <p:cond evt="onStopAudio" delay="0">
                      <p:tgtEl>
                        <p:sldTgt/>
                      </p:tgtEl>
                    </p:cond>
                  </p:endCondLst>
                </p:cTn>
                <p:tgtEl>
                  <p:spTgt spid="6"/>
                </p:tgtEl>
              </p:cMediaNode>
            </p:video>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107133" y="661188"/>
            <a:ext cx="8227868"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1. </a:t>
            </a:r>
            <a:r>
              <a:rPr lang="vi-VN" sz="6000" dirty="0">
                <a:solidFill>
                  <a:prstClr val="white"/>
                </a:solidFill>
                <a:latin typeface="Times New Roman" panose="02020603050405020304" pitchFamily="18" charset="0"/>
                <a:cs typeface="Times New Roman" panose="02020603050405020304" pitchFamily="18" charset="0"/>
              </a:rPr>
              <a:t>Bài thơ Mời trầu được viết theo thể thơ nào? </a:t>
            </a:r>
          </a:p>
        </p:txBody>
      </p:sp>
      <p:sp>
        <p:nvSpPr>
          <p:cNvPr id="7" name="TextBox 6"/>
          <p:cNvSpPr txBox="1"/>
          <p:nvPr/>
        </p:nvSpPr>
        <p:spPr>
          <a:xfrm>
            <a:off x="904010" y="4914900"/>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Thất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tuyệt</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914400" y="6862327"/>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Lục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bát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0858500" y="6858002"/>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Tự</a:t>
            </a:r>
            <a:r>
              <a:rPr lang="en-US" sz="4800" dirty="0">
                <a:solidFill>
                  <a:prstClr val="black"/>
                </a:solidFill>
                <a:latin typeface="Times New Roman" pitchFamily="18" charset="0"/>
                <a:cs typeface="Times New Roman" pitchFamily="18" charset="0"/>
              </a:rPr>
              <a:t> do</a:t>
            </a:r>
          </a:p>
        </p:txBody>
      </p:sp>
      <p:sp>
        <p:nvSpPr>
          <p:cNvPr id="10" name="TextBox 9"/>
          <p:cNvSpPr txBox="1"/>
          <p:nvPr/>
        </p:nvSpPr>
        <p:spPr>
          <a:xfrm>
            <a:off x="10858500" y="4969019"/>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Thất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bát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cú</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3094131" y="7688997"/>
            <a:ext cx="2855918" cy="2499387"/>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22914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Calibri"/>
            </a:endParaRPr>
          </a:p>
        </p:txBody>
      </p:sp>
      <p:sp>
        <p:nvSpPr>
          <p:cNvPr id="3" name="TextBox 2"/>
          <p:cNvSpPr txBox="1"/>
          <p:nvPr/>
        </p:nvSpPr>
        <p:spPr>
          <a:xfrm>
            <a:off x="5154584" y="762948"/>
            <a:ext cx="7772400"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2.</a:t>
            </a:r>
            <a:r>
              <a:rPr lang="vi-VN" sz="6000" dirty="0">
                <a:solidFill>
                  <a:prstClr val="white"/>
                </a:solidFill>
                <a:latin typeface="Times New Roman" panose="02020603050405020304" pitchFamily="18" charset="0"/>
              </a:rPr>
              <a:t> Bài thơ Mời trầu nói về hình ảnh gì? </a:t>
            </a:r>
          </a:p>
        </p:txBody>
      </p:sp>
      <p:sp>
        <p:nvSpPr>
          <p:cNvPr id="7" name="TextBox 6"/>
          <p:cNvSpPr txBox="1"/>
          <p:nvPr/>
        </p:nvSpPr>
        <p:spPr>
          <a:xfrm>
            <a:off x="11689773" y="6777376"/>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Trầu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cau</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1524002" y="6862327"/>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Lá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lốt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596737" y="4778753"/>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Cau</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658600" y="4969019"/>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Trầu</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3612097" y="7843928"/>
            <a:ext cx="2435345" cy="2131319"/>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6296893" y="3327063"/>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4572002" y="3157356"/>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26060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62191" y="522972"/>
            <a:ext cx="7772400" cy="2308324"/>
          </a:xfrm>
          <a:prstGeom prst="rect">
            <a:avLst/>
          </a:prstGeom>
          <a:noFill/>
        </p:spPr>
        <p:txBody>
          <a:bodyPr wrap="square" rtlCol="0">
            <a:spAutoFit/>
          </a:bodyPr>
          <a:lstStyle/>
          <a:p>
            <a:pPr algn="just" defTabSz="914445"/>
            <a:r>
              <a:rPr lang="en-US" sz="4800" dirty="0">
                <a:solidFill>
                  <a:prstClr val="white"/>
                </a:solidFill>
                <a:latin typeface="Times New Roman" panose="02020603050405020304" pitchFamily="18" charset="0"/>
                <a:cs typeface="Times New Roman" panose="02020603050405020304" pitchFamily="18" charset="0"/>
              </a:rPr>
              <a:t>3. </a:t>
            </a:r>
            <a:r>
              <a:rPr lang="vi-VN" sz="4800" dirty="0">
                <a:solidFill>
                  <a:prstClr val="white"/>
                </a:solidFill>
                <a:latin typeface="Times New Roman" panose="02020603050405020304" pitchFamily="18" charset="0"/>
                <a:cs typeface="Times New Roman" panose="02020603050405020304" pitchFamily="18" charset="0"/>
              </a:rPr>
              <a:t>Hình ảnh: “Quả cau nho nhỏ miếng trầu hôi” là hình ảnh ẩn dụ chỉ ra cái gì? </a:t>
            </a:r>
          </a:p>
        </p:txBody>
      </p:sp>
      <p:sp>
        <p:nvSpPr>
          <p:cNvPr id="7" name="TextBox 6"/>
          <p:cNvSpPr txBox="1"/>
          <p:nvPr/>
        </p:nvSpPr>
        <p:spPr>
          <a:xfrm>
            <a:off x="10629900" y="4969017"/>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B. </a:t>
            </a:r>
            <a:r>
              <a:rPr lang="en-US" sz="4800" dirty="0" err="1">
                <a:solidFill>
                  <a:prstClr val="black"/>
                </a:solidFill>
                <a:latin typeface="Times New Roman" pitchFamily="18" charset="0"/>
                <a:cs typeface="Times New Roman" pitchFamily="18" charset="0"/>
              </a:rPr>
              <a:t>Số</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phận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1143002" y="6862326"/>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C. </a:t>
            </a:r>
            <a:r>
              <a:rPr lang="en-US" sz="4800" dirty="0" err="1">
                <a:solidFill>
                  <a:prstClr val="black"/>
                </a:solidFill>
                <a:latin typeface="Times New Roman" pitchFamily="18" charset="0"/>
                <a:cs typeface="Times New Roman" pitchFamily="18" charset="0"/>
              </a:rPr>
              <a:t>Tình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yêu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0668000" y="6858002"/>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D. </a:t>
            </a:r>
            <a:r>
              <a:rPr lang="en-US" sz="4800" dirty="0" err="1">
                <a:solidFill>
                  <a:prstClr val="black"/>
                </a:solidFill>
                <a:latin typeface="Times New Roman" pitchFamily="18" charset="0"/>
                <a:cs typeface="Times New Roman" pitchFamily="18" charset="0"/>
              </a:rPr>
              <a:t>Suy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43002" y="4969019"/>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14445" indent="-914445" defTabSz="1371669">
              <a:buFontTx/>
              <a:buAutoNum type="alphaUcPeriod"/>
            </a:pPr>
            <a:r>
              <a:rPr lang="en-US" sz="4800" dirty="0" err="1">
                <a:solidFill>
                  <a:prstClr val="black"/>
                </a:solidFill>
                <a:latin typeface="Times New Roman" panose="02020603050405020304"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a:p>
            <a:pPr defTabSz="1371669"/>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4554200" y="7438924"/>
            <a:ext cx="3304311" cy="2891804"/>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372102" y="3090687"/>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18513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241062" y="804344"/>
            <a:ext cx="7772400" cy="1754326"/>
          </a:xfrm>
          <a:prstGeom prst="rect">
            <a:avLst/>
          </a:prstGeom>
          <a:noFill/>
        </p:spPr>
        <p:txBody>
          <a:bodyPr wrap="square" rtlCol="0">
            <a:spAutoFit/>
          </a:bodyPr>
          <a:lstStyle/>
          <a:p>
            <a:pPr algn="just" defTabSz="914445"/>
            <a:r>
              <a:rPr lang="en-US" sz="5400" dirty="0">
                <a:solidFill>
                  <a:prstClr val="white"/>
                </a:solidFill>
                <a:latin typeface="Times New Roman" panose="02020603050405020304" pitchFamily="18" charset="0"/>
                <a:cs typeface="Times New Roman" panose="02020603050405020304" pitchFamily="18" charset="0"/>
              </a:rPr>
              <a:t>4. </a:t>
            </a:r>
            <a:r>
              <a:rPr lang="vi-VN" sz="5400" dirty="0">
                <a:solidFill>
                  <a:prstClr val="white"/>
                </a:solidFill>
                <a:latin typeface="Times New Roman" panose="02020603050405020304" pitchFamily="18" charset="0"/>
              </a:rPr>
              <a:t>Bài thơ gắn với phong tục gì của người Việt?</a:t>
            </a:r>
          </a:p>
        </p:txBody>
      </p:sp>
      <p:sp>
        <p:nvSpPr>
          <p:cNvPr id="7" name="TextBox 6"/>
          <p:cNvSpPr txBox="1"/>
          <p:nvPr/>
        </p:nvSpPr>
        <p:spPr>
          <a:xfrm>
            <a:off x="751610" y="4914900"/>
            <a:ext cx="5534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Miếng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chuyện</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762002" y="6862326"/>
            <a:ext cx="5534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Chơi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hoa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dịp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Tết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1263742" y="6858002"/>
            <a:ext cx="603365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Bày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mâm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quả</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263742" y="4969019"/>
            <a:ext cx="603365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Cúng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Táo</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3591776" y="7273501"/>
            <a:ext cx="3304311" cy="2891804"/>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641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27915" y="643763"/>
            <a:ext cx="7772400"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5. </a:t>
            </a:r>
            <a:r>
              <a:rPr lang="vi-VN" sz="6000" dirty="0">
                <a:solidFill>
                  <a:prstClr val="white"/>
                </a:solidFill>
                <a:latin typeface="Times New Roman" panose="02020603050405020304" pitchFamily="18" charset="0"/>
                <a:cs typeface="Times New Roman" panose="02020603050405020304" pitchFamily="18" charset="0"/>
              </a:rPr>
              <a:t>Thành ngữ được sử dụng trong bài thơ là: </a:t>
            </a:r>
          </a:p>
        </p:txBody>
      </p:sp>
      <p:sp>
        <p:nvSpPr>
          <p:cNvPr id="7" name="TextBox 6"/>
          <p:cNvSpPr txBox="1"/>
          <p:nvPr/>
        </p:nvSpPr>
        <p:spPr>
          <a:xfrm>
            <a:off x="10896600" y="6914280"/>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anose="02020603050405020304" pitchFamily="18" charset="0"/>
                <a:cs typeface="Times New Roman" pitchFamily="18" charset="0"/>
              </a:rPr>
              <a:t>D. </a:t>
            </a:r>
            <a:r>
              <a:rPr lang="en-US" sz="4800" dirty="0" err="1">
                <a:solidFill>
                  <a:prstClr val="black">
                    <a:lumMod val="95000"/>
                    <a:lumOff val="5000"/>
                  </a:prstClr>
                </a:solidFill>
                <a:latin typeface="Times New Roman" pitchFamily="18" charset="0"/>
                <a:cs typeface="Times New Roman" pitchFamily="18" charset="0"/>
              </a:rPr>
              <a:t>Đừng</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xanh</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như</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lá</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bạc</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như</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vôi</a:t>
            </a:r>
            <a:endParaRPr lang="en-US" sz="4800" dirty="0">
              <a:solidFill>
                <a:prstClr val="black">
                  <a:lumMod val="95000"/>
                  <a:lumOff val="5000"/>
                </a:prstClr>
              </a:solidFill>
              <a:latin typeface="Times New Roman" pitchFamily="18" charset="0"/>
              <a:cs typeface="Times New Roman" pitchFamily="18" charset="0"/>
            </a:endParaRPr>
          </a:p>
        </p:txBody>
      </p:sp>
      <p:sp>
        <p:nvSpPr>
          <p:cNvPr id="8" name="TextBox 7"/>
          <p:cNvSpPr txBox="1"/>
          <p:nvPr/>
        </p:nvSpPr>
        <p:spPr>
          <a:xfrm>
            <a:off x="654627" y="6862326"/>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itchFamily="18" charset="0"/>
                <a:cs typeface="Times New Roman" pitchFamily="18" charset="0"/>
              </a:rPr>
              <a:t>C.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Có phải duyên nhau thì thắm lại</a:t>
            </a:r>
            <a:endParaRPr lang="en-US" sz="4800" dirty="0">
              <a:solidFill>
                <a:prstClr val="black">
                  <a:lumMod val="95000"/>
                  <a:lumOff val="5000"/>
                </a:prstClr>
              </a:solidFill>
              <a:latin typeface="Times New Roman" pitchFamily="18" charset="0"/>
              <a:cs typeface="Times New Roman" pitchFamily="18" charset="0"/>
            </a:endParaRPr>
          </a:p>
        </p:txBody>
      </p:sp>
      <p:sp>
        <p:nvSpPr>
          <p:cNvPr id="9" name="TextBox 8"/>
          <p:cNvSpPr txBox="1"/>
          <p:nvPr/>
        </p:nvSpPr>
        <p:spPr>
          <a:xfrm>
            <a:off x="685800" y="4816334"/>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914445"/>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A.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Quả cau nho nhỏ miếng trầu hôi</a:t>
            </a:r>
          </a:p>
        </p:txBody>
      </p:sp>
      <p:sp>
        <p:nvSpPr>
          <p:cNvPr id="10" name="TextBox 9"/>
          <p:cNvSpPr txBox="1"/>
          <p:nvPr/>
        </p:nvSpPr>
        <p:spPr>
          <a:xfrm>
            <a:off x="10896600" y="4969019"/>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B.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Này của Xuân Hương mới quệt rồi</a:t>
            </a:r>
            <a:endParaRPr lang="en-US" sz="4800" dirty="0">
              <a:solidFill>
                <a:prstClr val="black">
                  <a:lumMod val="95000"/>
                  <a:lumOff val="5000"/>
                </a:prstClr>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5776392" y="8230673"/>
            <a:ext cx="2280026" cy="1995389"/>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299366" y="3103239"/>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62956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137847" y="539468"/>
            <a:ext cx="7772400" cy="2308324"/>
          </a:xfrm>
          <a:prstGeom prst="rect">
            <a:avLst/>
          </a:prstGeom>
          <a:noFill/>
        </p:spPr>
        <p:txBody>
          <a:bodyPr wrap="square" rtlCol="0">
            <a:spAutoFit/>
          </a:bodyPr>
          <a:lstStyle/>
          <a:p>
            <a:pPr algn="just" defTabSz="914445"/>
            <a:r>
              <a:rPr lang="en-US" sz="4800" dirty="0">
                <a:solidFill>
                  <a:prstClr val="white"/>
                </a:solidFill>
                <a:latin typeface="Times New Roman" panose="02020603050405020304" pitchFamily="18" charset="0"/>
                <a:cs typeface="Times New Roman" panose="02020603050405020304" pitchFamily="18" charset="0"/>
              </a:rPr>
              <a:t>6. </a:t>
            </a:r>
            <a:r>
              <a:rPr lang="vi-VN" sz="4800" dirty="0">
                <a:solidFill>
                  <a:prstClr val="white"/>
                </a:solidFill>
                <a:latin typeface="Times New Roman" panose="02020603050405020304" pitchFamily="18" charset="0"/>
                <a:cs typeface="Times New Roman" panose="02020603050405020304" pitchFamily="18" charset="0"/>
              </a:rPr>
              <a:t>Nhà thơ muốn nhắn nhủ điều gì qua câu thơ: ”Đừng xanh như lá bạc như vôi" </a:t>
            </a:r>
          </a:p>
        </p:txBody>
      </p:sp>
      <p:sp>
        <p:nvSpPr>
          <p:cNvPr id="7" name="TextBox 6"/>
          <p:cNvSpPr txBox="1"/>
          <p:nvPr/>
        </p:nvSpPr>
        <p:spPr>
          <a:xfrm>
            <a:off x="685800" y="7045116"/>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itchFamily="18" charset="0"/>
                <a:cs typeface="Times New Roman" pitchFamily="18" charset="0"/>
              </a:rPr>
              <a:t>C.</a:t>
            </a:r>
            <a:r>
              <a:rPr lang="vi-VN" sz="3600" dirty="0">
                <a:solidFill>
                  <a:prstClr val="black"/>
                </a:solidFill>
                <a:latin typeface="Times New Roman" panose="02020603050405020304" pitchFamily="18" charset="0"/>
                <a:cs typeface="Times New Roman" panose="02020603050405020304" pitchFamily="18" charset="0"/>
              </a:rPr>
              <a:t> Khuyên mọi người sống nên coi trọng tình nghĩa, thủy chung</a:t>
            </a:r>
            <a:endParaRPr lang="en-US" sz="3600" dirty="0">
              <a:solidFill>
                <a:prstClr val="black"/>
              </a:solidFill>
              <a:latin typeface="Times New Roman" pitchFamily="18" charset="0"/>
              <a:cs typeface="Times New Roman" pitchFamily="18" charset="0"/>
            </a:endParaRPr>
          </a:p>
        </p:txBody>
      </p:sp>
      <p:sp>
        <p:nvSpPr>
          <p:cNvPr id="8" name="TextBox 7"/>
          <p:cNvSpPr txBox="1"/>
          <p:nvPr/>
        </p:nvSpPr>
        <p:spPr>
          <a:xfrm>
            <a:off x="685800" y="4818155"/>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A. </a:t>
            </a:r>
            <a:r>
              <a:rPr lang="vi-VN" sz="3600" dirty="0">
                <a:solidFill>
                  <a:prstClr val="black"/>
                </a:solidFill>
                <a:latin typeface="Times New Roman" panose="02020603050405020304" pitchFamily="18" charset="0"/>
                <a:cs typeface="Times New Roman" panose="02020603050405020304" pitchFamily="18" charset="0"/>
              </a:rPr>
              <a:t>Khuyên mọi người sống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phải coi trọng tình nghĩa, thủy chung</a:t>
            </a:r>
            <a:endParaRPr lang="en-US" sz="3600" dirty="0">
              <a:solidFill>
                <a:prstClr val="black"/>
              </a:solidFill>
              <a:latin typeface="Times New Roman" pitchFamily="18" charset="0"/>
              <a:cs typeface="Times New Roman" pitchFamily="18" charset="0"/>
            </a:endParaRPr>
          </a:p>
        </p:txBody>
      </p:sp>
      <p:sp>
        <p:nvSpPr>
          <p:cNvPr id="9" name="TextBox 8"/>
          <p:cNvSpPr txBox="1"/>
          <p:nvPr/>
        </p:nvSpPr>
        <p:spPr>
          <a:xfrm>
            <a:off x="11049000" y="6858002"/>
            <a:ext cx="62865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D.</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biết cố gắng làm việc, không phụ thuộc vào người khác </a:t>
            </a:r>
            <a:endParaRPr lang="en-US" sz="3600" dirty="0">
              <a:solidFill>
                <a:prstClr val="black"/>
              </a:solidFill>
              <a:latin typeface="Times New Roman" pitchFamily="18" charset="0"/>
              <a:cs typeface="Times New Roman" pitchFamily="18" charset="0"/>
            </a:endParaRPr>
          </a:p>
        </p:txBody>
      </p:sp>
      <p:sp>
        <p:nvSpPr>
          <p:cNvPr id="10" name="TextBox 9"/>
          <p:cNvSpPr txBox="1"/>
          <p:nvPr/>
        </p:nvSpPr>
        <p:spPr>
          <a:xfrm>
            <a:off x="11049000" y="4969019"/>
            <a:ext cx="62865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B. </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luôn nghĩ cho bản thân mình</a:t>
            </a:r>
            <a:endParaRPr lang="en-US" sz="36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l="10561" t="11511" r="15952" b="13064"/>
          <a:stretch/>
        </p:blipFill>
        <p:spPr>
          <a:xfrm>
            <a:off x="13187721" y="7823666"/>
            <a:ext cx="2985591" cy="2612873"/>
          </a:xfrm>
          <a:prstGeom prst="rect">
            <a:avLst/>
          </a:prstGeom>
        </p:spPr>
      </p:pic>
      <p:pic>
        <p:nvPicPr>
          <p:cNvPr id="12" name="Đ"/>
          <p:cNvPicPr>
            <a:picLocks noChangeAspect="1"/>
          </p:cNvPicPr>
          <p:nvPr/>
        </p:nvPicPr>
        <p:blipFill rotWithShape="1">
          <a:blip r:embed="rId5">
            <a:extLst>
              <a:ext uri="{BEBA8EAE-BF5A-486C-A8C5-ECC9F3942E4B}">
                <a14:imgProps xmln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8630900" y="5256735"/>
            <a:ext cx="914400" cy="914400"/>
          </a:xfrm>
          <a:prstGeom prst="rect">
            <a:avLst/>
          </a:prstGeom>
        </p:spPr>
      </p:pic>
    </p:spTree>
    <p:extLst>
      <p:ext uri="{BB962C8B-B14F-4D97-AF65-F5344CB8AC3E}">
        <p14:creationId xmlns="" xmlns:p14="http://schemas.microsoft.com/office/powerpoint/2010/main" val="20252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86" fill="hold" display="0">
                  <p:stCondLst>
                    <p:cond delay="indefinite"/>
                  </p:stCondLst>
                  <p:endCondLst>
                    <p:cond evt="onStopAudio" delay="0">
                      <p:tgtEl>
                        <p:sldTgt/>
                      </p:tgtEl>
                    </p:cond>
                  </p:endCondLst>
                </p:cTn>
                <p:tgtEl>
                  <p:spTgt spid="18"/>
                </p:tgtEl>
              </p:cMediaNode>
            </p:video>
            <p:video>
              <p:cMediaNode vol="80000">
                <p:cTn id="87" fill="hold" display="0">
                  <p:stCondLst>
                    <p:cond delay="indefinite"/>
                  </p:stCondLst>
                  <p:endCondLst>
                    <p:cond evt="onStopAudio" delay="0">
                      <p:tgtEl>
                        <p:sldTgt/>
                      </p:tgtEl>
                    </p:cond>
                  </p:endCondLst>
                </p:cTn>
                <p:tgtEl>
                  <p:spTgt spid="19"/>
                </p:tgtEl>
              </p:cMediaNode>
            </p:video>
            <p:video>
              <p:cMediaNode vol="80000">
                <p:cTn id="88" fill="hold" display="0">
                  <p:stCondLst>
                    <p:cond delay="indefinite"/>
                  </p:stCondLst>
                  <p:endCondLst>
                    <p:cond evt="onStopAudio" delay="0">
                      <p:tgtEl>
                        <p:sldTgt/>
                      </p:tgtEl>
                    </p:cond>
                  </p:endCondLst>
                </p:cTn>
                <p:tgtEl>
                  <p:spTgt spid="21"/>
                </p:tgtEl>
              </p:cMediaNode>
            </p:video>
            <p:video>
              <p:cMediaNode vol="80000">
                <p:cTn id="89" fill="hold" display="0">
                  <p:stCondLst>
                    <p:cond delay="indefinite"/>
                  </p:stCondLst>
                  <p:endCondLst>
                    <p:cond evt="onStopAudio" delay="0">
                      <p:tgtEl>
                        <p:sldTgt/>
                      </p:tgtEl>
                    </p:cond>
                  </p:endCondLst>
                </p:cTn>
                <p:tgtEl>
                  <p:spTgt spid="22"/>
                </p:tgtEl>
              </p:cMediaNode>
            </p:video>
          </p:childTnLst>
        </p:cTn>
      </p:par>
    </p:tnLst>
    <p:bldLst>
      <p:bldP spid="2" grpId="0" animBg="1"/>
      <p:bldP spid="3" grpId="0"/>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SEW - MỜI TRẦU ( ft TUẤN CRY )">
            <a:hlinkClick r:id="" action="ppaction://media"/>
            <a:extLst>
              <a:ext uri="{FF2B5EF4-FFF2-40B4-BE49-F238E27FC236}">
                <a16:creationId xmlns:a16="http://schemas.microsoft.com/office/drawing/2014/main" xmlns="" id="{A79BB4DF-82AD-596E-E4C5-9EBB7AA05121}"/>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304800" y="140804"/>
            <a:ext cx="17830800" cy="10029825"/>
          </a:xfrm>
          <a:prstGeom prst="rect">
            <a:avLst/>
          </a:prstGeom>
        </p:spPr>
      </p:pic>
    </p:spTree>
    <p:extLst>
      <p:ext uri="{BB962C8B-B14F-4D97-AF65-F5344CB8AC3E}">
        <p14:creationId xmlns="" xmlns:p14="http://schemas.microsoft.com/office/powerpoint/2010/main" val="33945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xmlns="" id="{34A7991B-35D1-B489-91E8-8548C7102F21}"/>
              </a:ext>
            </a:extLst>
          </p:cNvPr>
          <p:cNvSpPr txBox="1"/>
          <p:nvPr/>
        </p:nvSpPr>
        <p:spPr>
          <a:xfrm>
            <a:off x="838200" y="395291"/>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xmlns="" id="{10A8811A-ED4B-E7DF-BEF8-C970065DF3C6}"/>
              </a:ext>
            </a:extLst>
          </p:cNvPr>
          <p:cNvSpPr txBox="1"/>
          <p:nvPr/>
        </p:nvSpPr>
        <p:spPr>
          <a:xfrm>
            <a:off x="2133600" y="1562100"/>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19200" y="7212414"/>
            <a:ext cx="148590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bẽo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lòng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8F3A5EB9-2D4A-BA68-14F4-E13D309AF377}"/>
              </a:ext>
            </a:extLst>
          </p:cNvPr>
          <p:cNvSpPr/>
          <p:nvPr/>
        </p:nvSpPr>
        <p:spPr>
          <a:xfrm>
            <a:off x="1219200" y="2881342"/>
            <a:ext cx="975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ngon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Xuân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Hương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C458C4F-DC8E-347B-32ED-202510C0CBA1}"/>
              </a:ext>
            </a:extLst>
          </p:cNvPr>
          <p:cNvSpPr/>
          <p:nvPr/>
        </p:nvSpPr>
        <p:spPr>
          <a:xfrm>
            <a:off x="1219200" y="5417728"/>
            <a:ext cx="9753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Quệt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393DC187-D446-1837-DCD0-AB333345312D}"/>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9707" b="89927" l="9530" r="90597">
                        <a14:foregroundMark x1="9530" y1="48352" x2="14867" y2="41575"/>
                        <a14:foregroundMark x1="90597" y1="82234" x2="85133" y2="77656"/>
                      </a14:backgroundRemoval>
                    </a14:imgEffect>
                  </a14:imgLayer>
                </a14:imgProps>
              </a:ext>
            </a:extLst>
          </a:blip>
          <a:stretch>
            <a:fillRect/>
          </a:stretch>
        </p:blipFill>
        <p:spPr>
          <a:xfrm>
            <a:off x="10515600" y="2012757"/>
            <a:ext cx="8848329" cy="6138739"/>
          </a:xfrm>
          <a:prstGeom prst="rect">
            <a:avLst/>
          </a:prstGeom>
        </p:spPr>
      </p:pic>
    </p:spTree>
    <p:extLst>
      <p:ext uri="{BB962C8B-B14F-4D97-AF65-F5344CB8AC3E}">
        <p14:creationId xmlns="" xmlns:p14="http://schemas.microsoft.com/office/powerpoint/2010/main" val="6697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xmlns=""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xmlns=""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AA997519-5159-5C23-E102-C66674A6F2B9}"/>
              </a:ext>
            </a:extLst>
          </p:cNvPr>
          <p:cNvSpPr txBox="1"/>
          <p:nvPr/>
        </p:nvSpPr>
        <p:spPr>
          <a:xfrm>
            <a:off x="7842322" y="2703097"/>
            <a:ext cx="10293278" cy="769441"/>
          </a:xfrm>
          <a:prstGeom prst="rect">
            <a:avLst/>
          </a:prstGeom>
          <a:noFill/>
        </p:spPr>
        <p:txBody>
          <a:bodyPr wrap="square">
            <a:spAutoFit/>
          </a:bodyPr>
          <a:lstStyle/>
          <a:p>
            <a:pPr algn="just" defTabSz="1828756"/>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Cuối</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XVIII- </a:t>
            </a:r>
            <a:r>
              <a:rPr lang="fr-FR" sz="4400" dirty="0" err="1">
                <a:solidFill>
                  <a:prstClr val="black"/>
                </a:solidFill>
                <a:latin typeface="Times New Roman" panose="02020603050405020304" pitchFamily="18" charset="0"/>
                <a:cs typeface="Times New Roman" panose="02020603050405020304" pitchFamily="18" charset="0"/>
              </a:rPr>
              <a:t>đầu</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XIX</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3324546-D08A-BFAC-FC4D-73A2DFE2A4A0}"/>
              </a:ext>
            </a:extLst>
          </p:cNvPr>
          <p:cNvSpPr txBox="1"/>
          <p:nvPr/>
        </p:nvSpPr>
        <p:spPr>
          <a:xfrm>
            <a:off x="7851548" y="3533258"/>
            <a:ext cx="11523518" cy="769441"/>
          </a:xfrm>
          <a:prstGeom prst="rect">
            <a:avLst/>
          </a:prstGeom>
          <a:noFill/>
        </p:spPr>
        <p:txBody>
          <a:bodyPr wrap="square">
            <a:spAutoFit/>
          </a:bodyPr>
          <a:lstStyle/>
          <a:p>
            <a:pPr algn="just" defTabSz="1828756"/>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a:t>
            </a:r>
            <a:endParaRPr lang="en-US" alt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65B3A8F-A684-B97C-94F8-E1310C563A1F}"/>
              </a:ext>
            </a:extLst>
          </p:cNvPr>
          <p:cNvSpPr txBox="1"/>
          <p:nvPr/>
        </p:nvSpPr>
        <p:spPr>
          <a:xfrm>
            <a:off x="7842322" y="4433896"/>
            <a:ext cx="9988478"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B97F1E69-8B99-4A5C-2F66-4D16BCC9758A}"/>
              </a:ext>
            </a:extLst>
          </p:cNvPr>
          <p:cNvSpPr txBox="1"/>
          <p:nvPr/>
        </p:nvSpPr>
        <p:spPr>
          <a:xfrm>
            <a:off x="7865403" y="5398298"/>
            <a:ext cx="9965397"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1220B91A-0C68-33F1-F960-2EC2B8866B09}"/>
              </a:ext>
            </a:extLst>
          </p:cNvPr>
          <p:cNvSpPr txBox="1"/>
          <p:nvPr/>
        </p:nvSpPr>
        <p:spPr>
          <a:xfrm>
            <a:off x="7870598" y="6350963"/>
            <a:ext cx="10410475" cy="769441"/>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gặp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endParaRPr lang="en-US" alt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220B91A-0C68-33F1-F960-2EC2B8866B09}"/>
              </a:ext>
            </a:extLst>
          </p:cNvPr>
          <p:cNvSpPr txBox="1"/>
          <p:nvPr/>
        </p:nvSpPr>
        <p:spPr>
          <a:xfrm>
            <a:off x="7842322" y="7356352"/>
            <a:ext cx="10293278" cy="2123658"/>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Sự</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nghiệp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50 </a:t>
            </a:r>
            <a:r>
              <a:rPr lang="en-US" altLang="en-US" sz="4400" dirty="0" err="1">
                <a:latin typeface="Times New Roman" panose="02020603050405020304" pitchFamily="18" charset="0"/>
                <a:cs typeface="Times New Roman" panose="02020603050405020304" pitchFamily="18" charset="0"/>
              </a:rPr>
              <a:t>bài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Nôm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tập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Lưu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kí</a:t>
            </a:r>
            <a:r>
              <a:rPr lang="en-US" altLang="en-US" sz="4400" dirty="0">
                <a:latin typeface="Times New Roman" panose="02020603050405020304" pitchFamily="18" charset="0"/>
                <a:cs typeface="Times New Roman" panose="02020603050405020304" pitchFamily="18" charset="0"/>
              </a:rPr>
              <a:t>"</a:t>
            </a:r>
          </a:p>
        </p:txBody>
      </p:sp>
      <p:pic>
        <p:nvPicPr>
          <p:cNvPr id="5" name="Picture 2" descr="Triết lý phồn thực và tiếng nói phản kháng trong thơ Hồ Xuân Hương -  Sài·gòn·eer">
            <a:extLst>
              <a:ext uri="{FF2B5EF4-FFF2-40B4-BE49-F238E27FC236}">
                <a16:creationId xmlns:a16="http://schemas.microsoft.com/office/drawing/2014/main" xmlns="" id="{D6B381E3-3BA8-B961-2CB3-B5C50BF73896}"/>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74"/>
          <a:stretch/>
        </p:blipFill>
        <p:spPr bwMode="auto">
          <a:xfrm>
            <a:off x="6927" y="3481156"/>
            <a:ext cx="7844621" cy="5245399"/>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xmlns=""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xmlns=""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xmlns="" id="{FE9E781C-0A94-5C3D-3818-489A7E90101D}"/>
              </a:ext>
            </a:extLst>
          </p:cNvPr>
          <p:cNvSpPr txBox="1"/>
          <p:nvPr/>
        </p:nvSpPr>
        <p:spPr>
          <a:xfrm>
            <a:off x="762000"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xmlns="" id="{5B9C8CB9-2CDE-03DF-C9D1-F8B2A0BA391F}"/>
              </a:ext>
            </a:extLst>
          </p:cNvPr>
          <p:cNvSpPr txBox="1"/>
          <p:nvPr/>
        </p:nvSpPr>
        <p:spPr>
          <a:xfrm>
            <a:off x="846206" y="4602677"/>
            <a:ext cx="5024295" cy="2031325"/>
          </a:xfrm>
          <a:prstGeom prst="rect">
            <a:avLst/>
          </a:prstGeom>
        </p:spPr>
        <p:txBody>
          <a:bodyPr wrap="square" lIns="0" tIns="0" rIns="0" bIns="0" rtlCol="0" anchor="t">
            <a:spAutoFit/>
          </a:bodyPr>
          <a:lstStyle/>
          <a:p>
            <a:pPr marL="496569" lvl="1" algn="just"/>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p>
        </p:txBody>
      </p:sp>
      <p:sp>
        <p:nvSpPr>
          <p:cNvPr id="11" name="TextBox 12">
            <a:extLst>
              <a:ext uri="{FF2B5EF4-FFF2-40B4-BE49-F238E27FC236}">
                <a16:creationId xmlns:a16="http://schemas.microsoft.com/office/drawing/2014/main" xmlns="" id="{142B7FB8-3915-4103-8251-BC73F8CF1A3B}"/>
              </a:ext>
            </a:extLst>
          </p:cNvPr>
          <p:cNvSpPr txBox="1"/>
          <p:nvPr/>
        </p:nvSpPr>
        <p:spPr>
          <a:xfrm>
            <a:off x="11603037"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xmlns="" id="{DF6E51A8-6897-269F-F411-FC1BD0116697}"/>
              </a:ext>
            </a:extLst>
          </p:cNvPr>
          <p:cNvSpPr txBox="1"/>
          <p:nvPr/>
        </p:nvSpPr>
        <p:spPr>
          <a:xfrm>
            <a:off x="10684620" y="4000500"/>
            <a:ext cx="7164664" cy="4062651"/>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a:p>
            <a:pPr marL="496569" lvl="1"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p>
        </p:txBody>
      </p:sp>
      <p:sp>
        <p:nvSpPr>
          <p:cNvPr id="14" name="TextBox 12">
            <a:extLst>
              <a:ext uri="{FF2B5EF4-FFF2-40B4-BE49-F238E27FC236}">
                <a16:creationId xmlns:a16="http://schemas.microsoft.com/office/drawing/2014/main" xmlns="" id="{9E741C6B-406D-BEFC-40D3-466A3CD6B5EE}"/>
              </a:ext>
            </a:extLst>
          </p:cNvPr>
          <p:cNvSpPr txBox="1"/>
          <p:nvPr/>
        </p:nvSpPr>
        <p:spPr>
          <a:xfrm>
            <a:off x="5516489" y="7917834"/>
            <a:ext cx="5829300" cy="747833"/>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a16="http://schemas.microsoft.com/office/drawing/2014/main" xmlns="" id="{FF1B1104-3D77-BBAE-B456-032F3C34244D}"/>
              </a:ext>
            </a:extLst>
          </p:cNvPr>
          <p:cNvSpPr txBox="1"/>
          <p:nvPr/>
        </p:nvSpPr>
        <p:spPr>
          <a:xfrm>
            <a:off x="6019437" y="9008429"/>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xmlns="" id="{51FB51E5-96CF-D75F-FD30-7F7D314CB7B1}"/>
              </a:ext>
            </a:extLst>
          </p:cNvPr>
          <p:cNvSpPr/>
          <p:nvPr/>
        </p:nvSpPr>
        <p:spPr>
          <a:xfrm>
            <a:off x="6555965" y="360533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7">
            <a:extLst>
              <a:ext uri="{FF2B5EF4-FFF2-40B4-BE49-F238E27FC236}">
                <a16:creationId xmlns:a16="http://schemas.microsoft.com/office/drawing/2014/main" xmlns="" id="{0A7B94F0-DDE9-B3CD-E580-2884C0FEE554}"/>
              </a:ext>
            </a:extLst>
          </p:cNvPr>
          <p:cNvSpPr/>
          <p:nvPr/>
        </p:nvSpPr>
        <p:spPr>
          <a:xfrm>
            <a:off x="13182600" y="-697271"/>
            <a:ext cx="5327829" cy="3103626"/>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5" cstate="print"/>
            <a:stretch>
              <a:fillRect/>
            </a:stretch>
          </a:blipFill>
        </p:spPr>
      </p:sp>
    </p:spTree>
    <p:extLst>
      <p:ext uri="{BB962C8B-B14F-4D97-AF65-F5344CB8AC3E}">
        <p14:creationId xmlns=""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xmlns=""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 </a:t>
            </a: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 xmlns:p14="http://schemas.microsoft.com/office/powerpoint/2010/main" val="18693548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33B0578-DA43-9017-5D22-1719A8C387F8}"/>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xmlns="" id="{97CEEC5D-9D6F-3512-EF00-6A08A6A6075F}"/>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lang="en-US" sz="7200" dirty="0" err="1">
                <a:solidFill>
                  <a:srgbClr val="493423"/>
                </a:solidFill>
                <a:latin typeface="#9Slide05 Brannboll Ny" panose="02000000000000000000" pitchFamily="2" charset="0"/>
              </a:rPr>
              <a:t>Bố</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cục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luật</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bài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thơ</a:t>
            </a:r>
            <a:endParaRPr lang="en-US" sz="7200" dirty="0">
              <a:solidFill>
                <a:srgbClr val="493423"/>
              </a:solidFill>
              <a:latin typeface="#9Slide05 Brannboll Ny" panose="02000000000000000000" pitchFamily="2" charset="0"/>
            </a:endParaRPr>
          </a:p>
        </p:txBody>
      </p:sp>
      <p:sp>
        <p:nvSpPr>
          <p:cNvPr id="6" name="TextBox 12">
            <a:extLst>
              <a:ext uri="{FF2B5EF4-FFF2-40B4-BE49-F238E27FC236}">
                <a16:creationId xmlns:a16="http://schemas.microsoft.com/office/drawing/2014/main" xmlns="" id="{C11B9926-11DB-91E9-2532-E5460A153D31}"/>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ask="http://schemas.microsoft.com/office/drawing/2018/sketchyshapes" xmln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p>
        </p:txBody>
      </p:sp>
    </p:spTree>
    <p:extLst>
      <p:ext uri="{BB962C8B-B14F-4D97-AF65-F5344CB8AC3E}">
        <p14:creationId xmlns="" xmlns:p14="http://schemas.microsoft.com/office/powerpoint/2010/main" val="14436479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571500"/>
            <a:ext cx="4648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381500" y="2324100"/>
            <a:ext cx="9144000" cy="3046988"/>
          </a:xfrm>
          <a:prstGeom prst="rect">
            <a:avLst/>
          </a:prstGeom>
        </p:spPr>
        <p:txBody>
          <a:bodyPr>
            <a:spAutoFit/>
          </a:bodyPr>
          <a:lstStyle/>
          <a:p>
            <a:pPr algn="just"/>
            <a:r>
              <a:rPr lang="vi-VN" sz="4800" i="1" dirty="0">
                <a:solidFill>
                  <a:schemeClr val="tx1">
                    <a:lumMod val="95000"/>
                    <a:lumOff val="5000"/>
                  </a:schemeClr>
                </a:solidFill>
                <a:latin typeface="+mj-lt"/>
              </a:rPr>
              <a:t>“Quả cau nho nhỏ miếng trầu hôi,</a:t>
            </a:r>
          </a:p>
          <a:p>
            <a:pPr algn="just"/>
            <a:r>
              <a:rPr lang="vi-VN" sz="4800" i="1" dirty="0">
                <a:solidFill>
                  <a:schemeClr val="tx1">
                    <a:lumMod val="95000"/>
                    <a:lumOff val="5000"/>
                  </a:schemeClr>
                </a:solidFill>
                <a:latin typeface="+mj-lt"/>
              </a:rPr>
              <a:t>Này của Xuân Hương mới quệt rồi.</a:t>
            </a:r>
          </a:p>
          <a:p>
            <a:pPr algn="just"/>
            <a:r>
              <a:rPr lang="vi-VN" sz="4800" i="1" dirty="0">
                <a:solidFill>
                  <a:schemeClr val="tx1">
                    <a:lumMod val="95000"/>
                    <a:lumOff val="5000"/>
                  </a:schemeClr>
                </a:solidFill>
                <a:latin typeface="+mj-lt"/>
              </a:rPr>
              <a:t>Có phải duyên nhau thì thắm lại,</a:t>
            </a:r>
          </a:p>
          <a:p>
            <a:pPr algn="just"/>
            <a:r>
              <a:rPr lang="vi-VN" sz="4800" i="1" dirty="0">
                <a:solidFill>
                  <a:schemeClr val="tx1">
                    <a:lumMod val="95000"/>
                    <a:lumOff val="5000"/>
                  </a:schemeClr>
                </a:solidFill>
                <a:latin typeface="+mj-lt"/>
              </a:rPr>
              <a:t>Đừng xanh như lá, bạc như vôi”</a:t>
            </a:r>
          </a:p>
        </p:txBody>
      </p:sp>
      <p:sp>
        <p:nvSpPr>
          <p:cNvPr id="13" name="Rectangle 12"/>
          <p:cNvSpPr/>
          <p:nvPr/>
        </p:nvSpPr>
        <p:spPr>
          <a:xfrm>
            <a:off x="3124200" y="6210300"/>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xmlns="" id="{C0B27594-188E-0A5D-CE1E-03C0B058E04A}"/>
              </a:ext>
            </a:extLst>
          </p:cNvPr>
          <p:cNvSpPr/>
          <p:nvPr/>
        </p:nvSpPr>
        <p:spPr>
          <a:xfrm>
            <a:off x="609600" y="0"/>
            <a:ext cx="2743200" cy="5821116"/>
          </a:xfrm>
          <a:custGeom>
            <a:avLst/>
            <a:gdLst/>
            <a:ahLst/>
            <a:cxnLst/>
            <a:rect l="l" t="t" r="r" b="b"/>
            <a:pathLst>
              <a:path w="1939099" h="4114800">
                <a:moveTo>
                  <a:pt x="0" y="0"/>
                </a:moveTo>
                <a:lnTo>
                  <a:pt x="1939099" y="0"/>
                </a:lnTo>
                <a:lnTo>
                  <a:pt x="19390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a:extLst>
              <a:ext uri="{FF2B5EF4-FFF2-40B4-BE49-F238E27FC236}">
                <a16:creationId xmlns:a16="http://schemas.microsoft.com/office/drawing/2014/main" xmlns="" id="{5706CB66-D310-8B58-6975-5450BEBE59FD}"/>
              </a:ext>
            </a:extLst>
          </p:cNvPr>
          <p:cNvSpPr/>
          <p:nvPr/>
        </p:nvSpPr>
        <p:spPr>
          <a:xfrm>
            <a:off x="3124200" y="7578179"/>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cuối</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7526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3372</TotalTime>
  <Words>2575</Words>
  <Application>Microsoft Office PowerPoint</Application>
  <PresentationFormat>Custom</PresentationFormat>
  <Paragraphs>223</Paragraphs>
  <Slides>37</Slides>
  <Notes>30</Notes>
  <HiddenSlides>0</HiddenSlides>
  <MMClips>26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Calibri</vt:lpstr>
      <vt:lpstr>#9Slide05 SVNKitten</vt:lpstr>
      <vt:lpstr>#9Slide07 Pangolin</vt:lpstr>
      <vt:lpstr>#9Slide05 SVNBellico</vt:lpstr>
      <vt:lpstr>Times New Roman</vt:lpstr>
      <vt:lpstr>#9Slide05 SVNReklame Script</vt:lpstr>
      <vt:lpstr>#9Slide05 Braxton Regular</vt:lpstr>
      <vt:lpstr>#9Slide05 Brannboll Ny</vt:lpstr>
      <vt:lpstr>Cambria</vt:lpstr>
      <vt:lpstr>맑은 고딕</vt:lpstr>
      <vt:lpstr>Wingdings</vt:lpstr>
      <vt:lpstr>#9Slide06 Thillends</vt: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cp:lastModifiedBy>Admin</cp:lastModifiedBy>
  <cp:revision>109</cp:revision>
  <dcterms:created xsi:type="dcterms:W3CDTF">2006-08-16T00:00:00Z</dcterms:created>
  <dcterms:modified xsi:type="dcterms:W3CDTF">2025-02-24T00:35:09Z</dcterms:modified>
  <dc:identifier>DAF17VDdLjQ</dc:identifier>
</cp:coreProperties>
</file>