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6" r:id="rId4"/>
    <p:sldId id="271" r:id="rId5"/>
    <p:sldId id="270" r:id="rId6"/>
    <p:sldId id="268" r:id="rId7"/>
    <p:sldId id="272" r:id="rId8"/>
    <p:sldId id="274" r:id="rId9"/>
    <p:sldId id="273" r:id="rId10"/>
    <p:sldId id="275"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4" d="100"/>
          <a:sy n="94"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3C669-9ECD-42D4-A9D4-101269FD8A7A}" type="datetimeFigureOut">
              <a:rPr lang="en-US" smtClean="0"/>
              <a:t>12/16/22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AE26F-0EE5-42D9-866B-A060CB4613E6}" type="slidenum">
              <a:rPr lang="en-US" smtClean="0"/>
              <a:t>‹#›</a:t>
            </a:fld>
            <a:endParaRPr lang="en-US"/>
          </a:p>
        </p:txBody>
      </p:sp>
    </p:spTree>
    <p:extLst>
      <p:ext uri="{BB962C8B-B14F-4D97-AF65-F5344CB8AC3E}">
        <p14:creationId xmlns:p14="http://schemas.microsoft.com/office/powerpoint/2010/main" val="310988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DEB8D8-4DE5-4B22-A067-1F109F8B3364}" type="datetimeFigureOut">
              <a:rPr lang="en-US" smtClean="0"/>
              <a:t>12/16/22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225321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EB8D8-4DE5-4B22-A067-1F109F8B3364}" type="datetimeFigureOut">
              <a:rPr lang="en-US" smtClean="0"/>
              <a:t>12/16/22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7324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EB8D8-4DE5-4B22-A067-1F109F8B3364}" type="datetimeFigureOut">
              <a:rPr lang="en-US" smtClean="0"/>
              <a:t>12/16/22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338362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EB8D8-4DE5-4B22-A067-1F109F8B3364}" type="datetimeFigureOut">
              <a:rPr lang="en-US" smtClean="0"/>
              <a:t>12/16/22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179159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EB8D8-4DE5-4B22-A067-1F109F8B3364}" type="datetimeFigureOut">
              <a:rPr lang="en-US" smtClean="0"/>
              <a:t>12/16/22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99542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DEB8D8-4DE5-4B22-A067-1F109F8B3364}" type="datetimeFigureOut">
              <a:rPr lang="en-US" smtClean="0"/>
              <a:t>12/16/22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164485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DEB8D8-4DE5-4B22-A067-1F109F8B3364}" type="datetimeFigureOut">
              <a:rPr lang="en-US" smtClean="0"/>
              <a:t>12/16/22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177609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DEB8D8-4DE5-4B22-A067-1F109F8B3364}" type="datetimeFigureOut">
              <a:rPr lang="en-US" smtClean="0"/>
              <a:t>12/16/22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103696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EB8D8-4DE5-4B22-A067-1F109F8B3364}" type="datetimeFigureOut">
              <a:rPr lang="en-US" smtClean="0"/>
              <a:t>12/16/22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178937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EB8D8-4DE5-4B22-A067-1F109F8B3364}" type="datetimeFigureOut">
              <a:rPr lang="en-US" smtClean="0"/>
              <a:t>12/16/22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1635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EB8D8-4DE5-4B22-A067-1F109F8B3364}" type="datetimeFigureOut">
              <a:rPr lang="en-US" smtClean="0"/>
              <a:t>12/16/22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4E801-AC11-4638-BDB2-36579BCFDA9B}" type="slidenum">
              <a:rPr lang="en-US" smtClean="0"/>
              <a:t>‹#›</a:t>
            </a:fld>
            <a:endParaRPr lang="en-US"/>
          </a:p>
        </p:txBody>
      </p:sp>
    </p:spTree>
    <p:extLst>
      <p:ext uri="{BB962C8B-B14F-4D97-AF65-F5344CB8AC3E}">
        <p14:creationId xmlns:p14="http://schemas.microsoft.com/office/powerpoint/2010/main" val="29470925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EB8D8-4DE5-4B22-A067-1F109F8B3364}" type="datetimeFigureOut">
              <a:rPr lang="en-US" smtClean="0"/>
              <a:t>12/16/22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4E801-AC11-4638-BDB2-36579BCFDA9B}" type="slidenum">
              <a:rPr lang="en-US" smtClean="0"/>
              <a:t>‹#›</a:t>
            </a:fld>
            <a:endParaRPr lang="en-US"/>
          </a:p>
        </p:txBody>
      </p:sp>
    </p:spTree>
    <p:extLst>
      <p:ext uri="{BB962C8B-B14F-4D97-AF65-F5344CB8AC3E}">
        <p14:creationId xmlns:p14="http://schemas.microsoft.com/office/powerpoint/2010/main" val="352548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1298" y="1393511"/>
            <a:ext cx="5143389" cy="3429479"/>
          </a:xfrm>
          <a:prstGeom prst="rect">
            <a:avLst/>
          </a:prstGeom>
        </p:spPr>
      </p:pic>
      <p:sp>
        <p:nvSpPr>
          <p:cNvPr id="3" name="Rectangle 2"/>
          <p:cNvSpPr/>
          <p:nvPr/>
        </p:nvSpPr>
        <p:spPr>
          <a:xfrm>
            <a:off x="1558344" y="1954090"/>
            <a:ext cx="4160829" cy="2308324"/>
          </a:xfrm>
          <a:prstGeom prst="rect">
            <a:avLst/>
          </a:prstGeom>
        </p:spPr>
        <p:txBody>
          <a:bodyPr wrap="square">
            <a:spAutoFit/>
          </a:bodyPr>
          <a:lstStyle/>
          <a:p>
            <a:pPr>
              <a:spcBef>
                <a:spcPts val="1200"/>
              </a:spcBef>
              <a:spcAft>
                <a:spcPts val="0"/>
              </a:spcAft>
            </a:pPr>
            <a:r>
              <a:rPr lang="en-US" sz="3600" b="1" kern="1600" dirty="0" err="1">
                <a:latin typeface="Times New Roman" panose="02020603050405020304" pitchFamily="18" charset="0"/>
                <a:ea typeface="Times New Roman" panose="02020603050405020304" pitchFamily="18" charset="0"/>
              </a:rPr>
              <a:t>Tưởng</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tượng</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gặp</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người</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lính</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lái</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xe</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trong</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bài</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thơ</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về</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tiểu</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đội</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xe</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không</a:t>
            </a:r>
            <a:r>
              <a:rPr lang="en-US" sz="3600" b="1" kern="1600" dirty="0">
                <a:latin typeface="Times New Roman" panose="02020603050405020304" pitchFamily="18" charset="0"/>
                <a:ea typeface="Times New Roman" panose="02020603050405020304" pitchFamily="18" charset="0"/>
              </a:rPr>
              <a:t> </a:t>
            </a:r>
            <a:r>
              <a:rPr lang="en-US" sz="3600" b="1" kern="1600" dirty="0" err="1">
                <a:latin typeface="Times New Roman" panose="02020603050405020304" pitchFamily="18" charset="0"/>
                <a:ea typeface="Times New Roman" panose="02020603050405020304" pitchFamily="18" charset="0"/>
              </a:rPr>
              <a:t>kính</a:t>
            </a:r>
            <a:endParaRPr lang="en-US" sz="3600" b="1" kern="1600" dirty="0">
              <a:effectLst/>
              <a:latin typeface="Calibri Light" panose="020F0302020204030204" pitchFamily="34" charset="0"/>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467500" y="163773"/>
            <a:ext cx="5406051" cy="6496333"/>
          </a:xfrm>
          <a:prstGeom prst="rect">
            <a:avLst/>
          </a:prstGeom>
        </p:spPr>
      </p:pic>
    </p:spTree>
    <p:extLst>
      <p:ext uri="{BB962C8B-B14F-4D97-AF65-F5344CB8AC3E}">
        <p14:creationId xmlns:p14="http://schemas.microsoft.com/office/powerpoint/2010/main" val="18437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0" y="0"/>
            <a:ext cx="6096000" cy="6647974"/>
          </a:xfrm>
          <a:prstGeom prst="rect">
            <a:avLst/>
          </a:prstGeom>
        </p:spPr>
        <p:txBody>
          <a:bodyPr>
            <a:spAutoFit/>
          </a:bodyPr>
          <a:lstStyle/>
          <a:p>
            <a:pPr>
              <a:spcBef>
                <a:spcPts val="1200"/>
              </a:spcBef>
              <a:spcAft>
                <a:spcPts val="0"/>
              </a:spcAft>
            </a:pPr>
            <a:r>
              <a:rPr lang="vi-VN" sz="3200" kern="1600" dirty="0">
                <a:latin typeface="Times New Roman" panose="02020603050405020304" pitchFamily="18" charset="0"/>
                <a:ea typeface="Times New Roman" panose="02020603050405020304" pitchFamily="18" charset="0"/>
              </a:rPr>
              <a:t>- Dù cho xe không có kính, không có đèn, không có mui, thùng xe có </a:t>
            </a:r>
            <a:r>
              <a:rPr lang="vi-VN" sz="3200" kern="1600" dirty="0" smtClean="0">
                <a:latin typeface="Times New Roman" panose="02020603050405020304" pitchFamily="18" charset="0"/>
                <a:ea typeface="Times New Roman" panose="02020603050405020304" pitchFamily="18" charset="0"/>
              </a:rPr>
              <a:t>xước</a:t>
            </a:r>
            <a:r>
              <a:rPr lang="en-US" sz="3200" kern="1600" dirty="0" smtClean="0">
                <a:latin typeface="Times New Roman" panose="02020603050405020304" pitchFamily="18" charset="0"/>
                <a:ea typeface="Times New Roman" panose="02020603050405020304" pitchFamily="18" charset="0"/>
              </a:rPr>
              <a:t>,</a:t>
            </a:r>
            <a:r>
              <a:rPr lang="vi-VN" sz="3200" kern="1600" dirty="0" smtClean="0">
                <a:latin typeface="Times New Roman" panose="02020603050405020304" pitchFamily="18" charset="0"/>
                <a:ea typeface="Times New Roman" panose="02020603050405020304" pitchFamily="18" charset="0"/>
              </a:rPr>
              <a:t> </a:t>
            </a:r>
            <a:r>
              <a:rPr lang="vi-VN" sz="3200" kern="1600" dirty="0">
                <a:latin typeface="Times New Roman" panose="02020603050405020304" pitchFamily="18" charset="0"/>
                <a:ea typeface="Times New Roman" panose="02020603050405020304" pitchFamily="18" charset="0"/>
              </a:rPr>
              <a:t>Ông vẫn ung dung mà chạy vì tương lai miền Nam phía trước, vì một đất nước hòa bình không đau thương, chỉ cần tình yêu quê hương cháy bỏng luôn ngự trị trong tim.</a:t>
            </a:r>
            <a:endParaRPr lang="en-US" sz="3200" b="1" kern="1600" dirty="0">
              <a:latin typeface="Calibri Light" panose="020F0302020204030204" pitchFamily="34" charset="0"/>
              <a:ea typeface="Times New Roman" panose="02020603050405020304" pitchFamily="18" charset="0"/>
            </a:endParaRPr>
          </a:p>
          <a:p>
            <a:pPr>
              <a:spcBef>
                <a:spcPts val="1200"/>
              </a:spcBef>
              <a:spcAft>
                <a:spcPts val="0"/>
              </a:spcAft>
            </a:pPr>
            <a:r>
              <a:rPr lang="vi-VN" sz="3200" kern="1600" dirty="0">
                <a:latin typeface="Times New Roman" panose="02020603050405020304" pitchFamily="18" charset="0"/>
                <a:ea typeface="Times New Roman" panose="02020603050405020304" pitchFamily="18" charset="0"/>
              </a:rPr>
              <a:t>- Câu chuyện của ông đã đưa tất cả chúng tôi đến với những trải nghiệm thú vị. Nhưng không kém phần hào hùng của những chiến sĩ với tinh thần lạc quan kiên cường bất chấp mọi khó khăn gian khổ.</a:t>
            </a:r>
            <a:endParaRPr lang="en-US" sz="3200" b="1" kern="1600" dirty="0">
              <a:effectLst/>
              <a:latin typeface="Calibri Light" panose="020F0302020204030204" pitchFamily="34"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095998" y="0"/>
            <a:ext cx="6096001" cy="2857500"/>
          </a:xfrm>
          <a:prstGeom prst="rect">
            <a:avLst/>
          </a:prstGeom>
        </p:spPr>
      </p:pic>
      <p:pic>
        <p:nvPicPr>
          <p:cNvPr id="5" name="Picture 4"/>
          <p:cNvPicPr>
            <a:picLocks noChangeAspect="1"/>
          </p:cNvPicPr>
          <p:nvPr/>
        </p:nvPicPr>
        <p:blipFill>
          <a:blip r:embed="rId4"/>
          <a:stretch>
            <a:fillRect/>
          </a:stretch>
        </p:blipFill>
        <p:spPr>
          <a:xfrm>
            <a:off x="6095998" y="2857500"/>
            <a:ext cx="6096000" cy="4000500"/>
          </a:xfrm>
          <a:prstGeom prst="rect">
            <a:avLst/>
          </a:prstGeom>
        </p:spPr>
      </p:pic>
    </p:spTree>
    <p:extLst>
      <p:ext uri="{BB962C8B-B14F-4D97-AF65-F5344CB8AC3E}">
        <p14:creationId xmlns:p14="http://schemas.microsoft.com/office/powerpoint/2010/main" val="176976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0" y="0"/>
            <a:ext cx="6096000" cy="6801862"/>
          </a:xfrm>
          <a:prstGeom prst="rect">
            <a:avLst/>
          </a:prstGeom>
        </p:spPr>
        <p:txBody>
          <a:bodyPr>
            <a:spAutoFit/>
          </a:bodyPr>
          <a:lstStyle/>
          <a:p>
            <a:pPr>
              <a:spcBef>
                <a:spcPts val="1200"/>
              </a:spcBef>
              <a:spcAft>
                <a:spcPts val="0"/>
              </a:spcAft>
            </a:pPr>
            <a:r>
              <a:rPr lang="en-US" sz="3200" b="1" kern="1600"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vi-VN" sz="3200" b="1" kern="1600" dirty="0" smtClean="0">
                <a:latin typeface="Times New Roman" panose="02020603050405020304" pitchFamily="18" charset="0"/>
                <a:ea typeface="Times New Roman" panose="02020603050405020304" pitchFamily="18" charset="0"/>
                <a:cs typeface="Times New Roman" panose="02020603050405020304" pitchFamily="18" charset="0"/>
              </a:rPr>
              <a:t>Kết </a:t>
            </a:r>
            <a:r>
              <a:rPr lang="vi-VN" sz="3200" b="1" kern="1600" dirty="0">
                <a:latin typeface="Times New Roman" panose="02020603050405020304" pitchFamily="18" charset="0"/>
                <a:ea typeface="Times New Roman" panose="02020603050405020304" pitchFamily="18" charset="0"/>
                <a:cs typeface="Times New Roman" panose="02020603050405020304" pitchFamily="18" charset="0"/>
              </a:rPr>
              <a:t>bài</a:t>
            </a:r>
            <a:endParaRPr lang="en-US" sz="32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200"/>
              </a:spcBef>
              <a:spcAft>
                <a:spcPts val="0"/>
              </a:spcAft>
            </a:pPr>
            <a:r>
              <a:rPr lang="vi-VN" sz="3200" kern="1600" dirty="0">
                <a:latin typeface="Times New Roman" panose="02020603050405020304" pitchFamily="18" charset="0"/>
                <a:ea typeface="Times New Roman" panose="02020603050405020304" pitchFamily="18" charset="0"/>
                <a:cs typeface="Times New Roman" panose="02020603050405020304" pitchFamily="18" charset="0"/>
              </a:rPr>
              <a:t>- Qua câu chuyện trên</a:t>
            </a:r>
            <a:r>
              <a:rPr lang="vi-VN" sz="3200" kern="1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2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kern="1600" dirty="0" smtClean="0">
                <a:latin typeface="Times New Roman" panose="02020603050405020304" pitchFamily="18" charset="0"/>
                <a:ea typeface="Times New Roman" panose="02020603050405020304" pitchFamily="18" charset="0"/>
                <a:cs typeface="Times New Roman" panose="02020603050405020304" pitchFamily="18" charset="0"/>
              </a:rPr>
              <a:t>chúng </a:t>
            </a:r>
            <a:r>
              <a:rPr lang="vi-VN" sz="3200" kern="1600" dirty="0">
                <a:latin typeface="Times New Roman" panose="02020603050405020304" pitchFamily="18" charset="0"/>
                <a:ea typeface="Times New Roman" panose="02020603050405020304" pitchFamily="18" charset="0"/>
                <a:cs typeface="Times New Roman" panose="02020603050405020304" pitchFamily="18" charset="0"/>
              </a:rPr>
              <a:t>tôi cảm thấy thật ngưỡng mộ tinh thần lạc quan, dũng cảm, bất chấp khó khăn nguy hiểm và ý chí chiến đấu giải phóng miền Nam.</a:t>
            </a:r>
            <a:endParaRPr lang="en-US" sz="32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200"/>
              </a:spcBef>
              <a:spcAft>
                <a:spcPts val="0"/>
              </a:spcAft>
            </a:pPr>
            <a:r>
              <a:rPr lang="vi-VN" sz="3200" kern="1600" dirty="0">
                <a:latin typeface="Times New Roman" panose="02020603050405020304" pitchFamily="18" charset="0"/>
                <a:ea typeface="Times New Roman" panose="02020603050405020304" pitchFamily="18" charset="0"/>
                <a:cs typeface="Times New Roman" panose="02020603050405020304" pitchFamily="18" charset="0"/>
              </a:rPr>
              <a:t>- Chúng </a:t>
            </a:r>
            <a:r>
              <a:rPr lang="vi-VN" sz="3200" kern="1600" dirty="0" smtClean="0">
                <a:latin typeface="Times New Roman" panose="02020603050405020304" pitchFamily="18" charset="0"/>
                <a:ea typeface="Times New Roman" panose="02020603050405020304" pitchFamily="18" charset="0"/>
                <a:cs typeface="Times New Roman" panose="02020603050405020304" pitchFamily="18" charset="0"/>
              </a:rPr>
              <a:t>ta</a:t>
            </a:r>
            <a:r>
              <a:rPr lang="en-US" sz="32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kern="1600" dirty="0">
                <a:latin typeface="Times New Roman" panose="02020603050405020304" pitchFamily="18" charset="0"/>
                <a:ea typeface="Times New Roman" panose="02020603050405020304" pitchFamily="18" charset="0"/>
                <a:cs typeface="Times New Roman" panose="02020603050405020304" pitchFamily="18" charset="0"/>
              </a:rPr>
              <a:t>thế hệ trẻ ngày nay phải biết ơn những gì mà người đi trước đã hi sinh để ta có ngày hôm nay, lấy đi mà làm gương để noi theo cố gắng học tập, nỗ lực phấn đấu nâng tầm đất nước để sánh vai với các cường quốc năm châu.</a:t>
            </a:r>
            <a:endParaRPr lang="en-US" sz="3200" b="1" kern="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294549" y="0"/>
            <a:ext cx="5897450" cy="6858000"/>
          </a:xfrm>
          <a:prstGeom prst="rect">
            <a:avLst/>
          </a:prstGeom>
        </p:spPr>
      </p:pic>
    </p:spTree>
    <p:extLst>
      <p:ext uri="{BB962C8B-B14F-4D97-AF65-F5344CB8AC3E}">
        <p14:creationId xmlns:p14="http://schemas.microsoft.com/office/powerpoint/2010/main" val="5707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0" y="0"/>
            <a:ext cx="7276564" cy="6924973"/>
          </a:xfrm>
          <a:prstGeom prst="rect">
            <a:avLst/>
          </a:prstGeom>
        </p:spPr>
        <p:txBody>
          <a:bodyPr wrap="square">
            <a:spAutoFit/>
          </a:bodyPr>
          <a:lstStyle/>
          <a:p>
            <a:pPr>
              <a:spcAft>
                <a:spcPts val="0"/>
              </a:spcAft>
            </a:pPr>
            <a:r>
              <a:rPr lang="en-US" sz="2800" b="1" kern="1600" dirty="0" smtClean="0">
                <a:latin typeface="Times New Roman" panose="02020603050405020304" pitchFamily="18" charset="0"/>
                <a:ea typeface="Times New Roman" panose="02020603050405020304" pitchFamily="18" charset="0"/>
              </a:rPr>
              <a:t>1. </a:t>
            </a:r>
            <a:r>
              <a:rPr lang="vi-VN" sz="2800" b="1" kern="1600" dirty="0" smtClean="0">
                <a:latin typeface="Times New Roman" panose="02020603050405020304" pitchFamily="18" charset="0"/>
                <a:ea typeface="Times New Roman" panose="02020603050405020304" pitchFamily="18" charset="0"/>
              </a:rPr>
              <a:t>Mở </a:t>
            </a:r>
            <a:r>
              <a:rPr lang="vi-VN" sz="2800" b="1" kern="1600" dirty="0">
                <a:latin typeface="Times New Roman" panose="02020603050405020304" pitchFamily="18" charset="0"/>
                <a:ea typeface="Times New Roman" panose="02020603050405020304" pitchFamily="18" charset="0"/>
              </a:rPr>
              <a:t>bài  </a:t>
            </a:r>
            <a:endParaRPr lang="en-US" sz="2800" b="1" kern="1600" dirty="0">
              <a:latin typeface="Calibri Light" panose="020F0302020204030204" pitchFamily="34" charset="0"/>
              <a:ea typeface="Times New Roman" panose="02020603050405020304" pitchFamily="18" charset="0"/>
            </a:endParaRPr>
          </a:p>
          <a:p>
            <a:pPr>
              <a:spcAft>
                <a:spcPts val="0"/>
              </a:spcAft>
            </a:pPr>
            <a:r>
              <a:rPr lang="vi-VN" sz="2600" kern="1600" dirty="0">
                <a:latin typeface="Times New Roman" panose="02020603050405020304" pitchFamily="18" charset="0"/>
                <a:ea typeface="Times New Roman" panose="02020603050405020304" pitchFamily="18" charset="0"/>
              </a:rPr>
              <a:t>- Chiến tranh</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là</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một</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vấn</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nạn</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mà</a:t>
            </a:r>
            <a:r>
              <a:rPr lang="en-US" sz="2600" kern="1600" dirty="0">
                <a:latin typeface="Times New Roman" panose="02020603050405020304" pitchFamily="18" charset="0"/>
                <a:ea typeface="Times New Roman" panose="02020603050405020304" pitchFamily="18" charset="0"/>
              </a:rPr>
              <a:t> con </a:t>
            </a:r>
            <a:r>
              <a:rPr lang="en-US" sz="2600" kern="1600" dirty="0" err="1">
                <a:latin typeface="Times New Roman" panose="02020603050405020304" pitchFamily="18" charset="0"/>
                <a:ea typeface="Times New Roman" panose="02020603050405020304" pitchFamily="18" charset="0"/>
              </a:rPr>
              <a:t>người</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đang</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phải</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đối</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mặt</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là</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thứ</a:t>
            </a:r>
            <a:r>
              <a:rPr lang="vi-VN" sz="2600" kern="1600" dirty="0">
                <a:latin typeface="Times New Roman" panose="02020603050405020304" pitchFamily="18" charset="0"/>
                <a:ea typeface="Times New Roman" panose="02020603050405020304" pitchFamily="18" charset="0"/>
              </a:rPr>
              <a:t> luôn đem đến những mất mát, đau thương gây bao cảnh sinh ly tử biệt đầy nước mắt.</a:t>
            </a:r>
            <a:endParaRPr lang="en-US" sz="2600" b="1" kern="1600" dirty="0">
              <a:latin typeface="Calibri Light" panose="020F0302020204030204" pitchFamily="34" charset="0"/>
              <a:ea typeface="Times New Roman" panose="02020603050405020304" pitchFamily="18" charset="0"/>
            </a:endParaRPr>
          </a:p>
          <a:p>
            <a:pPr>
              <a:spcAft>
                <a:spcPts val="0"/>
              </a:spcAft>
            </a:pPr>
            <a:r>
              <a:rPr lang="vi-VN"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Những</a:t>
            </a:r>
            <a:r>
              <a:rPr lang="en-US" sz="2600" kern="1600" dirty="0">
                <a:latin typeface="Times New Roman" panose="02020603050405020304" pitchFamily="18" charset="0"/>
                <a:ea typeface="Times New Roman" panose="02020603050405020304" pitchFamily="18" charset="0"/>
              </a:rPr>
              <a:t> con </a:t>
            </a:r>
            <a:r>
              <a:rPr lang="en-US" sz="2600" kern="1600" dirty="0" err="1">
                <a:latin typeface="Times New Roman" panose="02020603050405020304" pitchFamily="18" charset="0"/>
                <a:ea typeface="Times New Roman" panose="02020603050405020304" pitchFamily="18" charset="0"/>
              </a:rPr>
              <a:t>người</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sống</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trong</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thời</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chiến</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luôn</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phải</a:t>
            </a:r>
            <a:r>
              <a:rPr lang="vi-VN" sz="2600" kern="1600" dirty="0">
                <a:latin typeface="Times New Roman" panose="02020603050405020304" pitchFamily="18" charset="0"/>
                <a:ea typeface="Times New Roman" panose="02020603050405020304" pitchFamily="18" charset="0"/>
              </a:rPr>
              <a:t> có ý chí kiên cường thì </a:t>
            </a:r>
            <a:r>
              <a:rPr lang="en-US" sz="2600" kern="1600" dirty="0" err="1">
                <a:latin typeface="Times New Roman" panose="02020603050405020304" pitchFamily="18" charset="0"/>
                <a:ea typeface="Times New Roman" panose="02020603050405020304" pitchFamily="18" charset="0"/>
              </a:rPr>
              <a:t>mới</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cơ</a:t>
            </a:r>
            <a:r>
              <a:rPr lang="en-US" sz="2600" kern="1600" dirty="0">
                <a:latin typeface="Times New Roman" panose="02020603050405020304" pitchFamily="18" charset="0"/>
                <a:ea typeface="Times New Roman" panose="02020603050405020304" pitchFamily="18" charset="0"/>
              </a:rPr>
              <a:t> may </a:t>
            </a:r>
            <a:r>
              <a:rPr lang="vi-VN" sz="2600" kern="1600" dirty="0">
                <a:latin typeface="Times New Roman" panose="02020603050405020304" pitchFamily="18" charset="0"/>
                <a:ea typeface="Times New Roman" panose="02020603050405020304" pitchFamily="18" charset="0"/>
              </a:rPr>
              <a:t>vượt qua được.</a:t>
            </a:r>
            <a:endParaRPr lang="en-US" sz="2600" b="1" kern="1600" dirty="0">
              <a:latin typeface="Calibri Light" panose="020F0302020204030204" pitchFamily="34" charset="0"/>
              <a:ea typeface="Times New Roman" panose="02020603050405020304" pitchFamily="18" charset="0"/>
            </a:endParaRPr>
          </a:p>
          <a:p>
            <a:pPr>
              <a:spcAft>
                <a:spcPts val="0"/>
              </a:spcAft>
            </a:pPr>
            <a:r>
              <a:rPr lang="vi-VN" sz="2600" kern="1600" dirty="0">
                <a:latin typeface="Times New Roman" panose="02020603050405020304" pitchFamily="18" charset="0"/>
                <a:ea typeface="Times New Roman" panose="02020603050405020304" pitchFamily="18" charset="0"/>
              </a:rPr>
              <a:t>-Thế hệ trẻ chúng ta được sinh ra trong thời kì hòa bình hữu nghị</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đều</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là</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nhờ</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cả</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vào</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sự</a:t>
            </a:r>
            <a:r>
              <a:rPr lang="en-US" sz="2600" kern="1600" dirty="0">
                <a:latin typeface="Times New Roman" panose="02020603050405020304" pitchFamily="18" charset="0"/>
                <a:ea typeface="Times New Roman" panose="02020603050405020304" pitchFamily="18" charset="0"/>
              </a:rPr>
              <a:t> hi </a:t>
            </a:r>
            <a:r>
              <a:rPr lang="en-US" sz="2600" kern="1600" dirty="0" err="1">
                <a:latin typeface="Times New Roman" panose="02020603050405020304" pitchFamily="18" charset="0"/>
                <a:ea typeface="Times New Roman" panose="02020603050405020304" pitchFamily="18" charset="0"/>
              </a:rPr>
              <a:t>sinh</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của</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những</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người</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đi</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trước</a:t>
            </a:r>
            <a:r>
              <a:rPr lang="vi-VN" sz="2600" kern="1600" dirty="0" smtClean="0">
                <a:latin typeface="Times New Roman" panose="02020603050405020304" pitchFamily="18" charset="0"/>
                <a:ea typeface="Times New Roman" panose="02020603050405020304" pitchFamily="18" charset="0"/>
              </a:rPr>
              <a:t>.</a:t>
            </a:r>
            <a:r>
              <a:rPr lang="en-US" sz="2600" kern="1600" dirty="0" smtClean="0">
                <a:latin typeface="Times New Roman" panose="02020603050405020304" pitchFamily="18" charset="0"/>
                <a:ea typeface="Times New Roman" panose="02020603050405020304" pitchFamily="18" charset="0"/>
              </a:rPr>
              <a:t> </a:t>
            </a:r>
            <a:r>
              <a:rPr lang="vi-VN" sz="2600" kern="1600" dirty="0" smtClean="0">
                <a:latin typeface="Times New Roman" panose="02020603050405020304" pitchFamily="18" charset="0"/>
                <a:ea typeface="Times New Roman" panose="02020603050405020304" pitchFamily="18" charset="0"/>
              </a:rPr>
              <a:t>Ta </a:t>
            </a:r>
            <a:r>
              <a:rPr lang="vi-VN" sz="2600" kern="1600" dirty="0">
                <a:latin typeface="Times New Roman" panose="02020603050405020304" pitchFamily="18" charset="0"/>
                <a:ea typeface="Times New Roman" panose="02020603050405020304" pitchFamily="18" charset="0"/>
              </a:rPr>
              <a:t>nên nhớ ơn và khắc ghi công ơn của những vị anh hùng</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đã</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xã</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thây</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để</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chúng</a:t>
            </a:r>
            <a:r>
              <a:rPr lang="en-US" sz="2600" kern="1600" dirty="0">
                <a:latin typeface="Times New Roman" panose="02020603050405020304" pitchFamily="18" charset="0"/>
                <a:ea typeface="Times New Roman" panose="02020603050405020304" pitchFamily="18" charset="0"/>
              </a:rPr>
              <a:t> ta </a:t>
            </a:r>
            <a:r>
              <a:rPr lang="en-US" sz="2600" kern="1600" dirty="0" err="1">
                <a:latin typeface="Times New Roman" panose="02020603050405020304" pitchFamily="18" charset="0"/>
                <a:ea typeface="Times New Roman" panose="02020603050405020304" pitchFamily="18" charset="0"/>
              </a:rPr>
              <a:t>có</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được</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ngày</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hôm</a:t>
            </a:r>
            <a:r>
              <a:rPr lang="en-US" sz="2600" kern="1600" dirty="0">
                <a:latin typeface="Times New Roman" panose="02020603050405020304" pitchFamily="18" charset="0"/>
                <a:ea typeface="Times New Roman" panose="02020603050405020304" pitchFamily="18" charset="0"/>
              </a:rPr>
              <a:t> nay</a:t>
            </a:r>
            <a:r>
              <a:rPr lang="vi-VN" sz="2600" kern="1600" dirty="0">
                <a:latin typeface="Times New Roman" panose="02020603050405020304" pitchFamily="18" charset="0"/>
                <a:ea typeface="Times New Roman" panose="02020603050405020304" pitchFamily="18" charset="0"/>
              </a:rPr>
              <a:t>.</a:t>
            </a:r>
            <a:endParaRPr lang="en-US" sz="2600" b="1" kern="1600" dirty="0">
              <a:latin typeface="Calibri Light" panose="020F0302020204030204" pitchFamily="34" charset="0"/>
              <a:ea typeface="Times New Roman" panose="02020603050405020304" pitchFamily="18" charset="0"/>
            </a:endParaRPr>
          </a:p>
          <a:p>
            <a:pPr>
              <a:spcAft>
                <a:spcPts val="0"/>
              </a:spcAft>
            </a:pPr>
            <a:r>
              <a:rPr lang="vi-VN" sz="2600" kern="1600" dirty="0" smtClean="0">
                <a:latin typeface="Times New Roman" panose="02020603050405020304" pitchFamily="18" charset="0"/>
                <a:ea typeface="Times New Roman" panose="02020603050405020304" pitchFamily="18" charset="0"/>
              </a:rPr>
              <a:t>-</a:t>
            </a:r>
            <a:r>
              <a:rPr lang="en-US" sz="2600" kern="1600" dirty="0" smtClean="0">
                <a:latin typeface="Times New Roman" panose="02020603050405020304" pitchFamily="18" charset="0"/>
                <a:ea typeface="Times New Roman" panose="02020603050405020304" pitchFamily="18" charset="0"/>
              </a:rPr>
              <a:t> </a:t>
            </a:r>
            <a:r>
              <a:rPr lang="vi-VN" sz="2600" kern="1600" dirty="0" smtClean="0">
                <a:latin typeface="Times New Roman" panose="02020603050405020304" pitchFamily="18" charset="0"/>
                <a:ea typeface="Times New Roman" panose="02020603050405020304" pitchFamily="18" charset="0"/>
              </a:rPr>
              <a:t>Nhân </a:t>
            </a:r>
            <a:r>
              <a:rPr lang="vi-VN" sz="2600" kern="1600" dirty="0">
                <a:latin typeface="Times New Roman" panose="02020603050405020304" pitchFamily="18" charset="0"/>
                <a:ea typeface="Times New Roman" panose="02020603050405020304" pitchFamily="18" charset="0"/>
              </a:rPr>
              <a:t>ngày 22/12 là ngày quân đội nhân dân Việt Nam.</a:t>
            </a:r>
            <a:r>
              <a:rPr lang="en-US" sz="2600" kern="1600" dirty="0" err="1">
                <a:latin typeface="Times New Roman" panose="02020603050405020304" pitchFamily="18" charset="0"/>
                <a:ea typeface="Times New Roman" panose="02020603050405020304" pitchFamily="18" charset="0"/>
              </a:rPr>
              <a:t>Để</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tưởng</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niệm</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công</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lao</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của</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các</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vị</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anh</a:t>
            </a:r>
            <a:r>
              <a:rPr lang="en-US" sz="2600" kern="1600" dirty="0">
                <a:latin typeface="Times New Roman" panose="02020603050405020304" pitchFamily="18" charset="0"/>
                <a:ea typeface="Times New Roman" panose="02020603050405020304" pitchFamily="18" charset="0"/>
              </a:rPr>
              <a:t> </a:t>
            </a:r>
            <a:r>
              <a:rPr lang="en-US" sz="2600" kern="1600" dirty="0" err="1">
                <a:latin typeface="Times New Roman" panose="02020603050405020304" pitchFamily="18" charset="0"/>
                <a:ea typeface="Times New Roman" panose="02020603050405020304" pitchFamily="18" charset="0"/>
              </a:rPr>
              <a:t>hùng</a:t>
            </a:r>
            <a:r>
              <a:rPr lang="en-US" sz="2600" kern="1600" dirty="0">
                <a:latin typeface="Times New Roman" panose="02020603050405020304" pitchFamily="18" charset="0"/>
                <a:ea typeface="Times New Roman" panose="02020603050405020304" pitchFamily="18" charset="0"/>
              </a:rPr>
              <a:t> n</a:t>
            </a:r>
            <a:r>
              <a:rPr lang="vi-VN" sz="2600" kern="1600" dirty="0">
                <a:latin typeface="Times New Roman" panose="02020603050405020304" pitchFamily="18" charset="0"/>
                <a:ea typeface="Times New Roman" panose="02020603050405020304" pitchFamily="18" charset="0"/>
              </a:rPr>
              <a:t>hà trường tôi có mời một vị anh hùng trong thời kì kháng chiến chống Mĩ để kể cho chúng tôi nghe về cuộc đời người lính lái xe trong cuộc kháng chiến chống Mĩ của ông.</a:t>
            </a:r>
            <a:endParaRPr lang="en-US" sz="2600" b="1" kern="1600" dirty="0">
              <a:effectLst/>
              <a:latin typeface="Calibri Light" panose="020F0302020204030204" pitchFamily="34" charset="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276564" y="-1"/>
            <a:ext cx="4915435" cy="3078051"/>
          </a:xfrm>
          <a:prstGeom prst="rect">
            <a:avLst/>
          </a:prstGeom>
        </p:spPr>
      </p:pic>
      <p:pic>
        <p:nvPicPr>
          <p:cNvPr id="7" name="Picture 6"/>
          <p:cNvPicPr>
            <a:picLocks noChangeAspect="1"/>
          </p:cNvPicPr>
          <p:nvPr/>
        </p:nvPicPr>
        <p:blipFill>
          <a:blip r:embed="rId4"/>
          <a:stretch>
            <a:fillRect/>
          </a:stretch>
        </p:blipFill>
        <p:spPr>
          <a:xfrm>
            <a:off x="7276564" y="3078050"/>
            <a:ext cx="4915436" cy="3779950"/>
          </a:xfrm>
          <a:prstGeom prst="rect">
            <a:avLst/>
          </a:prstGeom>
        </p:spPr>
      </p:pic>
    </p:spTree>
    <p:extLst>
      <p:ext uri="{BB962C8B-B14F-4D97-AF65-F5344CB8AC3E}">
        <p14:creationId xmlns:p14="http://schemas.microsoft.com/office/powerpoint/2010/main" val="269251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1" y="0"/>
            <a:ext cx="6259133" cy="6555641"/>
          </a:xfrm>
          <a:prstGeom prst="rect">
            <a:avLst/>
          </a:prstGeom>
        </p:spPr>
        <p:txBody>
          <a:bodyPr wrap="square">
            <a:spAutoFit/>
          </a:bodyPr>
          <a:lstStyle/>
          <a:p>
            <a:pPr>
              <a:spcAft>
                <a:spcPts val="0"/>
              </a:spcAft>
            </a:pPr>
            <a:r>
              <a:rPr lang="en-US" sz="2800" b="1" kern="160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vi-VN" sz="2800" b="1" kern="1600" dirty="0" smtClean="0">
                <a:latin typeface="Times New Roman" panose="02020603050405020304" pitchFamily="18" charset="0"/>
                <a:ea typeface="Times New Roman" panose="02020603050405020304" pitchFamily="18" charset="0"/>
                <a:cs typeface="Times New Roman" panose="02020603050405020304" pitchFamily="18" charset="0"/>
              </a:rPr>
              <a:t>Thân </a:t>
            </a:r>
            <a:r>
              <a:rPr lang="vi-VN" sz="2800" b="1" kern="1600" dirty="0">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i="1" kern="1600" dirty="0">
                <a:latin typeface="Times New Roman" panose="02020603050405020304" pitchFamily="18" charset="0"/>
                <a:ea typeface="Times New Roman" panose="02020603050405020304" pitchFamily="18" charset="0"/>
                <a:cs typeface="Times New Roman" panose="02020603050405020304" pitchFamily="18" charset="0"/>
              </a:rPr>
              <a:t>Khái quát</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Đó là một ngày thứ hai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tràn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ông mặt trời tỏa những tia sáng xuống muôn nơi.</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ngày </a:t>
            </a:r>
            <a:r>
              <a:rPr lang="vi-VN" sz="2800" kern="1600" dirty="0" smtClean="0">
                <a:latin typeface="Times New Roman" panose="02020603050405020304" pitchFamily="18" charset="0"/>
                <a:ea typeface="Times New Roman" panose="02020603050405020304" pitchFamily="18" charset="0"/>
                <a:cs typeface="Times New Roman" panose="02020603050405020304" pitchFamily="18" charset="0"/>
              </a:rPr>
              <a:t>22/1</a:t>
            </a:r>
            <a:r>
              <a:rPr lang="en-US" sz="2800" kern="16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ngày quân đội nhân dân Việt Nam nên trường tôi đã mời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cựu</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dũng cảm trong thời kì kháng chiến chống Mĩ.</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8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smtClean="0">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hào</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háo</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hức</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tôi</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Tất cả các bạn học sinh đều ngồi ngay ngắn vào đúng chỗ ngồi để chào đón cậu chiến binh ấy</a:t>
            </a:r>
            <a:r>
              <a:rPr lang="vi-VN" sz="2800" kern="1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259132" y="0"/>
            <a:ext cx="5932867" cy="3065172"/>
          </a:xfrm>
          <a:prstGeom prst="rect">
            <a:avLst/>
          </a:prstGeom>
        </p:spPr>
      </p:pic>
      <p:pic>
        <p:nvPicPr>
          <p:cNvPr id="5" name="Picture 4"/>
          <p:cNvPicPr>
            <a:picLocks noChangeAspect="1"/>
          </p:cNvPicPr>
          <p:nvPr/>
        </p:nvPicPr>
        <p:blipFill>
          <a:blip r:embed="rId4"/>
          <a:stretch>
            <a:fillRect/>
          </a:stretch>
        </p:blipFill>
        <p:spPr>
          <a:xfrm>
            <a:off x="6259132" y="3065172"/>
            <a:ext cx="5932867" cy="3792828"/>
          </a:xfrm>
          <a:prstGeom prst="rect">
            <a:avLst/>
          </a:prstGeom>
        </p:spPr>
      </p:pic>
    </p:spTree>
    <p:extLst>
      <p:ext uri="{BB962C8B-B14F-4D97-AF65-F5344CB8AC3E}">
        <p14:creationId xmlns:p14="http://schemas.microsoft.com/office/powerpoint/2010/main" val="207536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5962915" y="0"/>
            <a:ext cx="6246256" cy="7029617"/>
          </a:xfrm>
          <a:prstGeom prst="rect">
            <a:avLst/>
          </a:prstGeom>
        </p:spPr>
        <p:txBody>
          <a:bodyPr wrap="square">
            <a:spAutoFit/>
          </a:bodyPr>
          <a:lstStyle/>
          <a:p>
            <a:pPr>
              <a:lnSpc>
                <a:spcPct val="115000"/>
              </a:lnSpc>
              <a:spcAft>
                <a:spcPts val="0"/>
              </a:spcAft>
            </a:pP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Từ đằng xa,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nghìn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đàn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Ông mang trên người bộ quân phục màu xanh rêu nhìn rất nghiêm trang. Ngoài ra trên bộ quân phục còn có rất nhiều huy chương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hàm</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lấp</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lánh</a:t>
            </a: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800" kern="1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bục</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6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kern="16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Mái tóc của ông bạc phơ, nụ cười rất ấm áp. Câu chuyện của ông sắp kể có liên quan đến bài mà cô giáo chúng tôi đã dạy sáng nay. Đó chính là </a:t>
            </a:r>
            <a:r>
              <a:rPr lang="en-US" sz="2800" b="1" kern="1600" dirty="0">
                <a:latin typeface="Times New Roman" panose="02020603050405020304" pitchFamily="18" charset="0"/>
                <a:ea typeface="Times New Roman" panose="02020603050405020304" pitchFamily="18" charset="0"/>
                <a:cs typeface="Times New Roman" panose="02020603050405020304" pitchFamily="18" charset="0"/>
              </a:rPr>
              <a:t>B</a:t>
            </a:r>
            <a:r>
              <a:rPr lang="vi-VN" sz="2800" b="1" kern="1600" dirty="0" smtClean="0">
                <a:latin typeface="Times New Roman" panose="02020603050405020304" pitchFamily="18" charset="0"/>
                <a:ea typeface="Times New Roman" panose="02020603050405020304" pitchFamily="18" charset="0"/>
                <a:cs typeface="Times New Roman" panose="02020603050405020304" pitchFamily="18" charset="0"/>
              </a:rPr>
              <a:t>ài </a:t>
            </a:r>
            <a:r>
              <a:rPr lang="vi-VN" sz="2800" b="1" kern="1600" dirty="0">
                <a:latin typeface="Times New Roman" panose="02020603050405020304" pitchFamily="18" charset="0"/>
                <a:ea typeface="Times New Roman" panose="02020603050405020304" pitchFamily="18" charset="0"/>
                <a:cs typeface="Times New Roman" panose="02020603050405020304" pitchFamily="18" charset="0"/>
              </a:rPr>
              <a:t>thơ về tiểu đội xe không kính.</a:t>
            </a:r>
            <a:endParaRPr lang="en-US" sz="2800" b="1" kern="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0" y="0"/>
            <a:ext cx="5782614" cy="6858000"/>
          </a:xfrm>
          <a:prstGeom prst="rect">
            <a:avLst/>
          </a:prstGeom>
        </p:spPr>
      </p:pic>
    </p:spTree>
    <p:extLst>
      <p:ext uri="{BB962C8B-B14F-4D97-AF65-F5344CB8AC3E}">
        <p14:creationId xmlns:p14="http://schemas.microsoft.com/office/powerpoint/2010/main" val="216771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1" y="0"/>
            <a:ext cx="5357612" cy="6924973"/>
          </a:xfrm>
          <a:prstGeom prst="rect">
            <a:avLst/>
          </a:prstGeom>
        </p:spPr>
        <p:txBody>
          <a:bodyPr wrap="square">
            <a:spAutoFit/>
          </a:bodyPr>
          <a:lstStyle/>
          <a:p>
            <a:pPr>
              <a:spcAft>
                <a:spcPts val="0"/>
              </a:spcAft>
            </a:pPr>
            <a:r>
              <a:rPr lang="vi-VN" sz="2800" b="1" i="1" kern="1600" dirty="0">
                <a:latin typeface="Times New Roman" panose="02020603050405020304" pitchFamily="18" charset="0"/>
                <a:ea typeface="Times New Roman" panose="02020603050405020304" pitchFamily="18" charset="0"/>
                <a:cs typeface="Times New Roman" panose="02020603050405020304" pitchFamily="18" charset="0"/>
              </a:rPr>
              <a:t>Chi tiết</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3200" kern="1600" dirty="0">
                <a:latin typeface="Times New Roman" panose="02020603050405020304" pitchFamily="18" charset="0"/>
                <a:ea typeface="Times New Roman" panose="02020603050405020304" pitchFamily="18" charset="0"/>
                <a:cs typeface="Times New Roman" panose="02020603050405020304" pitchFamily="18" charset="0"/>
              </a:rPr>
              <a:t>- Khi chất giọng ấm áp được cất lên chúng tôi như được bước vào cỗ máy thời gian để đi đến những trang lịch sử hào hùng của dân tộc.</a:t>
            </a:r>
            <a:endParaRPr lang="en-US" sz="32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3200" kern="1600" dirty="0">
                <a:latin typeface="Times New Roman" panose="02020603050405020304" pitchFamily="18" charset="0"/>
                <a:ea typeface="Times New Roman" panose="02020603050405020304" pitchFamily="18" charset="0"/>
                <a:cs typeface="Times New Roman" panose="02020603050405020304" pitchFamily="18" charset="0"/>
              </a:rPr>
              <a:t>- Ông giới thiệu ông chính là người lái xe </a:t>
            </a:r>
            <a:r>
              <a:rPr lang="vi-VN" sz="3200" kern="1600" dirty="0"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kern="1600" dirty="0" smtClean="0">
                <a:latin typeface="Times New Roman" panose="02020603050405020304" pitchFamily="18" charset="0"/>
                <a:ea typeface="Times New Roman" panose="02020603050405020304" pitchFamily="18" charset="0"/>
                <a:cs typeface="Times New Roman" panose="02020603050405020304" pitchFamily="18" charset="0"/>
              </a:rPr>
              <a:t>”Bài </a:t>
            </a:r>
            <a:r>
              <a:rPr lang="vi-VN" sz="3200" kern="1600" dirty="0">
                <a:latin typeface="Times New Roman" panose="02020603050405020304" pitchFamily="18" charset="0"/>
                <a:ea typeface="Times New Roman" panose="02020603050405020304" pitchFamily="18" charset="0"/>
                <a:cs typeface="Times New Roman" panose="02020603050405020304" pitchFamily="18" charset="0"/>
              </a:rPr>
              <a:t>thơ về tiểu đội xe không kính” của Phạm Tiến Duật.</a:t>
            </a:r>
            <a:endParaRPr lang="en-US" sz="32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3200" kern="1600" dirty="0">
                <a:latin typeface="Times New Roman" panose="02020603050405020304" pitchFamily="18" charset="0"/>
                <a:ea typeface="Times New Roman" panose="02020603050405020304" pitchFamily="18" charset="0"/>
                <a:cs typeface="Times New Roman" panose="02020603050405020304" pitchFamily="18" charset="0"/>
              </a:rPr>
              <a:t>- Ông bắt đầu kể về những khoảng thời gian kháng chiến chống Mĩ gian nan nhưng lại hào hùng.</a:t>
            </a:r>
            <a:endParaRPr lang="en-US" sz="3200" b="1" kern="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250688" y="0"/>
            <a:ext cx="6941311" cy="6858000"/>
          </a:xfrm>
          <a:prstGeom prst="rect">
            <a:avLst/>
          </a:prstGeom>
        </p:spPr>
      </p:pic>
    </p:spTree>
    <p:extLst>
      <p:ext uri="{BB962C8B-B14F-4D97-AF65-F5344CB8AC3E}">
        <p14:creationId xmlns:p14="http://schemas.microsoft.com/office/powerpoint/2010/main" val="20229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2" name="Picture 1"/>
          <p:cNvPicPr>
            <a:picLocks noChangeAspect="1"/>
          </p:cNvPicPr>
          <p:nvPr/>
        </p:nvPicPr>
        <p:blipFill>
          <a:blip r:embed="rId3"/>
          <a:stretch>
            <a:fillRect/>
          </a:stretch>
        </p:blipFill>
        <p:spPr>
          <a:xfrm>
            <a:off x="0" y="0"/>
            <a:ext cx="5434885" cy="6858000"/>
          </a:xfrm>
          <a:prstGeom prst="rect">
            <a:avLst/>
          </a:prstGeom>
        </p:spPr>
      </p:pic>
      <p:sp>
        <p:nvSpPr>
          <p:cNvPr id="3" name="Rectangle 2"/>
          <p:cNvSpPr/>
          <p:nvPr/>
        </p:nvSpPr>
        <p:spPr>
          <a:xfrm>
            <a:off x="5550793" y="0"/>
            <a:ext cx="6641205" cy="6647974"/>
          </a:xfrm>
          <a:prstGeom prst="rect">
            <a:avLst/>
          </a:prstGeom>
        </p:spPr>
        <p:txBody>
          <a:bodyPr wrap="square">
            <a:spAutoFit/>
          </a:bodyPr>
          <a:lstStyle/>
          <a:p>
            <a:pPr>
              <a:spcBef>
                <a:spcPts val="1200"/>
              </a:spcBef>
              <a:spcAft>
                <a:spcPts val="0"/>
              </a:spcAft>
            </a:pPr>
            <a:r>
              <a:rPr lang="vi-VN" sz="3200" kern="1600" dirty="0">
                <a:latin typeface="Times New Roman" panose="02020603050405020304" pitchFamily="18" charset="0"/>
                <a:ea typeface="Times New Roman" panose="02020603050405020304" pitchFamily="18" charset="0"/>
              </a:rPr>
              <a:t>- Trong chiến tranh, vũ khí và xe là những thứ không thể thiếu. Những chiếc xe mà Việt Nam mua về là của nước Nga, những chiếc xe dũng mãnh và mới toanh, không một vết xước. Ông đã rất vinh dự khi được là người lái một trong những chiếc xe ấy.</a:t>
            </a:r>
            <a:endParaRPr lang="en-US" sz="3200" b="1" kern="1600" dirty="0">
              <a:latin typeface="Calibri Light" panose="020F0302020204030204" pitchFamily="34" charset="0"/>
              <a:ea typeface="Times New Roman" panose="02020603050405020304" pitchFamily="18" charset="0"/>
            </a:endParaRPr>
          </a:p>
          <a:p>
            <a:pPr>
              <a:spcBef>
                <a:spcPts val="1200"/>
              </a:spcBef>
              <a:spcAft>
                <a:spcPts val="0"/>
              </a:spcAft>
            </a:pPr>
            <a:r>
              <a:rPr lang="vi-VN" sz="3200" kern="1600" dirty="0">
                <a:latin typeface="Times New Roman" panose="02020603050405020304" pitchFamily="18" charset="0"/>
                <a:ea typeface="Times New Roman" panose="02020603050405020304" pitchFamily="18" charset="0"/>
              </a:rPr>
              <a:t>- Với chất giọng hóm hỉnh ông kể rằng khi mới đem về, đó là một chiếc xe mới toanh, đầy đủ bộ phận như một chàng trai dũng mãnh. Nhưng sau một thời gian, chàng trai hào hùng khi nào đã như người khuyết tật</a:t>
            </a:r>
            <a:r>
              <a:rPr lang="vi-VN" sz="2800" kern="1600" dirty="0">
                <a:latin typeface="Times New Roman" panose="02020603050405020304" pitchFamily="18" charset="0"/>
                <a:ea typeface="Times New Roman" panose="02020603050405020304" pitchFamily="18" charset="0"/>
              </a:rPr>
              <a:t>.</a:t>
            </a:r>
            <a:endParaRPr lang="en-US" sz="2800" b="1" kern="1600" dirty="0">
              <a:effectLst/>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313261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0" y="0"/>
            <a:ext cx="6246254" cy="6709529"/>
          </a:xfrm>
          <a:prstGeom prst="rect">
            <a:avLst/>
          </a:prstGeom>
        </p:spPr>
        <p:txBody>
          <a:bodyPr wrap="square">
            <a:spAutoFit/>
          </a:bodyPr>
          <a:lstStyle/>
          <a:p>
            <a:pPr>
              <a:spcBef>
                <a:spcPts val="1200"/>
              </a:spcBef>
              <a:spcAft>
                <a:spcPts val="0"/>
              </a:spcAft>
            </a:pPr>
            <a:r>
              <a:rPr lang="vi-VN" sz="2800" kern="1600" dirty="0">
                <a:latin typeface="Times New Roman" panose="02020603050405020304" pitchFamily="18" charset="0"/>
                <a:ea typeface="Times New Roman" panose="02020603050405020304" pitchFamily="18" charset="0"/>
              </a:rPr>
              <a:t>- Xe không kính không phải vì xe không có kính mà vì bom đạn giật </a:t>
            </a:r>
            <a:r>
              <a:rPr lang="vi-VN" sz="2800" kern="1600" dirty="0" smtClean="0">
                <a:latin typeface="Times New Roman" panose="02020603050405020304" pitchFamily="18" charset="0"/>
                <a:ea typeface="Times New Roman" panose="02020603050405020304" pitchFamily="18" charset="0"/>
              </a:rPr>
              <a:t>run</a:t>
            </a:r>
            <a:r>
              <a:rPr lang="en-US" sz="2800" kern="1600" dirty="0">
                <a:latin typeface="Times New Roman" panose="02020603050405020304" pitchFamily="18" charset="0"/>
                <a:ea typeface="Times New Roman" panose="02020603050405020304" pitchFamily="18" charset="0"/>
              </a:rPr>
              <a:t>g</a:t>
            </a:r>
            <a:r>
              <a:rPr lang="vi-VN" sz="2800" kern="1600" dirty="0" smtClean="0">
                <a:latin typeface="Times New Roman" panose="02020603050405020304" pitchFamily="18" charset="0"/>
                <a:ea typeface="Times New Roman" panose="02020603050405020304" pitchFamily="18" charset="0"/>
              </a:rPr>
              <a:t> </a:t>
            </a:r>
            <a:r>
              <a:rPr lang="vi-VN" sz="2800" kern="1600" dirty="0">
                <a:latin typeface="Times New Roman" panose="02020603050405020304" pitchFamily="18" charset="0"/>
                <a:ea typeface="Times New Roman" panose="02020603050405020304" pitchFamily="18" charset="0"/>
              </a:rPr>
              <a:t>khắc nghiệt vô cùng. Bom xuyên rừng, xuyên cây, xuyên lá, xuyên qua cả một mặt trận. Vì thế kính vỡ đi rồi.</a:t>
            </a:r>
            <a:endParaRPr lang="en-US" sz="2800" b="1" kern="1600" dirty="0">
              <a:latin typeface="Calibri Light" panose="020F0302020204030204" pitchFamily="34" charset="0"/>
              <a:ea typeface="Times New Roman" panose="02020603050405020304" pitchFamily="18" charset="0"/>
            </a:endParaRPr>
          </a:p>
          <a:p>
            <a:pPr>
              <a:spcBef>
                <a:spcPts val="1200"/>
              </a:spcBef>
              <a:spcAft>
                <a:spcPts val="0"/>
              </a:spcAft>
            </a:pPr>
            <a:r>
              <a:rPr lang="vi-VN" sz="2800" kern="1600" dirty="0">
                <a:latin typeface="Times New Roman" panose="02020603050405020304" pitchFamily="18" charset="0"/>
                <a:ea typeface="Times New Roman" panose="02020603050405020304" pitchFamily="18" charset="0"/>
              </a:rPr>
              <a:t>- Nhưng dù không kính, ông vẫn ‘ung dung buồng lái ta ngồi” nhìn đất, nhìn trời, nhìn thẳng, đi băng băng không chút lo âu</a:t>
            </a:r>
            <a:r>
              <a:rPr lang="vi-VN" sz="2800" kern="1600" dirty="0" smtClean="0">
                <a:latin typeface="Times New Roman" panose="02020603050405020304" pitchFamily="18" charset="0"/>
                <a:ea typeface="Times New Roman" panose="02020603050405020304" pitchFamily="18" charset="0"/>
              </a:rPr>
              <a:t>.</a:t>
            </a:r>
            <a:r>
              <a:rPr lang="en-US" sz="2800" kern="1600" dirty="0" smtClean="0">
                <a:latin typeface="Times New Roman" panose="02020603050405020304" pitchFamily="18" charset="0"/>
                <a:ea typeface="Times New Roman" panose="02020603050405020304" pitchFamily="18" charset="0"/>
              </a:rPr>
              <a:t> </a:t>
            </a:r>
            <a:r>
              <a:rPr lang="vi-VN" sz="2800" kern="1600" dirty="0" smtClean="0">
                <a:latin typeface="Times New Roman" panose="02020603050405020304" pitchFamily="18" charset="0"/>
                <a:ea typeface="Times New Roman" panose="02020603050405020304" pitchFamily="18" charset="0"/>
              </a:rPr>
              <a:t>Vì </a:t>
            </a:r>
            <a:r>
              <a:rPr lang="vi-VN" sz="2800" kern="1600" dirty="0">
                <a:latin typeface="Times New Roman" panose="02020603050405020304" pitchFamily="18" charset="0"/>
                <a:ea typeface="Times New Roman" panose="02020603050405020304" pitchFamily="18" charset="0"/>
              </a:rPr>
              <a:t>không kính, cứ mỗi lần gió ập, lại thấy khóe mắt cay cay. Nhưng vì xe không kính, ông như được nhìn thấy cảnh vật, con đường như chạy thẳng vào tim, thấy cánh chim dang rộng, thấy sao xa nơi chân trời đen thẳm. Mọi thứ trở nên chân thật đến tưởng như sa vào buồng lái.</a:t>
            </a:r>
            <a:endParaRPr lang="en-US" sz="2800" b="1" kern="1600" dirty="0">
              <a:effectLst/>
              <a:latin typeface="Calibri Light" panose="020F0302020204030204" pitchFamily="34"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246253" y="-1"/>
            <a:ext cx="5945745" cy="3078051"/>
          </a:xfrm>
          <a:prstGeom prst="rect">
            <a:avLst/>
          </a:prstGeom>
        </p:spPr>
      </p:pic>
      <p:pic>
        <p:nvPicPr>
          <p:cNvPr id="6" name="Picture 5"/>
          <p:cNvPicPr>
            <a:picLocks noChangeAspect="1"/>
          </p:cNvPicPr>
          <p:nvPr/>
        </p:nvPicPr>
        <p:blipFill>
          <a:blip r:embed="rId4"/>
          <a:stretch>
            <a:fillRect/>
          </a:stretch>
        </p:blipFill>
        <p:spPr>
          <a:xfrm>
            <a:off x="6246253" y="3120174"/>
            <a:ext cx="5945745" cy="3737825"/>
          </a:xfrm>
          <a:prstGeom prst="rect">
            <a:avLst/>
          </a:prstGeom>
        </p:spPr>
      </p:pic>
    </p:spTree>
    <p:extLst>
      <p:ext uri="{BB962C8B-B14F-4D97-AF65-F5344CB8AC3E}">
        <p14:creationId xmlns:p14="http://schemas.microsoft.com/office/powerpoint/2010/main" val="34094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0" y="0"/>
            <a:ext cx="5215944" cy="6278642"/>
          </a:xfrm>
          <a:prstGeom prst="rect">
            <a:avLst/>
          </a:prstGeom>
        </p:spPr>
        <p:txBody>
          <a:bodyPr wrap="square">
            <a:spAutoFit/>
          </a:bodyPr>
          <a:lstStyle/>
          <a:p>
            <a:pPr>
              <a:spcBef>
                <a:spcPts val="1200"/>
              </a:spcBef>
              <a:spcAft>
                <a:spcPts val="0"/>
              </a:spcAft>
            </a:pP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Vì xe không kính nên mỗi khi bụi cát ập vào, tóc ông trắng xóa như người già. Mặt mũi ai nấy đen kịt như ông kẹ. Nhưng mặc cho gió bụi ào ào, ông chẳng cần tắm gội, chỉ cần phì phèo châm điếu thuốc, nhìn mặt nhau cùng cười ha ha thì đó là mãn nguyện.</a:t>
            </a:r>
            <a:endParaRPr lang="en-US" sz="2800" b="1" kern="16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200"/>
              </a:spcBef>
              <a:spcAft>
                <a:spcPts val="0"/>
              </a:spcAft>
            </a:pPr>
            <a:r>
              <a:rPr lang="vi-VN" sz="2800" kern="1600" dirty="0">
                <a:latin typeface="Times New Roman" panose="02020603050405020304" pitchFamily="18" charset="0"/>
                <a:ea typeface="Times New Roman" panose="02020603050405020304" pitchFamily="18" charset="0"/>
                <a:cs typeface="Times New Roman" panose="02020603050405020304" pitchFamily="18" charset="0"/>
              </a:rPr>
              <a:t>- Cũng vì xe không có kính, những khi mưa xối xả ùa về, có ông ướt như chuột lột, ngồi trong xe chẳng khác gì ngồi ngoài trời. Nhưng ông chẳng buồn thay, lát mãi mưa  tạnh gió lùa vào xe sẽ mau khô thôi.</a:t>
            </a:r>
            <a:endParaRPr lang="en-US" sz="2800" b="1" kern="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357209" y="0"/>
            <a:ext cx="6834790" cy="6858000"/>
          </a:xfrm>
          <a:prstGeom prst="rect">
            <a:avLst/>
          </a:prstGeom>
        </p:spPr>
      </p:pic>
    </p:spTree>
    <p:extLst>
      <p:ext uri="{BB962C8B-B14F-4D97-AF65-F5344CB8AC3E}">
        <p14:creationId xmlns:p14="http://schemas.microsoft.com/office/powerpoint/2010/main" val="178707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0" y="0"/>
            <a:ext cx="6096000" cy="6656566"/>
          </a:xfrm>
          <a:prstGeom prst="rect">
            <a:avLst/>
          </a:prstGeom>
        </p:spPr>
        <p:txBody>
          <a:bodyPr>
            <a:spAutoFit/>
          </a:bodyPr>
          <a:lstStyle/>
          <a:p>
            <a:pPr>
              <a:lnSpc>
                <a:spcPct val="115000"/>
              </a:lnSpc>
              <a:spcBef>
                <a:spcPts val="1200"/>
              </a:spcBef>
              <a:spcAft>
                <a:spcPts val="0"/>
              </a:spcAft>
            </a:pPr>
            <a:r>
              <a:rPr lang="vi-VN" sz="2800" kern="1600" dirty="0">
                <a:latin typeface="Times New Roman" panose="02020603050405020304" pitchFamily="18" charset="0"/>
                <a:ea typeface="Times New Roman" panose="02020603050405020304" pitchFamily="18" charset="0"/>
              </a:rPr>
              <a:t>- Ông dừng lại một chút, nở nụ cười ôn hòa nói rằng:” những chiếc xe anh dũng từ trong bơm rơi, những chiếc xe không có kính mặc mưa, mặc gió, </a:t>
            </a:r>
            <a:r>
              <a:rPr lang="vi-VN" sz="2800" kern="1600" dirty="0" smtClean="0">
                <a:latin typeface="Times New Roman" panose="02020603050405020304" pitchFamily="18" charset="0"/>
                <a:ea typeface="Times New Roman" panose="02020603050405020304" pitchFamily="18" charset="0"/>
              </a:rPr>
              <a:t>mặ</a:t>
            </a:r>
            <a:r>
              <a:rPr lang="en-US" sz="2800" kern="1600" dirty="0" smtClean="0">
                <a:latin typeface="Times New Roman" panose="02020603050405020304" pitchFamily="18" charset="0"/>
                <a:ea typeface="Times New Roman" panose="02020603050405020304" pitchFamily="18" charset="0"/>
              </a:rPr>
              <a:t>c</a:t>
            </a:r>
            <a:r>
              <a:rPr lang="vi-VN" sz="2800" kern="1600" dirty="0" smtClean="0">
                <a:latin typeface="Times New Roman" panose="02020603050405020304" pitchFamily="18" charset="0"/>
                <a:ea typeface="Times New Roman" panose="02020603050405020304" pitchFamily="18" charset="0"/>
              </a:rPr>
              <a:t> </a:t>
            </a:r>
            <a:r>
              <a:rPr lang="vi-VN" sz="2800" kern="1600" dirty="0">
                <a:latin typeface="Times New Roman" panose="02020603050405020304" pitchFamily="18" charset="0"/>
                <a:ea typeface="Times New Roman" panose="02020603050405020304" pitchFamily="18" charset="0"/>
              </a:rPr>
              <a:t>sức mà chạy</a:t>
            </a:r>
            <a:r>
              <a:rPr lang="vi-VN" sz="2800" kern="1600" dirty="0" smtClean="0">
                <a:latin typeface="Times New Roman" panose="02020603050405020304" pitchFamily="18" charset="0"/>
                <a:ea typeface="Times New Roman" panose="02020603050405020304" pitchFamily="18" charset="0"/>
              </a:rPr>
              <a:t>.</a:t>
            </a:r>
            <a:r>
              <a:rPr lang="en-US" sz="2800" kern="1600" dirty="0" smtClean="0">
                <a:latin typeface="Times New Roman" panose="02020603050405020304" pitchFamily="18" charset="0"/>
                <a:ea typeface="Times New Roman" panose="02020603050405020304" pitchFamily="18" charset="0"/>
              </a:rPr>
              <a:t> </a:t>
            </a:r>
            <a:r>
              <a:rPr lang="vi-VN" sz="2800" kern="1600" dirty="0" smtClean="0">
                <a:latin typeface="Times New Roman" panose="02020603050405020304" pitchFamily="18" charset="0"/>
                <a:ea typeface="Times New Roman" panose="02020603050405020304" pitchFamily="18" charset="0"/>
              </a:rPr>
              <a:t>Đã </a:t>
            </a:r>
            <a:r>
              <a:rPr lang="vi-VN" sz="2800" kern="1600" dirty="0">
                <a:latin typeface="Times New Roman" panose="02020603050405020304" pitchFamily="18" charset="0"/>
                <a:ea typeface="Times New Roman" panose="02020603050405020304" pitchFamily="18" charset="0"/>
              </a:rPr>
              <a:t>cùng tụ về hợp thành tiểu đội, cùng bắt tay nhau qua ô kính đã vỡ.</a:t>
            </a:r>
            <a:endParaRPr lang="en-US" sz="2800" b="1" kern="1600" dirty="0">
              <a:latin typeface="Calibri Light" panose="020F0302020204030204" pitchFamily="34" charset="0"/>
              <a:ea typeface="Times New Roman" panose="02020603050405020304" pitchFamily="18" charset="0"/>
            </a:endParaRPr>
          </a:p>
          <a:p>
            <a:pPr>
              <a:lnSpc>
                <a:spcPct val="115000"/>
              </a:lnSpc>
              <a:spcBef>
                <a:spcPts val="1200"/>
              </a:spcBef>
              <a:spcAft>
                <a:spcPts val="0"/>
              </a:spcAft>
            </a:pPr>
            <a:r>
              <a:rPr lang="vi-VN" sz="2800" kern="1600" dirty="0">
                <a:latin typeface="Times New Roman" panose="02020603050405020304" pitchFamily="18" charset="0"/>
                <a:ea typeface="Times New Roman" panose="02020603050405020304" pitchFamily="18" charset="0"/>
              </a:rPr>
              <a:t>- Cùng dựng bếp </a:t>
            </a:r>
            <a:r>
              <a:rPr lang="vi-VN" sz="2800" kern="1600" dirty="0" smtClean="0">
                <a:latin typeface="Times New Roman" panose="02020603050405020304" pitchFamily="18" charset="0"/>
                <a:ea typeface="Times New Roman" panose="02020603050405020304" pitchFamily="18" charset="0"/>
              </a:rPr>
              <a:t>Hoàn</a:t>
            </a:r>
            <a:r>
              <a:rPr lang="en-US" sz="2800" kern="1600" dirty="0" smtClean="0">
                <a:latin typeface="Times New Roman" panose="02020603050405020304" pitchFamily="18" charset="0"/>
                <a:ea typeface="Times New Roman" panose="02020603050405020304" pitchFamily="18" charset="0"/>
              </a:rPr>
              <a:t>g</a:t>
            </a:r>
            <a:r>
              <a:rPr lang="vi-VN" sz="2800" kern="1600" dirty="0" smtClean="0">
                <a:latin typeface="Times New Roman" panose="02020603050405020304" pitchFamily="18" charset="0"/>
                <a:ea typeface="Times New Roman" panose="02020603050405020304" pitchFamily="18" charset="0"/>
              </a:rPr>
              <a:t> </a:t>
            </a:r>
            <a:r>
              <a:rPr lang="vi-VN" sz="2800" kern="1600" dirty="0">
                <a:latin typeface="Times New Roman" panose="02020603050405020304" pitchFamily="18" charset="0"/>
                <a:ea typeface="Times New Roman" panose="02020603050405020304" pitchFamily="18" charset="0"/>
              </a:rPr>
              <a:t>Cầm giữa trời đất bao la, anh em ta cùng sum vầy, chung bát đữa nghĩa là gia đình đấy. Nếu đói, nếu mệt muốn dừng thì dừng cùng ăn giữa trời, cùng nhau mắc võng nghỉ ngơi. Nghỉ xong lại đi, thấy trời càng xanh càng chứa chan đầy niềm hy vọng.</a:t>
            </a:r>
            <a:endParaRPr lang="en-US" sz="2800" b="1" kern="1600" dirty="0">
              <a:effectLst/>
              <a:latin typeface="Calibri Light" panose="020F0302020204030204" pitchFamily="34"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944673" y="-1"/>
            <a:ext cx="6247326" cy="3258355"/>
          </a:xfrm>
          <a:prstGeom prst="rect">
            <a:avLst/>
          </a:prstGeom>
        </p:spPr>
      </p:pic>
      <p:pic>
        <p:nvPicPr>
          <p:cNvPr id="5" name="Picture 4"/>
          <p:cNvPicPr>
            <a:picLocks noChangeAspect="1"/>
          </p:cNvPicPr>
          <p:nvPr/>
        </p:nvPicPr>
        <p:blipFill>
          <a:blip r:embed="rId4"/>
          <a:stretch>
            <a:fillRect/>
          </a:stretch>
        </p:blipFill>
        <p:spPr>
          <a:xfrm>
            <a:off x="5944673" y="3272842"/>
            <a:ext cx="6247326" cy="3585157"/>
          </a:xfrm>
          <a:prstGeom prst="rect">
            <a:avLst/>
          </a:prstGeom>
        </p:spPr>
      </p:pic>
    </p:spTree>
    <p:extLst>
      <p:ext uri="{BB962C8B-B14F-4D97-AF65-F5344CB8AC3E}">
        <p14:creationId xmlns:p14="http://schemas.microsoft.com/office/powerpoint/2010/main" val="25161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1216</Words>
  <Application>Microsoft Macintosh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8</cp:revision>
  <dcterms:created xsi:type="dcterms:W3CDTF">2021-10-05T09:46:26Z</dcterms:created>
  <dcterms:modified xsi:type="dcterms:W3CDTF">2022-12-16T12:20:22Z</dcterms:modified>
</cp:coreProperties>
</file>