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69" r:id="rId2"/>
    <p:sldId id="257" r:id="rId3"/>
    <p:sldId id="270" r:id="rId4"/>
    <p:sldId id="271" r:id="rId5"/>
    <p:sldId id="259" r:id="rId6"/>
    <p:sldId id="260" r:id="rId7"/>
    <p:sldId id="261" r:id="rId8"/>
    <p:sldId id="258" r:id="rId9"/>
    <p:sldId id="273" r:id="rId10"/>
    <p:sldId id="262" r:id="rId11"/>
    <p:sldId id="264" r:id="rId12"/>
    <p:sldId id="274" r:id="rId13"/>
    <p:sldId id="263" r:id="rId14"/>
    <p:sldId id="275" r:id="rId15"/>
    <p:sldId id="265" r:id="rId16"/>
    <p:sldId id="276" r:id="rId17"/>
    <p:sldId id="278" r:id="rId18"/>
    <p:sldId id="277"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47" autoAdjust="0"/>
  </p:normalViewPr>
  <p:slideViewPr>
    <p:cSldViewPr>
      <p:cViewPr varScale="1">
        <p:scale>
          <a:sx n="43" d="100"/>
          <a:sy n="43" d="100"/>
        </p:scale>
        <p:origin x="73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F63A8-CDFB-4191-B3CD-485F671097FA}"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F1E50-AA36-4C81-8999-340475E1E0B3}" type="slidenum">
              <a:rPr lang="en-US" smtClean="0"/>
              <a:t>‹#›</a:t>
            </a:fld>
            <a:endParaRPr lang="en-US"/>
          </a:p>
        </p:txBody>
      </p:sp>
    </p:spTree>
    <p:extLst>
      <p:ext uri="{BB962C8B-B14F-4D97-AF65-F5344CB8AC3E}">
        <p14:creationId xmlns:p14="http://schemas.microsoft.com/office/powerpoint/2010/main" val="3129118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3F1E50-AA36-4C81-8999-340475E1E0B3}" type="slidenum">
              <a:rPr lang="en-US" smtClean="0"/>
              <a:t>10</a:t>
            </a:fld>
            <a:endParaRPr lang="en-US"/>
          </a:p>
        </p:txBody>
      </p:sp>
    </p:spTree>
    <p:extLst>
      <p:ext uri="{BB962C8B-B14F-4D97-AF65-F5344CB8AC3E}">
        <p14:creationId xmlns:p14="http://schemas.microsoft.com/office/powerpoint/2010/main" val="150973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53.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9.png"/><Relationship Id="rId5" Type="http://schemas.openxmlformats.org/officeDocument/2006/relationships/image" Target="../media/image53.sv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67.svg"/><Relationship Id="rId10" Type="http://schemas.openxmlformats.org/officeDocument/2006/relationships/image" Target="../media/image45.svg"/><Relationship Id="rId4" Type="http://schemas.openxmlformats.org/officeDocument/2006/relationships/image" Target="../media/image41.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67.svg"/><Relationship Id="rId10" Type="http://schemas.openxmlformats.org/officeDocument/2006/relationships/image" Target="../media/image45.svg"/><Relationship Id="rId4" Type="http://schemas.openxmlformats.org/officeDocument/2006/relationships/image" Target="../media/image41.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7.svg"/><Relationship Id="rId3" Type="http://schemas.openxmlformats.org/officeDocument/2006/relationships/slideLayout" Target="../slideLayouts/slideLayout7.xml"/><Relationship Id="rId7" Type="http://schemas.openxmlformats.org/officeDocument/2006/relationships/image" Target="../media/image73.svg"/><Relationship Id="rId12" Type="http://schemas.openxmlformats.org/officeDocument/2006/relationships/image" Target="../media/image4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5.png"/><Relationship Id="rId11" Type="http://schemas.openxmlformats.org/officeDocument/2006/relationships/image" Target="../media/image75.svg"/><Relationship Id="rId5" Type="http://schemas.openxmlformats.org/officeDocument/2006/relationships/image" Target="../media/image30.sv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32.sv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8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9.svg"/><Relationship Id="rId5" Type="http://schemas.openxmlformats.org/officeDocument/2006/relationships/image" Target="../media/image35.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3.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a:off x="16008272" y="-52272"/>
            <a:ext cx="2161943" cy="2161943"/>
          </a:xfrm>
          <a:custGeom>
            <a:avLst/>
            <a:gdLst/>
            <a:ahLst/>
            <a:cxnLst/>
            <a:rect l="l" t="t" r="r" b="b"/>
            <a:pathLst>
              <a:path w="2161943" h="2161943">
                <a:moveTo>
                  <a:pt x="0" y="0"/>
                </a:moveTo>
                <a:lnTo>
                  <a:pt x="2161942" y="0"/>
                </a:lnTo>
                <a:lnTo>
                  <a:pt x="2161942" y="2161943"/>
                </a:lnTo>
                <a:lnTo>
                  <a:pt x="0" y="2161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400" y="97971"/>
            <a:ext cx="1621745" cy="1621745"/>
          </a:xfrm>
          <a:custGeom>
            <a:avLst/>
            <a:gdLst/>
            <a:ahLst/>
            <a:cxnLst/>
            <a:rect l="l" t="t" r="r" b="b"/>
            <a:pathLst>
              <a:path w="1621745" h="1621745">
                <a:moveTo>
                  <a:pt x="0" y="0"/>
                </a:moveTo>
                <a:lnTo>
                  <a:pt x="1621745" y="0"/>
                </a:lnTo>
                <a:lnTo>
                  <a:pt x="1621745" y="1621744"/>
                </a:lnTo>
                <a:lnTo>
                  <a:pt x="0" y="1621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CAFB2D81-59E5-355C-2441-531D838337F0}"/>
              </a:ext>
            </a:extLst>
          </p:cNvPr>
          <p:cNvSpPr/>
          <p:nvPr/>
        </p:nvSpPr>
        <p:spPr>
          <a:xfrm>
            <a:off x="838200" y="2109671"/>
            <a:ext cx="16611600" cy="775822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8AC31-6C35-73AE-F3A0-4F6730761A88}"/>
              </a:ext>
            </a:extLst>
          </p:cNvPr>
          <p:cNvSpPr txBox="1"/>
          <p:nvPr/>
        </p:nvSpPr>
        <p:spPr>
          <a:xfrm>
            <a:off x="1371600" y="2471567"/>
            <a:ext cx="15544799" cy="769441"/>
          </a:xfrm>
          <a:prstGeom prst="rect">
            <a:avLst/>
          </a:prstGeom>
          <a:noFill/>
        </p:spPr>
        <p:txBody>
          <a:bodyPr wrap="square" rtlCol="0">
            <a:spAutoFit/>
          </a:bodyPr>
          <a:lstStyle/>
          <a:p>
            <a:pPr algn="ctr"/>
            <a:r>
              <a:rPr lang="vi-VN" sz="4400" b="1">
                <a:solidFill>
                  <a:schemeClr val="tx2">
                    <a:lumMod val="50000"/>
                  </a:schemeClr>
                </a:solidFill>
                <a:latin typeface="Arial" panose="020B0604020202020204" pitchFamily="34" charset="0"/>
                <a:cs typeface="Arial" panose="020B0604020202020204" pitchFamily="34" charset="0"/>
              </a:rPr>
              <a:t>Trò chơi </a:t>
            </a:r>
            <a:r>
              <a:rPr lang="en-US" sz="4400" b="1">
                <a:solidFill>
                  <a:schemeClr val="tx2">
                    <a:lumMod val="50000"/>
                  </a:schemeClr>
                </a:solidFill>
                <a:latin typeface="Arial" panose="020B0604020202020204" pitchFamily="34" charset="0"/>
                <a:cs typeface="Arial" panose="020B0604020202020204" pitchFamily="34" charset="0"/>
              </a:rPr>
              <a:t>“</a:t>
            </a:r>
            <a:r>
              <a:rPr lang="vi-VN" sz="4400" b="1">
                <a:solidFill>
                  <a:schemeClr val="tx2">
                    <a:lumMod val="50000"/>
                  </a:schemeClr>
                </a:solidFill>
                <a:latin typeface="Arial" panose="020B0604020202020204" pitchFamily="34" charset="0"/>
                <a:cs typeface="Arial" panose="020B0604020202020204" pitchFamily="34" charset="0"/>
              </a:rPr>
              <a:t>Ai nhanh, ai đúng</a:t>
            </a:r>
            <a:r>
              <a:rPr lang="en-US" sz="4400" b="1">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3DE1142-D9BA-6EAE-C76E-4BC8522CD8E7}"/>
              </a:ext>
            </a:extLst>
          </p:cNvPr>
          <p:cNvGrpSpPr/>
          <p:nvPr/>
        </p:nvGrpSpPr>
        <p:grpSpPr>
          <a:xfrm>
            <a:off x="5981700" y="-28898"/>
            <a:ext cx="6324600" cy="1580477"/>
            <a:chOff x="5715000" y="-1"/>
            <a:chExt cx="6324600" cy="1563773"/>
          </a:xfrm>
        </p:grpSpPr>
        <p:sp>
          <p:nvSpPr>
            <p:cNvPr id="12" name="Round Same Side Corner Rectangle 11">
              <a:extLst>
                <a:ext uri="{FF2B5EF4-FFF2-40B4-BE49-F238E27FC236}">
                  <a16:creationId xmlns:a16="http://schemas.microsoft.com/office/drawing/2014/main" id="{A92C613C-57CD-6B10-227D-A2D00EC9399C}"/>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8DB31A-A626-BC5B-808C-1401BA24B11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4" name="TextBox 13">
            <a:extLst>
              <a:ext uri="{FF2B5EF4-FFF2-40B4-BE49-F238E27FC236}">
                <a16:creationId xmlns:a16="http://schemas.microsoft.com/office/drawing/2014/main" id="{8C22A972-A14B-7760-E49B-1DBC9BC005E4}"/>
              </a:ext>
            </a:extLst>
          </p:cNvPr>
          <p:cNvSpPr txBox="1"/>
          <p:nvPr/>
        </p:nvSpPr>
        <p:spPr>
          <a:xfrm>
            <a:off x="1371599" y="3135333"/>
            <a:ext cx="9319784" cy="6441572"/>
          </a:xfrm>
          <a:prstGeom prst="rect">
            <a:avLst/>
          </a:prstGeom>
          <a:noFill/>
        </p:spPr>
        <p:txBody>
          <a:bodyPr wrap="square">
            <a:spAutoFit/>
          </a:bodyPr>
          <a:lstStyle/>
          <a:p>
            <a:pPr marL="571500" indent="-571500" algn="just">
              <a:lnSpc>
                <a:spcPct val="150000"/>
              </a:lnSpc>
              <a:buClr>
                <a:srgbClr val="FF0000"/>
              </a:buClr>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Cử một bạn làm quản trò, một bạn làm trọng tài và thành lập 2 đội chơi, mỗi đội khoảng 10 – 12 bạn.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Trên bảng chia làm 2 cột, ghi tên 2 đội chơi. Mỗi đội xếp thành một hàng sau vạch xuất phát. </a:t>
            </a:r>
          </a:p>
        </p:txBody>
      </p:sp>
      <p:pic>
        <p:nvPicPr>
          <p:cNvPr id="15" name="Picture 14" descr="A group of children sitting at desks&#10;&#10;Description automatically generated">
            <a:extLst>
              <a:ext uri="{FF2B5EF4-FFF2-40B4-BE49-F238E27FC236}">
                <a16:creationId xmlns:a16="http://schemas.microsoft.com/office/drawing/2014/main" id="{69B31C8B-31AD-BACF-9FC8-CC3F360F99B2}"/>
              </a:ext>
            </a:extLst>
          </p:cNvPr>
          <p:cNvPicPr>
            <a:picLocks noChangeAspect="1"/>
          </p:cNvPicPr>
          <p:nvPr/>
        </p:nvPicPr>
        <p:blipFill rotWithShape="1">
          <a:blip r:embed="rId6">
            <a:extLst>
              <a:ext uri="{28A0092B-C50C-407E-A947-70E740481C1C}">
                <a14:useLocalDpi xmlns:a14="http://schemas.microsoft.com/office/drawing/2010/main" val="0"/>
              </a:ext>
            </a:extLst>
          </a:blip>
          <a:srcRect t="14542" b="12562"/>
          <a:stretch/>
        </p:blipFill>
        <p:spPr>
          <a:xfrm>
            <a:off x="11350776" y="4373492"/>
            <a:ext cx="5439631" cy="3965254"/>
          </a:xfrm>
          <a:prstGeom prst="rect">
            <a:avLst/>
          </a:prstGeom>
        </p:spPr>
      </p:pic>
    </p:spTree>
    <p:extLst>
      <p:ext uri="{BB962C8B-B14F-4D97-AF65-F5344CB8AC3E}">
        <p14:creationId xmlns:p14="http://schemas.microsoft.com/office/powerpoint/2010/main" val="235747073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left)">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pic>
        <p:nvPicPr>
          <p:cNvPr id="57" name="Picture 56" descr="A machine in a field&#10;&#10;Description automatically generated">
            <a:extLst>
              <a:ext uri="{FF2B5EF4-FFF2-40B4-BE49-F238E27FC236}">
                <a16:creationId xmlns:a16="http://schemas.microsoft.com/office/drawing/2014/main" id="{709DA76E-3C31-802C-6D54-F4FC2F5CE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561" y="396786"/>
            <a:ext cx="3846292" cy="4383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8" name="Straight Connector 57">
            <a:extLst>
              <a:ext uri="{FF2B5EF4-FFF2-40B4-BE49-F238E27FC236}">
                <a16:creationId xmlns:a16="http://schemas.microsoft.com/office/drawing/2014/main" id="{39E2D3FB-E107-5BDC-EE9A-1E8FA35066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136821" y="1666755"/>
            <a:ext cx="16560" cy="696765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9" name="Picture 58" descr="A group of students in a classroom&#10;&#10;Description automatically generated">
            <a:extLst>
              <a:ext uri="{FF2B5EF4-FFF2-40B4-BE49-F238E27FC236}">
                <a16:creationId xmlns:a16="http://schemas.microsoft.com/office/drawing/2014/main" id="{D8F07F3C-8D01-D5FB-7AAD-3DE26201C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4350" y="396786"/>
            <a:ext cx="3890119" cy="4383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0" name="Straight Connector 59">
            <a:extLst>
              <a:ext uri="{FF2B5EF4-FFF2-40B4-BE49-F238E27FC236}">
                <a16:creationId xmlns:a16="http://schemas.microsoft.com/office/drawing/2014/main" id="{A971B6CF-6974-EB78-1FDE-C0999A7566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2104540" y="5143497"/>
            <a:ext cx="6283356"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6AE7443-E5B7-B50D-09D1-64260C38B0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915501" y="5143497"/>
            <a:ext cx="6283356"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2" name="Picture 61" descr="A person working on a car&#10;&#10;Description automatically generated">
            <a:extLst>
              <a:ext uri="{FF2B5EF4-FFF2-40B4-BE49-F238E27FC236}">
                <a16:creationId xmlns:a16="http://schemas.microsoft.com/office/drawing/2014/main" id="{1839A4ED-76CE-4889-02B9-F300B0A2E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092" y="5506969"/>
            <a:ext cx="3846293" cy="439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2" descr="A group of people performing surgery&#10;&#10;Description automatically generated">
            <a:extLst>
              <a:ext uri="{FF2B5EF4-FFF2-40B4-BE49-F238E27FC236}">
                <a16:creationId xmlns:a16="http://schemas.microsoft.com/office/drawing/2014/main" id="{26F973AF-F89C-E7F0-E912-DA3FA5164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0616" y="5494448"/>
            <a:ext cx="3802336" cy="439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rot="652733">
            <a:off x="73680" y="9363541"/>
            <a:ext cx="793143" cy="856307"/>
          </a:xfrm>
          <a:custGeom>
            <a:avLst/>
            <a:gdLst/>
            <a:ahLst/>
            <a:cxnLst/>
            <a:rect l="l" t="t" r="r" b="b"/>
            <a:pathLst>
              <a:path w="2540396" h="2540396">
                <a:moveTo>
                  <a:pt x="0" y="0"/>
                </a:moveTo>
                <a:lnTo>
                  <a:pt x="2540396" y="0"/>
                </a:lnTo>
                <a:lnTo>
                  <a:pt x="2540396" y="2540396"/>
                </a:lnTo>
                <a:lnTo>
                  <a:pt x="0" y="25403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5976336" y="27214"/>
            <a:ext cx="2311664" cy="687647"/>
          </a:xfrm>
          <a:custGeom>
            <a:avLst/>
            <a:gdLst/>
            <a:ahLst/>
            <a:cxnLst/>
            <a:rect l="l" t="t" r="r" b="b"/>
            <a:pathLst>
              <a:path w="3668188" h="1173820">
                <a:moveTo>
                  <a:pt x="0" y="0"/>
                </a:moveTo>
                <a:lnTo>
                  <a:pt x="3668188" y="0"/>
                </a:lnTo>
                <a:lnTo>
                  <a:pt x="3668188" y="1173820"/>
                </a:lnTo>
                <a:lnTo>
                  <a:pt x="0" y="11738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3717A8C9-74F1-8A28-5504-7B682487773F}"/>
              </a:ext>
            </a:extLst>
          </p:cNvPr>
          <p:cNvSpPr/>
          <p:nvPr/>
        </p:nvSpPr>
        <p:spPr>
          <a:xfrm>
            <a:off x="17678400" y="9599352"/>
            <a:ext cx="636814" cy="687647"/>
          </a:xfrm>
          <a:custGeom>
            <a:avLst/>
            <a:gdLst/>
            <a:ahLst/>
            <a:cxnLst/>
            <a:rect l="l" t="t" r="r" b="b"/>
            <a:pathLst>
              <a:path w="5106904" h="5106904">
                <a:moveTo>
                  <a:pt x="0" y="0"/>
                </a:moveTo>
                <a:lnTo>
                  <a:pt x="5106904" y="0"/>
                </a:lnTo>
                <a:lnTo>
                  <a:pt x="5106904" y="5106904"/>
                </a:lnTo>
                <a:lnTo>
                  <a:pt x="0" y="51069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AEE7C82-EB33-D5E4-5A0F-8B36F581F883}"/>
              </a:ext>
            </a:extLst>
          </p:cNvPr>
          <p:cNvGrpSpPr/>
          <p:nvPr/>
        </p:nvGrpSpPr>
        <p:grpSpPr>
          <a:xfrm>
            <a:off x="381000" y="131788"/>
            <a:ext cx="14169337" cy="2778209"/>
            <a:chOff x="173935" y="-500526"/>
            <a:chExt cx="14169337" cy="2778209"/>
          </a:xfrm>
        </p:grpSpPr>
        <p:sp>
          <p:nvSpPr>
            <p:cNvPr id="15" name="Line Callout 1 (Border and Accent Bar) 3">
              <a:extLst>
                <a:ext uri="{FF2B5EF4-FFF2-40B4-BE49-F238E27FC236}">
                  <a16:creationId xmlns:a16="http://schemas.microsoft.com/office/drawing/2014/main" id="{19A2DC5C-2F84-3D38-648D-0E7EAD9997D3}"/>
                </a:ext>
              </a:extLst>
            </p:cNvPr>
            <p:cNvSpPr/>
            <p:nvPr/>
          </p:nvSpPr>
          <p:spPr>
            <a:xfrm>
              <a:off x="173935" y="77778"/>
              <a:ext cx="13569262" cy="219990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Gợi ý: </a:t>
              </a:r>
              <a:r>
                <a:rPr lang="en-US" sz="4000">
                  <a:solidFill>
                    <a:schemeClr val="accent2">
                      <a:lumMod val="50000"/>
                    </a:schemeClr>
                  </a:solidFill>
                  <a:latin typeface="Arial" panose="020B0604020202020204" pitchFamily="34" charset="0"/>
                  <a:cs typeface="Arial" panose="020B0604020202020204" pitchFamily="34" charset="0"/>
                </a:rPr>
                <a:t>Một số </a:t>
              </a:r>
              <a:r>
                <a:rPr lang="vi-VN" sz="4000">
                  <a:solidFill>
                    <a:schemeClr val="accent2">
                      <a:lumMod val="50000"/>
                    </a:schemeClr>
                  </a:solidFill>
                  <a:latin typeface="Arial" panose="020B0604020202020204" pitchFamily="34" charset="0"/>
                  <a:cs typeface="Arial" panose="020B0604020202020204" pitchFamily="34" charset="0"/>
                </a:rPr>
                <a:t>nghề phổ biến trong xã hội hiện đại</a:t>
              </a:r>
              <a:r>
                <a:rPr lang="en-US" sz="4000">
                  <a:solidFill>
                    <a:schemeClr val="accent2">
                      <a:lumMod val="50000"/>
                    </a:schemeClr>
                  </a:solidFill>
                  <a:latin typeface="Arial" panose="020B0604020202020204" pitchFamily="34" charset="0"/>
                  <a:cs typeface="Arial" panose="020B0604020202020204" pitchFamily="34" charset="0"/>
                </a:rPr>
                <a:t> có thể kể đến như:</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27148C6D-B5EF-A6AA-CE2E-E5BB8E9AB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43122" y="-500526"/>
              <a:ext cx="1200150" cy="1200150"/>
            </a:xfrm>
            <a:prstGeom prst="rect">
              <a:avLst/>
            </a:prstGeom>
          </p:spPr>
        </p:pic>
      </p:grpSp>
      <p:sp>
        <p:nvSpPr>
          <p:cNvPr id="17" name="Rectangle: Rounded Corners 16">
            <a:extLst>
              <a:ext uri="{FF2B5EF4-FFF2-40B4-BE49-F238E27FC236}">
                <a16:creationId xmlns:a16="http://schemas.microsoft.com/office/drawing/2014/main" id="{67A1B830-77FE-ACB6-5093-4B38D636F67B}"/>
              </a:ext>
            </a:extLst>
          </p:cNvPr>
          <p:cNvSpPr/>
          <p:nvPr/>
        </p:nvSpPr>
        <p:spPr>
          <a:xfrm>
            <a:off x="707493" y="3504629"/>
            <a:ext cx="5021189"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Giáo viên</a:t>
            </a:r>
            <a:endParaRPr lang="vi-VN" sz="38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8732FA4-9C6D-EF05-2524-A7384E82F35D}"/>
              </a:ext>
            </a:extLst>
          </p:cNvPr>
          <p:cNvSpPr/>
          <p:nvPr/>
        </p:nvSpPr>
        <p:spPr>
          <a:xfrm>
            <a:off x="6633404" y="3504629"/>
            <a:ext cx="5021189"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Nông dân</a:t>
            </a:r>
            <a:endParaRPr lang="vi-VN" sz="38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4E5401F4-ED6F-917B-6A7C-3B346DFCEF12}"/>
              </a:ext>
            </a:extLst>
          </p:cNvPr>
          <p:cNvSpPr/>
          <p:nvPr/>
        </p:nvSpPr>
        <p:spPr>
          <a:xfrm>
            <a:off x="12559315" y="3504629"/>
            <a:ext cx="5021192"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Kĩ sư</a:t>
            </a:r>
            <a:endParaRPr lang="vi-VN" sz="3800">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975D590F-1098-2F38-1C00-5BFABAE05740}"/>
              </a:ext>
            </a:extLst>
          </p:cNvPr>
          <p:cNvGrpSpPr/>
          <p:nvPr/>
        </p:nvGrpSpPr>
        <p:grpSpPr>
          <a:xfrm>
            <a:off x="1219200" y="6160092"/>
            <a:ext cx="4191000" cy="4126907"/>
            <a:chOff x="5421500" y="2254099"/>
            <a:chExt cx="7771958" cy="7158625"/>
          </a:xfrm>
        </p:grpSpPr>
        <p:pic>
          <p:nvPicPr>
            <p:cNvPr id="24" name="Picture 23" descr="Logo&#10;&#10;Description automatically generated with medium confidence">
              <a:extLst>
                <a:ext uri="{FF2B5EF4-FFF2-40B4-BE49-F238E27FC236}">
                  <a16:creationId xmlns:a16="http://schemas.microsoft.com/office/drawing/2014/main" id="{8BB1D49A-EBF2-BB26-9B27-098AE99F845F}"/>
                </a:ext>
              </a:extLst>
            </p:cNvPr>
            <p:cNvPicPr>
              <a:picLocks noChangeAspect="1"/>
            </p:cNvPicPr>
            <p:nvPr/>
          </p:nvPicPr>
          <p:blipFill rotWithShape="1">
            <a:blip r:embed="rId9">
              <a:extLst>
                <a:ext uri="{28A0092B-C50C-407E-A947-70E740481C1C}">
                  <a14:useLocalDpi xmlns:a14="http://schemas.microsoft.com/office/drawing/2010/main" val="0"/>
                </a:ext>
              </a:extLst>
            </a:blip>
            <a:srcRect l="26168" t="19220" r="22934" b="17774"/>
            <a:stretch/>
          </p:blipFill>
          <p:spPr>
            <a:xfrm>
              <a:off x="8021531" y="2699869"/>
              <a:ext cx="5171927" cy="3604848"/>
            </a:xfrm>
            <a:prstGeom prst="rect">
              <a:avLst/>
            </a:prstGeom>
          </p:spPr>
        </p:pic>
        <p:pic>
          <p:nvPicPr>
            <p:cNvPr id="25" name="Picture 24">
              <a:extLst>
                <a:ext uri="{FF2B5EF4-FFF2-40B4-BE49-F238E27FC236}">
                  <a16:creationId xmlns:a16="http://schemas.microsoft.com/office/drawing/2014/main" id="{DE0F9B5A-6912-364F-26B2-C87519D4E9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1500" y="2254099"/>
              <a:ext cx="4270834" cy="7158625"/>
            </a:xfrm>
            <a:prstGeom prst="rect">
              <a:avLst/>
            </a:prstGeom>
          </p:spPr>
        </p:pic>
      </p:grpSp>
      <p:pic>
        <p:nvPicPr>
          <p:cNvPr id="26" name="Picture 25" descr="A picture containing text, vector graphics&#10;&#10;Description automatically generated">
            <a:extLst>
              <a:ext uri="{FF2B5EF4-FFF2-40B4-BE49-F238E27FC236}">
                <a16:creationId xmlns:a16="http://schemas.microsoft.com/office/drawing/2014/main" id="{1DB5B0DF-C875-604C-C867-C2D55E8BB91E}"/>
              </a:ext>
            </a:extLst>
          </p:cNvPr>
          <p:cNvPicPr>
            <a:picLocks noChangeAspect="1"/>
          </p:cNvPicPr>
          <p:nvPr/>
        </p:nvPicPr>
        <p:blipFill>
          <a:blip r:embed="rId11"/>
          <a:stretch>
            <a:fillRect/>
          </a:stretch>
        </p:blipFill>
        <p:spPr>
          <a:xfrm>
            <a:off x="7086600" y="6231980"/>
            <a:ext cx="3703916" cy="4012574"/>
          </a:xfrm>
          <a:prstGeom prst="rect">
            <a:avLst/>
          </a:prstGeom>
        </p:spPr>
      </p:pic>
      <p:pic>
        <p:nvPicPr>
          <p:cNvPr id="28" name="Picture 27" descr="A cartoon of a person wearing a hard hat and holding a wrench&#10;&#10;Description automatically generated">
            <a:extLst>
              <a:ext uri="{FF2B5EF4-FFF2-40B4-BE49-F238E27FC236}">
                <a16:creationId xmlns:a16="http://schemas.microsoft.com/office/drawing/2014/main" id="{B3A47B2E-5215-A125-3C93-CDDFF1FD2E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75644" y="5842295"/>
            <a:ext cx="4762500" cy="47625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rot="652733">
            <a:off x="73680" y="9363541"/>
            <a:ext cx="793143" cy="856307"/>
          </a:xfrm>
          <a:custGeom>
            <a:avLst/>
            <a:gdLst/>
            <a:ahLst/>
            <a:cxnLst/>
            <a:rect l="l" t="t" r="r" b="b"/>
            <a:pathLst>
              <a:path w="2540396" h="2540396">
                <a:moveTo>
                  <a:pt x="0" y="0"/>
                </a:moveTo>
                <a:lnTo>
                  <a:pt x="2540396" y="0"/>
                </a:lnTo>
                <a:lnTo>
                  <a:pt x="2540396" y="2540396"/>
                </a:lnTo>
                <a:lnTo>
                  <a:pt x="0" y="25403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5976336" y="27214"/>
            <a:ext cx="2311664" cy="687647"/>
          </a:xfrm>
          <a:custGeom>
            <a:avLst/>
            <a:gdLst/>
            <a:ahLst/>
            <a:cxnLst/>
            <a:rect l="l" t="t" r="r" b="b"/>
            <a:pathLst>
              <a:path w="3668188" h="1173820">
                <a:moveTo>
                  <a:pt x="0" y="0"/>
                </a:moveTo>
                <a:lnTo>
                  <a:pt x="3668188" y="0"/>
                </a:lnTo>
                <a:lnTo>
                  <a:pt x="3668188" y="1173820"/>
                </a:lnTo>
                <a:lnTo>
                  <a:pt x="0" y="11738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3717A8C9-74F1-8A28-5504-7B682487773F}"/>
              </a:ext>
            </a:extLst>
          </p:cNvPr>
          <p:cNvSpPr/>
          <p:nvPr/>
        </p:nvSpPr>
        <p:spPr>
          <a:xfrm>
            <a:off x="17678400" y="9599352"/>
            <a:ext cx="636814" cy="687647"/>
          </a:xfrm>
          <a:custGeom>
            <a:avLst/>
            <a:gdLst/>
            <a:ahLst/>
            <a:cxnLst/>
            <a:rect l="l" t="t" r="r" b="b"/>
            <a:pathLst>
              <a:path w="5106904" h="5106904">
                <a:moveTo>
                  <a:pt x="0" y="0"/>
                </a:moveTo>
                <a:lnTo>
                  <a:pt x="5106904" y="0"/>
                </a:lnTo>
                <a:lnTo>
                  <a:pt x="5106904" y="5106904"/>
                </a:lnTo>
                <a:lnTo>
                  <a:pt x="0" y="51069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AEE7C82-EB33-D5E4-5A0F-8B36F581F883}"/>
              </a:ext>
            </a:extLst>
          </p:cNvPr>
          <p:cNvGrpSpPr/>
          <p:nvPr/>
        </p:nvGrpSpPr>
        <p:grpSpPr>
          <a:xfrm>
            <a:off x="381000" y="131788"/>
            <a:ext cx="14169337" cy="2778209"/>
            <a:chOff x="173935" y="-500526"/>
            <a:chExt cx="14169337" cy="2778209"/>
          </a:xfrm>
        </p:grpSpPr>
        <p:sp>
          <p:nvSpPr>
            <p:cNvPr id="15" name="Line Callout 1 (Border and Accent Bar) 3">
              <a:extLst>
                <a:ext uri="{FF2B5EF4-FFF2-40B4-BE49-F238E27FC236}">
                  <a16:creationId xmlns:a16="http://schemas.microsoft.com/office/drawing/2014/main" id="{19A2DC5C-2F84-3D38-648D-0E7EAD9997D3}"/>
                </a:ext>
              </a:extLst>
            </p:cNvPr>
            <p:cNvSpPr/>
            <p:nvPr/>
          </p:nvSpPr>
          <p:spPr>
            <a:xfrm>
              <a:off x="173935" y="77778"/>
              <a:ext cx="13569262" cy="219990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Gợi ý: </a:t>
              </a:r>
              <a:r>
                <a:rPr lang="en-US" sz="4000">
                  <a:solidFill>
                    <a:schemeClr val="accent2">
                      <a:lumMod val="50000"/>
                    </a:schemeClr>
                  </a:solidFill>
                  <a:latin typeface="Arial" panose="020B0604020202020204" pitchFamily="34" charset="0"/>
                  <a:cs typeface="Arial" panose="020B0604020202020204" pitchFamily="34" charset="0"/>
                </a:rPr>
                <a:t>Một số </a:t>
              </a:r>
              <a:r>
                <a:rPr lang="vi-VN" sz="4000">
                  <a:solidFill>
                    <a:schemeClr val="accent2">
                      <a:lumMod val="50000"/>
                    </a:schemeClr>
                  </a:solidFill>
                  <a:latin typeface="Arial" panose="020B0604020202020204" pitchFamily="34" charset="0"/>
                  <a:cs typeface="Arial" panose="020B0604020202020204" pitchFamily="34" charset="0"/>
                </a:rPr>
                <a:t>nghề phổ biến trong xã hội hiện đại</a:t>
              </a:r>
              <a:r>
                <a:rPr lang="en-US" sz="4000">
                  <a:solidFill>
                    <a:schemeClr val="accent2">
                      <a:lumMod val="50000"/>
                    </a:schemeClr>
                  </a:solidFill>
                  <a:latin typeface="Arial" panose="020B0604020202020204" pitchFamily="34" charset="0"/>
                  <a:cs typeface="Arial" panose="020B0604020202020204" pitchFamily="34" charset="0"/>
                </a:rPr>
                <a:t> có thể kể đến như:</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27148C6D-B5EF-A6AA-CE2E-E5BB8E9AB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43122" y="-500526"/>
              <a:ext cx="1200150" cy="1200150"/>
            </a:xfrm>
            <a:prstGeom prst="rect">
              <a:avLst/>
            </a:prstGeom>
          </p:spPr>
        </p:pic>
      </p:grpSp>
      <p:sp>
        <p:nvSpPr>
          <p:cNvPr id="17" name="Rectangle: Rounded Corners 16">
            <a:extLst>
              <a:ext uri="{FF2B5EF4-FFF2-40B4-BE49-F238E27FC236}">
                <a16:creationId xmlns:a16="http://schemas.microsoft.com/office/drawing/2014/main" id="{67A1B830-77FE-ACB6-5093-4B38D636F67B}"/>
              </a:ext>
            </a:extLst>
          </p:cNvPr>
          <p:cNvSpPr/>
          <p:nvPr/>
        </p:nvSpPr>
        <p:spPr>
          <a:xfrm>
            <a:off x="707493" y="3504629"/>
            <a:ext cx="5021189"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Cảnh sát</a:t>
            </a:r>
            <a:endParaRPr lang="vi-VN" sz="38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8732FA4-9C6D-EF05-2524-A7384E82F35D}"/>
              </a:ext>
            </a:extLst>
          </p:cNvPr>
          <p:cNvSpPr/>
          <p:nvPr/>
        </p:nvSpPr>
        <p:spPr>
          <a:xfrm>
            <a:off x="6508256" y="3504629"/>
            <a:ext cx="5021192"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Bác sĩ</a:t>
            </a:r>
            <a:endParaRPr lang="vi-VN" sz="38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4E5401F4-ED6F-917B-6A7C-3B346DFCEF12}"/>
              </a:ext>
            </a:extLst>
          </p:cNvPr>
          <p:cNvSpPr/>
          <p:nvPr/>
        </p:nvSpPr>
        <p:spPr>
          <a:xfrm>
            <a:off x="12309023" y="3504630"/>
            <a:ext cx="5521775" cy="219446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Nhân viên văn phòng</a:t>
            </a:r>
            <a:endParaRPr lang="vi-VN" sz="3800">
              <a:solidFill>
                <a:schemeClr val="tx1"/>
              </a:solidFill>
              <a:latin typeface="Arial" panose="020B0604020202020204" pitchFamily="34" charset="0"/>
              <a:cs typeface="Arial" panose="020B0604020202020204" pitchFamily="34" charset="0"/>
            </a:endParaRPr>
          </a:p>
        </p:txBody>
      </p:sp>
      <p:pic>
        <p:nvPicPr>
          <p:cNvPr id="2" name="Picture 1" descr="A picture containing text, toy, doll&#10;&#10;Description automatically generated">
            <a:extLst>
              <a:ext uri="{FF2B5EF4-FFF2-40B4-BE49-F238E27FC236}">
                <a16:creationId xmlns:a16="http://schemas.microsoft.com/office/drawing/2014/main" id="{511E74ED-F752-9C67-20E4-D84E372C1D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9363" y="6117726"/>
            <a:ext cx="4169273" cy="4169273"/>
          </a:xfrm>
          <a:prstGeom prst="rect">
            <a:avLst/>
          </a:prstGeom>
        </p:spPr>
      </p:pic>
      <p:pic>
        <p:nvPicPr>
          <p:cNvPr id="3" name="Picture 2" descr="A picture containing table, desk&#10;&#10;Description automatically generated">
            <a:extLst>
              <a:ext uri="{FF2B5EF4-FFF2-40B4-BE49-F238E27FC236}">
                <a16:creationId xmlns:a16="http://schemas.microsoft.com/office/drawing/2014/main" id="{866EEA22-7FB3-7BFE-60D1-7D9EDB031CD2}"/>
              </a:ext>
            </a:extLst>
          </p:cNvPr>
          <p:cNvPicPr>
            <a:picLocks noChangeAspect="1"/>
          </p:cNvPicPr>
          <p:nvPr/>
        </p:nvPicPr>
        <p:blipFill rotWithShape="1">
          <a:blip r:embed="rId10"/>
          <a:srcRect t="10058" b="16000"/>
          <a:stretch/>
        </p:blipFill>
        <p:spPr>
          <a:xfrm>
            <a:off x="12325127" y="6117726"/>
            <a:ext cx="5160048" cy="3815488"/>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271FC3F4-F343-C0CC-34A5-E1DFFA3DB2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5264" y="6226861"/>
            <a:ext cx="1945834" cy="3980875"/>
          </a:xfrm>
          <a:prstGeom prst="rect">
            <a:avLst/>
          </a:prstGeom>
        </p:spPr>
      </p:pic>
    </p:spTree>
    <p:extLst>
      <p:ext uri="{BB962C8B-B14F-4D97-AF65-F5344CB8AC3E}">
        <p14:creationId xmlns:p14="http://schemas.microsoft.com/office/powerpoint/2010/main" val="33903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par>
                                <p:cTn id="16" presetID="16" presetClass="entr" presetSubtype="37"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9" name="Freeform 9"/>
          <p:cNvSpPr/>
          <p:nvPr/>
        </p:nvSpPr>
        <p:spPr>
          <a:xfrm>
            <a:off x="17256208" y="0"/>
            <a:ext cx="980883" cy="1193054"/>
          </a:xfrm>
          <a:custGeom>
            <a:avLst/>
            <a:gdLst/>
            <a:ahLst/>
            <a:cxnLst/>
            <a:rect l="l" t="t" r="r" b="b"/>
            <a:pathLst>
              <a:path w="1733165" h="1733165">
                <a:moveTo>
                  <a:pt x="0" y="0"/>
                </a:moveTo>
                <a:lnTo>
                  <a:pt x="1733166" y="0"/>
                </a:lnTo>
                <a:lnTo>
                  <a:pt x="1733166" y="1733165"/>
                </a:lnTo>
                <a:lnTo>
                  <a:pt x="0" y="1733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1">
            <a:extLst>
              <a:ext uri="{FF2B5EF4-FFF2-40B4-BE49-F238E27FC236}">
                <a16:creationId xmlns:a16="http://schemas.microsoft.com/office/drawing/2014/main" id="{C7080D54-8BD7-0F94-CF69-E595AB19470A}"/>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863F20B0-2E16-1907-29F3-4F5178FC3A53}"/>
              </a:ext>
            </a:extLst>
          </p:cNvPr>
          <p:cNvSpPr/>
          <p:nvPr/>
        </p:nvSpPr>
        <p:spPr>
          <a:xfrm rot="10800000">
            <a:off x="6566350" y="958657"/>
            <a:ext cx="10890525" cy="860095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AEDE19E-DB22-E175-798A-9536D7B86C3A}"/>
              </a:ext>
            </a:extLst>
          </p:cNvPr>
          <p:cNvSpPr txBox="1"/>
          <p:nvPr/>
        </p:nvSpPr>
        <p:spPr>
          <a:xfrm>
            <a:off x="7065183" y="1688108"/>
            <a:ext cx="9892857"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Tất cả những thứ có ở xung quanh chúng ta như quần áo, giày dép, mũ nón, bàn ghế, bảng, sách vở, đồ dùng học tập, lương thực, thực phẩm chúng ta ăn uống hằng ngày, đồ dùng sinh hoạt, trang thiết bị trong nhà, phương tiện đi lại,... đều là sản phẩm của các nghề trong xã hội. </a:t>
            </a:r>
          </a:p>
        </p:txBody>
      </p:sp>
      <p:grpSp>
        <p:nvGrpSpPr>
          <p:cNvPr id="17" name="Group 3">
            <a:extLst>
              <a:ext uri="{FF2B5EF4-FFF2-40B4-BE49-F238E27FC236}">
                <a16:creationId xmlns:a16="http://schemas.microsoft.com/office/drawing/2014/main" id="{CD68B3D0-AE83-5208-0D33-E5E934D6C723}"/>
              </a:ext>
            </a:extLst>
          </p:cNvPr>
          <p:cNvGrpSpPr/>
          <p:nvPr/>
        </p:nvGrpSpPr>
        <p:grpSpPr>
          <a:xfrm>
            <a:off x="831122" y="727384"/>
            <a:ext cx="5224073" cy="8832232"/>
            <a:chOff x="0" y="-47625"/>
            <a:chExt cx="1375888" cy="2117164"/>
          </a:xfrm>
        </p:grpSpPr>
        <p:sp>
          <p:nvSpPr>
            <p:cNvPr id="18" name="Freeform 4">
              <a:extLst>
                <a:ext uri="{FF2B5EF4-FFF2-40B4-BE49-F238E27FC236}">
                  <a16:creationId xmlns:a16="http://schemas.microsoft.com/office/drawing/2014/main" id="{9E57C7E4-A720-EEC6-238A-0AAAB2FFDF0A}"/>
                </a:ext>
              </a:extLst>
            </p:cNvPr>
            <p:cNvSpPr/>
            <p:nvPr/>
          </p:nvSpPr>
          <p:spPr>
            <a:xfrm>
              <a:off x="0" y="13286"/>
              <a:ext cx="1375888" cy="2056253"/>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sp>
          <p:nvSpPr>
            <p:cNvPr id="19" name="TextBox 5">
              <a:extLst>
                <a:ext uri="{FF2B5EF4-FFF2-40B4-BE49-F238E27FC236}">
                  <a16:creationId xmlns:a16="http://schemas.microsoft.com/office/drawing/2014/main" id="{23055086-2840-B1D5-CDF3-AE3DC782F14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D2B29942-1D8E-1854-B60C-21C5D1E98D53}"/>
              </a:ext>
            </a:extLst>
          </p:cNvPr>
          <p:cNvSpPr txBox="1"/>
          <p:nvPr/>
        </p:nvSpPr>
        <p:spPr>
          <a:xfrm>
            <a:off x="946087" y="4043450"/>
            <a:ext cx="5007076" cy="2431371"/>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MỞ RỘNG KIẾN THỨC</a:t>
            </a:r>
            <a:endPar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1FECA2F7-7D68-D969-6528-3459093A9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699" y="1426304"/>
            <a:ext cx="2721851" cy="2721851"/>
          </a:xfrm>
          <a:prstGeom prst="rect">
            <a:avLst/>
          </a:prstGeom>
        </p:spPr>
      </p:pic>
      <p:sp>
        <p:nvSpPr>
          <p:cNvPr id="7" name="Freeform 7"/>
          <p:cNvSpPr/>
          <p:nvPr/>
        </p:nvSpPr>
        <p:spPr>
          <a:xfrm>
            <a:off x="0" y="-4375"/>
            <a:ext cx="1119567" cy="1219200"/>
          </a:xfrm>
          <a:custGeom>
            <a:avLst/>
            <a:gdLst/>
            <a:ahLst/>
            <a:cxnLst/>
            <a:rect l="l" t="t" r="r" b="b"/>
            <a:pathLst>
              <a:path w="1842221" h="1842221">
                <a:moveTo>
                  <a:pt x="0" y="0"/>
                </a:moveTo>
                <a:lnTo>
                  <a:pt x="1842222" y="0"/>
                </a:lnTo>
                <a:lnTo>
                  <a:pt x="1842222" y="1842222"/>
                </a:lnTo>
                <a:lnTo>
                  <a:pt x="0" y="18422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88057">
            <a:off x="16619614" y="9505615"/>
            <a:ext cx="1659442" cy="719735"/>
          </a:xfrm>
          <a:custGeom>
            <a:avLst/>
            <a:gdLst/>
            <a:ahLst/>
            <a:cxnLst/>
            <a:rect l="l" t="t" r="r" b="b"/>
            <a:pathLst>
              <a:path w="2961708" h="1403109">
                <a:moveTo>
                  <a:pt x="0" y="0"/>
                </a:moveTo>
                <a:lnTo>
                  <a:pt x="2961707" y="0"/>
                </a:lnTo>
                <a:lnTo>
                  <a:pt x="2961707" y="1403109"/>
                </a:lnTo>
                <a:lnTo>
                  <a:pt x="0" y="140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7" name="Picture 26" descr="A group of people in different professions&#10;&#10;Description automatically generated">
            <a:extLst>
              <a:ext uri="{FF2B5EF4-FFF2-40B4-BE49-F238E27FC236}">
                <a16:creationId xmlns:a16="http://schemas.microsoft.com/office/drawing/2014/main" id="{49300BDE-29E4-313A-7F80-C7C7BACDF6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7174" y="6523960"/>
            <a:ext cx="3991639" cy="399163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9" name="Freeform 9"/>
          <p:cNvSpPr/>
          <p:nvPr/>
        </p:nvSpPr>
        <p:spPr>
          <a:xfrm>
            <a:off x="17256208" y="0"/>
            <a:ext cx="980883" cy="1193054"/>
          </a:xfrm>
          <a:custGeom>
            <a:avLst/>
            <a:gdLst/>
            <a:ahLst/>
            <a:cxnLst/>
            <a:rect l="l" t="t" r="r" b="b"/>
            <a:pathLst>
              <a:path w="1733165" h="1733165">
                <a:moveTo>
                  <a:pt x="0" y="0"/>
                </a:moveTo>
                <a:lnTo>
                  <a:pt x="1733166" y="0"/>
                </a:lnTo>
                <a:lnTo>
                  <a:pt x="1733166" y="1733165"/>
                </a:lnTo>
                <a:lnTo>
                  <a:pt x="0" y="1733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1">
            <a:extLst>
              <a:ext uri="{FF2B5EF4-FFF2-40B4-BE49-F238E27FC236}">
                <a16:creationId xmlns:a16="http://schemas.microsoft.com/office/drawing/2014/main" id="{C7080D54-8BD7-0F94-CF69-E595AB19470A}"/>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863F20B0-2E16-1907-29F3-4F5178FC3A53}"/>
              </a:ext>
            </a:extLst>
          </p:cNvPr>
          <p:cNvSpPr/>
          <p:nvPr/>
        </p:nvSpPr>
        <p:spPr>
          <a:xfrm rot="10800000">
            <a:off x="6566350" y="958657"/>
            <a:ext cx="10890525" cy="860095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AEDE19E-DB22-E175-798A-9536D7B86C3A}"/>
              </a:ext>
            </a:extLst>
          </p:cNvPr>
          <p:cNvSpPr txBox="1"/>
          <p:nvPr/>
        </p:nvSpPr>
        <p:spPr>
          <a:xfrm>
            <a:off x="6841557" y="1692485"/>
            <a:ext cx="10340109"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Ví dụ: </a:t>
            </a:r>
            <a:r>
              <a:rPr lang="vi-VN" sz="4000">
                <a:latin typeface="Arial" panose="020B0604020202020204" pitchFamily="34" charset="0"/>
                <a:ea typeface="Calibri" panose="020F0502020204030204" pitchFamily="34" charset="0"/>
                <a:cs typeface="Arial" panose="020B0604020202020204" pitchFamily="34" charset="0"/>
              </a:rPr>
              <a:t>Để có được trang phục, cần có các nghề: trồng bông, dệt vải, thiết kế thời trang, cắt may, làm nón, mũ, bán trang phục cho người sử dụng,... Hoặc để có được chiếc xe đạp, cần có các nghề: khai thác quặng, luyện kim thành sắt, thép, chế tạo phụ tùng xe đạp, lắp ráp thành chiếc xe đạp, bán cho người sử dụng.</a:t>
            </a:r>
          </a:p>
        </p:txBody>
      </p:sp>
      <p:grpSp>
        <p:nvGrpSpPr>
          <p:cNvPr id="17" name="Group 3">
            <a:extLst>
              <a:ext uri="{FF2B5EF4-FFF2-40B4-BE49-F238E27FC236}">
                <a16:creationId xmlns:a16="http://schemas.microsoft.com/office/drawing/2014/main" id="{CD68B3D0-AE83-5208-0D33-E5E934D6C723}"/>
              </a:ext>
            </a:extLst>
          </p:cNvPr>
          <p:cNvGrpSpPr/>
          <p:nvPr/>
        </p:nvGrpSpPr>
        <p:grpSpPr>
          <a:xfrm>
            <a:off x="831122" y="727384"/>
            <a:ext cx="5224073" cy="8832232"/>
            <a:chOff x="0" y="-47625"/>
            <a:chExt cx="1375888" cy="2117164"/>
          </a:xfrm>
        </p:grpSpPr>
        <p:sp>
          <p:nvSpPr>
            <p:cNvPr id="18" name="Freeform 4">
              <a:extLst>
                <a:ext uri="{FF2B5EF4-FFF2-40B4-BE49-F238E27FC236}">
                  <a16:creationId xmlns:a16="http://schemas.microsoft.com/office/drawing/2014/main" id="{9E57C7E4-A720-EEC6-238A-0AAAB2FFDF0A}"/>
                </a:ext>
              </a:extLst>
            </p:cNvPr>
            <p:cNvSpPr/>
            <p:nvPr/>
          </p:nvSpPr>
          <p:spPr>
            <a:xfrm>
              <a:off x="0" y="13286"/>
              <a:ext cx="1375888" cy="2056253"/>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sp>
          <p:nvSpPr>
            <p:cNvPr id="19" name="TextBox 5">
              <a:extLst>
                <a:ext uri="{FF2B5EF4-FFF2-40B4-BE49-F238E27FC236}">
                  <a16:creationId xmlns:a16="http://schemas.microsoft.com/office/drawing/2014/main" id="{23055086-2840-B1D5-CDF3-AE3DC782F14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D2B29942-1D8E-1854-B60C-21C5D1E98D53}"/>
              </a:ext>
            </a:extLst>
          </p:cNvPr>
          <p:cNvSpPr txBox="1"/>
          <p:nvPr/>
        </p:nvSpPr>
        <p:spPr>
          <a:xfrm>
            <a:off x="946087" y="4043450"/>
            <a:ext cx="5007076" cy="2431371"/>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MỞ RỘNG KIẾN THỨC</a:t>
            </a:r>
            <a:endPar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1FECA2F7-7D68-D969-6528-3459093A9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699" y="1426304"/>
            <a:ext cx="2721851" cy="2721851"/>
          </a:xfrm>
          <a:prstGeom prst="rect">
            <a:avLst/>
          </a:prstGeom>
        </p:spPr>
      </p:pic>
      <p:sp>
        <p:nvSpPr>
          <p:cNvPr id="7" name="Freeform 7"/>
          <p:cNvSpPr/>
          <p:nvPr/>
        </p:nvSpPr>
        <p:spPr>
          <a:xfrm>
            <a:off x="0" y="-4375"/>
            <a:ext cx="1119567" cy="1219200"/>
          </a:xfrm>
          <a:custGeom>
            <a:avLst/>
            <a:gdLst/>
            <a:ahLst/>
            <a:cxnLst/>
            <a:rect l="l" t="t" r="r" b="b"/>
            <a:pathLst>
              <a:path w="1842221" h="1842221">
                <a:moveTo>
                  <a:pt x="0" y="0"/>
                </a:moveTo>
                <a:lnTo>
                  <a:pt x="1842222" y="0"/>
                </a:lnTo>
                <a:lnTo>
                  <a:pt x="1842222" y="1842222"/>
                </a:lnTo>
                <a:lnTo>
                  <a:pt x="0" y="18422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88057">
            <a:off x="16619614" y="9505615"/>
            <a:ext cx="1659442" cy="719735"/>
          </a:xfrm>
          <a:custGeom>
            <a:avLst/>
            <a:gdLst/>
            <a:ahLst/>
            <a:cxnLst/>
            <a:rect l="l" t="t" r="r" b="b"/>
            <a:pathLst>
              <a:path w="2961708" h="1403109">
                <a:moveTo>
                  <a:pt x="0" y="0"/>
                </a:moveTo>
                <a:lnTo>
                  <a:pt x="2961707" y="0"/>
                </a:lnTo>
                <a:lnTo>
                  <a:pt x="2961707" y="1403109"/>
                </a:lnTo>
                <a:lnTo>
                  <a:pt x="0" y="140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descr="A group of people in different professions&#10;&#10;Description automatically generated">
            <a:extLst>
              <a:ext uri="{FF2B5EF4-FFF2-40B4-BE49-F238E27FC236}">
                <a16:creationId xmlns:a16="http://schemas.microsoft.com/office/drawing/2014/main" id="{340E0339-8297-6C8D-6CA8-5268D977EF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7174" y="6523960"/>
            <a:ext cx="3991639" cy="3991639"/>
          </a:xfrm>
          <a:prstGeom prst="rect">
            <a:avLst/>
          </a:prstGeom>
        </p:spPr>
      </p:pic>
    </p:spTree>
    <p:extLst>
      <p:ext uri="{BB962C8B-B14F-4D97-AF65-F5344CB8AC3E}">
        <p14:creationId xmlns:p14="http://schemas.microsoft.com/office/powerpoint/2010/main" val="4405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a:off x="17226113" y="9164254"/>
            <a:ext cx="1061887" cy="1122746"/>
          </a:xfrm>
          <a:custGeom>
            <a:avLst/>
            <a:gdLst/>
            <a:ahLst/>
            <a:cxnLst/>
            <a:rect l="l" t="t" r="r" b="b"/>
            <a:pathLst>
              <a:path w="2509687" h="2600712">
                <a:moveTo>
                  <a:pt x="0" y="0"/>
                </a:moveTo>
                <a:lnTo>
                  <a:pt x="2509687" y="0"/>
                </a:lnTo>
                <a:lnTo>
                  <a:pt x="2509687" y="2600713"/>
                </a:lnTo>
                <a:lnTo>
                  <a:pt x="0" y="26007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689270">
            <a:off x="16114622" y="47335"/>
            <a:ext cx="2123535" cy="714128"/>
          </a:xfrm>
          <a:custGeom>
            <a:avLst/>
            <a:gdLst/>
            <a:ahLst/>
            <a:cxnLst/>
            <a:rect l="l" t="t" r="r" b="b"/>
            <a:pathLst>
              <a:path w="4061505" h="923992">
                <a:moveTo>
                  <a:pt x="0" y="0"/>
                </a:moveTo>
                <a:lnTo>
                  <a:pt x="4061505" y="0"/>
                </a:lnTo>
                <a:lnTo>
                  <a:pt x="4061505" y="923992"/>
                </a:lnTo>
                <a:lnTo>
                  <a:pt x="0" y="9239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0" y="-16329"/>
            <a:ext cx="1789988" cy="1789988"/>
          </a:xfrm>
          <a:custGeom>
            <a:avLst/>
            <a:gdLst/>
            <a:ahLst/>
            <a:cxnLst/>
            <a:rect l="l" t="t" r="r" b="b"/>
            <a:pathLst>
              <a:path w="1789988" h="1789988">
                <a:moveTo>
                  <a:pt x="0" y="0"/>
                </a:moveTo>
                <a:lnTo>
                  <a:pt x="1789988" y="0"/>
                </a:lnTo>
                <a:lnTo>
                  <a:pt x="1789988" y="1789988"/>
                </a:lnTo>
                <a:lnTo>
                  <a:pt x="0" y="17899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3">
            <a:extLst>
              <a:ext uri="{FF2B5EF4-FFF2-40B4-BE49-F238E27FC236}">
                <a16:creationId xmlns:a16="http://schemas.microsoft.com/office/drawing/2014/main" id="{A0ECC5F3-16BD-7F76-4023-45D792A1F3CE}"/>
              </a:ext>
            </a:extLst>
          </p:cNvPr>
          <p:cNvGrpSpPr/>
          <p:nvPr/>
        </p:nvGrpSpPr>
        <p:grpSpPr>
          <a:xfrm>
            <a:off x="1465896" y="1197164"/>
            <a:ext cx="15348462" cy="8238211"/>
            <a:chOff x="0" y="-47625"/>
            <a:chExt cx="4042393" cy="2088500"/>
          </a:xfrm>
        </p:grpSpPr>
        <p:sp>
          <p:nvSpPr>
            <p:cNvPr id="14" name="Freeform 4">
              <a:extLst>
                <a:ext uri="{FF2B5EF4-FFF2-40B4-BE49-F238E27FC236}">
                  <a16:creationId xmlns:a16="http://schemas.microsoft.com/office/drawing/2014/main" id="{1A4A395E-C2AF-0157-2346-01EDB8213707}"/>
                </a:ext>
              </a:extLst>
            </p:cNvPr>
            <p:cNvSpPr/>
            <p:nvPr/>
          </p:nvSpPr>
          <p:spPr>
            <a:xfrm>
              <a:off x="0" y="6256"/>
              <a:ext cx="4042393" cy="2034619"/>
            </a:xfrm>
            <a:custGeom>
              <a:avLst/>
              <a:gdLst/>
              <a:ahLst/>
              <a:cxnLst/>
              <a:rect l="l" t="t" r="r" b="b"/>
              <a:pathLst>
                <a:path w="4042393" h="197977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5">
              <a:extLst>
                <a:ext uri="{FF2B5EF4-FFF2-40B4-BE49-F238E27FC236}">
                  <a16:creationId xmlns:a16="http://schemas.microsoft.com/office/drawing/2014/main" id="{2F1C9543-0E7B-465A-2268-955F373B8B1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Rectangle 15">
            <a:extLst>
              <a:ext uri="{FF2B5EF4-FFF2-40B4-BE49-F238E27FC236}">
                <a16:creationId xmlns:a16="http://schemas.microsoft.com/office/drawing/2014/main" id="{110D2AE0-85DB-7671-1402-09266C321015}"/>
              </a:ext>
            </a:extLst>
          </p:cNvPr>
          <p:cNvSpPr/>
          <p:nvPr/>
        </p:nvSpPr>
        <p:spPr>
          <a:xfrm>
            <a:off x="2667158" y="7052376"/>
            <a:ext cx="12744980"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Các em quan sát và tham khảo đoạn </a:t>
            </a:r>
            <a:r>
              <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video</a:t>
            </a: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trên</a:t>
            </a:r>
            <a:r>
              <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về một số nghề trong xã hội hiện đại</a:t>
            </a:r>
            <a:endPar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04EBF4C-219E-45E1-2E08-C72772395CAE}"/>
              </a:ext>
            </a:extLst>
          </p:cNvPr>
          <p:cNvGrpSpPr/>
          <p:nvPr/>
        </p:nvGrpSpPr>
        <p:grpSpPr>
          <a:xfrm>
            <a:off x="5801148" y="709267"/>
            <a:ext cx="6501512" cy="1400865"/>
            <a:chOff x="5843364" y="885741"/>
            <a:chExt cx="6501512" cy="1400865"/>
          </a:xfrm>
        </p:grpSpPr>
        <p:pic>
          <p:nvPicPr>
            <p:cNvPr id="18" name="Picture 9">
              <a:extLst>
                <a:ext uri="{FF2B5EF4-FFF2-40B4-BE49-F238E27FC236}">
                  <a16:creationId xmlns:a16="http://schemas.microsoft.com/office/drawing/2014/main" id="{6028056A-BD92-900C-67E1-6CEADAB8C3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93481" y="885741"/>
              <a:ext cx="6451395" cy="1400865"/>
            </a:xfrm>
            <a:prstGeom prst="rect">
              <a:avLst/>
            </a:prstGeom>
          </p:spPr>
        </p:pic>
        <p:sp>
          <p:nvSpPr>
            <p:cNvPr id="19" name="TextBox 18">
              <a:extLst>
                <a:ext uri="{FF2B5EF4-FFF2-40B4-BE49-F238E27FC236}">
                  <a16:creationId xmlns:a16="http://schemas.microsoft.com/office/drawing/2014/main" id="{7756D259-318F-F4FA-7DE0-2AAA7ACE9D49}"/>
                </a:ext>
              </a:extLst>
            </p:cNvPr>
            <p:cNvSpPr txBox="1"/>
            <p:nvPr/>
          </p:nvSpPr>
          <p:spPr>
            <a:xfrm>
              <a:off x="5843364" y="1078343"/>
              <a:ext cx="64770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THAM KHẢO</a:t>
              </a:r>
              <a:endParaRPr lang="en-US" sz="6000" b="1" dirty="0">
                <a:solidFill>
                  <a:schemeClr val="bg1"/>
                </a:solidFill>
                <a:latin typeface="Arial" panose="020B0604020202020204" pitchFamily="34" charset="0"/>
                <a:cs typeface="Arial" panose="020B0604020202020204" pitchFamily="34" charset="0"/>
              </a:endParaRPr>
            </a:p>
          </p:txBody>
        </p:sp>
      </p:grpSp>
      <p:pic>
        <p:nvPicPr>
          <p:cNvPr id="20" name="Picture 11">
            <a:extLst>
              <a:ext uri="{FF2B5EF4-FFF2-40B4-BE49-F238E27FC236}">
                <a16:creationId xmlns:a16="http://schemas.microsoft.com/office/drawing/2014/main" id="{EFD9CA20-1624-9873-3841-EB0CC81748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068" y="8046329"/>
            <a:ext cx="2521148" cy="2240671"/>
          </a:xfrm>
          <a:prstGeom prst="rect">
            <a:avLst/>
          </a:prstGeom>
        </p:spPr>
      </p:pic>
      <p:pic>
        <p:nvPicPr>
          <p:cNvPr id="22" name="5 Ngành Học Hot Nhất Hiện Nay Không Lo Thất Nghiệp - Ngành Học Đón Đầu Công Nghệ 4.0 -Vạn Ý Tưởng #3">
            <a:hlinkClick r:id="" action="ppaction://media"/>
            <a:extLst>
              <a:ext uri="{FF2B5EF4-FFF2-40B4-BE49-F238E27FC236}">
                <a16:creationId xmlns:a16="http://schemas.microsoft.com/office/drawing/2014/main" id="{BF6C9510-5444-0EE6-B15C-26B3027A5066}"/>
              </a:ext>
            </a:extLst>
          </p:cNvPr>
          <p:cNvPicPr>
            <a:picLocks noChangeAspect="1"/>
          </p:cNvPicPr>
          <p:nvPr>
            <a:videoFile r:link="rId1"/>
            <p:extLst>
              <p:ext uri="{DAA4B4D4-6D71-4841-9C94-3DE7FCFB9230}">
                <p14:media xmlns:p14="http://schemas.microsoft.com/office/powerpoint/2010/main" r:embed="rId2">
                  <p14:trim st="105000" end="62111"/>
                </p14:media>
              </p:ext>
            </p:extLst>
          </p:nvPr>
        </p:nvPicPr>
        <p:blipFill>
          <a:blip r:embed="rId14"/>
          <a:stretch>
            <a:fillRect/>
          </a:stretch>
        </p:blipFill>
        <p:spPr>
          <a:xfrm>
            <a:off x="5614836" y="2894162"/>
            <a:ext cx="6924252" cy="389185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95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22"/>
                </p:tgtEl>
              </p:cMediaNode>
            </p:video>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9" name="Freeform 9"/>
          <p:cNvSpPr/>
          <p:nvPr/>
        </p:nvSpPr>
        <p:spPr>
          <a:xfrm>
            <a:off x="-27214" y="114300"/>
            <a:ext cx="1274603" cy="1295400"/>
          </a:xfrm>
          <a:custGeom>
            <a:avLst/>
            <a:gdLst/>
            <a:ahLst/>
            <a:cxnLst/>
            <a:rect l="l" t="t" r="r" b="b"/>
            <a:pathLst>
              <a:path w="2842381" h="2945472">
                <a:moveTo>
                  <a:pt x="0" y="0"/>
                </a:moveTo>
                <a:lnTo>
                  <a:pt x="2842381" y="0"/>
                </a:lnTo>
                <a:lnTo>
                  <a:pt x="2842381" y="2945472"/>
                </a:lnTo>
                <a:lnTo>
                  <a:pt x="0" y="29454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33"/>
          <p:cNvSpPr/>
          <p:nvPr/>
        </p:nvSpPr>
        <p:spPr>
          <a:xfrm>
            <a:off x="16918214" y="46264"/>
            <a:ext cx="1369786" cy="1431471"/>
          </a:xfrm>
          <a:custGeom>
            <a:avLst/>
            <a:gdLst/>
            <a:ahLst/>
            <a:cxnLst/>
            <a:rect l="l" t="t" r="r" b="b"/>
            <a:pathLst>
              <a:path w="2842381" h="2945472">
                <a:moveTo>
                  <a:pt x="0" y="0"/>
                </a:moveTo>
                <a:lnTo>
                  <a:pt x="2842381" y="0"/>
                </a:lnTo>
                <a:lnTo>
                  <a:pt x="2842381" y="2945472"/>
                </a:lnTo>
                <a:lnTo>
                  <a:pt x="0" y="29454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6" name="Freeform 8">
            <a:extLst>
              <a:ext uri="{FF2B5EF4-FFF2-40B4-BE49-F238E27FC236}">
                <a16:creationId xmlns:a16="http://schemas.microsoft.com/office/drawing/2014/main" id="{A64A8F59-C2F2-FAB5-B8E8-3699A2788951}"/>
              </a:ext>
            </a:extLst>
          </p:cNvPr>
          <p:cNvSpPr/>
          <p:nvPr/>
        </p:nvSpPr>
        <p:spPr>
          <a:xfrm rot="88057">
            <a:off x="16678379" y="9383272"/>
            <a:ext cx="1595418" cy="830840"/>
          </a:xfrm>
          <a:custGeom>
            <a:avLst/>
            <a:gdLst/>
            <a:ahLst/>
            <a:cxnLst/>
            <a:rect l="l" t="t" r="r" b="b"/>
            <a:pathLst>
              <a:path w="2961708" h="1403109">
                <a:moveTo>
                  <a:pt x="0" y="0"/>
                </a:moveTo>
                <a:lnTo>
                  <a:pt x="2961707" y="0"/>
                </a:lnTo>
                <a:lnTo>
                  <a:pt x="2961707" y="1403109"/>
                </a:lnTo>
                <a:lnTo>
                  <a:pt x="0" y="14031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A06B036-2F3D-74C4-1635-041A75F32932}"/>
              </a:ext>
            </a:extLst>
          </p:cNvPr>
          <p:cNvSpPr txBox="1"/>
          <p:nvPr/>
        </p:nvSpPr>
        <p:spPr>
          <a:xfrm>
            <a:off x="882468" y="1535507"/>
            <a:ext cx="16523057" cy="5062411"/>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200">
                <a:latin typeface="Arial" panose="020B0604020202020204" pitchFamily="34" charset="0"/>
                <a:cs typeface="Arial" panose="020B0604020202020204" pitchFamily="34" charset="0"/>
              </a:rPr>
              <a:t>Trong xã hội hiện đại có nhiều lĩnh vực nghề nghiệp, mỗi lĩnh vực nghề nghiệp lại có rất nhiều nghề khác nhau. </a:t>
            </a:r>
            <a:endParaRPr lang="en-US" sz="4200">
              <a:latin typeface="Arial" panose="020B060402020202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200">
                <a:latin typeface="Arial" panose="020B0604020202020204" pitchFamily="34" charset="0"/>
                <a:cs typeface="Arial" panose="020B0604020202020204" pitchFamily="34" charset="0"/>
              </a:rPr>
              <a:t>Xã hội càng phát triển, nhu cầu của con người càng cao thì thế giới nghề nghiệp ngày càng phong phú, đa dạng.</a:t>
            </a:r>
            <a:endParaRPr lang="en-US" sz="4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C1E64F-1F48-21E3-8738-0383ED696D98}"/>
              </a:ext>
            </a:extLst>
          </p:cNvPr>
          <p:cNvSpPr txBox="1"/>
          <p:nvPr/>
        </p:nvSpPr>
        <p:spPr>
          <a:xfrm>
            <a:off x="4552947" y="783770"/>
            <a:ext cx="91821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KẾT LUẬN</a:t>
            </a:r>
            <a:endParaRPr lang="en-US" sz="5400" b="1" dirty="0">
              <a:solidFill>
                <a:srgbClr val="FF0000"/>
              </a:solidFill>
              <a:latin typeface="Arial" panose="020B0604020202020204" pitchFamily="34" charset="0"/>
              <a:cs typeface="Arial" panose="020B0604020202020204" pitchFamily="34" charset="0"/>
            </a:endParaRPr>
          </a:p>
        </p:txBody>
      </p:sp>
      <p:pic>
        <p:nvPicPr>
          <p:cNvPr id="7" name="Picture 6" descr="A group of people wearing different outfits&#10;&#10;Description automatically generated">
            <a:extLst>
              <a:ext uri="{FF2B5EF4-FFF2-40B4-BE49-F238E27FC236}">
                <a16:creationId xmlns:a16="http://schemas.microsoft.com/office/drawing/2014/main" id="{F34C1296-E5B0-C459-64BC-2536FBCC0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684" y="7020073"/>
            <a:ext cx="6078626" cy="3266927"/>
          </a:xfrm>
          <a:prstGeom prst="rect">
            <a:avLst/>
          </a:prstGeom>
        </p:spPr>
      </p:pic>
    </p:spTree>
    <p:extLst>
      <p:ext uri="{BB962C8B-B14F-4D97-AF65-F5344CB8AC3E}">
        <p14:creationId xmlns:p14="http://schemas.microsoft.com/office/powerpoint/2010/main" val="137241622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3" name="Freeform 3"/>
          <p:cNvSpPr/>
          <p:nvPr/>
        </p:nvSpPr>
        <p:spPr>
          <a:xfrm>
            <a:off x="16840200" y="-2871"/>
            <a:ext cx="1447800" cy="1488772"/>
          </a:xfrm>
          <a:custGeom>
            <a:avLst/>
            <a:gdLst/>
            <a:ahLst/>
            <a:cxnLst/>
            <a:rect l="l" t="t" r="r" b="b"/>
            <a:pathLst>
              <a:path w="2256613" h="2256613">
                <a:moveTo>
                  <a:pt x="0" y="0"/>
                </a:moveTo>
                <a:lnTo>
                  <a:pt x="2256613" y="0"/>
                </a:lnTo>
                <a:lnTo>
                  <a:pt x="2256613" y="2256613"/>
                </a:lnTo>
                <a:lnTo>
                  <a:pt x="0" y="22566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0" y="-2871"/>
            <a:ext cx="1137871" cy="1002120"/>
          </a:xfrm>
          <a:custGeom>
            <a:avLst/>
            <a:gdLst/>
            <a:ahLst/>
            <a:cxnLst/>
            <a:rect l="l" t="t" r="r" b="b"/>
            <a:pathLst>
              <a:path w="2539885" h="2019208">
                <a:moveTo>
                  <a:pt x="0" y="0"/>
                </a:moveTo>
                <a:lnTo>
                  <a:pt x="2539884" y="0"/>
                </a:lnTo>
                <a:lnTo>
                  <a:pt x="2539884" y="2019208"/>
                </a:lnTo>
                <a:lnTo>
                  <a:pt x="0" y="2019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1FFFC312-5FE4-BFDF-60EE-4187FE970902}"/>
              </a:ext>
            </a:extLst>
          </p:cNvPr>
          <p:cNvSpPr txBox="1"/>
          <p:nvPr/>
        </p:nvSpPr>
        <p:spPr>
          <a:xfrm>
            <a:off x="1437803" y="644906"/>
            <a:ext cx="15412393"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Trao đổi nội dung thông tin cần tìm hiểu về nghề phổ biến trong xã hội hiện đại</a:t>
            </a:r>
            <a:endParaRPr kumimoji="0" lang="vi-VN" sz="4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Freeform 4">
            <a:extLst>
              <a:ext uri="{FF2B5EF4-FFF2-40B4-BE49-F238E27FC236}">
                <a16:creationId xmlns:a16="http://schemas.microsoft.com/office/drawing/2014/main" id="{D3C62794-37EF-555D-CCED-B01931A41CD0}"/>
              </a:ext>
            </a:extLst>
          </p:cNvPr>
          <p:cNvSpPr/>
          <p:nvPr/>
        </p:nvSpPr>
        <p:spPr>
          <a:xfrm>
            <a:off x="7557940" y="2990730"/>
            <a:ext cx="9881178" cy="690425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3948F57-7295-E940-6C2C-3F74FB03CEB0}"/>
              </a:ext>
            </a:extLst>
          </p:cNvPr>
          <p:cNvSpPr txBox="1"/>
          <p:nvPr/>
        </p:nvSpPr>
        <p:spPr>
          <a:xfrm>
            <a:off x="7891237" y="3380800"/>
            <a:ext cx="9214583"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nhóm quan sát </a:t>
            </a:r>
            <a:r>
              <a:rPr lang="en-US" sz="3800">
                <a:latin typeface="Arial" panose="020B0604020202020204" pitchFamily="34" charset="0"/>
                <a:cs typeface="Arial" panose="020B0604020202020204" pitchFamily="34" charset="0"/>
              </a:rPr>
              <a:t>thông tin </a:t>
            </a:r>
            <a:r>
              <a:rPr lang="vi-VN" sz="3800">
                <a:latin typeface="Arial" panose="020B0604020202020204" pitchFamily="34" charset="0"/>
                <a:cs typeface="Arial" panose="020B0604020202020204" pitchFamily="34" charset="0"/>
              </a:rPr>
              <a:t>gợi ý </a:t>
            </a:r>
            <a:r>
              <a:rPr lang="en-US" sz="3800" i="1">
                <a:latin typeface="Arial" panose="020B0604020202020204" pitchFamily="34" charset="0"/>
                <a:cs typeface="Arial" panose="020B0604020202020204" pitchFamily="34" charset="0"/>
              </a:rPr>
              <a:t>(</a:t>
            </a:r>
            <a:r>
              <a:rPr lang="vi-VN" sz="3800" i="1">
                <a:latin typeface="Arial" panose="020B0604020202020204" pitchFamily="34" charset="0"/>
                <a:cs typeface="Arial" panose="020B0604020202020204" pitchFamily="34" charset="0"/>
              </a:rPr>
              <a:t>SGK </a:t>
            </a:r>
            <a:r>
              <a:rPr lang="en-US" sz="3800" i="1">
                <a:latin typeface="Arial" panose="020B0604020202020204" pitchFamily="34" charset="0"/>
                <a:cs typeface="Arial" panose="020B0604020202020204" pitchFamily="34" charset="0"/>
              </a:rPr>
              <a:t>– tr.59) </a:t>
            </a:r>
            <a:r>
              <a:rPr lang="vi-VN" sz="3800">
                <a:latin typeface="Arial" panose="020B0604020202020204" pitchFamily="34" charset="0"/>
                <a:cs typeface="Arial" panose="020B0604020202020204" pitchFamily="34" charset="0"/>
              </a:rPr>
              <a:t>và trao đổi</a:t>
            </a:r>
            <a:r>
              <a:rPr lang="en-US" sz="3800">
                <a:latin typeface="Arial" panose="020B0604020202020204" pitchFamily="34" charset="0"/>
                <a:cs typeface="Arial" panose="020B0604020202020204" pitchFamily="34" charset="0"/>
              </a:rPr>
              <a:t> với nhau về </a:t>
            </a:r>
            <a:r>
              <a:rPr lang="vi-VN" sz="3800">
                <a:latin typeface="Arial" panose="020B0604020202020204" pitchFamily="34" charset="0"/>
                <a:cs typeface="Arial" panose="020B0604020202020204" pitchFamily="34" charset="0"/>
              </a:rPr>
              <a:t>những thông tin cần tìm hiểu về nghề phổ biến trong xã hội hiện đại.</a:t>
            </a:r>
            <a:endParaRPr lang="en-US" sz="38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b="1">
                <a:solidFill>
                  <a:srgbClr val="FF0000"/>
                </a:solidFill>
                <a:latin typeface="Arial" panose="020B0604020202020204" pitchFamily="34" charset="0"/>
                <a:cs typeface="Arial" panose="020B0604020202020204" pitchFamily="34" charset="0"/>
              </a:rPr>
              <a:t>Gợi ý: </a:t>
            </a:r>
            <a:r>
              <a:rPr lang="vi-VN" sz="3800">
                <a:cs typeface="Arial" panose="020B0604020202020204" pitchFamily="34" charset="0"/>
              </a:rPr>
              <a:t>Vận dụng kiến thức bản thân, kết hợp sưu tầm thông tin trên Internet, sách, báo,... để tìm hiểu thông tin</a:t>
            </a:r>
            <a:r>
              <a:rPr lang="en-US" sz="380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310E54E-2F10-37CB-8E89-E0BC9CDC863E}"/>
              </a:ext>
            </a:extLst>
          </p:cNvPr>
          <p:cNvGrpSpPr/>
          <p:nvPr/>
        </p:nvGrpSpPr>
        <p:grpSpPr>
          <a:xfrm>
            <a:off x="837996" y="2857780"/>
            <a:ext cx="6409906" cy="7037203"/>
            <a:chOff x="533400" y="2882673"/>
            <a:chExt cx="6409906" cy="7037203"/>
          </a:xfrm>
        </p:grpSpPr>
        <p:grpSp>
          <p:nvGrpSpPr>
            <p:cNvPr id="15" name="Group 14">
              <a:extLst>
                <a:ext uri="{FF2B5EF4-FFF2-40B4-BE49-F238E27FC236}">
                  <a16:creationId xmlns:a16="http://schemas.microsoft.com/office/drawing/2014/main" id="{B70EF05E-EBFA-A4A8-4632-01C4001E54DB}"/>
                </a:ext>
              </a:extLst>
            </p:cNvPr>
            <p:cNvGrpSpPr/>
            <p:nvPr/>
          </p:nvGrpSpPr>
          <p:grpSpPr>
            <a:xfrm>
              <a:off x="533400" y="2882673"/>
              <a:ext cx="6409906" cy="7037203"/>
              <a:chOff x="914400" y="2826612"/>
              <a:chExt cx="6409906" cy="7037203"/>
            </a:xfrm>
          </p:grpSpPr>
          <p:grpSp>
            <p:nvGrpSpPr>
              <p:cNvPr id="17" name="Group 6">
                <a:extLst>
                  <a:ext uri="{FF2B5EF4-FFF2-40B4-BE49-F238E27FC236}">
                    <a16:creationId xmlns:a16="http://schemas.microsoft.com/office/drawing/2014/main" id="{06A35D46-4927-A138-3108-5370198F2904}"/>
                  </a:ext>
                </a:extLst>
              </p:cNvPr>
              <p:cNvGrpSpPr/>
              <p:nvPr/>
            </p:nvGrpSpPr>
            <p:grpSpPr>
              <a:xfrm>
                <a:off x="914400" y="2826612"/>
                <a:ext cx="6409906" cy="7037203"/>
                <a:chOff x="0" y="-47625"/>
                <a:chExt cx="1457118" cy="2027179"/>
              </a:xfrm>
            </p:grpSpPr>
            <p:sp>
              <p:nvSpPr>
                <p:cNvPr id="21" name="Freeform 7">
                  <a:extLst>
                    <a:ext uri="{FF2B5EF4-FFF2-40B4-BE49-F238E27FC236}">
                      <a16:creationId xmlns:a16="http://schemas.microsoft.com/office/drawing/2014/main" id="{5F2477DA-25C9-A64F-6CD9-2CB25FC054D0}"/>
                    </a:ext>
                  </a:extLst>
                </p:cNvPr>
                <p:cNvSpPr/>
                <p:nvPr/>
              </p:nvSpPr>
              <p:spPr>
                <a:xfrm>
                  <a:off x="0" y="-9327"/>
                  <a:ext cx="1457118" cy="1988881"/>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8">
                  <a:extLst>
                    <a:ext uri="{FF2B5EF4-FFF2-40B4-BE49-F238E27FC236}">
                      <a16:creationId xmlns:a16="http://schemas.microsoft.com/office/drawing/2014/main" id="{0E871D64-DDEE-5E79-B870-AC15175CD0C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91FB736D-36D0-DB52-3759-D9C4B3594153}"/>
                  </a:ext>
                </a:extLst>
              </p:cNvPr>
              <p:cNvGrpSpPr/>
              <p:nvPr/>
            </p:nvGrpSpPr>
            <p:grpSpPr>
              <a:xfrm>
                <a:off x="1063232" y="3434292"/>
                <a:ext cx="6103136" cy="1509912"/>
                <a:chOff x="1061357" y="3471514"/>
                <a:chExt cx="6103136" cy="1509912"/>
              </a:xfrm>
            </p:grpSpPr>
            <p:sp>
              <p:nvSpPr>
                <p:cNvPr id="19" name="Freeform 10">
                  <a:extLst>
                    <a:ext uri="{FF2B5EF4-FFF2-40B4-BE49-F238E27FC236}">
                      <a16:creationId xmlns:a16="http://schemas.microsoft.com/office/drawing/2014/main" id="{4555DBDC-C757-BFD7-EE49-5BB4DA818F0B}"/>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3ABC974-7D9E-B63D-12B8-AEC27C1E6AD7}"/>
                    </a:ext>
                  </a:extLst>
                </p:cNvPr>
                <p:cNvSpPr txBox="1"/>
                <p:nvPr/>
              </p:nvSpPr>
              <p:spPr>
                <a:xfrm>
                  <a:off x="1061357" y="3824933"/>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nhóm</a:t>
                  </a:r>
                  <a:endParaRPr lang="en-US" sz="4400" b="1" dirty="0">
                    <a:latin typeface="Arial" panose="020B0604020202020204" pitchFamily="34" charset="0"/>
                    <a:cs typeface="Arial" panose="020B0604020202020204" pitchFamily="34" charset="0"/>
                  </a:endParaRPr>
                </a:p>
              </p:txBody>
            </p:sp>
          </p:grpSp>
        </p:grpSp>
        <p:pic>
          <p:nvPicPr>
            <p:cNvPr id="16" name="Picture 9">
              <a:extLst>
                <a:ext uri="{FF2B5EF4-FFF2-40B4-BE49-F238E27FC236}">
                  <a16:creationId xmlns:a16="http://schemas.microsoft.com/office/drawing/2014/main" id="{49AC3CD9-0B43-182B-F07A-05F39D1BBE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9366" y="5474996"/>
              <a:ext cx="3770685" cy="3972943"/>
            </a:xfrm>
            <a:prstGeom prst="rect">
              <a:avLst/>
            </a:prstGeom>
          </p:spPr>
        </p:pic>
      </p:grpSp>
      <p:sp>
        <p:nvSpPr>
          <p:cNvPr id="11" name="Freeform 8">
            <a:extLst>
              <a:ext uri="{FF2B5EF4-FFF2-40B4-BE49-F238E27FC236}">
                <a16:creationId xmlns:a16="http://schemas.microsoft.com/office/drawing/2014/main" id="{70C0D2AB-4B78-07FB-D275-A57659AF295F}"/>
              </a:ext>
            </a:extLst>
          </p:cNvPr>
          <p:cNvSpPr/>
          <p:nvPr/>
        </p:nvSpPr>
        <p:spPr>
          <a:xfrm rot="88057">
            <a:off x="16468175" y="9308741"/>
            <a:ext cx="1875472" cy="954399"/>
          </a:xfrm>
          <a:custGeom>
            <a:avLst/>
            <a:gdLst/>
            <a:ahLst/>
            <a:cxnLst/>
            <a:rect l="l" t="t" r="r" b="b"/>
            <a:pathLst>
              <a:path w="3296449" h="1561693">
                <a:moveTo>
                  <a:pt x="0" y="0"/>
                </a:moveTo>
                <a:lnTo>
                  <a:pt x="3296449" y="0"/>
                </a:lnTo>
                <a:lnTo>
                  <a:pt x="3296449" y="1561693"/>
                </a:lnTo>
                <a:lnTo>
                  <a:pt x="0" y="15616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88467709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outVertical)">
                                      <p:cBhvr>
                                        <p:cTn id="20" dur="500"/>
                                        <p:tgtEl>
                                          <p:spTgt spid="13">
                                            <p:txEl>
                                              <p:pRg st="0" end="0"/>
                                            </p:txEl>
                                          </p:spTgt>
                                        </p:tgtEl>
                                      </p:cBhvr>
                                    </p:animEffect>
                                  </p:childTnLst>
                                </p:cTn>
                              </p:par>
                            </p:childTnLst>
                          </p:cTn>
                        </p:par>
                        <p:par>
                          <p:cTn id="21" fill="hold">
                            <p:stCondLst>
                              <p:cond delay="500"/>
                            </p:stCondLst>
                            <p:childTnLst>
                              <p:par>
                                <p:cTn id="22" presetID="16" presetClass="entr" presetSubtype="37" fill="hold" grpId="0"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barn(outVertical)">
                                      <p:cBhvr>
                                        <p:cTn id="2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6FCA650-519D-07BF-7A8E-1DD09C289B81}"/>
              </a:ext>
            </a:extLst>
          </p:cNvPr>
          <p:cNvGrpSpPr/>
          <p:nvPr/>
        </p:nvGrpSpPr>
        <p:grpSpPr>
          <a:xfrm>
            <a:off x="323850" y="1714499"/>
            <a:ext cx="17806797" cy="8495150"/>
            <a:chOff x="323850" y="1714499"/>
            <a:chExt cx="17806797" cy="8495150"/>
          </a:xfrm>
        </p:grpSpPr>
        <p:grpSp>
          <p:nvGrpSpPr>
            <p:cNvPr id="41" name="Group 40">
              <a:extLst>
                <a:ext uri="{FF2B5EF4-FFF2-40B4-BE49-F238E27FC236}">
                  <a16:creationId xmlns:a16="http://schemas.microsoft.com/office/drawing/2014/main" id="{3EF86E11-2822-7030-F612-9E2190B4BD9A}"/>
                </a:ext>
              </a:extLst>
            </p:cNvPr>
            <p:cNvGrpSpPr/>
            <p:nvPr/>
          </p:nvGrpSpPr>
          <p:grpSpPr>
            <a:xfrm>
              <a:off x="323850" y="1714499"/>
              <a:ext cx="17640300" cy="8338377"/>
              <a:chOff x="1110675" y="414181"/>
              <a:chExt cx="16066649" cy="9672343"/>
            </a:xfrm>
          </p:grpSpPr>
          <p:sp>
            <p:nvSpPr>
              <p:cNvPr id="43" name="Rectangle 42">
                <a:extLst>
                  <a:ext uri="{FF2B5EF4-FFF2-40B4-BE49-F238E27FC236}">
                    <a16:creationId xmlns:a16="http://schemas.microsoft.com/office/drawing/2014/main" id="{636C846B-97D0-4DC7-BC2E-01B99EBBBE1E}"/>
                  </a:ext>
                </a:extLst>
              </p:cNvPr>
              <p:cNvSpPr/>
              <p:nvPr/>
            </p:nvSpPr>
            <p:spPr>
              <a:xfrm>
                <a:off x="1110675" y="414181"/>
                <a:ext cx="16066649" cy="9672343"/>
              </a:xfrm>
              <a:prstGeom prst="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B5CFE4D0-5995-0C4C-0BDC-BE091773060D}"/>
                  </a:ext>
                </a:extLst>
              </p:cNvPr>
              <p:cNvSpPr/>
              <p:nvPr/>
            </p:nvSpPr>
            <p:spPr>
              <a:xfrm>
                <a:off x="1413962" y="853464"/>
                <a:ext cx="15460073" cy="8841711"/>
              </a:xfrm>
              <a:prstGeom prst="rect">
                <a:avLst/>
              </a:prstGeom>
              <a:solidFill>
                <a:srgbClr val="F0F7FA"/>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grpSp>
        <p:pic>
          <p:nvPicPr>
            <p:cNvPr id="42" name="Picture 41" descr="A cartoon of a person in a white coat with a stethoscope&#10;&#10;Description automatically generated">
              <a:extLst>
                <a:ext uri="{FF2B5EF4-FFF2-40B4-BE49-F238E27FC236}">
                  <a16:creationId xmlns:a16="http://schemas.microsoft.com/office/drawing/2014/main" id="{F49B9AFF-D3D4-B054-7E19-DA4D076F8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7800" y="8045378"/>
              <a:ext cx="1442847" cy="2164271"/>
            </a:xfrm>
            <a:prstGeom prst="rect">
              <a:avLst/>
            </a:prstGeom>
          </p:spPr>
        </p:pic>
      </p:grpSp>
      <p:grpSp>
        <p:nvGrpSpPr>
          <p:cNvPr id="23" name="Group 22">
            <a:extLst>
              <a:ext uri="{FF2B5EF4-FFF2-40B4-BE49-F238E27FC236}">
                <a16:creationId xmlns:a16="http://schemas.microsoft.com/office/drawing/2014/main" id="{54AFFB5E-D48C-01F2-9B65-68A38E1DB675}"/>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8A46751B-4F99-54A6-0F7F-0EF7BD412DCB}"/>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8B26E0-123C-050F-E359-BF2A4EF1227A}"/>
                </a:ext>
              </a:extLst>
            </p:cNvPr>
            <p:cNvSpPr txBox="1"/>
            <p:nvPr/>
          </p:nvSpPr>
          <p:spPr>
            <a:xfrm>
              <a:off x="5313042" y="292021"/>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VÍ DỤ THAM KHẢO</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F14E5163-80FC-4476-1FCA-CE5A9FC4FDD3}"/>
              </a:ext>
            </a:extLst>
          </p:cNvPr>
          <p:cNvSpPr txBox="1"/>
          <p:nvPr/>
        </p:nvSpPr>
        <p:spPr>
          <a:xfrm>
            <a:off x="1425531" y="2619845"/>
            <a:ext cx="15625612" cy="6527684"/>
          </a:xfrm>
          <a:prstGeom prst="rect">
            <a:avLst/>
          </a:prstGeom>
        </p:spPr>
        <p:txBody>
          <a:bodyPr wrap="square" lIns="0" tIns="0" rIns="0" bIns="0" rtlCol="0" anchor="t">
            <a:spAutoFit/>
          </a:bodyPr>
          <a:lstStyle/>
          <a:p>
            <a:pPr algn="ctr">
              <a:lnSpc>
                <a:spcPct val="150000"/>
              </a:lnSpc>
            </a:pPr>
            <a:r>
              <a:rPr lang="en-US" sz="2800" b="1">
                <a:latin typeface="Arial" panose="020B0604020202020204" pitchFamily="34" charset="0"/>
                <a:cs typeface="Arial" panose="020B0604020202020204" pitchFamily="34" charset="0"/>
              </a:rPr>
              <a:t>NGHỀ BÁC SĨ</a:t>
            </a:r>
          </a:p>
          <a:p>
            <a:pPr marL="342900" indent="-342900" algn="just">
              <a:lnSpc>
                <a:spcPct val="150000"/>
              </a:lnSpc>
              <a:buFont typeface="Arial" panose="020B0604020202020204" pitchFamily="34" charset="0"/>
              <a:buChar char="−"/>
            </a:pPr>
            <a:r>
              <a:rPr lang="vi-VN" sz="2600" b="1">
                <a:latin typeface="Arial" panose="020B0604020202020204" pitchFamily="34" charset="0"/>
                <a:cs typeface="Arial" panose="020B0604020202020204" pitchFamily="34" charset="0"/>
              </a:rPr>
              <a:t>Nghề bác sĩ đảm nhiệm vai trò chính là</a:t>
            </a:r>
            <a:r>
              <a:rPr lang="en-US" sz="2600" b="1">
                <a:latin typeface="Arial" panose="020B0604020202020204" pitchFamily="34" charset="0"/>
                <a:cs typeface="Arial" panose="020B0604020202020204" pitchFamily="34" charset="0"/>
              </a:rPr>
              <a:t>:</a:t>
            </a:r>
            <a:r>
              <a:rPr lang="vi-VN" sz="2600" b="1">
                <a:latin typeface="Arial" panose="020B0604020202020204" pitchFamily="34" charset="0"/>
                <a:cs typeface="Arial" panose="020B0604020202020204" pitchFamily="34" charset="0"/>
              </a:rPr>
              <a:t> </a:t>
            </a:r>
            <a:endParaRPr lang="en-US" sz="2600" b="1">
              <a:latin typeface="Arial" panose="020B0604020202020204" pitchFamily="34" charset="0"/>
              <a:cs typeface="Arial" panose="020B0604020202020204" pitchFamily="34" charset="0"/>
            </a:endParaRPr>
          </a:p>
          <a:p>
            <a:pPr marL="457200" indent="-457200" algn="just">
              <a:lnSpc>
                <a:spcPct val="150000"/>
              </a:lnSpc>
              <a:buFont typeface="Symbol" panose="05050102010706020507" pitchFamily="18" charset="2"/>
              <a:buChar char="+"/>
            </a:pPr>
            <a:r>
              <a:rPr lang="vi-VN" sz="2600">
                <a:latin typeface="Arial" panose="020B0604020202020204" pitchFamily="34" charset="0"/>
                <a:cs typeface="Arial" panose="020B0604020202020204" pitchFamily="34" charset="0"/>
              </a:rPr>
              <a:t>Cứu người, giải quyết những vấn đề liên quan đến bệnh tật, thương tật cho các bệnh nhân. </a:t>
            </a:r>
            <a:endParaRPr lang="en-US" sz="2600">
              <a:latin typeface="Arial" panose="020B0604020202020204" pitchFamily="34" charset="0"/>
              <a:cs typeface="Arial" panose="020B0604020202020204" pitchFamily="34" charset="0"/>
            </a:endParaRPr>
          </a:p>
          <a:p>
            <a:pPr marL="457200" indent="-457200" algn="just">
              <a:lnSpc>
                <a:spcPct val="150000"/>
              </a:lnSpc>
              <a:buFont typeface="Symbol" panose="05050102010706020507" pitchFamily="18" charset="2"/>
              <a:buChar char="+"/>
            </a:pPr>
            <a:r>
              <a:rPr lang="vi-VN" sz="2600">
                <a:latin typeface="Arial" panose="020B0604020202020204" pitchFamily="34" charset="0"/>
                <a:cs typeface="Arial" panose="020B0604020202020204" pitchFamily="34" charset="0"/>
              </a:rPr>
              <a:t>Bên cạnh đó, họ cũng có nhiệm vụ tháo gỡ những khó khăn về đời sống tinh thần của người bệnh</a:t>
            </a:r>
            <a:r>
              <a:rPr lang="en-US" sz="2600">
                <a:latin typeface="Arial" panose="020B0604020202020204" pitchFamily="34" charset="0"/>
                <a:cs typeface="Arial" panose="020B0604020202020204" pitchFamily="34" charset="0"/>
              </a:rPr>
              <a:t> ở địa phương.</a:t>
            </a:r>
          </a:p>
          <a:p>
            <a:pPr marL="342900" indent="-342900" algn="just">
              <a:lnSpc>
                <a:spcPct val="150000"/>
              </a:lnSpc>
              <a:buFont typeface="Arial" panose="020B0604020202020204" pitchFamily="34" charset="0"/>
              <a:buChar char="−"/>
            </a:pPr>
            <a:r>
              <a:rPr lang="vi-VN" sz="2600" b="1">
                <a:latin typeface="Arial" panose="020B0604020202020204" pitchFamily="34" charset="0"/>
                <a:cs typeface="Arial" panose="020B0604020202020204" pitchFamily="34" charset="0"/>
              </a:rPr>
              <a:t>Nhiệm vụ của bác sĩ: </a:t>
            </a:r>
            <a:r>
              <a:rPr lang="vi-VN" sz="2600">
                <a:latin typeface="Arial" panose="020B0604020202020204" pitchFamily="34" charset="0"/>
                <a:cs typeface="Arial" panose="020B0604020202020204" pitchFamily="34" charset="0"/>
              </a:rPr>
              <a:t>tiến hành thăm khám, chẩn đoán, xây dựng phác đồ điều trị và thực hiện các giải pháp trị liệu để giúp người bệnh có sức khỏe tốt hơn.</a:t>
            </a:r>
          </a:p>
          <a:p>
            <a:pPr marL="342900" indent="-342900" algn="just">
              <a:lnSpc>
                <a:spcPct val="150000"/>
              </a:lnSpc>
              <a:buFont typeface="Arial" panose="020B0604020202020204" pitchFamily="34" charset="0"/>
              <a:buChar char="−"/>
            </a:pPr>
            <a:r>
              <a:rPr lang="vi-VN" sz="2600" b="1">
                <a:latin typeface="Arial" panose="020B0604020202020204" pitchFamily="34" charset="0"/>
                <a:cs typeface="Arial" panose="020B0604020202020204" pitchFamily="34" charset="0"/>
              </a:rPr>
              <a:t>Các tố chất cần thiết để trở thành bác sĩ giỏi: </a:t>
            </a:r>
          </a:p>
          <a:p>
            <a:pPr marL="342900" indent="-342900" algn="just">
              <a:lnSpc>
                <a:spcPct val="150000"/>
              </a:lnSpc>
              <a:buFont typeface="Symbol" panose="05050102010706020507" pitchFamily="18" charset="2"/>
              <a:buChar char="+"/>
            </a:pPr>
            <a:r>
              <a:rPr lang="vi-VN" sz="2600">
                <a:latin typeface="Arial" panose="020B0604020202020204" pitchFamily="34" charset="0"/>
                <a:cs typeface="Arial" panose="020B0604020202020204" pitchFamily="34" charset="0"/>
              </a:rPr>
              <a:t>Sức khỏe tốt: để đáp ứng tính chất công việc có cường độ cao, áp lực lớn với thời gian làm việc không cố định bất kể ngày hay đêm. </a:t>
            </a:r>
          </a:p>
          <a:p>
            <a:pPr marL="342900" indent="-342900" algn="just">
              <a:lnSpc>
                <a:spcPct val="150000"/>
              </a:lnSpc>
              <a:buFont typeface="Symbol" panose="05050102010706020507" pitchFamily="18" charset="2"/>
              <a:buChar char="+"/>
            </a:pPr>
            <a:r>
              <a:rPr lang="vi-VN" sz="2600">
                <a:latin typeface="Arial" panose="020B0604020202020204" pitchFamily="34" charset="0"/>
                <a:cs typeface="Arial" panose="020B0604020202020204" pitchFamily="34" charset="0"/>
              </a:rPr>
              <a:t>Tính kiên trì: nghề y rất gian nan nếu không kiên trì, nhẫn nại khó có thể gặt hái được thành công.</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782440"/>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a:off x="16008272" y="-52272"/>
            <a:ext cx="2161943" cy="2161943"/>
          </a:xfrm>
          <a:custGeom>
            <a:avLst/>
            <a:gdLst/>
            <a:ahLst/>
            <a:cxnLst/>
            <a:rect l="l" t="t" r="r" b="b"/>
            <a:pathLst>
              <a:path w="2161943" h="2161943">
                <a:moveTo>
                  <a:pt x="0" y="0"/>
                </a:moveTo>
                <a:lnTo>
                  <a:pt x="2161942" y="0"/>
                </a:lnTo>
                <a:lnTo>
                  <a:pt x="2161942" y="2161943"/>
                </a:lnTo>
                <a:lnTo>
                  <a:pt x="0" y="2161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400" y="97971"/>
            <a:ext cx="1621745" cy="1621745"/>
          </a:xfrm>
          <a:custGeom>
            <a:avLst/>
            <a:gdLst/>
            <a:ahLst/>
            <a:cxnLst/>
            <a:rect l="l" t="t" r="r" b="b"/>
            <a:pathLst>
              <a:path w="1621745" h="1621745">
                <a:moveTo>
                  <a:pt x="0" y="0"/>
                </a:moveTo>
                <a:lnTo>
                  <a:pt x="1621745" y="0"/>
                </a:lnTo>
                <a:lnTo>
                  <a:pt x="1621745" y="1621744"/>
                </a:lnTo>
                <a:lnTo>
                  <a:pt x="0" y="1621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CAFB2D81-59E5-355C-2441-531D838337F0}"/>
              </a:ext>
            </a:extLst>
          </p:cNvPr>
          <p:cNvSpPr/>
          <p:nvPr/>
        </p:nvSpPr>
        <p:spPr>
          <a:xfrm>
            <a:off x="838200" y="2109671"/>
            <a:ext cx="16611600" cy="775822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8AC31-6C35-73AE-F3A0-4F6730761A88}"/>
              </a:ext>
            </a:extLst>
          </p:cNvPr>
          <p:cNvSpPr txBox="1"/>
          <p:nvPr/>
        </p:nvSpPr>
        <p:spPr>
          <a:xfrm>
            <a:off x="1371600" y="2471567"/>
            <a:ext cx="15544799" cy="769441"/>
          </a:xfrm>
          <a:prstGeom prst="rect">
            <a:avLst/>
          </a:prstGeom>
          <a:noFill/>
        </p:spPr>
        <p:txBody>
          <a:bodyPr wrap="square" rtlCol="0">
            <a:spAutoFit/>
          </a:bodyPr>
          <a:lstStyle/>
          <a:p>
            <a:pPr algn="ctr"/>
            <a:r>
              <a:rPr lang="vi-VN" sz="4400" b="1">
                <a:solidFill>
                  <a:schemeClr val="tx2">
                    <a:lumMod val="50000"/>
                  </a:schemeClr>
                </a:solidFill>
                <a:latin typeface="Arial" panose="020B0604020202020204" pitchFamily="34" charset="0"/>
                <a:cs typeface="Arial" panose="020B0604020202020204" pitchFamily="34" charset="0"/>
              </a:rPr>
              <a:t>Trò chơi </a:t>
            </a:r>
            <a:r>
              <a:rPr lang="en-US" sz="4400" b="1">
                <a:solidFill>
                  <a:schemeClr val="tx2">
                    <a:lumMod val="50000"/>
                  </a:schemeClr>
                </a:solidFill>
                <a:latin typeface="Arial" panose="020B0604020202020204" pitchFamily="34" charset="0"/>
                <a:cs typeface="Arial" panose="020B0604020202020204" pitchFamily="34" charset="0"/>
              </a:rPr>
              <a:t>“</a:t>
            </a:r>
            <a:r>
              <a:rPr lang="vi-VN" sz="4400" b="1">
                <a:solidFill>
                  <a:schemeClr val="tx2">
                    <a:lumMod val="50000"/>
                  </a:schemeClr>
                </a:solidFill>
                <a:latin typeface="Arial" panose="020B0604020202020204" pitchFamily="34" charset="0"/>
                <a:cs typeface="Arial" panose="020B0604020202020204" pitchFamily="34" charset="0"/>
              </a:rPr>
              <a:t>Ai nhanh, ai đúng</a:t>
            </a:r>
            <a:r>
              <a:rPr lang="en-US" sz="4400" b="1">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3DE1142-D9BA-6EAE-C76E-4BC8522CD8E7}"/>
              </a:ext>
            </a:extLst>
          </p:cNvPr>
          <p:cNvGrpSpPr/>
          <p:nvPr/>
        </p:nvGrpSpPr>
        <p:grpSpPr>
          <a:xfrm>
            <a:off x="5981700" y="-28898"/>
            <a:ext cx="6324600" cy="1580477"/>
            <a:chOff x="5715000" y="-1"/>
            <a:chExt cx="6324600" cy="1563773"/>
          </a:xfrm>
        </p:grpSpPr>
        <p:sp>
          <p:nvSpPr>
            <p:cNvPr id="12" name="Round Same Side Corner Rectangle 11">
              <a:extLst>
                <a:ext uri="{FF2B5EF4-FFF2-40B4-BE49-F238E27FC236}">
                  <a16:creationId xmlns:a16="http://schemas.microsoft.com/office/drawing/2014/main" id="{A92C613C-57CD-6B10-227D-A2D00EC9399C}"/>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8DB31A-A626-BC5B-808C-1401BA24B11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4" name="TextBox 13">
            <a:extLst>
              <a:ext uri="{FF2B5EF4-FFF2-40B4-BE49-F238E27FC236}">
                <a16:creationId xmlns:a16="http://schemas.microsoft.com/office/drawing/2014/main" id="{8C22A972-A14B-7760-E49B-1DBC9BC005E4}"/>
              </a:ext>
            </a:extLst>
          </p:cNvPr>
          <p:cNvSpPr txBox="1"/>
          <p:nvPr/>
        </p:nvSpPr>
        <p:spPr>
          <a:xfrm>
            <a:off x="1371599" y="3135333"/>
            <a:ext cx="9319784" cy="6441572"/>
          </a:xfrm>
          <a:prstGeom prst="rect">
            <a:avLst/>
          </a:prstGeom>
          <a:noFill/>
        </p:spPr>
        <p:txBody>
          <a:bodyPr wrap="square">
            <a:spAutoFit/>
          </a:bodyPr>
          <a:lstStyle/>
          <a:p>
            <a:pPr marL="571500" indent="-571500" algn="just">
              <a:lnSpc>
                <a:spcPct val="150000"/>
              </a:lnSpc>
              <a:buClr>
                <a:srgbClr val="FF0000"/>
              </a:buClr>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Khi quản trò hô “bắt đầu”, 2 bạn đứng ở đầu hàng của hai đội nhanh chóng chạy đến vị trí bảng của đội mình ghi tên nghề mà em biết, sau đó chạy về, đưa phấn cho bạn tiếp theo lên bảng ghi tên nghề khác vào đó. </a:t>
            </a:r>
          </a:p>
        </p:txBody>
      </p:sp>
      <p:pic>
        <p:nvPicPr>
          <p:cNvPr id="19" name="Picture 18" descr="A group of children sitting at desks&#10;&#10;Description automatically generated">
            <a:extLst>
              <a:ext uri="{FF2B5EF4-FFF2-40B4-BE49-F238E27FC236}">
                <a16:creationId xmlns:a16="http://schemas.microsoft.com/office/drawing/2014/main" id="{511E33A3-BE69-69D0-8DEC-09CCF116EFFB}"/>
              </a:ext>
            </a:extLst>
          </p:cNvPr>
          <p:cNvPicPr>
            <a:picLocks noChangeAspect="1"/>
          </p:cNvPicPr>
          <p:nvPr/>
        </p:nvPicPr>
        <p:blipFill rotWithShape="1">
          <a:blip r:embed="rId6">
            <a:extLst>
              <a:ext uri="{28A0092B-C50C-407E-A947-70E740481C1C}">
                <a14:useLocalDpi xmlns:a14="http://schemas.microsoft.com/office/drawing/2010/main" val="0"/>
              </a:ext>
            </a:extLst>
          </a:blip>
          <a:srcRect t="14542" b="12562"/>
          <a:stretch/>
        </p:blipFill>
        <p:spPr>
          <a:xfrm>
            <a:off x="11350776" y="4373492"/>
            <a:ext cx="5439631" cy="3965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a:off x="16008272" y="-52272"/>
            <a:ext cx="2161943" cy="2161943"/>
          </a:xfrm>
          <a:custGeom>
            <a:avLst/>
            <a:gdLst/>
            <a:ahLst/>
            <a:cxnLst/>
            <a:rect l="l" t="t" r="r" b="b"/>
            <a:pathLst>
              <a:path w="2161943" h="2161943">
                <a:moveTo>
                  <a:pt x="0" y="0"/>
                </a:moveTo>
                <a:lnTo>
                  <a:pt x="2161942" y="0"/>
                </a:lnTo>
                <a:lnTo>
                  <a:pt x="2161942" y="2161943"/>
                </a:lnTo>
                <a:lnTo>
                  <a:pt x="0" y="2161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400" y="97971"/>
            <a:ext cx="1621745" cy="1621745"/>
          </a:xfrm>
          <a:custGeom>
            <a:avLst/>
            <a:gdLst/>
            <a:ahLst/>
            <a:cxnLst/>
            <a:rect l="l" t="t" r="r" b="b"/>
            <a:pathLst>
              <a:path w="1621745" h="1621745">
                <a:moveTo>
                  <a:pt x="0" y="0"/>
                </a:moveTo>
                <a:lnTo>
                  <a:pt x="1621745" y="0"/>
                </a:lnTo>
                <a:lnTo>
                  <a:pt x="1621745" y="1621744"/>
                </a:lnTo>
                <a:lnTo>
                  <a:pt x="0" y="1621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CAFB2D81-59E5-355C-2441-531D838337F0}"/>
              </a:ext>
            </a:extLst>
          </p:cNvPr>
          <p:cNvSpPr/>
          <p:nvPr/>
        </p:nvSpPr>
        <p:spPr>
          <a:xfrm>
            <a:off x="838200" y="2109671"/>
            <a:ext cx="16611600" cy="775822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8AC31-6C35-73AE-F3A0-4F6730761A88}"/>
              </a:ext>
            </a:extLst>
          </p:cNvPr>
          <p:cNvSpPr txBox="1"/>
          <p:nvPr/>
        </p:nvSpPr>
        <p:spPr>
          <a:xfrm>
            <a:off x="1371600" y="2471567"/>
            <a:ext cx="15544799" cy="769441"/>
          </a:xfrm>
          <a:prstGeom prst="rect">
            <a:avLst/>
          </a:prstGeom>
          <a:noFill/>
        </p:spPr>
        <p:txBody>
          <a:bodyPr wrap="square" rtlCol="0">
            <a:spAutoFit/>
          </a:bodyPr>
          <a:lstStyle/>
          <a:p>
            <a:pPr algn="ctr"/>
            <a:r>
              <a:rPr lang="vi-VN" sz="4400" b="1">
                <a:solidFill>
                  <a:schemeClr val="tx2">
                    <a:lumMod val="50000"/>
                  </a:schemeClr>
                </a:solidFill>
                <a:latin typeface="Arial" panose="020B0604020202020204" pitchFamily="34" charset="0"/>
                <a:cs typeface="Arial" panose="020B0604020202020204" pitchFamily="34" charset="0"/>
              </a:rPr>
              <a:t>Trò chơi </a:t>
            </a:r>
            <a:r>
              <a:rPr lang="en-US" sz="4400" b="1">
                <a:solidFill>
                  <a:schemeClr val="tx2">
                    <a:lumMod val="50000"/>
                  </a:schemeClr>
                </a:solidFill>
                <a:latin typeface="Arial" panose="020B0604020202020204" pitchFamily="34" charset="0"/>
                <a:cs typeface="Arial" panose="020B0604020202020204" pitchFamily="34" charset="0"/>
              </a:rPr>
              <a:t>“</a:t>
            </a:r>
            <a:r>
              <a:rPr lang="vi-VN" sz="4400" b="1">
                <a:solidFill>
                  <a:schemeClr val="tx2">
                    <a:lumMod val="50000"/>
                  </a:schemeClr>
                </a:solidFill>
                <a:latin typeface="Arial" panose="020B0604020202020204" pitchFamily="34" charset="0"/>
                <a:cs typeface="Arial" panose="020B0604020202020204" pitchFamily="34" charset="0"/>
              </a:rPr>
              <a:t>Ai nhanh, ai đúng</a:t>
            </a:r>
            <a:r>
              <a:rPr lang="en-US" sz="4400" b="1">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3DE1142-D9BA-6EAE-C76E-4BC8522CD8E7}"/>
              </a:ext>
            </a:extLst>
          </p:cNvPr>
          <p:cNvGrpSpPr/>
          <p:nvPr/>
        </p:nvGrpSpPr>
        <p:grpSpPr>
          <a:xfrm>
            <a:off x="5981700" y="-28898"/>
            <a:ext cx="6324600" cy="1580477"/>
            <a:chOff x="5715000" y="-1"/>
            <a:chExt cx="6324600" cy="1563773"/>
          </a:xfrm>
        </p:grpSpPr>
        <p:sp>
          <p:nvSpPr>
            <p:cNvPr id="12" name="Round Same Side Corner Rectangle 11">
              <a:extLst>
                <a:ext uri="{FF2B5EF4-FFF2-40B4-BE49-F238E27FC236}">
                  <a16:creationId xmlns:a16="http://schemas.microsoft.com/office/drawing/2014/main" id="{A92C613C-57CD-6B10-227D-A2D00EC9399C}"/>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8DB31A-A626-BC5B-808C-1401BA24B11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4" name="TextBox 13">
            <a:extLst>
              <a:ext uri="{FF2B5EF4-FFF2-40B4-BE49-F238E27FC236}">
                <a16:creationId xmlns:a16="http://schemas.microsoft.com/office/drawing/2014/main" id="{8C22A972-A14B-7760-E49B-1DBC9BC005E4}"/>
              </a:ext>
            </a:extLst>
          </p:cNvPr>
          <p:cNvSpPr txBox="1"/>
          <p:nvPr/>
        </p:nvSpPr>
        <p:spPr>
          <a:xfrm>
            <a:off x="1371599" y="3135333"/>
            <a:ext cx="9319784" cy="6533905"/>
          </a:xfrm>
          <a:prstGeom prst="rect">
            <a:avLst/>
          </a:prstGeom>
          <a:noFill/>
        </p:spPr>
        <p:txBody>
          <a:bodyPr wrap="square">
            <a:spAutoFit/>
          </a:bodyPr>
          <a:lstStyle/>
          <a:p>
            <a:pPr marL="571500" indent="-571500" algn="just">
              <a:lnSpc>
                <a:spcPct val="150000"/>
              </a:lnSpc>
              <a:buClr>
                <a:srgbClr val="FF0000"/>
              </a:buClr>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Cứ như vậy, trong thời gian 3 phút, đội nào ghi được nhiều tên nghề hơn sẽ thắng cuộc</a:t>
            </a:r>
            <a:r>
              <a:rPr lang="en-US"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rgbClr val="FF0000"/>
              </a:buClr>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Luật chơi: </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Khi có hiệu lệnh </a:t>
            </a:r>
            <a:r>
              <a:rPr lang="vi-VN" sz="4000" b="1">
                <a:latin typeface="Arial" panose="020B0604020202020204" pitchFamily="34" charset="0"/>
                <a:ea typeface="Calibri" panose="020F0502020204030204" pitchFamily="34" charset="0"/>
                <a:cs typeface="Arial" panose="020B0604020202020204" pitchFamily="34" charset="0"/>
              </a:rPr>
              <a:t>“bắt đầu” </a:t>
            </a:r>
            <a:r>
              <a:rPr lang="vi-VN" sz="4000">
                <a:latin typeface="Arial" panose="020B0604020202020204" pitchFamily="34" charset="0"/>
                <a:ea typeface="Calibri" panose="020F0502020204030204" pitchFamily="34" charset="0"/>
                <a:cs typeface="Arial" panose="020B0604020202020204" pitchFamily="34" charset="0"/>
              </a:rPr>
              <a:t>mới được chạy lên bảng ghi tên nghề. </a:t>
            </a:r>
          </a:p>
        </p:txBody>
      </p:sp>
      <p:pic>
        <p:nvPicPr>
          <p:cNvPr id="2" name="Picture 1" descr="A group of children sitting at desks&#10;&#10;Description automatically generated">
            <a:extLst>
              <a:ext uri="{FF2B5EF4-FFF2-40B4-BE49-F238E27FC236}">
                <a16:creationId xmlns:a16="http://schemas.microsoft.com/office/drawing/2014/main" id="{F93D7B07-DFE7-DE9A-12B0-E01B1F455D8D}"/>
              </a:ext>
            </a:extLst>
          </p:cNvPr>
          <p:cNvPicPr>
            <a:picLocks noChangeAspect="1"/>
          </p:cNvPicPr>
          <p:nvPr/>
        </p:nvPicPr>
        <p:blipFill rotWithShape="1">
          <a:blip r:embed="rId6">
            <a:extLst>
              <a:ext uri="{28A0092B-C50C-407E-A947-70E740481C1C}">
                <a14:useLocalDpi xmlns:a14="http://schemas.microsoft.com/office/drawing/2010/main" val="0"/>
              </a:ext>
            </a:extLst>
          </a:blip>
          <a:srcRect t="14542" b="12562"/>
          <a:stretch/>
        </p:blipFill>
        <p:spPr>
          <a:xfrm>
            <a:off x="11350776" y="4373492"/>
            <a:ext cx="5439631" cy="3965254"/>
          </a:xfrm>
          <a:prstGeom prst="rect">
            <a:avLst/>
          </a:prstGeom>
        </p:spPr>
      </p:pic>
    </p:spTree>
    <p:extLst>
      <p:ext uri="{BB962C8B-B14F-4D97-AF65-F5344CB8AC3E}">
        <p14:creationId xmlns:p14="http://schemas.microsoft.com/office/powerpoint/2010/main" val="37178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wipe(left)">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4" name="Freeform 4"/>
          <p:cNvSpPr/>
          <p:nvPr/>
        </p:nvSpPr>
        <p:spPr>
          <a:xfrm>
            <a:off x="16008272" y="-52272"/>
            <a:ext cx="2161943" cy="2161943"/>
          </a:xfrm>
          <a:custGeom>
            <a:avLst/>
            <a:gdLst/>
            <a:ahLst/>
            <a:cxnLst/>
            <a:rect l="l" t="t" r="r" b="b"/>
            <a:pathLst>
              <a:path w="2161943" h="2161943">
                <a:moveTo>
                  <a:pt x="0" y="0"/>
                </a:moveTo>
                <a:lnTo>
                  <a:pt x="2161942" y="0"/>
                </a:lnTo>
                <a:lnTo>
                  <a:pt x="2161942" y="2161943"/>
                </a:lnTo>
                <a:lnTo>
                  <a:pt x="0" y="2161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400" y="97971"/>
            <a:ext cx="1621745" cy="1621745"/>
          </a:xfrm>
          <a:custGeom>
            <a:avLst/>
            <a:gdLst/>
            <a:ahLst/>
            <a:cxnLst/>
            <a:rect l="l" t="t" r="r" b="b"/>
            <a:pathLst>
              <a:path w="1621745" h="1621745">
                <a:moveTo>
                  <a:pt x="0" y="0"/>
                </a:moveTo>
                <a:lnTo>
                  <a:pt x="1621745" y="0"/>
                </a:lnTo>
                <a:lnTo>
                  <a:pt x="1621745" y="1621744"/>
                </a:lnTo>
                <a:lnTo>
                  <a:pt x="0" y="1621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CAFB2D81-59E5-355C-2441-531D838337F0}"/>
              </a:ext>
            </a:extLst>
          </p:cNvPr>
          <p:cNvSpPr/>
          <p:nvPr/>
        </p:nvSpPr>
        <p:spPr>
          <a:xfrm>
            <a:off x="838200" y="2109671"/>
            <a:ext cx="16611600" cy="775822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8AC31-6C35-73AE-F3A0-4F6730761A88}"/>
              </a:ext>
            </a:extLst>
          </p:cNvPr>
          <p:cNvSpPr txBox="1"/>
          <p:nvPr/>
        </p:nvSpPr>
        <p:spPr>
          <a:xfrm>
            <a:off x="1371600" y="2471567"/>
            <a:ext cx="15544799" cy="769441"/>
          </a:xfrm>
          <a:prstGeom prst="rect">
            <a:avLst/>
          </a:prstGeom>
          <a:noFill/>
        </p:spPr>
        <p:txBody>
          <a:bodyPr wrap="square" rtlCol="0">
            <a:spAutoFit/>
          </a:bodyPr>
          <a:lstStyle/>
          <a:p>
            <a:pPr algn="ctr"/>
            <a:r>
              <a:rPr lang="vi-VN" sz="4400" b="1">
                <a:solidFill>
                  <a:schemeClr val="tx2">
                    <a:lumMod val="50000"/>
                  </a:schemeClr>
                </a:solidFill>
                <a:latin typeface="Arial" panose="020B0604020202020204" pitchFamily="34" charset="0"/>
                <a:cs typeface="Arial" panose="020B0604020202020204" pitchFamily="34" charset="0"/>
              </a:rPr>
              <a:t>Trò chơi </a:t>
            </a:r>
            <a:r>
              <a:rPr lang="en-US" sz="4400" b="1">
                <a:solidFill>
                  <a:schemeClr val="tx2">
                    <a:lumMod val="50000"/>
                  </a:schemeClr>
                </a:solidFill>
                <a:latin typeface="Arial" panose="020B0604020202020204" pitchFamily="34" charset="0"/>
                <a:cs typeface="Arial" panose="020B0604020202020204" pitchFamily="34" charset="0"/>
              </a:rPr>
              <a:t>“</a:t>
            </a:r>
            <a:r>
              <a:rPr lang="vi-VN" sz="4400" b="1">
                <a:solidFill>
                  <a:schemeClr val="tx2">
                    <a:lumMod val="50000"/>
                  </a:schemeClr>
                </a:solidFill>
                <a:latin typeface="Arial" panose="020B0604020202020204" pitchFamily="34" charset="0"/>
                <a:cs typeface="Arial" panose="020B0604020202020204" pitchFamily="34" charset="0"/>
              </a:rPr>
              <a:t>Ai nhanh, ai đúng</a:t>
            </a:r>
            <a:r>
              <a:rPr lang="en-US" sz="4400" b="1">
                <a:solidFill>
                  <a:schemeClr val="tx2">
                    <a:lumMod val="50000"/>
                  </a:schemeClr>
                </a:solidFill>
                <a:latin typeface="Arial" panose="020B0604020202020204" pitchFamily="34" charset="0"/>
                <a:cs typeface="Arial" panose="020B0604020202020204" pitchFamily="34" charset="0"/>
              </a:rPr>
              <a:t>”</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3DE1142-D9BA-6EAE-C76E-4BC8522CD8E7}"/>
              </a:ext>
            </a:extLst>
          </p:cNvPr>
          <p:cNvGrpSpPr/>
          <p:nvPr/>
        </p:nvGrpSpPr>
        <p:grpSpPr>
          <a:xfrm>
            <a:off x="5981700" y="-28898"/>
            <a:ext cx="6324600" cy="1580477"/>
            <a:chOff x="5715000" y="-1"/>
            <a:chExt cx="6324600" cy="1563773"/>
          </a:xfrm>
        </p:grpSpPr>
        <p:sp>
          <p:nvSpPr>
            <p:cNvPr id="12" name="Round Same Side Corner Rectangle 11">
              <a:extLst>
                <a:ext uri="{FF2B5EF4-FFF2-40B4-BE49-F238E27FC236}">
                  <a16:creationId xmlns:a16="http://schemas.microsoft.com/office/drawing/2014/main" id="{A92C613C-57CD-6B10-227D-A2D00EC9399C}"/>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8DB31A-A626-BC5B-808C-1401BA24B11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4" name="TextBox 13">
            <a:extLst>
              <a:ext uri="{FF2B5EF4-FFF2-40B4-BE49-F238E27FC236}">
                <a16:creationId xmlns:a16="http://schemas.microsoft.com/office/drawing/2014/main" id="{8C22A972-A14B-7760-E49B-1DBC9BC005E4}"/>
              </a:ext>
            </a:extLst>
          </p:cNvPr>
          <p:cNvSpPr txBox="1"/>
          <p:nvPr/>
        </p:nvSpPr>
        <p:spPr>
          <a:xfrm>
            <a:off x="1371599" y="3135333"/>
            <a:ext cx="9319784" cy="5518242"/>
          </a:xfrm>
          <a:prstGeom prst="rect">
            <a:avLst/>
          </a:prstGeom>
          <a:noFill/>
        </p:spPr>
        <p:txBody>
          <a:bodyPr wrap="square">
            <a:spAutoFit/>
          </a:bodyPr>
          <a:lstStyle/>
          <a:p>
            <a:pPr marL="571500" indent="-571500" algn="just">
              <a:lnSpc>
                <a:spcPct val="150000"/>
              </a:lnSpc>
              <a:buClr>
                <a:srgbClr val="FF0000"/>
              </a:buClr>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Luật chơi: </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Bạn tiếp theo phải chờ bạn trước chạy về vị trí đội hình, đưa phấn cho mới được chạy lên bảng. </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Mỗi nghề chỉ được ghi một lần, nếu ghi trùng lặp sẽ không được tính.</a:t>
            </a:r>
          </a:p>
        </p:txBody>
      </p:sp>
      <p:pic>
        <p:nvPicPr>
          <p:cNvPr id="2" name="Picture 1" descr="A group of children sitting at desks&#10;&#10;Description automatically generated">
            <a:extLst>
              <a:ext uri="{FF2B5EF4-FFF2-40B4-BE49-F238E27FC236}">
                <a16:creationId xmlns:a16="http://schemas.microsoft.com/office/drawing/2014/main" id="{4AFCF566-9355-E314-638A-95A47B7B86FF}"/>
              </a:ext>
            </a:extLst>
          </p:cNvPr>
          <p:cNvPicPr>
            <a:picLocks noChangeAspect="1"/>
          </p:cNvPicPr>
          <p:nvPr/>
        </p:nvPicPr>
        <p:blipFill rotWithShape="1">
          <a:blip r:embed="rId6">
            <a:extLst>
              <a:ext uri="{28A0092B-C50C-407E-A947-70E740481C1C}">
                <a14:useLocalDpi xmlns:a14="http://schemas.microsoft.com/office/drawing/2010/main" val="0"/>
              </a:ext>
            </a:extLst>
          </a:blip>
          <a:srcRect t="14542" b="12562"/>
          <a:stretch/>
        </p:blipFill>
        <p:spPr>
          <a:xfrm>
            <a:off x="11350776" y="4373492"/>
            <a:ext cx="5439631" cy="3965254"/>
          </a:xfrm>
          <a:prstGeom prst="rect">
            <a:avLst/>
          </a:prstGeom>
        </p:spPr>
      </p:pic>
    </p:spTree>
    <p:extLst>
      <p:ext uri="{BB962C8B-B14F-4D97-AF65-F5344CB8AC3E}">
        <p14:creationId xmlns:p14="http://schemas.microsoft.com/office/powerpoint/2010/main" val="14046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wipe(left)">
                                      <p:cBhvr>
                                        <p:cTn id="11"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7" name="Freeform 7"/>
          <p:cNvSpPr/>
          <p:nvPr/>
        </p:nvSpPr>
        <p:spPr>
          <a:xfrm>
            <a:off x="0" y="8537506"/>
            <a:ext cx="1733165" cy="1733165"/>
          </a:xfrm>
          <a:custGeom>
            <a:avLst/>
            <a:gdLst/>
            <a:ahLst/>
            <a:cxnLst/>
            <a:rect l="l" t="t" r="r" b="b"/>
            <a:pathLst>
              <a:path w="1733165" h="1733165">
                <a:moveTo>
                  <a:pt x="0" y="0"/>
                </a:moveTo>
                <a:lnTo>
                  <a:pt x="1733165" y="0"/>
                </a:lnTo>
                <a:lnTo>
                  <a:pt x="1733165" y="1733165"/>
                </a:lnTo>
                <a:lnTo>
                  <a:pt x="0" y="1733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6840200" y="8648700"/>
            <a:ext cx="1577493" cy="1638300"/>
          </a:xfrm>
          <a:custGeom>
            <a:avLst/>
            <a:gdLst/>
            <a:ahLst/>
            <a:cxnLst/>
            <a:rect l="l" t="t" r="r" b="b"/>
            <a:pathLst>
              <a:path w="2187093" h="2187093">
                <a:moveTo>
                  <a:pt x="0" y="0"/>
                </a:moveTo>
                <a:lnTo>
                  <a:pt x="2187094" y="0"/>
                </a:lnTo>
                <a:lnTo>
                  <a:pt x="2187094" y="2187094"/>
                </a:lnTo>
                <a:lnTo>
                  <a:pt x="0" y="2187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2">
            <a:extLst>
              <a:ext uri="{FF2B5EF4-FFF2-40B4-BE49-F238E27FC236}">
                <a16:creationId xmlns:a16="http://schemas.microsoft.com/office/drawing/2014/main" id="{588466DF-C181-20C1-73B8-0DFBD38CB8D8}"/>
              </a:ext>
            </a:extLst>
          </p:cNvPr>
          <p:cNvGrpSpPr/>
          <p:nvPr/>
        </p:nvGrpSpPr>
        <p:grpSpPr>
          <a:xfrm>
            <a:off x="-159715" y="-179686"/>
            <a:ext cx="18607430" cy="660193"/>
            <a:chOff x="0" y="0"/>
            <a:chExt cx="754546" cy="26771"/>
          </a:xfrm>
        </p:grpSpPr>
        <p:sp>
          <p:nvSpPr>
            <p:cNvPr id="12" name="Freeform 3">
              <a:extLst>
                <a:ext uri="{FF2B5EF4-FFF2-40B4-BE49-F238E27FC236}">
                  <a16:creationId xmlns:a16="http://schemas.microsoft.com/office/drawing/2014/main" id="{A5E6959D-9F88-7791-35E5-A1F9953BC0A9}"/>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B30C12F-98E7-9B0B-97D2-D89BFFCF87BA}"/>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latin typeface="Arial" panose="020B0604020202020204" pitchFamily="34" charset="0"/>
                <a:cs typeface="Arial" panose="020B0604020202020204" pitchFamily="34" charset="0"/>
              </a:endParaRPr>
            </a:p>
          </p:txBody>
        </p:sp>
      </p:grpSp>
      <p:pic>
        <p:nvPicPr>
          <p:cNvPr id="14" name="Picture 3">
            <a:extLst>
              <a:ext uri="{FF2B5EF4-FFF2-40B4-BE49-F238E27FC236}">
                <a16:creationId xmlns:a16="http://schemas.microsoft.com/office/drawing/2014/main" id="{ED1EE15A-9B0C-ECCA-8FE0-78AE03F50BCC}"/>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8041"/>
          <a:stretch>
            <a:fillRect/>
          </a:stretch>
        </p:blipFill>
        <p:spPr>
          <a:xfrm>
            <a:off x="2709036" y="-307626"/>
            <a:ext cx="9775128" cy="7432326"/>
          </a:xfrm>
          <a:prstGeom prst="rect">
            <a:avLst/>
          </a:prstGeom>
        </p:spPr>
      </p:pic>
      <p:sp>
        <p:nvSpPr>
          <p:cNvPr id="15" name="TextBox 14">
            <a:extLst>
              <a:ext uri="{FF2B5EF4-FFF2-40B4-BE49-F238E27FC236}">
                <a16:creationId xmlns:a16="http://schemas.microsoft.com/office/drawing/2014/main" id="{85A6E0DF-3684-0BF9-A65B-A2399EA60559}"/>
              </a:ext>
            </a:extLst>
          </p:cNvPr>
          <p:cNvSpPr txBox="1"/>
          <p:nvPr/>
        </p:nvSpPr>
        <p:spPr>
          <a:xfrm>
            <a:off x="3778058" y="1790700"/>
            <a:ext cx="7637084" cy="4825745"/>
          </a:xfrm>
          <a:prstGeom prst="rect">
            <a:avLst/>
          </a:prstGeom>
          <a:noFill/>
        </p:spPr>
        <p:txBody>
          <a:bodyPr wrap="square">
            <a:spAutoFit/>
          </a:bodyPr>
          <a:lstStyle/>
          <a:p>
            <a:pPr marR="0" algn="just">
              <a:lnSpc>
                <a:spcPct val="20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Kết thúc trò chơi, đội thắng cuộc nhận phần thưởng và một số bạn hãy nêu </a:t>
            </a:r>
            <a:r>
              <a:rPr lang="vi-VN" sz="4000">
                <a:latin typeface="Arial" panose="020B0604020202020204" pitchFamily="34" charset="0"/>
                <a:ea typeface="Calibri" panose="020F0502020204030204" pitchFamily="34" charset="0"/>
                <a:cs typeface="Arial" panose="020B0604020202020204" pitchFamily="34" charset="0"/>
              </a:rPr>
              <a:t>cảm nhận sau khi tham gia trò chơi</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117C71E-31F4-07C3-A4A5-2C7CDAA048DA}"/>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9849862" y="5951568"/>
            <a:ext cx="5612788" cy="434324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3" name="Freeform 3"/>
          <p:cNvSpPr/>
          <p:nvPr/>
        </p:nvSpPr>
        <p:spPr>
          <a:xfrm>
            <a:off x="16840200" y="-2871"/>
            <a:ext cx="1447800" cy="1488772"/>
          </a:xfrm>
          <a:custGeom>
            <a:avLst/>
            <a:gdLst/>
            <a:ahLst/>
            <a:cxnLst/>
            <a:rect l="l" t="t" r="r" b="b"/>
            <a:pathLst>
              <a:path w="2256613" h="2256613">
                <a:moveTo>
                  <a:pt x="0" y="0"/>
                </a:moveTo>
                <a:lnTo>
                  <a:pt x="2256613" y="0"/>
                </a:lnTo>
                <a:lnTo>
                  <a:pt x="2256613" y="2256613"/>
                </a:lnTo>
                <a:lnTo>
                  <a:pt x="0" y="22566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0" y="-2871"/>
            <a:ext cx="1137871" cy="1002120"/>
          </a:xfrm>
          <a:custGeom>
            <a:avLst/>
            <a:gdLst/>
            <a:ahLst/>
            <a:cxnLst/>
            <a:rect l="l" t="t" r="r" b="b"/>
            <a:pathLst>
              <a:path w="2539885" h="2019208">
                <a:moveTo>
                  <a:pt x="0" y="0"/>
                </a:moveTo>
                <a:lnTo>
                  <a:pt x="2539884" y="0"/>
                </a:lnTo>
                <a:lnTo>
                  <a:pt x="2539884" y="2019208"/>
                </a:lnTo>
                <a:lnTo>
                  <a:pt x="0" y="2019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17622963-9969-D01F-CABB-3C89C0A645A0}"/>
              </a:ext>
            </a:extLst>
          </p:cNvPr>
          <p:cNvSpPr txBox="1"/>
          <p:nvPr/>
        </p:nvSpPr>
        <p:spPr>
          <a:xfrm>
            <a:off x="539273" y="756021"/>
            <a:ext cx="17209454"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 </a:t>
            </a:r>
            <a:r>
              <a:rPr lang="en-US" sz="8000" b="1" kern="0">
                <a:effectLst/>
                <a:latin typeface="Arial" panose="020B0604020202020204" pitchFamily="34" charset="0"/>
                <a:ea typeface="Times New Roman" panose="02020603050405020304" pitchFamily="18" charset="0"/>
                <a:cs typeface="Arial" panose="020B0604020202020204" pitchFamily="34" charset="0"/>
              </a:rPr>
              <a:t>8</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r>
              <a:rPr lang="en-US" sz="8000" b="1" kern="0">
                <a:effectLst/>
                <a:latin typeface="Arial" panose="020B0604020202020204" pitchFamily="34" charset="0"/>
                <a:ea typeface="Times New Roman" panose="02020603050405020304" pitchFamily="18" charset="0"/>
                <a:cs typeface="Arial" panose="020B0604020202020204" pitchFamily="34" charset="0"/>
              </a:rPr>
              <a:t>KHÁM PHÁ THẾ GIỚI NGHỀ NGHIỆP</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CFF4309C-353F-0D51-2F1B-890D6C5122ED}"/>
              </a:ext>
            </a:extLst>
          </p:cNvPr>
          <p:cNvSpPr txBox="1"/>
          <p:nvPr/>
        </p:nvSpPr>
        <p:spPr>
          <a:xfrm>
            <a:off x="1831733" y="4912939"/>
            <a:ext cx="14624528" cy="4873001"/>
          </a:xfrm>
          <a:prstGeom prst="rect">
            <a:avLst/>
          </a:prstGeom>
          <a:noFill/>
        </p:spPr>
        <p:txBody>
          <a:bodyPr wrap="square">
            <a:spAutoFit/>
          </a:bodyPr>
          <a:lstStyle/>
          <a:p>
            <a:pPr algn="ctr">
              <a:lnSpc>
                <a:spcPct val="150000"/>
              </a:lnSpc>
            </a:pP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TUẦN </a:t>
            </a:r>
            <a:r>
              <a:rPr lang="en-US" sz="7200" b="1"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30 </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TIẾT </a:t>
            </a:r>
            <a:r>
              <a:rPr lang="en-US" sz="72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88</a:t>
            </a:r>
            <a:r>
              <a:rPr lang="en-US" sz="7200" b="1"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7200" b="1" dirty="0">
                <a:solidFill>
                  <a:srgbClr val="C00000"/>
                </a:solidFill>
                <a:latin typeface="Arial" panose="020B0604020202020204" pitchFamily="34" charset="0"/>
                <a:ea typeface="Calibri" panose="020F0502020204030204" pitchFamily="34" charset="0"/>
                <a:cs typeface="Arial" panose="020B0604020202020204" pitchFamily="34" charset="0"/>
              </a:rPr>
              <a:t>NGHỀ PHỔ BIẾN TRONG XÃ HỘI HIỆN </a:t>
            </a:r>
            <a:r>
              <a:rPr lang="en-US" sz="72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ĐẠI</a:t>
            </a:r>
            <a:endParaRPr lang="en-US" sz="7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809EFD5-8A32-D1B6-95E7-C7B78993BFF4}"/>
              </a:ext>
            </a:extLst>
          </p:cNvPr>
          <p:cNvCxnSpPr>
            <a:cxnSpLocks/>
          </p:cNvCxnSpPr>
          <p:nvPr/>
        </p:nvCxnSpPr>
        <p:spPr>
          <a:xfrm>
            <a:off x="1456614" y="47625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0" name="Freeform 6">
            <a:extLst>
              <a:ext uri="{FF2B5EF4-FFF2-40B4-BE49-F238E27FC236}">
                <a16:creationId xmlns:a16="http://schemas.microsoft.com/office/drawing/2014/main" id="{58132358-2931-D875-E90B-6566799AA75A}"/>
              </a:ext>
            </a:extLst>
          </p:cNvPr>
          <p:cNvSpPr/>
          <p:nvPr/>
        </p:nvSpPr>
        <p:spPr>
          <a:xfrm>
            <a:off x="-29662" y="9284880"/>
            <a:ext cx="1137870" cy="1002120"/>
          </a:xfrm>
          <a:custGeom>
            <a:avLst/>
            <a:gdLst/>
            <a:ahLst/>
            <a:cxnLst/>
            <a:rect l="l" t="t" r="r" b="b"/>
            <a:pathLst>
              <a:path w="1512341" h="1357326">
                <a:moveTo>
                  <a:pt x="0" y="0"/>
                </a:moveTo>
                <a:lnTo>
                  <a:pt x="1512342" y="0"/>
                </a:lnTo>
                <a:lnTo>
                  <a:pt x="1512342" y="1357326"/>
                </a:lnTo>
                <a:lnTo>
                  <a:pt x="0" y="1357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70C0D2AB-4B78-07FB-D275-A57659AF295F}"/>
              </a:ext>
            </a:extLst>
          </p:cNvPr>
          <p:cNvSpPr/>
          <p:nvPr/>
        </p:nvSpPr>
        <p:spPr>
          <a:xfrm rot="88057">
            <a:off x="16468175" y="9308741"/>
            <a:ext cx="1875472" cy="954399"/>
          </a:xfrm>
          <a:custGeom>
            <a:avLst/>
            <a:gdLst/>
            <a:ahLst/>
            <a:cxnLst/>
            <a:rect l="l" t="t" r="r" b="b"/>
            <a:pathLst>
              <a:path w="3296449" h="1561693">
                <a:moveTo>
                  <a:pt x="0" y="0"/>
                </a:moveTo>
                <a:lnTo>
                  <a:pt x="3296449" y="0"/>
                </a:lnTo>
                <a:lnTo>
                  <a:pt x="3296449" y="1561693"/>
                </a:lnTo>
                <a:lnTo>
                  <a:pt x="0" y="15616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7" name="Freeform 7"/>
          <p:cNvSpPr/>
          <p:nvPr/>
        </p:nvSpPr>
        <p:spPr>
          <a:xfrm>
            <a:off x="0" y="0"/>
            <a:ext cx="1330141" cy="1263239"/>
          </a:xfrm>
          <a:custGeom>
            <a:avLst/>
            <a:gdLst/>
            <a:ahLst/>
            <a:cxnLst/>
            <a:rect l="l" t="t" r="r" b="b"/>
            <a:pathLst>
              <a:path w="1668957" h="1679453">
                <a:moveTo>
                  <a:pt x="0" y="0"/>
                </a:moveTo>
                <a:lnTo>
                  <a:pt x="1668956" y="0"/>
                </a:lnTo>
                <a:lnTo>
                  <a:pt x="1668956" y="1679454"/>
                </a:lnTo>
                <a:lnTo>
                  <a:pt x="0" y="16794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D2BEAA72-4CE5-FDA6-2CBE-7D66846B0D18}"/>
              </a:ext>
            </a:extLst>
          </p:cNvPr>
          <p:cNvGrpSpPr/>
          <p:nvPr/>
        </p:nvGrpSpPr>
        <p:grpSpPr>
          <a:xfrm>
            <a:off x="11163474" y="1369903"/>
            <a:ext cx="6014194" cy="6262921"/>
            <a:chOff x="11148842" y="1608274"/>
            <a:chExt cx="6014194" cy="6262921"/>
          </a:xfrm>
        </p:grpSpPr>
        <p:grpSp>
          <p:nvGrpSpPr>
            <p:cNvPr id="9" name="Group 6">
              <a:extLst>
                <a:ext uri="{FF2B5EF4-FFF2-40B4-BE49-F238E27FC236}">
                  <a16:creationId xmlns:a16="http://schemas.microsoft.com/office/drawing/2014/main" id="{5E116874-A226-B680-3DBB-93F387797A1E}"/>
                </a:ext>
              </a:extLst>
            </p:cNvPr>
            <p:cNvGrpSpPr/>
            <p:nvPr/>
          </p:nvGrpSpPr>
          <p:grpSpPr>
            <a:xfrm>
              <a:off x="11148842" y="1857001"/>
              <a:ext cx="6014194" cy="6014194"/>
              <a:chOff x="0" y="0"/>
              <a:chExt cx="812800" cy="812800"/>
            </a:xfrm>
          </p:grpSpPr>
          <p:sp>
            <p:nvSpPr>
              <p:cNvPr id="12" name="Freeform 7">
                <a:extLst>
                  <a:ext uri="{FF2B5EF4-FFF2-40B4-BE49-F238E27FC236}">
                    <a16:creationId xmlns:a16="http://schemas.microsoft.com/office/drawing/2014/main" id="{4480FE6A-A056-155C-1CE1-0AEC9F2DCE3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dirty="0">
                  <a:latin typeface="Arial" panose="020B0604020202020204" pitchFamily="34" charset="0"/>
                  <a:cs typeface="Arial" panose="020B0604020202020204" pitchFamily="34" charset="0"/>
                </a:endParaRPr>
              </a:p>
            </p:txBody>
          </p:sp>
          <p:sp>
            <p:nvSpPr>
              <p:cNvPr id="13" name="TextBox 8">
                <a:extLst>
                  <a:ext uri="{FF2B5EF4-FFF2-40B4-BE49-F238E27FC236}">
                    <a16:creationId xmlns:a16="http://schemas.microsoft.com/office/drawing/2014/main" id="{7C56F874-ECA0-AFBA-F8FE-10A20848143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0" name="Picture 10">
              <a:extLst>
                <a:ext uri="{FF2B5EF4-FFF2-40B4-BE49-F238E27FC236}">
                  <a16:creationId xmlns:a16="http://schemas.microsoft.com/office/drawing/2014/main" id="{89739E7B-95F4-8E26-3D2E-C4F19368A2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5080">
              <a:off x="12081188" y="1608274"/>
              <a:ext cx="3564645" cy="920326"/>
            </a:xfrm>
            <a:prstGeom prst="rect">
              <a:avLst/>
            </a:prstGeom>
          </p:spPr>
        </p:pic>
        <p:sp>
          <p:nvSpPr>
            <p:cNvPr id="11" name="TextBox 10">
              <a:extLst>
                <a:ext uri="{FF2B5EF4-FFF2-40B4-BE49-F238E27FC236}">
                  <a16:creationId xmlns:a16="http://schemas.microsoft.com/office/drawing/2014/main" id="{F6CD404A-0C7B-DFB9-B995-CE85D3977E5E}"/>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14" name="Group 13">
            <a:extLst>
              <a:ext uri="{FF2B5EF4-FFF2-40B4-BE49-F238E27FC236}">
                <a16:creationId xmlns:a16="http://schemas.microsoft.com/office/drawing/2014/main" id="{F06DB30D-BB53-92D9-6A23-2C7182C71C19}"/>
              </a:ext>
            </a:extLst>
          </p:cNvPr>
          <p:cNvGrpSpPr/>
          <p:nvPr/>
        </p:nvGrpSpPr>
        <p:grpSpPr>
          <a:xfrm>
            <a:off x="1062280" y="1263239"/>
            <a:ext cx="9549579" cy="3653309"/>
            <a:chOff x="1077906" y="959621"/>
            <a:chExt cx="9549579" cy="3653309"/>
          </a:xfrm>
        </p:grpSpPr>
        <p:grpSp>
          <p:nvGrpSpPr>
            <p:cNvPr id="15" name="Group 14">
              <a:extLst>
                <a:ext uri="{FF2B5EF4-FFF2-40B4-BE49-F238E27FC236}">
                  <a16:creationId xmlns:a16="http://schemas.microsoft.com/office/drawing/2014/main" id="{7DE51469-2D8C-BE91-9DCB-2B9C0CC68749}"/>
                </a:ext>
              </a:extLst>
            </p:cNvPr>
            <p:cNvGrpSpPr/>
            <p:nvPr/>
          </p:nvGrpSpPr>
          <p:grpSpPr>
            <a:xfrm>
              <a:off x="1077906" y="1204311"/>
              <a:ext cx="9549579" cy="3408619"/>
              <a:chOff x="1051751" y="1519237"/>
              <a:chExt cx="9549579" cy="3408619"/>
            </a:xfrm>
          </p:grpSpPr>
          <p:grpSp>
            <p:nvGrpSpPr>
              <p:cNvPr id="17" name="Group 3">
                <a:extLst>
                  <a:ext uri="{FF2B5EF4-FFF2-40B4-BE49-F238E27FC236}">
                    <a16:creationId xmlns:a16="http://schemas.microsoft.com/office/drawing/2014/main" id="{5C476825-2666-49EA-772C-15D7B166D9B3}"/>
                  </a:ext>
                </a:extLst>
              </p:cNvPr>
              <p:cNvGrpSpPr/>
              <p:nvPr/>
            </p:nvGrpSpPr>
            <p:grpSpPr>
              <a:xfrm>
                <a:off x="1051751" y="1519237"/>
                <a:ext cx="9549579" cy="3408619"/>
                <a:chOff x="0" y="-47625"/>
                <a:chExt cx="2355171" cy="2691919"/>
              </a:xfrm>
            </p:grpSpPr>
            <p:sp>
              <p:nvSpPr>
                <p:cNvPr id="19" name="Freeform 4">
                  <a:extLst>
                    <a:ext uri="{FF2B5EF4-FFF2-40B4-BE49-F238E27FC236}">
                      <a16:creationId xmlns:a16="http://schemas.microsoft.com/office/drawing/2014/main" id="{9BE611DD-DA47-80D0-6380-11F0BE5B2693}"/>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5">
                  <a:extLst>
                    <a:ext uri="{FF2B5EF4-FFF2-40B4-BE49-F238E27FC236}">
                      <a16:creationId xmlns:a16="http://schemas.microsoft.com/office/drawing/2014/main" id="{83141BE9-436B-BB88-17B8-277FD9E2B78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1BE22CAD-71F3-A3C6-9DED-A2553F69F3B0}"/>
                  </a:ext>
                </a:extLst>
              </p:cNvPr>
              <p:cNvSpPr txBox="1"/>
              <p:nvPr/>
            </p:nvSpPr>
            <p:spPr>
              <a:xfrm>
                <a:off x="1410999" y="2380095"/>
                <a:ext cx="8858522"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chia sẻ về nghề phổ biến trong xã hội hiện đại</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9">
              <a:extLst>
                <a:ext uri="{FF2B5EF4-FFF2-40B4-BE49-F238E27FC236}">
                  <a16:creationId xmlns:a16="http://schemas.microsoft.com/office/drawing/2014/main" id="{EEC12961-9E08-A77A-8CA6-7B8551BA3A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34408" y="959621"/>
              <a:ext cx="3600289" cy="609990"/>
            </a:xfrm>
            <a:prstGeom prst="rect">
              <a:avLst/>
            </a:prstGeom>
          </p:spPr>
        </p:pic>
      </p:grpSp>
      <p:grpSp>
        <p:nvGrpSpPr>
          <p:cNvPr id="21" name="Group 20">
            <a:extLst>
              <a:ext uri="{FF2B5EF4-FFF2-40B4-BE49-F238E27FC236}">
                <a16:creationId xmlns:a16="http://schemas.microsoft.com/office/drawing/2014/main" id="{44852A25-747B-F430-C9DB-3162ACE9A54A}"/>
              </a:ext>
            </a:extLst>
          </p:cNvPr>
          <p:cNvGrpSpPr/>
          <p:nvPr/>
        </p:nvGrpSpPr>
        <p:grpSpPr>
          <a:xfrm>
            <a:off x="1044136" y="5680329"/>
            <a:ext cx="9549579" cy="3653309"/>
            <a:chOff x="1077906" y="959621"/>
            <a:chExt cx="9549579" cy="3653309"/>
          </a:xfrm>
        </p:grpSpPr>
        <p:grpSp>
          <p:nvGrpSpPr>
            <p:cNvPr id="22" name="Group 21">
              <a:extLst>
                <a:ext uri="{FF2B5EF4-FFF2-40B4-BE49-F238E27FC236}">
                  <a16:creationId xmlns:a16="http://schemas.microsoft.com/office/drawing/2014/main" id="{3795D49C-5036-C7B5-53D2-9815219DD2E6}"/>
                </a:ext>
              </a:extLst>
            </p:cNvPr>
            <p:cNvGrpSpPr/>
            <p:nvPr/>
          </p:nvGrpSpPr>
          <p:grpSpPr>
            <a:xfrm>
              <a:off x="1077906" y="1204311"/>
              <a:ext cx="9549579" cy="3408619"/>
              <a:chOff x="1051751" y="1519237"/>
              <a:chExt cx="9549579" cy="3408619"/>
            </a:xfrm>
          </p:grpSpPr>
          <p:grpSp>
            <p:nvGrpSpPr>
              <p:cNvPr id="24" name="Group 3">
                <a:extLst>
                  <a:ext uri="{FF2B5EF4-FFF2-40B4-BE49-F238E27FC236}">
                    <a16:creationId xmlns:a16="http://schemas.microsoft.com/office/drawing/2014/main" id="{08119C8B-AC28-1B65-BD56-634DB556EDB7}"/>
                  </a:ext>
                </a:extLst>
              </p:cNvPr>
              <p:cNvGrpSpPr/>
              <p:nvPr/>
            </p:nvGrpSpPr>
            <p:grpSpPr>
              <a:xfrm>
                <a:off x="1051751" y="1519237"/>
                <a:ext cx="9549579" cy="3408619"/>
                <a:chOff x="0" y="-47625"/>
                <a:chExt cx="2355171" cy="2691919"/>
              </a:xfrm>
            </p:grpSpPr>
            <p:sp>
              <p:nvSpPr>
                <p:cNvPr id="26" name="Freeform 4">
                  <a:extLst>
                    <a:ext uri="{FF2B5EF4-FFF2-40B4-BE49-F238E27FC236}">
                      <a16:creationId xmlns:a16="http://schemas.microsoft.com/office/drawing/2014/main" id="{D4BE8A96-5229-D223-4F89-E9D3591976AC}"/>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5">
                  <a:extLst>
                    <a:ext uri="{FF2B5EF4-FFF2-40B4-BE49-F238E27FC236}">
                      <a16:creationId xmlns:a16="http://schemas.microsoft.com/office/drawing/2014/main" id="{F3FC8F2E-55DD-9703-1DBC-7188048AAC0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6CAD6CF5-DDFC-5E5D-14C2-636E032CDBCA}"/>
                  </a:ext>
                </a:extLst>
              </p:cNvPr>
              <p:cNvSpPr txBox="1"/>
              <p:nvPr/>
            </p:nvSpPr>
            <p:spPr>
              <a:xfrm>
                <a:off x="1397279" y="2899756"/>
                <a:ext cx="8858522" cy="707886"/>
              </a:xfrm>
              <a:prstGeom prst="rect">
                <a:avLst/>
              </a:prstGeom>
              <a:noFill/>
            </p:spPr>
            <p:txBody>
              <a:bodyPr wrap="square">
                <a:spAutoFit/>
              </a:bodyPr>
              <a:lstStyle/>
              <a:p>
                <a:pPr marR="0" algn="ctr">
                  <a:spcBef>
                    <a:spcPts val="0"/>
                  </a:spcBef>
                  <a:spcAft>
                    <a:spcPts val="0"/>
                  </a:spcAft>
                </a:pPr>
                <a:r>
                  <a:rPr lang="en-US" sz="40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3" name="Picture 9">
              <a:extLst>
                <a:ext uri="{FF2B5EF4-FFF2-40B4-BE49-F238E27FC236}">
                  <a16:creationId xmlns:a16="http://schemas.microsoft.com/office/drawing/2014/main" id="{E61A092F-E95F-A06D-2D22-D54166FE063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34408" y="959621"/>
              <a:ext cx="3600289" cy="609990"/>
            </a:xfrm>
            <a:prstGeom prst="rect">
              <a:avLst/>
            </a:prstGeom>
          </p:spPr>
        </p:pic>
      </p:grpSp>
      <p:sp>
        <p:nvSpPr>
          <p:cNvPr id="28" name="Freeform 13">
            <a:extLst>
              <a:ext uri="{FF2B5EF4-FFF2-40B4-BE49-F238E27FC236}">
                <a16:creationId xmlns:a16="http://schemas.microsoft.com/office/drawing/2014/main" id="{A51A9188-229A-0299-DADC-52D836A388B8}"/>
              </a:ext>
            </a:extLst>
          </p:cNvPr>
          <p:cNvSpPr/>
          <p:nvPr/>
        </p:nvSpPr>
        <p:spPr>
          <a:xfrm>
            <a:off x="12044178" y="6665037"/>
            <a:ext cx="4148171" cy="3583791"/>
          </a:xfrm>
          <a:custGeom>
            <a:avLst/>
            <a:gdLst/>
            <a:ahLst/>
            <a:cxnLst/>
            <a:rect l="l" t="t" r="r" b="b"/>
            <a:pathLst>
              <a:path w="4963026" h="4114800">
                <a:moveTo>
                  <a:pt x="0" y="0"/>
                </a:moveTo>
                <a:lnTo>
                  <a:pt x="4963026" y="0"/>
                </a:lnTo>
                <a:lnTo>
                  <a:pt x="496302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11949" y="9096803"/>
            <a:ext cx="1043592" cy="1083660"/>
          </a:xfrm>
          <a:custGeom>
            <a:avLst/>
            <a:gdLst/>
            <a:ahLst/>
            <a:cxnLst/>
            <a:rect l="l" t="t" r="r" b="b"/>
            <a:pathLst>
              <a:path w="2131786" h="2209104">
                <a:moveTo>
                  <a:pt x="0" y="0"/>
                </a:moveTo>
                <a:lnTo>
                  <a:pt x="2131785" y="0"/>
                </a:lnTo>
                <a:lnTo>
                  <a:pt x="2131785" y="2209105"/>
                </a:lnTo>
                <a:lnTo>
                  <a:pt x="0" y="2209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5">
            <a:extLst>
              <a:ext uri="{FF2B5EF4-FFF2-40B4-BE49-F238E27FC236}">
                <a16:creationId xmlns:a16="http://schemas.microsoft.com/office/drawing/2014/main" id="{0904718B-4C3A-8752-B17B-BB41669C3E47}"/>
              </a:ext>
            </a:extLst>
          </p:cNvPr>
          <p:cNvSpPr/>
          <p:nvPr/>
        </p:nvSpPr>
        <p:spPr>
          <a:xfrm>
            <a:off x="17106858" y="40078"/>
            <a:ext cx="1330142" cy="1263239"/>
          </a:xfrm>
          <a:custGeom>
            <a:avLst/>
            <a:gdLst/>
            <a:ahLst/>
            <a:cxnLst/>
            <a:rect l="l" t="t" r="r" b="b"/>
            <a:pathLst>
              <a:path w="1789988" h="1789988">
                <a:moveTo>
                  <a:pt x="0" y="0"/>
                </a:moveTo>
                <a:lnTo>
                  <a:pt x="1789988" y="0"/>
                </a:lnTo>
                <a:lnTo>
                  <a:pt x="1789988" y="1789987"/>
                </a:lnTo>
                <a:lnTo>
                  <a:pt x="0" y="17899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524727FA-6FC8-5E54-CB8E-E4CFEB0463C3}"/>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13" name="TextBox 20">
            <a:extLst>
              <a:ext uri="{FF2B5EF4-FFF2-40B4-BE49-F238E27FC236}">
                <a16:creationId xmlns:a16="http://schemas.microsoft.com/office/drawing/2014/main" id="{90942368-0095-2B56-24A7-73381177D0FD}"/>
              </a:ext>
            </a:extLst>
          </p:cNvPr>
          <p:cNvSpPr txBox="1"/>
          <p:nvPr/>
        </p:nvSpPr>
        <p:spPr>
          <a:xfrm>
            <a:off x="2346971" y="3161758"/>
            <a:ext cx="13791540" cy="4249497"/>
          </a:xfrm>
          <a:prstGeom prst="rect">
            <a:avLst/>
          </a:prstGeom>
        </p:spPr>
        <p:txBody>
          <a:bodyPr wrap="square" lIns="0" tIns="0" rIns="0" bIns="0" rtlCol="0" anchor="t">
            <a:spAutoFit/>
          </a:bodyPr>
          <a:lstStyle/>
          <a:p>
            <a:pPr lvl="0" algn="ctr">
              <a:lnSpc>
                <a:spcPct val="150000"/>
              </a:lnSpc>
            </a:pP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HOẠT ĐỘNG 1: </a:t>
            </a:r>
            <a:endParaRPr lang="en-US" sz="6400" b="1">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TÌM HIỂU, CHIA SẺ VỀ NGHỀ PHỔ BIẾN TRONG XÃ HỘI HIỆN ĐẠI</a:t>
            </a:r>
          </a:p>
        </p:txBody>
      </p:sp>
      <p:sp>
        <p:nvSpPr>
          <p:cNvPr id="10" name="Freeform 10"/>
          <p:cNvSpPr/>
          <p:nvPr/>
        </p:nvSpPr>
        <p:spPr>
          <a:xfrm rot="-699595">
            <a:off x="539510" y="724463"/>
            <a:ext cx="2161943" cy="2161943"/>
          </a:xfrm>
          <a:custGeom>
            <a:avLst/>
            <a:gdLst/>
            <a:ahLst/>
            <a:cxnLst/>
            <a:rect l="l" t="t" r="r" b="b"/>
            <a:pathLst>
              <a:path w="2161943" h="2161943">
                <a:moveTo>
                  <a:pt x="0" y="0"/>
                </a:moveTo>
                <a:lnTo>
                  <a:pt x="2161943" y="0"/>
                </a:lnTo>
                <a:lnTo>
                  <a:pt x="2161943" y="2161942"/>
                </a:lnTo>
                <a:lnTo>
                  <a:pt x="0" y="21619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652733">
            <a:off x="1170115" y="8321563"/>
            <a:ext cx="1076578" cy="1165149"/>
          </a:xfrm>
          <a:custGeom>
            <a:avLst/>
            <a:gdLst/>
            <a:ahLst/>
            <a:cxnLst/>
            <a:rect l="l" t="t" r="r" b="b"/>
            <a:pathLst>
              <a:path w="2665323" h="2665323">
                <a:moveTo>
                  <a:pt x="0" y="0"/>
                </a:moveTo>
                <a:lnTo>
                  <a:pt x="2665322" y="0"/>
                </a:lnTo>
                <a:lnTo>
                  <a:pt x="2665322" y="2665323"/>
                </a:lnTo>
                <a:lnTo>
                  <a:pt x="0" y="2665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485048">
            <a:off x="15807684" y="8022650"/>
            <a:ext cx="1719669" cy="1762973"/>
          </a:xfrm>
          <a:custGeom>
            <a:avLst/>
            <a:gdLst/>
            <a:ahLst/>
            <a:cxnLst/>
            <a:rect l="l" t="t" r="r" b="b"/>
            <a:pathLst>
              <a:path w="2161943" h="2161943">
                <a:moveTo>
                  <a:pt x="0" y="0"/>
                </a:moveTo>
                <a:lnTo>
                  <a:pt x="2161943" y="0"/>
                </a:lnTo>
                <a:lnTo>
                  <a:pt x="2161943" y="2161943"/>
                </a:lnTo>
                <a:lnTo>
                  <a:pt x="0" y="21619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366309">
            <a:off x="15944170" y="1170095"/>
            <a:ext cx="1446694" cy="1361532"/>
          </a:xfrm>
          <a:custGeom>
            <a:avLst/>
            <a:gdLst/>
            <a:ahLst/>
            <a:cxnLst/>
            <a:rect l="l" t="t" r="r" b="b"/>
            <a:pathLst>
              <a:path w="2373950" h="2378906">
                <a:moveTo>
                  <a:pt x="0" y="0"/>
                </a:moveTo>
                <a:lnTo>
                  <a:pt x="2373950" y="0"/>
                </a:lnTo>
                <a:lnTo>
                  <a:pt x="2373950" y="2378906"/>
                </a:lnTo>
                <a:lnTo>
                  <a:pt x="0" y="23789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sp>
        <p:nvSpPr>
          <p:cNvPr id="9" name="Freeform 9"/>
          <p:cNvSpPr/>
          <p:nvPr/>
        </p:nvSpPr>
        <p:spPr>
          <a:xfrm>
            <a:off x="-27214" y="114300"/>
            <a:ext cx="1274603" cy="1295400"/>
          </a:xfrm>
          <a:custGeom>
            <a:avLst/>
            <a:gdLst/>
            <a:ahLst/>
            <a:cxnLst/>
            <a:rect l="l" t="t" r="r" b="b"/>
            <a:pathLst>
              <a:path w="2842381" h="2945472">
                <a:moveTo>
                  <a:pt x="0" y="0"/>
                </a:moveTo>
                <a:lnTo>
                  <a:pt x="2842381" y="0"/>
                </a:lnTo>
                <a:lnTo>
                  <a:pt x="2842381" y="2945472"/>
                </a:lnTo>
                <a:lnTo>
                  <a:pt x="0" y="29454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33"/>
          <p:cNvSpPr/>
          <p:nvPr/>
        </p:nvSpPr>
        <p:spPr>
          <a:xfrm>
            <a:off x="16918214" y="46264"/>
            <a:ext cx="1369786" cy="1431471"/>
          </a:xfrm>
          <a:custGeom>
            <a:avLst/>
            <a:gdLst/>
            <a:ahLst/>
            <a:cxnLst/>
            <a:rect l="l" t="t" r="r" b="b"/>
            <a:pathLst>
              <a:path w="2842381" h="2945472">
                <a:moveTo>
                  <a:pt x="0" y="0"/>
                </a:moveTo>
                <a:lnTo>
                  <a:pt x="2842381" y="0"/>
                </a:lnTo>
                <a:lnTo>
                  <a:pt x="2842381" y="2945472"/>
                </a:lnTo>
                <a:lnTo>
                  <a:pt x="0" y="29454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2202938-8D40-31D2-98DB-F0D3345B40C4}"/>
              </a:ext>
            </a:extLst>
          </p:cNvPr>
          <p:cNvSpPr txBox="1"/>
          <p:nvPr/>
        </p:nvSpPr>
        <p:spPr>
          <a:xfrm>
            <a:off x="2715572" y="518721"/>
            <a:ext cx="12760858"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Kể tên một số nghề phổ biến trong xã hội hiện đại</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26BC06A3-8740-D9BC-767D-3FEC2131B309}"/>
              </a:ext>
            </a:extLst>
          </p:cNvPr>
          <p:cNvGrpSpPr/>
          <p:nvPr/>
        </p:nvGrpSpPr>
        <p:grpSpPr>
          <a:xfrm>
            <a:off x="637111" y="2300773"/>
            <a:ext cx="16206599" cy="3664715"/>
            <a:chOff x="-1199927" y="1821263"/>
            <a:chExt cx="16206599" cy="3664715"/>
          </a:xfrm>
        </p:grpSpPr>
        <p:sp>
          <p:nvSpPr>
            <p:cNvPr id="46" name="Speech Bubble: Rectangle with Corners Rounded 45">
              <a:extLst>
                <a:ext uri="{FF2B5EF4-FFF2-40B4-BE49-F238E27FC236}">
                  <a16:creationId xmlns:a16="http://schemas.microsoft.com/office/drawing/2014/main" id="{561546A9-E682-80CA-7B48-6DB3C5574BA9}"/>
                </a:ext>
              </a:extLst>
            </p:cNvPr>
            <p:cNvSpPr/>
            <p:nvPr/>
          </p:nvSpPr>
          <p:spPr>
            <a:xfrm>
              <a:off x="-488748" y="2225593"/>
              <a:ext cx="15495420" cy="3260385"/>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Các em hãy quan sát những hình ảnh </a:t>
              </a:r>
              <a:r>
                <a:rPr lang="en-US" sz="4000" i="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(SGK – tr.58)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và kết hợp với hiểu biết, kinh nghiệm của bản thân để chia sẻ với bạn trong nhóm về: </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4">
              <a:extLst>
                <a:ext uri="{FF2B5EF4-FFF2-40B4-BE49-F238E27FC236}">
                  <a16:creationId xmlns:a16="http://schemas.microsoft.com/office/drawing/2014/main" id="{25492118-6679-004A-E2CA-F221838EAA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555803">
              <a:off x="-1199927" y="1821263"/>
              <a:ext cx="1454937" cy="822702"/>
            </a:xfrm>
            <a:prstGeom prst="rect">
              <a:avLst/>
            </a:prstGeom>
          </p:spPr>
        </p:pic>
      </p:grpSp>
      <p:grpSp>
        <p:nvGrpSpPr>
          <p:cNvPr id="48" name="Group 47">
            <a:extLst>
              <a:ext uri="{FF2B5EF4-FFF2-40B4-BE49-F238E27FC236}">
                <a16:creationId xmlns:a16="http://schemas.microsoft.com/office/drawing/2014/main" id="{5628DB8E-5487-7A99-F26C-7D6B667C5644}"/>
              </a:ext>
            </a:extLst>
          </p:cNvPr>
          <p:cNvGrpSpPr/>
          <p:nvPr/>
        </p:nvGrpSpPr>
        <p:grpSpPr>
          <a:xfrm>
            <a:off x="4724400" y="5965488"/>
            <a:ext cx="8839200" cy="1083012"/>
            <a:chOff x="3029863" y="1823688"/>
            <a:chExt cx="12362538" cy="1262412"/>
          </a:xfrm>
        </p:grpSpPr>
        <p:cxnSp>
          <p:nvCxnSpPr>
            <p:cNvPr id="49" name="Straight Connector 48">
              <a:extLst>
                <a:ext uri="{FF2B5EF4-FFF2-40B4-BE49-F238E27FC236}">
                  <a16:creationId xmlns:a16="http://schemas.microsoft.com/office/drawing/2014/main" id="{5EECA7B5-6462-5FA2-E596-F685C42873BF}"/>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3EF8738-00E1-BCDA-E94B-D3F0D0E95956}"/>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A7C1D0-E05A-BABB-1675-106AEE8B6DED}"/>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A613B20-963F-11E6-612A-3764003D2CDB}"/>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80F3CCB8-F27E-24D5-3A3B-537E5D8C7569}"/>
              </a:ext>
            </a:extLst>
          </p:cNvPr>
          <p:cNvSpPr/>
          <p:nvPr/>
        </p:nvSpPr>
        <p:spPr>
          <a:xfrm>
            <a:off x="990603" y="6896100"/>
            <a:ext cx="7772389" cy="274320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Tên những nghề phổ biến trong xã hội hiện đại</a:t>
            </a:r>
          </a:p>
        </p:txBody>
      </p:sp>
      <p:sp>
        <p:nvSpPr>
          <p:cNvPr id="54" name="Rectangle 53">
            <a:extLst>
              <a:ext uri="{FF2B5EF4-FFF2-40B4-BE49-F238E27FC236}">
                <a16:creationId xmlns:a16="http://schemas.microsoft.com/office/drawing/2014/main" id="{B35BA58D-D38C-53D5-2C82-D2CEB0FDCAA6}"/>
              </a:ext>
            </a:extLst>
          </p:cNvPr>
          <p:cNvSpPr/>
          <p:nvPr/>
        </p:nvSpPr>
        <p:spPr>
          <a:xfrm>
            <a:off x="9525000" y="6896100"/>
            <a:ext cx="7772391" cy="274319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Tên những nghề phổ biến trong xã hội hiện đại đang có ở nơi em sống</a:t>
            </a:r>
          </a:p>
        </p:txBody>
      </p:sp>
      <p:sp>
        <p:nvSpPr>
          <p:cNvPr id="56" name="Freeform 8">
            <a:extLst>
              <a:ext uri="{FF2B5EF4-FFF2-40B4-BE49-F238E27FC236}">
                <a16:creationId xmlns:a16="http://schemas.microsoft.com/office/drawing/2014/main" id="{A64A8F59-C2F2-FAB5-B8E8-3699A2788951}"/>
              </a:ext>
            </a:extLst>
          </p:cNvPr>
          <p:cNvSpPr/>
          <p:nvPr/>
        </p:nvSpPr>
        <p:spPr>
          <a:xfrm rot="88057">
            <a:off x="16678379" y="9383272"/>
            <a:ext cx="1595418" cy="830840"/>
          </a:xfrm>
          <a:custGeom>
            <a:avLst/>
            <a:gdLst/>
            <a:ahLst/>
            <a:cxnLst/>
            <a:rect l="l" t="t" r="r" b="b"/>
            <a:pathLst>
              <a:path w="2961708" h="1403109">
                <a:moveTo>
                  <a:pt x="0" y="0"/>
                </a:moveTo>
                <a:lnTo>
                  <a:pt x="2961707" y="0"/>
                </a:lnTo>
                <a:lnTo>
                  <a:pt x="2961707" y="1403109"/>
                </a:lnTo>
                <a:lnTo>
                  <a:pt x="0" y="140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62037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0-#ppt_w/2"/>
                                          </p:val>
                                        </p:tav>
                                        <p:tav tm="100000">
                                          <p:val>
                                            <p:strVal val="#ppt_x"/>
                                          </p:val>
                                        </p:tav>
                                      </p:tavLst>
                                    </p:anim>
                                    <p:anim calcmode="lin" valueType="num">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animBg="1"/>
      <p:bldP spid="5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980</Words>
  <Application>Microsoft Office PowerPoint</Application>
  <PresentationFormat>Custom</PresentationFormat>
  <Paragraphs>64</Paragraphs>
  <Slides>18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Times New Roman</vt:lpstr>
      <vt:lpstr>Courier New</vt:lpstr>
      <vt:lpstr>Symbol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3</cp:revision>
  <dcterms:created xsi:type="dcterms:W3CDTF">2006-08-16T00:00:00Z</dcterms:created>
  <dcterms:modified xsi:type="dcterms:W3CDTF">2024-11-03T15:38:07Z</dcterms:modified>
  <dc:identifier>DAF4V9XAhaA</dc:identifier>
</cp:coreProperties>
</file>