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59"/>
  </p:notesMasterIdLst>
  <p:sldIdLst>
    <p:sldId id="256" r:id="rId2"/>
    <p:sldId id="257" r:id="rId3"/>
    <p:sldId id="312" r:id="rId4"/>
    <p:sldId id="350" r:id="rId5"/>
    <p:sldId id="258" r:id="rId6"/>
    <p:sldId id="313" r:id="rId7"/>
    <p:sldId id="260" r:id="rId8"/>
    <p:sldId id="352" r:id="rId9"/>
    <p:sldId id="261" r:id="rId10"/>
    <p:sldId id="259" r:id="rId11"/>
    <p:sldId id="266" r:id="rId12"/>
    <p:sldId id="279" r:id="rId13"/>
    <p:sldId id="268" r:id="rId14"/>
    <p:sldId id="262" r:id="rId15"/>
    <p:sldId id="267" r:id="rId16"/>
    <p:sldId id="275" r:id="rId17"/>
    <p:sldId id="315" r:id="rId18"/>
    <p:sldId id="316" r:id="rId19"/>
    <p:sldId id="317" r:id="rId20"/>
    <p:sldId id="278" r:id="rId21"/>
    <p:sldId id="318" r:id="rId22"/>
    <p:sldId id="319" r:id="rId23"/>
    <p:sldId id="320" r:id="rId24"/>
    <p:sldId id="263" r:id="rId25"/>
    <p:sldId id="273" r:id="rId26"/>
    <p:sldId id="321" r:id="rId27"/>
    <p:sldId id="271" r:id="rId28"/>
    <p:sldId id="322" r:id="rId29"/>
    <p:sldId id="270" r:id="rId30"/>
    <p:sldId id="286" r:id="rId31"/>
    <p:sldId id="323" r:id="rId32"/>
    <p:sldId id="326" r:id="rId33"/>
    <p:sldId id="330" r:id="rId34"/>
    <p:sldId id="329" r:id="rId35"/>
    <p:sldId id="274" r:id="rId36"/>
    <p:sldId id="287" r:id="rId37"/>
    <p:sldId id="283" r:id="rId38"/>
    <p:sldId id="282" r:id="rId39"/>
    <p:sldId id="331" r:id="rId40"/>
    <p:sldId id="332" r:id="rId41"/>
    <p:sldId id="333" r:id="rId42"/>
    <p:sldId id="334" r:id="rId43"/>
    <p:sldId id="335" r:id="rId44"/>
    <p:sldId id="337" r:id="rId45"/>
    <p:sldId id="338" r:id="rId46"/>
    <p:sldId id="339" r:id="rId47"/>
    <p:sldId id="340" r:id="rId48"/>
    <p:sldId id="341" r:id="rId49"/>
    <p:sldId id="336" r:id="rId50"/>
    <p:sldId id="342" r:id="rId51"/>
    <p:sldId id="289" r:id="rId52"/>
    <p:sldId id="344" r:id="rId53"/>
    <p:sldId id="345" r:id="rId54"/>
    <p:sldId id="347" r:id="rId55"/>
    <p:sldId id="348" r:id="rId56"/>
    <p:sldId id="276" r:id="rId57"/>
    <p:sldId id="351" r:id="rId58"/>
  </p:sldIdLst>
  <p:sldSz cx="9144000" cy="5143500" type="screen16x9"/>
  <p:notesSz cx="6858000" cy="9144000"/>
  <p:embeddedFontLst>
    <p:embeddedFont>
      <p:font typeface="Cambria Math" panose="02040503050406030204" pitchFamily="18" charset="0"/>
      <p:regular r:id="rId60"/>
    </p:embeddedFont>
    <p:embeddedFont>
      <p:font typeface="Comfortaa" panose="020B0604020202020204" charset="0"/>
      <p:regular r:id="rId61"/>
      <p:bold r:id="rId62"/>
    </p:embeddedFont>
    <p:embeddedFont>
      <p:font typeface="Comfortaa Light" panose="020B0604020202020204" charset="0"/>
      <p:regular r:id="rId63"/>
      <p:bold r:id="rId64"/>
    </p:embeddedFont>
    <p:embeddedFont>
      <p:font typeface="Comfortaa Medium" panose="020B0604020202020204" charset="0"/>
      <p:regular r:id="rId65"/>
      <p:bold r:id="rId66"/>
    </p:embeddedFont>
    <p:embeddedFont>
      <p:font typeface="Comfortaa SemiBold" panose="020B0604020202020204" charset="0"/>
      <p:regular r:id="rId67"/>
      <p:bold r:id="rId68"/>
    </p:embeddedFont>
    <p:embeddedFont>
      <p:font typeface="Mali" panose="020B0604020202020204" charset="-34"/>
      <p:regular r:id="rId69"/>
      <p:bold r:id="rId70"/>
      <p:italic r:id="rId71"/>
      <p:boldItalic r:id="rId72"/>
    </p:embeddedFont>
    <p:embeddedFont>
      <p:font typeface="Mali Medium" panose="020B0604020202020204" charset="-34"/>
      <p:regular r:id="rId73"/>
      <p:bold r:id="rId74"/>
      <p:italic r:id="rId75"/>
      <p:boldItalic r:id="rId76"/>
    </p:embeddedFont>
    <p:embeddedFont>
      <p:font typeface="Mali SemiBold" panose="020B0604020202020204" charset="-34"/>
      <p:regular r:id="rId77"/>
      <p:bold r:id="rId78"/>
      <p:italic r:id="rId79"/>
      <p:boldItalic r:id="rId80"/>
    </p:embeddedFont>
    <p:embeddedFont>
      <p:font typeface="Tahoma" panose="020B0604030504040204" pitchFamily="3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00"/>
    <a:srgbClr val="4C88C4"/>
    <a:srgbClr val="FF9900"/>
    <a:srgbClr val="FFD762"/>
    <a:srgbClr val="FF6699"/>
    <a:srgbClr val="DCF1CE"/>
    <a:srgbClr val="6DAAC9"/>
    <a:srgbClr val="60A3C4"/>
    <a:srgbClr val="4E8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FAFC8E-3697-44C0-BA90-998248103AF2}">
  <a:tblStyle styleId="{16FAFC8E-3697-44C0-BA90-998248103A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4472" autoAdjust="0"/>
  </p:normalViewPr>
  <p:slideViewPr>
    <p:cSldViewPr snapToGrid="0">
      <p:cViewPr varScale="1">
        <p:scale>
          <a:sx n="87" d="100"/>
          <a:sy n="87" d="100"/>
        </p:scale>
        <p:origin x="8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87" Type="http://schemas.microsoft.com/office/2016/11/relationships/changesInfo" Target="changesInfos/changesInfo1.xml"/><Relationship Id="rId61" Type="http://schemas.openxmlformats.org/officeDocument/2006/relationships/font" Target="fonts/font2.fntdata"/><Relationship Id="rId82"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tinh" userId="788f8f5742d11795" providerId="LiveId" clId="{4F212F8D-74A0-48CA-B03E-76188C843170}"/>
    <pc:docChg chg="custSel modSld">
      <pc:chgData name="ha tinh" userId="788f8f5742d11795" providerId="LiveId" clId="{4F212F8D-74A0-48CA-B03E-76188C843170}" dt="2023-09-20T02:10:21.339" v="0" actId="478"/>
      <pc:docMkLst>
        <pc:docMk/>
      </pc:docMkLst>
      <pc:sldChg chg="delSp mod">
        <pc:chgData name="ha tinh" userId="788f8f5742d11795" providerId="LiveId" clId="{4F212F8D-74A0-48CA-B03E-76188C843170}" dt="2023-09-20T02:10:21.339" v="0" actId="478"/>
        <pc:sldMkLst>
          <pc:docMk/>
          <pc:sldMk cId="0" sldId="258"/>
        </pc:sldMkLst>
        <pc:grpChg chg="del">
          <ac:chgData name="ha tinh" userId="788f8f5742d11795" providerId="LiveId" clId="{4F212F8D-74A0-48CA-B03E-76188C843170}" dt="2023-09-20T02:10:21.339" v="0" actId="478"/>
          <ac:grpSpMkLst>
            <pc:docMk/>
            <pc:sldMk cId="0" sldId="258"/>
            <ac:grpSpMk id="545"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73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64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522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110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598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146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040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59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625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41</a:t>
            </a:fld>
            <a:endParaRPr lang="en-US"/>
          </a:p>
        </p:txBody>
      </p:sp>
    </p:spTree>
    <p:extLst>
      <p:ext uri="{BB962C8B-B14F-4D97-AF65-F5344CB8AC3E}">
        <p14:creationId xmlns:p14="http://schemas.microsoft.com/office/powerpoint/2010/main" val="1732389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42</a:t>
            </a:fld>
            <a:endParaRPr lang="en-US"/>
          </a:p>
        </p:txBody>
      </p:sp>
    </p:spTree>
    <p:extLst>
      <p:ext uri="{BB962C8B-B14F-4D97-AF65-F5344CB8AC3E}">
        <p14:creationId xmlns:p14="http://schemas.microsoft.com/office/powerpoint/2010/main" val="3126724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43</a:t>
            </a:fld>
            <a:endParaRPr lang="en-US"/>
          </a:p>
        </p:txBody>
      </p:sp>
    </p:spTree>
    <p:extLst>
      <p:ext uri="{BB962C8B-B14F-4D97-AF65-F5344CB8AC3E}">
        <p14:creationId xmlns:p14="http://schemas.microsoft.com/office/powerpoint/2010/main" val="2675883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44</a:t>
            </a:fld>
            <a:endParaRPr lang="en-US"/>
          </a:p>
        </p:txBody>
      </p:sp>
    </p:spTree>
    <p:extLst>
      <p:ext uri="{BB962C8B-B14F-4D97-AF65-F5344CB8AC3E}">
        <p14:creationId xmlns:p14="http://schemas.microsoft.com/office/powerpoint/2010/main" val="961086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45</a:t>
            </a:fld>
            <a:endParaRPr lang="en-US"/>
          </a:p>
        </p:txBody>
      </p:sp>
    </p:spTree>
    <p:extLst>
      <p:ext uri="{BB962C8B-B14F-4D97-AF65-F5344CB8AC3E}">
        <p14:creationId xmlns:p14="http://schemas.microsoft.com/office/powerpoint/2010/main" val="1062135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46</a:t>
            </a:fld>
            <a:endParaRPr lang="en-US"/>
          </a:p>
        </p:txBody>
      </p:sp>
    </p:spTree>
    <p:extLst>
      <p:ext uri="{BB962C8B-B14F-4D97-AF65-F5344CB8AC3E}">
        <p14:creationId xmlns:p14="http://schemas.microsoft.com/office/powerpoint/2010/main" val="200499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61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47</a:t>
            </a:fld>
            <a:endParaRPr lang="en-US"/>
          </a:p>
        </p:txBody>
      </p:sp>
    </p:spTree>
    <p:extLst>
      <p:ext uri="{BB962C8B-B14F-4D97-AF65-F5344CB8AC3E}">
        <p14:creationId xmlns:p14="http://schemas.microsoft.com/office/powerpoint/2010/main" val="2217085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48</a:t>
            </a:fld>
            <a:endParaRPr lang="en-US"/>
          </a:p>
        </p:txBody>
      </p:sp>
    </p:spTree>
    <p:extLst>
      <p:ext uri="{BB962C8B-B14F-4D97-AF65-F5344CB8AC3E}">
        <p14:creationId xmlns:p14="http://schemas.microsoft.com/office/powerpoint/2010/main" val="3511772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10"/>
          </p:nvPr>
        </p:nvSpPr>
        <p:spPr/>
        <p:txBody>
          <a:bodyPr/>
          <a:lstStyle/>
          <a:p>
            <a:fld id="{60DA0F73-6E39-4189-A301-A3E6AFED0B90}" type="slidenum">
              <a:rPr lang="en-US" smtClean="0"/>
              <a:t>49</a:t>
            </a:fld>
            <a:endParaRPr lang="en-US"/>
          </a:p>
        </p:txBody>
      </p:sp>
    </p:spTree>
    <p:extLst>
      <p:ext uri="{BB962C8B-B14F-4D97-AF65-F5344CB8AC3E}">
        <p14:creationId xmlns:p14="http://schemas.microsoft.com/office/powerpoint/2010/main" val="813978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50</a:t>
            </a:fld>
            <a:endParaRPr lang="en-US"/>
          </a:p>
        </p:txBody>
      </p:sp>
    </p:spTree>
    <p:extLst>
      <p:ext uri="{BB962C8B-B14F-4D97-AF65-F5344CB8AC3E}">
        <p14:creationId xmlns:p14="http://schemas.microsoft.com/office/powerpoint/2010/main" val="1644322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466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465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175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8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13f4f8f90a_3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13f4f8f90a_3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42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37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7" name="Google Shape;187;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89" name="Google Shape;189;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5" name="Google Shape;205;p22"/>
          <p:cNvSpPr/>
          <p:nvPr/>
        </p:nvSpPr>
        <p:spPr>
          <a:xfrm>
            <a:off x="876300" y="1866900"/>
            <a:ext cx="7410315" cy="27363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7">
  <p:cSld name="SECTION_TITLE_AND_DESCRIPTION_1_1">
    <p:spTree>
      <p:nvGrpSpPr>
        <p:cNvPr id="1" name="Shape 219"/>
        <p:cNvGrpSpPr/>
        <p:nvPr/>
      </p:nvGrpSpPr>
      <p:grpSpPr>
        <a:xfrm>
          <a:off x="0" y="0"/>
          <a:ext cx="0" cy="0"/>
          <a:chOff x="0" y="0"/>
          <a:chExt cx="0" cy="0"/>
        </a:xfrm>
      </p:grpSpPr>
      <p:pic>
        <p:nvPicPr>
          <p:cNvPr id="220" name="Google Shape;220;p2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1" name="Google Shape;221;p24"/>
          <p:cNvSpPr txBox="1">
            <a:spLocks noGrp="1"/>
          </p:cNvSpPr>
          <p:nvPr>
            <p:ph type="body" idx="1"/>
          </p:nvPr>
        </p:nvSpPr>
        <p:spPr>
          <a:xfrm>
            <a:off x="5086200" y="2507113"/>
            <a:ext cx="3337800" cy="13146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222" name="Google Shape;222;p24"/>
          <p:cNvSpPr/>
          <p:nvPr/>
        </p:nvSpPr>
        <p:spPr>
          <a:xfrm rot="10800000" flipH="1">
            <a:off x="7646718" y="-2353472"/>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txBox="1">
            <a:spLocks noGrp="1"/>
          </p:cNvSpPr>
          <p:nvPr>
            <p:ph type="title"/>
          </p:nvPr>
        </p:nvSpPr>
        <p:spPr>
          <a:xfrm>
            <a:off x="5617075" y="1492071"/>
            <a:ext cx="2171700" cy="579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4" name="Google Shape;224;p24"/>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0" y="4155700"/>
            <a:ext cx="6838995"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BLANK_1_1_1_1_2_1">
    <p:spTree>
      <p:nvGrpSpPr>
        <p:cNvPr id="1" name="Shape 234"/>
        <p:cNvGrpSpPr/>
        <p:nvPr/>
      </p:nvGrpSpPr>
      <p:grpSpPr>
        <a:xfrm>
          <a:off x="0" y="0"/>
          <a:ext cx="0" cy="0"/>
          <a:chOff x="0" y="0"/>
          <a:chExt cx="0" cy="0"/>
        </a:xfrm>
      </p:grpSpPr>
      <p:pic>
        <p:nvPicPr>
          <p:cNvPr id="235" name="Google Shape;235;p2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36" name="Google Shape;236;p26"/>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582625" y="1287375"/>
            <a:ext cx="8238455" cy="347054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txBox="1">
            <a:spLocks noGrp="1"/>
          </p:cNvSpPr>
          <p:nvPr>
            <p:ph type="subTitle" idx="1"/>
          </p:nvPr>
        </p:nvSpPr>
        <p:spPr>
          <a:xfrm>
            <a:off x="615013"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39" name="Google Shape;239;p26"/>
          <p:cNvSpPr txBox="1">
            <a:spLocks noGrp="1"/>
          </p:cNvSpPr>
          <p:nvPr>
            <p:ph type="subTitle" idx="2"/>
          </p:nvPr>
        </p:nvSpPr>
        <p:spPr>
          <a:xfrm>
            <a:off x="4598032"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40" name="Google Shape;240;p2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51" name="Google Shape;251;p28"/>
          <p:cNvGrpSpPr/>
          <p:nvPr/>
        </p:nvGrpSpPr>
        <p:grpSpPr>
          <a:xfrm>
            <a:off x="0" y="-80430"/>
            <a:ext cx="9143965" cy="5252358"/>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BLANK_1_1_1_2_1_1_1_1">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77" name="Google Shape;277;p31"/>
          <p:cNvGrpSpPr/>
          <p:nvPr/>
        </p:nvGrpSpPr>
        <p:grpSpPr>
          <a:xfrm>
            <a:off x="-971530" y="-95251"/>
            <a:ext cx="9280678" cy="5924548"/>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1"/>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11"/>
        <p:cNvGrpSpPr/>
        <p:nvPr/>
      </p:nvGrpSpPr>
      <p:grpSpPr>
        <a:xfrm>
          <a:off x="0" y="0"/>
          <a:ext cx="0" cy="0"/>
          <a:chOff x="0" y="0"/>
          <a:chExt cx="0" cy="0"/>
        </a:xfrm>
      </p:grpSpPr>
      <p:pic>
        <p:nvPicPr>
          <p:cNvPr id="312" name="Google Shape;312;p3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13" name="Google Shape;313;p34"/>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txBox="1">
            <a:spLocks noGrp="1"/>
          </p:cNvSpPr>
          <p:nvPr>
            <p:ph type="title"/>
          </p:nvPr>
        </p:nvSpPr>
        <p:spPr>
          <a:xfrm>
            <a:off x="6765200"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6" name="Google Shape;316;p34"/>
          <p:cNvSpPr txBox="1">
            <a:spLocks noGrp="1"/>
          </p:cNvSpPr>
          <p:nvPr>
            <p:ph type="title" idx="2"/>
          </p:nvPr>
        </p:nvSpPr>
        <p:spPr>
          <a:xfrm>
            <a:off x="4785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 name="Google Shape;317;p34"/>
          <p:cNvSpPr txBox="1">
            <a:spLocks noGrp="1"/>
          </p:cNvSpPr>
          <p:nvPr>
            <p:ph type="title" idx="3"/>
          </p:nvPr>
        </p:nvSpPr>
        <p:spPr>
          <a:xfrm>
            <a:off x="28062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8" name="Google Shape;318;p34"/>
          <p:cNvSpPr txBox="1">
            <a:spLocks noGrp="1"/>
          </p:cNvSpPr>
          <p:nvPr>
            <p:ph type="title" idx="4"/>
          </p:nvPr>
        </p:nvSpPr>
        <p:spPr>
          <a:xfrm>
            <a:off x="826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9" name="Google Shape;319;p34"/>
          <p:cNvSpPr txBox="1">
            <a:spLocks noGrp="1"/>
          </p:cNvSpPr>
          <p:nvPr>
            <p:ph type="subTitle" idx="1"/>
          </p:nvPr>
        </p:nvSpPr>
        <p:spPr>
          <a:xfrm>
            <a:off x="826575"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0" name="Google Shape;320;p34"/>
          <p:cNvSpPr txBox="1">
            <a:spLocks noGrp="1"/>
          </p:cNvSpPr>
          <p:nvPr>
            <p:ph type="subTitle" idx="5"/>
          </p:nvPr>
        </p:nvSpPr>
        <p:spPr>
          <a:xfrm>
            <a:off x="2806233"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1" name="Google Shape;321;p34"/>
          <p:cNvSpPr txBox="1">
            <a:spLocks noGrp="1"/>
          </p:cNvSpPr>
          <p:nvPr>
            <p:ph type="subTitle" idx="6"/>
          </p:nvPr>
        </p:nvSpPr>
        <p:spPr>
          <a:xfrm>
            <a:off x="4785717" y="2852992"/>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2" name="Google Shape;322;p34"/>
          <p:cNvSpPr txBox="1">
            <a:spLocks noGrp="1"/>
          </p:cNvSpPr>
          <p:nvPr>
            <p:ph type="subTitle" idx="7"/>
          </p:nvPr>
        </p:nvSpPr>
        <p:spPr>
          <a:xfrm>
            <a:off x="6765200"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3" name="Google Shape;323;p34"/>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txBox="1">
            <a:spLocks noGrp="1"/>
          </p:cNvSpPr>
          <p:nvPr>
            <p:ph type="title" idx="8"/>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156400" y="152400"/>
            <a:ext cx="9143997" cy="5143499"/>
          </a:xfrm>
          <a:prstGeom prst="rect">
            <a:avLst/>
          </a:prstGeom>
          <a:noFill/>
          <a:ln>
            <a:noFill/>
          </a:ln>
        </p:spPr>
      </p:pic>
      <p:sp>
        <p:nvSpPr>
          <p:cNvPr id="350" name="Google Shape;350;p36"/>
          <p:cNvSpPr/>
          <p:nvPr/>
        </p:nvSpPr>
        <p:spPr>
          <a:xfrm>
            <a:off x="0" y="0"/>
            <a:ext cx="7093682" cy="24045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rot="10800000">
            <a:off x="6118489" y="-17"/>
            <a:ext cx="3025511"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5400000">
            <a:off x="4879190" y="-1834977"/>
            <a:ext cx="1988825"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txBox="1">
            <a:spLocks noGrp="1"/>
          </p:cNvSpPr>
          <p:nvPr>
            <p:ph type="subTitle" idx="1"/>
          </p:nvPr>
        </p:nvSpPr>
        <p:spPr>
          <a:xfrm>
            <a:off x="623338"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4" name="Google Shape;354;p36"/>
          <p:cNvSpPr txBox="1">
            <a:spLocks noGrp="1"/>
          </p:cNvSpPr>
          <p:nvPr>
            <p:ph type="title" hasCustomPrompt="1"/>
          </p:nvPr>
        </p:nvSpPr>
        <p:spPr>
          <a:xfrm>
            <a:off x="842188"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36"/>
          <p:cNvSpPr txBox="1">
            <a:spLocks noGrp="1"/>
          </p:cNvSpPr>
          <p:nvPr>
            <p:ph type="subTitle" idx="2"/>
          </p:nvPr>
        </p:nvSpPr>
        <p:spPr>
          <a:xfrm>
            <a:off x="2653402" y="1934375"/>
            <a:ext cx="38313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6" name="Google Shape;356;p36"/>
          <p:cNvSpPr txBox="1">
            <a:spLocks noGrp="1"/>
          </p:cNvSpPr>
          <p:nvPr>
            <p:ph type="title" idx="3" hasCustomPrompt="1"/>
          </p:nvPr>
        </p:nvSpPr>
        <p:spPr>
          <a:xfrm>
            <a:off x="2930602" y="1366170"/>
            <a:ext cx="33909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7" name="Google Shape;357;p36"/>
          <p:cNvSpPr txBox="1">
            <a:spLocks noGrp="1"/>
          </p:cNvSpPr>
          <p:nvPr>
            <p:ph type="subTitle" idx="4"/>
          </p:nvPr>
        </p:nvSpPr>
        <p:spPr>
          <a:xfrm>
            <a:off x="4690562"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8" name="Google Shape;358;p36"/>
          <p:cNvSpPr txBox="1">
            <a:spLocks noGrp="1"/>
          </p:cNvSpPr>
          <p:nvPr>
            <p:ph type="title" idx="5" hasCustomPrompt="1"/>
          </p:nvPr>
        </p:nvSpPr>
        <p:spPr>
          <a:xfrm>
            <a:off x="4909412"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359" name="Google Shape;359;p36"/>
          <p:cNvPicPr preferRelativeResize="0"/>
          <p:nvPr/>
        </p:nvPicPr>
        <p:blipFill>
          <a:blip r:embed="rId2">
            <a:alphaModFix amt="50000"/>
          </a:blip>
          <a:stretch>
            <a:fillRect/>
          </a:stretch>
        </p:blipFill>
        <p:spPr>
          <a:xfrm>
            <a:off x="4000" y="0"/>
            <a:ext cx="9143997" cy="5143499"/>
          </a:xfrm>
          <a:prstGeom prst="rect">
            <a:avLst/>
          </a:prstGeom>
          <a:noFill/>
          <a:ln>
            <a:noFill/>
          </a:ln>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360"/>
        <p:cNvGrpSpPr/>
        <p:nvPr/>
      </p:nvGrpSpPr>
      <p:grpSpPr>
        <a:xfrm>
          <a:off x="0" y="0"/>
          <a:ext cx="0" cy="0"/>
          <a:chOff x="0" y="0"/>
          <a:chExt cx="0" cy="0"/>
        </a:xfrm>
      </p:grpSpPr>
      <p:pic>
        <p:nvPicPr>
          <p:cNvPr id="361" name="Google Shape;361;p3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62" name="Google Shape;362;p37"/>
          <p:cNvSpPr/>
          <p:nvPr/>
        </p:nvSpPr>
        <p:spPr>
          <a:xfrm rot="10800000">
            <a:off x="5746301" y="0"/>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rot="10800000">
            <a:off x="0" y="1"/>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rot="10800000" flipH="1">
            <a:off x="7350466" y="4149248"/>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txBox="1">
            <a:spLocks noGrp="1"/>
          </p:cNvSpPr>
          <p:nvPr>
            <p:ph type="subTitle" idx="1"/>
          </p:nvPr>
        </p:nvSpPr>
        <p:spPr>
          <a:xfrm>
            <a:off x="720000" y="35735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6" name="Google Shape;366;p37"/>
          <p:cNvSpPr txBox="1">
            <a:spLocks noGrp="1"/>
          </p:cNvSpPr>
          <p:nvPr>
            <p:ph type="title" hasCustomPrompt="1"/>
          </p:nvPr>
        </p:nvSpPr>
        <p:spPr>
          <a:xfrm>
            <a:off x="1209900" y="3037000"/>
            <a:ext cx="13167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7" name="Google Shape;367;p37"/>
          <p:cNvSpPr txBox="1">
            <a:spLocks noGrp="1"/>
          </p:cNvSpPr>
          <p:nvPr>
            <p:ph type="subTitle" idx="2"/>
          </p:nvPr>
        </p:nvSpPr>
        <p:spPr>
          <a:xfrm>
            <a:off x="3389300" y="15426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8" name="Google Shape;368;p37"/>
          <p:cNvSpPr txBox="1">
            <a:spLocks noGrp="1"/>
          </p:cNvSpPr>
          <p:nvPr>
            <p:ph type="title" idx="3" hasCustomPrompt="1"/>
          </p:nvPr>
        </p:nvSpPr>
        <p:spPr>
          <a:xfrm>
            <a:off x="3879200" y="2189038"/>
            <a:ext cx="1316700" cy="50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9" name="Google Shape;369;p37"/>
          <p:cNvSpPr txBox="1">
            <a:spLocks noGrp="1"/>
          </p:cNvSpPr>
          <p:nvPr>
            <p:ph type="subTitle" idx="4"/>
          </p:nvPr>
        </p:nvSpPr>
        <p:spPr>
          <a:xfrm>
            <a:off x="6127250" y="3573550"/>
            <a:ext cx="2296500" cy="61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70" name="Google Shape;370;p37"/>
          <p:cNvSpPr txBox="1">
            <a:spLocks noGrp="1"/>
          </p:cNvSpPr>
          <p:nvPr>
            <p:ph type="title" idx="5" hasCustomPrompt="1"/>
          </p:nvPr>
        </p:nvSpPr>
        <p:spPr>
          <a:xfrm>
            <a:off x="6619050" y="3037000"/>
            <a:ext cx="13134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71" name="Google Shape;371;p3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title" idx="6"/>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398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5" name="Google Shape;65;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128571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9" name="Google Shape;49;p6"/>
          <p:cNvSpPr/>
          <p:nvPr/>
        </p:nvSpPr>
        <p:spPr>
          <a:xfrm>
            <a:off x="0" y="0"/>
            <a:ext cx="1181105" cy="358142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8149200" y="1809750"/>
            <a:ext cx="994800" cy="338604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0" r:id="rId17"/>
    <p:sldLayoutId id="2147483671" r:id="rId18"/>
    <p:sldLayoutId id="2147483672" r:id="rId19"/>
    <p:sldLayoutId id="2147483673" r:id="rId20"/>
    <p:sldLayoutId id="2147483674" r:id="rId21"/>
    <p:sldLayoutId id="2147483675" r:id="rId22"/>
    <p:sldLayoutId id="2147483677" r:id="rId23"/>
    <p:sldLayoutId id="2147483679" r:id="rId24"/>
    <p:sldLayoutId id="2147483680" r:id="rId25"/>
    <p:sldLayoutId id="2147483682" r:id="rId26"/>
    <p:sldLayoutId id="2147483683" r:id="rId27"/>
    <p:sldLayoutId id="2147483685" r:id="rId28"/>
    <p:sldLayoutId id="2147483690" r:id="rId29"/>
    <p:sldLayoutId id="2147483691" r:id="rId30"/>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5.xml"/><Relationship Id="rId10" Type="http://schemas.openxmlformats.org/officeDocument/2006/relationships/image" Target="../media/image70.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4.xml"/><Relationship Id="rId28" Type="http://schemas.openxmlformats.org/officeDocument/2006/relationships/image" Target="../media/image150.png"/></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4.xml"/><Relationship Id="rId52" Type="http://schemas.openxmlformats.org/officeDocument/2006/relationships/image" Target="../media/image290.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0.png"/><Relationship Id="rId1" Type="http://schemas.openxmlformats.org/officeDocument/2006/relationships/slideLayout" Target="../slideLayouts/slideLayout5.xml"/><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17" Type="http://schemas.openxmlformats.org/officeDocument/2006/relationships/image" Target="../media/image44.png"/><Relationship Id="rId2" Type="http://schemas.openxmlformats.org/officeDocument/2006/relationships/audio" Target="../media/media1.mp3"/><Relationship Id="rId16" Type="http://schemas.openxmlformats.org/officeDocument/2006/relationships/image" Target="../media/image43.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5" Type="http://schemas.openxmlformats.org/officeDocument/2006/relationships/image" Target="../media/image42.png"/><Relationship Id="rId10" Type="http://schemas.openxmlformats.org/officeDocument/2006/relationships/notesSlide" Target="../notesSlides/notesSlide34.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10.png"/></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5.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39.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0.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4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0.jpg"/><Relationship Id="rId5" Type="http://schemas.microsoft.com/office/2007/relationships/media" Target="../media/media3.mp3"/><Relationship Id="rId10" Type="http://schemas.openxmlformats.org/officeDocument/2006/relationships/notesSlide" Target="../notesSlides/notesSlide4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12"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7.xml"/><Relationship Id="rId11" Type="http://schemas.openxmlformats.org/officeDocument/2006/relationships/image" Target="../media/image73.pn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93" name="TextBox 7">
            <a:extLst>
              <a:ext uri="{FF2B5EF4-FFF2-40B4-BE49-F238E27FC236}">
                <a16:creationId xmlns:a16="http://schemas.microsoft.com/office/drawing/2014/main" id="{F382605D-8CD3-44BE-AC1B-6FF362FEC183}"/>
              </a:ext>
            </a:extLst>
          </p:cNvPr>
          <p:cNvSpPr txBox="1"/>
          <p:nvPr/>
        </p:nvSpPr>
        <p:spPr>
          <a:xfrm>
            <a:off x="1566072" y="1500234"/>
            <a:ext cx="5996501" cy="1846659"/>
          </a:xfrm>
          <a:prstGeom prst="rect">
            <a:avLst/>
          </a:prstGeom>
        </p:spPr>
        <p:txBody>
          <a:bodyPr wrap="square" lIns="0" tIns="0" rIns="0" bIns="0" rtlCol="0" anchor="t">
            <a:spAutoFit/>
          </a:bodyPr>
          <a:lstStyle/>
          <a:p>
            <a:pPr algn="ctr">
              <a:lnSpc>
                <a:spcPct val="150000"/>
              </a:lnSpc>
            </a:pPr>
            <a:r>
              <a:rPr lang="en-US" sz="4200" b="1">
                <a:latin typeface="Arial" panose="020B0604020202020204" pitchFamily="34" charset="0"/>
                <a:cs typeface="Arial" panose="020B0604020202020204" pitchFamily="34" charset="0"/>
              </a:rPr>
              <a:t>CHÀO </a:t>
            </a:r>
            <a:r>
              <a:rPr lang="en-US" sz="4200" b="1" dirty="0">
                <a:latin typeface="Arial" panose="020B0604020202020204" pitchFamily="34" charset="0"/>
                <a:cs typeface="Arial" panose="020B0604020202020204" pitchFamily="34" charset="0"/>
              </a:rPr>
              <a:t>MỪNG CÁC EM ĐẾN VỚI BÀI </a:t>
            </a:r>
            <a:r>
              <a:rPr lang="en-US" sz="4200" b="1">
                <a:latin typeface="Arial" panose="020B0604020202020204" pitchFamily="34" charset="0"/>
                <a:cs typeface="Arial" panose="020B0604020202020204" pitchFamily="34" charset="0"/>
              </a:rPr>
              <a:t>HỌC MỚI</a:t>
            </a:r>
            <a:endParaRPr lang="en-US" sz="4200" b="1" dirty="0">
              <a:latin typeface="Arial" panose="020B0604020202020204" pitchFamily="34" charset="0"/>
              <a:cs typeface="Arial" panose="020B0604020202020204" pitchFamily="34" charset="0"/>
            </a:endParaRPr>
          </a:p>
        </p:txBody>
      </p:sp>
      <p:grpSp>
        <p:nvGrpSpPr>
          <p:cNvPr id="128" name="Google Shape;439;p44"/>
          <p:cNvGrpSpPr/>
          <p:nvPr/>
        </p:nvGrpSpPr>
        <p:grpSpPr>
          <a:xfrm>
            <a:off x="1362226" y="540000"/>
            <a:ext cx="368024" cy="469826"/>
            <a:chOff x="5905475" y="2032050"/>
            <a:chExt cx="454350" cy="580175"/>
          </a:xfrm>
        </p:grpSpPr>
        <p:sp>
          <p:nvSpPr>
            <p:cNvPr id="129"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458;p44"/>
          <p:cNvGrpSpPr/>
          <p:nvPr/>
        </p:nvGrpSpPr>
        <p:grpSpPr>
          <a:xfrm>
            <a:off x="6763901" y="4193044"/>
            <a:ext cx="171208" cy="258133"/>
            <a:chOff x="7509313" y="3231788"/>
            <a:chExt cx="249575" cy="365575"/>
          </a:xfrm>
        </p:grpSpPr>
        <p:sp>
          <p:nvSpPr>
            <p:cNvPr id="148"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462;p44"/>
          <p:cNvGrpSpPr/>
          <p:nvPr/>
        </p:nvGrpSpPr>
        <p:grpSpPr>
          <a:xfrm>
            <a:off x="8151362" y="1508842"/>
            <a:ext cx="272648" cy="332583"/>
            <a:chOff x="8203301" y="1315421"/>
            <a:chExt cx="307868" cy="375546"/>
          </a:xfrm>
        </p:grpSpPr>
        <p:sp>
          <p:nvSpPr>
            <p:cNvPr id="152"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484;p44"/>
          <p:cNvGrpSpPr/>
          <p:nvPr/>
        </p:nvGrpSpPr>
        <p:grpSpPr>
          <a:xfrm rot="5973186">
            <a:off x="7810843" y="2583896"/>
            <a:ext cx="525721" cy="428640"/>
            <a:chOff x="5426900" y="3064075"/>
            <a:chExt cx="281450" cy="229525"/>
          </a:xfrm>
        </p:grpSpPr>
        <p:sp>
          <p:nvSpPr>
            <p:cNvPr id="174"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39324"/>
            <a:ext cx="6854711" cy="1754326"/>
          </a:xfrm>
          <a:prstGeom prst="rect">
            <a:avLst/>
          </a:prstGeom>
        </p:spPr>
        <p:txBody>
          <a:bodyPr wrap="square">
            <a:spAutoFit/>
          </a:bodyPr>
          <a:lstStyle/>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Giá trị số Avogadro vô cùng lớn. </a:t>
            </a:r>
          </a:p>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Nếu một máy đếm các nguyên tử với tốc độ 10 triệu nguyên tử mỗi giây sẽ mất khoảng 2 tỉ năm để đếm hết các nguyên tử trong một mol. </a:t>
            </a:r>
            <a:endParaRPr lang="en-US" sz="1800">
              <a:effectLst/>
              <a:latin typeface="+mj-lt"/>
              <a:ea typeface="Calibri" panose="020F0502020204030204" pitchFamily="34" charset="0"/>
              <a:cs typeface="Times New Roman" panose="02020603050405020304" pitchFamily="18" charset="0"/>
            </a:endParaRPr>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1034"/>
        <p:cNvGrpSpPr/>
        <p:nvPr/>
      </p:nvGrpSpPr>
      <p:grpSpPr>
        <a:xfrm>
          <a:off x="0" y="0"/>
          <a:ext cx="0" cy="0"/>
          <a:chOff x="0" y="0"/>
          <a:chExt cx="0" cy="0"/>
        </a:xfrm>
      </p:grpSpPr>
      <p:grpSp>
        <p:nvGrpSpPr>
          <p:cNvPr id="13" name="Group 12"/>
          <p:cNvGrpSpPr/>
          <p:nvPr/>
        </p:nvGrpSpPr>
        <p:grpSpPr>
          <a:xfrm>
            <a:off x="354518" y="325271"/>
            <a:ext cx="5349441" cy="3116376"/>
            <a:chOff x="354518" y="275263"/>
            <a:chExt cx="5349441" cy="3116376"/>
          </a:xfrm>
        </p:grpSpPr>
        <p:sp>
          <p:nvSpPr>
            <p:cNvPr id="1035" name="Google Shape;1035;p54"/>
            <p:cNvSpPr/>
            <p:nvPr/>
          </p:nvSpPr>
          <p:spPr>
            <a:xfrm>
              <a:off x="354518" y="275263"/>
              <a:ext cx="5349441" cy="31163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54"/>
            <p:cNvGrpSpPr/>
            <p:nvPr/>
          </p:nvGrpSpPr>
          <p:grpSpPr>
            <a:xfrm>
              <a:off x="4737781" y="480386"/>
              <a:ext cx="320453" cy="409255"/>
              <a:chOff x="5905475" y="2032050"/>
              <a:chExt cx="454350" cy="580175"/>
            </a:xfrm>
          </p:grpSpPr>
          <p:sp>
            <p:nvSpPr>
              <p:cNvPr id="1057" name="Google Shape;1057;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3" name="Google Shape;1063;p54"/>
          <p:cNvGrpSpPr/>
          <p:nvPr/>
        </p:nvGrpSpPr>
        <p:grpSpPr>
          <a:xfrm>
            <a:off x="694172" y="4149436"/>
            <a:ext cx="241010" cy="287251"/>
            <a:chOff x="7249250" y="2312150"/>
            <a:chExt cx="433317" cy="542846"/>
          </a:xfrm>
        </p:grpSpPr>
        <p:sp>
          <p:nvSpPr>
            <p:cNvPr id="1064" name="Google Shape;1064;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 name="Rectangle 3"/>
              <p:cNvSpPr/>
              <p:nvPr/>
            </p:nvSpPr>
            <p:spPr>
              <a:xfrm>
                <a:off x="686558" y="798546"/>
                <a:ext cx="4685360" cy="2169825"/>
              </a:xfrm>
              <a:prstGeom prst="rect">
                <a:avLst/>
              </a:prstGeom>
            </p:spPr>
            <p:txBody>
              <a:bodyPr wrap="square">
                <a:spAutoFit/>
              </a:bodyPr>
              <a:lstStyle/>
              <a:p>
                <a:pPr algn="just">
                  <a:lnSpc>
                    <a:spcPct val="150000"/>
                  </a:lnSpc>
                </a:pPr>
                <a:r>
                  <a:rPr lang="fr-FR" sz="1800" b="1">
                    <a:solidFill>
                      <a:schemeClr val="bg1"/>
                    </a:solidFill>
                    <a:latin typeface="+mj-lt"/>
                    <a:ea typeface="Calibri" panose="020F0502020204030204" pitchFamily="34" charset="0"/>
                    <a:cs typeface="Times New Roman" panose="02020603050405020304" pitchFamily="18" charset="0"/>
                  </a:rPr>
                  <a:t>Ví dụ: </a:t>
                </a:r>
                <a:endParaRPr lang="en-US" sz="1800" b="1">
                  <a:solidFill>
                    <a:schemeClr val="bg1"/>
                  </a:solidFill>
                  <a:effectLst/>
                  <a:latin typeface="+mj-lt"/>
                  <a:ea typeface="Calibri" panose="020F0502020204030204" pitchFamily="34"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r>
                  <a:rPr lang="fr-FR" sz="1800">
                    <a:solidFill>
                      <a:schemeClr val="bg1"/>
                    </a:solidFill>
                    <a:latin typeface="+mj-lt"/>
                    <a:ea typeface="Calibri" panose="020F0502020204030204" pitchFamily="34" charset="0"/>
                    <a:cs typeface="Times New Roman" panose="02020603050405020304" pitchFamily="18" charset="0"/>
                  </a:rPr>
                  <a:t>1 mol nguyên tử đồng (Cu) là lượng đồng có chứa 6,022 </a:t>
                </a:r>
                <a14:m>
                  <m:oMath xmlns:m="http://schemas.openxmlformats.org/officeDocument/2006/math">
                    <m:r>
                      <a:rPr lang="fr-FR" sz="1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1800">
                    <a:solidFill>
                      <a:schemeClr val="bg1"/>
                    </a:solidFill>
                    <a:latin typeface="+mj-lt"/>
                    <a:ea typeface="Times New Roman" panose="02020603050405020304" pitchFamily="18" charset="0"/>
                    <a:cs typeface="Times New Roman" panose="02020603050405020304" pitchFamily="18" charset="0"/>
                  </a:rPr>
                  <a:t> 10</a:t>
                </a:r>
                <a:r>
                  <a:rPr lang="fr-FR" sz="1800" baseline="30000">
                    <a:solidFill>
                      <a:schemeClr val="bg1"/>
                    </a:solidFill>
                    <a:latin typeface="+mj-lt"/>
                    <a:ea typeface="Times New Roman" panose="02020603050405020304" pitchFamily="18" charset="0"/>
                    <a:cs typeface="Times New Roman" panose="02020603050405020304" pitchFamily="18" charset="0"/>
                  </a:rPr>
                  <a:t>23</a:t>
                </a:r>
                <a:r>
                  <a:rPr lang="fr-FR" sz="1800">
                    <a:solidFill>
                      <a:schemeClr val="bg1"/>
                    </a:solidFill>
                    <a:latin typeface="+mj-lt"/>
                    <a:ea typeface="Times New Roman" panose="02020603050405020304" pitchFamily="18" charset="0"/>
                    <a:cs typeface="Times New Roman" panose="02020603050405020304" pitchFamily="18" charset="0"/>
                  </a:rPr>
                  <a:t> nguyên tử Cu.</a:t>
                </a:r>
              </a:p>
              <a:p>
                <a:pPr marL="285750" indent="-285750" algn="just">
                  <a:lnSpc>
                    <a:spcPct val="150000"/>
                  </a:lnSpc>
                  <a:buClr>
                    <a:schemeClr val="bg1"/>
                  </a:buClr>
                  <a:buFont typeface="Arial" panose="020B0604020202020204" pitchFamily="34" charset="0"/>
                  <a:buChar char="•"/>
                </a:pPr>
                <a:r>
                  <a:rPr lang="fr-FR" sz="1800">
                    <a:solidFill>
                      <a:schemeClr val="bg1"/>
                    </a:solidFill>
                  </a:rPr>
                  <a:t>1 mol phân tử nước (H</a:t>
                </a:r>
                <a:r>
                  <a:rPr lang="fr-FR" sz="1800" baseline="-25000">
                    <a:solidFill>
                      <a:schemeClr val="bg1"/>
                    </a:solidFill>
                  </a:rPr>
                  <a:t>2</a:t>
                </a:r>
                <a:r>
                  <a:rPr lang="fr-FR" sz="1800">
                    <a:solidFill>
                      <a:schemeClr val="bg1"/>
                    </a:solidFill>
                  </a:rPr>
                  <a:t>O) là lượng nước có chứa 6,022 </a:t>
                </a:r>
                <a14:m>
                  <m:oMath xmlns:m="http://schemas.openxmlformats.org/officeDocument/2006/math">
                    <m:r>
                      <a:rPr lang="fr-FR" sz="1800" i="1">
                        <a:solidFill>
                          <a:schemeClr val="bg1"/>
                        </a:solidFill>
                        <a:latin typeface="Cambria Math" panose="02040503050406030204" pitchFamily="18" charset="0"/>
                      </a:rPr>
                      <m:t>×</m:t>
                    </m:r>
                  </m:oMath>
                </a14:m>
                <a:r>
                  <a:rPr lang="fr-FR" sz="1800">
                    <a:solidFill>
                      <a:schemeClr val="bg1"/>
                    </a:solidFill>
                  </a:rPr>
                  <a:t> 10</a:t>
                </a:r>
                <a:r>
                  <a:rPr lang="fr-FR" sz="1800" baseline="30000">
                    <a:solidFill>
                      <a:schemeClr val="bg1"/>
                    </a:solidFill>
                  </a:rPr>
                  <a:t>23</a:t>
                </a:r>
                <a:r>
                  <a:rPr lang="fr-FR" sz="1800">
                    <a:solidFill>
                      <a:schemeClr val="bg1"/>
                    </a:solidFill>
                  </a:rPr>
                  <a:t> phân tử H</a:t>
                </a:r>
                <a:r>
                  <a:rPr lang="fr-FR" sz="1800" baseline="-25000">
                    <a:solidFill>
                      <a:schemeClr val="bg1"/>
                    </a:solidFill>
                  </a:rPr>
                  <a:t>2</a:t>
                </a:r>
                <a:r>
                  <a:rPr lang="fr-FR" sz="1800">
                    <a:solidFill>
                      <a:schemeClr val="bg1"/>
                    </a:solidFill>
                  </a:rPr>
                  <a:t>O.</a:t>
                </a:r>
                <a:endParaRPr lang="en-US" sz="18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686558" y="798546"/>
                <a:ext cx="4685360" cy="2169825"/>
              </a:xfrm>
              <a:prstGeom prst="rect">
                <a:avLst/>
              </a:prstGeom>
              <a:blipFill>
                <a:blip r:embed="rId8"/>
                <a:stretch>
                  <a:fillRect l="-1172" r="-1172" b="-1404"/>
                </a:stretch>
              </a:blipFill>
            </p:spPr>
            <p:txBody>
              <a:bodyPr/>
              <a:lstStyle/>
              <a:p>
                <a:r>
                  <a:rPr lang="en-US">
                    <a:noFill/>
                  </a:rPr>
                  <a:t> </a:t>
                </a:r>
              </a:p>
            </p:txBody>
          </p:sp>
        </mc:Fallback>
      </mc:AlternateContent>
      <p:grpSp>
        <p:nvGrpSpPr>
          <p:cNvPr id="7" name="Group 6"/>
          <p:cNvGrpSpPr/>
          <p:nvPr/>
        </p:nvGrpSpPr>
        <p:grpSpPr>
          <a:xfrm>
            <a:off x="6157104" y="2168421"/>
            <a:ext cx="2472649" cy="2820871"/>
            <a:chOff x="6171730" y="2114300"/>
            <a:chExt cx="2472649" cy="2820871"/>
          </a:xfrm>
        </p:grpSpPr>
        <p:grpSp>
          <p:nvGrpSpPr>
            <p:cNvPr id="6" name="Group 5"/>
            <p:cNvGrpSpPr/>
            <p:nvPr/>
          </p:nvGrpSpPr>
          <p:grpSpPr>
            <a:xfrm>
              <a:off x="6171730" y="2114300"/>
              <a:ext cx="2472649" cy="2470071"/>
              <a:chOff x="5992478" y="2294603"/>
              <a:chExt cx="2679770" cy="2685140"/>
            </a:xfrm>
          </p:grpSpPr>
          <p:sp>
            <p:nvSpPr>
              <p:cNvPr id="5" name="Oval 4"/>
              <p:cNvSpPr/>
              <p:nvPr/>
            </p:nvSpPr>
            <p:spPr>
              <a:xfrm>
                <a:off x="6019114" y="2334005"/>
                <a:ext cx="1670870" cy="1342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o.remove.bg/downloads/14120f93-20ac-4677-b216-29cb64d0efbe/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2478" y="2294603"/>
                <a:ext cx="2679770" cy="268514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6415722" y="4473506"/>
              <a:ext cx="1984663" cy="461665"/>
            </a:xfrm>
            <a:prstGeom prst="rect">
              <a:avLst/>
            </a:prstGeom>
            <a:noFill/>
          </p:spPr>
          <p:txBody>
            <a:bodyPr wrap="square" rtlCol="0">
              <a:spAutoFit/>
            </a:bodyPr>
            <a:lstStyle/>
            <a:p>
              <a:pPr algn="ctr">
                <a:lnSpc>
                  <a:spcPct val="150000"/>
                </a:lnSpc>
              </a:pPr>
              <a:r>
                <a:rPr lang="en-US" sz="1600" i="1">
                  <a:latin typeface="Arial" panose="020B0604020202020204" pitchFamily="34" charset="0"/>
                  <a:ea typeface="Tahoma" panose="020B0604030504040204" pitchFamily="34" charset="0"/>
                  <a:cs typeface="Arial" panose="020B0604020202020204" pitchFamily="34" charset="0"/>
                </a:rPr>
                <a:t>Phân tử nước</a:t>
              </a:r>
            </a:p>
          </p:txBody>
        </p:sp>
      </p:grpSp>
      <mc:AlternateContent xmlns:mc="http://schemas.openxmlformats.org/markup-compatibility/2006" xmlns:a14="http://schemas.microsoft.com/office/drawing/2010/main">
        <mc:Choice Requires="a14">
          <p:sp>
            <p:nvSpPr>
              <p:cNvPr id="8" name="Rectangle 7"/>
              <p:cNvSpPr/>
              <p:nvPr/>
            </p:nvSpPr>
            <p:spPr>
              <a:xfrm>
                <a:off x="3334284" y="3893864"/>
                <a:ext cx="3026748" cy="6631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latin typeface="+mj-lt"/>
                  </a:rPr>
                  <a:t>6,022 </a:t>
                </a:r>
                <a14:m>
                  <m:oMath xmlns:m="http://schemas.openxmlformats.org/officeDocument/2006/math">
                    <m:r>
                      <a:rPr lang="fr-FR" sz="1800" i="1">
                        <a:solidFill>
                          <a:srgbClr val="000000"/>
                        </a:solidFill>
                        <a:latin typeface="Cambria Math" panose="02040503050406030204" pitchFamily="18" charset="0"/>
                      </a:rPr>
                      <m:t>×</m:t>
                    </m:r>
                  </m:oMath>
                </a14:m>
                <a:r>
                  <a:rPr lang="fr-FR" sz="1800">
                    <a:solidFill>
                      <a:srgbClr val="000000"/>
                    </a:solidFill>
                    <a:latin typeface="+mj-lt"/>
                  </a:rPr>
                  <a:t> 10</a:t>
                </a:r>
                <a:r>
                  <a:rPr lang="fr-FR" sz="1800" baseline="30000">
                    <a:solidFill>
                      <a:srgbClr val="000000"/>
                    </a:solidFill>
                    <a:latin typeface="+mj-lt"/>
                  </a:rPr>
                  <a:t>23</a:t>
                </a:r>
                <a:r>
                  <a:rPr lang="fr-FR" sz="1800">
                    <a:solidFill>
                      <a:srgbClr val="000000"/>
                    </a:solidFill>
                    <a:latin typeface="+mj-lt"/>
                  </a:rPr>
                  <a:t> phân tử H</a:t>
                </a:r>
                <a:r>
                  <a:rPr lang="fr-FR" sz="1800" baseline="-25000">
                    <a:solidFill>
                      <a:srgbClr val="000000"/>
                    </a:solidFill>
                    <a:latin typeface="+mj-lt"/>
                  </a:rPr>
                  <a:t>2</a:t>
                </a:r>
                <a:r>
                  <a:rPr lang="fr-FR" sz="1800">
                    <a:solidFill>
                      <a:srgbClr val="000000"/>
                    </a:solidFill>
                    <a:latin typeface="+mj-lt"/>
                  </a:rPr>
                  <a:t>O</a:t>
                </a:r>
                <a:endParaRPr lang="en-US" sz="1800">
                  <a:solidFill>
                    <a:srgbClr val="00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3334284" y="3893864"/>
                <a:ext cx="3026748" cy="663198"/>
              </a:xfrm>
              <a:prstGeom prst="rect">
                <a:avLst/>
              </a:prstGeom>
              <a:blipFill>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0" name="Straight Arrow Connector 9"/>
          <p:cNvCxnSpPr>
            <a:endCxn id="8" idx="0"/>
          </p:cNvCxnSpPr>
          <p:nvPr/>
        </p:nvCxnSpPr>
        <p:spPr>
          <a:xfrm flipH="1">
            <a:off x="4847658" y="3199310"/>
            <a:ext cx="1718625" cy="69455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500"/>
                                        <p:tgtEl>
                                          <p:spTgt spid="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46" name="Google Shape;1846;p67"/>
          <p:cNvGrpSpPr/>
          <p:nvPr/>
        </p:nvGrpSpPr>
        <p:grpSpPr>
          <a:xfrm>
            <a:off x="463385" y="1222222"/>
            <a:ext cx="398011" cy="508233"/>
            <a:chOff x="5905475" y="2032050"/>
            <a:chExt cx="454350" cy="580175"/>
          </a:xfrm>
        </p:grpSpPr>
        <p:sp>
          <p:nvSpPr>
            <p:cNvPr id="1847" name="Google Shape;1847;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7"/>
          <p:cNvGrpSpPr/>
          <p:nvPr/>
        </p:nvGrpSpPr>
        <p:grpSpPr>
          <a:xfrm>
            <a:off x="8454116" y="4153070"/>
            <a:ext cx="229609" cy="346200"/>
            <a:chOff x="7509313" y="3231788"/>
            <a:chExt cx="249575" cy="365575"/>
          </a:xfrm>
        </p:grpSpPr>
        <p:sp>
          <p:nvSpPr>
            <p:cNvPr id="1854" name="Google Shape;1854;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43" name="Rectangle 42"/>
          <p:cNvSpPr/>
          <p:nvPr/>
        </p:nvSpPr>
        <p:spPr>
          <a:xfrm>
            <a:off x="819216" y="1504119"/>
            <a:ext cx="5636386" cy="1338828"/>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1 (SGK 27). </a:t>
            </a:r>
            <a:r>
              <a:rPr lang="fr-FR" sz="1800">
                <a:latin typeface="+mj-lt"/>
                <a:ea typeface="Times New Roman" panose="02020603050405020304" pitchFamily="18" charset="0"/>
                <a:cs typeface="Times New Roman" panose="02020603050405020304" pitchFamily="18" charset="0"/>
              </a:rPr>
              <a:t>Xác định số nguyên tử có trong:</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a:latin typeface="+mj-lt"/>
                <a:ea typeface="Times New Roman" panose="02020603050405020304" pitchFamily="18" charset="0"/>
                <a:cs typeface="Times New Roman" panose="02020603050405020304" pitchFamily="18" charset="0"/>
              </a:rPr>
              <a:t>2 mol nguyên tử nhôm (aluminium)</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a:latin typeface="+mj-lt"/>
                <a:ea typeface="Times New Roman" panose="02020603050405020304" pitchFamily="18" charset="0"/>
                <a:cs typeface="Times New Roman" panose="02020603050405020304" pitchFamily="18" charset="0"/>
              </a:rPr>
              <a:t>1,5 mol nguyên tử carbon</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1925783" y="2842947"/>
                <a:ext cx="7142018" cy="1754326"/>
              </a:xfrm>
              <a:prstGeom prst="rect">
                <a:avLst/>
              </a:prstGeom>
            </p:spPr>
            <p:txBody>
              <a:bodyPr wrap="square">
                <a:spAutoFit/>
              </a:bodyPr>
              <a:lstStyle/>
              <a:p>
                <a:pPr marL="342900" indent="-342900" algn="just">
                  <a:lnSpc>
                    <a:spcPct val="150000"/>
                  </a:lnSpc>
                  <a:buFont typeface="+mj-lt"/>
                  <a:buAutoNum type="alphaLcParenR"/>
                </a:pPr>
                <a:r>
                  <a:rPr lang="fr-FR" sz="1800">
                    <a:latin typeface="+mj-lt"/>
                    <a:ea typeface="Calibri" panose="020F0502020204030204" pitchFamily="34" charset="0"/>
                    <a:cs typeface="Times New Roman" panose="02020603050405020304" pitchFamily="18" charset="0"/>
                  </a:rPr>
                  <a:t>2 mol nguyên tử nhôm là lượng nhôm có chứa: </a:t>
                </a:r>
              </a:p>
              <a:p>
                <a:pPr algn="ctr">
                  <a:lnSpc>
                    <a:spcPct val="150000"/>
                  </a:lnSpc>
                </a:pPr>
                <a:r>
                  <a:rPr lang="fr-FR" sz="1800">
                    <a:latin typeface="+mj-lt"/>
                    <a:ea typeface="Calibri" panose="020F0502020204030204" pitchFamily="34" charset="0"/>
                    <a:cs typeface="Times New Roman" panose="02020603050405020304" pitchFamily="18" charset="0"/>
                  </a:rPr>
                  <a:t>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12,044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nhôm</a:t>
                </a:r>
                <a:endParaRPr lang="en-US" sz="180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startAt="2"/>
                </a:pPr>
                <a:r>
                  <a:rPr lang="fr-FR" sz="1800">
                    <a:latin typeface="+mj-lt"/>
                    <a:ea typeface="Calibri" panose="020F0502020204030204" pitchFamily="34" charset="0"/>
                    <a:cs typeface="Times New Roman" panose="02020603050405020304" pitchFamily="18" charset="0"/>
                  </a:rPr>
                  <a:t>1,5 mol nguyên tử carbon là lượng carbon có chứa: </a:t>
                </a:r>
              </a:p>
              <a:p>
                <a:pPr algn="ctr">
                  <a:lnSpc>
                    <a:spcPct val="150000"/>
                  </a:lnSpc>
                </a:pPr>
                <a:r>
                  <a:rPr lang="fr-FR" sz="1800">
                    <a:latin typeface="+mj-lt"/>
                    <a:ea typeface="Calibri" panose="020F0502020204030204" pitchFamily="34" charset="0"/>
                    <a:cs typeface="Times New Roman" panose="02020603050405020304" pitchFamily="18" charset="0"/>
                  </a:rPr>
                  <a:t>1,5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9,033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carbon</a:t>
                </a:r>
                <a:r>
                  <a:rPr lang="fr-FR" sz="1800">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25783" y="2842947"/>
                <a:ext cx="7142018" cy="1754326"/>
              </a:xfrm>
              <a:prstGeom prst="rect">
                <a:avLst/>
              </a:prstGeom>
              <a:blipFill>
                <a:blip r:embed="rId3"/>
                <a:stretch>
                  <a:fillRect l="-597" b="-1736"/>
                </a:stretch>
              </a:blipFill>
            </p:spPr>
            <p:txBody>
              <a:bodyPr/>
              <a:lstStyle/>
              <a:p>
                <a:r>
                  <a:rPr lang="en-US">
                    <a:noFill/>
                  </a:rPr>
                  <a:t> </a:t>
                </a:r>
              </a:p>
            </p:txBody>
          </p:sp>
        </mc:Fallback>
      </mc:AlternateContent>
      <p:pic>
        <p:nvPicPr>
          <p:cNvPr id="46"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9999" y="3408392"/>
            <a:ext cx="983673" cy="6234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anim calcmode="lin" valueType="num">
                                      <p:cBhvr>
                                        <p:cTn id="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Effect transition="in" filter="wipe(down)">
                                      <p:cBhvr>
                                        <p:cTn id="18" dur="500"/>
                                        <p:tgtEl>
                                          <p:spTgt spid="43">
                                            <p:txEl>
                                              <p:pRg st="1" end="1"/>
                                            </p:txEl>
                                          </p:spTgt>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500"/>
                                        <p:tgtEl>
                                          <p:spTgt spid="3">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4" name="Google Shape;1124;p56"/>
          <p:cNvSpPr txBox="1">
            <a:spLocks noGrp="1"/>
          </p:cNvSpPr>
          <p:nvPr>
            <p:ph type="title" idx="2"/>
          </p:nvPr>
        </p:nvSpPr>
        <p:spPr>
          <a:xfrm>
            <a:off x="775419" y="1045743"/>
            <a:ext cx="1240418" cy="832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II</a:t>
            </a:r>
            <a:endParaRPr sz="4000" b="1">
              <a:latin typeface="+mj-lt"/>
            </a:endParaRPr>
          </a:p>
        </p:txBody>
      </p:sp>
      <p:grpSp>
        <p:nvGrpSpPr>
          <p:cNvPr id="1157" name="Google Shape;1157;p56"/>
          <p:cNvGrpSpPr/>
          <p:nvPr/>
        </p:nvGrpSpPr>
        <p:grpSpPr>
          <a:xfrm>
            <a:off x="7876489" y="87256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7868600" y="2109378"/>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634;p48"/>
          <p:cNvSpPr/>
          <p:nvPr/>
        </p:nvSpPr>
        <p:spPr>
          <a:xfrm>
            <a:off x="644236" y="2409498"/>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TextBox 4">
            <a:extLst>
              <a:ext uri="{FF2B5EF4-FFF2-40B4-BE49-F238E27FC236}">
                <a16:creationId xmlns:a16="http://schemas.microsoft.com/office/drawing/2014/main" id="{3EAA8291-3670-AEA9-5F80-62884D9ED676}"/>
              </a:ext>
            </a:extLst>
          </p:cNvPr>
          <p:cNvSpPr txBox="1"/>
          <p:nvPr/>
        </p:nvSpPr>
        <p:spPr>
          <a:xfrm>
            <a:off x="922874" y="2813879"/>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KHỐI LƯỢNG MOL</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7" name="Google Shape;777;p50"/>
          <p:cNvGrpSpPr/>
          <p:nvPr/>
        </p:nvGrpSpPr>
        <p:grpSpPr>
          <a:xfrm>
            <a:off x="7334499" y="585203"/>
            <a:ext cx="329404" cy="420627"/>
            <a:chOff x="5905475" y="2032050"/>
            <a:chExt cx="454350" cy="580175"/>
          </a:xfrm>
        </p:grpSpPr>
        <p:sp>
          <p:nvSpPr>
            <p:cNvPr id="778" name="Google Shape;778;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0"/>
          <p:cNvGrpSpPr/>
          <p:nvPr/>
        </p:nvGrpSpPr>
        <p:grpSpPr>
          <a:xfrm>
            <a:off x="1411928" y="641852"/>
            <a:ext cx="248477" cy="364003"/>
            <a:chOff x="7509313" y="3231788"/>
            <a:chExt cx="249575" cy="365575"/>
          </a:xfrm>
        </p:grpSpPr>
        <p:sp>
          <p:nvSpPr>
            <p:cNvPr id="785" name="Google Shape;785;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50"/>
          <p:cNvGrpSpPr/>
          <p:nvPr/>
        </p:nvGrpSpPr>
        <p:grpSpPr>
          <a:xfrm>
            <a:off x="3911398" y="3898324"/>
            <a:ext cx="716022" cy="1033893"/>
            <a:chOff x="4526725" y="5632238"/>
            <a:chExt cx="659800" cy="966288"/>
          </a:xfrm>
        </p:grpSpPr>
        <p:sp>
          <p:nvSpPr>
            <p:cNvPr id="790" name="Google Shape;790;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50"/>
          <p:cNvGrpSpPr/>
          <p:nvPr/>
        </p:nvGrpSpPr>
        <p:grpSpPr>
          <a:xfrm rot="5973186">
            <a:off x="837775" y="4273629"/>
            <a:ext cx="525721" cy="428640"/>
            <a:chOff x="5426900" y="3064075"/>
            <a:chExt cx="281450" cy="229525"/>
          </a:xfrm>
        </p:grpSpPr>
        <p:sp>
          <p:nvSpPr>
            <p:cNvPr id="805" name="Google Shape;805;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itle 1"/>
          <p:cNvSpPr>
            <a:spLocks noGrp="1"/>
          </p:cNvSpPr>
          <p:nvPr>
            <p:ph type="title"/>
          </p:nvPr>
        </p:nvSpPr>
        <p:spPr>
          <a:xfrm>
            <a:off x="719999" y="522422"/>
            <a:ext cx="7704000" cy="572700"/>
          </a:xfrm>
        </p:spPr>
        <p:txBody>
          <a:bodyPr anchor="ctr"/>
          <a:lstStyle/>
          <a:p>
            <a:pPr>
              <a:lnSpc>
                <a:spcPct val="100000"/>
              </a:lnSpc>
            </a:pPr>
            <a:r>
              <a:rPr lang="en-US" b="1">
                <a:solidFill>
                  <a:srgbClr val="009999"/>
                </a:solidFill>
                <a:latin typeface="+mj-lt"/>
              </a:rPr>
              <a:t>Khái niệm</a:t>
            </a:r>
            <a:endParaRPr lang="en-US" sz="3200" b="1" dirty="0">
              <a:solidFill>
                <a:srgbClr val="009999"/>
              </a:solidFill>
              <a:latin typeface="+mj-lt"/>
            </a:endParaRPr>
          </a:p>
        </p:txBody>
      </p:sp>
      <p:sp>
        <p:nvSpPr>
          <p:cNvPr id="6" name="Rectangle 5"/>
          <p:cNvSpPr/>
          <p:nvPr/>
        </p:nvSpPr>
        <p:spPr>
          <a:xfrm>
            <a:off x="817418" y="2315222"/>
            <a:ext cx="4080164"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Khối lượng mol (kí hiệu là M) của một chất là khối lượng tính bằng gam của N nguyên tử hoặc phân tử chất đó. </a:t>
            </a:r>
            <a:endParaRPr lang="en-US" sz="1800" i="1">
              <a:latin typeface="+mj-lt"/>
            </a:endParaRPr>
          </a:p>
        </p:txBody>
      </p:sp>
      <p:cxnSp>
        <p:nvCxnSpPr>
          <p:cNvPr id="59" name="Straight Arrow Connector 58">
            <a:extLst>
              <a:ext uri="{FF2B5EF4-FFF2-40B4-BE49-F238E27FC236}">
                <a16:creationId xmlns:a16="http://schemas.microsoft.com/office/drawing/2014/main" id="{226C3A60-2A91-CF45-E830-1B129D478480}"/>
              </a:ext>
            </a:extLst>
          </p:cNvPr>
          <p:cNvCxnSpPr>
            <a:endCxn id="60" idx="1"/>
          </p:cNvCxnSpPr>
          <p:nvPr/>
        </p:nvCxnSpPr>
        <p:spPr>
          <a:xfrm flipV="1">
            <a:off x="4994564" y="1823890"/>
            <a:ext cx="408542" cy="1053637"/>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4">
            <a:extLst>
              <a:ext uri="{FF2B5EF4-FFF2-40B4-BE49-F238E27FC236}">
                <a16:creationId xmlns:a16="http://schemas.microsoft.com/office/drawing/2014/main" id="{028AB912-54A0-851B-B8F8-4970D4A4BDF0}"/>
              </a:ext>
            </a:extLst>
          </p:cNvPr>
          <p:cNvSpPr/>
          <p:nvPr/>
        </p:nvSpPr>
        <p:spPr>
          <a:xfrm>
            <a:off x="5403106" y="1473628"/>
            <a:ext cx="3200567" cy="700523"/>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rPr>
              <a:t>Đơn vị: gam/mol</a:t>
            </a:r>
            <a:endParaRPr lang="vi-VN" sz="1800" i="0" dirty="0">
              <a:solidFill>
                <a:srgbClr val="000000"/>
              </a:solidFill>
              <a:effectLst/>
              <a:latin typeface="Arial" panose="020B0604020202020204" pitchFamily="34" charset="0"/>
              <a:cs typeface="Arial" panose="020B0604020202020204" pitchFamily="34" charset="0"/>
            </a:endParaRPr>
          </a:p>
        </p:txBody>
      </p:sp>
      <p:sp>
        <p:nvSpPr>
          <p:cNvPr id="63" name="Rectangle: Rounded Corners 4">
            <a:extLst>
              <a:ext uri="{FF2B5EF4-FFF2-40B4-BE49-F238E27FC236}">
                <a16:creationId xmlns:a16="http://schemas.microsoft.com/office/drawing/2014/main" id="{028AB912-54A0-851B-B8F8-4970D4A4BDF0}"/>
              </a:ext>
            </a:extLst>
          </p:cNvPr>
          <p:cNvSpPr/>
          <p:nvPr/>
        </p:nvSpPr>
        <p:spPr>
          <a:xfrm>
            <a:off x="5403106" y="2465398"/>
            <a:ext cx="3200567" cy="2366340"/>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rPr>
              <a:t>Khối lượng mol nguyên tử hay phân tử của một chất có </a:t>
            </a:r>
            <a:r>
              <a:rPr lang="fr-FR" sz="1800">
                <a:solidFill>
                  <a:srgbClr val="FF0000"/>
                </a:solidFill>
              </a:rPr>
              <a:t>cùng trị số </a:t>
            </a:r>
            <a:r>
              <a:rPr lang="fr-FR" sz="1800">
                <a:solidFill>
                  <a:srgbClr val="000000"/>
                </a:solidFill>
              </a:rPr>
              <a:t>với khối lượng nguyên tử hay phân tử chất đó tính theo đơn vị amu. </a:t>
            </a:r>
            <a:endParaRPr lang="en-US" sz="1800">
              <a:solidFill>
                <a:srgbClr val="000000"/>
              </a:solidFill>
            </a:endParaRPr>
          </a:p>
        </p:txBody>
      </p:sp>
      <p:cxnSp>
        <p:nvCxnSpPr>
          <p:cNvPr id="65" name="Straight Arrow Connector 64">
            <a:extLst>
              <a:ext uri="{FF2B5EF4-FFF2-40B4-BE49-F238E27FC236}">
                <a16:creationId xmlns:a16="http://schemas.microsoft.com/office/drawing/2014/main" id="{226C3A60-2A91-CF45-E830-1B129D478480}"/>
              </a:ext>
            </a:extLst>
          </p:cNvPr>
          <p:cNvCxnSpPr>
            <a:endCxn id="63" idx="1"/>
          </p:cNvCxnSpPr>
          <p:nvPr/>
        </p:nvCxnSpPr>
        <p:spPr>
          <a:xfrm>
            <a:off x="4994564" y="2877527"/>
            <a:ext cx="408542" cy="771041"/>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Vertical)">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 grpId="0"/>
      <p:bldP spid="60"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51" name="Google Shape;873;p52"/>
          <p:cNvSpPr/>
          <p:nvPr/>
        </p:nvSpPr>
        <p:spPr>
          <a:xfrm>
            <a:off x="343358" y="428625"/>
            <a:ext cx="8472030" cy="44362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5"/>
          <p:cNvSpPr/>
          <p:nvPr/>
        </p:nvSpPr>
        <p:spPr>
          <a:xfrm>
            <a:off x="649884" y="782743"/>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Na là 23 amu</a:t>
            </a:r>
            <a:r>
              <a:rPr lang="fr-FR" sz="1700">
                <a:sym typeface="Symbol" panose="05050102010706020507" pitchFamily="18" charset="2"/>
              </a:rPr>
              <a:t>  K</a:t>
            </a:r>
            <a:r>
              <a:rPr lang="fr-FR" sz="1700"/>
              <a:t>hối lượng mol nguyên tử Na: </a:t>
            </a:r>
            <a:r>
              <a:rPr lang="fr-FR" sz="1700" i="1">
                <a:solidFill>
                  <a:schemeClr val="bg1"/>
                </a:solidFill>
              </a:rPr>
              <a:t>M</a:t>
            </a:r>
            <a:r>
              <a:rPr lang="fr-FR" sz="1700" i="1" baseline="-25000">
                <a:solidFill>
                  <a:schemeClr val="bg1"/>
                </a:solidFill>
              </a:rPr>
              <a:t>Na</a:t>
            </a:r>
            <a:r>
              <a:rPr lang="fr-FR" sz="1700" i="1">
                <a:solidFill>
                  <a:schemeClr val="bg1"/>
                </a:solidFill>
              </a:rPr>
              <a:t> = 23 g/mol </a:t>
            </a:r>
            <a:endParaRPr sz="1700" i="1">
              <a:solidFill>
                <a:schemeClr val="bg1"/>
              </a:solidFill>
            </a:endParaRPr>
          </a:p>
        </p:txBody>
      </p:sp>
      <p:sp>
        <p:nvSpPr>
          <p:cNvPr id="1072" name="Google Shape;1072;p55"/>
          <p:cNvSpPr/>
          <p:nvPr/>
        </p:nvSpPr>
        <p:spPr>
          <a:xfrm>
            <a:off x="649884" y="2822124"/>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lumMod val="75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HCl là 36,5 amu</a:t>
            </a:r>
            <a:r>
              <a:rPr lang="fr-FR" sz="1700">
                <a:sym typeface="Symbol" panose="05050102010706020507" pitchFamily="18" charset="2"/>
              </a:rPr>
              <a:t>  K</a:t>
            </a:r>
            <a:r>
              <a:rPr lang="fr-FR" sz="1700"/>
              <a:t>hối lượng mol phân tử HCl: </a:t>
            </a:r>
            <a:r>
              <a:rPr lang="fr-FR" sz="1700" i="1">
                <a:solidFill>
                  <a:schemeClr val="bg1"/>
                </a:solidFill>
              </a:rPr>
              <a:t>M</a:t>
            </a:r>
            <a:r>
              <a:rPr lang="fr-FR" sz="1700" i="1" baseline="-25000">
                <a:solidFill>
                  <a:schemeClr val="bg1"/>
                </a:solidFill>
              </a:rPr>
              <a:t>HCl</a:t>
            </a:r>
            <a:r>
              <a:rPr lang="fr-FR" sz="1700" i="1">
                <a:solidFill>
                  <a:schemeClr val="bg1"/>
                </a:solidFill>
              </a:rPr>
              <a:t> = 36,5 g/mol </a:t>
            </a:r>
            <a:endParaRPr lang="en-US" sz="1700" i="1">
              <a:solidFill>
                <a:schemeClr val="bg1"/>
              </a:solidFill>
            </a:endParaRPr>
          </a:p>
        </p:txBody>
      </p:sp>
      <p:sp>
        <p:nvSpPr>
          <p:cNvPr id="1073" name="Google Shape;1073;p55"/>
          <p:cNvSpPr/>
          <p:nvPr/>
        </p:nvSpPr>
        <p:spPr>
          <a:xfrm>
            <a:off x="5268477" y="784437"/>
            <a:ext cx="3238891" cy="166280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6DAAC9"/>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O là 16 amu</a:t>
            </a:r>
            <a:r>
              <a:rPr lang="fr-FR" sz="1700">
                <a:sym typeface="Symbol" panose="05050102010706020507" pitchFamily="18" charset="2"/>
              </a:rPr>
              <a:t>  K</a:t>
            </a:r>
            <a:r>
              <a:rPr lang="fr-FR" sz="1700"/>
              <a:t>hối lượng mol nguyên tử O: </a:t>
            </a:r>
            <a:r>
              <a:rPr lang="fr-FR" sz="1700" i="1">
                <a:solidFill>
                  <a:schemeClr val="bg1"/>
                </a:solidFill>
              </a:rPr>
              <a:t>M</a:t>
            </a:r>
            <a:r>
              <a:rPr lang="fr-FR" sz="1700" i="1" baseline="-25000">
                <a:solidFill>
                  <a:schemeClr val="bg1"/>
                </a:solidFill>
              </a:rPr>
              <a:t>O </a:t>
            </a:r>
            <a:r>
              <a:rPr lang="fr-FR" sz="1700" i="1">
                <a:solidFill>
                  <a:schemeClr val="bg1"/>
                </a:solidFill>
              </a:rPr>
              <a:t>= 16 gam/mol</a:t>
            </a:r>
            <a:endParaRPr sz="1700" i="1">
              <a:solidFill>
                <a:schemeClr val="bg1"/>
              </a:solidFill>
            </a:endParaRPr>
          </a:p>
        </p:txBody>
      </p:sp>
      <p:sp>
        <p:nvSpPr>
          <p:cNvPr id="1074" name="Google Shape;1074;p55"/>
          <p:cNvSpPr/>
          <p:nvPr/>
        </p:nvSpPr>
        <p:spPr>
          <a:xfrm>
            <a:off x="5268478" y="2818137"/>
            <a:ext cx="3276015" cy="167017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D76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a:t>
            </a:r>
            <a:r>
              <a:rPr lang="fr-FR" sz="1700" baseline="-25000"/>
              <a:t>2</a:t>
            </a:r>
            <a:r>
              <a:rPr lang="fr-FR" sz="1700"/>
              <a:t>O là 18 amu, khối lượng mol phân tử H</a:t>
            </a:r>
            <a:r>
              <a:rPr lang="fr-FR" sz="1700" baseline="-25000"/>
              <a:t>2</a:t>
            </a:r>
            <a:r>
              <a:rPr lang="fr-FR" sz="1700"/>
              <a:t>O: </a:t>
            </a:r>
            <a:r>
              <a:rPr lang="fr-FR" sz="1700" i="1">
                <a:solidFill>
                  <a:schemeClr val="bg1"/>
                </a:solidFill>
              </a:rPr>
              <a:t>M</a:t>
            </a:r>
            <a:r>
              <a:rPr lang="fr-FR" sz="1100" i="1">
                <a:solidFill>
                  <a:schemeClr val="bg1"/>
                </a:solidFill>
              </a:rPr>
              <a:t>H</a:t>
            </a:r>
            <a:r>
              <a:rPr lang="fr-FR" sz="1100" i="1" baseline="-25000">
                <a:solidFill>
                  <a:schemeClr val="bg1"/>
                </a:solidFill>
              </a:rPr>
              <a:t>2</a:t>
            </a:r>
            <a:r>
              <a:rPr lang="fr-FR" sz="1100" i="1">
                <a:solidFill>
                  <a:schemeClr val="bg1"/>
                </a:solidFill>
              </a:rPr>
              <a:t>O</a:t>
            </a:r>
            <a:r>
              <a:rPr lang="fr-FR" sz="1700" i="1" baseline="-25000">
                <a:solidFill>
                  <a:schemeClr val="bg1"/>
                </a:solidFill>
              </a:rPr>
              <a:t> </a:t>
            </a:r>
            <a:r>
              <a:rPr lang="fr-FR" sz="1700" i="1">
                <a:solidFill>
                  <a:schemeClr val="bg1"/>
                </a:solidFill>
              </a:rPr>
              <a:t>= 18 gam/mol</a:t>
            </a:r>
          </a:p>
        </p:txBody>
      </p:sp>
      <p:cxnSp>
        <p:nvCxnSpPr>
          <p:cNvPr id="1091" name="Google Shape;1091;p55"/>
          <p:cNvCxnSpPr/>
          <p:nvPr/>
        </p:nvCxnSpPr>
        <p:spPr>
          <a:xfrm rot="10800000" flipV="1">
            <a:off x="4936380" y="1555657"/>
            <a:ext cx="392859" cy="338321"/>
          </a:xfrm>
          <a:prstGeom prst="curvedConnector3">
            <a:avLst>
              <a:gd name="adj1" fmla="val 50000"/>
            </a:avLst>
          </a:prstGeom>
          <a:noFill/>
          <a:ln w="28575" cap="flat" cmpd="sng">
            <a:solidFill>
              <a:srgbClr val="6DAAC9"/>
            </a:solidFill>
            <a:prstDash val="solid"/>
            <a:round/>
            <a:headEnd type="none" w="med" len="med"/>
            <a:tailEnd type="oval" w="med" len="med"/>
          </a:ln>
        </p:spPr>
      </p:cxnSp>
      <p:cxnSp>
        <p:nvCxnSpPr>
          <p:cNvPr id="1092" name="Google Shape;1092;p55"/>
          <p:cNvCxnSpPr/>
          <p:nvPr/>
        </p:nvCxnSpPr>
        <p:spPr>
          <a:xfrm>
            <a:off x="3785069" y="1555656"/>
            <a:ext cx="410233" cy="336598"/>
          </a:xfrm>
          <a:prstGeom prst="curvedConnector3">
            <a:avLst>
              <a:gd name="adj1" fmla="val 50000"/>
            </a:avLst>
          </a:prstGeom>
          <a:noFill/>
          <a:ln w="28575" cap="flat" cmpd="sng">
            <a:solidFill>
              <a:schemeClr val="accent1"/>
            </a:solidFill>
            <a:prstDash val="solid"/>
            <a:round/>
            <a:headEnd type="none" w="med" len="med"/>
            <a:tailEnd type="oval" w="med" len="med"/>
          </a:ln>
        </p:spPr>
      </p:cxnSp>
      <p:cxnSp>
        <p:nvCxnSpPr>
          <p:cNvPr id="1093" name="Google Shape;1093;p55"/>
          <p:cNvCxnSpPr/>
          <p:nvPr/>
        </p:nvCxnSpPr>
        <p:spPr>
          <a:xfrm flipV="1">
            <a:off x="3785069" y="3023006"/>
            <a:ext cx="348520" cy="334557"/>
          </a:xfrm>
          <a:prstGeom prst="curvedConnector3">
            <a:avLst>
              <a:gd name="adj1" fmla="val 50000"/>
            </a:avLst>
          </a:prstGeom>
          <a:noFill/>
          <a:ln w="28575" cap="flat" cmpd="sng">
            <a:solidFill>
              <a:schemeClr val="accent4">
                <a:lumMod val="75000"/>
              </a:schemeClr>
            </a:solidFill>
            <a:prstDash val="solid"/>
            <a:round/>
            <a:headEnd type="none" w="med" len="med"/>
            <a:tailEnd type="oval" w="med" len="med"/>
          </a:ln>
        </p:spPr>
      </p:cxnSp>
      <p:cxnSp>
        <p:nvCxnSpPr>
          <p:cNvPr id="1094" name="Google Shape;1094;p55"/>
          <p:cNvCxnSpPr/>
          <p:nvPr/>
        </p:nvCxnSpPr>
        <p:spPr>
          <a:xfrm rot="16200000" flipV="1">
            <a:off x="4958142" y="3282129"/>
            <a:ext cx="462940" cy="279254"/>
          </a:xfrm>
          <a:prstGeom prst="curvedConnector3">
            <a:avLst>
              <a:gd name="adj1" fmla="val 57482"/>
            </a:avLst>
          </a:prstGeom>
          <a:noFill/>
          <a:ln w="28575" cap="flat" cmpd="sng">
            <a:solidFill>
              <a:srgbClr val="FFD762"/>
            </a:solidFill>
            <a:prstDash val="solid"/>
            <a:round/>
            <a:headEnd type="none" w="med" len="med"/>
            <a:tailEnd type="oval" w="med" len="med"/>
          </a:ln>
        </p:spPr>
      </p:cxnSp>
      <p:grpSp>
        <p:nvGrpSpPr>
          <p:cNvPr id="1095" name="Google Shape;1095;p55"/>
          <p:cNvGrpSpPr/>
          <p:nvPr/>
        </p:nvGrpSpPr>
        <p:grpSpPr>
          <a:xfrm>
            <a:off x="191423" y="2358878"/>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8271004" y="372784"/>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26488" y="4523181"/>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3970612" y="1089768"/>
            <a:ext cx="1216029" cy="3483241"/>
            <a:chOff x="3970612" y="1089768"/>
            <a:chExt cx="1216029" cy="3483241"/>
          </a:xfrm>
        </p:grpSpPr>
        <p:pic>
          <p:nvPicPr>
            <p:cNvPr id="5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70612" y="1555656"/>
              <a:ext cx="1216029" cy="3017353"/>
            </a:xfrm>
            <a:prstGeom prst="rect">
              <a:avLst/>
            </a:prstGeom>
            <a:effectLst>
              <a:outerShdw blurRad="50800" dist="38100" dir="2700000" algn="tl" rotWithShape="0">
                <a:prstClr val="black">
                  <a:alpha val="40000"/>
                </a:prstClr>
              </a:outerShdw>
            </a:effectLst>
          </p:spPr>
        </p:pic>
        <p:sp>
          <p:nvSpPr>
            <p:cNvPr id="33" name="Rectangle 32"/>
            <p:cNvSpPr/>
            <p:nvPr/>
          </p:nvSpPr>
          <p:spPr>
            <a:xfrm>
              <a:off x="4188936" y="1089768"/>
              <a:ext cx="779381" cy="384721"/>
            </a:xfrm>
            <a:prstGeom prst="rect">
              <a:avLst/>
            </a:prstGeom>
          </p:spPr>
          <p:txBody>
            <a:bodyPr wrap="none">
              <a:spAutoFit/>
            </a:bodyPr>
            <a:lstStyle/>
            <a:p>
              <a:pPr algn="ctr"/>
              <a:r>
                <a:rPr lang="fr-FR" sz="1900" b="1">
                  <a:ea typeface="Calibri" panose="020F0502020204030204" pitchFamily="34" charset="0"/>
                  <a:cs typeface="Times New Roman" panose="02020603050405020304" pitchFamily="18" charset="0"/>
                </a:rPr>
                <a:t>Ví dụ</a:t>
              </a:r>
              <a:endParaRPr lang="en-US" sz="19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92"/>
                                        </p:tgtEl>
                                        <p:attrNameLst>
                                          <p:attrName>style.visibility</p:attrName>
                                        </p:attrNameLst>
                                      </p:cBhvr>
                                      <p:to>
                                        <p:strVal val="visible"/>
                                      </p:to>
                                    </p:set>
                                    <p:animEffect transition="in" filter="wipe(right)">
                                      <p:cBhvr>
                                        <p:cTn id="12" dur="500"/>
                                        <p:tgtEl>
                                          <p:spTgt spid="109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71"/>
                                        </p:tgtEl>
                                        <p:attrNameLst>
                                          <p:attrName>style.visibility</p:attrName>
                                        </p:attrNameLst>
                                      </p:cBhvr>
                                      <p:to>
                                        <p:strVal val="visible"/>
                                      </p:to>
                                    </p:set>
                                    <p:animEffect transition="in" filter="dissolve">
                                      <p:cBhvr>
                                        <p:cTn id="16" dur="500"/>
                                        <p:tgtEl>
                                          <p:spTgt spid="10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93"/>
                                        </p:tgtEl>
                                        <p:attrNameLst>
                                          <p:attrName>style.visibility</p:attrName>
                                        </p:attrNameLst>
                                      </p:cBhvr>
                                      <p:to>
                                        <p:strVal val="visible"/>
                                      </p:to>
                                    </p:set>
                                    <p:animEffect transition="in" filter="wipe(right)">
                                      <p:cBhvr>
                                        <p:cTn id="21" dur="500"/>
                                        <p:tgtEl>
                                          <p:spTgt spid="1093"/>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72"/>
                                        </p:tgtEl>
                                        <p:attrNameLst>
                                          <p:attrName>style.visibility</p:attrName>
                                        </p:attrNameLst>
                                      </p:cBhvr>
                                      <p:to>
                                        <p:strVal val="visible"/>
                                      </p:to>
                                    </p:set>
                                    <p:animEffect transition="in" filter="dissolve">
                                      <p:cBhvr>
                                        <p:cTn id="25" dur="500"/>
                                        <p:tgtEl>
                                          <p:spTgt spid="10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91"/>
                                        </p:tgtEl>
                                        <p:attrNameLst>
                                          <p:attrName>style.visibility</p:attrName>
                                        </p:attrNameLst>
                                      </p:cBhvr>
                                      <p:to>
                                        <p:strVal val="visible"/>
                                      </p:to>
                                    </p:set>
                                    <p:animEffect transition="in" filter="wipe(left)">
                                      <p:cBhvr>
                                        <p:cTn id="30" dur="500"/>
                                        <p:tgtEl>
                                          <p:spTgt spid="109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73"/>
                                        </p:tgtEl>
                                        <p:attrNameLst>
                                          <p:attrName>style.visibility</p:attrName>
                                        </p:attrNameLst>
                                      </p:cBhvr>
                                      <p:to>
                                        <p:strVal val="visible"/>
                                      </p:to>
                                    </p:set>
                                    <p:animEffect transition="in" filter="dissolve">
                                      <p:cBhvr>
                                        <p:cTn id="34" dur="500"/>
                                        <p:tgtEl>
                                          <p:spTgt spid="10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94"/>
                                        </p:tgtEl>
                                        <p:attrNameLst>
                                          <p:attrName>style.visibility</p:attrName>
                                        </p:attrNameLst>
                                      </p:cBhvr>
                                      <p:to>
                                        <p:strVal val="visible"/>
                                      </p:to>
                                    </p:set>
                                    <p:animEffect transition="in" filter="wipe(left)">
                                      <p:cBhvr>
                                        <p:cTn id="39" dur="500"/>
                                        <p:tgtEl>
                                          <p:spTgt spid="1094"/>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074"/>
                                        </p:tgtEl>
                                        <p:attrNameLst>
                                          <p:attrName>style.visibility</p:attrName>
                                        </p:attrNameLst>
                                      </p:cBhvr>
                                      <p:to>
                                        <p:strVal val="visible"/>
                                      </p:to>
                                    </p:set>
                                    <p:animEffect transition="in" filter="dissolve">
                                      <p:cBhvr>
                                        <p:cTn id="43" dur="500"/>
                                        <p:tgtEl>
                                          <p:spTgt spid="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animBg="1"/>
      <p:bldP spid="1072" grpId="0" animBg="1"/>
      <p:bldP spid="1073" grpId="0" animBg="1"/>
      <p:bldP spid="10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997350" y="1390741"/>
            <a:ext cx="7149297"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2 (SGK tr.28). </a:t>
            </a:r>
            <a:r>
              <a:rPr lang="fr-FR" sz="1800">
                <a:latin typeface="+mj-lt"/>
              </a:rPr>
              <a:t>Quan sát hình 4.3, cho biết khối lượng 1 mol nguyên tử đồng và khối lượng 1 mol phân tử sodium chloride?</a:t>
            </a:r>
            <a:endParaRPr lang="en-US" sz="1800">
              <a:latin typeface="+mj-lt"/>
            </a:endParaRPr>
          </a:p>
        </p:txBody>
      </p:sp>
      <p:grpSp>
        <p:nvGrpSpPr>
          <p:cNvPr id="4" name="Group 3"/>
          <p:cNvGrpSpPr/>
          <p:nvPr/>
        </p:nvGrpSpPr>
        <p:grpSpPr>
          <a:xfrm>
            <a:off x="924772" y="2394863"/>
            <a:ext cx="7499227" cy="2180168"/>
            <a:chOff x="963561" y="2401790"/>
            <a:chExt cx="7499227" cy="21801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61" y="2401790"/>
              <a:ext cx="4073236" cy="2180168"/>
            </a:xfrm>
            <a:prstGeom prst="rect">
              <a:avLst/>
            </a:prstGeom>
            <a:effectLst>
              <a:outerShdw blurRad="50800" dist="38100" dir="2700000" algn="tl" rotWithShape="0">
                <a:prstClr val="black">
                  <a:alpha val="40000"/>
                </a:prstClr>
              </a:outerShdw>
            </a:effectLst>
          </p:spPr>
        </p:pic>
        <p:sp>
          <p:nvSpPr>
            <p:cNvPr id="75" name="TextBox 74"/>
            <p:cNvSpPr txBox="1"/>
            <p:nvPr/>
          </p:nvSpPr>
          <p:spPr>
            <a:xfrm>
              <a:off x="5036797" y="3076375"/>
              <a:ext cx="3425991" cy="830997"/>
            </a:xfrm>
            <a:prstGeom prst="rect">
              <a:avLst/>
            </a:prstGeom>
            <a:noFill/>
          </p:spPr>
          <p:txBody>
            <a:bodyPr wrap="square" rtlCol="0">
              <a:spAutoFit/>
            </a:bodyPr>
            <a:lstStyle/>
            <a:p>
              <a:pPr algn="ctr">
                <a:lnSpc>
                  <a:spcPct val="150000"/>
                </a:lnSpc>
              </a:pPr>
              <a:r>
                <a:rPr lang="en-US" sz="1600" i="1">
                  <a:latin typeface="Arial" panose="020B0604020202020204" pitchFamily="34" charset="0"/>
                  <a:ea typeface="Tahoma" panose="020B0604030504040204" pitchFamily="34" charset="0"/>
                  <a:cs typeface="Arial" panose="020B0604020202020204" pitchFamily="34" charset="0"/>
                </a:rPr>
                <a:t>Khối lượng của N nguyên tử đồng và N phân tử sodium chloride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grpSp>
        <p:nvGrpSpPr>
          <p:cNvPr id="17" name="Google Shape;1581;p63"/>
          <p:cNvGrpSpPr/>
          <p:nvPr/>
        </p:nvGrpSpPr>
        <p:grpSpPr>
          <a:xfrm>
            <a:off x="275058" y="3644384"/>
            <a:ext cx="262114" cy="328313"/>
            <a:chOff x="7249250" y="2312150"/>
            <a:chExt cx="433317" cy="542846"/>
          </a:xfrm>
        </p:grpSpPr>
        <p:sp>
          <p:nvSpPr>
            <p:cNvPr id="18"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916192" y="1501958"/>
            <a:ext cx="3104720" cy="3065755"/>
            <a:chOff x="1166594" y="1501959"/>
            <a:chExt cx="3104720" cy="306575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3388"/>
            <a:stretch/>
          </p:blipFill>
          <p:spPr>
            <a:xfrm>
              <a:off x="1814946" y="1501959"/>
              <a:ext cx="1808017" cy="2076121"/>
            </a:xfrm>
            <a:prstGeom prst="rect">
              <a:avLst/>
            </a:prstGeom>
            <a:effectLst>
              <a:outerShdw blurRad="50800" dist="38100" dir="2700000" algn="tl" rotWithShape="0">
                <a:prstClr val="black">
                  <a:alpha val="40000"/>
                </a:prstClr>
              </a:outerShdw>
            </a:effectLst>
          </p:spPr>
        </p:pic>
        <p:sp>
          <p:nvSpPr>
            <p:cNvPr id="3" name="Rectangle 2"/>
            <p:cNvSpPr/>
            <p:nvPr/>
          </p:nvSpPr>
          <p:spPr>
            <a:xfrm>
              <a:off x="1166594" y="3644384"/>
              <a:ext cx="3104720" cy="923330"/>
            </a:xfrm>
            <a:prstGeom prst="rect">
              <a:avLst/>
            </a:prstGeom>
          </p:spPr>
          <p:txBody>
            <a:bodyPr wrap="square" anchor="ctr">
              <a:spAutoFit/>
            </a:bodyPr>
            <a:lstStyle/>
            <a:p>
              <a:pPr algn="ctr">
                <a:lnSpc>
                  <a:spcPct val="150000"/>
                </a:lnSpc>
              </a:pPr>
              <a:r>
                <a:rPr lang="fr-FR" sz="1800"/>
                <a:t>Khối lượng 1 mol nguyên tử đồng: </a:t>
              </a:r>
              <a:r>
                <a:rPr lang="fr-FR" sz="1800" i="1"/>
                <a:t>M</a:t>
              </a:r>
              <a:r>
                <a:rPr lang="fr-FR" sz="1800" i="1" baseline="-25000"/>
                <a:t>Cu</a:t>
              </a:r>
              <a:r>
                <a:rPr lang="fr-FR" sz="1800" i="1"/>
                <a:t> = 64 g/mol</a:t>
              </a:r>
              <a:endParaRPr lang="en-US" sz="1800" i="1"/>
            </a:p>
          </p:txBody>
        </p:sp>
      </p:grpSp>
      <p:grpSp>
        <p:nvGrpSpPr>
          <p:cNvPr id="6" name="Group 5"/>
          <p:cNvGrpSpPr/>
          <p:nvPr/>
        </p:nvGrpSpPr>
        <p:grpSpPr>
          <a:xfrm>
            <a:off x="4243028" y="1501958"/>
            <a:ext cx="3863670" cy="3065755"/>
            <a:chOff x="4342498" y="1501958"/>
            <a:chExt cx="3863670" cy="3065755"/>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2853"/>
            <a:stretch/>
          </p:blipFill>
          <p:spPr>
            <a:xfrm>
              <a:off x="5359964" y="1501958"/>
              <a:ext cx="1828739" cy="2076121"/>
            </a:xfrm>
            <a:prstGeom prst="rect">
              <a:avLst/>
            </a:prstGeom>
            <a:effectLst>
              <a:outerShdw blurRad="50800" dist="38100" dir="2700000" algn="tl" rotWithShape="0">
                <a:prstClr val="black">
                  <a:alpha val="40000"/>
                </a:prstClr>
              </a:outerShdw>
            </a:effectLst>
          </p:spPr>
        </p:pic>
        <p:sp>
          <p:nvSpPr>
            <p:cNvPr id="4" name="Rectangle 3"/>
            <p:cNvSpPr/>
            <p:nvPr/>
          </p:nvSpPr>
          <p:spPr>
            <a:xfrm>
              <a:off x="4342498" y="3644383"/>
              <a:ext cx="3863670" cy="923330"/>
            </a:xfrm>
            <a:prstGeom prst="rect">
              <a:avLst/>
            </a:prstGeom>
          </p:spPr>
          <p:txBody>
            <a:bodyPr wrap="square" anchor="ctr">
              <a:spAutoFit/>
            </a:bodyPr>
            <a:lstStyle/>
            <a:p>
              <a:pPr algn="ctr">
                <a:lnSpc>
                  <a:spcPct val="150000"/>
                </a:lnSpc>
              </a:pPr>
              <a:r>
                <a:rPr lang="fr-FR" sz="1800"/>
                <a:t>Khối lượng 1 mol nguyên tử sodium chloride: </a:t>
              </a:r>
              <a:r>
                <a:rPr lang="fr-FR" sz="1800" i="1"/>
                <a:t>M</a:t>
              </a:r>
              <a:r>
                <a:rPr lang="fr-FR" sz="1800" i="1" baseline="-25000"/>
                <a:t>NaCl</a:t>
              </a:r>
              <a:r>
                <a:rPr lang="fr-FR" sz="1800" i="1"/>
                <a:t> = 58,5 g/mol</a:t>
              </a:r>
              <a:endParaRPr lang="en-US" sz="1800" i="1"/>
            </a:p>
          </p:txBody>
        </p:sp>
      </p:grpSp>
    </p:spTree>
    <p:extLst>
      <p:ext uri="{BB962C8B-B14F-4D97-AF65-F5344CB8AC3E}">
        <p14:creationId xmlns:p14="http://schemas.microsoft.com/office/powerpoint/2010/main" val="185564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792347" y="1509136"/>
            <a:ext cx="7559303"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3 (SGK tr.28). </a:t>
            </a:r>
            <a:r>
              <a:rPr lang="fr-FR" sz="1800"/>
              <a:t>Dựa vào bảng tuần hoàn các nguyên tố hóa học, cho biết khối lượng mol nguyên tử hydrogen, nitrogen và magnesium?</a:t>
            </a:r>
            <a:endParaRPr lang="en-US" sz="1800">
              <a:latin typeface="+mj-lt"/>
            </a:endParaRPr>
          </a:p>
        </p:txBody>
      </p:sp>
      <p:sp>
        <p:nvSpPr>
          <p:cNvPr id="18" name="Rounded Rectangle 17"/>
          <p:cNvSpPr/>
          <p:nvPr/>
        </p:nvSpPr>
        <p:spPr>
          <a:xfrm>
            <a:off x="571567"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hydrogen: M</a:t>
            </a:r>
            <a:r>
              <a:rPr lang="fr-FR" sz="1800" baseline="-25000">
                <a:solidFill>
                  <a:srgbClr val="000000"/>
                </a:solidFill>
              </a:rPr>
              <a:t>H</a:t>
            </a:r>
            <a:r>
              <a:rPr lang="fr-FR" sz="1800">
                <a:solidFill>
                  <a:srgbClr val="000000"/>
                </a:solidFill>
              </a:rPr>
              <a:t> = 1 g/mol</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3236909"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nitrogen: M</a:t>
            </a:r>
            <a:r>
              <a:rPr lang="fr-FR" sz="1800" baseline="-25000">
                <a:solidFill>
                  <a:srgbClr val="000000"/>
                </a:solidFill>
              </a:rPr>
              <a:t>N</a:t>
            </a:r>
            <a:r>
              <a:rPr lang="fr-FR" sz="1800">
                <a:solidFill>
                  <a:srgbClr val="000000"/>
                </a:solidFill>
              </a:rPr>
              <a:t> = 14 g/mol</a:t>
            </a:r>
            <a:endParaRPr lang="en-US" sz="18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902252" y="2665107"/>
            <a:ext cx="2680640"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magnesium: M</a:t>
            </a:r>
            <a:r>
              <a:rPr lang="fr-FR" sz="1800" baseline="-25000">
                <a:solidFill>
                  <a:srgbClr val="000000"/>
                </a:solidFill>
              </a:rPr>
              <a:t>Mg </a:t>
            </a:r>
            <a:r>
              <a:rPr lang="fr-FR" sz="1800">
                <a:solidFill>
                  <a:srgbClr val="000000"/>
                </a:solidFill>
              </a:rPr>
              <a:t>= 24 g/mol</a:t>
            </a:r>
            <a:endParaRPr lang="en-US" sz="1800">
              <a:solidFill>
                <a:srgbClr val="000000"/>
              </a:solidFill>
            </a:endParaRPr>
          </a:p>
        </p:txBody>
      </p:sp>
    </p:spTree>
    <p:extLst>
      <p:ext uri="{BB962C8B-B14F-4D97-AF65-F5344CB8AC3E}">
        <p14:creationId xmlns:p14="http://schemas.microsoft.com/office/powerpoint/2010/main" val="2899071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TextBox 4">
            <a:extLst>
              <a:ext uri="{FF2B5EF4-FFF2-40B4-BE49-F238E27FC236}">
                <a16:creationId xmlns:a16="http://schemas.microsoft.com/office/drawing/2014/main" id="{3EAA8291-3670-AEA9-5F80-62884D9ED676}"/>
              </a:ext>
            </a:extLst>
          </p:cNvPr>
          <p:cNvSpPr txBox="1"/>
          <p:nvPr/>
        </p:nvSpPr>
        <p:spPr>
          <a:xfrm>
            <a:off x="1236691" y="2196482"/>
            <a:ext cx="6727196" cy="1602618"/>
          </a:xfrm>
          <a:prstGeom prst="rect">
            <a:avLst/>
          </a:prstGeom>
        </p:spPr>
        <p:txBody>
          <a:bodyPr wrap="square" lIns="0" tIns="0" rIns="0" bIns="0" rtlCol="0" anchor="ctr">
            <a:spAutoFit/>
          </a:bodyPr>
          <a:lstStyle/>
          <a:p>
            <a:pPr algn="ctr">
              <a:lnSpc>
                <a:spcPct val="150000"/>
              </a:lnSpc>
            </a:pPr>
            <a:r>
              <a:rPr lang="en-US" sz="3700" b="1">
                <a:solidFill>
                  <a:schemeClr val="bg1"/>
                </a:solidFill>
                <a:latin typeface="Arial" panose="020B0604020202020204" pitchFamily="34" charset="0"/>
                <a:cs typeface="Arial" panose="020B0604020202020204" pitchFamily="34" charset="0"/>
              </a:rPr>
              <a:t>CHUYỂN ĐỔI GIỮA SỐ MOL CHẤT VÀ KHỐI LƯỢNG</a:t>
            </a:r>
            <a:endParaRPr lang="vi-VN" sz="3700" b="1">
              <a:solidFill>
                <a:schemeClr val="bg1"/>
              </a:solidFill>
              <a:cs typeface="Arial" panose="020B0604020202020204" pitchFamily="34" charset="0"/>
            </a:endParaRPr>
          </a:p>
        </p:txBody>
      </p:sp>
      <p:grpSp>
        <p:nvGrpSpPr>
          <p:cNvPr id="103" name="Google Shape;583;p47"/>
          <p:cNvGrpSpPr/>
          <p:nvPr/>
        </p:nvGrpSpPr>
        <p:grpSpPr>
          <a:xfrm>
            <a:off x="7492673" y="1028694"/>
            <a:ext cx="316000" cy="403512"/>
            <a:chOff x="5905475" y="2032050"/>
            <a:chExt cx="454350" cy="580175"/>
          </a:xfrm>
        </p:grpSpPr>
        <p:sp>
          <p:nvSpPr>
            <p:cNvPr id="10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590;p47"/>
          <p:cNvGrpSpPr/>
          <p:nvPr/>
        </p:nvGrpSpPr>
        <p:grpSpPr>
          <a:xfrm>
            <a:off x="1323149" y="3432949"/>
            <a:ext cx="125337" cy="183555"/>
            <a:chOff x="7509313" y="3231788"/>
            <a:chExt cx="249575" cy="365575"/>
          </a:xfrm>
        </p:grpSpPr>
        <p:sp>
          <p:nvSpPr>
            <p:cNvPr id="11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619;p47"/>
          <p:cNvGrpSpPr/>
          <p:nvPr/>
        </p:nvGrpSpPr>
        <p:grpSpPr>
          <a:xfrm rot="5973186">
            <a:off x="983325" y="923078"/>
            <a:ext cx="525721" cy="428640"/>
            <a:chOff x="5426900" y="3064075"/>
            <a:chExt cx="281450" cy="229525"/>
          </a:xfrm>
        </p:grpSpPr>
        <p:sp>
          <p:nvSpPr>
            <p:cNvPr id="14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3"/>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III</a:t>
            </a:r>
          </a:p>
        </p:txBody>
      </p:sp>
    </p:spTree>
    <p:extLst>
      <p:ext uri="{BB962C8B-B14F-4D97-AF65-F5344CB8AC3E}">
        <p14:creationId xmlns:p14="http://schemas.microsoft.com/office/powerpoint/2010/main" val="39440198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sp>
        <p:nvSpPr>
          <p:cNvPr id="30" name="Title 1"/>
          <p:cNvSpPr>
            <a:spLocks noGrp="1"/>
          </p:cNvSpPr>
          <p:nvPr>
            <p:ph type="title"/>
          </p:nvPr>
        </p:nvSpPr>
        <p:spPr>
          <a:xfrm>
            <a:off x="719999" y="522422"/>
            <a:ext cx="7704000" cy="572700"/>
          </a:xfrm>
        </p:spPr>
        <p:txBody>
          <a:bodyPr anchor="ctr"/>
          <a:lstStyle/>
          <a:p>
            <a:pPr>
              <a:lnSpc>
                <a:spcPct val="100000"/>
              </a:lnSpc>
            </a:pPr>
            <a:r>
              <a:rPr lang="en-US" b="1">
                <a:solidFill>
                  <a:schemeClr val="accent2"/>
                </a:solidFill>
                <a:latin typeface="+mj-lt"/>
              </a:rPr>
              <a:t>KHỞI ĐỘNG</a:t>
            </a:r>
            <a:endParaRPr lang="en-US" sz="3200" b="1" dirty="0">
              <a:solidFill>
                <a:schemeClr val="accent2"/>
              </a:solidFill>
              <a:latin typeface="+mj-lt"/>
            </a:endParaRPr>
          </a:p>
        </p:txBody>
      </p:sp>
      <p:sp>
        <p:nvSpPr>
          <p:cNvPr id="31" name="Rectangle 30"/>
          <p:cNvSpPr/>
          <p:nvPr/>
        </p:nvSpPr>
        <p:spPr>
          <a:xfrm>
            <a:off x="1066123" y="1434346"/>
            <a:ext cx="7003473" cy="369332"/>
          </a:xfrm>
          <a:prstGeom prst="rect">
            <a:avLst/>
          </a:prstGeom>
        </p:spPr>
        <p:txBody>
          <a:bodyPr wrap="square">
            <a:spAutoFit/>
          </a:bodyPr>
          <a:lstStyle/>
          <a:p>
            <a:pPr marL="285750" indent="-285750" algn="ctr">
              <a:spcBef>
                <a:spcPts val="150"/>
              </a:spcBef>
              <a:spcAft>
                <a:spcPts val="150"/>
              </a:spcAft>
              <a:buFont typeface="Wingdings" panose="05000000000000000000" pitchFamily="2" charset="2"/>
              <a:buChar char="Ø"/>
            </a:pPr>
            <a:r>
              <a:rPr lang="en-US" sz="1800" b="1" i="1">
                <a:solidFill>
                  <a:srgbClr val="FF0000"/>
                </a:solidFill>
              </a:rPr>
              <a:t>Quan sát các hình ảnh 4.1, 4.2 (SGK tr.27) và trả lời câu hỏi</a:t>
            </a:r>
            <a:endParaRPr lang="en-US" sz="18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1195104" y="1997176"/>
            <a:ext cx="2926623" cy="2657894"/>
            <a:chOff x="1195104" y="1997176"/>
            <a:chExt cx="2926623" cy="2657894"/>
          </a:xfrm>
        </p:grpSpPr>
        <p:pic>
          <p:nvPicPr>
            <p:cNvPr id="1028" name="Picture 4" descr="File:Castillo de Malbork, Polonia, 2013-05-19, DD 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104" y="1997176"/>
              <a:ext cx="2926623" cy="21882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331573"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4.1. </a:t>
              </a:r>
              <a:r>
                <a:rPr lang="en-US" i="1">
                  <a:latin typeface="Arial" panose="020B0604020202020204" pitchFamily="34" charset="0"/>
                  <a:ea typeface="Tahoma" panose="020B0604030504040204" pitchFamily="34" charset="0"/>
                  <a:cs typeface="Arial" panose="020B0604020202020204" pitchFamily="34" charset="0"/>
                </a:rPr>
                <a:t>Lâu đài bằng gạch</a:t>
              </a:r>
            </a:p>
          </p:txBody>
        </p:sp>
      </p:grpSp>
      <p:grpSp>
        <p:nvGrpSpPr>
          <p:cNvPr id="6" name="Group 5"/>
          <p:cNvGrpSpPr/>
          <p:nvPr/>
        </p:nvGrpSpPr>
        <p:grpSpPr>
          <a:xfrm>
            <a:off x="4351953" y="1997175"/>
            <a:ext cx="3666154" cy="2657895"/>
            <a:chOff x="4351953" y="1997175"/>
            <a:chExt cx="3666154" cy="2657895"/>
          </a:xfrm>
        </p:grpSpPr>
        <p:pic>
          <p:nvPicPr>
            <p:cNvPr id="1030" name="Picture 6" descr="https://www.wur.nl/upload_mm/0/1/2/3c5c9e21-2a99-4012-ac09-9d73e33d7017_shutterstock_6298183_07a7a6ec_750x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53" y="1997175"/>
              <a:ext cx="3666154" cy="2188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858188"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4.2. </a:t>
              </a:r>
              <a:r>
                <a:rPr lang="en-US" i="1">
                  <a:latin typeface="Arial" panose="020B0604020202020204" pitchFamily="34" charset="0"/>
                  <a:ea typeface="Tahoma" panose="020B0604030504040204" pitchFamily="34" charset="0"/>
                  <a:cs typeface="Arial" panose="020B0604020202020204" pitchFamily="34" charset="0"/>
                </a:rPr>
                <a:t>Lâu đài bằng cát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533023" y="1482690"/>
            <a:ext cx="4629191"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b="1">
                <a:solidFill>
                  <a:srgbClr val="FF0000"/>
                </a:solidFill>
              </a:rPr>
              <a:t>Ví dụ (SGK tr.29):</a:t>
            </a:r>
            <a:endParaRPr lang="en-US" sz="1800" b="1">
              <a:solidFill>
                <a:srgbClr val="FF0000"/>
              </a:solidFill>
            </a:endParaRPr>
          </a:p>
          <a:p>
            <a:pPr algn="just">
              <a:lnSpc>
                <a:spcPct val="150000"/>
              </a:lnSpc>
            </a:pPr>
            <a:r>
              <a:rPr lang="fr-FR" sz="1800">
                <a:solidFill>
                  <a:srgbClr val="000000"/>
                </a:solidFill>
              </a:rPr>
              <a:t>Đốt cháy hoàn toàn 6 gam carbon trong khí oxygen. Tính số mol carbon đã bị đốt cháy, biết khối lượng mol của carbon là 12 gam/mol?</a:t>
            </a:r>
            <a:endParaRPr lang="en-US" sz="1800">
              <a:solidFill>
                <a:srgbClr val="000000"/>
              </a:solidFill>
            </a:endParaRPr>
          </a:p>
        </p:txBody>
      </p:sp>
      <p:pic>
        <p:nvPicPr>
          <p:cNvPr id="93" name="Picture 3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61218" y="2743786"/>
            <a:ext cx="3332937" cy="2399714"/>
          </a:xfrm>
          <a:prstGeom prst="rect">
            <a:avLst/>
          </a:prstGeom>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randombar(horizontal)">
                                      <p:cBhvr>
                                        <p:cTn id="12" dur="500"/>
                                        <p:tgtEl>
                                          <p:spTgt spid="9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randombar(horizontal)">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xEl>
                                              <p:pRg st="0" end="0"/>
                                            </p:txEl>
                                          </p:spTgt>
                                        </p:tgtEl>
                                        <p:attrNameLst>
                                          <p:attrName>style.visibility</p:attrName>
                                        </p:attrNameLst>
                                      </p:cBhvr>
                                      <p:to>
                                        <p:strVal val="visible"/>
                                      </p:to>
                                    </p:set>
                                    <p:animEffect transition="in" filter="wipe(down)">
                                      <p:cBhvr>
                                        <p:cTn id="20" dur="500"/>
                                        <p:tgtEl>
                                          <p:spTgt spid="92">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2">
                                            <p:txEl>
                                              <p:pRg st="1" end="1"/>
                                            </p:txEl>
                                          </p:spTgt>
                                        </p:tgtEl>
                                        <p:attrNameLst>
                                          <p:attrName>style.visibility</p:attrName>
                                        </p:attrNameLst>
                                      </p:cBhvr>
                                      <p:to>
                                        <p:strVal val="visible"/>
                                      </p:to>
                                    </p:set>
                                    <p:animEffect transition="in" filter="fade">
                                      <p:cBhvr>
                                        <p:cTn id="24" dur="500"/>
                                        <p:tgtEl>
                                          <p:spTgt spid="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890178" y="1634843"/>
            <a:ext cx="4364559"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rgbClr val="000000"/>
                </a:solidFill>
              </a:rPr>
              <a:t>Gợi ý:</a:t>
            </a:r>
          </a:p>
          <a:p>
            <a:pPr marL="285750" indent="-285750" algn="just">
              <a:lnSpc>
                <a:spcPct val="150000"/>
              </a:lnSpc>
              <a:buFont typeface="Arial" panose="020B0604020202020204" pitchFamily="34" charset="0"/>
              <a:buChar char="•"/>
            </a:pPr>
            <a:r>
              <a:rPr lang="fr-FR" sz="1800">
                <a:solidFill>
                  <a:srgbClr val="000000"/>
                </a:solidFill>
              </a:rPr>
              <a:t>1 mol carbon nặng bao nhiêu gam?</a:t>
            </a:r>
          </a:p>
          <a:p>
            <a:pPr marL="285750" indent="-285750" algn="just">
              <a:lnSpc>
                <a:spcPct val="150000"/>
              </a:lnSpc>
              <a:buFont typeface="Arial" panose="020B0604020202020204" pitchFamily="34" charset="0"/>
              <a:buChar char="•"/>
            </a:pPr>
            <a:r>
              <a:rPr lang="fr-FR" sz="1800">
                <a:solidFill>
                  <a:srgbClr val="000000"/>
                </a:solidFill>
              </a:rPr>
              <a:t>Gọi n là số mol carbon cần tìm thì n mol carbon nặng bao nhiêu gam?</a:t>
            </a:r>
          </a:p>
          <a:p>
            <a:pPr marL="285750" indent="-285750" algn="just">
              <a:lnSpc>
                <a:spcPct val="150000"/>
              </a:lnSpc>
              <a:buFont typeface="Arial" panose="020B0604020202020204" pitchFamily="34" charset="0"/>
              <a:buChar char="•"/>
            </a:pPr>
            <a:r>
              <a:rPr lang="fr-FR" sz="1800">
                <a:solidFill>
                  <a:srgbClr val="000000"/>
                </a:solidFill>
              </a:rPr>
              <a:t>Tính n như thế nào? </a:t>
            </a:r>
            <a:endParaRPr lang="en-US" sz="1800">
              <a:solidFill>
                <a:srgbClr val="000000"/>
              </a:solidFill>
            </a:endParaRPr>
          </a:p>
        </p:txBody>
      </p:sp>
      <p:sp>
        <p:nvSpPr>
          <p:cNvPr id="2" name="Rectangle 1"/>
          <p:cNvSpPr/>
          <p:nvPr/>
        </p:nvSpPr>
        <p:spPr>
          <a:xfrm>
            <a:off x="6330240" y="2479671"/>
            <a:ext cx="954106" cy="369332"/>
          </a:xfrm>
          <a:prstGeom prst="rect">
            <a:avLst/>
          </a:prstGeom>
        </p:spPr>
        <p:txBody>
          <a:bodyPr wrap="square">
            <a:spAutoFit/>
          </a:bodyPr>
          <a:lstStyle/>
          <a:p>
            <a:r>
              <a:rPr lang="fr-FR" sz="1800">
                <a:latin typeface="+mj-lt"/>
                <a:ea typeface="Calibri" panose="020F0502020204030204" pitchFamily="34" charset="0"/>
              </a:rPr>
              <a:t>12 gam</a:t>
            </a:r>
            <a:endParaRPr lang="en-US" sz="1800">
              <a:latin typeface="+mj-lt"/>
            </a:endParaRPr>
          </a:p>
        </p:txBody>
      </p:sp>
      <p:sp>
        <p:nvSpPr>
          <p:cNvPr id="27" name="Right Arrow 26"/>
          <p:cNvSpPr/>
          <p:nvPr/>
        </p:nvSpPr>
        <p:spPr>
          <a:xfrm>
            <a:off x="5639425" y="2447173"/>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ectangle 27"/>
          <p:cNvSpPr/>
          <p:nvPr/>
        </p:nvSpPr>
        <p:spPr>
          <a:xfrm>
            <a:off x="6330239" y="3160798"/>
            <a:ext cx="954107" cy="369332"/>
          </a:xfrm>
          <a:prstGeom prst="rect">
            <a:avLst/>
          </a:prstGeom>
        </p:spPr>
        <p:txBody>
          <a:bodyPr wrap="square">
            <a:spAutoFit/>
          </a:bodyPr>
          <a:lstStyle/>
          <a:p>
            <a:r>
              <a:rPr lang="fr-FR" sz="1800">
                <a:latin typeface="+mj-lt"/>
                <a:ea typeface="Calibri" panose="020F0502020204030204" pitchFamily="34" charset="0"/>
              </a:rPr>
              <a:t>6 gam</a:t>
            </a:r>
            <a:endParaRPr lang="en-US" sz="1800">
              <a:latin typeface="+mj-lt"/>
            </a:endParaRPr>
          </a:p>
        </p:txBody>
      </p:sp>
      <p:sp>
        <p:nvSpPr>
          <p:cNvPr id="29" name="Right Arrow 28"/>
          <p:cNvSpPr/>
          <p:nvPr/>
        </p:nvSpPr>
        <p:spPr>
          <a:xfrm>
            <a:off x="5639425" y="312830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6330239" y="3770532"/>
                <a:ext cx="2019074" cy="491096"/>
              </a:xfrm>
              <a:prstGeom prst="rect">
                <a:avLst/>
              </a:prstGeom>
            </p:spPr>
            <p:txBody>
              <a:bodyPr wrap="square">
                <a:spAutoFit/>
              </a:bodyPr>
              <a:lstStyle/>
              <a:p>
                <a:r>
                  <a:rPr lang="fr-FR" sz="1800"/>
                  <a:t>n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6</m:t>
                        </m:r>
                      </m:num>
                      <m:den>
                        <m:r>
                          <a:rPr lang="fr-FR" sz="1800" i="1">
                            <a:latin typeface="Cambria Math" panose="02040503050406030204" pitchFamily="18" charset="0"/>
                          </a:rPr>
                          <m:t>12</m:t>
                        </m:r>
                      </m:den>
                    </m:f>
                    <m:r>
                      <a:rPr lang="fr-FR" sz="1800" i="1">
                        <a:latin typeface="Cambria Math" panose="02040503050406030204" pitchFamily="18" charset="0"/>
                      </a:rPr>
                      <m:t>=0,5</m:t>
                    </m:r>
                  </m:oMath>
                </a14:m>
                <a:r>
                  <a:rPr lang="fr-FR" sz="1800"/>
                  <a:t> (mol)</a:t>
                </a:r>
                <a:endParaRPr lang="en-US" sz="1800">
                  <a:latin typeface="+mj-lt"/>
                </a:endParaRPr>
              </a:p>
            </p:txBody>
          </p:sp>
        </mc:Choice>
        <mc:Fallback xmlns="">
          <p:sp>
            <p:nvSpPr>
              <p:cNvPr id="30" name="Rectangle 29"/>
              <p:cNvSpPr>
                <a:spLocks noRot="1" noChangeAspect="1" noMove="1" noResize="1" noEditPoints="1" noAdjustHandles="1" noChangeArrowheads="1" noChangeShapeType="1" noTextEdit="1"/>
              </p:cNvSpPr>
              <p:nvPr/>
            </p:nvSpPr>
            <p:spPr>
              <a:xfrm>
                <a:off x="6330239" y="3770532"/>
                <a:ext cx="2019074" cy="491096"/>
              </a:xfrm>
              <a:prstGeom prst="rect">
                <a:avLst/>
              </a:prstGeom>
              <a:blipFill>
                <a:blip r:embed="rId3"/>
                <a:stretch>
                  <a:fillRect l="-2410" b="-7500"/>
                </a:stretch>
              </a:blipFill>
            </p:spPr>
            <p:txBody>
              <a:bodyPr/>
              <a:lstStyle/>
              <a:p>
                <a:r>
                  <a:rPr lang="en-US">
                    <a:noFill/>
                  </a:rPr>
                  <a:t> </a:t>
                </a:r>
              </a:p>
            </p:txBody>
          </p:sp>
        </mc:Fallback>
      </mc:AlternateContent>
      <p:sp>
        <p:nvSpPr>
          <p:cNvPr id="31" name="Right Arrow 30"/>
          <p:cNvSpPr/>
          <p:nvPr/>
        </p:nvSpPr>
        <p:spPr>
          <a:xfrm>
            <a:off x="5639425" y="380344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31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animEffect transition="in" filter="wipe(down)">
                                      <p:cBhvr>
                                        <p:cTn id="12" dur="500"/>
                                        <p:tgtEl>
                                          <p:spTgt spid="9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92">
                                            <p:txEl>
                                              <p:pRg st="1" end="1"/>
                                            </p:txEl>
                                          </p:spTgt>
                                        </p:tgtEl>
                                        <p:attrNameLst>
                                          <p:attrName>style.visibility</p:attrName>
                                        </p:attrNameLst>
                                      </p:cBhvr>
                                      <p:to>
                                        <p:strVal val="visible"/>
                                      </p:to>
                                    </p:set>
                                    <p:animEffect transition="in" filter="randombar(horizontal)">
                                      <p:cBhvr>
                                        <p:cTn id="16" dur="500"/>
                                        <p:tgtEl>
                                          <p:spTgt spid="9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2">
                                            <p:txEl>
                                              <p:pRg st="2" end="2"/>
                                            </p:txEl>
                                          </p:spTgt>
                                        </p:tgtEl>
                                        <p:attrNameLst>
                                          <p:attrName>style.visibility</p:attrName>
                                        </p:attrNameLst>
                                      </p:cBhvr>
                                      <p:to>
                                        <p:strVal val="visible"/>
                                      </p:to>
                                    </p:set>
                                    <p:animEffect transition="in" filter="randombar(horizontal)">
                                      <p:cBhvr>
                                        <p:cTn id="20" dur="500"/>
                                        <p:tgtEl>
                                          <p:spTgt spid="9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2">
                                            <p:txEl>
                                              <p:pRg st="3" end="3"/>
                                            </p:txEl>
                                          </p:spTgt>
                                        </p:tgtEl>
                                        <p:attrNameLst>
                                          <p:attrName>style.visibility</p:attrName>
                                        </p:attrNameLst>
                                      </p:cBhvr>
                                      <p:to>
                                        <p:strVal val="visible"/>
                                      </p:to>
                                    </p:set>
                                    <p:animEffect transition="in" filter="randombar(horizontal)">
                                      <p:cBhvr>
                                        <p:cTn id="24" dur="500"/>
                                        <p:tgtEl>
                                          <p:spTgt spid="9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2" grpId="0"/>
      <p:bldP spid="27" grpId="0" animBg="1"/>
      <p:bldP spid="28" grpId="0"/>
      <p:bldP spid="29" grpId="0" animBg="1"/>
      <p:bldP spid="30"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3312" y="1192911"/>
            <a:ext cx="8294389" cy="3638515"/>
            <a:chOff x="323312" y="1192911"/>
            <a:chExt cx="8294389" cy="3638515"/>
          </a:xfrm>
        </p:grpSpPr>
        <p:sp>
          <p:nvSpPr>
            <p:cNvPr id="7"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pic>
          <p:nvPicPr>
            <p:cNvPr id="1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3312" y="1192911"/>
              <a:ext cx="938158" cy="915877"/>
            </a:xfrm>
            <a:prstGeom prst="rect">
              <a:avLst/>
            </a:prstGeom>
          </p:spPr>
        </p:pic>
      </p:grpSp>
      <p:sp>
        <p:nvSpPr>
          <p:cNvPr id="4" name="Rectangle 3"/>
          <p:cNvSpPr/>
          <p:nvPr/>
        </p:nvSpPr>
        <p:spPr>
          <a:xfrm>
            <a:off x="848587" y="304138"/>
            <a:ext cx="7446817" cy="958660"/>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liên quan nếu đặt n là số mol chất, M là khối lượng mol chất và m là khối lượng chất?</a:t>
            </a:r>
            <a:endParaRPr lang="en-US" sz="2000" b="1" i="1">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883545" y="2102005"/>
            <a:ext cx="2724157" cy="1985159"/>
          </a:xfrm>
          <a:prstGeom prst="rect">
            <a:avLst/>
          </a:prstGeom>
        </p:spPr>
        <p:txBody>
          <a:bodyPr wrap="square" anchor="ctr">
            <a:spAutoFit/>
          </a:bodyPr>
          <a:lstStyle/>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Đặt: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n là số mol chất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M là khối lượng mol chất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m là khối lượng chất</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877120" y="2566348"/>
                <a:ext cx="3453241" cy="1240468"/>
              </a:xfrm>
              <a:prstGeom prst="rect">
                <a:avLst/>
              </a:prstGeom>
            </p:spPr>
            <p:txBody>
              <a:bodyPr wrap="square" anchor="ctr">
                <a:spAutoFit/>
              </a:bodyPr>
              <a:lstStyle/>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𝑀</m:t>
                        </m:r>
                      </m:den>
                    </m:f>
                  </m:oMath>
                </a14:m>
                <a:r>
                  <a:rPr lang="fr-FR" sz="1800" i="1">
                    <a:ea typeface="Times New Roman" panose="02020603050405020304" pitchFamily="18" charset="0"/>
                    <a:cs typeface="Times New Roman" panose="02020603050405020304" pitchFamily="18" charset="0"/>
                  </a:rPr>
                  <a:t> (mol)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 n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(gam)</a:t>
                </a:r>
                <a:endParaRPr lang="en-US" sz="1800" i="1">
                  <a:ea typeface="Calibri" panose="020F0502020204030204" pitchFamily="34" charset="0"/>
                  <a:cs typeface="Times New Roman" panose="02020603050405020304" pitchFamily="18" charset="0"/>
                </a:endParaRPr>
              </a:p>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M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𝑛</m:t>
                        </m:r>
                      </m:den>
                    </m:f>
                  </m:oMath>
                </a14:m>
                <a:r>
                  <a:rPr lang="fr-FR" sz="1800" i="1">
                    <a:ea typeface="Times New Roman" panose="02020603050405020304" pitchFamily="18" charset="0"/>
                    <a:cs typeface="Times New Roman" panose="02020603050405020304" pitchFamily="18" charset="0"/>
                  </a:rPr>
                  <a:t> (gam/mol) </a:t>
                </a:r>
                <a:endParaRPr lang="en-US" sz="1800" i="1">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77120" y="2566348"/>
                <a:ext cx="3453241" cy="1240468"/>
              </a:xfrm>
              <a:prstGeom prst="rect">
                <a:avLst/>
              </a:prstGeom>
              <a:blipFill>
                <a:blip r:embed="rId28"/>
                <a:stretch>
                  <a:fillRect l="-1411"/>
                </a:stretch>
              </a:blipFill>
            </p:spPr>
            <p:txBody>
              <a:bodyPr/>
              <a:lstStyle/>
              <a:p>
                <a:r>
                  <a:rPr lang="en-US">
                    <a:noFill/>
                  </a:rPr>
                  <a:t> </a:t>
                </a:r>
              </a:p>
            </p:txBody>
          </p:sp>
        </mc:Fallback>
      </mc:AlternateContent>
      <p:sp>
        <p:nvSpPr>
          <p:cNvPr id="10" name="Left Brace 9"/>
          <p:cNvSpPr/>
          <p:nvPr/>
        </p:nvSpPr>
        <p:spPr>
          <a:xfrm rot="10800000">
            <a:off x="3607702" y="2286000"/>
            <a:ext cx="340005" cy="1801164"/>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4182194" y="2969418"/>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736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5" dur="500"/>
                                        <p:tgtEl>
                                          <p:spTgt spid="9">
                                            <p:txEl>
                                              <p:pRg st="0" end="0"/>
                                            </p:txEl>
                                          </p:spTgt>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84;p52"/>
          <p:cNvGrpSpPr/>
          <p:nvPr/>
        </p:nvGrpSpPr>
        <p:grpSpPr>
          <a:xfrm>
            <a:off x="1098007" y="165555"/>
            <a:ext cx="666719" cy="651129"/>
            <a:chOff x="4160381" y="1422371"/>
            <a:chExt cx="525281" cy="503806"/>
          </a:xfrm>
        </p:grpSpPr>
        <p:sp>
          <p:nvSpPr>
            <p:cNvPr id="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p:cNvSpPr>
            <a:spLocks noGrp="1"/>
          </p:cNvSpPr>
          <p:nvPr>
            <p:ph type="title"/>
          </p:nvPr>
        </p:nvSpPr>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38" name="Rectangle 37"/>
          <p:cNvSpPr/>
          <p:nvPr/>
        </p:nvSpPr>
        <p:spPr>
          <a:xfrm>
            <a:off x="1201684" y="1341253"/>
            <a:ext cx="6740632" cy="369332"/>
          </a:xfrm>
          <a:prstGeom prst="rect">
            <a:avLst/>
          </a:prstGeom>
        </p:spPr>
        <p:txBody>
          <a:bodyPr wrap="square">
            <a:spAutoFit/>
          </a:bodyPr>
          <a:lstStyle/>
          <a:p>
            <a:pPr algn="ctr">
              <a:spcBef>
                <a:spcPts val="300"/>
              </a:spcBef>
            </a:pPr>
            <a:r>
              <a:rPr lang="fr-FR" sz="1800">
                <a:latin typeface="+mj-lt"/>
                <a:ea typeface="Calibri" panose="020F0502020204030204" pitchFamily="34" charset="0"/>
                <a:cs typeface="Times New Roman" panose="02020603050405020304" pitchFamily="18" charset="0"/>
              </a:rPr>
              <a:t>Áp dụng các công thức đã rút ra ở trên để hoàn thành bảng sau:</a:t>
            </a:r>
            <a:endParaRPr lang="en-US" sz="1800">
              <a:effectLst/>
              <a:latin typeface="+mj-lt"/>
              <a:ea typeface="Calibri" panose="020F0502020204030204" pitchFamily="34" charset="0"/>
              <a:cs typeface="Times New Roman" panose="02020603050405020304" pitchFamily="18"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4117524117"/>
              </p:ext>
            </p:extLst>
          </p:nvPr>
        </p:nvGraphicFramePr>
        <p:xfrm>
          <a:off x="1352617" y="2117942"/>
          <a:ext cx="6459880" cy="2273949"/>
        </p:xfrm>
        <a:graphic>
          <a:graphicData uri="http://schemas.openxmlformats.org/drawingml/2006/table">
            <a:tbl>
              <a:tblPr firstRow="1" firstCol="1" bandRow="1">
                <a:tableStyleId>{5940675A-B579-460E-94D1-54222C63F5DA}</a:tableStyleId>
              </a:tblPr>
              <a:tblGrid>
                <a:gridCol w="1098170">
                  <a:extLst>
                    <a:ext uri="{9D8B030D-6E8A-4147-A177-3AD203B41FA5}">
                      <a16:colId xmlns:a16="http://schemas.microsoft.com/office/drawing/2014/main" val="3427943160"/>
                    </a:ext>
                  </a:extLst>
                </a:gridCol>
                <a:gridCol w="2223654">
                  <a:extLst>
                    <a:ext uri="{9D8B030D-6E8A-4147-A177-3AD203B41FA5}">
                      <a16:colId xmlns:a16="http://schemas.microsoft.com/office/drawing/2014/main" val="1736871563"/>
                    </a:ext>
                  </a:extLst>
                </a:gridCol>
                <a:gridCol w="1711036">
                  <a:extLst>
                    <a:ext uri="{9D8B030D-6E8A-4147-A177-3AD203B41FA5}">
                      <a16:colId xmlns:a16="http://schemas.microsoft.com/office/drawing/2014/main" val="4189887988"/>
                    </a:ext>
                  </a:extLst>
                </a:gridCol>
                <a:gridCol w="1427020">
                  <a:extLst>
                    <a:ext uri="{9D8B030D-6E8A-4147-A177-3AD203B41FA5}">
                      <a16:colId xmlns:a16="http://schemas.microsoft.com/office/drawing/2014/main" val="1570979819"/>
                    </a:ext>
                  </a:extLst>
                </a:gridCol>
              </a:tblGrid>
              <a:tr h="1084554">
                <a:tc>
                  <a:txBody>
                    <a:bodyPr/>
                    <a:lstStyle/>
                    <a:p>
                      <a:pPr algn="ctr">
                        <a:lnSpc>
                          <a:spcPct val="150000"/>
                        </a:lnSpc>
                        <a:spcBef>
                          <a:spcPts val="300"/>
                        </a:spcBef>
                        <a:spcAft>
                          <a:spcPts val="0"/>
                        </a:spcAft>
                      </a:pPr>
                      <a:r>
                        <a:rPr lang="fr-FR"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phân tử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Số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361935537"/>
                  </a:ext>
                </a:extLst>
              </a:tr>
              <a:tr h="396465">
                <a:tc>
                  <a:txBody>
                    <a:bodyPr/>
                    <a:lstStyle/>
                    <a:p>
                      <a:pPr algn="ctr">
                        <a:lnSpc>
                          <a:spcPct val="150000"/>
                        </a:lnSpc>
                        <a:spcBef>
                          <a:spcPts val="300"/>
                        </a:spcBef>
                        <a:spcAft>
                          <a:spcPts val="0"/>
                        </a:spcAft>
                      </a:pPr>
                      <a:r>
                        <a:rPr lang="fr-FR" sz="1800">
                          <a:solidFill>
                            <a:srgbClr val="000000"/>
                          </a:solidFill>
                          <a:effectLst/>
                        </a:rPr>
                        <a:t>Urea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3</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29174599"/>
                  </a:ext>
                </a:extLst>
              </a:tr>
              <a:tr h="396465">
                <a:tc>
                  <a:txBody>
                    <a:bodyPr/>
                    <a:lstStyle/>
                    <a:p>
                      <a:pPr algn="ctr">
                        <a:lnSpc>
                          <a:spcPct val="150000"/>
                        </a:lnSpc>
                        <a:spcBef>
                          <a:spcPts val="300"/>
                        </a:spcBef>
                        <a:spcAft>
                          <a:spcPts val="0"/>
                        </a:spcAft>
                      </a:pPr>
                      <a:r>
                        <a:rPr lang="fr-FR" sz="1800">
                          <a:solidFill>
                            <a:srgbClr val="000000"/>
                          </a:solidFill>
                          <a:effectLst/>
                        </a:rPr>
                        <a:t>Nước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18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27</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808527929"/>
                  </a:ext>
                </a:extLst>
              </a:tr>
              <a:tr h="396465">
                <a:tc>
                  <a:txBody>
                    <a:bodyPr/>
                    <a:lstStyle/>
                    <a:p>
                      <a:pPr algn="ctr">
                        <a:lnSpc>
                          <a:spcPct val="150000"/>
                        </a:lnSpc>
                        <a:spcBef>
                          <a:spcPts val="300"/>
                        </a:spcBef>
                        <a:spcAft>
                          <a:spcPts val="0"/>
                        </a:spcAft>
                      </a:pPr>
                      <a:r>
                        <a:rPr lang="fr-FR" sz="1800">
                          <a:solidFill>
                            <a:srgbClr val="000000"/>
                          </a:solidFill>
                          <a:effectLst/>
                        </a:rPr>
                        <a:t>Sắt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56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64328050"/>
                  </a:ext>
                </a:extLst>
              </a:tr>
            </a:tbl>
          </a:graphicData>
        </a:graphic>
      </p:graphicFrame>
      <p:pic>
        <p:nvPicPr>
          <p:cNvPr id="41" name="Picture 9"/>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96"/>
          <a:stretch/>
        </p:blipFill>
        <p:spPr>
          <a:xfrm flipH="1">
            <a:off x="147974" y="3434261"/>
            <a:ext cx="1549009" cy="1709239"/>
          </a:xfrm>
          <a:prstGeom prst="rect">
            <a:avLst/>
          </a:prstGeom>
        </p:spPr>
      </p:pic>
      <p:sp>
        <p:nvSpPr>
          <p:cNvPr id="43" name="TextBox 42"/>
          <p:cNvSpPr txBox="1"/>
          <p:nvPr/>
        </p:nvSpPr>
        <p:spPr>
          <a:xfrm>
            <a:off x="3221182" y="3214960"/>
            <a:ext cx="706582" cy="369332"/>
          </a:xfrm>
          <a:prstGeom prst="rect">
            <a:avLst/>
          </a:prstGeom>
          <a:solidFill>
            <a:schemeClr val="bg1"/>
          </a:solidFill>
        </p:spPr>
        <p:txBody>
          <a:bodyPr wrap="square" rtlCol="0">
            <a:spAutoFit/>
          </a:bodyPr>
          <a:lstStyle/>
          <a:p>
            <a:pPr algn="ctr"/>
            <a:r>
              <a:rPr lang="en-US" sz="1800" b="1">
                <a:solidFill>
                  <a:srgbClr val="FF0000"/>
                </a:solidFill>
              </a:rPr>
              <a:t>60</a:t>
            </a:r>
          </a:p>
        </p:txBody>
      </p:sp>
      <p:sp>
        <p:nvSpPr>
          <p:cNvPr id="44" name="TextBox 43"/>
          <p:cNvSpPr txBox="1"/>
          <p:nvPr/>
        </p:nvSpPr>
        <p:spPr>
          <a:xfrm>
            <a:off x="5195454" y="4037822"/>
            <a:ext cx="706582" cy="369332"/>
          </a:xfrm>
          <a:prstGeom prst="rect">
            <a:avLst/>
          </a:prstGeom>
          <a:solidFill>
            <a:schemeClr val="bg1"/>
          </a:solidFill>
        </p:spPr>
        <p:txBody>
          <a:bodyPr wrap="square" rtlCol="0">
            <a:spAutoFit/>
          </a:bodyPr>
          <a:lstStyle/>
          <a:p>
            <a:pPr algn="ctr"/>
            <a:r>
              <a:rPr lang="en-US" sz="1800" b="1" dirty="0">
                <a:solidFill>
                  <a:srgbClr val="FF0000"/>
                </a:solidFill>
              </a:rPr>
              <a:t>11,2</a:t>
            </a:r>
          </a:p>
        </p:txBody>
      </p:sp>
      <p:sp>
        <p:nvSpPr>
          <p:cNvPr id="45" name="TextBox 44"/>
          <p:cNvSpPr txBox="1"/>
          <p:nvPr/>
        </p:nvSpPr>
        <p:spPr>
          <a:xfrm>
            <a:off x="6732606" y="3611777"/>
            <a:ext cx="706582" cy="369332"/>
          </a:xfrm>
          <a:prstGeom prst="rect">
            <a:avLst/>
          </a:prstGeom>
          <a:solidFill>
            <a:schemeClr val="bg1"/>
          </a:solidFill>
        </p:spPr>
        <p:txBody>
          <a:bodyPr wrap="square" rtlCol="0">
            <a:spAutoFit/>
          </a:bodyPr>
          <a:lstStyle/>
          <a:p>
            <a:pPr algn="ctr"/>
            <a:r>
              <a:rPr lang="en-US" sz="1800" b="1">
                <a:solidFill>
                  <a:srgbClr val="FF0000"/>
                </a:solidFill>
              </a:rPr>
              <a:t>1,5</a:t>
            </a:r>
          </a:p>
        </p:txBody>
      </p:sp>
    </p:spTree>
    <p:extLst>
      <p:ext uri="{BB962C8B-B14F-4D97-AF65-F5344CB8AC3E}">
        <p14:creationId xmlns:p14="http://schemas.microsoft.com/office/powerpoint/2010/main" val="1752095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animBg="1"/>
      <p:bldP spid="44"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5"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TextBox 4">
            <a:extLst>
              <a:ext uri="{FF2B5EF4-FFF2-40B4-BE49-F238E27FC236}">
                <a16:creationId xmlns:a16="http://schemas.microsoft.com/office/drawing/2014/main" id="{3EAA8291-3670-AEA9-5F80-62884D9ED676}"/>
              </a:ext>
            </a:extLst>
          </p:cNvPr>
          <p:cNvSpPr txBox="1"/>
          <p:nvPr/>
        </p:nvSpPr>
        <p:spPr>
          <a:xfrm>
            <a:off x="1236691" y="2172913"/>
            <a:ext cx="6727196" cy="1754326"/>
          </a:xfrm>
          <a:prstGeom prst="rect">
            <a:avLst/>
          </a:prstGeom>
        </p:spPr>
        <p:txBody>
          <a:bodyPr wrap="square" lIns="0" tIns="0" rIns="0" bIns="0" rtlCol="0" anchor="ctr">
            <a:spAutoFit/>
          </a:bodyPr>
          <a:lstStyle/>
          <a:p>
            <a:pPr algn="ctr">
              <a:lnSpc>
                <a:spcPct val="150000"/>
              </a:lnSpc>
            </a:pPr>
            <a:r>
              <a:rPr lang="en-US" sz="3800" b="1">
                <a:solidFill>
                  <a:schemeClr val="bg1"/>
                </a:solidFill>
                <a:latin typeface="Arial" panose="020B0604020202020204" pitchFamily="34" charset="0"/>
                <a:cs typeface="Arial" panose="020B0604020202020204" pitchFamily="34" charset="0"/>
              </a:rPr>
              <a:t>THỂ TÍCH MOL CỦA</a:t>
            </a:r>
          </a:p>
          <a:p>
            <a:pPr algn="ctr">
              <a:lnSpc>
                <a:spcPct val="150000"/>
              </a:lnSpc>
            </a:pPr>
            <a:r>
              <a:rPr lang="en-US" sz="3800" b="1">
                <a:solidFill>
                  <a:schemeClr val="bg1"/>
                </a:solidFill>
                <a:latin typeface="Arial" panose="020B0604020202020204" pitchFamily="34" charset="0"/>
                <a:cs typeface="Arial" panose="020B0604020202020204" pitchFamily="34" charset="0"/>
              </a:rPr>
              <a:t>CHẤT KHÍ</a:t>
            </a:r>
            <a:endParaRPr lang="vi-VN" sz="3800" b="1">
              <a:solidFill>
                <a:schemeClr val="bg1"/>
              </a:solidFill>
              <a:cs typeface="Arial" panose="020B0604020202020204" pitchFamily="34" charset="0"/>
            </a:endParaRPr>
          </a:p>
        </p:txBody>
      </p:sp>
      <p:sp>
        <p:nvSpPr>
          <p:cNvPr id="47" name="Oval 46"/>
          <p:cNvSpPr/>
          <p:nvPr/>
        </p:nvSpPr>
        <p:spPr>
          <a:xfrm>
            <a:off x="4138183" y="1145022"/>
            <a:ext cx="918726" cy="89723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IV</a:t>
            </a:r>
          </a:p>
        </p:txBody>
      </p:sp>
      <p:grpSp>
        <p:nvGrpSpPr>
          <p:cNvPr id="831" name="Google Shape;831;p51"/>
          <p:cNvGrpSpPr/>
          <p:nvPr/>
        </p:nvGrpSpPr>
        <p:grpSpPr>
          <a:xfrm>
            <a:off x="7584375" y="1160155"/>
            <a:ext cx="152614" cy="191190"/>
            <a:chOff x="7249250" y="2312150"/>
            <a:chExt cx="433317" cy="542846"/>
          </a:xfrm>
        </p:grpSpPr>
        <p:sp>
          <p:nvSpPr>
            <p:cNvPr id="832" name="Google Shape;832;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1"/>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51"/>
          <p:cNvGrpSpPr/>
          <p:nvPr/>
        </p:nvGrpSpPr>
        <p:grpSpPr>
          <a:xfrm>
            <a:off x="1439597" y="1189210"/>
            <a:ext cx="353212" cy="413317"/>
            <a:chOff x="5905475" y="2032050"/>
            <a:chExt cx="454350" cy="580175"/>
          </a:xfrm>
        </p:grpSpPr>
        <p:sp>
          <p:nvSpPr>
            <p:cNvPr id="836" name="Google Shape;836;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1"/>
          <p:cNvGrpSpPr/>
          <p:nvPr/>
        </p:nvGrpSpPr>
        <p:grpSpPr>
          <a:xfrm rot="5973186">
            <a:off x="2159750" y="4215078"/>
            <a:ext cx="525721" cy="428640"/>
            <a:chOff x="5426900" y="3064075"/>
            <a:chExt cx="281450" cy="229525"/>
          </a:xfrm>
        </p:grpSpPr>
        <p:sp>
          <p:nvSpPr>
            <p:cNvPr id="860" name="Google Shape;860;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71"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62952" y="2597727"/>
            <a:ext cx="3090894" cy="2545773"/>
          </a:xfrm>
          <a:prstGeom prst="rect">
            <a:avLst/>
          </a:prstGeom>
          <a:effectLst/>
        </p:spPr>
      </p:pic>
      <p:grpSp>
        <p:nvGrpSpPr>
          <p:cNvPr id="11" name="Group 10"/>
          <p:cNvGrpSpPr/>
          <p:nvPr/>
        </p:nvGrpSpPr>
        <p:grpSpPr>
          <a:xfrm>
            <a:off x="3540559" y="1363738"/>
            <a:ext cx="4921488" cy="3284170"/>
            <a:chOff x="648039" y="1478037"/>
            <a:chExt cx="4921488" cy="3284170"/>
          </a:xfrm>
        </p:grpSpPr>
        <p:pic>
          <p:nvPicPr>
            <p:cNvPr id="6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06" t="868" r="28177"/>
            <a:stretch>
              <a:fillRect/>
            </a:stretch>
          </p:blipFill>
          <p:spPr>
            <a:xfrm rot="5400000">
              <a:off x="1617372" y="810053"/>
              <a:ext cx="2982821" cy="4921488"/>
            </a:xfrm>
            <a:prstGeom prst="rect">
              <a:avLst/>
            </a:prstGeom>
            <a:effectLst>
              <a:outerShdw blurRad="50800" dist="38100" dir="13500000" algn="br" rotWithShape="0">
                <a:prstClr val="black">
                  <a:alpha val="40000"/>
                </a:prstClr>
              </a:outerShdw>
            </a:effectLst>
          </p:spPr>
        </p:pic>
        <p:pic>
          <p:nvPicPr>
            <p:cNvPr id="65"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4883">
              <a:off x="2900953" y="1478037"/>
              <a:ext cx="415659" cy="725599"/>
            </a:xfrm>
            <a:prstGeom prst="rect">
              <a:avLst/>
            </a:prstGeom>
          </p:spPr>
        </p:pic>
      </p:grpSp>
      <p:sp>
        <p:nvSpPr>
          <p:cNvPr id="12" name="Rectangle 11"/>
          <p:cNvSpPr/>
          <p:nvPr/>
        </p:nvSpPr>
        <p:spPr>
          <a:xfrm>
            <a:off x="3792416" y="2137942"/>
            <a:ext cx="4572000" cy="2169825"/>
          </a:xfrm>
          <a:prstGeom prst="rect">
            <a:avLst/>
          </a:prstGeom>
        </p:spPr>
        <p:txBody>
          <a:bodyPr>
            <a:spAutoFit/>
          </a:bodyPr>
          <a:lstStyle/>
          <a:p>
            <a:pPr algn="just">
              <a:lnSpc>
                <a:spcPct val="150000"/>
              </a:lnSpc>
            </a:pPr>
            <a:r>
              <a:rPr lang="en-US" sz="1800">
                <a:latin typeface="+mj-lt"/>
                <a:ea typeface="Calibri" panose="020F0502020204030204" pitchFamily="34" charset="0"/>
                <a:cs typeface="Times New Roman" panose="02020603050405020304" pitchFamily="18" charset="0"/>
              </a:rPr>
              <a:t>Đọc mục IV (SGK tr.28) và trả lời câu hỏi:</a:t>
            </a:r>
          </a:p>
          <a:p>
            <a:pPr marL="285750" indent="-285750" algn="just">
              <a:lnSpc>
                <a:spcPct val="150000"/>
              </a:lnSpc>
              <a:buFont typeface="Wingdings" panose="05000000000000000000" pitchFamily="2" charset="2"/>
              <a:buChar char="§"/>
            </a:pPr>
            <a:r>
              <a:rPr lang="en-US" sz="1800">
                <a:latin typeface="+mj-lt"/>
                <a:ea typeface="Calibri" panose="020F0502020204030204" pitchFamily="34" charset="0"/>
                <a:cs typeface="Times New Roman" panose="02020603050405020304" pitchFamily="18" charset="0"/>
              </a:rPr>
              <a:t>Nêu khái niệm thể tích mol của chất khí</a:t>
            </a:r>
          </a:p>
          <a:p>
            <a:pPr marL="285750" indent="-285750" algn="just">
              <a:lnSpc>
                <a:spcPct val="150000"/>
              </a:lnSpc>
              <a:buFont typeface="Wingdings" panose="05000000000000000000" pitchFamily="2" charset="2"/>
              <a:buChar char="§"/>
            </a:pPr>
            <a:r>
              <a:rPr lang="en-US" sz="1800">
                <a:latin typeface="+mj-lt"/>
                <a:ea typeface="Calibri" panose="020F0502020204030204" pitchFamily="34" charset="0"/>
                <a:cs typeface="Times New Roman" panose="02020603050405020304" pitchFamily="18" charset="0"/>
              </a:rPr>
              <a:t>Trong cùng một điều kiện nhiệt độ và áp suất thì thể tích và khối lượng mol của chúng như nào? </a:t>
            </a:r>
            <a:endParaRPr lang="en-US" sz="1800">
              <a:effectLst/>
              <a:latin typeface="+mj-lt"/>
              <a:ea typeface="Calibri" panose="020F0502020204030204" pitchFamily="34" charset="0"/>
              <a:cs typeface="Times New Roman" panose="02020603050405020304" pitchFamily="18" charset="0"/>
            </a:endParaRPr>
          </a:p>
        </p:txBody>
      </p:sp>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anim calcmode="lin" valueType="num">
                                      <p:cBhvr>
                                        <p:cTn id="13" dur="500" fill="hold"/>
                                        <p:tgtEl>
                                          <p:spTgt spid="71"/>
                                        </p:tgtEl>
                                        <p:attrNameLst>
                                          <p:attrName>ppt_x</p:attrName>
                                        </p:attrNameLst>
                                      </p:cBhvr>
                                      <p:tavLst>
                                        <p:tav tm="0">
                                          <p:val>
                                            <p:strVal val="#ppt_x"/>
                                          </p:val>
                                        </p:tav>
                                        <p:tav tm="100000">
                                          <p:val>
                                            <p:strVal val="#ppt_x"/>
                                          </p:val>
                                        </p:tav>
                                      </p:tavLst>
                                    </p:anim>
                                    <p:anim calcmode="lin" valueType="num">
                                      <p:cBhvr>
                                        <p:cTn id="14" dur="5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grpSp>
        <p:nvGrpSpPr>
          <p:cNvPr id="3" name="Group 2"/>
          <p:cNvGrpSpPr/>
          <p:nvPr/>
        </p:nvGrpSpPr>
        <p:grpSpPr>
          <a:xfrm>
            <a:off x="582397" y="1637818"/>
            <a:ext cx="5077185" cy="1330330"/>
            <a:chOff x="436924" y="1638962"/>
            <a:chExt cx="5077185" cy="1330330"/>
          </a:xfrm>
        </p:grpSpPr>
        <p:sp>
          <p:nvSpPr>
            <p:cNvPr id="25" name="Rounded Rectangle 24"/>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28" name="Google Shape;2704;p80"/>
            <p:cNvGrpSpPr/>
            <p:nvPr/>
          </p:nvGrpSpPr>
          <p:grpSpPr>
            <a:xfrm rot="18529609">
              <a:off x="509220" y="1767893"/>
              <a:ext cx="918540" cy="1063132"/>
              <a:chOff x="2386850" y="4744663"/>
              <a:chExt cx="1171775" cy="1355213"/>
            </a:xfrm>
          </p:grpSpPr>
          <p:grpSp>
            <p:nvGrpSpPr>
              <p:cNvPr id="29" name="Google Shape;2705;p80"/>
              <p:cNvGrpSpPr/>
              <p:nvPr/>
            </p:nvGrpSpPr>
            <p:grpSpPr>
              <a:xfrm>
                <a:off x="2386850" y="4744675"/>
                <a:ext cx="1171775" cy="1355200"/>
                <a:chOff x="2386850" y="4744675"/>
                <a:chExt cx="1171775" cy="1355200"/>
              </a:xfrm>
            </p:grpSpPr>
            <p:sp>
              <p:nvSpPr>
                <p:cNvPr id="49"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726;p80"/>
              <p:cNvGrpSpPr/>
              <p:nvPr/>
            </p:nvGrpSpPr>
            <p:grpSpPr>
              <a:xfrm>
                <a:off x="2386850" y="4744663"/>
                <a:ext cx="1171775" cy="1355200"/>
                <a:chOff x="711125" y="4670475"/>
                <a:chExt cx="1171775" cy="1355200"/>
              </a:xfrm>
            </p:grpSpPr>
            <p:sp>
              <p:nvSpPr>
                <p:cNvPr id="31"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1505562" y="1842462"/>
              <a:ext cx="3891395" cy="923330"/>
            </a:xfrm>
            <a:prstGeom prst="rect">
              <a:avLst/>
            </a:prstGeom>
          </p:spPr>
          <p:txBody>
            <a:bodyPr wrap="square">
              <a:spAutoFit/>
            </a:bodyPr>
            <a:lstStyle/>
            <a:p>
              <a:pPr algn="just">
                <a:lnSpc>
                  <a:spcPct val="150000"/>
                </a:lnSpc>
              </a:pPr>
              <a:r>
                <a:rPr lang="fr-FR" sz="1800">
                  <a:latin typeface="+mj-lt"/>
                  <a:ea typeface="Calibri" panose="020F0502020204030204" pitchFamily="34" charset="0"/>
                </a:rPr>
                <a:t>Thể tích mol của chất khí là thể tích chiếm bởi N phân tử của chất khí đó</a:t>
              </a:r>
              <a:endParaRPr lang="en-US" sz="1800">
                <a:latin typeface="+mj-lt"/>
              </a:endParaRPr>
            </a:p>
          </p:txBody>
        </p:sp>
      </p:grpSp>
      <p:grpSp>
        <p:nvGrpSpPr>
          <p:cNvPr id="73" name="Group 72"/>
          <p:cNvGrpSpPr/>
          <p:nvPr/>
        </p:nvGrpSpPr>
        <p:grpSpPr>
          <a:xfrm>
            <a:off x="3530291" y="3398490"/>
            <a:ext cx="5077185" cy="1330330"/>
            <a:chOff x="436924" y="1638962"/>
            <a:chExt cx="5077185" cy="1330330"/>
          </a:xfrm>
        </p:grpSpPr>
        <p:sp>
          <p:nvSpPr>
            <p:cNvPr id="74" name="Rounded Rectangle 73"/>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75" name="Google Shape;2704;p80"/>
            <p:cNvGrpSpPr/>
            <p:nvPr/>
          </p:nvGrpSpPr>
          <p:grpSpPr>
            <a:xfrm rot="18529609">
              <a:off x="509220" y="1767893"/>
              <a:ext cx="918540" cy="1063132"/>
              <a:chOff x="2386850" y="4744663"/>
              <a:chExt cx="1171775" cy="1355213"/>
            </a:xfrm>
          </p:grpSpPr>
          <p:grpSp>
            <p:nvGrpSpPr>
              <p:cNvPr id="77" name="Google Shape;2705;p80"/>
              <p:cNvGrpSpPr/>
              <p:nvPr/>
            </p:nvGrpSpPr>
            <p:grpSpPr>
              <a:xfrm>
                <a:off x="2386850" y="4744675"/>
                <a:ext cx="1171775" cy="1355200"/>
                <a:chOff x="2386850" y="4744675"/>
                <a:chExt cx="1171775" cy="1355200"/>
              </a:xfrm>
            </p:grpSpPr>
            <p:sp>
              <p:nvSpPr>
                <p:cNvPr id="97"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726;p80"/>
              <p:cNvGrpSpPr/>
              <p:nvPr/>
            </p:nvGrpSpPr>
            <p:grpSpPr>
              <a:xfrm>
                <a:off x="2386850" y="4744663"/>
                <a:ext cx="1171775" cy="1355200"/>
                <a:chOff x="711125" y="4670475"/>
                <a:chExt cx="1171775" cy="1355200"/>
              </a:xfrm>
            </p:grpSpPr>
            <p:sp>
              <p:nvSpPr>
                <p:cNvPr id="79"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Rectangle 75"/>
            <p:cNvSpPr/>
            <p:nvPr/>
          </p:nvSpPr>
          <p:spPr>
            <a:xfrm>
              <a:off x="1497372" y="1644974"/>
              <a:ext cx="3891395" cy="1287532"/>
            </a:xfrm>
            <a:prstGeom prst="rect">
              <a:avLst/>
            </a:prstGeom>
          </p:spPr>
          <p:txBody>
            <a:bodyPr wrap="square">
              <a:spAutoFit/>
            </a:bodyPr>
            <a:lstStyle/>
            <a:p>
              <a:pPr algn="just">
                <a:lnSpc>
                  <a:spcPct val="150000"/>
                </a:lnSpc>
              </a:pPr>
              <a:r>
                <a:rPr lang="fr-FR" sz="1800"/>
                <a:t>Một mol bất kì chất khí nào cũng chiếm những thể tích bằng nhau khi ở cùng điều kiện nhiệt độ và áp suất</a:t>
              </a:r>
              <a:endParaRPr lang="en-US" sz="1800"/>
            </a:p>
          </p:txBody>
        </p:sp>
      </p:grpSp>
      <p:pic>
        <p:nvPicPr>
          <p:cNvPr id="1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9550" y="3297367"/>
            <a:ext cx="2004600" cy="1862456"/>
          </a:xfrm>
          <a:prstGeom prst="rect">
            <a:avLst/>
          </a:prstGeom>
        </p:spPr>
      </p:pic>
    </p:spTree>
    <p:extLst>
      <p:ext uri="{BB962C8B-B14F-4D97-AF65-F5344CB8AC3E}">
        <p14:creationId xmlns:p14="http://schemas.microsoft.com/office/powerpoint/2010/main" val="878329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barn(inVertical)">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grpSp>
        <p:nvGrpSpPr>
          <p:cNvPr id="1325" name="Google Shape;1325;p59"/>
          <p:cNvGrpSpPr/>
          <p:nvPr/>
        </p:nvGrpSpPr>
        <p:grpSpPr>
          <a:xfrm rot="5973186">
            <a:off x="8161139" y="4422639"/>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57" name="Rectangle 56"/>
          <p:cNvSpPr/>
          <p:nvPr/>
        </p:nvSpPr>
        <p:spPr>
          <a:xfrm>
            <a:off x="960153" y="1383812"/>
            <a:ext cx="7223692"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4 (SGK tr.29). </a:t>
            </a:r>
            <a:r>
              <a:rPr lang="fr-FR" sz="1800">
                <a:latin typeface="+mj-lt"/>
              </a:rPr>
              <a:t>Quan sát hình 4.4. cho biết ở điều kiện chuẩn (áp suất 1 bar và nhiệt độ 25</a:t>
            </a:r>
            <a:r>
              <a:rPr lang="fr-FR" sz="1800" baseline="30000">
                <a:latin typeface="+mj-lt"/>
              </a:rPr>
              <a:t>o</a:t>
            </a:r>
            <a:r>
              <a:rPr lang="fr-FR" sz="1800">
                <a:latin typeface="+mj-lt"/>
              </a:rPr>
              <a:t>C), thể tích 1 mol khí là bao nhiêu?</a:t>
            </a:r>
            <a:endParaRPr lang="en-US" sz="1800">
              <a:latin typeface="+mj-lt"/>
            </a:endParaRPr>
          </a:p>
        </p:txBody>
      </p:sp>
      <p:grpSp>
        <p:nvGrpSpPr>
          <p:cNvPr id="10" name="Group 9"/>
          <p:cNvGrpSpPr/>
          <p:nvPr/>
        </p:nvGrpSpPr>
        <p:grpSpPr>
          <a:xfrm>
            <a:off x="611373" y="2398753"/>
            <a:ext cx="4932766" cy="2162675"/>
            <a:chOff x="1948292" y="2436091"/>
            <a:chExt cx="4932766" cy="216267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293" y="2436091"/>
              <a:ext cx="4932765" cy="1692564"/>
            </a:xfrm>
            <a:prstGeom prst="rect">
              <a:avLst/>
            </a:prstGeom>
            <a:effectLst>
              <a:outerShdw blurRad="50800" dist="38100" dir="2700000" algn="tl" rotWithShape="0">
                <a:prstClr val="black">
                  <a:alpha val="40000"/>
                </a:prstClr>
              </a:outerShdw>
            </a:effectLst>
          </p:spPr>
        </p:pic>
        <p:sp>
          <p:nvSpPr>
            <p:cNvPr id="59" name="TextBox 58"/>
            <p:cNvSpPr txBox="1"/>
            <p:nvPr/>
          </p:nvSpPr>
          <p:spPr>
            <a:xfrm>
              <a:off x="1948292" y="4192821"/>
              <a:ext cx="4932765" cy="405945"/>
            </a:xfrm>
            <a:prstGeom prst="rect">
              <a:avLst/>
            </a:prstGeom>
            <a:noFill/>
          </p:spPr>
          <p:txBody>
            <a:bodyPr wrap="square" rtlCol="0">
              <a:spAutoFit/>
            </a:bodyPr>
            <a:lstStyle/>
            <a:p>
              <a:pPr algn="ctr">
                <a:lnSpc>
                  <a:spcPct val="150000"/>
                </a:lnSpc>
              </a:pPr>
              <a:r>
                <a:rPr lang="en-US" sz="1550" b="1" i="1">
                  <a:latin typeface="Arial" panose="020B0604020202020204" pitchFamily="34" charset="0"/>
                  <a:ea typeface="Tahoma" panose="020B0604030504040204" pitchFamily="34" charset="0"/>
                  <a:cs typeface="Arial" panose="020B0604020202020204" pitchFamily="34" charset="0"/>
                </a:rPr>
                <a:t>Hình 4.4. </a:t>
              </a:r>
              <a:r>
                <a:rPr lang="en-US" sz="1550" i="1">
                  <a:latin typeface="Arial" panose="020B0604020202020204" pitchFamily="34" charset="0"/>
                  <a:ea typeface="Tahoma" panose="020B0604030504040204" pitchFamily="34" charset="0"/>
                  <a:cs typeface="Arial" panose="020B0604020202020204" pitchFamily="34" charset="0"/>
                </a:rPr>
                <a:t>Thể tích mol của một số khí ở </a:t>
              </a:r>
              <a:r>
                <a:rPr lang="fr-FR" sz="1550" i="1"/>
                <a:t>25</a:t>
              </a:r>
              <a:r>
                <a:rPr lang="fr-FR" sz="1550" i="1" baseline="30000"/>
                <a:t>o</a:t>
              </a:r>
              <a:r>
                <a:rPr lang="fr-FR" sz="1550" i="1"/>
                <a:t>C, 1 bar</a:t>
              </a:r>
              <a:r>
                <a:rPr lang="en-US" sz="1550" i="1">
                  <a:latin typeface="Arial" panose="020B0604020202020204" pitchFamily="34" charset="0"/>
                  <a:ea typeface="Tahoma" panose="020B0604030504040204" pitchFamily="34" charset="0"/>
                  <a:cs typeface="Arial" panose="020B0604020202020204" pitchFamily="34" charset="0"/>
                </a:rPr>
                <a:t> </a:t>
              </a:r>
            </a:p>
          </p:txBody>
        </p:sp>
      </p:grpSp>
      <p:sp>
        <p:nvSpPr>
          <p:cNvPr id="11" name="Rectangle 10"/>
          <p:cNvSpPr/>
          <p:nvPr/>
        </p:nvSpPr>
        <p:spPr>
          <a:xfrm>
            <a:off x="5599557" y="2783370"/>
            <a:ext cx="3089564" cy="923330"/>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Ở điều kiện áp suất chuẩn, thể tích 1 mol khí là 24,79 l</a:t>
            </a:r>
            <a:endParaRPr lang="en-US" sz="1800">
              <a:effectLst/>
              <a:latin typeface="+mj-lt"/>
              <a:ea typeface="Calibri" panose="020F0502020204030204" pitchFamily="34" charset="0"/>
              <a:cs typeface="Times New Roman" panose="02020603050405020304" pitchFamily="18" charset="0"/>
            </a:endParaRPr>
          </a:p>
        </p:txBody>
      </p:sp>
      <p:pic>
        <p:nvPicPr>
          <p:cNvPr id="62" name="Picture 16">
            <a:extLst>
              <a:ext uri="{FF2B5EF4-FFF2-40B4-BE49-F238E27FC236}">
                <a16:creationId xmlns:a16="http://schemas.microsoft.com/office/drawing/2014/main" id="{1DF6D6F5-4F33-8F01-8CAC-C06311772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2471">
            <a:off x="5636196" y="3737915"/>
            <a:ext cx="699823" cy="70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25470"/>
            <a:ext cx="6854711" cy="1703030"/>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a:t>Giá trị 1 bar = 10</a:t>
            </a:r>
            <a:r>
              <a:rPr lang="fr-FR" sz="1800" baseline="30000"/>
              <a:t>5</a:t>
            </a:r>
            <a:r>
              <a:rPr lang="fr-FR" sz="1800"/>
              <a:t> Pa, xấp xỉ bằng áp suất khí quyển ở độ cao ngang mặt nước biển hoặc vùng đồng bằng nơi ta đang sống.</a:t>
            </a:r>
            <a:endParaRPr lang="en-US" sz="1800"/>
          </a:p>
          <a:p>
            <a:pPr marL="285750" indent="-285750" algn="just">
              <a:lnSpc>
                <a:spcPct val="150000"/>
              </a:lnSpc>
              <a:buFont typeface="Wingdings" panose="05000000000000000000" pitchFamily="2" charset="2"/>
              <a:buChar char="§"/>
            </a:pPr>
            <a:r>
              <a:rPr lang="fr-FR" sz="1800"/>
              <a:t>Ở cùng điều kiện nhiệt độ và áp suất, thể tích mol của chất rắn hoặc chất lỏng là khác nhau. </a:t>
            </a:r>
            <a:endParaRPr lang="en-US" sz="1800"/>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extLst>
      <p:ext uri="{BB962C8B-B14F-4D97-AF65-F5344CB8AC3E}">
        <p14:creationId xmlns:p14="http://schemas.microsoft.com/office/powerpoint/2010/main" val="177414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4"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TextBox 4">
            <a:extLst>
              <a:ext uri="{FF2B5EF4-FFF2-40B4-BE49-F238E27FC236}">
                <a16:creationId xmlns:a16="http://schemas.microsoft.com/office/drawing/2014/main" id="{3EAA8291-3670-AEA9-5F80-62884D9ED676}"/>
              </a:ext>
            </a:extLst>
          </p:cNvPr>
          <p:cNvSpPr txBox="1"/>
          <p:nvPr/>
        </p:nvSpPr>
        <p:spPr>
          <a:xfrm>
            <a:off x="1236691" y="2218122"/>
            <a:ext cx="6727196" cy="1559338"/>
          </a:xfrm>
          <a:prstGeom prst="rect">
            <a:avLst/>
          </a:prstGeom>
        </p:spPr>
        <p:txBody>
          <a:bodyPr wrap="square" lIns="0" tIns="0" rIns="0" bIns="0" rtlCol="0" anchor="ctr">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CHUYỂN ĐỔI GIỮA LƯỢNG CHẤT VÀ THỂ TÍCH CHẤT KHÍ</a:t>
            </a:r>
            <a:endParaRPr lang="vi-VN" sz="3600" b="1">
              <a:solidFill>
                <a:schemeClr val="bg1"/>
              </a:solidFill>
              <a:cs typeface="Arial" panose="020B0604020202020204" pitchFamily="34" charset="0"/>
            </a:endParaRPr>
          </a:p>
        </p:txBody>
      </p:sp>
      <p:sp>
        <p:nvSpPr>
          <p:cNvPr id="66" name="Oval 65"/>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V</a:t>
            </a:r>
          </a:p>
        </p:txBody>
      </p:sp>
      <p:grpSp>
        <p:nvGrpSpPr>
          <p:cNvPr id="1254" name="Google Shape;1254;p58"/>
          <p:cNvGrpSpPr/>
          <p:nvPr/>
        </p:nvGrpSpPr>
        <p:grpSpPr>
          <a:xfrm>
            <a:off x="6781026" y="640188"/>
            <a:ext cx="1287760" cy="1212663"/>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648713" y="1246520"/>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1499981" y="4091386"/>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a:solidFill>
                  <a:schemeClr val="accent2"/>
                </a:solidFill>
                <a:latin typeface="+mj-lt"/>
              </a:rPr>
              <a:t>KHỞI ĐỘNG</a:t>
            </a:r>
            <a:endParaRPr lang="en-US" sz="3200" b="1" dirty="0">
              <a:solidFill>
                <a:schemeClr val="accent2"/>
              </a:solidFill>
              <a:latin typeface="+mj-lt"/>
            </a:endParaRPr>
          </a:p>
        </p:txBody>
      </p:sp>
      <p:sp>
        <p:nvSpPr>
          <p:cNvPr id="2" name="Rectangle 1"/>
          <p:cNvSpPr/>
          <p:nvPr/>
        </p:nvSpPr>
        <p:spPr>
          <a:xfrm>
            <a:off x="900546" y="1916646"/>
            <a:ext cx="4752109" cy="2169825"/>
          </a:xfrm>
          <a:prstGeom prst="rect">
            <a:avLst/>
          </a:prstGeom>
        </p:spPr>
        <p:txBody>
          <a:bodyPr wrap="square">
            <a:spAutoFit/>
          </a:bodyPr>
          <a:lstStyle/>
          <a:p>
            <a:pPr algn="just">
              <a:lnSpc>
                <a:spcPct val="150000"/>
              </a:lnSpc>
              <a:spcBef>
                <a:spcPts val="300"/>
              </a:spcBef>
            </a:pPr>
            <a:r>
              <a:rPr lang="fr-FR" sz="1800">
                <a:latin typeface="+mj-lt"/>
                <a:ea typeface="Calibri" panose="020F0502020204030204" pitchFamily="34" charset="0"/>
                <a:cs typeface="Times New Roman" panose="02020603050405020304" pitchFamily="18" charset="0"/>
              </a:rPr>
              <a:t>Nếu yêu cầu đếm số lượng viên gạch để xây bức tường của lâu đài (hình 4.1) và đếm số lượng hạt cát để xây bức tường của lâu đài bằng cát (hình 4.2), yêu cầu nào có thể thực hiện được ? Vì sao ?</a:t>
            </a:r>
            <a:endParaRPr lang="en-US" sz="1800">
              <a:effectLst/>
              <a:latin typeface="+mj-lt"/>
              <a:ea typeface="Calibri" panose="020F0502020204030204" pitchFamily="34" charset="0"/>
              <a:cs typeface="Times New Roman" panose="02020603050405020304" pitchFamily="18" charset="0"/>
            </a:endParaRPr>
          </a:p>
        </p:txBody>
      </p:sp>
      <p:pic>
        <p:nvPicPr>
          <p:cNvPr id="40"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81680" y="1562724"/>
            <a:ext cx="2302136" cy="2877670"/>
          </a:xfrm>
          <a:prstGeom prst="rect">
            <a:avLst/>
          </a:prstGeom>
        </p:spPr>
      </p:pic>
    </p:spTree>
    <p:extLst>
      <p:ext uri="{BB962C8B-B14F-4D97-AF65-F5344CB8AC3E}">
        <p14:creationId xmlns:p14="http://schemas.microsoft.com/office/powerpoint/2010/main" val="1625885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CẶP ĐÔI</a:t>
            </a:r>
            <a:endParaRPr lang="en-US" sz="3200" b="1" dirty="0">
              <a:solidFill>
                <a:srgbClr val="C00000"/>
              </a:solidFill>
              <a:latin typeface="+mj-lt"/>
            </a:endParaRPr>
          </a:p>
        </p:txBody>
      </p:sp>
      <p:sp>
        <p:nvSpPr>
          <p:cNvPr id="4" name="Rectangle 3"/>
          <p:cNvSpPr/>
          <p:nvPr/>
        </p:nvSpPr>
        <p:spPr>
          <a:xfrm>
            <a:off x="626715" y="1344027"/>
            <a:ext cx="7890567" cy="369332"/>
          </a:xfrm>
          <a:prstGeom prst="rect">
            <a:avLst/>
          </a:prstGeom>
        </p:spPr>
        <p:txBody>
          <a:bodyPr wrap="square">
            <a:spAutoFit/>
          </a:bodyPr>
          <a:lstStyle/>
          <a:p>
            <a:pPr algn="ctr"/>
            <a:r>
              <a:rPr lang="fr-FR" sz="1800" b="1" i="1">
                <a:solidFill>
                  <a:srgbClr val="FF0000"/>
                </a:solidFill>
                <a:latin typeface="+mj-lt"/>
                <a:ea typeface="Calibri" panose="020F0502020204030204" pitchFamily="34" charset="0"/>
              </a:rPr>
              <a:t>Quan sát bảng 4.1 (SGK tr.30): </a:t>
            </a:r>
            <a:r>
              <a:rPr lang="fr-FR" sz="1800">
                <a:latin typeface="+mj-lt"/>
                <a:ea typeface="Calibri" panose="020F0502020204030204" pitchFamily="34" charset="0"/>
              </a:rPr>
              <a:t>Nêu mối liên hệ giữa thể tích và số mol khí</a:t>
            </a:r>
            <a:endParaRPr lang="en-US" sz="180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1680997030"/>
              </p:ext>
            </p:extLst>
          </p:nvPr>
        </p:nvGraphicFramePr>
        <p:xfrm>
          <a:off x="1262796" y="2783186"/>
          <a:ext cx="6618403" cy="1106472"/>
        </p:xfrm>
        <a:graphic>
          <a:graphicData uri="http://schemas.openxmlformats.org/drawingml/2006/table">
            <a:tbl>
              <a:tblPr firstRow="1" bandRow="1">
                <a:tableStyleId>{5940675A-B579-460E-94D1-54222C63F5DA}</a:tableStyleId>
              </a:tblPr>
              <a:tblGrid>
                <a:gridCol w="2053281">
                  <a:extLst>
                    <a:ext uri="{9D8B030D-6E8A-4147-A177-3AD203B41FA5}">
                      <a16:colId xmlns:a16="http://schemas.microsoft.com/office/drawing/2014/main" val="2878724730"/>
                    </a:ext>
                  </a:extLst>
                </a:gridCol>
                <a:gridCol w="1111319">
                  <a:extLst>
                    <a:ext uri="{9D8B030D-6E8A-4147-A177-3AD203B41FA5}">
                      <a16:colId xmlns:a16="http://schemas.microsoft.com/office/drawing/2014/main" val="1696084413"/>
                    </a:ext>
                  </a:extLst>
                </a:gridCol>
                <a:gridCol w="1177637">
                  <a:extLst>
                    <a:ext uri="{9D8B030D-6E8A-4147-A177-3AD203B41FA5}">
                      <a16:colId xmlns:a16="http://schemas.microsoft.com/office/drawing/2014/main" val="2769230744"/>
                    </a:ext>
                  </a:extLst>
                </a:gridCol>
                <a:gridCol w="1198418">
                  <a:extLst>
                    <a:ext uri="{9D8B030D-6E8A-4147-A177-3AD203B41FA5}">
                      <a16:colId xmlns:a16="http://schemas.microsoft.com/office/drawing/2014/main" val="124398528"/>
                    </a:ext>
                  </a:extLst>
                </a:gridCol>
                <a:gridCol w="1077748">
                  <a:extLst>
                    <a:ext uri="{9D8B030D-6E8A-4147-A177-3AD203B41FA5}">
                      <a16:colId xmlns:a16="http://schemas.microsoft.com/office/drawing/2014/main" val="461718606"/>
                    </a:ext>
                  </a:extLst>
                </a:gridCol>
              </a:tblGrid>
              <a:tr h="553236">
                <a:tc>
                  <a:txBody>
                    <a:bodyPr/>
                    <a:lstStyle/>
                    <a:p>
                      <a:pPr algn="ctr"/>
                      <a:r>
                        <a:rPr lang="en-US" sz="1800" b="1">
                          <a:solidFill>
                            <a:srgbClr val="000000"/>
                          </a:solidFill>
                        </a:rPr>
                        <a:t>Thể</a:t>
                      </a:r>
                      <a:r>
                        <a:rPr lang="en-US" sz="1800" b="1" baseline="0">
                          <a:solidFill>
                            <a:srgbClr val="000000"/>
                          </a:solidFill>
                        </a:rPr>
                        <a:t> tích khí (lít)</a:t>
                      </a:r>
                      <a:endParaRPr lang="en-US" sz="1800" b="1">
                        <a:solidFill>
                          <a:srgbClr val="000000"/>
                        </a:solidFill>
                      </a:endParaRPr>
                    </a:p>
                  </a:txBody>
                  <a:tcPr anchor="ctr">
                    <a:solidFill>
                      <a:srgbClr val="DCF1CE"/>
                    </a:solidFill>
                  </a:tcPr>
                </a:tc>
                <a:tc>
                  <a:txBody>
                    <a:bodyPr/>
                    <a:lstStyle/>
                    <a:p>
                      <a:pPr algn="ctr"/>
                      <a:r>
                        <a:rPr lang="en-US" sz="1800">
                          <a:solidFill>
                            <a:srgbClr val="000000"/>
                          </a:solidFill>
                        </a:rPr>
                        <a:t>4,9858</a:t>
                      </a:r>
                    </a:p>
                  </a:txBody>
                  <a:tcPr anchor="ctr">
                    <a:solidFill>
                      <a:schemeClr val="bg1"/>
                    </a:solidFill>
                  </a:tcPr>
                </a:tc>
                <a:tc>
                  <a:txBody>
                    <a:bodyPr/>
                    <a:lstStyle/>
                    <a:p>
                      <a:pPr algn="ctr"/>
                      <a:r>
                        <a:rPr lang="en-US" sz="1800">
                          <a:solidFill>
                            <a:srgbClr val="000000"/>
                          </a:solidFill>
                        </a:rPr>
                        <a:t>12,395</a:t>
                      </a:r>
                    </a:p>
                  </a:txBody>
                  <a:tcPr anchor="ctr">
                    <a:solidFill>
                      <a:schemeClr val="bg1"/>
                    </a:solidFill>
                  </a:tcPr>
                </a:tc>
                <a:tc>
                  <a:txBody>
                    <a:bodyPr/>
                    <a:lstStyle/>
                    <a:p>
                      <a:pPr algn="ctr"/>
                      <a:r>
                        <a:rPr lang="en-US" sz="1800">
                          <a:solidFill>
                            <a:srgbClr val="000000"/>
                          </a:solidFill>
                        </a:rPr>
                        <a:t>24,79</a:t>
                      </a:r>
                    </a:p>
                  </a:txBody>
                  <a:tcPr anchor="ctr">
                    <a:solidFill>
                      <a:schemeClr val="bg1"/>
                    </a:solidFill>
                  </a:tcPr>
                </a:tc>
                <a:tc>
                  <a:txBody>
                    <a:bodyPr/>
                    <a:lstStyle/>
                    <a:p>
                      <a:pPr algn="ctr"/>
                      <a:r>
                        <a:rPr lang="en-US" sz="1800">
                          <a:solidFill>
                            <a:srgbClr val="000000"/>
                          </a:solidFill>
                        </a:rPr>
                        <a:t>49,58</a:t>
                      </a:r>
                    </a:p>
                  </a:txBody>
                  <a:tcPr anchor="ctr">
                    <a:solidFill>
                      <a:schemeClr val="bg1"/>
                    </a:solidFill>
                  </a:tcPr>
                </a:tc>
                <a:extLst>
                  <a:ext uri="{0D108BD9-81ED-4DB2-BD59-A6C34878D82A}">
                    <a16:rowId xmlns:a16="http://schemas.microsoft.com/office/drawing/2014/main" val="4278565198"/>
                  </a:ext>
                </a:extLst>
              </a:tr>
              <a:tr h="553236">
                <a:tc>
                  <a:txBody>
                    <a:bodyPr/>
                    <a:lstStyle/>
                    <a:p>
                      <a:pPr algn="ctr"/>
                      <a:r>
                        <a:rPr lang="en-US" sz="1800" b="1" dirty="0" err="1">
                          <a:solidFill>
                            <a:srgbClr val="000000"/>
                          </a:solidFill>
                        </a:rPr>
                        <a:t>Số</a:t>
                      </a:r>
                      <a:r>
                        <a:rPr lang="en-US" sz="1800" b="1" baseline="0" dirty="0">
                          <a:solidFill>
                            <a:srgbClr val="000000"/>
                          </a:solidFill>
                        </a:rPr>
                        <a:t> mol </a:t>
                      </a:r>
                      <a:r>
                        <a:rPr lang="en-US" sz="1800" b="1" baseline="0" dirty="0" err="1">
                          <a:solidFill>
                            <a:srgbClr val="000000"/>
                          </a:solidFill>
                        </a:rPr>
                        <a:t>khí</a:t>
                      </a:r>
                      <a:r>
                        <a:rPr lang="en-US" sz="1800" b="1" baseline="0" dirty="0">
                          <a:solidFill>
                            <a:srgbClr val="000000"/>
                          </a:solidFill>
                        </a:rPr>
                        <a:t> (mol)</a:t>
                      </a:r>
                      <a:endParaRPr lang="en-US" sz="1800" b="1" dirty="0">
                        <a:solidFill>
                          <a:srgbClr val="000000"/>
                        </a:solidFill>
                      </a:endParaRPr>
                    </a:p>
                  </a:txBody>
                  <a:tcPr anchor="ctr">
                    <a:solidFill>
                      <a:srgbClr val="DCF1CE"/>
                    </a:solidFill>
                  </a:tcPr>
                </a:tc>
                <a:tc>
                  <a:txBody>
                    <a:bodyPr/>
                    <a:lstStyle/>
                    <a:p>
                      <a:pPr algn="ctr"/>
                      <a:r>
                        <a:rPr lang="en-US" sz="1800" dirty="0">
                          <a:solidFill>
                            <a:srgbClr val="000000"/>
                          </a:solidFill>
                        </a:rPr>
                        <a:t>0,2</a:t>
                      </a:r>
                    </a:p>
                  </a:txBody>
                  <a:tcPr anchor="ctr">
                    <a:solidFill>
                      <a:schemeClr val="bg1"/>
                    </a:solidFill>
                  </a:tcPr>
                </a:tc>
                <a:tc>
                  <a:txBody>
                    <a:bodyPr/>
                    <a:lstStyle/>
                    <a:p>
                      <a:pPr algn="ctr"/>
                      <a:r>
                        <a:rPr lang="en-US" sz="1800">
                          <a:solidFill>
                            <a:srgbClr val="000000"/>
                          </a:solidFill>
                        </a:rPr>
                        <a:t>0,5</a:t>
                      </a:r>
                    </a:p>
                  </a:txBody>
                  <a:tcPr anchor="ctr">
                    <a:solidFill>
                      <a:schemeClr val="bg1"/>
                    </a:solidFill>
                  </a:tcPr>
                </a:tc>
                <a:tc>
                  <a:txBody>
                    <a:bodyPr/>
                    <a:lstStyle/>
                    <a:p>
                      <a:pPr algn="ctr"/>
                      <a:r>
                        <a:rPr lang="en-US" sz="1800">
                          <a:solidFill>
                            <a:srgbClr val="000000"/>
                          </a:solidFill>
                        </a:rPr>
                        <a:t>1</a:t>
                      </a:r>
                    </a:p>
                  </a:txBody>
                  <a:tcPr anchor="ctr">
                    <a:solidFill>
                      <a:schemeClr val="bg1"/>
                    </a:solidFill>
                  </a:tcPr>
                </a:tc>
                <a:tc>
                  <a:txBody>
                    <a:bodyPr/>
                    <a:lstStyle/>
                    <a:p>
                      <a:pPr algn="ctr"/>
                      <a:r>
                        <a:rPr lang="en-US" sz="1800" dirty="0">
                          <a:solidFill>
                            <a:srgbClr val="000000"/>
                          </a:solidFill>
                        </a:rPr>
                        <a:t>2</a:t>
                      </a:r>
                    </a:p>
                  </a:txBody>
                  <a:tcPr anchor="ctr">
                    <a:solidFill>
                      <a:schemeClr val="bg1"/>
                    </a:solidFill>
                  </a:tcPr>
                </a:tc>
                <a:extLst>
                  <a:ext uri="{0D108BD9-81ED-4DB2-BD59-A6C34878D82A}">
                    <a16:rowId xmlns:a16="http://schemas.microsoft.com/office/drawing/2014/main" val="2968642145"/>
                  </a:ext>
                </a:extLst>
              </a:tr>
            </a:tbl>
          </a:graphicData>
        </a:graphic>
      </p:graphicFrame>
      <p:sp>
        <p:nvSpPr>
          <p:cNvPr id="38" name="TextBox 37"/>
          <p:cNvSpPr txBox="1"/>
          <p:nvPr/>
        </p:nvSpPr>
        <p:spPr>
          <a:xfrm>
            <a:off x="1262796" y="2164949"/>
            <a:ext cx="6618403" cy="461665"/>
          </a:xfrm>
          <a:prstGeom prst="rect">
            <a:avLst/>
          </a:prstGeom>
          <a:noFill/>
        </p:spPr>
        <p:txBody>
          <a:bodyPr wrap="square" rtlCol="0">
            <a:spAutoFit/>
          </a:bodyPr>
          <a:lstStyle/>
          <a:p>
            <a:pPr algn="ctr">
              <a:lnSpc>
                <a:spcPct val="150000"/>
              </a:lnSpc>
            </a:pPr>
            <a:r>
              <a:rPr lang="en-US" sz="1600" b="1" i="1">
                <a:latin typeface="Arial" panose="020B0604020202020204" pitchFamily="34" charset="0"/>
                <a:ea typeface="Tahoma" panose="020B0604030504040204" pitchFamily="34" charset="0"/>
                <a:cs typeface="Arial" panose="020B0604020202020204" pitchFamily="34" charset="0"/>
              </a:rPr>
              <a:t>Bảng 4.1. </a:t>
            </a:r>
            <a:r>
              <a:rPr lang="en-US" sz="1600" i="1">
                <a:latin typeface="Arial" panose="020B0604020202020204" pitchFamily="34" charset="0"/>
                <a:ea typeface="Tahoma" panose="020B0604030504040204" pitchFamily="34" charset="0"/>
                <a:cs typeface="Arial" panose="020B0604020202020204" pitchFamily="34" charset="0"/>
              </a:rPr>
              <a:t>Mối liên hệ giữa thể tích và số mol chất khí oxygen</a:t>
            </a:r>
          </a:p>
        </p:txBody>
      </p:sp>
      <p:grpSp>
        <p:nvGrpSpPr>
          <p:cNvPr id="39" name="Google Shape;2224;p74"/>
          <p:cNvGrpSpPr/>
          <p:nvPr/>
        </p:nvGrpSpPr>
        <p:grpSpPr>
          <a:xfrm>
            <a:off x="1354536" y="576121"/>
            <a:ext cx="320453" cy="409255"/>
            <a:chOff x="5905475" y="2032050"/>
            <a:chExt cx="454350" cy="580175"/>
          </a:xfrm>
        </p:grpSpPr>
        <p:sp>
          <p:nvSpPr>
            <p:cNvPr id="40"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231;p74"/>
          <p:cNvGrpSpPr/>
          <p:nvPr/>
        </p:nvGrpSpPr>
        <p:grpSpPr>
          <a:xfrm rot="5973186">
            <a:off x="7876189" y="2136758"/>
            <a:ext cx="525721" cy="428640"/>
            <a:chOff x="5426900" y="3064075"/>
            <a:chExt cx="281450" cy="229525"/>
          </a:xfrm>
        </p:grpSpPr>
        <p:sp>
          <p:nvSpPr>
            <p:cNvPr id="47"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2241;p74"/>
          <p:cNvGrpSpPr/>
          <p:nvPr/>
        </p:nvGrpSpPr>
        <p:grpSpPr>
          <a:xfrm rot="5973186">
            <a:off x="836704" y="4108107"/>
            <a:ext cx="525721" cy="428640"/>
            <a:chOff x="5426900" y="3064075"/>
            <a:chExt cx="281450" cy="229525"/>
          </a:xfrm>
        </p:grpSpPr>
        <p:sp>
          <p:nvSpPr>
            <p:cNvPr id="57"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8766" y="4060310"/>
            <a:ext cx="1946733" cy="11412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66" name="Rounded Rectangle 65"/>
          <p:cNvSpPr/>
          <p:nvPr/>
        </p:nvSpPr>
        <p:spPr>
          <a:xfrm>
            <a:off x="620276" y="402270"/>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Quan sát bảng nhận thấy thể tích 1 mol khí oxygen là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7" name="Rounded Rectangle 66"/>
          <p:cNvSpPr/>
          <p:nvPr/>
        </p:nvSpPr>
        <p:spPr>
          <a:xfrm>
            <a:off x="620276" y="1973278"/>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Vậy thể tích 2 mol, 0,5 mol khí oxygen lần lượt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8" name="Rounded Rectangle 67"/>
          <p:cNvSpPr/>
          <p:nvPr/>
        </p:nvSpPr>
        <p:spPr>
          <a:xfrm>
            <a:off x="620276" y="3544286"/>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Rút ra được mối liên hệ gì giữa thể tích và số mol khí oxygen?</a:t>
            </a:r>
            <a:endParaRPr lang="en-US" sz="1800" dirty="0">
              <a:solidFill>
                <a:srgbClr val="000000"/>
              </a:solidFill>
              <a:latin typeface="Arial" panose="020B0604020202020204" pitchFamily="34" charset="0"/>
              <a:cs typeface="Arial" panose="020B0604020202020204" pitchFamily="34" charset="0"/>
            </a:endParaRPr>
          </a:p>
        </p:txBody>
      </p:sp>
      <p:sp>
        <p:nvSpPr>
          <p:cNvPr id="69" name="Rounded Rectangle 68"/>
          <p:cNvSpPr/>
          <p:nvPr/>
        </p:nvSpPr>
        <p:spPr>
          <a:xfrm>
            <a:off x="5906219" y="613442"/>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24,79 l</a:t>
            </a:r>
            <a:endParaRPr lang="en-US" sz="2000" b="1" dirty="0">
              <a:solidFill>
                <a:schemeClr val="bg1"/>
              </a:solidFill>
              <a:latin typeface="Arial" panose="020B0604020202020204" pitchFamily="34" charset="0"/>
              <a:cs typeface="Arial" panose="020B0604020202020204" pitchFamily="34" charset="0"/>
            </a:endParaRPr>
          </a:p>
        </p:txBody>
      </p:sp>
      <p:sp>
        <p:nvSpPr>
          <p:cNvPr id="70" name="Right Arrow 69"/>
          <p:cNvSpPr/>
          <p:nvPr/>
        </p:nvSpPr>
        <p:spPr>
          <a:xfrm>
            <a:off x="4939726" y="837106"/>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1" name="Rounded Rectangle 70"/>
          <p:cNvSpPr/>
          <p:nvPr/>
        </p:nvSpPr>
        <p:spPr>
          <a:xfrm>
            <a:off x="5906219" y="2184450"/>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49,58 l, 12,395 l</a:t>
            </a:r>
            <a:endParaRPr lang="en-US" sz="2000" b="1" dirty="0">
              <a:solidFill>
                <a:schemeClr val="bg1"/>
              </a:solidFill>
              <a:latin typeface="Arial" panose="020B0604020202020204" pitchFamily="34" charset="0"/>
              <a:cs typeface="Arial" panose="020B0604020202020204" pitchFamily="34" charset="0"/>
            </a:endParaRPr>
          </a:p>
        </p:txBody>
      </p:sp>
      <p:sp>
        <p:nvSpPr>
          <p:cNvPr id="72" name="Right Arrow 71"/>
          <p:cNvSpPr/>
          <p:nvPr/>
        </p:nvSpPr>
        <p:spPr>
          <a:xfrm>
            <a:off x="4937196" y="2408114"/>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Rounded Rectangle 72"/>
              <p:cNvSpPr/>
              <p:nvPr/>
            </p:nvSpPr>
            <p:spPr>
              <a:xfrm>
                <a:off x="5906219" y="3755458"/>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14:m>
                  <m:oMath xmlns:m="http://schemas.openxmlformats.org/officeDocument/2006/math">
                    <m:sSub>
                      <m:sSubPr>
                        <m:ctrlPr>
                          <a:rPr lang="en-US" sz="20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𝑽</m:t>
                        </m:r>
                      </m:e>
                      <m:sub>
                        <m:sSub>
                          <m:sSubPr>
                            <m:ctrlPr>
                              <a:rPr lang="en-U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b>
                        </m:sSub>
                      </m:sub>
                    </m:sSub>
                  </m:oMath>
                </a14:m>
                <a:r>
                  <a:rPr lang="fr-FR" sz="2000" b="1">
                    <a:solidFill>
                      <a:schemeClr val="bg1"/>
                    </a:solidFill>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𝒏</m:t>
                        </m:r>
                      </m:e>
                      <m:sub>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sub>
                    </m:sSub>
                    <m:r>
                      <a:rPr lang="fr-FR" sz="2000" b="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b="1">
                    <a:solidFill>
                      <a:schemeClr val="bg1"/>
                    </a:solidFill>
                    <a:latin typeface="+mj-lt"/>
                    <a:ea typeface="Times New Roman" panose="02020603050405020304" pitchFamily="18" charset="0"/>
                    <a:cs typeface="Times New Roman" panose="02020603050405020304" pitchFamily="18" charset="0"/>
                  </a:rPr>
                  <a:t> 24,79 l</a:t>
                </a:r>
                <a:endParaRPr lang="en-US" sz="2000" b="1" dirty="0">
                  <a:solidFill>
                    <a:schemeClr val="bg1"/>
                  </a:solidFill>
                  <a:latin typeface="+mj-lt"/>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5906219" y="3755458"/>
                <a:ext cx="2522757" cy="881656"/>
              </a:xfrm>
              <a:prstGeom prst="roundRect">
                <a:avLst/>
              </a:prstGeom>
              <a:blipFill>
                <a:blip r:embed="rId3"/>
                <a:stretch>
                  <a:fillRect/>
                </a:stretch>
              </a:blipFill>
              <a:ln w="28575">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4" name="Right Arrow 73"/>
          <p:cNvSpPr/>
          <p:nvPr/>
        </p:nvSpPr>
        <p:spPr>
          <a:xfrm>
            <a:off x="4937196" y="3979122"/>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737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randombar(horizont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inVertical)">
                                      <p:cBhvr>
                                        <p:cTn id="20" dur="500"/>
                                        <p:tgtEl>
                                          <p:spTgt spid="6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500"/>
                                        <p:tgtEl>
                                          <p:spTgt spid="72"/>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randombar(horizontal)">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left)">
                                      <p:cBhvr>
                                        <p:cTn id="37" dur="500"/>
                                        <p:tgtEl>
                                          <p:spTgt spid="74"/>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randombar(horizontal)">
                                      <p:cBhvr>
                                        <p:cTn id="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7651" y="1530927"/>
            <a:ext cx="8020050" cy="3343609"/>
            <a:chOff x="597651" y="1530927"/>
            <a:chExt cx="8020050" cy="3343609"/>
          </a:xfrm>
        </p:grpSpPr>
        <p:sp>
          <p:nvSpPr>
            <p:cNvPr id="10"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pic>
          <p:nvPicPr>
            <p:cNvPr id="23"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8587" y="4056168"/>
              <a:ext cx="1193905" cy="818368"/>
            </a:xfrm>
            <a:prstGeom prst="rect">
              <a:avLst/>
            </a:prstGeom>
          </p:spPr>
        </p:pic>
      </p:grpSp>
      <p:sp>
        <p:nvSpPr>
          <p:cNvPr id="12" name="Rectangle 11"/>
          <p:cNvSpPr/>
          <p:nvPr/>
        </p:nvSpPr>
        <p:spPr>
          <a:xfrm>
            <a:off x="848587" y="304138"/>
            <a:ext cx="7446817" cy="1015663"/>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a:t>
            </a:r>
            <a:r>
              <a:rPr lang="fr-FR" sz="2000" b="1" i="1">
                <a:solidFill>
                  <a:schemeClr val="accent3">
                    <a:lumMod val="75000"/>
                  </a:schemeClr>
                </a:solidFill>
              </a:rPr>
              <a:t>chuyển đổi giữa số mol (n) và thể tích (V) của các chất khí ở điều kiện chuẩn (đktc)?</a:t>
            </a:r>
            <a:endParaRPr lang="en-US" sz="2000" b="1" i="1">
              <a:solidFill>
                <a:schemeClr val="accent3">
                  <a:lumMod val="75000"/>
                </a:schemeClr>
              </a:solidFill>
              <a:ea typeface="Calibri" panose="020F0502020204030204" pitchFamily="34" charset="0"/>
              <a:cs typeface="Times New Roman" panose="02020603050405020304" pitchFamily="18" charset="0"/>
            </a:endParaRPr>
          </a:p>
        </p:txBody>
      </p:sp>
      <p:sp>
        <p:nvSpPr>
          <p:cNvPr id="18" name="Rounded Rectangle 17"/>
          <p:cNvSpPr/>
          <p:nvPr/>
        </p:nvSpPr>
        <p:spPr>
          <a:xfrm>
            <a:off x="1613469" y="1838350"/>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50"/>
              </a:spcBef>
              <a:spcAft>
                <a:spcPts val="50"/>
              </a:spcAft>
            </a:pPr>
            <a:r>
              <a:rPr lang="fr-FR" sz="1800">
                <a:solidFill>
                  <a:srgbClr val="000000"/>
                </a:solidFill>
              </a:rPr>
              <a:t>n là số mol chất khí</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4983944" y="1838349"/>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50"/>
              </a:spcBef>
              <a:spcAft>
                <a:spcPts val="50"/>
              </a:spcAft>
            </a:pPr>
            <a:r>
              <a:rPr lang="fr-FR" sz="1800">
                <a:solidFill>
                  <a:srgbClr val="000000"/>
                </a:solidFill>
              </a:rPr>
              <a:t>V là thể tích chất khí ở điều kiện chuẩn </a:t>
            </a:r>
            <a:endParaRPr lang="en-US" sz="1800" dirty="0">
              <a:solidFill>
                <a:srgbClr val="000000"/>
              </a:solidFill>
              <a:latin typeface="Arial" panose="020B0604020202020204" pitchFamily="34" charset="0"/>
              <a:cs typeface="Arial" panose="020B0604020202020204" pitchFamily="34" charset="0"/>
            </a:endParaRPr>
          </a:p>
        </p:txBody>
      </p:sp>
      <p:sp>
        <p:nvSpPr>
          <p:cNvPr id="20" name="Left Brace 19"/>
          <p:cNvSpPr/>
          <p:nvPr/>
        </p:nvSpPr>
        <p:spPr>
          <a:xfrm rot="16200000">
            <a:off x="4319963" y="1191185"/>
            <a:ext cx="504065" cy="4017916"/>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p>
        </p:txBody>
      </p:sp>
      <mc:AlternateContent xmlns:mc="http://schemas.openxmlformats.org/markup-compatibility/2006" xmlns:a14="http://schemas.microsoft.com/office/drawing/2010/main">
        <mc:Choice Requires="a14">
          <p:sp>
            <p:nvSpPr>
              <p:cNvPr id="21" name="Rectangle 20"/>
              <p:cNvSpPr/>
              <p:nvPr/>
            </p:nvSpPr>
            <p:spPr>
              <a:xfrm>
                <a:off x="2714755" y="4172537"/>
                <a:ext cx="3714478" cy="512513"/>
              </a:xfrm>
              <a:prstGeom prst="rect">
                <a:avLst/>
              </a:prstGeom>
            </p:spPr>
            <p:txBody>
              <a:bodyPr wrap="none">
                <a:spAutoFit/>
              </a:bodyPr>
              <a:lstStyle/>
              <a:p>
                <a:pPr algn="just">
                  <a:spcBef>
                    <a:spcPts val="300"/>
                  </a:spcBef>
                </a:pPr>
                <a:r>
                  <a:rPr lang="fr-FR" sz="1800" i="1">
                    <a:latin typeface="+mj-lt"/>
                    <a:ea typeface="Calibri" panose="020F0502020204030204" pitchFamily="34" charset="0"/>
                    <a:cs typeface="Times New Roman" panose="02020603050405020304" pitchFamily="18" charset="0"/>
                  </a:rPr>
                  <a:t>V = 24,79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(lít)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𝑉</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24,79</m:t>
                        </m:r>
                      </m:den>
                    </m:f>
                  </m:oMath>
                </a14:m>
                <a:r>
                  <a:rPr lang="fr-FR" sz="1800" i="1">
                    <a:latin typeface="+mj-lt"/>
                    <a:ea typeface="Times New Roman" panose="02020603050405020304" pitchFamily="18" charset="0"/>
                    <a:cs typeface="Times New Roman" panose="02020603050405020304" pitchFamily="18" charset="0"/>
                  </a:rPr>
                  <a:t> (mol)</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714755" y="4172537"/>
                <a:ext cx="3714478" cy="512513"/>
              </a:xfrm>
              <a:prstGeom prst="rect">
                <a:avLst/>
              </a:prstGeom>
              <a:blipFill>
                <a:blip r:embed="rId52"/>
                <a:stretch>
                  <a:fillRect l="-1311" r="-492" b="-1176"/>
                </a:stretch>
              </a:blipFill>
            </p:spPr>
            <p:txBody>
              <a:bodyPr/>
              <a:lstStyle/>
              <a:p>
                <a:r>
                  <a:rPr lang="en-US">
                    <a:noFill/>
                  </a:rPr>
                  <a:t> </a:t>
                </a:r>
              </a:p>
            </p:txBody>
          </p:sp>
        </mc:Fallback>
      </mc:AlternateContent>
      <p:sp>
        <p:nvSpPr>
          <p:cNvPr id="22" name="Right Arrow 21"/>
          <p:cNvSpPr/>
          <p:nvPr/>
        </p:nvSpPr>
        <p:spPr>
          <a:xfrm rot="5400000">
            <a:off x="4341775" y="3608784"/>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642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animBg="1"/>
      <p:bldP spid="20" grpId="0" animBg="1"/>
      <p:bldP spid="21" grpId="0"/>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 name="Rectangle 3"/>
              <p:cNvSpPr/>
              <p:nvPr/>
            </p:nvSpPr>
            <p:spPr>
              <a:xfrm>
                <a:off x="692726" y="1755399"/>
                <a:ext cx="7758545" cy="2585323"/>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Vận dụng công thức chuyển đổi giữa số mol và thể tích khí để thực hiện các ví dụ sau:</a:t>
                </a:r>
                <a:endParaRPr lang="en-US" sz="1800">
                  <a:latin typeface="+mj-lt"/>
                  <a:ea typeface="Calibri" panose="020F0502020204030204" pitchFamily="34" charset="0"/>
                  <a:cs typeface="Times New Roman" panose="02020603050405020304" pitchFamily="18" charset="0"/>
                </a:endParaRPr>
              </a:p>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1. </a:t>
                </a:r>
                <a:r>
                  <a:rPr lang="fr-FR" sz="1800">
                    <a:latin typeface="+mj-lt"/>
                    <a:ea typeface="Calibri" panose="020F0502020204030204" pitchFamily="34" charset="0"/>
                    <a:cs typeface="Times New Roman" panose="02020603050405020304" pitchFamily="18" charset="0"/>
                  </a:rPr>
                  <a:t>Ở 25 </a:t>
                </a:r>
                <a:r>
                  <a:rPr lang="fr-FR" sz="1800" baseline="30000">
                    <a:latin typeface="+mj-lt"/>
                    <a:ea typeface="Calibri" panose="020F0502020204030204" pitchFamily="34" charset="0"/>
                    <a:cs typeface="Times New Roman" panose="02020603050405020304" pitchFamily="18" charset="0"/>
                  </a:rPr>
                  <a:t>o</a:t>
                </a:r>
                <a:r>
                  <a:rPr lang="fr-FR" sz="1800">
                    <a:latin typeface="+mj-lt"/>
                    <a:ea typeface="Calibri" panose="020F0502020204030204" pitchFamily="34" charset="0"/>
                    <a:cs typeface="Times New Roman" panose="02020603050405020304" pitchFamily="18" charset="0"/>
                  </a:rPr>
                  <a:t>C và 1 bar, 1,5 mol khí chiếm thể tích bao nhiêu?</a:t>
                </a: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algn="ctr">
                  <a:lnSpc>
                    <a:spcPct val="150000"/>
                  </a:lnSpc>
                </a:pPr>
                <a:r>
                  <a:rPr lang="en-US" sz="1800"/>
                  <a:t>Thể tích 1,5 mol khí 25 </a:t>
                </a:r>
                <a:r>
                  <a:rPr lang="en-US" sz="1800" baseline="30000"/>
                  <a:t>o</a:t>
                </a:r>
                <a:r>
                  <a:rPr lang="en-US" sz="1800"/>
                  <a:t>C, 1 bar là:</a:t>
                </a:r>
              </a:p>
              <a:p>
                <a:pPr algn="ctr">
                  <a:lnSpc>
                    <a:spcPct val="150000"/>
                  </a:lnSpc>
                </a:pP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1,5 = 37,185 (l)</a:t>
                </a:r>
              </a:p>
            </p:txBody>
          </p:sp>
        </mc:Choice>
        <mc:Fallback xmlns="">
          <p:sp>
            <p:nvSpPr>
              <p:cNvPr id="4" name="Rectangle 3"/>
              <p:cNvSpPr>
                <a:spLocks noRot="1" noChangeAspect="1" noMove="1" noResize="1" noEditPoints="1" noAdjustHandles="1" noChangeArrowheads="1" noChangeShapeType="1" noTextEdit="1"/>
              </p:cNvSpPr>
              <p:nvPr/>
            </p:nvSpPr>
            <p:spPr>
              <a:xfrm>
                <a:off x="692726" y="1755399"/>
                <a:ext cx="7758545" cy="2585323"/>
              </a:xfrm>
              <a:prstGeom prst="rect">
                <a:avLst/>
              </a:prstGeom>
              <a:blipFill>
                <a:blip r:embed="rId2"/>
                <a:stretch>
                  <a:fillRect l="-708" r="-708" b="-943"/>
                </a:stretch>
              </a:blipFill>
            </p:spPr>
            <p:txBody>
              <a:bodyPr/>
              <a:lstStyle/>
              <a:p>
                <a:r>
                  <a:rPr lang="en-US">
                    <a:noFill/>
                  </a:rPr>
                  <a:t> </a:t>
                </a:r>
              </a:p>
            </p:txBody>
          </p:sp>
        </mc:Fallback>
      </mc:AlternateContent>
      <p:pic>
        <p:nvPicPr>
          <p:cNvPr id="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030708" y="4142509"/>
            <a:ext cx="1150402" cy="858488"/>
          </a:xfrm>
          <a:prstGeom prst="rect">
            <a:avLst/>
          </a:prstGeom>
        </p:spPr>
      </p:pic>
    </p:spTree>
    <p:extLst>
      <p:ext uri="{BB962C8B-B14F-4D97-AF65-F5344CB8AC3E}">
        <p14:creationId xmlns:p14="http://schemas.microsoft.com/office/powerpoint/2010/main" val="377554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030708" y="4142509"/>
            <a:ext cx="1150402" cy="85848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92725" y="1547649"/>
                <a:ext cx="7758545" cy="3000821"/>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Vận dụng công thức chuyển đổi giữa số mol và thể tích khí để thực hiện các ví dụ sau:</a:t>
                </a:r>
                <a:endParaRPr lang="en-US" sz="1800">
                  <a:latin typeface="+mj-lt"/>
                  <a:ea typeface="Calibri" panose="020F0502020204030204" pitchFamily="34" charset="0"/>
                  <a:cs typeface="Times New Roman" panose="02020603050405020304" pitchFamily="18" charset="0"/>
                </a:endParaRPr>
              </a:p>
              <a:p>
                <a:pPr algn="just">
                  <a:lnSpc>
                    <a:spcPct val="150000"/>
                  </a:lnSpc>
                </a:pPr>
                <a:r>
                  <a:rPr lang="fr-FR" sz="1800" b="1">
                    <a:solidFill>
                      <a:srgbClr val="FF0000"/>
                    </a:solidFill>
                    <a:ea typeface="Calibri" panose="020F0502020204030204" pitchFamily="34" charset="0"/>
                    <a:cs typeface="Times New Roman" panose="02020603050405020304" pitchFamily="18" charset="0"/>
                  </a:rPr>
                  <a:t>Câu 2. </a:t>
                </a:r>
                <a:r>
                  <a:rPr lang="fr-FR" sz="1800">
                    <a:ea typeface="Calibri" panose="020F0502020204030204" pitchFamily="34" charset="0"/>
                    <a:cs typeface="Times New Roman" panose="02020603050405020304" pitchFamily="18" charset="0"/>
                  </a:rPr>
                  <a:t>Một hỗn hợp gồm 1 mol khí oxygen với 4 mol khí nitrogen. Ở 25 </a:t>
                </a:r>
                <a:r>
                  <a:rPr lang="fr-FR" sz="1800" baseline="30000">
                    <a:ea typeface="Calibri" panose="020F0502020204030204" pitchFamily="34" charset="0"/>
                    <a:cs typeface="Times New Roman" panose="02020603050405020304" pitchFamily="18" charset="0"/>
                  </a:rPr>
                  <a:t>o</a:t>
                </a:r>
                <a:r>
                  <a:rPr lang="fr-FR" sz="1800">
                    <a:ea typeface="Calibri" panose="020F0502020204030204" pitchFamily="34" charset="0"/>
                    <a:cs typeface="Times New Roman" panose="02020603050405020304" pitchFamily="18" charset="0"/>
                  </a:rPr>
                  <a:t>C và 1 bar, hỗn hợp khí này có thể tích là bao nhiêu ?</a:t>
                </a:r>
                <a:endParaRPr lang="en-US" sz="1800">
                  <a:ea typeface="Calibri" panose="020F0502020204030204" pitchFamily="34" charset="0"/>
                  <a:cs typeface="Times New Roman" panose="02020603050405020304" pitchFamily="18" charset="0"/>
                </a:endParaRP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marL="285750" indent="-285750">
                  <a:lnSpc>
                    <a:spcPct val="150000"/>
                  </a:lnSpc>
                  <a:buFont typeface="Wingdings" panose="05000000000000000000" pitchFamily="2" charset="2"/>
                  <a:buChar char="§"/>
                </a:pPr>
                <a:r>
                  <a:rPr lang="en-US" sz="1800"/>
                  <a:t>Số mol khí là: 1 + 4  = 5 (mol)</a:t>
                </a:r>
              </a:p>
              <a:p>
                <a:pPr marL="285750" indent="-285750">
                  <a:lnSpc>
                    <a:spcPct val="150000"/>
                  </a:lnSpc>
                  <a:buFont typeface="Wingdings" panose="05000000000000000000" pitchFamily="2" charset="2"/>
                  <a:buChar char="§"/>
                </a:pPr>
                <a:r>
                  <a:rPr lang="en-US" sz="1800"/>
                  <a:t>Thể tích hỗn hợp khí thu được là: </a:t>
                </a: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5 = 123,95 (l)</a:t>
                </a:r>
              </a:p>
            </p:txBody>
          </p:sp>
        </mc:Choice>
        <mc:Fallback xmlns="">
          <p:sp>
            <p:nvSpPr>
              <p:cNvPr id="7" name="Rectangle 6"/>
              <p:cNvSpPr>
                <a:spLocks noRot="1" noChangeAspect="1" noMove="1" noResize="1" noEditPoints="1" noAdjustHandles="1" noChangeArrowheads="1" noChangeShapeType="1" noTextEdit="1"/>
              </p:cNvSpPr>
              <p:nvPr/>
            </p:nvSpPr>
            <p:spPr>
              <a:xfrm>
                <a:off x="692725" y="1547649"/>
                <a:ext cx="7758545" cy="3000821"/>
              </a:xfrm>
              <a:prstGeom prst="rect">
                <a:avLst/>
              </a:prstGeom>
              <a:blipFill>
                <a:blip r:embed="rId6"/>
                <a:stretch>
                  <a:fillRect l="-708" r="-708" b="-813"/>
                </a:stretch>
              </a:blipFill>
            </p:spPr>
            <p:txBody>
              <a:bodyPr/>
              <a:lstStyle/>
              <a:p>
                <a:r>
                  <a:rPr lang="en-US">
                    <a:noFill/>
                  </a:rPr>
                  <a:t> </a:t>
                </a:r>
              </a:p>
            </p:txBody>
          </p:sp>
        </mc:Fallback>
      </mc:AlternateContent>
    </p:spTree>
    <p:extLst>
      <p:ext uri="{BB962C8B-B14F-4D97-AF65-F5344CB8AC3E}">
        <p14:creationId xmlns:p14="http://schemas.microsoft.com/office/powerpoint/2010/main" val="155229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barn(inVertical)">
                                      <p:cBhvr>
                                        <p:cTn id="2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691820" y="103905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7" name="Google Shape;1447;p62"/>
          <p:cNvSpPr txBox="1">
            <a:spLocks noGrp="1"/>
          </p:cNvSpPr>
          <p:nvPr>
            <p:ph type="title"/>
          </p:nvPr>
        </p:nvSpPr>
        <p:spPr>
          <a:xfrm>
            <a:off x="644236" y="1261948"/>
            <a:ext cx="1347900" cy="777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VI</a:t>
            </a:r>
            <a:endParaRPr sz="4000" b="1">
              <a:latin typeface="+mj-lt"/>
            </a:endParaRPr>
          </a:p>
        </p:txBody>
      </p:sp>
      <p:grpSp>
        <p:nvGrpSpPr>
          <p:cNvPr id="1529" name="Google Shape;1529;p62"/>
          <p:cNvGrpSpPr/>
          <p:nvPr/>
        </p:nvGrpSpPr>
        <p:grpSpPr>
          <a:xfrm>
            <a:off x="5911229" y="771198"/>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2992551" y="4410211"/>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715049" y="418525"/>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379538" y="2394895"/>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634;p48"/>
          <p:cNvSpPr/>
          <p:nvPr/>
        </p:nvSpPr>
        <p:spPr>
          <a:xfrm>
            <a:off x="644236" y="2444133"/>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TextBox 4">
            <a:extLst>
              <a:ext uri="{FF2B5EF4-FFF2-40B4-BE49-F238E27FC236}">
                <a16:creationId xmlns:a16="http://schemas.microsoft.com/office/drawing/2014/main" id="{3EAA8291-3670-AEA9-5F80-62884D9ED676}"/>
              </a:ext>
            </a:extLst>
          </p:cNvPr>
          <p:cNvSpPr txBox="1"/>
          <p:nvPr/>
        </p:nvSpPr>
        <p:spPr>
          <a:xfrm>
            <a:off x="922874" y="2848514"/>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TỈ KHỐI CHẤT KHÍ</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grpSp>
        <p:nvGrpSpPr>
          <p:cNvPr id="125" name="Google Shape;9974;p60"/>
          <p:cNvGrpSpPr/>
          <p:nvPr/>
        </p:nvGrpSpPr>
        <p:grpSpPr>
          <a:xfrm>
            <a:off x="381225" y="1341399"/>
            <a:ext cx="6404386" cy="3478482"/>
            <a:chOff x="1003232" y="1344811"/>
            <a:chExt cx="7137542" cy="3549567"/>
          </a:xfrm>
        </p:grpSpPr>
        <p:grpSp>
          <p:nvGrpSpPr>
            <p:cNvPr id="126" name="Google Shape;9975;p60"/>
            <p:cNvGrpSpPr/>
            <p:nvPr/>
          </p:nvGrpSpPr>
          <p:grpSpPr>
            <a:xfrm>
              <a:off x="1003232" y="1472057"/>
              <a:ext cx="7038958" cy="3422321"/>
              <a:chOff x="719998" y="1516275"/>
              <a:chExt cx="6794361" cy="3303398"/>
            </a:xfrm>
          </p:grpSpPr>
          <p:sp>
            <p:nvSpPr>
              <p:cNvPr id="130"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sp>
            <p:nvSpPr>
              <p:cNvPr id="131"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grpSp>
        <p:grpSp>
          <p:nvGrpSpPr>
            <p:cNvPr id="127" name="Google Shape;9978;p60"/>
            <p:cNvGrpSpPr/>
            <p:nvPr/>
          </p:nvGrpSpPr>
          <p:grpSpPr>
            <a:xfrm>
              <a:off x="1136550" y="1344811"/>
              <a:ext cx="7004224" cy="3422313"/>
              <a:chOff x="819248" y="1421033"/>
              <a:chExt cx="6760834" cy="3303390"/>
            </a:xfrm>
          </p:grpSpPr>
          <p:sp>
            <p:nvSpPr>
              <p:cNvPr id="128"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sp>
            <p:nvSpPr>
              <p:cNvPr id="129"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grpSp>
      </p:grpSp>
      <p:grpSp>
        <p:nvGrpSpPr>
          <p:cNvPr id="2347" name="Google Shape;2347;p75"/>
          <p:cNvGrpSpPr/>
          <p:nvPr/>
        </p:nvGrpSpPr>
        <p:grpSpPr>
          <a:xfrm>
            <a:off x="1528282" y="604144"/>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095715" y="1548871"/>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9" name="Rectangle 8"/>
          <p:cNvSpPr/>
          <p:nvPr/>
        </p:nvSpPr>
        <p:spPr>
          <a:xfrm>
            <a:off x="631213" y="1821951"/>
            <a:ext cx="600273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so sánh khí A nặng hay nhẹ hơn khí B? </a:t>
            </a: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Tỉ khối của khí A đối với khí B là gì? Kí hiệu và công thức tính? </a:t>
            </a:r>
            <a:endParaRPr lang="en-US" sz="175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biết khí X nặng hay nhẹ hơn không khí bao nhiêu lần?</a:t>
            </a: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 Viết công thức tính tỉ khối của một khí với không khí?</a:t>
            </a:r>
            <a:endParaRPr lang="en-US" sz="1750">
              <a:effectLst/>
              <a:latin typeface="+mj-lt"/>
              <a:ea typeface="Calibri" panose="020F0502020204030204" pitchFamily="34" charset="0"/>
              <a:cs typeface="Times New Roman" panose="02020603050405020304" pitchFamily="18" charset="0"/>
            </a:endParaRPr>
          </a:p>
        </p:txBody>
      </p:sp>
      <p:pic>
        <p:nvPicPr>
          <p:cNvPr id="133" name="Picture 42"/>
          <p:cNvPicPr>
            <a:picLocks noChangeAspect="1"/>
          </p:cNvPicPr>
          <p:nvPr/>
        </p:nvPicPr>
        <p:blipFill>
          <a:blip r:embed="rId3"/>
          <a:srcRect/>
          <a:stretch>
            <a:fillRect/>
          </a:stretch>
        </p:blipFill>
        <p:spPr>
          <a:xfrm>
            <a:off x="6388728" y="2556719"/>
            <a:ext cx="2490232" cy="2619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anim calcmode="lin" valueType="num">
                                      <p:cBhvr>
                                        <p:cTn id="13" dur="500" fill="hold"/>
                                        <p:tgtEl>
                                          <p:spTgt spid="125"/>
                                        </p:tgtEl>
                                        <p:attrNameLst>
                                          <p:attrName>ppt_x</p:attrName>
                                        </p:attrNameLst>
                                      </p:cBhvr>
                                      <p:tavLst>
                                        <p:tav tm="0">
                                          <p:val>
                                            <p:strVal val="#ppt_x"/>
                                          </p:val>
                                        </p:tav>
                                        <p:tav tm="100000">
                                          <p:val>
                                            <p:strVal val="#ppt_x"/>
                                          </p:val>
                                        </p:tav>
                                      </p:tavLst>
                                    </p:anim>
                                    <p:anim calcmode="lin" valueType="num">
                                      <p:cBhvr>
                                        <p:cTn id="14" dur="500" fill="hold"/>
                                        <p:tgtEl>
                                          <p:spTgt spid="1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anim calcmode="lin" valueType="num">
                                      <p:cBhvr>
                                        <p:cTn id="18" dur="500" fill="hold"/>
                                        <p:tgtEl>
                                          <p:spTgt spid="133"/>
                                        </p:tgtEl>
                                        <p:attrNameLst>
                                          <p:attrName>ppt_x</p:attrName>
                                        </p:attrNameLst>
                                      </p:cBhvr>
                                      <p:tavLst>
                                        <p:tav tm="0">
                                          <p:val>
                                            <p:strVal val="#ppt_x"/>
                                          </p:val>
                                        </p:tav>
                                        <p:tav tm="100000">
                                          <p:val>
                                            <p:strVal val="#ppt_x"/>
                                          </p:val>
                                        </p:tav>
                                      </p:tavLst>
                                    </p:anim>
                                    <p:anim calcmode="lin" valueType="num">
                                      <p:cBhvr>
                                        <p:cTn id="19"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8" dur="500"/>
                                        <p:tgtEl>
                                          <p:spTgt spid="9">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2" dur="500"/>
                                        <p:tgtEl>
                                          <p:spTgt spid="9">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64" name="Google Shape;2064;p71"/>
          <p:cNvGrpSpPr/>
          <p:nvPr/>
        </p:nvGrpSpPr>
        <p:grpSpPr>
          <a:xfrm rot="20673706">
            <a:off x="336506" y="231803"/>
            <a:ext cx="1244200" cy="745809"/>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0" name="Google Shape;2100;p71"/>
          <p:cNvGrpSpPr/>
          <p:nvPr/>
        </p:nvGrpSpPr>
        <p:grpSpPr>
          <a:xfrm>
            <a:off x="3576055" y="4023127"/>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itle 1"/>
          <p:cNvSpPr>
            <a:spLocks noGrp="1"/>
          </p:cNvSpPr>
          <p:nvPr>
            <p:ph type="title"/>
          </p:nvPr>
        </p:nvSpPr>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sp>
        <p:nvSpPr>
          <p:cNvPr id="4" name="Rectangle 3"/>
          <p:cNvSpPr/>
          <p:nvPr/>
        </p:nvSpPr>
        <p:spPr>
          <a:xfrm>
            <a:off x="811789" y="2317284"/>
            <a:ext cx="3521869"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Tỉ khối của khí A đối với khí B là tỉ số giữa khối lượng mol của khí A và khối lượng mol của khí B</a:t>
            </a:r>
            <a:endParaRPr lang="en-US" sz="1800" i="1">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4559230" y="1280429"/>
                <a:ext cx="3864770" cy="3412537"/>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00">
                    <a:latin typeface="+mj-lt"/>
                    <a:ea typeface="Calibri" panose="020F0502020204030204" pitchFamily="34" charset="0"/>
                    <a:cs typeface="Times New Roman" panose="02020603050405020304" pitchFamily="18" charset="0"/>
                  </a:rPr>
                  <a:t>Công thức:</a:t>
                </a:r>
                <a:r>
                  <a:rPr lang="en-US" sz="1700">
                    <a:latin typeface="+mj-lt"/>
                    <a:ea typeface="Calibri" panose="020F0502020204030204" pitchFamily="34" charset="0"/>
                    <a:cs typeface="Times New Roman" panose="02020603050405020304" pitchFamily="18" charset="0"/>
                  </a:rPr>
                  <a:t> </a:t>
                </a:r>
                <a:r>
                  <a:rPr lang="fr-FR" sz="1700" i="1">
                    <a:latin typeface="+mj-lt"/>
                    <a:ea typeface="Calibri" panose="020F0502020204030204" pitchFamily="34" charset="0"/>
                    <a:cs typeface="Times New Roman" panose="02020603050405020304" pitchFamily="18" charset="0"/>
                  </a:rPr>
                  <a:t>d</a:t>
                </a:r>
                <a:r>
                  <a:rPr lang="fr-FR" sz="1700" i="1" baseline="-25000">
                    <a:latin typeface="+mj-lt"/>
                    <a:ea typeface="Calibri" panose="020F0502020204030204" pitchFamily="34" charset="0"/>
                    <a:cs typeface="Times New Roman" panose="02020603050405020304" pitchFamily="18" charset="0"/>
                  </a:rPr>
                  <a:t>A/B </a:t>
                </a:r>
                <a:r>
                  <a:rPr lang="fr-FR" sz="1700" i="1">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𝐴</m:t>
                            </m:r>
                          </m:sub>
                        </m:sSub>
                      </m:num>
                      <m:den>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𝐵</m:t>
                            </m:r>
                          </m:sub>
                        </m:sSub>
                      </m:den>
                    </m:f>
                  </m:oMath>
                </a14:m>
                <a:endParaRPr lang="en-US" sz="1700" i="1">
                  <a:effectLst/>
                  <a:latin typeface="+mj-lt"/>
                  <a:ea typeface="Calibri" panose="020F0502020204030204" pitchFamily="34" charset="0"/>
                  <a:cs typeface="Times New Roman" panose="02020603050405020304" pitchFamily="18" charset="0"/>
                </a:endParaRPr>
              </a:p>
              <a:p>
                <a:pPr marL="285750" indent="-285750" algn="just">
                  <a:lnSpc>
                    <a:spcPct val="150000"/>
                  </a:lnSpc>
                  <a:buFontTx/>
                  <a:buChar char="-"/>
                </a:pPr>
                <a:r>
                  <a:rPr lang="fr-FR" sz="1700">
                    <a:latin typeface="+mj-lt"/>
                    <a:ea typeface="Calibri" panose="020F0502020204030204" pitchFamily="34" charset="0"/>
                    <a:cs typeface="Times New Roman" panose="02020603050405020304" pitchFamily="18" charset="0"/>
                  </a:rPr>
                  <a:t>d</a:t>
                </a:r>
                <a:r>
                  <a:rPr lang="fr-FR" sz="1700" baseline="-25000">
                    <a:latin typeface="+mj-lt"/>
                    <a:ea typeface="Calibri" panose="020F0502020204030204" pitchFamily="34" charset="0"/>
                    <a:cs typeface="Times New Roman" panose="02020603050405020304" pitchFamily="18" charset="0"/>
                  </a:rPr>
                  <a:t>A/B  </a:t>
                </a:r>
                <a:r>
                  <a:rPr lang="fr-FR" sz="1700">
                    <a:latin typeface="+mj-lt"/>
                    <a:ea typeface="Calibri" panose="020F0502020204030204" pitchFamily="34" charset="0"/>
                    <a:cs typeface="Times New Roman" panose="02020603050405020304" pitchFamily="18" charset="0"/>
                  </a:rPr>
                  <a:t>cho biết khí A nặng hay nhẹ hơn khí B bao nhiêu lần.</a:t>
                </a:r>
              </a:p>
              <a:p>
                <a:pPr marL="285750" indent="-285750" algn="just">
                  <a:lnSpc>
                    <a:spcPct val="150000"/>
                  </a:lnSpc>
                  <a:buFontTx/>
                  <a:buChar char="-"/>
                </a:pPr>
                <a:r>
                  <a:rPr lang="fr-FR" sz="1700">
                    <a:latin typeface="+mj-lt"/>
                    <a:ea typeface="Calibri" panose="020F0502020204030204" pitchFamily="34" charset="0"/>
                    <a:cs typeface="Times New Roman" panose="02020603050405020304" pitchFamily="18" charset="0"/>
                  </a:rPr>
                  <a:t>Ví dụ: </a:t>
                </a:r>
              </a:p>
              <a:p>
                <a:pPr algn="just"/>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fr-FR" sz="1700" i="1">
                              <a:latin typeface="Cambria Math" panose="02040503050406030204" pitchFamily="18" charset="0"/>
                            </a:rPr>
                            <m:t>𝑑</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r>
                            <a:rPr lang="fr-FR" sz="1700" i="1">
                              <a:latin typeface="Cambria Math" panose="02040503050406030204" pitchFamily="18" charset="0"/>
                            </a:rPr>
                            <m:t>/</m:t>
                          </m:r>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r>
                        <a:rPr lang="fr-FR" sz="1700" i="1">
                          <a:latin typeface="Cambria Math" panose="02040503050406030204" pitchFamily="18" charset="0"/>
                        </a:rPr>
                        <m:t>=</m:t>
                      </m:r>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sub>
                          </m:sSub>
                        </m:num>
                        <m:den>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den>
                      </m:f>
                      <m:r>
                        <a:rPr lang="fr-FR" sz="1700" i="1">
                          <a:latin typeface="Cambria Math" panose="02040503050406030204" pitchFamily="18" charset="0"/>
                        </a:rPr>
                        <m:t>=</m:t>
                      </m:r>
                      <m:f>
                        <m:fPr>
                          <m:ctrlPr>
                            <a:rPr lang="en-US" sz="1700" i="1">
                              <a:latin typeface="Cambria Math" panose="02040503050406030204" pitchFamily="18" charset="0"/>
                            </a:rPr>
                          </m:ctrlPr>
                        </m:fPr>
                        <m:num>
                          <m:r>
                            <a:rPr lang="fr-FR" sz="1700" i="1">
                              <a:latin typeface="Cambria Math" panose="02040503050406030204" pitchFamily="18" charset="0"/>
                            </a:rPr>
                            <m:t>44</m:t>
                          </m:r>
                        </m:num>
                        <m:den>
                          <m:r>
                            <a:rPr lang="fr-FR" sz="1700" i="1">
                              <a:latin typeface="Cambria Math" panose="02040503050406030204" pitchFamily="18" charset="0"/>
                            </a:rPr>
                            <m:t>2</m:t>
                          </m:r>
                        </m:den>
                      </m:f>
                      <m:r>
                        <a:rPr lang="fr-FR" sz="1700" i="1">
                          <a:latin typeface="Cambria Math" panose="02040503050406030204" pitchFamily="18" charset="0"/>
                        </a:rPr>
                        <m:t>=22&gt;1</m:t>
                      </m:r>
                    </m:oMath>
                  </m:oMathPara>
                </a14:m>
                <a:endParaRPr lang="fr-FR" sz="1700">
                  <a:latin typeface="+mj-lt"/>
                  <a:ea typeface="Calibri" panose="020F0502020204030204" pitchFamily="34" charset="0"/>
                  <a:cs typeface="Times New Roman" panose="02020603050405020304" pitchFamily="18" charset="0"/>
                </a:endParaRPr>
              </a:p>
              <a:p>
                <a:pPr marL="285750" indent="-285750" algn="ctr">
                  <a:lnSpc>
                    <a:spcPct val="150000"/>
                  </a:lnSpc>
                  <a:buFont typeface="Wingdings" panose="05000000000000000000" pitchFamily="2" charset="2"/>
                  <a:buChar char="§"/>
                </a:pPr>
                <a:r>
                  <a:rPr lang="fr-FR" sz="1700"/>
                  <a:t>Tỉ khối của khí X đối với không khí:</a:t>
                </a:r>
              </a:p>
              <a:p>
                <a:pPr algn="ctr">
                  <a:lnSpc>
                    <a:spcPct val="150000"/>
                  </a:lnSpc>
                </a:pPr>
                <a:r>
                  <a:rPr lang="fr-FR" sz="1700" i="1"/>
                  <a:t>d</a:t>
                </a:r>
                <a:r>
                  <a:rPr lang="fr-FR" sz="1700" i="1" baseline="-25000"/>
                  <a:t>X/kk </a:t>
                </a:r>
                <a:r>
                  <a:rPr lang="fr-FR" sz="1700" i="1"/>
                  <a:t>= </a:t>
                </a:r>
                <a14:m>
                  <m:oMath xmlns:m="http://schemas.openxmlformats.org/officeDocument/2006/math">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r>
                              <a:rPr lang="fr-FR" sz="1700" i="1">
                                <a:latin typeface="Cambria Math" panose="02040503050406030204" pitchFamily="18" charset="0"/>
                              </a:rPr>
                              <m:t>𝑋</m:t>
                            </m:r>
                          </m:sub>
                        </m:sSub>
                      </m:num>
                      <m:den>
                        <m:r>
                          <a:rPr lang="fr-FR" sz="1700" i="1">
                            <a:latin typeface="Cambria Math" panose="02040503050406030204" pitchFamily="18" charset="0"/>
                          </a:rPr>
                          <m:t>29</m:t>
                        </m:r>
                      </m:den>
                    </m:f>
                  </m:oMath>
                </a14:m>
                <a:endParaRPr lang="en-US" sz="1700" i="1"/>
              </a:p>
            </p:txBody>
          </p:sp>
        </mc:Choice>
        <mc:Fallback xmlns="">
          <p:sp>
            <p:nvSpPr>
              <p:cNvPr id="5" name="Rectangle 4"/>
              <p:cNvSpPr>
                <a:spLocks noRot="1" noChangeAspect="1" noMove="1" noResize="1" noEditPoints="1" noAdjustHandles="1" noChangeArrowheads="1" noChangeShapeType="1" noTextEdit="1"/>
              </p:cNvSpPr>
              <p:nvPr/>
            </p:nvSpPr>
            <p:spPr>
              <a:xfrm>
                <a:off x="4559230" y="1280429"/>
                <a:ext cx="3864770" cy="3412537"/>
              </a:xfrm>
              <a:prstGeom prst="rect">
                <a:avLst/>
              </a:prstGeom>
              <a:blipFill>
                <a:blip r:embed="rId4"/>
                <a:stretch>
                  <a:fillRect l="-789" r="-946"/>
                </a:stretch>
              </a:blipFill>
            </p:spPr>
            <p:txBody>
              <a:bodyPr/>
              <a:lstStyle/>
              <a:p>
                <a:r>
                  <a:rPr lang="en-US">
                    <a:noFill/>
                  </a:rPr>
                  <a:t> </a:t>
                </a:r>
              </a:p>
            </p:txBody>
          </p:sp>
        </mc:Fallback>
      </mc:AlternateContent>
      <p:cxnSp>
        <p:nvCxnSpPr>
          <p:cNvPr id="9" name="Straight Connector 8"/>
          <p:cNvCxnSpPr/>
          <p:nvPr/>
        </p:nvCxnSpPr>
        <p:spPr>
          <a:xfrm flipH="1">
            <a:off x="4457699" y="1507331"/>
            <a:ext cx="21432" cy="31003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anim calcmode="lin" valueType="num">
                                      <p:cBhvr>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mc:Choice xmlns:a14="http://schemas.microsoft.com/office/drawing/2010/main" Requires="a14">
          <p:sp>
            <p:nvSpPr>
              <p:cNvPr id="46" name="Rectangle 45"/>
              <p:cNvSpPr/>
              <p:nvPr/>
            </p:nvSpPr>
            <p:spPr>
              <a:xfrm>
                <a:off x="692726" y="1729597"/>
                <a:ext cx="7758545" cy="2611549"/>
              </a:xfrm>
              <a:prstGeom prst="rect">
                <a:avLst/>
              </a:prstGeom>
            </p:spPr>
            <p:txBody>
              <a:bodyPr wrap="square">
                <a:spAutoFit/>
              </a:bodyPr>
              <a:lstStyle/>
              <a:p>
                <a:pPr algn="just">
                  <a:lnSpc>
                    <a:spcPct val="150000"/>
                  </a:lnSpc>
                </a:pPr>
                <a:r>
                  <a:rPr lang="en-US" sz="1800" b="1" dirty="0" err="1">
                    <a:solidFill>
                      <a:srgbClr val="FF0000"/>
                    </a:solidFill>
                    <a:latin typeface="+mj-lt"/>
                    <a:ea typeface="Calibri" panose="020F0502020204030204" pitchFamily="34" charset="0"/>
                    <a:cs typeface="Times New Roman" panose="02020603050405020304" pitchFamily="18" charset="0"/>
                  </a:rPr>
                  <a:t>Câu</a:t>
                </a:r>
                <a:r>
                  <a:rPr lang="en-US" sz="1800" b="1" dirty="0">
                    <a:solidFill>
                      <a:srgbClr val="FF0000"/>
                    </a:solidFill>
                    <a:latin typeface="+mj-lt"/>
                    <a:ea typeface="Calibri" panose="020F0502020204030204" pitchFamily="34" charset="0"/>
                    <a:cs typeface="Times New Roman" panose="02020603050405020304" pitchFamily="18" charset="0"/>
                  </a:rPr>
                  <a:t> </a:t>
                </a:r>
                <a:r>
                  <a:rPr lang="en-US" sz="1800" b="1" dirty="0" err="1">
                    <a:solidFill>
                      <a:srgbClr val="FF0000"/>
                    </a:solidFill>
                    <a:latin typeface="+mj-lt"/>
                    <a:ea typeface="Calibri" panose="020F0502020204030204" pitchFamily="34" charset="0"/>
                    <a:cs typeface="Times New Roman" panose="02020603050405020304" pitchFamily="18" charset="0"/>
                  </a:rPr>
                  <a:t>hỏi</a:t>
                </a:r>
                <a:r>
                  <a:rPr lang="en-US" sz="1800" b="1" dirty="0">
                    <a:solidFill>
                      <a:srgbClr val="FF0000"/>
                    </a:solidFill>
                    <a:latin typeface="+mj-lt"/>
                    <a:ea typeface="Calibri" panose="020F0502020204030204" pitchFamily="34" charset="0"/>
                    <a:cs typeface="Times New Roman" panose="02020603050405020304" pitchFamily="18" charset="0"/>
                  </a:rPr>
                  <a:t> 6 (SGK tr.30). </a:t>
                </a:r>
                <a:r>
                  <a:rPr lang="fr-FR" sz="1800" dirty="0" err="1">
                    <a:latin typeface="+mj-lt"/>
                  </a:rPr>
                  <a:t>Nếu</a:t>
                </a:r>
                <a:r>
                  <a:rPr lang="fr-FR" sz="1800" dirty="0">
                    <a:latin typeface="+mj-lt"/>
                  </a:rPr>
                  <a:t> </a:t>
                </a:r>
                <a:r>
                  <a:rPr lang="fr-FR" sz="1800" dirty="0" err="1">
                    <a:latin typeface="+mj-lt"/>
                  </a:rPr>
                  <a:t>không</a:t>
                </a:r>
                <a:r>
                  <a:rPr lang="fr-FR" sz="1800" dirty="0">
                    <a:latin typeface="+mj-lt"/>
                  </a:rPr>
                  <a:t> </a:t>
                </a:r>
                <a:r>
                  <a:rPr lang="fr-FR" sz="1800" dirty="0" err="1">
                    <a:latin typeface="+mj-lt"/>
                  </a:rPr>
                  <a:t>dùng</a:t>
                </a:r>
                <a:r>
                  <a:rPr lang="fr-FR" sz="1800" dirty="0">
                    <a:latin typeface="+mj-lt"/>
                  </a:rPr>
                  <a:t> </a:t>
                </a:r>
                <a:r>
                  <a:rPr lang="fr-FR" sz="1800" dirty="0" err="1">
                    <a:latin typeface="+mj-lt"/>
                  </a:rPr>
                  <a:t>cân</a:t>
                </a:r>
                <a:r>
                  <a:rPr lang="fr-FR" sz="1800" dirty="0">
                    <a:latin typeface="+mj-lt"/>
                  </a:rPr>
                  <a:t>, </a:t>
                </a:r>
                <a:r>
                  <a:rPr lang="fr-FR" sz="1800" dirty="0" err="1">
                    <a:latin typeface="+mj-lt"/>
                  </a:rPr>
                  <a:t>làm</a:t>
                </a:r>
                <a:r>
                  <a:rPr lang="fr-FR" sz="1800" dirty="0">
                    <a:latin typeface="+mj-lt"/>
                  </a:rPr>
                  <a:t> </a:t>
                </a:r>
                <a:r>
                  <a:rPr lang="fr-FR" sz="1800" dirty="0" err="1">
                    <a:latin typeface="+mj-lt"/>
                  </a:rPr>
                  <a:t>thế</a:t>
                </a:r>
                <a:r>
                  <a:rPr lang="fr-FR" sz="1800" dirty="0">
                    <a:latin typeface="+mj-lt"/>
                  </a:rPr>
                  <a:t> </a:t>
                </a:r>
                <a:r>
                  <a:rPr lang="fr-FR" sz="1800" dirty="0" err="1">
                    <a:latin typeface="+mj-lt"/>
                  </a:rPr>
                  <a:t>nào</a:t>
                </a:r>
                <a:r>
                  <a:rPr lang="fr-FR" sz="1800" dirty="0">
                    <a:latin typeface="+mj-lt"/>
                  </a:rPr>
                  <a:t> </a:t>
                </a:r>
                <a:r>
                  <a:rPr lang="fr-FR" sz="1800" dirty="0" err="1">
                    <a:latin typeface="+mj-lt"/>
                  </a:rPr>
                  <a:t>có</a:t>
                </a:r>
                <a:r>
                  <a:rPr lang="fr-FR" sz="1800" dirty="0">
                    <a:latin typeface="+mj-lt"/>
                  </a:rPr>
                  <a:t> </a:t>
                </a:r>
                <a:r>
                  <a:rPr lang="fr-FR" sz="1800" dirty="0" err="1">
                    <a:latin typeface="+mj-lt"/>
                  </a:rPr>
                  <a:t>thể</a:t>
                </a:r>
                <a:r>
                  <a:rPr lang="fr-FR" sz="1800" dirty="0">
                    <a:latin typeface="+mj-lt"/>
                  </a:rPr>
                  <a:t> </a:t>
                </a:r>
                <a:r>
                  <a:rPr lang="fr-FR" sz="1800" dirty="0" err="1">
                    <a:latin typeface="+mj-lt"/>
                  </a:rPr>
                  <a:t>biết</a:t>
                </a:r>
                <a:r>
                  <a:rPr lang="fr-FR" sz="1800" dirty="0">
                    <a:latin typeface="+mj-lt"/>
                  </a:rPr>
                  <a:t> </a:t>
                </a:r>
                <a:r>
                  <a:rPr lang="fr-FR" sz="1800" dirty="0" err="1">
                    <a:latin typeface="+mj-lt"/>
                  </a:rPr>
                  <a:t>được</a:t>
                </a:r>
                <a:r>
                  <a:rPr lang="fr-FR" sz="1800" dirty="0">
                    <a:latin typeface="+mj-lt"/>
                  </a:rPr>
                  <a:t> 24,79 </a:t>
                </a:r>
                <a:r>
                  <a:rPr lang="fr-FR" sz="1800" dirty="0" err="1">
                    <a:latin typeface="+mj-lt"/>
                  </a:rPr>
                  <a:t>lít</a:t>
                </a:r>
                <a:r>
                  <a:rPr lang="fr-FR" sz="1800" dirty="0">
                    <a:latin typeface="+mj-lt"/>
                  </a:rPr>
                  <a:t> </a:t>
                </a:r>
                <a:r>
                  <a:rPr lang="fr-FR" sz="1800" dirty="0" err="1">
                    <a:latin typeface="+mj-lt"/>
                  </a:rPr>
                  <a:t>khí</a:t>
                </a:r>
                <a:r>
                  <a:rPr lang="fr-FR" sz="1800" dirty="0">
                    <a:latin typeface="+mj-lt"/>
                  </a:rPr>
                  <a:t> N</a:t>
                </a:r>
                <a:r>
                  <a:rPr lang="fr-FR" sz="1800" baseline="-25000" dirty="0">
                    <a:latin typeface="+mj-lt"/>
                  </a:rPr>
                  <a:t>2</a:t>
                </a:r>
                <a:r>
                  <a:rPr lang="fr-FR" sz="1800" dirty="0">
                    <a:latin typeface="+mj-lt"/>
                  </a:rPr>
                  <a:t> </a:t>
                </a:r>
                <a:r>
                  <a:rPr lang="fr-FR" sz="1800" dirty="0" err="1">
                    <a:latin typeface="+mj-lt"/>
                  </a:rPr>
                  <a:t>nặng</a:t>
                </a:r>
                <a:r>
                  <a:rPr lang="fr-FR" sz="1800" dirty="0">
                    <a:latin typeface="+mj-lt"/>
                  </a:rPr>
                  <a:t> </a:t>
                </a:r>
                <a:r>
                  <a:rPr lang="fr-FR" sz="1800" dirty="0" err="1">
                    <a:latin typeface="+mj-lt"/>
                  </a:rPr>
                  <a:t>hơn</a:t>
                </a:r>
                <a:r>
                  <a:rPr lang="fr-FR" sz="1800" dirty="0">
                    <a:latin typeface="+mj-lt"/>
                  </a:rPr>
                  <a:t> 24,79 </a:t>
                </a:r>
                <a:r>
                  <a:rPr lang="fr-FR" sz="1800" dirty="0" err="1">
                    <a:latin typeface="+mj-lt"/>
                  </a:rPr>
                  <a:t>lít</a:t>
                </a:r>
                <a:r>
                  <a:rPr lang="fr-FR" sz="1800" dirty="0">
                    <a:latin typeface="+mj-lt"/>
                  </a:rPr>
                  <a:t> </a:t>
                </a:r>
                <a:r>
                  <a:rPr lang="fr-FR" sz="1800" dirty="0" err="1">
                    <a:latin typeface="+mj-lt"/>
                  </a:rPr>
                  <a:t>khí</a:t>
                </a:r>
                <a:r>
                  <a:rPr lang="fr-FR" sz="1800" dirty="0">
                    <a:latin typeface="+mj-lt"/>
                  </a:rPr>
                  <a:t> H</a:t>
                </a:r>
                <a:r>
                  <a:rPr lang="fr-FR" sz="1800" baseline="-25000" dirty="0">
                    <a:latin typeface="+mj-lt"/>
                  </a:rPr>
                  <a:t>2</a:t>
                </a:r>
                <a:r>
                  <a:rPr lang="fr-FR" sz="1800" dirty="0">
                    <a:latin typeface="+mj-lt"/>
                  </a:rPr>
                  <a:t> bao </a:t>
                </a:r>
                <a:r>
                  <a:rPr lang="fr-FR" sz="1800" dirty="0" err="1">
                    <a:latin typeface="+mj-lt"/>
                  </a:rPr>
                  <a:t>nhiêu</a:t>
                </a:r>
                <a:r>
                  <a:rPr lang="fr-FR" sz="1800" dirty="0">
                    <a:latin typeface="+mj-lt"/>
                  </a:rPr>
                  <a:t> </a:t>
                </a:r>
                <a:r>
                  <a:rPr lang="fr-FR" sz="1800" dirty="0" err="1">
                    <a:latin typeface="+mj-lt"/>
                  </a:rPr>
                  <a:t>lần</a:t>
                </a:r>
                <a:r>
                  <a:rPr lang="fr-FR" sz="1800" dirty="0">
                    <a:latin typeface="+mj-lt"/>
                  </a:rPr>
                  <a:t> (ở </a:t>
                </a:r>
                <a:r>
                  <a:rPr lang="fr-FR" sz="1800" dirty="0" err="1">
                    <a:latin typeface="+mj-lt"/>
                  </a:rPr>
                  <a:t>cùng</a:t>
                </a:r>
                <a:r>
                  <a:rPr lang="fr-FR" sz="1800" dirty="0">
                    <a:latin typeface="+mj-lt"/>
                  </a:rPr>
                  <a:t> </a:t>
                </a:r>
                <a:r>
                  <a:rPr lang="fr-FR" sz="1800" dirty="0" err="1">
                    <a:latin typeface="+mj-lt"/>
                  </a:rPr>
                  <a:t>điều</a:t>
                </a:r>
                <a:r>
                  <a:rPr lang="fr-FR" sz="1800" dirty="0">
                    <a:latin typeface="+mj-lt"/>
                  </a:rPr>
                  <a:t> </a:t>
                </a:r>
                <a:r>
                  <a:rPr lang="fr-FR" sz="1800" dirty="0" err="1">
                    <a:latin typeface="+mj-lt"/>
                  </a:rPr>
                  <a:t>kiện</a:t>
                </a:r>
                <a:r>
                  <a:rPr lang="fr-FR" sz="1800" dirty="0">
                    <a:latin typeface="+mj-lt"/>
                  </a:rPr>
                  <a:t> </a:t>
                </a:r>
                <a:r>
                  <a:rPr lang="fr-FR" sz="1800" dirty="0" err="1">
                    <a:latin typeface="+mj-lt"/>
                  </a:rPr>
                  <a:t>nhiệt</a:t>
                </a:r>
                <a:r>
                  <a:rPr lang="fr-FR" sz="1800" dirty="0">
                    <a:latin typeface="+mj-lt"/>
                  </a:rPr>
                  <a:t> </a:t>
                </a:r>
                <a:r>
                  <a:rPr lang="fr-FR" sz="1800" dirty="0" err="1">
                    <a:latin typeface="+mj-lt"/>
                  </a:rPr>
                  <a:t>độ</a:t>
                </a:r>
                <a:r>
                  <a:rPr lang="fr-FR" sz="1800" dirty="0">
                    <a:latin typeface="+mj-lt"/>
                  </a:rPr>
                  <a:t>, </a:t>
                </a:r>
                <a:r>
                  <a:rPr lang="fr-FR" sz="1800" dirty="0" err="1">
                    <a:latin typeface="+mj-lt"/>
                  </a:rPr>
                  <a:t>áp</a:t>
                </a:r>
                <a:r>
                  <a:rPr lang="fr-FR" sz="1800" dirty="0">
                    <a:latin typeface="+mj-lt"/>
                  </a:rPr>
                  <a:t> </a:t>
                </a:r>
                <a:r>
                  <a:rPr lang="fr-FR" sz="1800" dirty="0" err="1">
                    <a:latin typeface="+mj-lt"/>
                  </a:rPr>
                  <a:t>suất</a:t>
                </a:r>
                <a:r>
                  <a:rPr lang="fr-FR" sz="1800" dirty="0">
                    <a:latin typeface="+mj-lt"/>
                  </a:rPr>
                  <a:t>)?</a:t>
                </a:r>
                <a:endParaRPr lang="fr-FR" sz="1800" dirty="0">
                  <a:latin typeface="+mj-lt"/>
                  <a:ea typeface="Calibri" panose="020F0502020204030204" pitchFamily="34" charset="0"/>
                  <a:cs typeface="Times New Roman" panose="02020603050405020304" pitchFamily="18" charset="0"/>
                </a:endParaRPr>
              </a:p>
              <a:p>
                <a:pPr algn="just">
                  <a:lnSpc>
                    <a:spcPct val="150000"/>
                  </a:lnSpc>
                </a:pPr>
                <a:r>
                  <a:rPr lang="en-US" sz="1800" b="1" i="1" u="sng" dirty="0" err="1">
                    <a:latin typeface="+mj-lt"/>
                    <a:ea typeface="Calibri" panose="020F0502020204030204" pitchFamily="34" charset="0"/>
                    <a:cs typeface="Times New Roman" panose="02020603050405020304" pitchFamily="18" charset="0"/>
                  </a:rPr>
                  <a:t>Lời</a:t>
                </a:r>
                <a:r>
                  <a:rPr lang="en-US" sz="1800" b="1" i="1" u="sng" dirty="0">
                    <a:latin typeface="+mj-lt"/>
                    <a:ea typeface="Calibri" panose="020F0502020204030204" pitchFamily="34" charset="0"/>
                    <a:cs typeface="Times New Roman" panose="02020603050405020304" pitchFamily="18" charset="0"/>
                  </a:rPr>
                  <a:t> </a:t>
                </a:r>
                <a:r>
                  <a:rPr lang="en-US" sz="1800" b="1" i="1" u="sng" dirty="0" err="1">
                    <a:latin typeface="+mj-lt"/>
                    <a:ea typeface="Calibri" panose="020F0502020204030204" pitchFamily="34" charset="0"/>
                    <a:cs typeface="Times New Roman" panose="02020603050405020304" pitchFamily="18" charset="0"/>
                  </a:rPr>
                  <a:t>giải</a:t>
                </a:r>
                <a:r>
                  <a:rPr lang="en-US" sz="1800" b="1" i="1" u="sng" dirty="0">
                    <a:latin typeface="+mj-lt"/>
                    <a:ea typeface="Calibri" panose="020F0502020204030204" pitchFamily="34" charset="0"/>
                    <a:cs typeface="Times New Roman" panose="02020603050405020304" pitchFamily="18" charset="0"/>
                  </a:rPr>
                  <a:t>:</a:t>
                </a:r>
              </a:p>
              <a:p>
                <a:r>
                  <a:rPr lang="fr-FR" sz="1800" dirty="0"/>
                  <a:t>Ta </a:t>
                </a:r>
                <a:r>
                  <a:rPr lang="fr-FR" sz="1800" dirty="0" err="1"/>
                  <a:t>có</a:t>
                </a:r>
                <a:r>
                  <a:rPr lang="fr-FR" sz="1800" dirty="0"/>
                  <a:t>:</a:t>
                </a:r>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𝑑</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28</m:t>
                        </m:r>
                      </m:num>
                      <m:den>
                        <m:r>
                          <a:rPr lang="en-US" sz="1800" i="1">
                            <a:latin typeface="Cambria Math" panose="02040503050406030204" pitchFamily="18" charset="0"/>
                          </a:rPr>
                          <m:t>2</m:t>
                        </m:r>
                      </m:den>
                    </m:f>
                    <m:r>
                      <a:rPr lang="en-US" sz="1800" i="1">
                        <a:latin typeface="Cambria Math" panose="02040503050406030204" pitchFamily="18" charset="0"/>
                      </a:rPr>
                      <m:t>=14&gt;1</m:t>
                    </m:r>
                  </m:oMath>
                </a14:m>
                <a:endParaRPr lang="en-US" sz="1800" i="1" dirty="0"/>
              </a:p>
              <a:p>
                <a:pPr>
                  <a:spcBef>
                    <a:spcPts val="600"/>
                  </a:spcBef>
                </a:pPr>
                <a:r>
                  <a:rPr lang="en-US" sz="1800" dirty="0" err="1"/>
                  <a:t>Vậy</a:t>
                </a:r>
                <a:r>
                  <a:rPr lang="en-US" sz="1800" dirty="0"/>
                  <a:t> </a:t>
                </a:r>
                <a:r>
                  <a:rPr lang="en-US" sz="1800" dirty="0" err="1"/>
                  <a:t>khí</a:t>
                </a:r>
                <a:r>
                  <a:rPr lang="en-US" sz="1800" dirty="0"/>
                  <a:t> N</a:t>
                </a:r>
                <a:r>
                  <a:rPr lang="en-US" sz="1800" baseline="-25000" dirty="0"/>
                  <a:t>2</a:t>
                </a:r>
                <a:r>
                  <a:rPr lang="en-US" sz="1800" dirty="0"/>
                  <a:t> </a:t>
                </a:r>
                <a:r>
                  <a:rPr lang="en-US" sz="1800" dirty="0" err="1"/>
                  <a:t>nặng</a:t>
                </a:r>
                <a:r>
                  <a:rPr lang="en-US" sz="1800" dirty="0"/>
                  <a:t> </a:t>
                </a:r>
                <a:r>
                  <a:rPr lang="en-US" sz="1800" dirty="0" err="1"/>
                  <a:t>hơn</a:t>
                </a:r>
                <a:r>
                  <a:rPr lang="en-US" sz="1800" dirty="0"/>
                  <a:t> </a:t>
                </a:r>
                <a:r>
                  <a:rPr lang="en-US" sz="1800" dirty="0" err="1"/>
                  <a:t>khí</a:t>
                </a:r>
                <a:r>
                  <a:rPr lang="en-US" sz="1800" dirty="0"/>
                  <a:t> H</a:t>
                </a:r>
                <a:r>
                  <a:rPr lang="en-US" sz="1800" baseline="-25000" dirty="0"/>
                  <a:t>2</a:t>
                </a:r>
                <a:r>
                  <a:rPr lang="en-US" sz="1800" dirty="0"/>
                  <a:t> 14 </a:t>
                </a:r>
                <a:r>
                  <a:rPr lang="en-US" sz="1800" dirty="0" err="1"/>
                  <a:t>lần</a:t>
                </a:r>
                <a:r>
                  <a:rPr lang="en-US" sz="1800" dirty="0"/>
                  <a:t>.</a:t>
                </a:r>
              </a:p>
            </p:txBody>
          </p:sp>
        </mc:Choice>
        <mc:Fallback>
          <p:sp>
            <p:nvSpPr>
              <p:cNvPr id="46" name="Rectangle 45"/>
              <p:cNvSpPr>
                <a:spLocks noRot="1" noChangeAspect="1" noMove="1" noResize="1" noEditPoints="1" noAdjustHandles="1" noChangeArrowheads="1" noChangeShapeType="1" noTextEdit="1"/>
              </p:cNvSpPr>
              <p:nvPr/>
            </p:nvSpPr>
            <p:spPr>
              <a:xfrm>
                <a:off x="692726" y="1729597"/>
                <a:ext cx="7758545" cy="2611549"/>
              </a:xfrm>
              <a:prstGeom prst="rect">
                <a:avLst/>
              </a:prstGeom>
              <a:blipFill>
                <a:blip r:embed="rId3"/>
                <a:stretch>
                  <a:fillRect l="-708" r="-708" b="-2103"/>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randombar(horizontal)">
                                      <p:cBhvr>
                                        <p:cTn id="20"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mc:Choice xmlns:a14="http://schemas.microsoft.com/office/drawing/2010/main" Requires="a14">
          <p:sp>
            <p:nvSpPr>
              <p:cNvPr id="46" name="Rectangle 45"/>
              <p:cNvSpPr/>
              <p:nvPr/>
            </p:nvSpPr>
            <p:spPr>
              <a:xfrm>
                <a:off x="692726" y="1660327"/>
                <a:ext cx="7758545" cy="2817503"/>
              </a:xfrm>
              <a:prstGeom prst="rect">
                <a:avLst/>
              </a:prstGeom>
            </p:spPr>
            <p:txBody>
              <a:bodyPr wrap="square">
                <a:spAutoFit/>
              </a:bodyPr>
              <a:lstStyle/>
              <a:p>
                <a:pPr algn="just">
                  <a:lnSpc>
                    <a:spcPct val="150000"/>
                  </a:lnSpc>
                </a:pPr>
                <a:r>
                  <a:rPr lang="en-US" sz="1800" b="1" dirty="0" err="1">
                    <a:solidFill>
                      <a:srgbClr val="FF0000"/>
                    </a:solidFill>
                    <a:latin typeface="+mj-lt"/>
                    <a:ea typeface="Calibri" panose="020F0502020204030204" pitchFamily="34" charset="0"/>
                    <a:cs typeface="Times New Roman" panose="02020603050405020304" pitchFamily="18" charset="0"/>
                  </a:rPr>
                  <a:t>Câu</a:t>
                </a:r>
                <a:r>
                  <a:rPr lang="en-US" sz="1800" b="1" dirty="0">
                    <a:solidFill>
                      <a:srgbClr val="FF0000"/>
                    </a:solidFill>
                    <a:latin typeface="+mj-lt"/>
                    <a:ea typeface="Calibri" panose="020F0502020204030204" pitchFamily="34" charset="0"/>
                    <a:cs typeface="Times New Roman" panose="02020603050405020304" pitchFamily="18" charset="0"/>
                  </a:rPr>
                  <a:t> </a:t>
                </a:r>
                <a:r>
                  <a:rPr lang="en-US" sz="1800" b="1" dirty="0" err="1">
                    <a:solidFill>
                      <a:srgbClr val="FF0000"/>
                    </a:solidFill>
                    <a:latin typeface="+mj-lt"/>
                    <a:ea typeface="Calibri" panose="020F0502020204030204" pitchFamily="34" charset="0"/>
                    <a:cs typeface="Times New Roman" panose="02020603050405020304" pitchFamily="18" charset="0"/>
                  </a:rPr>
                  <a:t>hỏi</a:t>
                </a:r>
                <a:r>
                  <a:rPr lang="en-US" sz="1800" b="1" dirty="0">
                    <a:solidFill>
                      <a:srgbClr val="FF0000"/>
                    </a:solidFill>
                    <a:latin typeface="+mj-lt"/>
                    <a:ea typeface="Calibri" panose="020F0502020204030204" pitchFamily="34" charset="0"/>
                    <a:cs typeface="Times New Roman" panose="02020603050405020304" pitchFamily="18" charset="0"/>
                  </a:rPr>
                  <a:t> 7 (SGK tr.30). </a:t>
                </a:r>
                <a:r>
                  <a:rPr lang="fr-FR" sz="1800" dirty="0" err="1"/>
                  <a:t>Làm</a:t>
                </a:r>
                <a:r>
                  <a:rPr lang="fr-FR" sz="1800" dirty="0"/>
                  <a:t> </a:t>
                </a:r>
                <a:r>
                  <a:rPr lang="fr-FR" sz="1800" dirty="0" err="1"/>
                  <a:t>thế</a:t>
                </a:r>
                <a:r>
                  <a:rPr lang="fr-FR" sz="1800" dirty="0"/>
                  <a:t> </a:t>
                </a:r>
                <a:r>
                  <a:rPr lang="fr-FR" sz="1800" dirty="0" err="1"/>
                  <a:t>nào</a:t>
                </a:r>
                <a:r>
                  <a:rPr lang="fr-FR" sz="1800" dirty="0"/>
                  <a:t> </a:t>
                </a:r>
                <a:r>
                  <a:rPr lang="fr-FR" sz="1800" dirty="0" err="1"/>
                  <a:t>biết</a:t>
                </a:r>
                <a:r>
                  <a:rPr lang="fr-FR" sz="1800" dirty="0"/>
                  <a:t> </a:t>
                </a:r>
                <a:r>
                  <a:rPr lang="fr-FR" sz="1800" dirty="0" err="1"/>
                  <a:t>khí</a:t>
                </a:r>
                <a:r>
                  <a:rPr lang="fr-FR" sz="1800" dirty="0"/>
                  <a:t> A </a:t>
                </a:r>
                <a:r>
                  <a:rPr lang="fr-FR" sz="1800" dirty="0" err="1"/>
                  <a:t>nặng</a:t>
                </a:r>
                <a:r>
                  <a:rPr lang="fr-FR" sz="1800" dirty="0"/>
                  <a:t> </a:t>
                </a:r>
                <a:r>
                  <a:rPr lang="fr-FR" sz="1800" dirty="0" err="1"/>
                  <a:t>hay</a:t>
                </a:r>
                <a:r>
                  <a:rPr lang="fr-FR" sz="1800" dirty="0"/>
                  <a:t> </a:t>
                </a:r>
                <a:r>
                  <a:rPr lang="fr-FR" sz="1800" dirty="0" err="1"/>
                  <a:t>nhẹ</a:t>
                </a:r>
                <a:r>
                  <a:rPr lang="fr-FR" sz="1800" dirty="0"/>
                  <a:t> </a:t>
                </a:r>
                <a:r>
                  <a:rPr lang="fr-FR" sz="1800" dirty="0" err="1"/>
                  <a:t>hơn</a:t>
                </a:r>
                <a:r>
                  <a:rPr lang="fr-FR" sz="1800" dirty="0"/>
                  <a:t> </a:t>
                </a:r>
                <a:r>
                  <a:rPr lang="fr-FR" sz="1800" dirty="0" err="1"/>
                  <a:t>khí</a:t>
                </a:r>
                <a:r>
                  <a:rPr lang="fr-FR" sz="1800" dirty="0"/>
                  <a:t> B?</a:t>
                </a:r>
              </a:p>
              <a:p>
                <a:pPr algn="just">
                  <a:lnSpc>
                    <a:spcPct val="150000"/>
                  </a:lnSpc>
                </a:pPr>
                <a:r>
                  <a:rPr lang="en-US" sz="1800" b="1" i="1" u="sng" dirty="0" err="1">
                    <a:latin typeface="+mj-lt"/>
                    <a:ea typeface="Calibri" panose="020F0502020204030204" pitchFamily="34" charset="0"/>
                    <a:cs typeface="Times New Roman" panose="02020603050405020304" pitchFamily="18" charset="0"/>
                  </a:rPr>
                  <a:t>Lời</a:t>
                </a:r>
                <a:r>
                  <a:rPr lang="en-US" sz="1800" b="1" i="1" u="sng" dirty="0">
                    <a:latin typeface="+mj-lt"/>
                    <a:ea typeface="Calibri" panose="020F0502020204030204" pitchFamily="34" charset="0"/>
                    <a:cs typeface="Times New Roman" panose="02020603050405020304" pitchFamily="18" charset="0"/>
                  </a:rPr>
                  <a:t> </a:t>
                </a:r>
                <a:r>
                  <a:rPr lang="en-US" sz="1800" b="1" i="1" u="sng" dirty="0" err="1">
                    <a:latin typeface="+mj-lt"/>
                    <a:ea typeface="Calibri" panose="020F0502020204030204" pitchFamily="34" charset="0"/>
                    <a:cs typeface="Times New Roman" panose="02020603050405020304" pitchFamily="18" charset="0"/>
                  </a:rPr>
                  <a:t>giải</a:t>
                </a:r>
                <a:r>
                  <a:rPr lang="en-US" sz="1800" b="1" i="1" u="sng" dirty="0">
                    <a:latin typeface="+mj-lt"/>
                    <a:ea typeface="Calibri" panose="020F0502020204030204" pitchFamily="34" charset="0"/>
                    <a:cs typeface="Times New Roman" panose="02020603050405020304" pitchFamily="18" charset="0"/>
                  </a:rPr>
                  <a:t>:</a:t>
                </a:r>
              </a:p>
              <a:p>
                <a:pPr algn="just">
                  <a:lnSpc>
                    <a:spcPct val="150000"/>
                  </a:lnSpc>
                </a:pPr>
                <a:r>
                  <a:rPr lang="en-US" sz="1800" dirty="0" err="1"/>
                  <a:t>Để</a:t>
                </a:r>
                <a:r>
                  <a:rPr lang="en-US" sz="1800" dirty="0"/>
                  <a:t> </a:t>
                </a:r>
                <a:r>
                  <a:rPr lang="en-US" sz="1800" dirty="0" err="1"/>
                  <a:t>biết</a:t>
                </a:r>
                <a:r>
                  <a:rPr lang="en-US" sz="1800" dirty="0"/>
                  <a:t> </a:t>
                </a:r>
                <a:r>
                  <a:rPr lang="en-US" sz="1800" dirty="0" err="1"/>
                  <a:t>khí</a:t>
                </a:r>
                <a:r>
                  <a:rPr lang="en-US" sz="1800" dirty="0"/>
                  <a:t> A </a:t>
                </a:r>
                <a:r>
                  <a:rPr lang="en-US" sz="1800" dirty="0" err="1"/>
                  <a:t>nặng</a:t>
                </a:r>
                <a:r>
                  <a:rPr lang="en-US" sz="1800" dirty="0"/>
                  <a:t> hay </a:t>
                </a:r>
                <a:r>
                  <a:rPr lang="en-US" sz="1800" dirty="0" err="1"/>
                  <a:t>nhẹ</a:t>
                </a:r>
                <a:r>
                  <a:rPr lang="en-US" sz="1800" dirty="0"/>
                  <a:t> </a:t>
                </a:r>
                <a:r>
                  <a:rPr lang="en-US" sz="1800" dirty="0" err="1"/>
                  <a:t>hơn</a:t>
                </a:r>
                <a:r>
                  <a:rPr lang="en-US" sz="1800" dirty="0"/>
                  <a:t> </a:t>
                </a:r>
                <a:r>
                  <a:rPr lang="en-US" sz="1800" dirty="0" err="1"/>
                  <a:t>khí</a:t>
                </a:r>
                <a:r>
                  <a:rPr lang="en-US" sz="1800" dirty="0"/>
                  <a:t> B bao </a:t>
                </a:r>
                <a:r>
                  <a:rPr lang="en-US" sz="1800" dirty="0" err="1"/>
                  <a:t>nhiêu</a:t>
                </a:r>
                <a:r>
                  <a:rPr lang="en-US" sz="1800" dirty="0"/>
                  <a:t> </a:t>
                </a:r>
                <a:r>
                  <a:rPr lang="en-US" sz="1800" dirty="0" err="1"/>
                  <a:t>lần</a:t>
                </a:r>
                <a:r>
                  <a:rPr lang="en-US" sz="1800" dirty="0"/>
                  <a:t> ta so </a:t>
                </a:r>
                <a:r>
                  <a:rPr lang="en-US" sz="1800" dirty="0" err="1"/>
                  <a:t>sánh</a:t>
                </a:r>
                <a:r>
                  <a:rPr lang="en-US" sz="1800" dirty="0"/>
                  <a:t> </a:t>
                </a:r>
                <a:r>
                  <a:rPr lang="en-US" sz="1800" dirty="0" err="1"/>
                  <a:t>khối</a:t>
                </a:r>
                <a:r>
                  <a:rPr lang="en-US" sz="1800" dirty="0"/>
                  <a:t> </a:t>
                </a:r>
                <a:r>
                  <a:rPr lang="en-US" sz="1800" dirty="0" err="1"/>
                  <a:t>lượng</a:t>
                </a:r>
                <a:r>
                  <a:rPr lang="en-US" sz="1800" dirty="0"/>
                  <a:t> mol </a:t>
                </a:r>
                <a:r>
                  <a:rPr lang="en-US" sz="1800" dirty="0" err="1"/>
                  <a:t>của</a:t>
                </a:r>
                <a:r>
                  <a:rPr lang="en-US" sz="1800" dirty="0"/>
                  <a:t> </a:t>
                </a:r>
                <a:r>
                  <a:rPr lang="en-US" sz="1800" dirty="0" err="1"/>
                  <a:t>khí</a:t>
                </a:r>
                <a:r>
                  <a:rPr lang="en-US" sz="1800" dirty="0"/>
                  <a:t> A </a:t>
                </a:r>
                <a:r>
                  <a:rPr lang="en-US" sz="1800" dirty="0" err="1"/>
                  <a:t>với</a:t>
                </a:r>
                <a:r>
                  <a:rPr lang="en-US" sz="1800" dirty="0"/>
                  <a:t> </a:t>
                </a:r>
                <a:r>
                  <a:rPr lang="en-US" sz="1800" dirty="0" err="1"/>
                  <a:t>khối</a:t>
                </a:r>
                <a:r>
                  <a:rPr lang="en-US" sz="1800" dirty="0"/>
                  <a:t> </a:t>
                </a:r>
                <a:r>
                  <a:rPr lang="en-US" sz="1800" dirty="0" err="1"/>
                  <a:t>lượng</a:t>
                </a:r>
                <a:r>
                  <a:rPr lang="en-US" sz="1800" dirty="0"/>
                  <a:t> mol </a:t>
                </a:r>
                <a:r>
                  <a:rPr lang="en-US" sz="1800" dirty="0" err="1"/>
                  <a:t>của</a:t>
                </a:r>
                <a:r>
                  <a:rPr lang="en-US" sz="1800" dirty="0"/>
                  <a:t> </a:t>
                </a:r>
                <a:r>
                  <a:rPr lang="en-US" sz="1800" dirty="0" err="1"/>
                  <a:t>khí</a:t>
                </a:r>
                <a:r>
                  <a:rPr lang="en-US" sz="1800" dirty="0"/>
                  <a:t> B: </a:t>
                </a:r>
                <a:r>
                  <a:rPr lang="fr-FR" sz="1800" dirty="0" err="1"/>
                  <a:t>d</a:t>
                </a:r>
                <a:r>
                  <a:rPr lang="fr-FR" sz="1800" baseline="-25000" dirty="0" err="1"/>
                  <a:t>A</a:t>
                </a:r>
                <a:r>
                  <a:rPr lang="fr-FR" sz="1800" baseline="-25000" dirty="0"/>
                  <a:t>/B </a:t>
                </a:r>
                <a:r>
                  <a:rPr lang="fr-FR" sz="1800" dirty="0"/>
                  <a:t>= </a:t>
                </a:r>
                <a14:m>
                  <m:oMath xmlns:m="http://schemas.openxmlformats.org/officeDocument/2006/math">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𝐴</m:t>
                            </m:r>
                          </m:sub>
                        </m:sSub>
                      </m:num>
                      <m:den>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𝐵</m:t>
                            </m:r>
                          </m:sub>
                        </m:sSub>
                      </m:den>
                    </m:f>
                  </m:oMath>
                </a14:m>
                <a:endParaRPr lang="en-US" sz="1800" dirty="0"/>
              </a:p>
              <a:p>
                <a:pPr marL="285750" indent="-285750" algn="just">
                  <a:lnSpc>
                    <a:spcPct val="150000"/>
                  </a:lnSpc>
                  <a:buFont typeface="Wingdings" panose="05000000000000000000" pitchFamily="2" charset="2"/>
                  <a:buChar char="§"/>
                </a:pPr>
                <a:r>
                  <a:rPr lang="en-US" sz="1800" dirty="0" err="1"/>
                  <a:t>Nếu</a:t>
                </a:r>
                <a:r>
                  <a:rPr lang="en-US" sz="1800" dirty="0"/>
                  <a:t> </a:t>
                </a:r>
                <a:r>
                  <a:rPr lang="fr-FR" sz="1800" dirty="0" err="1"/>
                  <a:t>d</a:t>
                </a:r>
                <a:r>
                  <a:rPr lang="fr-FR" sz="1800" baseline="-25000" dirty="0" err="1"/>
                  <a:t>A</a:t>
                </a:r>
                <a:r>
                  <a:rPr lang="fr-FR" sz="1800" baseline="-25000" dirty="0"/>
                  <a:t>/B</a:t>
                </a:r>
                <a:r>
                  <a:rPr lang="fr-FR" sz="1800" dirty="0"/>
                  <a:t> &gt; 1 </a:t>
                </a:r>
                <a:r>
                  <a:rPr lang="fr-FR" sz="1800" dirty="0" err="1"/>
                  <a:t>thì</a:t>
                </a:r>
                <a:r>
                  <a:rPr lang="fr-FR" sz="1800" dirty="0"/>
                  <a:t> </a:t>
                </a:r>
                <a:r>
                  <a:rPr lang="fr-FR" sz="1800" dirty="0" err="1"/>
                  <a:t>khí</a:t>
                </a:r>
                <a:r>
                  <a:rPr lang="fr-FR" sz="1800" dirty="0"/>
                  <a:t> A </a:t>
                </a:r>
                <a:r>
                  <a:rPr lang="fr-FR" sz="1800" dirty="0" err="1"/>
                  <a:t>nặng</a:t>
                </a:r>
                <a:r>
                  <a:rPr lang="fr-FR" sz="1800" dirty="0"/>
                  <a:t> </a:t>
                </a:r>
                <a:r>
                  <a:rPr lang="fr-FR" sz="1800" dirty="0" err="1"/>
                  <a:t>hơn</a:t>
                </a:r>
                <a:r>
                  <a:rPr lang="fr-FR" sz="1800" dirty="0"/>
                  <a:t> </a:t>
                </a:r>
                <a:r>
                  <a:rPr lang="fr-FR" sz="1800" dirty="0" err="1"/>
                  <a:t>khí</a:t>
                </a:r>
                <a:r>
                  <a:rPr lang="fr-FR" sz="1800" dirty="0"/>
                  <a:t> B.</a:t>
                </a:r>
                <a:endParaRPr lang="en-US" sz="1800" dirty="0"/>
              </a:p>
              <a:p>
                <a:pPr marL="285750" indent="-285750" algn="just">
                  <a:lnSpc>
                    <a:spcPct val="150000"/>
                  </a:lnSpc>
                  <a:buFont typeface="Wingdings" panose="05000000000000000000" pitchFamily="2" charset="2"/>
                  <a:buChar char="§"/>
                </a:pPr>
                <a:r>
                  <a:rPr lang="fr-FR" sz="1800" dirty="0" err="1"/>
                  <a:t>Nếu</a:t>
                </a:r>
                <a:r>
                  <a:rPr lang="fr-FR" sz="1800" dirty="0"/>
                  <a:t> </a:t>
                </a:r>
                <a:r>
                  <a:rPr lang="fr-FR" sz="1800" dirty="0" err="1"/>
                  <a:t>d</a:t>
                </a:r>
                <a:r>
                  <a:rPr lang="fr-FR" sz="1800" baseline="-25000" dirty="0" err="1"/>
                  <a:t>A</a:t>
                </a:r>
                <a:r>
                  <a:rPr lang="fr-FR" sz="1800" baseline="-25000" dirty="0"/>
                  <a:t>/B</a:t>
                </a:r>
                <a:r>
                  <a:rPr lang="fr-FR" sz="1800" dirty="0"/>
                  <a:t> &lt; 1 </a:t>
                </a:r>
                <a:r>
                  <a:rPr lang="fr-FR" sz="1800" dirty="0" err="1"/>
                  <a:t>thì</a:t>
                </a:r>
                <a:r>
                  <a:rPr lang="fr-FR" sz="1800" dirty="0"/>
                  <a:t> </a:t>
                </a:r>
                <a:r>
                  <a:rPr lang="fr-FR" sz="1800" dirty="0" err="1"/>
                  <a:t>khí</a:t>
                </a:r>
                <a:r>
                  <a:rPr lang="fr-FR" sz="1800" dirty="0"/>
                  <a:t> A </a:t>
                </a:r>
                <a:r>
                  <a:rPr lang="fr-FR" sz="1800" dirty="0" err="1"/>
                  <a:t>nhẹ</a:t>
                </a:r>
                <a:r>
                  <a:rPr lang="fr-FR" sz="1800" dirty="0"/>
                  <a:t> </a:t>
                </a:r>
                <a:r>
                  <a:rPr lang="fr-FR" sz="1800" dirty="0" err="1"/>
                  <a:t>hơn</a:t>
                </a:r>
                <a:r>
                  <a:rPr lang="fr-FR" sz="1800" dirty="0"/>
                  <a:t> </a:t>
                </a:r>
                <a:r>
                  <a:rPr lang="fr-FR" sz="1800" dirty="0" err="1"/>
                  <a:t>khí</a:t>
                </a:r>
                <a:r>
                  <a:rPr lang="fr-FR" sz="1800" dirty="0"/>
                  <a:t> B.</a:t>
                </a:r>
                <a:endParaRPr lang="en-US" sz="1800" dirty="0"/>
              </a:p>
            </p:txBody>
          </p:sp>
        </mc:Choice>
        <mc:Fallback>
          <p:sp>
            <p:nvSpPr>
              <p:cNvPr id="46" name="Rectangle 45"/>
              <p:cNvSpPr>
                <a:spLocks noRot="1" noChangeAspect="1" noMove="1" noResize="1" noEditPoints="1" noAdjustHandles="1" noChangeArrowheads="1" noChangeShapeType="1" noTextEdit="1"/>
              </p:cNvSpPr>
              <p:nvPr/>
            </p:nvSpPr>
            <p:spPr>
              <a:xfrm>
                <a:off x="692726" y="1660327"/>
                <a:ext cx="7758545" cy="2817503"/>
              </a:xfrm>
              <a:prstGeom prst="rect">
                <a:avLst/>
              </a:prstGeom>
              <a:blipFill>
                <a:blip r:embed="rId3"/>
                <a:stretch>
                  <a:fillRect l="-708" r="-708" b="-216"/>
                </a:stretch>
              </a:blipFill>
            </p:spPr>
            <p:txBody>
              <a:bodyPr/>
              <a:lstStyle/>
              <a:p>
                <a:r>
                  <a:rPr lang="en-US">
                    <a:noFill/>
                  </a:rPr>
                  <a:t> </a:t>
                </a:r>
              </a:p>
            </p:txBody>
          </p:sp>
        </mc:Fallback>
      </mc:AlternateContent>
    </p:spTree>
    <p:extLst>
      <p:ext uri="{BB962C8B-B14F-4D97-AF65-F5344CB8AC3E}">
        <p14:creationId xmlns:p14="http://schemas.microsoft.com/office/powerpoint/2010/main" val="285706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wipe(down)">
                                      <p:cBhvr>
                                        <p:cTn id="20" dur="500"/>
                                        <p:tgtEl>
                                          <p:spTgt spid="46">
                                            <p:txEl>
                                              <p:pRg st="3" end="3"/>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6">
                                            <p:txEl>
                                              <p:pRg st="4" end="4"/>
                                            </p:txEl>
                                          </p:spTgt>
                                        </p:tgtEl>
                                        <p:attrNameLst>
                                          <p:attrName>style.visibility</p:attrName>
                                        </p:attrNameLst>
                                      </p:cBhvr>
                                      <p:to>
                                        <p:strVal val="visible"/>
                                      </p:to>
                                    </p:set>
                                    <p:animEffect transition="in" filter="wipe(down)">
                                      <p:cBhvr>
                                        <p:cTn id="24" dur="500"/>
                                        <p:tgtEl>
                                          <p:spTgt spid="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34451"/>
            <a:ext cx="5996501" cy="1938992"/>
          </a:xfrm>
          <a:prstGeom prst="rect">
            <a:avLst/>
          </a:prstGeom>
        </p:spPr>
        <p:txBody>
          <a:bodyPr wrap="square" lIns="0" tIns="0" rIns="0" bIns="0" rtlCol="0" anchor="t">
            <a:spAutoFit/>
          </a:bodyPr>
          <a:lstStyle/>
          <a:p>
            <a:pPr algn="ctr">
              <a:lnSpc>
                <a:spcPct val="150000"/>
              </a:lnSpc>
            </a:pPr>
            <a:r>
              <a:rPr lang="en-US" sz="4200" b="1">
                <a:solidFill>
                  <a:schemeClr val="bg1"/>
                </a:solidFill>
                <a:latin typeface="Arial" panose="020B0604020202020204" pitchFamily="34" charset="0"/>
                <a:cs typeface="Arial" panose="020B0604020202020204" pitchFamily="34" charset="0"/>
              </a:rPr>
              <a:t>BÀI 4. MOL VÀ TỈ KHỐI CHẤT KHÍ</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37429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spTree>
    <p:extLst>
      <p:ext uri="{BB962C8B-B14F-4D97-AF65-F5344CB8AC3E}">
        <p14:creationId xmlns:p14="http://schemas.microsoft.com/office/powerpoint/2010/main" val="154156541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507831"/>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1. </a:t>
            </a:r>
            <a:r>
              <a:rPr lang="nl-NL" sz="2000" b="1">
                <a:solidFill>
                  <a:srgbClr val="FFFF00"/>
                </a:solidFill>
              </a:rPr>
              <a:t>Số Avogadro và kí hiệu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 10</a:t>
                </a:r>
                <a:r>
                  <a:rPr lang="nl-NL" sz="1800" baseline="30000">
                    <a:solidFill>
                      <a:schemeClr val="bg1"/>
                    </a:solidFill>
                  </a:rPr>
                  <a:t>23</a:t>
                </a:r>
                <a:r>
                  <a:rPr lang="nl-NL" sz="1800">
                    <a:solidFill>
                      <a:schemeClr val="bg1"/>
                    </a:solidFill>
                  </a:rPr>
                  <a:t>, A</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829507" y="3884469"/>
                <a:ext cx="3487815" cy="369332"/>
              </a:xfrm>
              <a:prstGeom prst="rect">
                <a:avLst/>
              </a:prstGeom>
              <a:blipFill>
                <a:blip r:embed="rId13"/>
                <a:stretch>
                  <a:fillRect l="-104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23</a:t>
                </a:r>
                <a:r>
                  <a:rPr lang="nl-NL" sz="1800">
                    <a:solidFill>
                      <a:schemeClr val="bg1"/>
                    </a:solidFill>
                  </a:rPr>
                  <a:t>, N</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29507" y="4531916"/>
                <a:ext cx="3487815" cy="369332"/>
              </a:xfrm>
              <a:prstGeom prst="rect">
                <a:avLst/>
              </a:prstGeom>
              <a:blipFill>
                <a:blip r:embed="rId14"/>
                <a:stretch>
                  <a:fillRect l="-1049" t="-8197" b="-24590"/>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m:t>
                    </m:r>
                  </m:oMath>
                </a14:m>
                <a:r>
                  <a:rPr lang="nl-NL" sz="1800">
                    <a:solidFill>
                      <a:schemeClr val="bg1"/>
                    </a:solidFill>
                  </a:rPr>
                  <a:t>10</a:t>
                </a:r>
                <a:r>
                  <a:rPr lang="nl-NL" sz="1800" baseline="30000">
                    <a:solidFill>
                      <a:schemeClr val="bg1"/>
                    </a:solidFill>
                  </a:rPr>
                  <a:t>-23</a:t>
                </a:r>
                <a:r>
                  <a:rPr lang="nl-NL" sz="1800">
                    <a:solidFill>
                      <a:schemeClr val="bg1"/>
                    </a:solidFill>
                  </a:rPr>
                  <a:t>, A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826679" y="3884469"/>
                <a:ext cx="3487815" cy="369332"/>
              </a:xfrm>
              <a:prstGeom prst="rect">
                <a:avLst/>
              </a:prstGeom>
              <a:blipFill>
                <a:blip r:embed="rId15"/>
                <a:stretch>
                  <a:fillRect l="-122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-24</a:t>
                </a:r>
                <a:r>
                  <a:rPr lang="nl-NL" sz="1800">
                    <a:solidFill>
                      <a:schemeClr val="bg1"/>
                    </a:solidFill>
                  </a:rPr>
                  <a:t>, N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826679" y="4531916"/>
                <a:ext cx="3487815" cy="369332"/>
              </a:xfrm>
              <a:prstGeom prst="rect">
                <a:avLst/>
              </a:prstGeom>
              <a:blipFill>
                <a:blip r:embed="rId16"/>
                <a:stretch>
                  <a:fillRect l="-1224" t="-8197" b="-2459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945326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924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113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688209"/>
            <a:ext cx="8154143" cy="8224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21006"/>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2</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Khối lượng mol chất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703426"/>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52875" y="4365289"/>
            <a:ext cx="3435422"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tính bằng gam của N nguyên tử hoặc phân tử chất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52875" y="3658121"/>
            <a:ext cx="3435423"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sau khi tham gia phản ứng hóa học</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70342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30915"/>
            <a:ext cx="3487815" cy="323165"/>
          </a:xfrm>
          <a:prstGeom prst="rect">
            <a:avLst/>
          </a:prstGeom>
          <a:noFill/>
        </p:spPr>
        <p:txBody>
          <a:bodyPr wrap="square" rtlCol="0">
            <a:spAutoFit/>
          </a:bodyPr>
          <a:lstStyle/>
          <a:p>
            <a:pPr marL="257175" indent="-257175" algn="just"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khối lượng ban đầu của chất đó </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829507" y="4528250"/>
                <a:ext cx="3062233" cy="326564"/>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bằng 6,022 </a:t>
                </a:r>
                <a14:m>
                  <m:oMath xmlns:m="http://schemas.openxmlformats.org/officeDocument/2006/math">
                    <m:r>
                      <a:rPr lang="nl-NL" sz="1500" i="1">
                        <a:solidFill>
                          <a:schemeClr val="bg1"/>
                        </a:solidFill>
                        <a:latin typeface="Cambria Math" panose="02040503050406030204" pitchFamily="18" charset="0"/>
                      </a:rPr>
                      <m:t>× </m:t>
                    </m:r>
                  </m:oMath>
                </a14:m>
                <a:r>
                  <a:rPr lang="nl-NL" sz="1500">
                    <a:solidFill>
                      <a:schemeClr val="bg1"/>
                    </a:solidFill>
                  </a:rPr>
                  <a:t>10</a:t>
                </a:r>
                <a:r>
                  <a:rPr lang="nl-NL" sz="1500" baseline="30000">
                    <a:solidFill>
                      <a:schemeClr val="bg1"/>
                    </a:solidFill>
                  </a:rPr>
                  <a:t>23</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829507" y="4528250"/>
                <a:ext cx="3062233" cy="326564"/>
              </a:xfrm>
              <a:prstGeom prst="rect">
                <a:avLst/>
              </a:prstGeom>
              <a:blipFill>
                <a:blip r:embed="rId13"/>
                <a:stretch>
                  <a:fillRect l="-598" t="-1887" b="-2075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81117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dirty="0">
                <a:solidFill>
                  <a:srgbClr val="FFFF00"/>
                </a:solidFill>
                <a:latin typeface="Arial" panose="020B0604020202020204" pitchFamily="34" charset="0"/>
                <a:cs typeface="Arial" panose="020B0604020202020204" pitchFamily="34" charset="0"/>
              </a:rPr>
              <a:t>Câu 3</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1 mol chất khí ở điều kiện chuẩn có thể tích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0,247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24,79 ml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691318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161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6869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4</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mol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8"/>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9507" y="4413095"/>
            <a:ext cx="3487815" cy="623312"/>
          </a:xfrm>
          <a:prstGeom prst="rect">
            <a:avLst/>
          </a:prstGeom>
          <a:noFill/>
        </p:spPr>
        <p:txBody>
          <a:bodyPr wrap="square" rtlCol="0">
            <a:spAutoFit/>
          </a:bodyPr>
          <a:lstStyle/>
          <a:p>
            <a:pPr marL="257175" indent="-257175" defTabSz="685800">
              <a:lnSpc>
                <a:spcPct val="130000"/>
              </a:lnSpc>
              <a:buClr>
                <a:schemeClr val="bg1"/>
              </a:buClr>
              <a:buFont typeface="Wingdings" panose="05000000000000000000" pitchFamily="2" charset="2"/>
              <a:buChar char="w"/>
              <a:defRPr/>
            </a:pPr>
            <a:r>
              <a:rPr lang="vi-VN">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a:solidFill>
                  <a:schemeClr val="bg1"/>
                </a:solidFill>
              </a:rPr>
              <a:t>thể tích chiếm bởi N phân tử của chất khí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của 1 nguyên tử nào đó</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1500">
                <a:solidFill>
                  <a:schemeClr val="bg1"/>
                </a:solidFill>
              </a:rPr>
              <a:t>thể tích của chất lỏng</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66100"/>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ở đktc là 24,79 l</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09129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5</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ở đktc của 2,25 mol O</a:t>
            </a:r>
            <a:r>
              <a:rPr lang="nl-NL" sz="2000" b="1" baseline="-25000">
                <a:solidFill>
                  <a:srgbClr val="FFFF00"/>
                </a:solidFill>
              </a:rPr>
              <a:t>2</a:t>
            </a:r>
            <a:r>
              <a:rPr lang="nl-NL" sz="2000" b="1">
                <a:solidFill>
                  <a:srgbClr val="FFFF00"/>
                </a:solidFill>
              </a:rPr>
              <a: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55,78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50 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97032"/>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73396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6</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Số mol của H</a:t>
            </a:r>
            <a:r>
              <a:rPr lang="nl-NL" sz="2000" b="1" baseline="-25000">
                <a:solidFill>
                  <a:srgbClr val="FFFF00"/>
                </a:solidFill>
              </a:rPr>
              <a:t>2</a:t>
            </a:r>
            <a:r>
              <a:rPr lang="nl-NL" sz="2000" b="1">
                <a:solidFill>
                  <a:srgbClr val="FFFF00"/>
                </a:solidFill>
              </a:rPr>
              <a:t> ở đktc biết V = 5,6 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0,23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0,3 mol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7343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0,224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4718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7. </a:t>
                </a:r>
                <a:r>
                  <a:rPr lang="nl-NL" sz="2000" b="1">
                    <a:solidFill>
                      <a:srgbClr val="FFFF00"/>
                    </a:solidFill>
                  </a:rPr>
                  <a:t>Số mol của kali biết có 6,022 </a:t>
                </a:r>
                <a14:m>
                  <m:oMath xmlns:m="http://schemas.openxmlformats.org/officeDocument/2006/math">
                    <m:r>
                      <a:rPr lang="nl-NL" sz="2000" b="1" i="1">
                        <a:solidFill>
                          <a:srgbClr val="FFFF00"/>
                        </a:solidFill>
                        <a:latin typeface="Cambria Math" panose="02040503050406030204" pitchFamily="18" charset="0"/>
                      </a:rPr>
                      <m:t>×</m:t>
                    </m:r>
                  </m:oMath>
                </a14:m>
                <a:r>
                  <a:rPr lang="nl-NL" sz="2000" b="1">
                    <a:solidFill>
                      <a:srgbClr val="FFFF00"/>
                    </a:solidFill>
                  </a:rPr>
                  <a:t> 10</a:t>
                </a:r>
                <a:r>
                  <a:rPr lang="nl-NL" sz="2000" b="1" baseline="30000">
                    <a:solidFill>
                      <a:srgbClr val="FFFF00"/>
                    </a:solidFill>
                  </a:rPr>
                  <a:t>23</a:t>
                </a:r>
                <a:r>
                  <a:rPr lang="nl-NL" sz="2000" b="1">
                    <a:solidFill>
                      <a:srgbClr val="FFFF00"/>
                    </a:solidFill>
                  </a:rPr>
                  <a:t> nguyên tử kali?</a:t>
                </a:r>
                <a:endParaRPr lang="en-US" sz="2000" b="1" dirty="0">
                  <a:solidFill>
                    <a:srgbClr val="FFFF00"/>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494929" y="2884775"/>
                <a:ext cx="8154143" cy="496996"/>
              </a:xfrm>
              <a:prstGeom prst="rect">
                <a:avLst/>
              </a:prstGeom>
              <a:blipFill>
                <a:blip r:embed="rId13"/>
                <a:stretch>
                  <a:fillRect b="-207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994790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8. </a:t>
            </a:r>
            <a:r>
              <a:rPr lang="nl-NL" sz="2000" b="1">
                <a:solidFill>
                  <a:srgbClr val="FFFF00"/>
                </a:solidFill>
              </a:rPr>
              <a:t>Khí SO</a:t>
            </a:r>
            <a:r>
              <a:rPr lang="nl-NL" sz="2000" b="1" baseline="-25000">
                <a:solidFill>
                  <a:srgbClr val="FFFF00"/>
                </a:solidFill>
              </a:rPr>
              <a:t>2</a:t>
            </a:r>
            <a:r>
              <a:rPr lang="nl-NL" sz="2000" b="1">
                <a:solidFill>
                  <a:srgbClr val="FFFF00"/>
                </a:solidFill>
              </a:rPr>
              <a:t> nặng hay nhẹ hơn không khí bao nhiêu lần?</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7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2,4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3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40596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4641"/>
            <a:ext cx="7037773" cy="400110"/>
          </a:xfrm>
          <a:prstGeom prst="rect">
            <a:avLst/>
          </a:prstGeom>
          <a:noFill/>
        </p:spPr>
        <p:txBody>
          <a:bodyPr wrap="square" rtlCol="0">
            <a:spAutoFit/>
          </a:bodyPr>
          <a:lstStyle/>
          <a:p>
            <a:pPr algn="ctr"/>
            <a:r>
              <a:rPr lang="vi-VN" sz="2000" b="1">
                <a:solidFill>
                  <a:srgbClr val="FFFF00"/>
                </a:solidFill>
              </a:rPr>
              <a:t>Câu </a:t>
            </a:r>
            <a:r>
              <a:rPr lang="en-US" sz="2000" b="1">
                <a:solidFill>
                  <a:srgbClr val="FFFF00"/>
                </a:solidFill>
                <a:latin typeface="Arial" panose="020B0604020202020204" pitchFamily="34" charset="0"/>
                <a:cs typeface="Arial" panose="020B0604020202020204" pitchFamily="34" charset="0"/>
              </a:rPr>
              <a:t>9</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Có thể thu khí N</a:t>
            </a:r>
            <a:r>
              <a:rPr lang="nl-NL" sz="2000" b="1" baseline="-25000">
                <a:solidFill>
                  <a:srgbClr val="FFFF00"/>
                </a:solidFill>
              </a:rPr>
              <a:t>2</a:t>
            </a:r>
            <a:r>
              <a:rPr lang="nl-NL" sz="2000" b="1">
                <a:solidFill>
                  <a:srgbClr val="FFFF00"/>
                </a:solidFill>
              </a:rPr>
              <a:t> bằng cách nào?</a:t>
            </a:r>
            <a:endParaRPr lang="en-US" sz="2000" b="1">
              <a:solidFill>
                <a:srgbClr val="FFFF00"/>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2500" y="3877542"/>
            <a:ext cx="3733396"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úp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62001" y="4530332"/>
            <a:ext cx="361516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ngang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1" y="3889770"/>
            <a:ext cx="3819098"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đứng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24400" y="4528204"/>
            <a:ext cx="382239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Cách nào cũng được</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35162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4182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693667"/>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a:t>
            </a:r>
            <a:endParaRPr b="1">
              <a:latin typeface="+mj-lt"/>
            </a:endParaRPr>
          </a:p>
        </p:txBody>
      </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43045"/>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KHÁI NIỆM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539416"/>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691260"/>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II</a:t>
            </a:r>
            <a:endParaRPr b="1">
              <a:latin typeface="+mj-lt"/>
            </a:endParaRPr>
          </a:p>
        </p:txBody>
      </p:sp>
      <p:sp>
        <p:nvSpPr>
          <p:cNvPr id="66" name="TextBox 65">
            <a:extLst>
              <a:ext uri="{FF2B5EF4-FFF2-40B4-BE49-F238E27FC236}">
                <a16:creationId xmlns:a16="http://schemas.microsoft.com/office/drawing/2014/main" id="{E32211D1-43FC-B605-740A-737F995BDB4A}"/>
              </a:ext>
            </a:extLst>
          </p:cNvPr>
          <p:cNvSpPr txBox="1"/>
          <p:nvPr/>
        </p:nvSpPr>
        <p:spPr>
          <a:xfrm>
            <a:off x="2286779" y="2640638"/>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KHỐI LƯỢNG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7" name="Google Shape;530;p46"/>
          <p:cNvSpPr/>
          <p:nvPr/>
        </p:nvSpPr>
        <p:spPr>
          <a:xfrm>
            <a:off x="1464607" y="363823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84850" y="3790075"/>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III</a:t>
            </a:r>
            <a:endParaRPr b="1">
              <a:latin typeface="+mj-lt"/>
            </a:endParaRPr>
          </a:p>
        </p:txBody>
      </p:sp>
      <p:sp>
        <p:nvSpPr>
          <p:cNvPr id="69" name="TextBox 68">
            <a:extLst>
              <a:ext uri="{FF2B5EF4-FFF2-40B4-BE49-F238E27FC236}">
                <a16:creationId xmlns:a16="http://schemas.microsoft.com/office/drawing/2014/main" id="{E32211D1-43FC-B605-740A-737F995BDB4A}"/>
              </a:ext>
            </a:extLst>
          </p:cNvPr>
          <p:cNvSpPr txBox="1"/>
          <p:nvPr/>
        </p:nvSpPr>
        <p:spPr>
          <a:xfrm>
            <a:off x="2286779" y="3339344"/>
            <a:ext cx="5654709" cy="1292662"/>
          </a:xfrm>
          <a:prstGeom prst="rect">
            <a:avLst/>
          </a:prstGeom>
          <a:noFill/>
        </p:spPr>
        <p:txBody>
          <a:bodyPr wrap="square">
            <a:spAutoFit/>
          </a:bodyPr>
          <a:lstStyle/>
          <a:p>
            <a:pPr>
              <a:lnSpc>
                <a:spcPct val="150000"/>
              </a:lnSpc>
            </a:pPr>
            <a:r>
              <a:rPr lang="en-US" sz="2600" b="1">
                <a:solidFill>
                  <a:schemeClr val="accent2"/>
                </a:solidFill>
                <a:latin typeface="Arial" panose="020B0604020202020204" pitchFamily="34" charset="0"/>
                <a:cs typeface="Arial" panose="020B0604020202020204" pitchFamily="34" charset="0"/>
              </a:rPr>
              <a:t>CHUYỂN ĐỔI GIỮA SỐ MOL CHẤT VÀ KHỐI LƯỢNG</a:t>
            </a:r>
            <a:endParaRPr lang="en-US" sz="2600" b="1" dirty="0">
              <a:solidFill>
                <a:schemeClr val="accent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0"/>
                                        </p:tgtEl>
                                        <p:attrNameLst>
                                          <p:attrName>style.visibility</p:attrName>
                                        </p:attrNameLst>
                                      </p:cBhvr>
                                      <p:to>
                                        <p:strVal val="visible"/>
                                      </p:to>
                                    </p:set>
                                    <p:animEffect transition="in" filter="fade">
                                      <p:cBhvr>
                                        <p:cTn id="22" dur="500"/>
                                        <p:tgtEl>
                                          <p:spTgt spid="530"/>
                                        </p:tgtEl>
                                      </p:cBhvr>
                                    </p:animEffect>
                                    <p:anim calcmode="lin" valueType="num">
                                      <p:cBhvr>
                                        <p:cTn id="23" dur="500" fill="hold"/>
                                        <p:tgtEl>
                                          <p:spTgt spid="530"/>
                                        </p:tgtEl>
                                        <p:attrNameLst>
                                          <p:attrName>ppt_x</p:attrName>
                                        </p:attrNameLst>
                                      </p:cBhvr>
                                      <p:tavLst>
                                        <p:tav tm="0">
                                          <p:val>
                                            <p:strVal val="#ppt_x"/>
                                          </p:val>
                                        </p:tav>
                                        <p:tav tm="100000">
                                          <p:val>
                                            <p:strVal val="#ppt_x"/>
                                          </p:val>
                                        </p:tav>
                                      </p:tavLst>
                                    </p:anim>
                                    <p:anim calcmode="lin" valueType="num">
                                      <p:cBhvr>
                                        <p:cTn id="24" dur="500" fill="hold"/>
                                        <p:tgtEl>
                                          <p:spTgt spid="5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anim calcmode="lin" valueType="num">
                                      <p:cBhvr>
                                        <p:cTn id="47" dur="500" fill="hold"/>
                                        <p:tgtEl>
                                          <p:spTgt spid="67"/>
                                        </p:tgtEl>
                                        <p:attrNameLst>
                                          <p:attrName>ppt_x</p:attrName>
                                        </p:attrNameLst>
                                      </p:cBhvr>
                                      <p:tavLst>
                                        <p:tav tm="0">
                                          <p:val>
                                            <p:strVal val="#ppt_x"/>
                                          </p:val>
                                        </p:tav>
                                        <p:tav tm="100000">
                                          <p:val>
                                            <p:strVal val="#ppt_x"/>
                                          </p:val>
                                        </p:tav>
                                      </p:tavLst>
                                    </p:anim>
                                    <p:anim calcmode="lin" valueType="num">
                                      <p:cBhvr>
                                        <p:cTn id="48" dur="500" fill="hold"/>
                                        <p:tgtEl>
                                          <p:spTgt spid="6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anim calcmode="lin" valueType="num">
                                      <p:cBhvr>
                                        <p:cTn id="52" dur="500" fill="hold"/>
                                        <p:tgtEl>
                                          <p:spTgt spid="68"/>
                                        </p:tgtEl>
                                        <p:attrNameLst>
                                          <p:attrName>ppt_x</p:attrName>
                                        </p:attrNameLst>
                                      </p:cBhvr>
                                      <p:tavLst>
                                        <p:tav tm="0">
                                          <p:val>
                                            <p:strVal val="#ppt_x"/>
                                          </p:val>
                                        </p:tav>
                                        <p:tav tm="100000">
                                          <p:val>
                                            <p:strVal val="#ppt_x"/>
                                          </p:val>
                                        </p:tav>
                                      </p:tavLst>
                                    </p:anim>
                                    <p:anim calcmode="lin" valueType="num">
                                      <p:cBhvr>
                                        <p:cTn id="53" dur="500" fill="hold"/>
                                        <p:tgtEl>
                                          <p:spTgt spid="6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anim calcmode="lin" valueType="num">
                                      <p:cBhvr>
                                        <p:cTn id="57" dur="500" fill="hold"/>
                                        <p:tgtEl>
                                          <p:spTgt spid="69"/>
                                        </p:tgtEl>
                                        <p:attrNameLst>
                                          <p:attrName>ppt_x</p:attrName>
                                        </p:attrNameLst>
                                      </p:cBhvr>
                                      <p:tavLst>
                                        <p:tav tm="0">
                                          <p:val>
                                            <p:strVal val="#ppt_x"/>
                                          </p:val>
                                        </p:tav>
                                        <p:tav tm="100000">
                                          <p:val>
                                            <p:strVal val="#ppt_x"/>
                                          </p:val>
                                        </p:tav>
                                      </p:tavLst>
                                    </p:anim>
                                    <p:anim calcmode="lin" valueType="num">
                                      <p:cBhvr>
                                        <p:cTn id="58"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51" grpId="0"/>
      <p:bldP spid="63" grpId="0"/>
      <p:bldP spid="64" grpId="0" animBg="1"/>
      <p:bldP spid="65" grpId="0"/>
      <p:bldP spid="66" grpId="0"/>
      <p:bldP spid="67" grpId="0" animBg="1"/>
      <p:bldP spid="68" grpId="0"/>
      <p:bldP spid="6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10567" y="2697081"/>
            <a:ext cx="6260439" cy="872034"/>
          </a:xfrm>
          <a:prstGeom prst="rect">
            <a:avLst/>
          </a:prstGeom>
          <a:noFill/>
        </p:spPr>
        <p:txBody>
          <a:bodyPr wrap="square" rtlCol="0">
            <a:spAutoFit/>
          </a:bodyPr>
          <a:lstStyle/>
          <a:p>
            <a:pPr algn="ctr">
              <a:lnSpc>
                <a:spcPct val="150000"/>
              </a:lnSpc>
            </a:pPr>
            <a:r>
              <a:rPr lang="vi-VN" sz="1800" b="1" dirty="0">
                <a:solidFill>
                  <a:srgbClr val="FFFF00"/>
                </a:solidFill>
                <a:latin typeface="Arial" panose="020B0604020202020204" pitchFamily="34" charset="0"/>
                <a:cs typeface="Arial" panose="020B0604020202020204" pitchFamily="34" charset="0"/>
              </a:rPr>
              <a:t>Câu </a:t>
            </a:r>
            <a:r>
              <a:rPr lang="en-US" sz="1800" b="1" dirty="0">
                <a:solidFill>
                  <a:srgbClr val="FFFF00"/>
                </a:solidFill>
                <a:latin typeface="Arial" panose="020B0604020202020204" pitchFamily="34" charset="0"/>
                <a:cs typeface="Arial" panose="020B0604020202020204" pitchFamily="34" charset="0"/>
              </a:rPr>
              <a:t>10</a:t>
            </a:r>
            <a:r>
              <a:rPr lang="vi-VN" sz="1800" b="1" dirty="0">
                <a:solidFill>
                  <a:srgbClr val="FFFF00"/>
                </a:solidFill>
                <a:latin typeface="Arial" panose="020B0604020202020204" pitchFamily="34" charset="0"/>
                <a:cs typeface="Arial" panose="020B0604020202020204" pitchFamily="34" charset="0"/>
              </a:rPr>
              <a:t>. </a:t>
            </a:r>
            <a:r>
              <a:rPr lang="nl-NL" sz="1800" b="1" dirty="0">
                <a:solidFill>
                  <a:srgbClr val="FFFF00"/>
                </a:solidFill>
              </a:rPr>
              <a:t>Trong các khí sau, số khí nhẹ hơn không khí là: CO</a:t>
            </a:r>
            <a:r>
              <a:rPr lang="nl-NL" sz="1800" b="1" baseline="-25000" dirty="0">
                <a:solidFill>
                  <a:srgbClr val="FFFF00"/>
                </a:solidFill>
              </a:rPr>
              <a:t>2</a:t>
            </a:r>
            <a:r>
              <a:rPr lang="nl-NL" sz="1800" b="1" dirty="0">
                <a:solidFill>
                  <a:srgbClr val="FFFF00"/>
                </a:solidFill>
              </a:rPr>
              <a:t>, H</a:t>
            </a:r>
            <a:r>
              <a:rPr lang="nl-NL" sz="1800" b="1" baseline="-25000" dirty="0">
                <a:solidFill>
                  <a:srgbClr val="FFFF00"/>
                </a:solidFill>
              </a:rPr>
              <a:t>2</a:t>
            </a:r>
            <a:r>
              <a:rPr lang="nl-NL" sz="1800" b="1" dirty="0">
                <a:solidFill>
                  <a:srgbClr val="FFFF00"/>
                </a:solidFill>
              </a:rPr>
              <a:t>, N</a:t>
            </a:r>
            <a:r>
              <a:rPr lang="nl-NL" sz="1800" b="1" baseline="-25000" dirty="0">
                <a:solidFill>
                  <a:srgbClr val="FFFF00"/>
                </a:solidFill>
              </a:rPr>
              <a:t>2</a:t>
            </a:r>
            <a:r>
              <a:rPr lang="nl-NL" sz="1800" b="1" dirty="0">
                <a:solidFill>
                  <a:srgbClr val="FFFF00"/>
                </a:solidFill>
              </a:rPr>
              <a:t>, SO</a:t>
            </a:r>
            <a:r>
              <a:rPr lang="nl-NL" sz="1800" b="1" baseline="-25000" dirty="0">
                <a:solidFill>
                  <a:srgbClr val="FFFF00"/>
                </a:solidFill>
              </a:rPr>
              <a:t>2</a:t>
            </a:r>
            <a:endParaRPr lang="en-US" sz="1800" b="1" dirty="0">
              <a:solidFill>
                <a:srgbClr val="FFFF00"/>
              </a:solidFil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084185" y="452904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2</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 </a:t>
            </a: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3</a:t>
            </a: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1</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4</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85841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6" name="Group 5"/>
          <p:cNvGrpSpPr/>
          <p:nvPr/>
        </p:nvGrpSpPr>
        <p:grpSpPr>
          <a:xfrm>
            <a:off x="512578" y="1240072"/>
            <a:ext cx="8098043" cy="3663308"/>
            <a:chOff x="512578" y="1240072"/>
            <a:chExt cx="8098043" cy="3663308"/>
          </a:xfrm>
        </p:grpSpPr>
        <p:sp>
          <p:nvSpPr>
            <p:cNvPr id="34" name="Freeform 4"/>
            <p:cNvSpPr/>
            <p:nvPr/>
          </p:nvSpPr>
          <p:spPr>
            <a:xfrm>
              <a:off x="512578" y="1240072"/>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grpSp>
          <p:nvGrpSpPr>
            <p:cNvPr id="35" name="Google Shape;2413;p77"/>
            <p:cNvGrpSpPr/>
            <p:nvPr/>
          </p:nvGrpSpPr>
          <p:grpSpPr>
            <a:xfrm rot="-1879180">
              <a:off x="684076" y="4755525"/>
              <a:ext cx="73271" cy="30608"/>
              <a:chOff x="8013200" y="787863"/>
              <a:chExt cx="71900" cy="29000"/>
            </a:xfrm>
          </p:grpSpPr>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1102635" y="1376832"/>
            <a:ext cx="6948252" cy="900246"/>
          </a:xfrm>
          <a:prstGeom prst="rect">
            <a:avLst/>
          </a:prstGeom>
        </p:spPr>
        <p:txBody>
          <a:bodyPr wrap="square">
            <a:spAutoFit/>
          </a:bodyPr>
          <a:lstStyle/>
          <a:p>
            <a:pPr algn="just">
              <a:lnSpc>
                <a:spcPct val="150000"/>
              </a:lnSpc>
              <a:spcBef>
                <a:spcPts val="300"/>
              </a:spcBef>
            </a:pPr>
            <a:r>
              <a:rPr lang="nl-NL" sz="1750" b="1">
                <a:solidFill>
                  <a:srgbClr val="FF0000"/>
                </a:solidFill>
                <a:latin typeface="+mj-lt"/>
                <a:ea typeface="Calibri" panose="020F0502020204030204" pitchFamily="34" charset="0"/>
                <a:cs typeface="Times New Roman" panose="02020603050405020304" pitchFamily="18" charset="0"/>
              </a:rPr>
              <a:t>Bài tập 1. </a:t>
            </a:r>
            <a:r>
              <a:rPr lang="nl-NL" sz="1750">
                <a:latin typeface="+mj-lt"/>
                <a:ea typeface="Calibri" panose="020F0502020204030204" pitchFamily="34" charset="0"/>
                <a:cs typeface="Times New Roman" panose="02020603050405020304" pitchFamily="18" charset="0"/>
              </a:rPr>
              <a:t>Tính số phân tử nước và số nguyên tử của mỗi nguyên tố có trong 3 mol phân tử nước?</a:t>
            </a:r>
            <a:endParaRPr lang="en-US" sz="175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102634" y="2256080"/>
                <a:ext cx="694825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1750">
                    <a:latin typeface="+mj-lt"/>
                    <a:ea typeface="Calibri" panose="020F0502020204030204" pitchFamily="34" charset="0"/>
                    <a:cs typeface="Times New Roman" panose="02020603050405020304" pitchFamily="18" charset="0"/>
                  </a:rPr>
                  <a:t>Số phân tử có trong 3 mol H</a:t>
                </a:r>
                <a:r>
                  <a:rPr lang="nl-NL" sz="1750" baseline="-25000">
                    <a:latin typeface="+mj-lt"/>
                    <a:ea typeface="Calibri" panose="020F0502020204030204" pitchFamily="34" charset="0"/>
                    <a:cs typeface="Times New Roman" panose="02020603050405020304" pitchFamily="18" charset="0"/>
                  </a:rPr>
                  <a:t>2</a:t>
                </a:r>
                <a:r>
                  <a:rPr lang="nl-NL" sz="1750">
                    <a:latin typeface="+mj-lt"/>
                    <a:ea typeface="Calibri" panose="020F0502020204030204" pitchFamily="34"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3 </a:t>
                </a:r>
                <a14:m>
                  <m:oMath xmlns:m="http://schemas.openxmlformats.org/officeDocument/2006/math">
                    <m:r>
                      <a:rPr lang="nl-NL" sz="1750" i="1">
                        <a:latin typeface="Cambria Math" panose="02040503050406030204" pitchFamily="18" charset="0"/>
                        <a:ea typeface="Calibri" panose="020F0502020204030204" pitchFamily="34"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6,022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23</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(phân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H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3,6132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O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1</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634" y="2256080"/>
                <a:ext cx="6948253" cy="2516073"/>
              </a:xfrm>
              <a:prstGeom prst="rect">
                <a:avLst/>
              </a:prstGeom>
              <a:blipFill>
                <a:blip r:embed="rId4"/>
                <a:stretch>
                  <a:fillRect l="-526" b="-484"/>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5"/>
                                        </p:tgtEl>
                                        <p:attrNameLst>
                                          <p:attrName>style.visibility</p:attrName>
                                        </p:attrNameLst>
                                      </p:cBhvr>
                                      <p:to>
                                        <p:strVal val="visible"/>
                                      </p:to>
                                    </p:set>
                                    <p:animEffect transition="in" filter="fade">
                                      <p:cBhvr>
                                        <p:cTn id="10" dur="500"/>
                                        <p:tgtEl>
                                          <p:spTgt spid="240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down)">
                                      <p:cBhvr>
                                        <p:cTn id="36" dur="500"/>
                                        <p:tgtEl>
                                          <p:spTgt spid="5">
                                            <p:txEl>
                                              <p:pRg st="2" end="2"/>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wipe(down)">
                                      <p:cBhvr>
                                        <p:cTn id="45" dur="500"/>
                                        <p:tgtEl>
                                          <p:spTgt spid="5">
                                            <p:txEl>
                                              <p:pRg st="4" end="4"/>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5" grpId="0" animBg="1"/>
      <p:bldP spid="3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52" name="Group 51"/>
          <p:cNvGrpSpPr/>
          <p:nvPr/>
        </p:nvGrpSpPr>
        <p:grpSpPr>
          <a:xfrm>
            <a:off x="448062" y="1164219"/>
            <a:ext cx="4227847" cy="1861282"/>
            <a:chOff x="685800" y="2908520"/>
            <a:chExt cx="8455693" cy="3722564"/>
          </a:xfrm>
        </p:grpSpPr>
        <p:sp>
          <p:nvSpPr>
            <p:cNvPr id="53" name="Rectangle 52"/>
            <p:cNvSpPr/>
            <p:nvPr/>
          </p:nvSpPr>
          <p:spPr>
            <a:xfrm>
              <a:off x="685800" y="3317934"/>
              <a:ext cx="8455693" cy="3313150"/>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rgbClr val="FF0000"/>
                  </a:solidFill>
                  <a:latin typeface="+mj-lt"/>
                  <a:cs typeface="Arial" panose="020B0604020202020204" pitchFamily="34" charset="0"/>
                </a:rPr>
                <a:t>Bài tập 2.</a:t>
              </a:r>
              <a:r>
                <a:rPr lang="en-US" sz="1800">
                  <a:solidFill>
                    <a:srgbClr val="FF0000"/>
                  </a:solidFill>
                  <a:latin typeface="+mj-lt"/>
                  <a:cs typeface="Arial" panose="020B0604020202020204" pitchFamily="34" charset="0"/>
                </a:rPr>
                <a:t> </a:t>
              </a:r>
              <a:r>
                <a:rPr lang="nl-NL" sz="1800">
                  <a:solidFill>
                    <a:srgbClr val="000000"/>
                  </a:solidFill>
                  <a:latin typeface="+mj-lt"/>
                </a:rPr>
                <a:t>Tính khối lượng mol phân tử khí oxygen và khí carbon dioxide</a:t>
              </a:r>
              <a:r>
                <a:rPr lang="en-US" sz="1800">
                  <a:solidFill>
                    <a:srgbClr val="000000"/>
                  </a:solidFill>
                  <a:latin typeface="+mj-lt"/>
                  <a:cs typeface="Arial" panose="020B0604020202020204" pitchFamily="34" charset="0"/>
                </a:rPr>
                <a:t>?</a:t>
              </a:r>
            </a:p>
          </p:txBody>
        </p:sp>
        <p:pic>
          <p:nvPicPr>
            <p:cNvPr id="54" name="Picture 53"/>
            <p:cNvPicPr>
              <a:picLocks noChangeAspect="1"/>
            </p:cNvPicPr>
            <p:nvPr/>
          </p:nvPicPr>
          <p:blipFill>
            <a:blip r:embed="rId3"/>
            <a:stretch>
              <a:fillRect/>
            </a:stretch>
          </p:blipFill>
          <p:spPr>
            <a:xfrm>
              <a:off x="4441182" y="2908520"/>
              <a:ext cx="944928" cy="908584"/>
            </a:xfrm>
            <a:prstGeom prst="rect">
              <a:avLst/>
            </a:prstGeom>
          </p:spPr>
        </p:pic>
      </p:grpSp>
      <mc:AlternateContent xmlns:mc="http://schemas.openxmlformats.org/markup-compatibility/2006" xmlns:a14="http://schemas.microsoft.com/office/drawing/2010/main">
        <mc:Choice Requires="a14">
          <p:sp>
            <p:nvSpPr>
              <p:cNvPr id="58" name="Rounded Rectangle 57"/>
              <p:cNvSpPr/>
              <p:nvPr/>
            </p:nvSpPr>
            <p:spPr>
              <a:xfrm>
                <a:off x="1435325" y="3291161"/>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a:solidFill>
                      <a:srgbClr val="000000"/>
                    </a:solidFill>
                  </a:rPr>
                  <a:t>Khối lượng mol phân tử khí oxygen là: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32 (g/mol)</a:t>
                </a:r>
                <a:endParaRPr lang="en-US" sz="1800">
                  <a:solidFill>
                    <a:srgbClr val="000000"/>
                  </a:solidFill>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1435325" y="3291161"/>
                <a:ext cx="7503550" cy="716747"/>
              </a:xfrm>
              <a:prstGeom prst="roundRect">
                <a:avLst/>
              </a:prstGeom>
              <a:blipFill>
                <a:blip r:embed="rId5"/>
                <a:stretch>
                  <a:fillRect/>
                </a:stretch>
              </a:blipFill>
              <a:ln w="28575">
                <a:solidFill>
                  <a:srgbClr val="7030A0"/>
                </a:solidFill>
                <a:prstDash val="sysDash"/>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p:cNvSpPr/>
              <p:nvPr/>
            </p:nvSpPr>
            <p:spPr>
              <a:xfrm>
                <a:off x="1435325" y="4211519"/>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Khối lượng mol phân tử khí carbon dioxide là: 12 + 16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44 (g/mol)</a:t>
                </a:r>
                <a:endParaRPr lang="en-US" sz="1800">
                  <a:solidFill>
                    <a:srgbClr val="000000"/>
                  </a:solidFill>
                </a:endParaRPr>
              </a:p>
            </p:txBody>
          </p:sp>
        </mc:Choice>
        <mc:Fallback xmlns="">
          <p:sp>
            <p:nvSpPr>
              <p:cNvPr id="59" name="Rounded Rectangle 58"/>
              <p:cNvSpPr>
                <a:spLocks noRot="1" noChangeAspect="1" noMove="1" noResize="1" noEditPoints="1" noAdjustHandles="1" noChangeArrowheads="1" noChangeShapeType="1" noTextEdit="1"/>
              </p:cNvSpPr>
              <p:nvPr/>
            </p:nvSpPr>
            <p:spPr>
              <a:xfrm>
                <a:off x="1435325" y="4211519"/>
                <a:ext cx="7503550" cy="716747"/>
              </a:xfrm>
              <a:prstGeom prst="roundRect">
                <a:avLst/>
              </a:prstGeom>
              <a:blipFill>
                <a:blip r:embed="rId6"/>
                <a:stretch>
                  <a:fillRect/>
                </a:stretch>
              </a:blipFill>
              <a:ln w="28575">
                <a:solidFill>
                  <a:srgbClr val="7030A0"/>
                </a:solidFill>
                <a:prstDash val="sysDash"/>
              </a:ln>
              <a:effectLst/>
            </p:spPr>
            <p:txBody>
              <a:bodyPr/>
              <a:lstStyle/>
              <a:p>
                <a:r>
                  <a:rPr lang="en-US">
                    <a:noFill/>
                  </a:rPr>
                  <a:t> </a:t>
                </a:r>
              </a:p>
            </p:txBody>
          </p:sp>
        </mc:Fallback>
      </mc:AlternateContent>
      <p:pic>
        <p:nvPicPr>
          <p:cNvPr id="6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48320">
            <a:off x="4796904" y="2508425"/>
            <a:ext cx="1012271" cy="295462"/>
          </a:xfrm>
          <a:prstGeom prst="rect">
            <a:avLst/>
          </a:prstGeom>
        </p:spPr>
      </p:pic>
    </p:spTree>
    <p:extLst>
      <p:ext uri="{BB962C8B-B14F-4D97-AF65-F5344CB8AC3E}">
        <p14:creationId xmlns:p14="http://schemas.microsoft.com/office/powerpoint/2010/main" val="1794068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 name="Rectangle 1"/>
          <p:cNvSpPr/>
          <p:nvPr/>
        </p:nvSpPr>
        <p:spPr>
          <a:xfrm>
            <a:off x="1195066" y="303545"/>
            <a:ext cx="6763390" cy="369332"/>
          </a:xfrm>
          <a:prstGeom prst="rect">
            <a:avLst/>
          </a:prstGeom>
        </p:spPr>
        <p:txBody>
          <a:bodyPr wrap="non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3. </a:t>
            </a:r>
            <a:r>
              <a:rPr lang="nl-NL" sz="1800">
                <a:latin typeface="+mj-lt"/>
                <a:ea typeface="Calibri" panose="020F0502020204030204" pitchFamily="34" charset="0"/>
                <a:cs typeface="Times New Roman" panose="02020603050405020304" pitchFamily="18" charset="0"/>
              </a:rPr>
              <a:t>Hoàn thành những thông tin còn thiếu trong bảng sau:</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m</a:t>
                          </a:r>
                          <a:r>
                            <a:rPr lang="nl-NL" sz="1600" baseline="-25000">
                              <a:solidFill>
                                <a:srgbClr val="000000"/>
                              </a:solidFill>
                              <a:effectLst/>
                            </a:rPr>
                            <a:t>Al</a:t>
                          </a:r>
                          <a:r>
                            <a:rPr lang="nl-NL" sz="1600">
                              <a:solidFill>
                                <a:srgbClr val="000000"/>
                              </a:solidFill>
                              <a:effectLst/>
                            </a:rPr>
                            <a:t> = 0,2 </a:t>
                          </a:r>
                          <a14:m>
                            <m:oMath xmlns:m="http://schemas.openxmlformats.org/officeDocument/2006/math">
                              <m:r>
                                <a:rPr lang="nl-NL" sz="1600">
                                  <a:solidFill>
                                    <a:srgbClr val="000000"/>
                                  </a:solidFill>
                                  <a:effectLst/>
                                  <a:latin typeface="Cambria Math" panose="02040503050406030204" pitchFamily="18" charset="0"/>
                                </a:rPr>
                                <m:t>×</m:t>
                              </m:r>
                            </m:oMath>
                          </a14:m>
                          <a:r>
                            <a:rPr lang="nl-NL" sz="1600">
                              <a:solidFill>
                                <a:srgbClr val="000000"/>
                              </a:solidFill>
                              <a:effectLst/>
                            </a:rPr>
                            <a:t> 27 = 5,4 (gam)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endParaRPr lang="en-US"/>
                        </a:p>
                      </a:txBody>
                      <a:tcPr marL="68580" marR="68580" marT="0" marB="0" anchor="ctr">
                        <a:blipFill>
                          <a:blip r:embed="rId4"/>
                          <a:stretch>
                            <a:fillRect l="-196122" t="-245570" r="-408" b="-500000"/>
                          </a:stretch>
                        </a:blip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Fallback>
      </mc:AlternateContent>
      <p:sp>
        <p:nvSpPr>
          <p:cNvPr id="6" name="Rectangle 5"/>
          <p:cNvSpPr/>
          <p:nvPr/>
        </p:nvSpPr>
        <p:spPr>
          <a:xfrm>
            <a:off x="2157657" y="3059766"/>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29" name="Rectangle 28"/>
          <p:cNvSpPr/>
          <p:nvPr/>
        </p:nvSpPr>
        <p:spPr>
          <a:xfrm>
            <a:off x="2157657" y="4482190"/>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30" name="Rectangle 29"/>
          <p:cNvSpPr/>
          <p:nvPr/>
        </p:nvSpPr>
        <p:spPr>
          <a:xfrm>
            <a:off x="2243417" y="3534736"/>
            <a:ext cx="29848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a:t>
            </a:r>
            <a:endParaRPr lang="en-US" sz="1600">
              <a:solidFill>
                <a:srgbClr val="FF0000"/>
              </a:solidFill>
              <a:latin typeface="+mj-lt"/>
            </a:endParaRPr>
          </a:p>
        </p:txBody>
      </p:sp>
      <p:sp>
        <p:nvSpPr>
          <p:cNvPr id="31" name="Rectangle 30"/>
          <p:cNvSpPr/>
          <p:nvPr/>
        </p:nvSpPr>
        <p:spPr>
          <a:xfrm>
            <a:off x="3501548" y="2577687"/>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18</a:t>
            </a:r>
            <a:endParaRPr lang="en-US" sz="1600">
              <a:solidFill>
                <a:srgbClr val="FF0000"/>
              </a:solidFill>
              <a:latin typeface="+mj-lt"/>
            </a:endParaRPr>
          </a:p>
        </p:txBody>
      </p:sp>
      <p:sp>
        <p:nvSpPr>
          <p:cNvPr id="32" name="Rectangle 31"/>
          <p:cNvSpPr/>
          <p:nvPr/>
        </p:nvSpPr>
        <p:spPr>
          <a:xfrm>
            <a:off x="3501548" y="305976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32</a:t>
            </a:r>
            <a:endParaRPr lang="en-US" sz="1600">
              <a:solidFill>
                <a:srgbClr val="FF0000"/>
              </a:solidFill>
              <a:latin typeface="+mj-lt"/>
            </a:endParaRPr>
          </a:p>
        </p:txBody>
      </p:sp>
      <p:sp>
        <p:nvSpPr>
          <p:cNvPr id="47" name="Rectangle 46"/>
          <p:cNvSpPr/>
          <p:nvPr/>
        </p:nvSpPr>
        <p:spPr>
          <a:xfrm>
            <a:off x="3501548" y="353161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28</a:t>
            </a:r>
            <a:endParaRPr lang="en-US" sz="1600">
              <a:solidFill>
                <a:srgbClr val="FF0000"/>
              </a:solidFill>
              <a:latin typeface="+mj-lt"/>
            </a:endParaRPr>
          </a:p>
        </p:txBody>
      </p:sp>
      <p:sp>
        <p:nvSpPr>
          <p:cNvPr id="48" name="Rectangle 47"/>
          <p:cNvSpPr/>
          <p:nvPr/>
        </p:nvSpPr>
        <p:spPr>
          <a:xfrm>
            <a:off x="3501548" y="4482190"/>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24</a:t>
            </a:r>
            <a:endParaRPr lang="en-US" sz="1600">
              <a:solidFill>
                <a:srgbClr val="FF0000"/>
              </a:solidFill>
              <a:latin typeface="+mj-lt"/>
            </a:endParaRPr>
          </a:p>
        </p:txBody>
      </p:sp>
      <p:sp>
        <p:nvSpPr>
          <p:cNvPr id="49" name="Rectangle 48"/>
          <p:cNvSpPr/>
          <p:nvPr/>
        </p:nvSpPr>
        <p:spPr>
          <a:xfrm>
            <a:off x="3415787" y="3996731"/>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58,5</a:t>
            </a:r>
            <a:endParaRPr lang="en-US" sz="1600">
              <a:solidFill>
                <a:srgbClr val="FF0000"/>
              </a:solidFill>
              <a:latin typeface="+mj-lt"/>
            </a:endParaRPr>
          </a:p>
        </p:txBody>
      </p:sp>
      <p:sp>
        <p:nvSpPr>
          <p:cNvPr id="50" name="Rectangle 49"/>
          <p:cNvSpPr/>
          <p:nvPr/>
        </p:nvSpPr>
        <p:spPr>
          <a:xfrm>
            <a:off x="5011693" y="2577687"/>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36</a:t>
            </a:r>
            <a:endParaRPr lang="en-US" sz="1600">
              <a:solidFill>
                <a:srgbClr val="FF0000"/>
              </a:solidFill>
              <a:latin typeface="+mj-lt"/>
            </a:endParaRPr>
          </a:p>
        </p:txBody>
      </p:sp>
      <p:sp>
        <p:nvSpPr>
          <p:cNvPr id="51" name="Rectangle 50"/>
          <p:cNvSpPr/>
          <p:nvPr/>
        </p:nvSpPr>
        <p:spPr>
          <a:xfrm>
            <a:off x="4925933" y="4052944"/>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23,4</a:t>
            </a:r>
            <a:endParaRPr lang="en-US" sz="1600">
              <a:solidFill>
                <a:srgbClr val="FF0000"/>
              </a:solidFill>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6157544" y="2567107"/>
                <a:ext cx="2682657" cy="359714"/>
              </a:xfrm>
              <a:prstGeom prst="rect">
                <a:avLst/>
              </a:prstGeom>
              <a:solidFill>
                <a:schemeClr val="bg1"/>
              </a:solidFill>
            </p:spPr>
            <p:txBody>
              <a:bodyPr wrap="none">
                <a:spAutoFit/>
              </a:bodyPr>
              <a:lstStyle/>
              <a:p>
                <a:pPr algn="ctr"/>
                <a14:m>
                  <m:oMath xmlns:m="http://schemas.openxmlformats.org/officeDocument/2006/math">
                    <m:sSub>
                      <m:sSubPr>
                        <m:ctrlPr>
                          <a:rPr lang="en-US" sz="1600" b="1" i="1" smtClean="0">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𝐦</m:t>
                        </m:r>
                      </m:e>
                      <m:sub>
                        <m:sSub>
                          <m:sSubPr>
                            <m:ctrlPr>
                              <a:rPr lang="en-US" sz="1600" b="1" i="1">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𝐇</m:t>
                            </m:r>
                          </m:e>
                          <m: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sub>
                    </m:sSub>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𝟏𝟖</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𝟑𝟔</m:t>
                    </m:r>
                  </m:oMath>
                </a14:m>
                <a:r>
                  <a:rPr lang="nl-NL" sz="1600" b="1">
                    <a:solidFill>
                      <a:srgbClr val="FF0000"/>
                    </a:solidFill>
                    <a:latin typeface="+mj-lt"/>
                    <a:ea typeface="Times New Roman" panose="02020603050405020304" pitchFamily="18" charset="0"/>
                  </a:rPr>
                  <a:t> (gam)</a:t>
                </a:r>
                <a:endParaRPr lang="en-US" sz="1600">
                  <a:solidFill>
                    <a:srgbClr val="FF0000"/>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6157544" y="2567107"/>
                <a:ext cx="2682657" cy="359714"/>
              </a:xfrm>
              <a:prstGeom prst="rect">
                <a:avLst/>
              </a:prstGeom>
              <a:blipFill>
                <a:blip r:embed="rId10"/>
                <a:stretch>
                  <a:fillRect t="-5085" r="-682"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08923" y="3016164"/>
                <a:ext cx="1979901" cy="425758"/>
              </a:xfrm>
              <a:prstGeom prst="rect">
                <a:avLst/>
              </a:prstGeom>
              <a:solidFill>
                <a:schemeClr val="bg1"/>
              </a:solidFill>
            </p:spPr>
            <p:txBody>
              <a:bodyPr wrap="none">
                <a:spAutoFit/>
              </a:bodyPr>
              <a:lstStyle/>
              <a:p>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𝟏𝟔</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𝟑𝟐</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6508923" y="3016164"/>
                <a:ext cx="1979901" cy="425758"/>
              </a:xfrm>
              <a:prstGeom prst="rect">
                <a:avLst/>
              </a:prstGeom>
              <a:blipFill>
                <a:blip r:embed="rId11"/>
                <a:stretch>
                  <a:fillRect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03498" y="3491096"/>
                <a:ext cx="1790747" cy="425822"/>
              </a:xfrm>
              <a:prstGeom prst="rect">
                <a:avLst/>
              </a:prstGeom>
              <a:solidFill>
                <a:schemeClr val="bg1"/>
              </a:solidFill>
            </p:spPr>
            <p:txBody>
              <a:bodyPr wrap="none">
                <a:spAutoFit/>
              </a:bodyPr>
              <a:lstStyle/>
              <a:p>
                <a:pPr algn="ctr"/>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𝐍</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9" name="Rectangle 8"/>
              <p:cNvSpPr>
                <a:spLocks noRot="1" noChangeAspect="1" noMove="1" noResize="1" noEditPoints="1" noAdjustHandles="1" noChangeArrowheads="1" noChangeShapeType="1" noTextEdit="1"/>
              </p:cNvSpPr>
              <p:nvPr/>
            </p:nvSpPr>
            <p:spPr>
              <a:xfrm>
                <a:off x="6603498" y="3491096"/>
                <a:ext cx="1790747" cy="425822"/>
              </a:xfrm>
              <a:prstGeom prst="rect">
                <a:avLst/>
              </a:prstGeom>
              <a:blipFill>
                <a:blip r:embed="rId12"/>
                <a:stretch>
                  <a:fillRect r="-340"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49567" y="4021901"/>
                <a:ext cx="2898608" cy="323165"/>
              </a:xfrm>
              <a:prstGeom prst="rect">
                <a:avLst/>
              </a:prstGeom>
              <a:solidFill>
                <a:schemeClr val="bg1"/>
              </a:solidFill>
            </p:spPr>
            <p:txBody>
              <a:bodyPr wrap="square">
                <a:spAutoFit/>
              </a:bodyPr>
              <a:lstStyle/>
              <a:p>
                <a:pPr algn="ctr"/>
                <a:r>
                  <a:rPr lang="nl-NL" sz="1500" b="1">
                    <a:solidFill>
                      <a:srgbClr val="FF0000"/>
                    </a:solidFill>
                    <a:latin typeface="+mj-lt"/>
                    <a:ea typeface="Calibri" panose="020F0502020204030204" pitchFamily="34" charset="0"/>
                  </a:rPr>
                  <a:t>m</a:t>
                </a:r>
                <a:r>
                  <a:rPr lang="nl-NL" sz="1500" b="1" baseline="-25000">
                    <a:solidFill>
                      <a:srgbClr val="FF0000"/>
                    </a:solidFill>
                    <a:latin typeface="+mj-lt"/>
                    <a:ea typeface="Calibri" panose="020F0502020204030204" pitchFamily="34" charset="0"/>
                  </a:rPr>
                  <a:t>NaCl</a:t>
                </a:r>
                <a:r>
                  <a:rPr lang="nl-NL" sz="1500" b="1">
                    <a:solidFill>
                      <a:srgbClr val="FF0000"/>
                    </a:solidFill>
                    <a:latin typeface="+mj-lt"/>
                    <a:ea typeface="Calibri" panose="020F0502020204030204" pitchFamily="34" charset="0"/>
                  </a:rPr>
                  <a:t> = 58,5 </a:t>
                </a:r>
                <a14:m>
                  <m:oMath xmlns:m="http://schemas.openxmlformats.org/officeDocument/2006/math">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1500" b="1">
                    <a:solidFill>
                      <a:srgbClr val="FF0000"/>
                    </a:solidFill>
                    <a:latin typeface="+mj-lt"/>
                    <a:ea typeface="Times New Roman" panose="02020603050405020304" pitchFamily="18" charset="0"/>
                  </a:rPr>
                  <a:t> 0,4 = 23,4 (gam)</a:t>
                </a:r>
                <a:endParaRPr lang="en-US" sz="1500">
                  <a:solidFill>
                    <a:srgbClr val="FF0000"/>
                  </a:solidFill>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049567" y="4021901"/>
                <a:ext cx="2898608" cy="323165"/>
              </a:xfrm>
              <a:prstGeom prst="rect">
                <a:avLst/>
              </a:prstGeom>
              <a:blipFill>
                <a:blip r:embed="rId8"/>
                <a:stretch>
                  <a:fillRect l="-630" t="-3774" r="-420"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33882" y="4461030"/>
                <a:ext cx="1931363" cy="424668"/>
              </a:xfrm>
              <a:prstGeom prst="rect">
                <a:avLst/>
              </a:prstGeom>
              <a:solidFill>
                <a:schemeClr val="bg1"/>
              </a:solidFill>
            </p:spPr>
            <p:txBody>
              <a:bodyPr wrap="none">
                <a:spAutoFit/>
              </a:bodyPr>
              <a:lstStyle/>
              <a:p>
                <a:pPr algn="ctr"/>
                <a:r>
                  <a:rPr lang="nl-NL" sz="1500" b="1">
                    <a:solidFill>
                      <a:srgbClr val="FF0000"/>
                    </a:solidFill>
                    <a:latin typeface="+mj-lt"/>
                    <a:ea typeface="Calibri" panose="020F0502020204030204" pitchFamily="34" charset="0"/>
                  </a:rPr>
                  <a:t>n</a:t>
                </a:r>
                <a:r>
                  <a:rPr lang="nl-NL" sz="1500" b="1" baseline="-25000">
                    <a:solidFill>
                      <a:srgbClr val="FF0000"/>
                    </a:solidFill>
                    <a:latin typeface="+mj-lt"/>
                    <a:ea typeface="Calibri" panose="020F0502020204030204" pitchFamily="34" charset="0"/>
                  </a:rPr>
                  <a:t>Mg </a:t>
                </a:r>
                <a:r>
                  <a:rPr lang="nl-NL" sz="1500" b="1">
                    <a:solidFill>
                      <a:srgbClr val="FF0000"/>
                    </a:solidFill>
                    <a:latin typeface="+mj-lt"/>
                    <a:ea typeface="Calibri" panose="020F0502020204030204" pitchFamily="34" charset="0"/>
                  </a:rPr>
                  <a:t>= </a:t>
                </a:r>
                <a14:m>
                  <m:oMath xmlns:m="http://schemas.openxmlformats.org/officeDocument/2006/math">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𝟏𝟐</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𝟐𝟒</m:t>
                        </m:r>
                      </m:den>
                    </m:f>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Calibri" panose="020F0502020204030204" pitchFamily="34" charset="0"/>
                  </a:rPr>
                  <a:t> (mol)</a:t>
                </a:r>
                <a:endParaRPr lang="en-US" sz="1500">
                  <a:solidFill>
                    <a:srgbClr val="FF0000"/>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533882" y="4461030"/>
                <a:ext cx="1931363" cy="424668"/>
              </a:xfrm>
              <a:prstGeom prst="rect">
                <a:avLst/>
              </a:prstGeom>
              <a:blipFill>
                <a:blip r:embed="rId9"/>
                <a:stretch>
                  <a:fillRect l="-315" r="-315" b="-2899"/>
                </a:stretch>
              </a:blipFill>
            </p:spPr>
            <p:txBody>
              <a:bodyPr/>
              <a:lstStyle/>
              <a:p>
                <a:r>
                  <a:rPr lang="en-US">
                    <a:noFill/>
                  </a:rPr>
                  <a:t> </a:t>
                </a:r>
              </a:p>
            </p:txBody>
          </p:sp>
        </mc:Fallback>
      </mc:AlternateContent>
    </p:spTree>
    <p:extLst>
      <p:ext uri="{BB962C8B-B14F-4D97-AF65-F5344CB8AC3E}">
        <p14:creationId xmlns:p14="http://schemas.microsoft.com/office/powerpoint/2010/main" val="62968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29" grpId="0" animBg="1"/>
      <p:bldP spid="30" grpId="0" animBg="1"/>
      <p:bldP spid="31" grpId="0" animBg="1"/>
      <p:bldP spid="32" grpId="0" animBg="1"/>
      <p:bldP spid="47" grpId="0" animBg="1"/>
      <p:bldP spid="48" grpId="0" animBg="1"/>
      <p:bldP spid="49" grpId="0" animBg="1"/>
      <p:bldP spid="50" grpId="0" animBg="1"/>
      <p:bldP spid="51" grpId="0" animBg="1"/>
      <p:bldP spid="7" grpId="0" animBg="1"/>
      <p:bldP spid="8" grpId="0" animBg="1"/>
      <p:bldP spid="9" grpId="0" animBg="1"/>
      <p:bldP spid="10"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02635" y="1629742"/>
            <a:ext cx="6948252" cy="369332"/>
          </a:xfrm>
          <a:prstGeom prst="rect">
            <a:avLst/>
          </a:prstGeom>
        </p:spPr>
        <p:txBody>
          <a:bodyPr wrap="squar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4</a:t>
            </a:r>
            <a:r>
              <a:rPr lang="nl-NL" sz="1800" b="1">
                <a:solidFill>
                  <a:srgbClr val="FF0000"/>
                </a:solidFill>
                <a:ea typeface="Calibri" panose="020F0502020204030204" pitchFamily="34" charset="0"/>
                <a:cs typeface="Times New Roman" panose="02020603050405020304" pitchFamily="18" charset="0"/>
              </a:rPr>
              <a:t>. </a:t>
            </a:r>
            <a:r>
              <a:rPr lang="nl-NL" sz="1800">
                <a:ea typeface="Calibri" panose="020F0502020204030204" pitchFamily="34" charset="0"/>
                <a:cs typeface="Times New Roman" panose="02020603050405020304" pitchFamily="18" charset="0"/>
              </a:rPr>
              <a:t>Hoàn thành những thông tin còn thiếu trong bảng sau:</a:t>
            </a:r>
            <a:endParaRPr lang="en-US" sz="1800">
              <a:ea typeface="Calibri" panose="020F0502020204030204" pitchFamily="34" charset="0"/>
              <a:cs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116270532"/>
              </p:ext>
            </p:extLst>
          </p:nvPr>
        </p:nvGraphicFramePr>
        <p:xfrm>
          <a:off x="840170" y="2265265"/>
          <a:ext cx="7485205" cy="2215500"/>
        </p:xfrm>
        <a:graphic>
          <a:graphicData uri="http://schemas.openxmlformats.org/drawingml/2006/table">
            <a:tbl>
              <a:tblPr firstRow="1" firstCol="1" bandRow="1">
                <a:tableStyleId>{5940675A-B579-460E-94D1-54222C63F5DA}</a:tableStyleId>
              </a:tblPr>
              <a:tblGrid>
                <a:gridCol w="1497041">
                  <a:extLst>
                    <a:ext uri="{9D8B030D-6E8A-4147-A177-3AD203B41FA5}">
                      <a16:colId xmlns:a16="http://schemas.microsoft.com/office/drawing/2014/main" val="499388288"/>
                    </a:ext>
                  </a:extLst>
                </a:gridCol>
                <a:gridCol w="1497041">
                  <a:extLst>
                    <a:ext uri="{9D8B030D-6E8A-4147-A177-3AD203B41FA5}">
                      <a16:colId xmlns:a16="http://schemas.microsoft.com/office/drawing/2014/main" val="1066479629"/>
                    </a:ext>
                  </a:extLst>
                </a:gridCol>
                <a:gridCol w="1497041">
                  <a:extLst>
                    <a:ext uri="{9D8B030D-6E8A-4147-A177-3AD203B41FA5}">
                      <a16:colId xmlns:a16="http://schemas.microsoft.com/office/drawing/2014/main" val="2652409307"/>
                    </a:ext>
                  </a:extLst>
                </a:gridCol>
                <a:gridCol w="1497041">
                  <a:extLst>
                    <a:ext uri="{9D8B030D-6E8A-4147-A177-3AD203B41FA5}">
                      <a16:colId xmlns:a16="http://schemas.microsoft.com/office/drawing/2014/main" val="3244354961"/>
                    </a:ext>
                  </a:extLst>
                </a:gridCol>
                <a:gridCol w="1497041">
                  <a:extLst>
                    <a:ext uri="{9D8B030D-6E8A-4147-A177-3AD203B41FA5}">
                      <a16:colId xmlns:a16="http://schemas.microsoft.com/office/drawing/2014/main" val="156393426"/>
                    </a:ext>
                  </a:extLst>
                </a:gridCol>
              </a:tblGrid>
              <a:tr h="443100">
                <a:tc rowSpan="2">
                  <a:txBody>
                    <a:bodyPr/>
                    <a:lstStyle/>
                    <a:p>
                      <a:pPr algn="ctr">
                        <a:lnSpc>
                          <a:spcPct val="100000"/>
                        </a:lnSpc>
                        <a:spcBef>
                          <a:spcPts val="300"/>
                        </a:spcBef>
                        <a:spcAft>
                          <a:spcPts val="0"/>
                        </a:spcAft>
                      </a:pPr>
                      <a:r>
                        <a:rPr lang="nl-NL"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4">
                  <a:txBody>
                    <a:bodyPr/>
                    <a:lstStyle/>
                    <a:p>
                      <a:pPr algn="ctr">
                        <a:lnSpc>
                          <a:spcPct val="100000"/>
                        </a:lnSpc>
                        <a:spcBef>
                          <a:spcPts val="300"/>
                        </a:spcBef>
                        <a:spcAft>
                          <a:spcPts val="0"/>
                        </a:spcAft>
                      </a:pPr>
                      <a:r>
                        <a:rPr lang="nl-NL" sz="1800">
                          <a:solidFill>
                            <a:srgbClr val="000000"/>
                          </a:solidFill>
                          <a:effectLst/>
                        </a:rPr>
                        <a:t>Các đại lượng (đơn vị)</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981561"/>
                  </a:ext>
                </a:extLst>
              </a:tr>
              <a:tr h="443100">
                <a:tc vMerge="1">
                  <a:txBody>
                    <a:bodyPr/>
                    <a:lstStyle/>
                    <a:p>
                      <a:endParaRPr lang="en-US"/>
                    </a:p>
                  </a:txBody>
                  <a:tcPr/>
                </a:tc>
                <a:tc>
                  <a:txBody>
                    <a:bodyPr/>
                    <a:lstStyle/>
                    <a:p>
                      <a:pPr algn="ctr">
                        <a:lnSpc>
                          <a:spcPct val="100000"/>
                        </a:lnSpc>
                        <a:spcBef>
                          <a:spcPts val="300"/>
                        </a:spcBef>
                        <a:spcAft>
                          <a:spcPts val="0"/>
                        </a:spcAft>
                      </a:pPr>
                      <a:r>
                        <a:rPr lang="nl-NL" sz="1800">
                          <a:solidFill>
                            <a:srgbClr val="000000"/>
                          </a:solidFill>
                          <a:effectLst/>
                        </a:rPr>
                        <a:t>M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n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m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V (l) (đktc)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55027919"/>
                  </a:ext>
                </a:extLst>
              </a:tr>
              <a:tr h="443100">
                <a:tc>
                  <a:txBody>
                    <a:bodyPr/>
                    <a:lstStyle/>
                    <a:p>
                      <a:pPr algn="ctr">
                        <a:lnSpc>
                          <a:spcPct val="100000"/>
                        </a:lnSpc>
                        <a:spcBef>
                          <a:spcPts val="300"/>
                        </a:spcBef>
                        <a:spcAft>
                          <a:spcPts val="0"/>
                        </a:spcAft>
                      </a:pPr>
                      <a:r>
                        <a:rPr lang="nl-NL" sz="1800">
                          <a:solidFill>
                            <a:srgbClr val="000000"/>
                          </a:solidFill>
                          <a:effectLst/>
                        </a:rPr>
                        <a:t>CO</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17,6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29493328"/>
                  </a:ext>
                </a:extLst>
              </a:tr>
              <a:tr h="443100">
                <a:tc>
                  <a:txBody>
                    <a:bodyPr/>
                    <a:lstStyle/>
                    <a:p>
                      <a:pPr algn="ctr">
                        <a:lnSpc>
                          <a:spcPct val="100000"/>
                        </a:lnSpc>
                        <a:spcBef>
                          <a:spcPts val="300"/>
                        </a:spcBef>
                        <a:spcAft>
                          <a:spcPts val="0"/>
                        </a:spcAft>
                      </a:pPr>
                      <a:r>
                        <a:rPr lang="nl-NL" sz="1800">
                          <a:solidFill>
                            <a:srgbClr val="000000"/>
                          </a:solidFill>
                          <a:effectLst/>
                        </a:rPr>
                        <a:t>N</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4,958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198167389"/>
                  </a:ext>
                </a:extLst>
              </a:tr>
              <a:tr h="443100">
                <a:tc>
                  <a:txBody>
                    <a:bodyPr/>
                    <a:lstStyle/>
                    <a:p>
                      <a:pPr algn="ctr">
                        <a:lnSpc>
                          <a:spcPct val="100000"/>
                        </a:lnSpc>
                        <a:spcBef>
                          <a:spcPts val="300"/>
                        </a:spcBef>
                        <a:spcAft>
                          <a:spcPts val="0"/>
                        </a:spcAft>
                      </a:pPr>
                      <a:r>
                        <a:rPr lang="nl-NL" sz="1800">
                          <a:solidFill>
                            <a:srgbClr val="000000"/>
                          </a:solidFill>
                          <a:effectLst/>
                        </a:rPr>
                        <a:t>H</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085996188"/>
                  </a:ext>
                </a:extLst>
              </a:tr>
            </a:tbl>
          </a:graphicData>
        </a:graphic>
      </p:graphicFrame>
      <p:sp>
        <p:nvSpPr>
          <p:cNvPr id="27" name="Rectangle 26"/>
          <p:cNvSpPr/>
          <p:nvPr/>
        </p:nvSpPr>
        <p:spPr>
          <a:xfrm>
            <a:off x="2863019" y="3625352"/>
            <a:ext cx="441147"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28</a:t>
            </a:r>
            <a:endParaRPr lang="en-US" sz="1800">
              <a:solidFill>
                <a:srgbClr val="FF0000"/>
              </a:solidFill>
              <a:latin typeface="+mj-lt"/>
            </a:endParaRPr>
          </a:p>
        </p:txBody>
      </p:sp>
      <p:sp>
        <p:nvSpPr>
          <p:cNvPr id="30" name="Rectangle 29"/>
          <p:cNvSpPr/>
          <p:nvPr/>
        </p:nvSpPr>
        <p:spPr>
          <a:xfrm>
            <a:off x="2927139" y="4069176"/>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a:t>
            </a:r>
            <a:endParaRPr lang="en-US" sz="1800">
              <a:solidFill>
                <a:srgbClr val="FF0000"/>
              </a:solidFill>
              <a:latin typeface="+mj-lt"/>
            </a:endParaRPr>
          </a:p>
        </p:txBody>
      </p:sp>
      <p:sp>
        <p:nvSpPr>
          <p:cNvPr id="31" name="Rectangle 30"/>
          <p:cNvSpPr/>
          <p:nvPr/>
        </p:nvSpPr>
        <p:spPr>
          <a:xfrm>
            <a:off x="4324128" y="3174495"/>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0,4</a:t>
            </a:r>
            <a:endParaRPr lang="en-US" sz="1800">
              <a:solidFill>
                <a:srgbClr val="FF0000"/>
              </a:solidFill>
              <a:latin typeface="+mj-lt"/>
            </a:endParaRPr>
          </a:p>
        </p:txBody>
      </p:sp>
      <p:sp>
        <p:nvSpPr>
          <p:cNvPr id="32" name="Rectangle 31"/>
          <p:cNvSpPr/>
          <p:nvPr/>
        </p:nvSpPr>
        <p:spPr>
          <a:xfrm>
            <a:off x="432412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0,2</a:t>
            </a:r>
            <a:endParaRPr lang="en-US" sz="1800">
              <a:solidFill>
                <a:srgbClr val="FF0000"/>
              </a:solidFill>
              <a:latin typeface="+mj-lt"/>
            </a:endParaRPr>
          </a:p>
        </p:txBody>
      </p:sp>
      <p:sp>
        <p:nvSpPr>
          <p:cNvPr id="47" name="Rectangle 46"/>
          <p:cNvSpPr/>
          <p:nvPr/>
        </p:nvSpPr>
        <p:spPr>
          <a:xfrm>
            <a:off x="581729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5,6</a:t>
            </a:r>
            <a:endParaRPr lang="en-US" sz="1800">
              <a:solidFill>
                <a:srgbClr val="FF0000"/>
              </a:solidFill>
              <a:latin typeface="+mj-lt"/>
            </a:endParaRPr>
          </a:p>
        </p:txBody>
      </p:sp>
      <p:sp>
        <p:nvSpPr>
          <p:cNvPr id="48" name="Rectangle 47"/>
          <p:cNvSpPr/>
          <p:nvPr/>
        </p:nvSpPr>
        <p:spPr>
          <a:xfrm>
            <a:off x="5888201" y="4076209"/>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1</a:t>
            </a:r>
            <a:endParaRPr lang="en-US" sz="1800">
              <a:solidFill>
                <a:srgbClr val="FF0000"/>
              </a:solidFill>
              <a:latin typeface="+mj-lt"/>
            </a:endParaRPr>
          </a:p>
        </p:txBody>
      </p:sp>
      <p:sp>
        <p:nvSpPr>
          <p:cNvPr id="49" name="Rectangle 48"/>
          <p:cNvSpPr/>
          <p:nvPr/>
        </p:nvSpPr>
        <p:spPr>
          <a:xfrm>
            <a:off x="7089094" y="3188349"/>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9,916</a:t>
            </a:r>
            <a:endParaRPr lang="en-US" sz="1800">
              <a:solidFill>
                <a:srgbClr val="FF0000"/>
              </a:solidFill>
              <a:latin typeface="+mj-lt"/>
            </a:endParaRPr>
          </a:p>
        </p:txBody>
      </p:sp>
      <p:sp>
        <p:nvSpPr>
          <p:cNvPr id="51" name="Rectangle 50"/>
          <p:cNvSpPr/>
          <p:nvPr/>
        </p:nvSpPr>
        <p:spPr>
          <a:xfrm>
            <a:off x="2863020" y="3174495"/>
            <a:ext cx="44114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44</a:t>
            </a:r>
            <a:endParaRPr lang="en-US" sz="1800">
              <a:solidFill>
                <a:srgbClr val="FF0000"/>
              </a:solidFill>
              <a:latin typeface="+mj-lt"/>
            </a:endParaRPr>
          </a:p>
        </p:txBody>
      </p:sp>
      <p:sp>
        <p:nvSpPr>
          <p:cNvPr id="52" name="Rectangle 51"/>
          <p:cNvSpPr/>
          <p:nvPr/>
        </p:nvSpPr>
        <p:spPr>
          <a:xfrm>
            <a:off x="7089093" y="4076103"/>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12,395</a:t>
            </a:r>
            <a:endParaRPr lang="en-US" sz="1800">
              <a:solidFill>
                <a:srgbClr val="FF0000"/>
              </a:solidFill>
              <a:latin typeface="+mj-lt"/>
            </a:endParaRPr>
          </a:p>
        </p:txBody>
      </p:sp>
    </p:spTree>
    <p:extLst>
      <p:ext uri="{BB962C8B-B14F-4D97-AF65-F5344CB8AC3E}">
        <p14:creationId xmlns:p14="http://schemas.microsoft.com/office/powerpoint/2010/main" val="66675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30" grpId="0" animBg="1"/>
      <p:bldP spid="31" grpId="0" animBg="1"/>
      <p:bldP spid="32" grpId="0" animBg="1"/>
      <p:bldP spid="47" grpId="0" animBg="1"/>
      <p:bldP spid="48" grpId="0" animBg="1"/>
      <p:bldP spid="49" grpId="0" animBg="1"/>
      <p:bldP spid="51" grpId="0" animBg="1"/>
      <p:bldP spid="5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sp>
        <p:nvSpPr>
          <p:cNvPr id="50" name="Rectangle 49"/>
          <p:cNvSpPr/>
          <p:nvPr/>
        </p:nvSpPr>
        <p:spPr>
          <a:xfrm>
            <a:off x="800316" y="1749605"/>
            <a:ext cx="7552888" cy="1338828"/>
          </a:xfrm>
          <a:prstGeom prst="rect">
            <a:avLst/>
          </a:prstGeom>
        </p:spPr>
        <p:txBody>
          <a:bodyPr wrap="square">
            <a:spAutoFit/>
          </a:bodyPr>
          <a:lstStyle/>
          <a:p>
            <a:pPr algn="just">
              <a:lnSpc>
                <a:spcPct val="150000"/>
              </a:lnSpc>
            </a:pPr>
            <a:r>
              <a:rPr lang="nl-NL" sz="1800" b="1">
                <a:solidFill>
                  <a:srgbClr val="FF0000"/>
                </a:solidFill>
                <a:latin typeface="+mj-lt"/>
                <a:ea typeface="Calibri" panose="020F0502020204030204" pitchFamily="34" charset="0"/>
                <a:cs typeface="Times New Roman" panose="02020603050405020304" pitchFamily="18" charset="0"/>
              </a:rPr>
              <a:t>Bài tập 5. </a:t>
            </a:r>
            <a:r>
              <a:rPr lang="nl-NL" sz="1800">
                <a:latin typeface="+mj-lt"/>
              </a:rPr>
              <a:t>Có ba quả bóng bay giống nhau về kích thước và khối lượng. Lần lượt bơm cùng thể tích mỗi khí H</a:t>
            </a:r>
            <a:r>
              <a:rPr lang="nl-NL" sz="1800" baseline="-25000">
                <a:latin typeface="+mj-lt"/>
              </a:rPr>
              <a:t>2</a:t>
            </a:r>
            <a:r>
              <a:rPr lang="nl-NL" sz="1800">
                <a:latin typeface="+mj-lt"/>
              </a:rPr>
              <a:t>, CO</a:t>
            </a:r>
            <a:r>
              <a:rPr lang="nl-NL" sz="1800" baseline="-25000">
                <a:latin typeface="+mj-lt"/>
              </a:rPr>
              <a:t>2</a:t>
            </a:r>
            <a:r>
              <a:rPr lang="nl-NL" sz="1800">
                <a:latin typeface="+mj-lt"/>
              </a:rPr>
              <a:t>, O</a:t>
            </a:r>
            <a:r>
              <a:rPr lang="nl-NL" sz="1800" baseline="-25000">
                <a:latin typeface="+mj-lt"/>
              </a:rPr>
              <a:t>2</a:t>
            </a:r>
            <a:r>
              <a:rPr lang="nl-NL" sz="1800">
                <a:latin typeface="+mj-lt"/>
              </a:rPr>
              <a:t> vào từng quả bóng bay trên. Điều gì sẽ xảy ra khi thả ba quả bóng bay đó trong không khí?</a:t>
            </a:r>
            <a:endParaRPr lang="en-US" sz="1800">
              <a:latin typeface="+mj-lt"/>
            </a:endParaRPr>
          </a:p>
        </p:txBody>
      </p:sp>
      <p:sp>
        <p:nvSpPr>
          <p:cNvPr id="2" name="Rectangle 1"/>
          <p:cNvSpPr/>
          <p:nvPr/>
        </p:nvSpPr>
        <p:spPr>
          <a:xfrm>
            <a:off x="2114115" y="3369302"/>
            <a:ext cx="4925291" cy="872034"/>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Quả bóng bay được bơm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sẽ bay trong không khí (vì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nhẹ hơn không khí)</a:t>
            </a:r>
            <a:endParaRPr lang="en-US" sz="1800">
              <a:effectLst/>
              <a:latin typeface="+mj-lt"/>
              <a:ea typeface="Calibri" panose="020F0502020204030204" pitchFamily="34" charset="0"/>
              <a:cs typeface="Times New Roman" panose="02020603050405020304" pitchFamily="18" charset="0"/>
            </a:endParaRPr>
          </a:p>
        </p:txBody>
      </p:sp>
      <p:sp>
        <p:nvSpPr>
          <p:cNvPr id="53" name="Right Arrow 52"/>
          <p:cNvSpPr/>
          <p:nvPr/>
        </p:nvSpPr>
        <p:spPr>
          <a:xfrm>
            <a:off x="1546707" y="3613803"/>
            <a:ext cx="460439" cy="434328"/>
          </a:xfrm>
          <a:prstGeom prst="rightArrow">
            <a:avLst/>
          </a:prstGeom>
          <a:solidFill>
            <a:srgbClr val="009999"/>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385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2" name="Group 11"/>
          <p:cNvGrpSpPr/>
          <p:nvPr/>
        </p:nvGrpSpPr>
        <p:grpSpPr>
          <a:xfrm>
            <a:off x="6127258" y="1389175"/>
            <a:ext cx="2392727" cy="3174742"/>
            <a:chOff x="6127258" y="1389175"/>
            <a:chExt cx="2392727" cy="3174742"/>
          </a:xfrm>
        </p:grpSpPr>
        <p:sp>
          <p:nvSpPr>
            <p:cNvPr id="1637" name="Google Shape;1637;p64"/>
            <p:cNvSpPr/>
            <p:nvPr/>
          </p:nvSpPr>
          <p:spPr>
            <a:xfrm>
              <a:off x="61272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Đọc trước </a:t>
              </a:r>
              <a:r>
                <a:rPr lang="fr-FR" sz="1800" b="1" i="1"/>
                <a:t>Bài 5: Tính theo phương trình hóa học</a:t>
              </a:r>
              <a:endParaRPr sz="1800" b="1"/>
            </a:p>
          </p:txBody>
        </p:sp>
        <p:grpSp>
          <p:nvGrpSpPr>
            <p:cNvPr id="1645" name="Google Shape;1645;p64"/>
            <p:cNvGrpSpPr/>
            <p:nvPr/>
          </p:nvGrpSpPr>
          <p:grpSpPr>
            <a:xfrm>
              <a:off x="7427185" y="1389175"/>
              <a:ext cx="1092800" cy="1182350"/>
              <a:chOff x="2968638" y="3728200"/>
              <a:chExt cx="1092800" cy="1182350"/>
            </a:xfrm>
          </p:grpSpPr>
          <p:sp>
            <p:nvSpPr>
              <p:cNvPr id="1646" name="Google Shape;1646;p64"/>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4"/>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4"/>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4"/>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4"/>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4"/>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4"/>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4"/>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4"/>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4"/>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4"/>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4"/>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4"/>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roup 9"/>
          <p:cNvGrpSpPr/>
          <p:nvPr/>
        </p:nvGrpSpPr>
        <p:grpSpPr>
          <a:xfrm>
            <a:off x="3423808" y="1560626"/>
            <a:ext cx="2296383" cy="2687600"/>
            <a:chOff x="3423808" y="1560626"/>
            <a:chExt cx="2296383" cy="2687600"/>
          </a:xfrm>
        </p:grpSpPr>
        <p:sp>
          <p:nvSpPr>
            <p:cNvPr id="1636" name="Google Shape;1636;p64"/>
            <p:cNvSpPr/>
            <p:nvPr/>
          </p:nvSpPr>
          <p:spPr>
            <a:xfrm>
              <a:off x="3423808" y="1560626"/>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Làm bài tập trong SBT KHTN 8</a:t>
              </a:r>
              <a:endParaRPr sz="1800"/>
            </a:p>
          </p:txBody>
        </p:sp>
        <p:grpSp>
          <p:nvGrpSpPr>
            <p:cNvPr id="1659" name="Google Shape;1659;p64"/>
            <p:cNvGrpSpPr/>
            <p:nvPr/>
          </p:nvGrpSpPr>
          <p:grpSpPr>
            <a:xfrm>
              <a:off x="4084550" y="3624626"/>
              <a:ext cx="974888" cy="623600"/>
              <a:chOff x="4620213" y="358500"/>
              <a:chExt cx="974888" cy="623600"/>
            </a:xfrm>
          </p:grpSpPr>
          <p:sp>
            <p:nvSpPr>
              <p:cNvPr id="1660" name="Google Shape;1660;p64"/>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64"/>
              <p:cNvGrpSpPr/>
              <p:nvPr/>
            </p:nvGrpSpPr>
            <p:grpSpPr>
              <a:xfrm>
                <a:off x="4620213" y="358500"/>
                <a:ext cx="959550" cy="623600"/>
                <a:chOff x="406275" y="547500"/>
                <a:chExt cx="959550" cy="623600"/>
              </a:xfrm>
            </p:grpSpPr>
            <p:sp>
              <p:nvSpPr>
                <p:cNvPr id="1662" name="Google Shape;1662;p64"/>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4"/>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4"/>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 name="Group 8"/>
          <p:cNvGrpSpPr/>
          <p:nvPr/>
        </p:nvGrpSpPr>
        <p:grpSpPr>
          <a:xfrm>
            <a:off x="720358" y="1681113"/>
            <a:ext cx="2296383" cy="2882804"/>
            <a:chOff x="720358" y="1681113"/>
            <a:chExt cx="2296383" cy="2882804"/>
          </a:xfrm>
        </p:grpSpPr>
        <p:sp>
          <p:nvSpPr>
            <p:cNvPr id="1635" name="Google Shape;1635;p64"/>
            <p:cNvSpPr/>
            <p:nvPr/>
          </p:nvSpPr>
          <p:spPr>
            <a:xfrm>
              <a:off x="7203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Ôn lại kiến thức </a:t>
              </a:r>
            </a:p>
            <a:p>
              <a:pPr lvl="0" algn="ctr">
                <a:lnSpc>
                  <a:spcPct val="150000"/>
                </a:lnSpc>
              </a:pPr>
              <a:r>
                <a:rPr lang="fr-FR" sz="1800"/>
                <a:t>đã học</a:t>
              </a:r>
              <a:endParaRPr sz="1800"/>
            </a:p>
          </p:txBody>
        </p:sp>
        <p:grpSp>
          <p:nvGrpSpPr>
            <p:cNvPr id="1665" name="Google Shape;1665;p64"/>
            <p:cNvGrpSpPr/>
            <p:nvPr/>
          </p:nvGrpSpPr>
          <p:grpSpPr>
            <a:xfrm>
              <a:off x="1561063" y="1681113"/>
              <a:ext cx="471300" cy="798225"/>
              <a:chOff x="5288575" y="4145788"/>
              <a:chExt cx="471300" cy="798225"/>
            </a:xfrm>
          </p:grpSpPr>
          <p:sp>
            <p:nvSpPr>
              <p:cNvPr id="1676" name="Google Shape;1676;p64"/>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4"/>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4"/>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7" name="Google Shape;1687;p64"/>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4"/>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4"/>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5" name="Google Shape;1705;p64"/>
          <p:cNvGrpSpPr/>
          <p:nvPr/>
        </p:nvGrpSpPr>
        <p:grpSpPr>
          <a:xfrm>
            <a:off x="889439" y="590888"/>
            <a:ext cx="320453" cy="409255"/>
            <a:chOff x="5905475" y="2032050"/>
            <a:chExt cx="454350" cy="580175"/>
          </a:xfrm>
        </p:grpSpPr>
        <p:sp>
          <p:nvSpPr>
            <p:cNvPr id="1706" name="Google Shape;1706;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64"/>
          <p:cNvGrpSpPr/>
          <p:nvPr/>
        </p:nvGrpSpPr>
        <p:grpSpPr>
          <a:xfrm>
            <a:off x="5467000" y="4410889"/>
            <a:ext cx="244304" cy="306056"/>
            <a:chOff x="7249250" y="2312150"/>
            <a:chExt cx="433317" cy="542846"/>
          </a:xfrm>
        </p:grpSpPr>
        <p:sp>
          <p:nvSpPr>
            <p:cNvPr id="1713" name="Google Shape;1713;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itle 1"/>
          <p:cNvSpPr>
            <a:spLocks noGrp="1"/>
          </p:cNvSpPr>
          <p:nvPr>
            <p:ph type="title"/>
          </p:nvPr>
        </p:nvSpPr>
        <p:spPr>
          <a:xfrm>
            <a:off x="719999" y="522422"/>
            <a:ext cx="7704000" cy="572700"/>
          </a:xfrm>
        </p:spPr>
        <p:txBody>
          <a:bodyPr anchor="ctr"/>
          <a:lstStyle/>
          <a:p>
            <a:pPr>
              <a:lnSpc>
                <a:spcPct val="100000"/>
              </a:lnSpc>
            </a:pPr>
            <a:r>
              <a:rPr lang="en-US" sz="3200" b="1">
                <a:solidFill>
                  <a:schemeClr val="tx2"/>
                </a:solidFill>
                <a:latin typeface="+mj-lt"/>
              </a:rPr>
              <a:t>HƯỚNG DẪN VỀ NHÀ</a:t>
            </a:r>
            <a:endParaRPr lang="en-US" sz="3200" b="1" dirty="0">
              <a:solidFill>
                <a:schemeClr val="tx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27307"/>
            <a:ext cx="5996501" cy="1846659"/>
          </a:xfrm>
          <a:prstGeom prst="rect">
            <a:avLst/>
          </a:prstGeom>
        </p:spPr>
        <p:txBody>
          <a:bodyPr wrap="square" lIns="0" tIns="0" rIns="0" bIns="0" rtlCol="0" anchor="t">
            <a:spAutoFit/>
          </a:bodyPr>
          <a:lstStyle/>
          <a:p>
            <a:pPr algn="ctr">
              <a:lnSpc>
                <a:spcPct val="150000"/>
              </a:lnSpc>
            </a:pPr>
            <a:r>
              <a:rPr lang="en-US" sz="4200" b="1">
                <a:solidFill>
                  <a:schemeClr val="bg1"/>
                </a:solidFill>
                <a:latin typeface="Arial" panose="020B0604020202020204" pitchFamily="34" charset="0"/>
                <a:cs typeface="Arial" panose="020B0604020202020204" pitchFamily="34" charset="0"/>
              </a:rPr>
              <a:t>CẢM ƠN CÁC EM ĐÃ CHÚ Ý LẮNG NGHE!</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431508"/>
      </p:ext>
    </p:extLst>
  </p:cSld>
  <p:clrMapOvr>
    <a:masterClrMapping/>
  </p:clrMapOvr>
  <p:transition>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97239"/>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749083"/>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IV</a:t>
            </a:r>
            <a:endParaRPr b="1">
              <a:latin typeface="+mj-lt"/>
            </a:endParaRPr>
          </a:p>
        </p:txBody>
      </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98461"/>
            <a:ext cx="5090766"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THỂ TÍCH MOL CỦA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67329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825139"/>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a:t>
            </a:r>
            <a:endParaRPr b="1">
              <a:latin typeface="+mj-lt"/>
            </a:endParaRPr>
          </a:p>
        </p:txBody>
      </p:sp>
      <p:sp>
        <p:nvSpPr>
          <p:cNvPr id="67" name="Google Shape;530;p46"/>
          <p:cNvSpPr/>
          <p:nvPr/>
        </p:nvSpPr>
        <p:spPr>
          <a:xfrm>
            <a:off x="1454647" y="3746167"/>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74890" y="3898011"/>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VI</a:t>
            </a:r>
            <a:endParaRPr b="1">
              <a:latin typeface="+mj-lt"/>
            </a:endParaRPr>
          </a:p>
        </p:txBody>
      </p:sp>
      <p:sp>
        <p:nvSpPr>
          <p:cNvPr id="43" name="TextBox 42">
            <a:extLst>
              <a:ext uri="{FF2B5EF4-FFF2-40B4-BE49-F238E27FC236}">
                <a16:creationId xmlns:a16="http://schemas.microsoft.com/office/drawing/2014/main" id="{E32211D1-43FC-B605-740A-737F995BDB4A}"/>
              </a:ext>
            </a:extLst>
          </p:cNvPr>
          <p:cNvSpPr txBox="1"/>
          <p:nvPr/>
        </p:nvSpPr>
        <p:spPr>
          <a:xfrm>
            <a:off x="2286779" y="2378224"/>
            <a:ext cx="5700366" cy="1292662"/>
          </a:xfrm>
          <a:prstGeom prst="rect">
            <a:avLst/>
          </a:prstGeom>
          <a:noFill/>
        </p:spPr>
        <p:txBody>
          <a:bodyPr wrap="square">
            <a:spAutoFit/>
          </a:bodyPr>
          <a:lstStyle/>
          <a:p>
            <a:pPr>
              <a:lnSpc>
                <a:spcPct val="150000"/>
              </a:lnSpc>
            </a:pPr>
            <a:r>
              <a:rPr lang="en-US" sz="2600" b="1">
                <a:solidFill>
                  <a:schemeClr val="accent2"/>
                </a:solidFill>
                <a:latin typeface="Arial" panose="020B0604020202020204" pitchFamily="34" charset="0"/>
                <a:cs typeface="Arial" panose="020B0604020202020204" pitchFamily="34" charset="0"/>
              </a:rPr>
              <a:t>CHUYỂN ĐỔI GIỮA LƯỢNG CHẤT VÀ THỂ TÍCH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32211D1-43FC-B605-740A-737F995BDB4A}"/>
              </a:ext>
            </a:extLst>
          </p:cNvPr>
          <p:cNvSpPr txBox="1"/>
          <p:nvPr/>
        </p:nvSpPr>
        <p:spPr>
          <a:xfrm>
            <a:off x="2276819" y="3847389"/>
            <a:ext cx="5090766"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TỈ KHỐI  CỦA CHẤT KHÍ</a:t>
            </a:r>
            <a:endParaRPr lang="en-US" sz="26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684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anim calcmode="lin" valueType="num">
                                      <p:cBhvr>
                                        <p:cTn id="8" dur="500" fill="hold"/>
                                        <p:tgtEl>
                                          <p:spTgt spid="530"/>
                                        </p:tgtEl>
                                        <p:attrNameLst>
                                          <p:attrName>ppt_x</p:attrName>
                                        </p:attrNameLst>
                                      </p:cBhvr>
                                      <p:tavLst>
                                        <p:tav tm="0">
                                          <p:val>
                                            <p:strVal val="#ppt_x"/>
                                          </p:val>
                                        </p:tav>
                                        <p:tav tm="100000">
                                          <p:val>
                                            <p:strVal val="#ppt_x"/>
                                          </p:val>
                                        </p:tav>
                                      </p:tavLst>
                                    </p:anim>
                                    <p:anim calcmode="lin" valueType="num">
                                      <p:cBhvr>
                                        <p:cTn id="9" dur="500" fill="hold"/>
                                        <p:tgtEl>
                                          <p:spTgt spid="5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anim calcmode="lin" valueType="num">
                                      <p:cBhvr>
                                        <p:cTn id="25" dur="500" fill="hold"/>
                                        <p:tgtEl>
                                          <p:spTgt spid="64"/>
                                        </p:tgtEl>
                                        <p:attrNameLst>
                                          <p:attrName>ppt_x</p:attrName>
                                        </p:attrNameLst>
                                      </p:cBhvr>
                                      <p:tavLst>
                                        <p:tav tm="0">
                                          <p:val>
                                            <p:strVal val="#ppt_x"/>
                                          </p:val>
                                        </p:tav>
                                        <p:tav tm="100000">
                                          <p:val>
                                            <p:strVal val="#ppt_x"/>
                                          </p:val>
                                        </p:tav>
                                      </p:tavLst>
                                    </p:anim>
                                    <p:anim calcmode="lin" valueType="num">
                                      <p:cBhvr>
                                        <p:cTn id="26" dur="5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anim calcmode="lin" valueType="num">
                                      <p:cBhvr>
                                        <p:cTn id="42" dur="500" fill="hold"/>
                                        <p:tgtEl>
                                          <p:spTgt spid="67"/>
                                        </p:tgtEl>
                                        <p:attrNameLst>
                                          <p:attrName>ppt_x</p:attrName>
                                        </p:attrNameLst>
                                      </p:cBhvr>
                                      <p:tavLst>
                                        <p:tav tm="0">
                                          <p:val>
                                            <p:strVal val="#ppt_x"/>
                                          </p:val>
                                        </p:tav>
                                        <p:tav tm="100000">
                                          <p:val>
                                            <p:strVal val="#ppt_x"/>
                                          </p:val>
                                        </p:tav>
                                      </p:tavLst>
                                    </p:anim>
                                    <p:anim calcmode="lin" valueType="num">
                                      <p:cBhvr>
                                        <p:cTn id="43" dur="500" fill="hold"/>
                                        <p:tgtEl>
                                          <p:spTgt spid="6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anim calcmode="lin" valueType="num">
                                      <p:cBhvr>
                                        <p:cTn id="47" dur="500" fill="hold"/>
                                        <p:tgtEl>
                                          <p:spTgt spid="68"/>
                                        </p:tgtEl>
                                        <p:attrNameLst>
                                          <p:attrName>ppt_x</p:attrName>
                                        </p:attrNameLst>
                                      </p:cBhvr>
                                      <p:tavLst>
                                        <p:tav tm="0">
                                          <p:val>
                                            <p:strVal val="#ppt_x"/>
                                          </p:val>
                                        </p:tav>
                                        <p:tav tm="100000">
                                          <p:val>
                                            <p:strVal val="#ppt_x"/>
                                          </p:val>
                                        </p:tav>
                                      </p:tavLst>
                                    </p:anim>
                                    <p:anim calcmode="lin" valueType="num">
                                      <p:cBhvr>
                                        <p:cTn id="48" dur="500" fill="hold"/>
                                        <p:tgtEl>
                                          <p:spTgt spid="6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anim calcmode="lin" valueType="num">
                                      <p:cBhvr>
                                        <p:cTn id="52" dur="500" fill="hold"/>
                                        <p:tgtEl>
                                          <p:spTgt spid="44"/>
                                        </p:tgtEl>
                                        <p:attrNameLst>
                                          <p:attrName>ppt_x</p:attrName>
                                        </p:attrNameLst>
                                      </p:cBhvr>
                                      <p:tavLst>
                                        <p:tav tm="0">
                                          <p:val>
                                            <p:strVal val="#ppt_x"/>
                                          </p:val>
                                        </p:tav>
                                        <p:tav tm="100000">
                                          <p:val>
                                            <p:strVal val="#ppt_x"/>
                                          </p:val>
                                        </p:tav>
                                      </p:tavLst>
                                    </p:anim>
                                    <p:anim calcmode="lin" valueType="num">
                                      <p:cBhvr>
                                        <p:cTn id="5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63" grpId="0"/>
      <p:bldP spid="64" grpId="0" animBg="1"/>
      <p:bldP spid="65" grpId="0"/>
      <p:bldP spid="67" grpId="0" animBg="1"/>
      <p:bldP spid="68"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91963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3336593" y="2510641"/>
            <a:ext cx="5226456"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22913" y="1073628"/>
            <a:ext cx="1255800" cy="892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I</a:t>
            </a:r>
            <a:endParaRPr sz="4000" b="1">
              <a:latin typeface="+mj-lt"/>
            </a:endParaRPr>
          </a:p>
        </p:txBody>
      </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TextBox 4">
            <a:extLst>
              <a:ext uri="{FF2B5EF4-FFF2-40B4-BE49-F238E27FC236}">
                <a16:creationId xmlns:a16="http://schemas.microsoft.com/office/drawing/2014/main" id="{3EAA8291-3670-AEA9-5F80-62884D9ED676}"/>
              </a:ext>
            </a:extLst>
          </p:cNvPr>
          <p:cNvSpPr txBox="1"/>
          <p:nvPr/>
        </p:nvSpPr>
        <p:spPr>
          <a:xfrm>
            <a:off x="3559656" y="2920737"/>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KHÁI NIỆM MOL</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029" y="960958"/>
            <a:ext cx="7946934" cy="14107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a:sym typeface="Wingdings" panose="05000000000000000000" pitchFamily="2" charset="2"/>
              </a:rPr>
              <a:t> </a:t>
            </a:r>
            <a:r>
              <a:rPr lang="en-US" sz="2100" dirty="0" err="1"/>
              <a:t>Mol</a:t>
            </a:r>
            <a:r>
              <a:rPr lang="en-US" sz="2100" dirty="0"/>
              <a:t> là lượng chất có chứa 6,022 x 10</a:t>
            </a:r>
            <a:r>
              <a:rPr lang="en-US" sz="2100" baseline="30000" dirty="0"/>
              <a:t>23</a:t>
            </a:r>
            <a:r>
              <a:rPr lang="en-US" sz="2100" dirty="0"/>
              <a:t> hạt vi mô ( nguyên tử, phân tử,…..) của chất đó</a:t>
            </a:r>
          </a:p>
        </p:txBody>
      </p:sp>
      <p:sp>
        <p:nvSpPr>
          <p:cNvPr id="5" name="TextBox 4"/>
          <p:cNvSpPr txBox="1"/>
          <p:nvPr/>
        </p:nvSpPr>
        <p:spPr>
          <a:xfrm>
            <a:off x="410029" y="2529254"/>
            <a:ext cx="7946934" cy="369332"/>
          </a:xfrm>
          <a:prstGeom prst="rect">
            <a:avLst/>
          </a:prstGeom>
          <a:noFill/>
        </p:spPr>
        <p:txBody>
          <a:bodyPr wrap="square" rtlCol="0">
            <a:spAutoFit/>
          </a:bodyPr>
          <a:lstStyle/>
          <a:p>
            <a:r>
              <a:rPr lang="en-US" sz="1800" dirty="0"/>
              <a:t>Số 6,022 x 10</a:t>
            </a:r>
            <a:r>
              <a:rPr lang="en-US" sz="1800" baseline="30000" dirty="0"/>
              <a:t>23</a:t>
            </a:r>
            <a:r>
              <a:rPr lang="en-US" sz="1800" dirty="0"/>
              <a:t> được gọi là gì?</a:t>
            </a:r>
          </a:p>
        </p:txBody>
      </p:sp>
      <p:sp>
        <p:nvSpPr>
          <p:cNvPr id="6" name="Rectangle 5"/>
          <p:cNvSpPr/>
          <p:nvPr/>
        </p:nvSpPr>
        <p:spPr>
          <a:xfrm>
            <a:off x="410029" y="3200400"/>
            <a:ext cx="7946934" cy="14107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a:sym typeface="Wingdings" panose="05000000000000000000" pitchFamily="2" charset="2"/>
              </a:rPr>
              <a:t> </a:t>
            </a:r>
            <a:r>
              <a:rPr lang="en-US" sz="2100" dirty="0"/>
              <a:t>6,022 x 10</a:t>
            </a:r>
            <a:r>
              <a:rPr lang="en-US" sz="2100" baseline="30000" dirty="0"/>
              <a:t>23</a:t>
            </a:r>
            <a:r>
              <a:rPr lang="en-US" sz="2100" dirty="0"/>
              <a:t> là hằng số Avogadro, kí hiệu N</a:t>
            </a:r>
          </a:p>
        </p:txBody>
      </p:sp>
      <p:sp>
        <p:nvSpPr>
          <p:cNvPr id="7" name="TextBox 6"/>
          <p:cNvSpPr txBox="1"/>
          <p:nvPr/>
        </p:nvSpPr>
        <p:spPr>
          <a:xfrm>
            <a:off x="527595" y="614708"/>
            <a:ext cx="7946934" cy="369332"/>
          </a:xfrm>
          <a:prstGeom prst="rect">
            <a:avLst/>
          </a:prstGeom>
          <a:noFill/>
        </p:spPr>
        <p:txBody>
          <a:bodyPr wrap="square" rtlCol="0">
            <a:spAutoFit/>
          </a:bodyPr>
          <a:lstStyle/>
          <a:p>
            <a:r>
              <a:rPr lang="en-US" sz="1800" dirty="0" err="1"/>
              <a:t>Mol</a:t>
            </a:r>
            <a:r>
              <a:rPr lang="en-US" sz="1800" dirty="0"/>
              <a:t> là gì?</a:t>
            </a:r>
          </a:p>
        </p:txBody>
      </p:sp>
    </p:spTree>
    <p:extLst>
      <p:ext uri="{BB962C8B-B14F-4D97-AF65-F5344CB8AC3E}">
        <p14:creationId xmlns:p14="http://schemas.microsoft.com/office/powerpoint/2010/main" val="361234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9"/>
          <p:cNvSpPr/>
          <p:nvPr/>
        </p:nvSpPr>
        <p:spPr>
          <a:xfrm>
            <a:off x="2964333" y="1266399"/>
            <a:ext cx="3215332" cy="726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Title 1"/>
          <p:cNvSpPr>
            <a:spLocks noGrp="1"/>
          </p:cNvSpPr>
          <p:nvPr>
            <p:ph type="title"/>
          </p:nvPr>
        </p:nvSpPr>
        <p:spPr>
          <a:xfrm>
            <a:off x="3144560" y="1344278"/>
            <a:ext cx="2833692" cy="572700"/>
          </a:xfrm>
        </p:spPr>
        <p:txBody>
          <a:bodyPr anchor="ctr"/>
          <a:lstStyle/>
          <a:p>
            <a:pPr>
              <a:lnSpc>
                <a:spcPct val="100000"/>
              </a:lnSpc>
            </a:pPr>
            <a:r>
              <a:rPr lang="en-US" sz="3200" b="1">
                <a:solidFill>
                  <a:schemeClr val="bg1"/>
                </a:solidFill>
                <a:latin typeface="+mj-lt"/>
              </a:rPr>
              <a:t>Khái niệm</a:t>
            </a:r>
            <a:endParaRPr lang="en-US" sz="3200" b="1" dirty="0">
              <a:solidFill>
                <a:schemeClr val="bg1"/>
              </a:solidFill>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1311954" y="2241121"/>
                <a:ext cx="6504709" cy="872034"/>
              </a:xfrm>
              <a:prstGeom prst="rect">
                <a:avLst/>
              </a:prstGeom>
            </p:spPr>
            <p:txBody>
              <a:bodyPr wrap="square">
                <a:spAutoFit/>
              </a:bodyPr>
              <a:lstStyle/>
              <a:p>
                <a:pPr algn="just">
                  <a:lnSpc>
                    <a:spcPct val="150000"/>
                  </a:lnSpc>
                </a:pPr>
                <a:r>
                  <a:rPr lang="fr-FR" sz="1800" i="1">
                    <a:latin typeface="+mj-lt"/>
                    <a:ea typeface="Calibri" panose="020F0502020204030204" pitchFamily="34" charset="0"/>
                    <a:cs typeface="Times New Roman" panose="02020603050405020304" pitchFamily="18" charset="0"/>
                  </a:rPr>
                  <a:t>Mol là lượng chất có chứa 6,022</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 ×</m:t>
                    </m:r>
                  </m:oMath>
                </a14:m>
                <a:r>
                  <a:rPr lang="fr-FR" sz="1800" i="1">
                    <a:latin typeface="+mj-lt"/>
                    <a:ea typeface="Times New Roman" panose="02020603050405020304" pitchFamily="18" charset="0"/>
                    <a:cs typeface="Times New Roman" panose="02020603050405020304" pitchFamily="18" charset="0"/>
                  </a:rPr>
                  <a:t> </a:t>
                </a:r>
                <a:r>
                  <a:rPr lang="fr-FR" sz="1800" i="1">
                    <a:latin typeface="+mj-lt"/>
                    <a:ea typeface="Calibri" panose="020F0502020204030204" pitchFamily="34" charset="0"/>
                    <a:cs typeface="Times New Roman" panose="02020603050405020304" pitchFamily="18" charset="0"/>
                  </a:rPr>
                  <a:t>10</a:t>
                </a:r>
                <a:r>
                  <a:rPr lang="fr-FR" sz="1800" i="1" baseline="30000">
                    <a:latin typeface="+mj-lt"/>
                    <a:ea typeface="Calibri" panose="020F0502020204030204" pitchFamily="34" charset="0"/>
                    <a:cs typeface="Times New Roman" panose="02020603050405020304" pitchFamily="18" charset="0"/>
                  </a:rPr>
                  <a:t>23</a:t>
                </a:r>
                <a:r>
                  <a:rPr lang="fr-FR" sz="1800" i="1">
                    <a:latin typeface="+mj-lt"/>
                    <a:ea typeface="Calibri" panose="020F0502020204030204" pitchFamily="34" charset="0"/>
                    <a:cs typeface="Times New Roman" panose="02020603050405020304" pitchFamily="18" charset="0"/>
                  </a:rPr>
                  <a:t> hạt vi mô (nguyên tử, phân tử,…) của chất đó. </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954" y="2241121"/>
                <a:ext cx="6504709" cy="872034"/>
              </a:xfrm>
              <a:prstGeom prst="rect">
                <a:avLst/>
              </a:prstGeom>
              <a:blipFill>
                <a:blip r:embed="rId3"/>
                <a:stretch>
                  <a:fillRect l="-750" r="-843" b="-10490"/>
                </a:stretch>
              </a:blipFill>
            </p:spPr>
            <p:txBody>
              <a:bodyPr/>
              <a:lstStyle/>
              <a:p>
                <a:r>
                  <a:rPr lang="en-US">
                    <a:noFill/>
                  </a:rPr>
                  <a:t> </a:t>
                </a:r>
              </a:p>
            </p:txBody>
          </p:sp>
        </mc:Fallback>
      </mc:AlternateContent>
      <p:grpSp>
        <p:nvGrpSpPr>
          <p:cNvPr id="6" name="Group 5"/>
          <p:cNvGrpSpPr/>
          <p:nvPr/>
        </p:nvGrpSpPr>
        <p:grpSpPr>
          <a:xfrm>
            <a:off x="4128541" y="3065279"/>
            <a:ext cx="3486080" cy="1755827"/>
            <a:chOff x="3775363" y="3046735"/>
            <a:chExt cx="3486080" cy="1755827"/>
          </a:xfrm>
        </p:grpSpPr>
        <mc:AlternateContent xmlns:mc="http://schemas.openxmlformats.org/markup-compatibility/2006" xmlns:a14="http://schemas.microsoft.com/office/drawing/2010/main">
          <mc:Choice Requires="a14">
            <p:sp>
              <p:nvSpPr>
                <p:cNvPr id="65" name="Rounded Rectangle 64"/>
                <p:cNvSpPr/>
                <p:nvPr/>
              </p:nvSpPr>
              <p:spPr>
                <a:xfrm>
                  <a:off x="3775363" y="3275528"/>
                  <a:ext cx="3486080" cy="1527034"/>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Số 6,022</a:t>
                  </a:r>
                  <a14:m>
                    <m:oMath xmlns:m="http://schemas.openxmlformats.org/officeDocument/2006/math">
                      <m:r>
                        <a:rPr lang="fr-FR" sz="1800" i="1">
                          <a:solidFill>
                            <a:srgbClr val="000000"/>
                          </a:solidFill>
                          <a:latin typeface="Cambria Math" panose="02040503050406030204" pitchFamily="18" charset="0"/>
                        </a:rPr>
                        <m:t> × </m:t>
                      </m:r>
                    </m:oMath>
                  </a14:m>
                  <a:r>
                    <a:rPr lang="fr-FR" sz="1800">
                      <a:solidFill>
                        <a:srgbClr val="000000"/>
                      </a:solidFill>
                    </a:rPr>
                    <a:t>10</a:t>
                  </a:r>
                  <a:r>
                    <a:rPr lang="fr-FR" sz="1800" baseline="30000">
                      <a:solidFill>
                        <a:srgbClr val="000000"/>
                      </a:solidFill>
                    </a:rPr>
                    <a:t>23</a:t>
                  </a:r>
                  <a:r>
                    <a:rPr lang="fr-FR" sz="1800">
                      <a:solidFill>
                        <a:srgbClr val="000000"/>
                      </a:solidFill>
                    </a:rPr>
                    <a:t> được gọi là số </a:t>
                  </a:r>
                  <a:r>
                    <a:rPr lang="fr-FR" sz="1800" u="sng">
                      <a:solidFill>
                        <a:srgbClr val="FF0000"/>
                      </a:solidFill>
                    </a:rPr>
                    <a:t>Avogadro</a:t>
                  </a:r>
                  <a:r>
                    <a:rPr lang="fr-FR" sz="1800">
                      <a:solidFill>
                        <a:srgbClr val="000000"/>
                      </a:solidFill>
                    </a:rPr>
                    <a:t>, được kí hiệu là N</a:t>
                  </a:r>
                  <a:r>
                    <a:rPr lang="fr-FR" sz="1800" baseline="-25000">
                      <a:solidFill>
                        <a:srgbClr val="000000"/>
                      </a:solidFill>
                    </a:rPr>
                    <a:t>A</a:t>
                  </a:r>
                  <a:r>
                    <a:rPr lang="fr-FR" sz="1800">
                      <a:solidFill>
                        <a:srgbClr val="000000"/>
                      </a:solidFill>
                    </a:rPr>
                    <a:t> </a:t>
                  </a:r>
                  <a:endParaRPr lang="en-US" sz="1800">
                    <a:solidFill>
                      <a:srgbClr val="000000"/>
                    </a:solidFill>
                    <a:latin typeface="Arial" panose="020B0604020202020204" pitchFamily="34" charset="0"/>
                    <a:cs typeface="Arial" panose="020B0604020202020204" pitchFamily="34" charset="0"/>
                  </a:endParaRPr>
                </a:p>
              </p:txBody>
            </p:sp>
          </mc:Choice>
          <mc:Fallback xmlns="">
            <p:sp>
              <p:nvSpPr>
                <p:cNvPr id="65" name="Rounded Rectangle 64"/>
                <p:cNvSpPr>
                  <a:spLocks noRot="1" noChangeAspect="1" noMove="1" noResize="1" noEditPoints="1" noAdjustHandles="1" noChangeArrowheads="1" noChangeShapeType="1" noTextEdit="1"/>
                </p:cNvSpPr>
                <p:nvPr/>
              </p:nvSpPr>
              <p:spPr>
                <a:xfrm>
                  <a:off x="3775363" y="3275528"/>
                  <a:ext cx="3486080" cy="1527034"/>
                </a:xfrm>
                <a:prstGeom prst="roundRect">
                  <a:avLst/>
                </a:prstGeom>
                <a:blipFill>
                  <a:blip r:embed="rId4"/>
                  <a:stretch>
                    <a:fillRect/>
                  </a:stretch>
                </a:blipFill>
                <a:ln w="57150">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757" name="Google Shape;757;p49"/>
            <p:cNvGrpSpPr/>
            <p:nvPr/>
          </p:nvGrpSpPr>
          <p:grpSpPr>
            <a:xfrm>
              <a:off x="5340290" y="3046735"/>
              <a:ext cx="356225" cy="454390"/>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4"/>
                                        </p:tgtEl>
                                        <p:attrNameLst>
                                          <p:attrName>style.visibility</p:attrName>
                                        </p:attrNameLst>
                                      </p:cBhvr>
                                      <p:to>
                                        <p:strVal val="visible"/>
                                      </p:to>
                                    </p:set>
                                    <p:animEffect transition="in" filter="fade">
                                      <p:cBhvr>
                                        <p:cTn id="10" dur="500"/>
                                        <p:tgtEl>
                                          <p:spTgt spid="7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63" grpId="0"/>
      <p:bldP spid="5"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TotalTime>
  <Words>2744</Words>
  <Application>Microsoft Office PowerPoint</Application>
  <PresentationFormat>On-screen Show (16:9)</PresentationFormat>
  <Paragraphs>367</Paragraphs>
  <Slides>57</Slides>
  <Notes>50</Notes>
  <HiddenSlides>0</HiddenSlides>
  <MMClips>40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57</vt:i4>
      </vt:variant>
    </vt:vector>
  </HeadingPairs>
  <TitlesOfParts>
    <vt:vector size="72" baseType="lpstr">
      <vt:lpstr>Comfortaa</vt:lpstr>
      <vt:lpstr>Symbol</vt:lpstr>
      <vt:lpstr>Tahoma</vt:lpstr>
      <vt:lpstr>Calibri</vt:lpstr>
      <vt:lpstr>Mali Medium</vt:lpstr>
      <vt:lpstr>Comfortaa Light</vt:lpstr>
      <vt:lpstr>Comfortaa SemiBold</vt:lpstr>
      <vt:lpstr>Cambria Math</vt:lpstr>
      <vt:lpstr>Mali</vt:lpstr>
      <vt:lpstr>Comfortaa Medium</vt:lpstr>
      <vt:lpstr>Mali SemiBold</vt:lpstr>
      <vt:lpstr>Wingdings</vt:lpstr>
      <vt:lpstr>Arial</vt:lpstr>
      <vt:lpstr>Times New Roman</vt:lpstr>
      <vt:lpstr>Basic Chemistry for Pre-K by Slidesgo</vt:lpstr>
      <vt:lpstr>PowerPoint Presentation</vt:lpstr>
      <vt:lpstr>KHỞI ĐỘNG</vt:lpstr>
      <vt:lpstr>KHỞI ĐỘNG</vt:lpstr>
      <vt:lpstr>PowerPoint Presentation</vt:lpstr>
      <vt:lpstr>I</vt:lpstr>
      <vt:lpstr>IV</vt:lpstr>
      <vt:lpstr>I</vt:lpstr>
      <vt:lpstr>PowerPoint Presentation</vt:lpstr>
      <vt:lpstr>Khái niệm</vt:lpstr>
      <vt:lpstr>Mở rộng kiến thức</vt:lpstr>
      <vt:lpstr>PowerPoint Presentation</vt:lpstr>
      <vt:lpstr>Bài tập</vt:lpstr>
      <vt:lpstr>II</vt:lpstr>
      <vt:lpstr>Khái niệm</vt:lpstr>
      <vt:lpstr>PowerPoint Presentation</vt:lpstr>
      <vt:lpstr>Bài tập</vt:lpstr>
      <vt:lpstr>Bài tập</vt:lpstr>
      <vt:lpstr>Bài tập</vt:lpstr>
      <vt:lpstr>PowerPoint Presentation</vt:lpstr>
      <vt:lpstr>HOẠT ĐỘNG NHÓM</vt:lpstr>
      <vt:lpstr>HOẠT ĐỘNG NHÓM</vt:lpstr>
      <vt:lpstr>PowerPoint Presentation</vt:lpstr>
      <vt:lpstr>Trả lời câu hỏi</vt:lpstr>
      <vt:lpstr>PowerPoint Presentation</vt:lpstr>
      <vt:lpstr>Khái niệm</vt:lpstr>
      <vt:lpstr>Khái niệm</vt:lpstr>
      <vt:lpstr>Bài tập</vt:lpstr>
      <vt:lpstr>Mở rộng kiến thức</vt:lpstr>
      <vt:lpstr>PowerPoint Presentation</vt:lpstr>
      <vt:lpstr>HOẠT ĐỘNG CẶP ĐÔI</vt:lpstr>
      <vt:lpstr>PowerPoint Presentation</vt:lpstr>
      <vt:lpstr>PowerPoint Presentation</vt:lpstr>
      <vt:lpstr>Bài tập</vt:lpstr>
      <vt:lpstr>Bài tập</vt:lpstr>
      <vt:lpstr>VI</vt:lpstr>
      <vt:lpstr>Trả lời câu hỏi</vt:lpstr>
      <vt:lpstr>Khái niệm</vt:lpstr>
      <vt:lpstr>Bài tập</vt:lpstr>
      <vt:lpstr>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My Quynh</cp:lastModifiedBy>
  <cp:revision>71</cp:revision>
  <dcterms:modified xsi:type="dcterms:W3CDTF">2025-09-28T08:04:38Z</dcterms:modified>
</cp:coreProperties>
</file>