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83" r:id="rId2"/>
    <p:sldId id="284" r:id="rId3"/>
    <p:sldId id="285" r:id="rId4"/>
    <p:sldId id="286" r:id="rId5"/>
    <p:sldId id="287" r:id="rId6"/>
    <p:sldId id="288" r:id="rId7"/>
    <p:sldId id="262" r:id="rId8"/>
    <p:sldId id="263" r:id="rId9"/>
    <p:sldId id="264" r:id="rId10"/>
    <p:sldId id="290" r:id="rId11"/>
    <p:sldId id="266" r:id="rId12"/>
    <p:sldId id="291" r:id="rId13"/>
    <p:sldId id="292" r:id="rId14"/>
    <p:sldId id="293" r:id="rId15"/>
    <p:sldId id="294" r:id="rId16"/>
    <p:sldId id="295" r:id="rId17"/>
    <p:sldId id="271" r:id="rId18"/>
    <p:sldId id="272" r:id="rId19"/>
    <p:sldId id="296" r:id="rId20"/>
    <p:sldId id="297" r:id="rId21"/>
    <p:sldId id="298" r:id="rId22"/>
    <p:sldId id="273"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0"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7/15/2025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8717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7/15/2025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6232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7/15/2025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6908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7/15/2025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613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0229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7/15/2025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24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7/15/2025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7747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7/15/2025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837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6007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8642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52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7/15/2025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488330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
            <a:extLst>
              <a:ext uri="{FF2B5EF4-FFF2-40B4-BE49-F238E27FC236}">
                <a16:creationId xmlns:a16="http://schemas.microsoft.com/office/drawing/2014/main" id="{645DA27B-3A79-78EE-8C88-C412B9873CE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8964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36CF009F-2B2C-BD03-4565-522B2F32620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79929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2">
            <a:extLst>
              <a:ext uri="{FF2B5EF4-FFF2-40B4-BE49-F238E27FC236}">
                <a16:creationId xmlns:a16="http://schemas.microsoft.com/office/drawing/2014/main" id="{38400B0D-827D-1BBB-91F4-59DC18B2E3B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5614724" y="1264555"/>
            <a:ext cx="6178347" cy="522268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99201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a:extLst>
              <a:ext uri="{FF2B5EF4-FFF2-40B4-BE49-F238E27FC236}">
                <a16:creationId xmlns:a16="http://schemas.microsoft.com/office/drawing/2014/main" id="{BC3EB696-F765-68A4-39E8-7829781E036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4217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a:extLst>
              <a:ext uri="{FF2B5EF4-FFF2-40B4-BE49-F238E27FC236}">
                <a16:creationId xmlns:a16="http://schemas.microsoft.com/office/drawing/2014/main" id="{850ACA86-519C-5AD0-44B8-74CFDE9D6DB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49348" y="377049"/>
            <a:ext cx="6178347" cy="17610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6911788" y="256026"/>
            <a:ext cx="4867836" cy="19896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683185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
            <a:extLst>
              <a:ext uri="{FF2B5EF4-FFF2-40B4-BE49-F238E27FC236}">
                <a16:creationId xmlns:a16="http://schemas.microsoft.com/office/drawing/2014/main" id="{8DD39110-BDBD-CE84-63A2-3D05CA427B9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03411" y="1331791"/>
            <a:ext cx="10986248" cy="4181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403411" y="5647765"/>
            <a:ext cx="10986248" cy="824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p:cNvSpPr/>
          <p:nvPr/>
        </p:nvSpPr>
        <p:spPr>
          <a:xfrm>
            <a:off x="730623" y="5513294"/>
            <a:ext cx="10730753" cy="959223"/>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6226" y="5808711"/>
            <a:ext cx="2359703"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Tình huống 3</a:t>
            </a:r>
            <a:endParaRPr lang="en-US" sz="2800" dirty="0">
              <a:latin typeface="Times New Roman" panose="02020603050405020304" pitchFamily="18" charset="0"/>
              <a:cs typeface="Times New Roman" panose="02020603050405020304" pitchFamily="18" charset="0"/>
            </a:endParaRPr>
          </a:p>
        </p:txBody>
      </p:sp>
      <p:sp>
        <p:nvSpPr>
          <p:cNvPr id="7" name="Right Arrow 6"/>
          <p:cNvSpPr/>
          <p:nvPr/>
        </p:nvSpPr>
        <p:spPr>
          <a:xfrm>
            <a:off x="2920253" y="5936932"/>
            <a:ext cx="624328" cy="19771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74607" y="5518411"/>
            <a:ext cx="7226258"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Công phụ thuộc vào </a:t>
            </a:r>
            <a:r>
              <a:rPr lang="en-US" sz="2800" b="1" dirty="0" smtClean="0">
                <a:solidFill>
                  <a:srgbClr val="FF0000"/>
                </a:solidFill>
                <a:latin typeface="Times New Roman" panose="02020603050405020304" pitchFamily="18" charset="0"/>
                <a:cs typeface="Times New Roman" panose="02020603050405020304" pitchFamily="18" charset="0"/>
              </a:rPr>
              <a:t>độ lớn của lực tác dụng </a:t>
            </a:r>
            <a:r>
              <a:rPr lang="en-US" sz="2800" dirty="0"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quãng đường vật di chuyển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3970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6" grpId="0"/>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
            <a:extLst>
              <a:ext uri="{FF2B5EF4-FFF2-40B4-BE49-F238E27FC236}">
                <a16:creationId xmlns:a16="http://schemas.microsoft.com/office/drawing/2014/main" id="{7730883D-0C44-B196-E7C0-2786C020A52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ed Rectangle 1"/>
          <p:cNvSpPr/>
          <p:nvPr/>
        </p:nvSpPr>
        <p:spPr>
          <a:xfrm>
            <a:off x="522514" y="352697"/>
            <a:ext cx="10489475" cy="180267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C</a:t>
            </a:r>
            <a:r>
              <a:rPr lang="vi-VN" sz="4000" dirty="0" smtClean="0">
                <a:latin typeface="Times New Roman" panose="02020603050405020304" pitchFamily="18" charset="0"/>
                <a:cs typeface="Times New Roman" panose="02020603050405020304" pitchFamily="18" charset="0"/>
              </a:rPr>
              <a:t>ông </a:t>
            </a:r>
            <a:r>
              <a:rPr lang="vi-VN" sz="4000" dirty="0">
                <a:latin typeface="Times New Roman" panose="02020603050405020304" pitchFamily="18" charset="0"/>
                <a:cs typeface="Times New Roman" panose="02020603050405020304" pitchFamily="18" charset="0"/>
              </a:rPr>
              <a:t>thức tính công cơ học </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274127" y="2312894"/>
            <a:ext cx="11639968" cy="42845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555387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
            <a:extLst>
              <a:ext uri="{FF2B5EF4-FFF2-40B4-BE49-F238E27FC236}">
                <a16:creationId xmlns:a16="http://schemas.microsoft.com/office/drawing/2014/main" id="{B6B996C7-B1B8-8DF2-B9CE-4969005C638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15360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891" y="246409"/>
            <a:ext cx="11805109" cy="1280890"/>
          </a:xfrm>
        </p:spPr>
        <p:txBody>
          <a:bodyPr>
            <a:normAutofit fontScale="90000"/>
          </a:bodyPr>
          <a:lstStyle/>
          <a:p>
            <a:r>
              <a:rPr lang="vi-VN" sz="4000" dirty="0"/>
              <a:t>Tính công của nhân viên y tế đã thực hiện trong ba tình huống ở bảng 1.1?</a:t>
            </a:r>
            <a:r>
              <a:rPr lang="en-US" dirty="0"/>
              <a:t/>
            </a:r>
            <a:br>
              <a:rPr lang="en-US" dirty="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29592309"/>
              </p:ext>
            </p:extLst>
          </p:nvPr>
        </p:nvGraphicFramePr>
        <p:xfrm>
          <a:off x="386891" y="1256216"/>
          <a:ext cx="11675121" cy="3501790"/>
        </p:xfrm>
        <a:graphic>
          <a:graphicData uri="http://schemas.openxmlformats.org/drawingml/2006/table">
            <a:tbl>
              <a:tblPr firstRow="1" firstCol="1" bandRow="1">
                <a:tableStyleId>{5C22544A-7EE6-4342-B048-85BDC9FD1C3A}</a:tableStyleId>
              </a:tblPr>
              <a:tblGrid>
                <a:gridCol w="6955203">
                  <a:extLst>
                    <a:ext uri="{9D8B030D-6E8A-4147-A177-3AD203B41FA5}">
                      <a16:colId xmlns:a16="http://schemas.microsoft.com/office/drawing/2014/main" val="1449148386"/>
                    </a:ext>
                  </a:extLst>
                </a:gridCol>
                <a:gridCol w="1317812">
                  <a:extLst>
                    <a:ext uri="{9D8B030D-6E8A-4147-A177-3AD203B41FA5}">
                      <a16:colId xmlns:a16="http://schemas.microsoft.com/office/drawing/2014/main" val="409681553"/>
                    </a:ext>
                  </a:extLst>
                </a:gridCol>
                <a:gridCol w="1277470">
                  <a:extLst>
                    <a:ext uri="{9D8B030D-6E8A-4147-A177-3AD203B41FA5}">
                      <a16:colId xmlns:a16="http://schemas.microsoft.com/office/drawing/2014/main" val="4084576657"/>
                    </a:ext>
                  </a:extLst>
                </a:gridCol>
                <a:gridCol w="2124636">
                  <a:extLst>
                    <a:ext uri="{9D8B030D-6E8A-4147-A177-3AD203B41FA5}">
                      <a16:colId xmlns:a16="http://schemas.microsoft.com/office/drawing/2014/main" val="2284313492"/>
                    </a:ext>
                  </a:extLst>
                </a:gridCol>
              </a:tblGrid>
              <a:tr h="1232743">
                <a:tc>
                  <a:txBody>
                    <a:bodyPr/>
                    <a:lstStyle/>
                    <a:p>
                      <a:pPr marR="90170">
                        <a:lnSpc>
                          <a:spcPct val="107000"/>
                        </a:lnSpc>
                        <a:spcAft>
                          <a:spcPts val="0"/>
                        </a:spcAft>
                      </a:pPr>
                      <a:r>
                        <a:rPr lang="vi-VN" sz="2400" dirty="0">
                          <a:effectLst/>
                          <a:latin typeface="Times New Roman" panose="02020603050405020304" pitchFamily="18" charset="0"/>
                          <a:cs typeface="Times New Roman" panose="02020603050405020304" pitchFamily="18" charset="0"/>
                        </a:rPr>
                        <a:t>Tình huống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400">
                          <a:effectLst/>
                          <a:latin typeface="Times New Roman" panose="02020603050405020304" pitchFamily="18" charset="0"/>
                          <a:cs typeface="Times New Roman" panose="02020603050405020304" pitchFamily="18" charset="0"/>
                        </a:rPr>
                        <a:t>Lực tác dụng (N)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400" dirty="0">
                          <a:effectLst/>
                          <a:latin typeface="Times New Roman" panose="02020603050405020304" pitchFamily="18" charset="0"/>
                          <a:cs typeface="Times New Roman" panose="02020603050405020304" pitchFamily="18" charset="0"/>
                        </a:rPr>
                        <a:t>Quãng đường (m)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Công </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(j)</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4319302"/>
                  </a:ext>
                </a:extLst>
              </a:tr>
              <a:tr h="666459">
                <a:tc>
                  <a:txBody>
                    <a:bodyPr/>
                    <a:lstStyle/>
                    <a:p>
                      <a:pPr marR="90170">
                        <a:lnSpc>
                          <a:spcPct val="107000"/>
                        </a:lnSpc>
                        <a:spcAft>
                          <a:spcPts val="0"/>
                        </a:spcAft>
                      </a:pPr>
                      <a:r>
                        <a:rPr lang="vi-VN" sz="2400">
                          <a:effectLst/>
                          <a:latin typeface="Times New Roman" panose="02020603050405020304" pitchFamily="18" charset="0"/>
                          <a:cs typeface="Times New Roman" panose="02020603050405020304" pitchFamily="18" charset="0"/>
                        </a:rPr>
                        <a:t>1. Đẩy xe cáng để ra đón bệnh nhân trên quãng đường s</a:t>
                      </a:r>
                      <a:r>
                        <a:rPr lang="vi-VN" sz="2400" baseline="-250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R="90170">
                        <a:lnSpc>
                          <a:spcPct val="107000"/>
                        </a:lnSpc>
                        <a:spcAft>
                          <a:spcPts val="0"/>
                        </a:spcAft>
                      </a:pPr>
                      <a:r>
                        <a:rPr lang="vi-VN" sz="2400">
                          <a:effectLst/>
                          <a:latin typeface="Times New Roman" panose="02020603050405020304" pitchFamily="18" charset="0"/>
                          <a:cs typeface="Times New Roman" panose="02020603050405020304" pitchFamily="18" charset="0"/>
                        </a:rPr>
                        <a:t>F</a:t>
                      </a:r>
                      <a:r>
                        <a:rPr lang="vi-VN" sz="2400" baseline="-25000">
                          <a:effectLst/>
                          <a:latin typeface="Times New Roman" panose="02020603050405020304" pitchFamily="18" charset="0"/>
                          <a:cs typeface="Times New Roman" panose="02020603050405020304" pitchFamily="18" charset="0"/>
                        </a:rPr>
                        <a:t>1</a:t>
                      </a:r>
                      <a:r>
                        <a:rPr lang="vi-VN" sz="2400">
                          <a:effectLst/>
                          <a:latin typeface="Times New Roman" panose="02020603050405020304" pitchFamily="18" charset="0"/>
                          <a:cs typeface="Times New Roman" panose="02020603050405020304" pitchFamily="18" charset="0"/>
                        </a:rPr>
                        <a:t> = 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400" dirty="0">
                          <a:effectLst/>
                          <a:latin typeface="Times New Roman" panose="02020603050405020304" pitchFamily="18" charset="0"/>
                          <a:cs typeface="Times New Roman" panose="02020603050405020304" pitchFamily="18" charset="0"/>
                        </a:rPr>
                        <a:t>s</a:t>
                      </a:r>
                      <a:r>
                        <a:rPr lang="vi-VN" sz="2400" baseline="-25000" dirty="0">
                          <a:effectLst/>
                          <a:latin typeface="Times New Roman" panose="02020603050405020304" pitchFamily="18" charset="0"/>
                          <a:cs typeface="Times New Roman" panose="02020603050405020304" pitchFamily="18" charset="0"/>
                        </a:rPr>
                        <a:t>1</a:t>
                      </a:r>
                      <a:r>
                        <a:rPr lang="vi-VN" sz="2400" dirty="0">
                          <a:effectLst/>
                          <a:latin typeface="Times New Roman" panose="02020603050405020304" pitchFamily="18" charset="0"/>
                          <a:cs typeface="Times New Roman" panose="02020603050405020304" pitchFamily="18" charset="0"/>
                        </a:rPr>
                        <a:t> = 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A</a:t>
                      </a:r>
                      <a:r>
                        <a:rPr lang="vi-VN" sz="2400" i="1" kern="1200" baseline="-25000" dirty="0" smtClean="0">
                          <a:solidFill>
                            <a:schemeClr val="dk1"/>
                          </a:solidFill>
                          <a:effectLst/>
                          <a:latin typeface="Times New Roman" panose="02020603050405020304" pitchFamily="18" charset="0"/>
                          <a:ea typeface="+mn-ea"/>
                          <a:cs typeface="Times New Roman" panose="02020603050405020304" pitchFamily="18" charset="0"/>
                        </a:rPr>
                        <a:t>1</a:t>
                      </a: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 = F</a:t>
                      </a:r>
                      <a:r>
                        <a:rPr lang="vi-VN" sz="2400" i="1" kern="1200" baseline="-25000" dirty="0" smtClean="0">
                          <a:solidFill>
                            <a:schemeClr val="dk1"/>
                          </a:solidFill>
                          <a:effectLst/>
                          <a:latin typeface="Times New Roman" panose="02020603050405020304" pitchFamily="18" charset="0"/>
                          <a:ea typeface="+mn-ea"/>
                          <a:cs typeface="Times New Roman" panose="02020603050405020304" pitchFamily="18" charset="0"/>
                        </a:rPr>
                        <a:t>1</a:t>
                      </a: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.s</a:t>
                      </a:r>
                      <a:r>
                        <a:rPr lang="vi-VN" sz="2400" i="1" kern="1200" baseline="-25000" dirty="0" smtClean="0">
                          <a:solidFill>
                            <a:schemeClr val="dk1"/>
                          </a:solidFill>
                          <a:effectLst/>
                          <a:latin typeface="Times New Roman" panose="02020603050405020304" pitchFamily="18" charset="0"/>
                          <a:ea typeface="+mn-ea"/>
                          <a:cs typeface="Times New Roman" panose="02020603050405020304" pitchFamily="18" charset="0"/>
                        </a:rPr>
                        <a:t>1</a:t>
                      </a: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 = 25.50 = 1250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2432019"/>
                  </a:ext>
                </a:extLst>
              </a:tr>
              <a:tr h="666459">
                <a:tc>
                  <a:txBody>
                    <a:bodyPr/>
                    <a:lstStyle/>
                    <a:p>
                      <a:pPr marR="90170">
                        <a:lnSpc>
                          <a:spcPct val="107000"/>
                        </a:lnSpc>
                        <a:spcAft>
                          <a:spcPts val="0"/>
                        </a:spcAft>
                      </a:pPr>
                      <a:r>
                        <a:rPr lang="vi-VN" sz="2400">
                          <a:effectLst/>
                          <a:latin typeface="Times New Roman" panose="02020603050405020304" pitchFamily="18" charset="0"/>
                          <a:cs typeface="Times New Roman" panose="02020603050405020304" pitchFamily="18" charset="0"/>
                        </a:rPr>
                        <a:t>2. Đẩy xe cáng có bệnh nhân trên quãng đường s</a:t>
                      </a:r>
                      <a:r>
                        <a:rPr lang="vi-VN" sz="2400" baseline="-250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R="90170">
                        <a:lnSpc>
                          <a:spcPct val="107000"/>
                        </a:lnSpc>
                        <a:spcAft>
                          <a:spcPts val="0"/>
                        </a:spcAft>
                      </a:pPr>
                      <a:r>
                        <a:rPr lang="vi-VN" sz="2400">
                          <a:effectLst/>
                          <a:latin typeface="Times New Roman" panose="02020603050405020304" pitchFamily="18" charset="0"/>
                          <a:cs typeface="Times New Roman" panose="02020603050405020304" pitchFamily="18" charset="0"/>
                        </a:rPr>
                        <a:t>F</a:t>
                      </a:r>
                      <a:r>
                        <a:rPr lang="vi-VN" sz="2400" baseline="-25000">
                          <a:effectLst/>
                          <a:latin typeface="Times New Roman" panose="02020603050405020304" pitchFamily="18" charset="0"/>
                          <a:cs typeface="Times New Roman" panose="02020603050405020304" pitchFamily="18" charset="0"/>
                        </a:rPr>
                        <a:t>2</a:t>
                      </a:r>
                      <a:r>
                        <a:rPr lang="vi-VN" sz="2400">
                          <a:effectLst/>
                          <a:latin typeface="Times New Roman" panose="02020603050405020304" pitchFamily="18" charset="0"/>
                          <a:cs typeface="Times New Roman" panose="02020603050405020304" pitchFamily="18" charset="0"/>
                        </a:rPr>
                        <a:t> = 50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400" dirty="0">
                          <a:effectLst/>
                          <a:latin typeface="Times New Roman" panose="02020603050405020304" pitchFamily="18" charset="0"/>
                          <a:cs typeface="Times New Roman" panose="02020603050405020304" pitchFamily="18" charset="0"/>
                        </a:rPr>
                        <a:t>s</a:t>
                      </a:r>
                      <a:r>
                        <a:rPr lang="vi-VN" sz="2400" baseline="-25000" dirty="0">
                          <a:effectLst/>
                          <a:latin typeface="Times New Roman" panose="02020603050405020304" pitchFamily="18" charset="0"/>
                          <a:cs typeface="Times New Roman" panose="02020603050405020304" pitchFamily="18" charset="0"/>
                        </a:rPr>
                        <a:t>2</a:t>
                      </a:r>
                      <a:r>
                        <a:rPr lang="vi-VN" sz="2400" dirty="0">
                          <a:effectLst/>
                          <a:latin typeface="Times New Roman" panose="02020603050405020304" pitchFamily="18" charset="0"/>
                          <a:cs typeface="Times New Roman" panose="02020603050405020304" pitchFamily="18" charset="0"/>
                        </a:rPr>
                        <a:t> = 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A</a:t>
                      </a:r>
                      <a:r>
                        <a:rPr lang="vi-VN" sz="2400" i="1" kern="1200" baseline="-25000" dirty="0" smtClean="0">
                          <a:solidFill>
                            <a:schemeClr val="dk1"/>
                          </a:solidFill>
                          <a:effectLst/>
                          <a:latin typeface="Times New Roman" panose="02020603050405020304" pitchFamily="18" charset="0"/>
                          <a:ea typeface="+mn-ea"/>
                          <a:cs typeface="Times New Roman" panose="02020603050405020304" pitchFamily="18" charset="0"/>
                        </a:rPr>
                        <a:t>2</a:t>
                      </a: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 = F</a:t>
                      </a:r>
                      <a:r>
                        <a:rPr lang="vi-VN" sz="2400" i="1" kern="1200" baseline="-25000" dirty="0" smtClean="0">
                          <a:solidFill>
                            <a:schemeClr val="dk1"/>
                          </a:solidFill>
                          <a:effectLst/>
                          <a:latin typeface="Times New Roman" panose="02020603050405020304" pitchFamily="18" charset="0"/>
                          <a:ea typeface="+mn-ea"/>
                          <a:cs typeface="Times New Roman" panose="02020603050405020304" pitchFamily="18" charset="0"/>
                        </a:rPr>
                        <a:t>2</a:t>
                      </a: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.s</a:t>
                      </a:r>
                      <a:r>
                        <a:rPr lang="vi-VN" sz="2400" i="1" kern="1200" baseline="-25000" dirty="0" smtClean="0">
                          <a:solidFill>
                            <a:schemeClr val="dk1"/>
                          </a:solidFill>
                          <a:effectLst/>
                          <a:latin typeface="Times New Roman" panose="02020603050405020304" pitchFamily="18" charset="0"/>
                          <a:ea typeface="+mn-ea"/>
                          <a:cs typeface="Times New Roman" panose="02020603050405020304" pitchFamily="18" charset="0"/>
                        </a:rPr>
                        <a:t>2</a:t>
                      </a: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 = 50.50 = 2500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8212297"/>
                  </a:ext>
                </a:extLst>
              </a:tr>
              <a:tr h="666459">
                <a:tc>
                  <a:txBody>
                    <a:bodyPr/>
                    <a:lstStyle/>
                    <a:p>
                      <a:pPr marR="90170">
                        <a:lnSpc>
                          <a:spcPct val="107000"/>
                        </a:lnSpc>
                        <a:spcAft>
                          <a:spcPts val="0"/>
                        </a:spcAft>
                      </a:pPr>
                      <a:r>
                        <a:rPr lang="vi-VN" sz="2400" dirty="0">
                          <a:effectLst/>
                          <a:latin typeface="Times New Roman" panose="02020603050405020304" pitchFamily="18" charset="0"/>
                          <a:cs typeface="Times New Roman" panose="02020603050405020304" pitchFamily="18" charset="0"/>
                        </a:rPr>
                        <a:t>3. Đẩy xe cáng có bệnh nhân trên quãng đường s</a:t>
                      </a:r>
                      <a:r>
                        <a:rPr lang="vi-VN" sz="2400" baseline="-25000" dirty="0">
                          <a:effectLst/>
                          <a:latin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R="90170">
                        <a:lnSpc>
                          <a:spcPct val="107000"/>
                        </a:lnSpc>
                        <a:spcAft>
                          <a:spcPts val="0"/>
                        </a:spcAft>
                      </a:pPr>
                      <a:r>
                        <a:rPr lang="vi-VN" sz="2400">
                          <a:effectLst/>
                          <a:latin typeface="Times New Roman" panose="02020603050405020304" pitchFamily="18" charset="0"/>
                          <a:cs typeface="Times New Roman" panose="02020603050405020304" pitchFamily="18" charset="0"/>
                        </a:rPr>
                        <a:t>F</a:t>
                      </a:r>
                      <a:r>
                        <a:rPr lang="vi-VN" sz="2400" baseline="-25000">
                          <a:effectLst/>
                          <a:latin typeface="Times New Roman" panose="02020603050405020304" pitchFamily="18" charset="0"/>
                          <a:cs typeface="Times New Roman" panose="02020603050405020304" pitchFamily="18" charset="0"/>
                        </a:rPr>
                        <a:t>3</a:t>
                      </a:r>
                      <a:r>
                        <a:rPr lang="vi-VN" sz="2400">
                          <a:effectLst/>
                          <a:latin typeface="Times New Roman" panose="02020603050405020304" pitchFamily="18" charset="0"/>
                          <a:cs typeface="Times New Roman" panose="02020603050405020304" pitchFamily="18" charset="0"/>
                        </a:rPr>
                        <a:t> = 50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400" dirty="0">
                          <a:effectLst/>
                          <a:latin typeface="Times New Roman" panose="02020603050405020304" pitchFamily="18" charset="0"/>
                          <a:cs typeface="Times New Roman" panose="02020603050405020304" pitchFamily="18" charset="0"/>
                        </a:rPr>
                        <a:t>s</a:t>
                      </a:r>
                      <a:r>
                        <a:rPr lang="vi-VN" sz="2400" baseline="-25000" dirty="0">
                          <a:effectLst/>
                          <a:latin typeface="Times New Roman" panose="02020603050405020304" pitchFamily="18" charset="0"/>
                          <a:cs typeface="Times New Roman" panose="02020603050405020304" pitchFamily="18" charset="0"/>
                        </a:rPr>
                        <a:t>3</a:t>
                      </a:r>
                      <a:r>
                        <a:rPr lang="vi-VN" sz="2400" dirty="0">
                          <a:effectLst/>
                          <a:latin typeface="Times New Roman" panose="02020603050405020304" pitchFamily="18" charset="0"/>
                          <a:cs typeface="Times New Roman" panose="02020603050405020304" pitchFamily="18" charset="0"/>
                        </a:rPr>
                        <a:t> = 100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A</a:t>
                      </a:r>
                      <a:r>
                        <a:rPr lang="vi-VN" sz="2400" i="1" kern="1200" baseline="-25000" dirty="0" smtClean="0">
                          <a:solidFill>
                            <a:schemeClr val="dk1"/>
                          </a:solidFill>
                          <a:effectLst/>
                          <a:latin typeface="Times New Roman" panose="02020603050405020304" pitchFamily="18" charset="0"/>
                          <a:ea typeface="+mn-ea"/>
                          <a:cs typeface="Times New Roman" panose="02020603050405020304" pitchFamily="18" charset="0"/>
                        </a:rPr>
                        <a:t>3</a:t>
                      </a: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 = F</a:t>
                      </a:r>
                      <a:r>
                        <a:rPr lang="vi-VN" sz="2400" i="1" kern="1200" baseline="-25000" dirty="0" smtClean="0">
                          <a:solidFill>
                            <a:schemeClr val="dk1"/>
                          </a:solidFill>
                          <a:effectLst/>
                          <a:latin typeface="Times New Roman" panose="02020603050405020304" pitchFamily="18" charset="0"/>
                          <a:ea typeface="+mn-ea"/>
                          <a:cs typeface="Times New Roman" panose="02020603050405020304" pitchFamily="18" charset="0"/>
                        </a:rPr>
                        <a:t>3</a:t>
                      </a: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.s</a:t>
                      </a:r>
                      <a:r>
                        <a:rPr lang="vi-VN" sz="2400" i="1" kern="1200" baseline="-25000" dirty="0" smtClean="0">
                          <a:solidFill>
                            <a:schemeClr val="dk1"/>
                          </a:solidFill>
                          <a:effectLst/>
                          <a:latin typeface="Times New Roman" panose="02020603050405020304" pitchFamily="18" charset="0"/>
                          <a:ea typeface="+mn-ea"/>
                          <a:cs typeface="Times New Roman" panose="02020603050405020304" pitchFamily="18" charset="0"/>
                        </a:rPr>
                        <a:t>3</a:t>
                      </a:r>
                      <a:r>
                        <a:rPr lang="vi-VN" sz="2400" i="1" kern="1200" dirty="0" smtClean="0">
                          <a:solidFill>
                            <a:schemeClr val="dk1"/>
                          </a:solidFill>
                          <a:effectLst/>
                          <a:latin typeface="Times New Roman" panose="02020603050405020304" pitchFamily="18" charset="0"/>
                          <a:ea typeface="+mn-ea"/>
                          <a:cs typeface="Times New Roman" panose="02020603050405020304" pitchFamily="18" charset="0"/>
                        </a:rPr>
                        <a:t> = 50.100 = 5000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8828970"/>
                  </a:ext>
                </a:extLst>
              </a:tr>
            </a:tbl>
          </a:graphicData>
        </a:graphic>
      </p:graphicFrame>
      <p:sp>
        <p:nvSpPr>
          <p:cNvPr id="5" name="Rectangle 4"/>
          <p:cNvSpPr/>
          <p:nvPr/>
        </p:nvSpPr>
        <p:spPr>
          <a:xfrm>
            <a:off x="1450637" y="5127368"/>
            <a:ext cx="10349885" cy="584775"/>
          </a:xfrm>
          <a:prstGeom prst="rect">
            <a:avLst/>
          </a:prstGeom>
        </p:spPr>
        <p:txBody>
          <a:bodyPr wrap="none">
            <a:spAutoFit/>
          </a:bodyPr>
          <a:lstStyle/>
          <a:p>
            <a:r>
              <a:rPr lang="vi-VN" sz="3200" i="1" dirty="0">
                <a:solidFill>
                  <a:srgbClr val="000000"/>
                </a:solidFill>
                <a:latin typeface="Times New Roman" panose="02020603050405020304" pitchFamily="18" charset="0"/>
                <a:ea typeface="Times New Roman" panose="02020603050405020304" pitchFamily="18" charset="0"/>
              </a:rPr>
              <a:t>Trong tình huống nào nhân viên y tế thực hiện công lớn nhất?</a:t>
            </a:r>
            <a:endParaRPr lang="en-US" sz="3200" dirty="0"/>
          </a:p>
        </p:txBody>
      </p:sp>
      <p:sp>
        <p:nvSpPr>
          <p:cNvPr id="6" name="TextBox 5"/>
          <p:cNvSpPr txBox="1"/>
          <p:nvPr/>
        </p:nvSpPr>
        <p:spPr>
          <a:xfrm>
            <a:off x="2431931" y="5778964"/>
            <a:ext cx="2359703"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Tình huống 3</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9923929" y="2537106"/>
            <a:ext cx="2138083" cy="69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44099" y="3315638"/>
            <a:ext cx="2138083" cy="69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923929" y="4068499"/>
            <a:ext cx="2138083" cy="69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0018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3022" y="184245"/>
            <a:ext cx="3545184" cy="3629594"/>
          </a:xfrm>
          <a:prstGeom prst="rect">
            <a:avLst/>
          </a:prstGeom>
        </p:spPr>
      </p:pic>
      <p:sp>
        <p:nvSpPr>
          <p:cNvPr id="5" name="Rectangle 4"/>
          <p:cNvSpPr/>
          <p:nvPr/>
        </p:nvSpPr>
        <p:spPr>
          <a:xfrm>
            <a:off x="5451565" y="1166231"/>
            <a:ext cx="6096000" cy="983283"/>
          </a:xfrm>
          <a:prstGeom prst="rect">
            <a:avLst/>
          </a:prstGeom>
        </p:spPr>
        <p:txBody>
          <a:bodyPr>
            <a:spAutoFit/>
          </a:bodyPr>
          <a:lstStyle/>
          <a:p>
            <a:pPr marR="90170">
              <a:lnSpc>
                <a:spcPct val="107000"/>
              </a:lnSpc>
              <a:spcAft>
                <a:spcPts val="0"/>
              </a:spcAft>
            </a:pP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Tại sao người công nhân cảm thấy mệt khi nâng các kiện hàng lên cao?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5329646" y="2325189"/>
            <a:ext cx="5995851" cy="36184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smtClean="0">
                <a:latin typeface="Times New Roman" panose="02020603050405020304" pitchFamily="18" charset="0"/>
                <a:cs typeface="Times New Roman" panose="02020603050405020304" pitchFamily="18" charset="0"/>
              </a:rPr>
              <a:t>Người công nhân thực hiện công để nâng các kiện hàng lên cao. Người này đã truyền năng lượng cho các kiện hàng, làm năng lượng của kiện hàng tăng lên. Khi đó người này cảm thấy mệt mỏi do năng lượng bị giảm đi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28954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
            <a:extLst>
              <a:ext uri="{FF2B5EF4-FFF2-40B4-BE49-F238E27FC236}">
                <a16:creationId xmlns:a16="http://schemas.microsoft.com/office/drawing/2014/main" id="{19F9D511-6271-BEE8-C9CD-12278BF9F00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29740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
            <a:extLst>
              <a:ext uri="{FF2B5EF4-FFF2-40B4-BE49-F238E27FC236}">
                <a16:creationId xmlns:a16="http://schemas.microsoft.com/office/drawing/2014/main" id="{D32C1C1D-A950-8BB0-E21D-9D77BA673A7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75091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
            <a:extLst>
              <a:ext uri="{FF2B5EF4-FFF2-40B4-BE49-F238E27FC236}">
                <a16:creationId xmlns:a16="http://schemas.microsoft.com/office/drawing/2014/main" id="{D17584B4-A98A-ECC1-FD45-E6B7BEF2DB2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09451" y="718457"/>
            <a:ext cx="6479178" cy="5316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1800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
            <a:extLst>
              <a:ext uri="{FF2B5EF4-FFF2-40B4-BE49-F238E27FC236}">
                <a16:creationId xmlns:a16="http://schemas.microsoft.com/office/drawing/2014/main" id="{C611E756-7F57-0B7D-C7CE-CD22180350E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58054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80945868"/>
              </p:ext>
            </p:extLst>
          </p:nvPr>
        </p:nvGraphicFramePr>
        <p:xfrm>
          <a:off x="53691" y="1893886"/>
          <a:ext cx="11953924" cy="3507395"/>
        </p:xfrm>
        <a:graphic>
          <a:graphicData uri="http://schemas.openxmlformats.org/drawingml/2006/table">
            <a:tbl>
              <a:tblPr firstRow="1" firstCol="1" bandRow="1">
                <a:tableStyleId>{5C22544A-7EE6-4342-B048-85BDC9FD1C3A}</a:tableStyleId>
              </a:tblPr>
              <a:tblGrid>
                <a:gridCol w="2177912">
                  <a:extLst>
                    <a:ext uri="{9D8B030D-6E8A-4147-A177-3AD203B41FA5}">
                      <a16:colId xmlns:a16="http://schemas.microsoft.com/office/drawing/2014/main" val="1476401747"/>
                    </a:ext>
                  </a:extLst>
                </a:gridCol>
                <a:gridCol w="2743200">
                  <a:extLst>
                    <a:ext uri="{9D8B030D-6E8A-4147-A177-3AD203B41FA5}">
                      <a16:colId xmlns:a16="http://schemas.microsoft.com/office/drawing/2014/main" val="2560861353"/>
                    </a:ext>
                  </a:extLst>
                </a:gridCol>
                <a:gridCol w="4034118">
                  <a:extLst>
                    <a:ext uri="{9D8B030D-6E8A-4147-A177-3AD203B41FA5}">
                      <a16:colId xmlns:a16="http://schemas.microsoft.com/office/drawing/2014/main" val="1875572435"/>
                    </a:ext>
                  </a:extLst>
                </a:gridCol>
                <a:gridCol w="2998694">
                  <a:extLst>
                    <a:ext uri="{9D8B030D-6E8A-4147-A177-3AD203B41FA5}">
                      <a16:colId xmlns:a16="http://schemas.microsoft.com/office/drawing/2014/main" val="1445334485"/>
                    </a:ext>
                  </a:extLst>
                </a:gridCol>
              </a:tblGrid>
              <a:tr h="1292051">
                <a:tc gridSpan="4">
                  <a:txBody>
                    <a:bodyPr/>
                    <a:lstStyle/>
                    <a:p>
                      <a:pPr marR="90170">
                        <a:lnSpc>
                          <a:spcPct val="107000"/>
                        </a:lnSpc>
                        <a:spcAft>
                          <a:spcPts val="0"/>
                        </a:spcAft>
                      </a:pPr>
                      <a:r>
                        <a:rPr lang="vi-VN" sz="2800" dirty="0">
                          <a:effectLst/>
                          <a:latin typeface="Times New Roman" panose="02020603050405020304" pitchFamily="18" charset="0"/>
                          <a:cs typeface="Times New Roman" panose="02020603050405020304" pitchFamily="18" charset="0"/>
                        </a:rPr>
                        <a:t>Trọng lượng mỗi kiện hàng: 45N </a:t>
                      </a:r>
                      <a:endParaRPr lang="en-US" sz="2800" dirty="0">
                        <a:effectLst/>
                        <a:latin typeface="Times New Roman" panose="02020603050405020304" pitchFamily="18" charset="0"/>
                        <a:cs typeface="Times New Roman" panose="02020603050405020304" pitchFamily="18" charset="0"/>
                      </a:endParaRPr>
                    </a:p>
                    <a:p>
                      <a:pPr marR="90170">
                        <a:lnSpc>
                          <a:spcPct val="107000"/>
                        </a:lnSpc>
                        <a:spcAft>
                          <a:spcPts val="0"/>
                        </a:spcAft>
                      </a:pPr>
                      <a:r>
                        <a:rPr lang="vi-VN" sz="2800" dirty="0">
                          <a:effectLst/>
                          <a:latin typeface="Times New Roman" panose="02020603050405020304" pitchFamily="18" charset="0"/>
                          <a:cs typeface="Times New Roman" panose="02020603050405020304" pitchFamily="18" charset="0"/>
                        </a:rPr>
                        <a:t>Độ cao kiện hàng được đưa lên: 1,2 m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5974892"/>
                  </a:ext>
                </a:extLst>
              </a:tr>
              <a:tr h="971264">
                <a:tc>
                  <a:txBody>
                    <a:bodyPr/>
                    <a:lstStyle/>
                    <a:p>
                      <a:pPr marR="90170">
                        <a:lnSpc>
                          <a:spcPct val="107000"/>
                        </a:lnSpc>
                        <a:spcAft>
                          <a:spcPts val="0"/>
                        </a:spcAft>
                      </a:pPr>
                      <a:r>
                        <a:rPr lang="vi-VN" sz="2800" dirty="0">
                          <a:effectLst/>
                          <a:latin typeface="Times New Roman" panose="02020603050405020304" pitchFamily="18" charset="0"/>
                          <a:cs typeface="Times New Roman" panose="02020603050405020304" pitchFamily="18" charset="0"/>
                        </a:rPr>
                        <a:t>Công nhân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800" dirty="0">
                          <a:effectLst/>
                          <a:latin typeface="Times New Roman" panose="02020603050405020304" pitchFamily="18" charset="0"/>
                          <a:cs typeface="Times New Roman" panose="02020603050405020304" pitchFamily="18" charset="0"/>
                        </a:rPr>
                        <a:t>Số kiện hàng nâng được (kiện)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800">
                          <a:effectLst/>
                          <a:latin typeface="Times New Roman" panose="02020603050405020304" pitchFamily="18" charset="0"/>
                          <a:cs typeface="Times New Roman" panose="02020603050405020304" pitchFamily="18" charset="0"/>
                        </a:rPr>
                        <a:t>Công thực hiện (J)</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800" dirty="0">
                          <a:effectLst/>
                          <a:latin typeface="Times New Roman" panose="02020603050405020304" pitchFamily="18" charset="0"/>
                          <a:cs typeface="Times New Roman" panose="02020603050405020304" pitchFamily="18" charset="0"/>
                        </a:rPr>
                        <a:t>Thời gian nâng (s)</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8667649"/>
                  </a:ext>
                </a:extLst>
              </a:tr>
              <a:tr h="622040">
                <a:tc>
                  <a:txBody>
                    <a:bodyPr/>
                    <a:lstStyle/>
                    <a:p>
                      <a:pPr marR="90170">
                        <a:lnSpc>
                          <a:spcPct val="107000"/>
                        </a:lnSpc>
                        <a:spcAft>
                          <a:spcPts val="0"/>
                        </a:spcAft>
                      </a:pPr>
                      <a:r>
                        <a:rPr lang="vi-VN" sz="2800">
                          <a:effectLst/>
                          <a:latin typeface="Times New Roman" panose="02020603050405020304" pitchFamily="18" charset="0"/>
                          <a:cs typeface="Times New Roman" panose="02020603050405020304" pitchFamily="18" charset="0"/>
                        </a:rPr>
                        <a:t>Công nhân 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800" dirty="0">
                          <a:effectLst/>
                          <a:latin typeface="Times New Roman" panose="02020603050405020304" pitchFamily="18" charset="0"/>
                          <a:cs typeface="Times New Roman" panose="02020603050405020304" pitchFamily="18" charset="0"/>
                        </a:rPr>
                        <a:t>7</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800" dirty="0">
                          <a:effectLst/>
                          <a:latin typeface="Times New Roman" panose="02020603050405020304" pitchFamily="18" charset="0"/>
                          <a:cs typeface="Times New Roman" panose="02020603050405020304" pitchFamily="18" charset="0"/>
                        </a:rPr>
                        <a:t>A</a:t>
                      </a:r>
                      <a:r>
                        <a:rPr lang="vi-VN" sz="2800" baseline="-25000" dirty="0">
                          <a:effectLst/>
                          <a:latin typeface="Times New Roman" panose="02020603050405020304" pitchFamily="18" charset="0"/>
                          <a:cs typeface="Times New Roman" panose="02020603050405020304" pitchFamily="18" charset="0"/>
                        </a:rPr>
                        <a:t>1 </a:t>
                      </a: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800">
                          <a:effectLst/>
                          <a:latin typeface="Times New Roman" panose="02020603050405020304" pitchFamily="18" charset="0"/>
                          <a:cs typeface="Times New Roman" panose="02020603050405020304" pitchFamily="18" charset="0"/>
                        </a:rPr>
                        <a:t>90</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6139393"/>
                  </a:ext>
                </a:extLst>
              </a:tr>
              <a:tr h="622040">
                <a:tc>
                  <a:txBody>
                    <a:bodyPr/>
                    <a:lstStyle/>
                    <a:p>
                      <a:pPr marR="90170">
                        <a:lnSpc>
                          <a:spcPct val="107000"/>
                        </a:lnSpc>
                        <a:spcAft>
                          <a:spcPts val="0"/>
                        </a:spcAft>
                      </a:pPr>
                      <a:r>
                        <a:rPr lang="vi-VN" sz="2800">
                          <a:effectLst/>
                          <a:latin typeface="Times New Roman" panose="02020603050405020304" pitchFamily="18" charset="0"/>
                          <a:cs typeface="Times New Roman" panose="02020603050405020304" pitchFamily="18" charset="0"/>
                        </a:rPr>
                        <a:t>Công nhân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800">
                          <a:effectLst/>
                          <a:latin typeface="Times New Roman" panose="02020603050405020304" pitchFamily="18" charset="0"/>
                          <a:cs typeface="Times New Roman" panose="02020603050405020304" pitchFamily="18" charset="0"/>
                        </a:rPr>
                        <a:t>10</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800" dirty="0">
                          <a:effectLst/>
                          <a:latin typeface="Times New Roman" panose="02020603050405020304" pitchFamily="18" charset="0"/>
                          <a:cs typeface="Times New Roman" panose="02020603050405020304" pitchFamily="18" charset="0"/>
                        </a:rPr>
                        <a:t>A</a:t>
                      </a:r>
                      <a:r>
                        <a:rPr lang="vi-VN" sz="2800" baseline="-25000" dirty="0">
                          <a:effectLst/>
                          <a:latin typeface="Times New Roman" panose="02020603050405020304" pitchFamily="18" charset="0"/>
                          <a:cs typeface="Times New Roman" panose="02020603050405020304" pitchFamily="18" charset="0"/>
                        </a:rPr>
                        <a:t>2</a:t>
                      </a:r>
                      <a:r>
                        <a:rPr lang="vi-VN" sz="2800" dirty="0">
                          <a:effectLst/>
                          <a:latin typeface="Times New Roman" panose="02020603050405020304" pitchFamily="18" charset="0"/>
                          <a:cs typeface="Times New Roman" panose="02020603050405020304" pitchFamily="18" charset="0"/>
                        </a:rPr>
                        <a:t> =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90170">
                        <a:lnSpc>
                          <a:spcPct val="107000"/>
                        </a:lnSpc>
                        <a:spcAft>
                          <a:spcPts val="0"/>
                        </a:spcAft>
                      </a:pPr>
                      <a:r>
                        <a:rPr lang="vi-VN" sz="2800" dirty="0">
                          <a:effectLst/>
                          <a:latin typeface="Times New Roman" panose="02020603050405020304" pitchFamily="18" charset="0"/>
                          <a:cs typeface="Times New Roman" panose="02020603050405020304" pitchFamily="18" charset="0"/>
                        </a:rPr>
                        <a:t>120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4228355"/>
                  </a:ext>
                </a:extLst>
              </a:tr>
            </a:tbl>
          </a:graphicData>
        </a:graphic>
      </p:graphicFrame>
      <p:sp>
        <p:nvSpPr>
          <p:cNvPr id="7" name="TextBox 6"/>
          <p:cNvSpPr txBox="1"/>
          <p:nvPr/>
        </p:nvSpPr>
        <p:spPr>
          <a:xfrm>
            <a:off x="6111944" y="4182569"/>
            <a:ext cx="3278778" cy="461665"/>
          </a:xfrm>
          <a:prstGeom prst="rect">
            <a:avLst/>
          </a:prstGeom>
          <a:noFill/>
        </p:spPr>
        <p:txBody>
          <a:bodyPr wrap="square" rtlCol="0">
            <a:spAutoFit/>
          </a:bodyPr>
          <a:lstStyle/>
          <a:p>
            <a:r>
              <a:rPr lang="vi-VN" sz="2400" dirty="0" smtClean="0">
                <a:latin typeface="Times New Roman" panose="02020603050405020304" pitchFamily="18" charset="0"/>
                <a:cs typeface="Times New Roman" panose="02020603050405020304" pitchFamily="18" charset="0"/>
              </a:rPr>
              <a:t>P</a:t>
            </a:r>
            <a:r>
              <a:rPr lang="vi-VN" sz="2400" baseline="-25000" dirty="0" smtClean="0">
                <a:latin typeface="Times New Roman" panose="02020603050405020304" pitchFamily="18" charset="0"/>
                <a:cs typeface="Times New Roman" panose="02020603050405020304" pitchFamily="18" charset="0"/>
              </a:rPr>
              <a:t>1</a:t>
            </a:r>
            <a:r>
              <a:rPr lang="vi-VN" sz="2400" dirty="0" smtClean="0">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7.45.1,2 =</a:t>
            </a:r>
            <a:r>
              <a:rPr lang="vi-VN" sz="2400" dirty="0" smtClean="0">
                <a:latin typeface="Times New Roman" panose="02020603050405020304" pitchFamily="18" charset="0"/>
                <a:cs typeface="Times New Roman" panose="02020603050405020304" pitchFamily="18" charset="0"/>
              </a:rPr>
              <a:t>378</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111944" y="4762679"/>
            <a:ext cx="3283952"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P</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.h =10.45.1,2 = 540</a:t>
            </a:r>
            <a:endParaRPr 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1127760" y="5350848"/>
            <a:ext cx="8193946" cy="487506"/>
          </a:xfrm>
          <a:prstGeom prst="rect">
            <a:avLst/>
          </a:prstGeom>
        </p:spPr>
        <p:txBody>
          <a:bodyPr wrap="square">
            <a:spAutoFit/>
          </a:bodyPr>
          <a:lstStyle/>
          <a:p>
            <a:pPr marR="90170">
              <a:lnSpc>
                <a:spcPct val="107000"/>
              </a:lnSpc>
              <a:spcAft>
                <a:spcPts val="0"/>
              </a:spcAft>
            </a:pP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hỏi 4 </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Tính công mỗi công nhân đã thực hiệ</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 </a:t>
            </a:r>
            <a:endPar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127758" y="5684814"/>
            <a:ext cx="9778369" cy="487506"/>
          </a:xfrm>
          <a:prstGeom prst="rect">
            <a:avLst/>
          </a:prstGeom>
        </p:spPr>
        <p:txBody>
          <a:bodyPr wrap="square">
            <a:spAutoFit/>
          </a:bodyPr>
          <a:lstStyle/>
          <a:p>
            <a:pPr marR="90170">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hỏi 5 </a:t>
            </a:r>
            <a:r>
              <a:rPr lang="en-US" sz="2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 những cách nào để biết ai thực hiện công nhanh hơn?</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127758" y="6115312"/>
            <a:ext cx="9175069" cy="728726"/>
          </a:xfrm>
          <a:prstGeom prst="rect">
            <a:avLst/>
          </a:prstGeom>
        </p:spPr>
        <p:txBody>
          <a:bodyPr wrap="square">
            <a:spAutoFit/>
          </a:bodyPr>
          <a:lstStyle/>
          <a:p>
            <a:pPr>
              <a:lnSpc>
                <a:spcPct val="107000"/>
              </a:lnSpc>
              <a:spcAft>
                <a:spcPts val="0"/>
              </a:spcAft>
            </a:pPr>
            <a:r>
              <a:rPr lang="vi-VN"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Cách 1: So sánh thời gian </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 thiết để mỗi người thực hiện công 1 J.</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R="90170">
              <a:lnSpc>
                <a:spcPct val="107000"/>
              </a:lnSpc>
              <a:spcAft>
                <a:spcPts val="0"/>
              </a:spcAft>
            </a:pPr>
            <a:r>
              <a:rPr lang="vi-VN"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Cách 2: So sánh công </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 người thực hiện được trong 1 s</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175363" y="0"/>
            <a:ext cx="5158740" cy="833223"/>
          </a:xfrm>
          <a:prstGeom prst="rect">
            <a:avLst/>
          </a:prstGeom>
        </p:spPr>
      </p:pic>
      <p:pic>
        <p:nvPicPr>
          <p:cNvPr id="12" name="Picture 11"/>
          <p:cNvPicPr>
            <a:picLocks noChangeAspect="1"/>
          </p:cNvPicPr>
          <p:nvPr/>
        </p:nvPicPr>
        <p:blipFill>
          <a:blip r:embed="rId3"/>
          <a:stretch>
            <a:fillRect/>
          </a:stretch>
        </p:blipFill>
        <p:spPr>
          <a:xfrm>
            <a:off x="1681393" y="765573"/>
            <a:ext cx="9561407" cy="1128313"/>
          </a:xfrm>
          <a:prstGeom prst="rect">
            <a:avLst/>
          </a:prstGeom>
        </p:spPr>
      </p:pic>
    </p:spTree>
    <p:extLst>
      <p:ext uri="{BB962C8B-B14F-4D97-AF65-F5344CB8AC3E}">
        <p14:creationId xmlns:p14="http://schemas.microsoft.com/office/powerpoint/2010/main" val="13408513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
            <a:extLst>
              <a:ext uri="{FF2B5EF4-FFF2-40B4-BE49-F238E27FC236}">
                <a16:creationId xmlns:a16="http://schemas.microsoft.com/office/drawing/2014/main" id="{17EA88DE-C982-8F16-F9E7-3E220B6C74A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53035" y="4155141"/>
            <a:ext cx="5486400" cy="212463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5251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
            <a:extLst>
              <a:ext uri="{FF2B5EF4-FFF2-40B4-BE49-F238E27FC236}">
                <a16:creationId xmlns:a16="http://schemas.microsoft.com/office/drawing/2014/main" id="{428D04DC-8040-4D14-8404-B867083386F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371600" y="1734671"/>
            <a:ext cx="2178424" cy="6185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999564" y="4087906"/>
            <a:ext cx="10228730" cy="239357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1371600" y="2353235"/>
            <a:ext cx="9614647" cy="1331259"/>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1371600" y="2245659"/>
            <a:ext cx="10121155" cy="144107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409779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71C41DD1-6C79-D670-4F9B-34ED6A727D0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874059" y="551329"/>
            <a:ext cx="10192870" cy="593015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536458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id="{1262E3AB-BDA7-C295-4809-B083FEFB399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19709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
            <a:extLst>
              <a:ext uri="{FF2B5EF4-FFF2-40B4-BE49-F238E27FC236}">
                <a16:creationId xmlns:a16="http://schemas.microsoft.com/office/drawing/2014/main" id="{1C95C1F3-1B80-E144-6726-E5328C77281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82334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
            <a:extLst>
              <a:ext uri="{FF2B5EF4-FFF2-40B4-BE49-F238E27FC236}">
                <a16:creationId xmlns:a16="http://schemas.microsoft.com/office/drawing/2014/main" id="{675067E8-11B7-DA80-D8E5-09B20D5F9BA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513909" y="3866606"/>
            <a:ext cx="5277394" cy="21945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462837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id="{CBF4823B-C9CE-2855-0C51-A1024DEE11D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18841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
            <a:extLst>
              <a:ext uri="{FF2B5EF4-FFF2-40B4-BE49-F238E27FC236}">
                <a16:creationId xmlns:a16="http://schemas.microsoft.com/office/drawing/2014/main" id="{14A1AED8-47F3-3B0A-6195-B4F80FD0FB4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86664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F6FB1884-AD78-8EC4-0125-D027AD8CA0A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87892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C0CE74B9-45BD-72DC-C87C-ABE23B0F187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6533689"/>
      </p:ext>
    </p:extLst>
  </p:cSld>
  <p:clrMapOvr>
    <a:masterClrMapping/>
  </p:clrMapOvr>
  <mc:AlternateContent xmlns:mc="http://schemas.openxmlformats.org/markup-compatibility/2006">
    <mc:Choice xmlns:p14="http://schemas.microsoft.com/office/powerpoint/2010/main" Requires="p14">
      <p:transition spd="slow" p14:dur="1500">
        <p:random/>
        <p:sndAc>
          <p:stSnd>
            <p:snd r:embed="rId2" name="chuyển trang.wav"/>
          </p:stSnd>
        </p:sndAc>
      </p:transition>
    </mc:Choice>
    <mc:Fallback>
      <p:transition spd="slow">
        <p:random/>
        <p:sndAc>
          <p:stSnd>
            <p:snd r:embed="rId2" name="chuyển trang.wav"/>
          </p:st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
            <a:extLst>
              <a:ext uri="{FF2B5EF4-FFF2-40B4-BE49-F238E27FC236}">
                <a16:creationId xmlns:a16="http://schemas.microsoft.com/office/drawing/2014/main" id="{0112E551-075A-0D87-7BD9-BAFC61A75EF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6387737" y="4323806"/>
            <a:ext cx="5042263" cy="1854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6586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uyển trang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
            <a:extLst>
              <a:ext uri="{FF2B5EF4-FFF2-40B4-BE49-F238E27FC236}">
                <a16:creationId xmlns:a16="http://schemas.microsoft.com/office/drawing/2014/main" id="{795C5653-A334-BB90-F5EA-A76F5F483C1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941678" y="2360535"/>
            <a:ext cx="5042263" cy="1854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9160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uyển trang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
            <a:extLst>
              <a:ext uri="{FF2B5EF4-FFF2-40B4-BE49-F238E27FC236}">
                <a16:creationId xmlns:a16="http://schemas.microsoft.com/office/drawing/2014/main" id="{3F5853B0-4B45-FC73-A249-277A325A8EC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6348549" y="2651760"/>
            <a:ext cx="5042263" cy="1854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7218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uyển trang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
            <a:extLst>
              <a:ext uri="{FF2B5EF4-FFF2-40B4-BE49-F238E27FC236}">
                <a16:creationId xmlns:a16="http://schemas.microsoft.com/office/drawing/2014/main" id="{AD12FC83-02DE-7E7A-3A05-6071F956237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673890" y="4144384"/>
            <a:ext cx="5042263" cy="1854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8530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uyển trang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
            <a:extLst>
              <a:ext uri="{FF2B5EF4-FFF2-40B4-BE49-F238E27FC236}">
                <a16:creationId xmlns:a16="http://schemas.microsoft.com/office/drawing/2014/main" id="{63E24A4A-7BFE-A5A9-7A10-D6970013058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6375443" y="2544183"/>
            <a:ext cx="5042263" cy="1476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290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uyển trang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
            <a:extLst>
              <a:ext uri="{FF2B5EF4-FFF2-40B4-BE49-F238E27FC236}">
                <a16:creationId xmlns:a16="http://schemas.microsoft.com/office/drawing/2014/main" id="{E43D0BC9-BDA9-367E-E4A2-AF5068E1FC0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6294761" y="2342478"/>
            <a:ext cx="5042263" cy="1854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9845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uyển trang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
            <a:extLst>
              <a:ext uri="{FF2B5EF4-FFF2-40B4-BE49-F238E27FC236}">
                <a16:creationId xmlns:a16="http://schemas.microsoft.com/office/drawing/2014/main" id="{5AC599B9-B750-71B4-6F00-150BA41474C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914401" y="2501537"/>
            <a:ext cx="5042263" cy="1854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3150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uyển trang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
            <a:extLst>
              <a:ext uri="{FF2B5EF4-FFF2-40B4-BE49-F238E27FC236}">
                <a16:creationId xmlns:a16="http://schemas.microsoft.com/office/drawing/2014/main" id="{DA99C383-F3EF-E61D-8DAA-1C1D9BB137C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156447" y="3227294"/>
            <a:ext cx="8538882" cy="313316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223265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
            <a:extLst>
              <a:ext uri="{FF2B5EF4-FFF2-40B4-BE49-F238E27FC236}">
                <a16:creationId xmlns:a16="http://schemas.microsoft.com/office/drawing/2014/main" id="{71457CAD-7D59-A602-0425-7ABF31A67CF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15177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
            <a:extLst>
              <a:ext uri="{FF2B5EF4-FFF2-40B4-BE49-F238E27FC236}">
                <a16:creationId xmlns:a16="http://schemas.microsoft.com/office/drawing/2014/main" id="{21E190BE-E583-F54C-3376-83B7EB8E7C7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603811" y="2393576"/>
            <a:ext cx="6091517" cy="39668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739645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
            <a:extLst>
              <a:ext uri="{FF2B5EF4-FFF2-40B4-BE49-F238E27FC236}">
                <a16:creationId xmlns:a16="http://schemas.microsoft.com/office/drawing/2014/main" id="{D262F6D2-4011-8C42-9AF7-87B41328C00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5338482" y="3079376"/>
            <a:ext cx="6454588" cy="338865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764306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
            <a:extLst>
              <a:ext uri="{FF2B5EF4-FFF2-40B4-BE49-F238E27FC236}">
                <a16:creationId xmlns:a16="http://schemas.microsoft.com/office/drawing/2014/main" id="{381EE519-39E8-02CB-6E6D-65565057059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156446" y="3657600"/>
            <a:ext cx="9022977" cy="270285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880853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9">
            <a:extLst>
              <a:ext uri="{FF2B5EF4-FFF2-40B4-BE49-F238E27FC236}">
                <a16:creationId xmlns:a16="http://schemas.microsoft.com/office/drawing/2014/main" id="{BC4510E4-2384-F324-6B82-D5EB2DD743A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5612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0">
            <a:extLst>
              <a:ext uri="{FF2B5EF4-FFF2-40B4-BE49-F238E27FC236}">
                <a16:creationId xmlns:a16="http://schemas.microsoft.com/office/drawing/2014/main" id="{6913B68B-1137-8345-4F1D-C92FA668916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40907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
            <a:extLst>
              <a:ext uri="{FF2B5EF4-FFF2-40B4-BE49-F238E27FC236}">
                <a16:creationId xmlns:a16="http://schemas.microsoft.com/office/drawing/2014/main" id="{4C24712E-31D4-E92E-9661-22D6B8752DC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021976" y="1922930"/>
            <a:ext cx="10636623" cy="453165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868267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
            <a:extLst>
              <a:ext uri="{FF2B5EF4-FFF2-40B4-BE49-F238E27FC236}">
                <a16:creationId xmlns:a16="http://schemas.microsoft.com/office/drawing/2014/main" id="{4235B91D-9A72-FE8B-1D66-DCC969F5DB0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82636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3">
            <a:extLst>
              <a:ext uri="{FF2B5EF4-FFF2-40B4-BE49-F238E27FC236}">
                <a16:creationId xmlns:a16="http://schemas.microsoft.com/office/drawing/2014/main" id="{BE652119-8FAF-A29E-AF51-2BB449BF0FA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24722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
            <a:extLst>
              <a:ext uri="{FF2B5EF4-FFF2-40B4-BE49-F238E27FC236}">
                <a16:creationId xmlns:a16="http://schemas.microsoft.com/office/drawing/2014/main" id="{31D10E2A-2CF0-1BD3-EB7F-45A66A7D03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53310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
            <a:extLst>
              <a:ext uri="{FF2B5EF4-FFF2-40B4-BE49-F238E27FC236}">
                <a16:creationId xmlns:a16="http://schemas.microsoft.com/office/drawing/2014/main" id="{85C5C830-0E2C-A7C7-E30F-105A866334F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55802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8">
            <a:extLst>
              <a:ext uri="{FF2B5EF4-FFF2-40B4-BE49-F238E27FC236}">
                <a16:creationId xmlns:a16="http://schemas.microsoft.com/office/drawing/2014/main" id="{AD3766FB-5122-9CDC-E09F-BFD9E49435C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endParaRPr lang="en-US"/>
          </a:p>
        </p:txBody>
      </p:sp>
      <p:sp>
        <p:nvSpPr>
          <p:cNvPr id="5" name="Rectangle 4"/>
          <p:cNvSpPr/>
          <p:nvPr/>
        </p:nvSpPr>
        <p:spPr>
          <a:xfrm>
            <a:off x="6675120" y="2259874"/>
            <a:ext cx="5042263" cy="666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Phương của lực đẩy?</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6675120" y="3323547"/>
            <a:ext cx="5042263" cy="109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Xe có di chuyển không? di chuyển theo hướng nào</a:t>
            </a:r>
            <a:endParaRPr lang="en-US" sz="3600" dirty="0">
              <a:latin typeface="Times New Roman" panose="02020603050405020304" pitchFamily="18" charset="0"/>
              <a:cs typeface="Times New Roman" panose="02020603050405020304" pitchFamily="18" charset="0"/>
            </a:endParaRPr>
          </a:p>
        </p:txBody>
      </p:sp>
      <p:sp>
        <p:nvSpPr>
          <p:cNvPr id="7" name="Rectangle 6"/>
          <p:cNvSpPr/>
          <p:nvPr/>
        </p:nvSpPr>
        <p:spPr>
          <a:xfrm>
            <a:off x="6675120" y="4480560"/>
            <a:ext cx="5042263" cy="19485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209006" y="1308742"/>
            <a:ext cx="5016137" cy="522268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5238206" y="1308742"/>
            <a:ext cx="6596743" cy="522268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94405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9">
            <a:extLst>
              <a:ext uri="{FF2B5EF4-FFF2-40B4-BE49-F238E27FC236}">
                <a16:creationId xmlns:a16="http://schemas.microsoft.com/office/drawing/2014/main" id="{9AAB89C6-01F3-9240-24D9-2E7640D2EB9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901337" y="1449977"/>
            <a:ext cx="10776857" cy="176348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367553" y="1373876"/>
            <a:ext cx="11456894" cy="19992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376518" y="3630706"/>
            <a:ext cx="11456894" cy="3003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238268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0">
            <a:extLst>
              <a:ext uri="{FF2B5EF4-FFF2-40B4-BE49-F238E27FC236}">
                <a16:creationId xmlns:a16="http://schemas.microsoft.com/office/drawing/2014/main" id="{F5FE451E-78B3-7488-7A4D-29083AF0547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578224" y="2770094"/>
            <a:ext cx="11201400" cy="37613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769080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TotalTime>
  <Words>369</Words>
  <Application>Microsoft Office PowerPoint</Application>
  <PresentationFormat>Widescreen</PresentationFormat>
  <Paragraphs>46</Paragraphs>
  <Slides>47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công của nhân viên y tế đã thực hiện trong ba tình huống ở bảng 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20</cp:revision>
  <dcterms:created xsi:type="dcterms:W3CDTF">2024-09-02T11:21:28Z</dcterms:created>
  <dcterms:modified xsi:type="dcterms:W3CDTF">2025-07-15T15:20:01Z</dcterms:modified>
</cp:coreProperties>
</file>