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62" r:id="rId4"/>
    <p:sldId id="263" r:id="rId5"/>
    <p:sldId id="261" r:id="rId6"/>
    <p:sldId id="283" r:id="rId7"/>
    <p:sldId id="285" r:id="rId8"/>
    <p:sldId id="271" r:id="rId9"/>
    <p:sldId id="284" r:id="rId10"/>
    <p:sldId id="272" r:id="rId11"/>
    <p:sldId id="273" r:id="rId12"/>
    <p:sldId id="270" r:id="rId13"/>
    <p:sldId id="274" r:id="rId14"/>
    <p:sldId id="275" r:id="rId15"/>
    <p:sldId id="286" r:id="rId16"/>
    <p:sldId id="265" r:id="rId17"/>
    <p:sldId id="276" r:id="rId18"/>
    <p:sldId id="288" r:id="rId19"/>
    <p:sldId id="277" r:id="rId20"/>
    <p:sldId id="279" r:id="rId21"/>
    <p:sldId id="313" r:id="rId22"/>
    <p:sldId id="264" r:id="rId23"/>
    <p:sldId id="317" r:id="rId24"/>
    <p:sldId id="314" r:id="rId25"/>
    <p:sldId id="281" r:id="rId26"/>
    <p:sldId id="280" r:id="rId27"/>
    <p:sldId id="289" r:id="rId28"/>
    <p:sldId id="259" r:id="rId29"/>
    <p:sldId id="290" r:id="rId30"/>
    <p:sldId id="291" r:id="rId31"/>
    <p:sldId id="292" r:id="rId32"/>
    <p:sldId id="293" r:id="rId33"/>
    <p:sldId id="294" r:id="rId34"/>
    <p:sldId id="297" r:id="rId35"/>
    <p:sldId id="298" r:id="rId36"/>
    <p:sldId id="295" r:id="rId37"/>
    <p:sldId id="260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8" r:id="rId46"/>
    <p:sldId id="309" r:id="rId47"/>
    <p:sldId id="311" r:id="rId48"/>
    <p:sldId id="312" r:id="rId49"/>
    <p:sldId id="310" r:id="rId50"/>
  </p:sldIdLst>
  <p:sldSz cx="18288000" cy="10287000"/>
  <p:notesSz cx="6858000" cy="9144000"/>
  <p:embeddedFontLst>
    <p:embeddedFont>
      <p:font typeface="Fredoka" panose="020B0604020202020204" charset="0"/>
      <p:regular r:id="rId52"/>
    </p:embeddedFont>
    <p:embeddedFont>
      <p:font typeface="Cambria Math" panose="02040503050406030204" pitchFamily="18" charset="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5EB"/>
    <a:srgbClr val="4A9672"/>
    <a:srgbClr val="558ED5"/>
    <a:srgbClr val="4E9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14" autoAdjust="0"/>
    <p:restoredTop sz="94622" autoAdjust="0"/>
  </p:normalViewPr>
  <p:slideViewPr>
    <p:cSldViewPr>
      <p:cViewPr varScale="1">
        <p:scale>
          <a:sx n="39" d="100"/>
          <a:sy n="39" d="100"/>
        </p:scale>
        <p:origin x="30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DDEC9-068A-46E1-A8E8-9DC48E2BB2A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F2DA-6B0E-485E-A886-A9BEE634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3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FF2DA-6B0E-485E-A886-A9BEE63495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FF2DA-6B0E-485E-A886-A9BEE63495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4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FF2DA-6B0E-485E-A886-A9BEE63495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5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4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1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4" Type="http://schemas.openxmlformats.org/officeDocument/2006/relationships/image" Target="../media/image1.png"/><Relationship Id="rId9" Type="http://schemas.openxmlformats.org/officeDocument/2006/relationships/image" Target="../media/image2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56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3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1" Type="http://schemas.openxmlformats.org/officeDocument/2006/relationships/image" Target="../media/image40.gif"/><Relationship Id="rId2" Type="http://schemas.openxmlformats.org/officeDocument/2006/relationships/image" Target="../media/image29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5.svg"/><Relationship Id="rId7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0.svg"/><Relationship Id="rId4" Type="http://schemas.openxmlformats.org/officeDocument/2006/relationships/image" Target="../media/image41.png"/><Relationship Id="rId9" Type="http://schemas.openxmlformats.org/officeDocument/2006/relationships/image" Target="../media/image1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5" Type="http://schemas.openxmlformats.org/officeDocument/2006/relationships/image" Target="../media/image49.png"/><Relationship Id="rId4" Type="http://schemas.openxmlformats.org/officeDocument/2006/relationships/image" Target="../media/image6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39.sv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10" Type="http://schemas.openxmlformats.org/officeDocument/2006/relationships/image" Target="../media/image460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4.sv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5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5" Type="http://schemas.openxmlformats.org/officeDocument/2006/relationships/image" Target="../media/image14.sv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3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5.sv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8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14.sv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14.sv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5.sv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3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7.png"/><Relationship Id="rId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5400000" flipV="1">
            <a:off x="13067859" y="-783878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 flipV="1">
            <a:off x="-474539" y="7027005"/>
            <a:ext cx="4188047" cy="4142359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304800" y="342900"/>
            <a:ext cx="17711367" cy="9499548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76817ED-4F33-1F28-2BDD-B2F7664DEA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r="69344"/>
          <a:stretch/>
        </p:blipFill>
        <p:spPr>
          <a:xfrm>
            <a:off x="12084814" y="2803497"/>
            <a:ext cx="5840897" cy="65957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605724-7F5C-5EE1-D430-217F22F6ECD0}"/>
              </a:ext>
            </a:extLst>
          </p:cNvPr>
          <p:cNvSpPr txBox="1"/>
          <p:nvPr/>
        </p:nvSpPr>
        <p:spPr>
          <a:xfrm>
            <a:off x="918171" y="5389946"/>
            <a:ext cx="116174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vặn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Top Corners One Rounded and One Snipped 19">
            <a:extLst>
              <a:ext uri="{FF2B5EF4-FFF2-40B4-BE49-F238E27FC236}">
                <a16:creationId xmlns:a16="http://schemas.microsoft.com/office/drawing/2014/main" id="{0E81C205-D4E8-5451-B9F4-0A24D063D26C}"/>
              </a:ext>
            </a:extLst>
          </p:cNvPr>
          <p:cNvSpPr/>
          <p:nvPr/>
        </p:nvSpPr>
        <p:spPr>
          <a:xfrm>
            <a:off x="6683983" y="604582"/>
            <a:ext cx="4953000" cy="1094896"/>
          </a:xfrm>
          <a:prstGeom prst="snip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82D919-73A2-F441-8178-A0CD8834CE21}"/>
              </a:ext>
            </a:extLst>
          </p:cNvPr>
          <p:cNvGrpSpPr/>
          <p:nvPr/>
        </p:nvGrpSpPr>
        <p:grpSpPr>
          <a:xfrm>
            <a:off x="918171" y="1891036"/>
            <a:ext cx="16760229" cy="1938992"/>
            <a:chOff x="1443164" y="2042357"/>
            <a:chExt cx="16760229" cy="19389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B1180B-5FCB-E9A8-1A9A-2AEE142F0C9B}"/>
                </a:ext>
              </a:extLst>
            </p:cNvPr>
            <p:cNvSpPr txBox="1"/>
            <p:nvPr/>
          </p:nvSpPr>
          <p:spPr>
            <a:xfrm>
              <a:off x="2362304" y="2042357"/>
              <a:ext cx="15841089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Vì sao có thể điều chỉnh được độ sáng của chiếc đèn pin trong hình 7.1 bằng cách vặn núm xoay?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F3C77DE-023C-C008-A74C-A5909047B72C}"/>
                </a:ext>
              </a:extLst>
            </p:cNvPr>
            <p:cNvSpPr/>
            <p:nvPr/>
          </p:nvSpPr>
          <p:spPr>
            <a:xfrm>
              <a:off x="1443164" y="2427420"/>
              <a:ext cx="701314" cy="1054796"/>
            </a:xfrm>
            <a:custGeom>
              <a:avLst/>
              <a:gdLst/>
              <a:ahLst/>
              <a:cxnLst/>
              <a:rect l="l" t="t" r="r" b="b"/>
              <a:pathLst>
                <a:path w="2735854" h="4114800">
                  <a:moveTo>
                    <a:pt x="0" y="0"/>
                  </a:moveTo>
                  <a:lnTo>
                    <a:pt x="2735854" y="0"/>
                  </a:lnTo>
                  <a:lnTo>
                    <a:pt x="273585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  <a:effectLst/>
          </p:spPr>
        </p:sp>
      </p:grp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4965DBB2-B3BB-FBE2-4E9D-DBB5B807C6B3}"/>
              </a:ext>
            </a:extLst>
          </p:cNvPr>
          <p:cNvSpPr/>
          <p:nvPr/>
        </p:nvSpPr>
        <p:spPr>
          <a:xfrm>
            <a:off x="918171" y="3955836"/>
            <a:ext cx="2824036" cy="955998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00" y="5143501"/>
            <a:ext cx="1047538" cy="10475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18171" y="7510971"/>
            <a:ext cx="10213366" cy="909755"/>
            <a:chOff x="918171" y="7510971"/>
            <a:chExt cx="10213366" cy="909755"/>
          </a:xfrm>
        </p:grpSpPr>
        <p:sp>
          <p:nvSpPr>
            <p:cNvPr id="13" name="Right Arrow 12"/>
            <p:cNvSpPr/>
            <p:nvPr/>
          </p:nvSpPr>
          <p:spPr>
            <a:xfrm>
              <a:off x="918171" y="7582526"/>
              <a:ext cx="1412018" cy="838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45532" y="7510971"/>
              <a:ext cx="8586005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thay</a:t>
              </a:r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đổi</a:t>
              </a:r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</a:t>
              </a:r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sáng</a:t>
              </a:r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đèn</a:t>
              </a:r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pin.</a:t>
              </a:r>
              <a:endPara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>
          <a:xfrm rot="5400000" flipV="1">
            <a:off x="-51729" y="5655987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9"/>
          <p:cNvSpPr/>
          <p:nvPr/>
        </p:nvSpPr>
        <p:spPr>
          <a:xfrm rot="-5400000" flipV="1">
            <a:off x="12360622" y="32508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6" y="5894870"/>
                </a:lnTo>
                <a:lnTo>
                  <a:pt x="5959886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19986" y="827706"/>
            <a:ext cx="16728905" cy="87138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304800" y="266700"/>
            <a:ext cx="17602200" cy="960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/>
          <p:cNvSpPr/>
          <p:nvPr/>
        </p:nvSpPr>
        <p:spPr>
          <a:xfrm>
            <a:off x="12498364" y="3923617"/>
            <a:ext cx="5462007" cy="9359610"/>
          </a:xfrm>
          <a:custGeom>
            <a:avLst/>
            <a:gdLst/>
            <a:ahLst/>
            <a:cxnLst/>
            <a:rect l="l" t="t" r="r" b="b"/>
            <a:pathLst>
              <a:path w="6768342" h="11569816">
                <a:moveTo>
                  <a:pt x="0" y="0"/>
                </a:moveTo>
                <a:lnTo>
                  <a:pt x="6768343" y="0"/>
                </a:lnTo>
                <a:lnTo>
                  <a:pt x="6768343" y="11569816"/>
                </a:lnTo>
                <a:lnTo>
                  <a:pt x="0" y="11569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lowchart: Terminator 7"/>
          <p:cNvSpPr/>
          <p:nvPr/>
        </p:nvSpPr>
        <p:spPr>
          <a:xfrm>
            <a:off x="3058837" y="3885534"/>
            <a:ext cx="6240150" cy="1572594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7911" y="5836186"/>
            <a:ext cx="11202583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vi-VN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438400" y="700882"/>
            <a:ext cx="14097000" cy="2581211"/>
          </a:xfrm>
          <a:prstGeom prst="wedgeRoundRectCallout">
            <a:avLst>
              <a:gd name="adj1" fmla="val 38654"/>
              <a:gd name="adj2" fmla="val 7559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hoạt động trên em hãy rút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7911" y="5623478"/>
            <a:ext cx="11709889" cy="3406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5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9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5400000" flipV="1">
            <a:off x="-51729" y="5655987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19220" y="4512293"/>
            <a:ext cx="4229879" cy="5547383"/>
          </a:xfrm>
          <a:custGeom>
            <a:avLst/>
            <a:gdLst/>
            <a:ahLst/>
            <a:cxnLst/>
            <a:rect l="l" t="t" r="r" b="b"/>
            <a:pathLst>
              <a:path w="4229879" h="5547383">
                <a:moveTo>
                  <a:pt x="4229879" y="0"/>
                </a:moveTo>
                <a:lnTo>
                  <a:pt x="0" y="0"/>
                </a:lnTo>
                <a:lnTo>
                  <a:pt x="0" y="5547382"/>
                </a:lnTo>
                <a:lnTo>
                  <a:pt x="4229879" y="5547382"/>
                </a:lnTo>
                <a:lnTo>
                  <a:pt x="42298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 flipV="1">
            <a:off x="13211142" y="-384835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6" y="5894870"/>
                </a:lnTo>
                <a:lnTo>
                  <a:pt x="5959886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/>
          <p:cNvSpPr/>
          <p:nvPr/>
        </p:nvSpPr>
        <p:spPr>
          <a:xfrm>
            <a:off x="13243650" y="6467374"/>
            <a:ext cx="5118388" cy="8770790"/>
          </a:xfrm>
          <a:custGeom>
            <a:avLst/>
            <a:gdLst/>
            <a:ahLst/>
            <a:cxnLst/>
            <a:rect l="l" t="t" r="r" b="b"/>
            <a:pathLst>
              <a:path w="6768342" h="11569816">
                <a:moveTo>
                  <a:pt x="0" y="0"/>
                </a:moveTo>
                <a:lnTo>
                  <a:pt x="6768343" y="0"/>
                </a:lnTo>
                <a:lnTo>
                  <a:pt x="6768343" y="11569816"/>
                </a:lnTo>
                <a:lnTo>
                  <a:pt x="0" y="11569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81265" y="2524500"/>
            <a:ext cx="1373522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vi-VN" sz="6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MỐI LIÊN HỆ GIỮA CƯỜNG ĐỘ DÒNG ĐIỆN VÀ HIỆU ĐIỆN THẾ HAI ĐẦU ĐOẠN DÂY DẪN</a:t>
            </a:r>
          </a:p>
        </p:txBody>
      </p:sp>
    </p:spTree>
    <p:extLst>
      <p:ext uri="{BB962C8B-B14F-4D97-AF65-F5344CB8AC3E}">
        <p14:creationId xmlns:p14="http://schemas.microsoft.com/office/powerpoint/2010/main" val="115579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9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419100"/>
            <a:ext cx="17678400" cy="94488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2766" y="4283996"/>
            <a:ext cx="5238002" cy="4916046"/>
            <a:chOff x="3775367" y="5377350"/>
            <a:chExt cx="6516312" cy="6091696"/>
          </a:xfrm>
        </p:grpSpPr>
        <p:pic>
          <p:nvPicPr>
            <p:cNvPr id="21" name="Picture 10" descr="Cách lắp cầu chì vào bảng điện thông dụng từng bước mộ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495" y="5377350"/>
              <a:ext cx="5927585" cy="3704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3775367" y="9066353"/>
              <a:ext cx="6516312" cy="240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tắc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lắp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mạch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ea typeface="Calibri" panose="020F0502020204030204" pitchFamily="34" charset="0"/>
                  <a:cs typeface="Arial" panose="020B0604020202020204" pitchFamily="34" charset="0"/>
                </a:rPr>
                <a:t>điện.</a:t>
              </a:r>
              <a:endParaRPr lang="en-US" sz="4000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ACD2562-F58B-600D-B6F2-51396C946E63}"/>
              </a:ext>
            </a:extLst>
          </p:cNvPr>
          <p:cNvSpPr/>
          <p:nvPr/>
        </p:nvSpPr>
        <p:spPr>
          <a:xfrm>
            <a:off x="838200" y="952500"/>
            <a:ext cx="5943600" cy="990600"/>
          </a:xfrm>
          <a:prstGeom prst="rect">
            <a:avLst/>
          </a:prstGeom>
          <a:solidFill>
            <a:srgbClr val="4E92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THÍ NGHIỆM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D8FF7-E663-0C09-A440-6E95AA2FD621}"/>
              </a:ext>
            </a:extLst>
          </p:cNvPr>
          <p:cNvSpPr txBox="1"/>
          <p:nvPr/>
        </p:nvSpPr>
        <p:spPr>
          <a:xfrm>
            <a:off x="809171" y="2171700"/>
            <a:ext cx="28026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bị:</a:t>
            </a:r>
            <a:endParaRPr lang="en-US" sz="40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663150" y="5424027"/>
            <a:ext cx="4869907" cy="3320876"/>
            <a:chOff x="-10009128" y="10756939"/>
            <a:chExt cx="4869907" cy="3320876"/>
          </a:xfrm>
        </p:grpSpPr>
        <p:pic>
          <p:nvPicPr>
            <p:cNvPr id="11" name="Picture 2" descr="Biến Áp Nguồn EE25 200:6 ( 1 cuộn đầu ra )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61" t="30429" r="13169" b="18662"/>
            <a:stretch/>
          </p:blipFill>
          <p:spPr bwMode="auto">
            <a:xfrm>
              <a:off x="-10009128" y="10756939"/>
              <a:ext cx="4869907" cy="2842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-9524779" y="13369929"/>
              <a:ext cx="35179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Biến áp nguồn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548344" y="915543"/>
            <a:ext cx="3385925" cy="3770757"/>
            <a:chOff x="-6096000" y="11658599"/>
            <a:chExt cx="3385925" cy="3770757"/>
          </a:xfrm>
        </p:grpSpPr>
        <p:pic>
          <p:nvPicPr>
            <p:cNvPr id="7170" name="Picture 2" descr="Vôn kế là dụng cụ dùng để đo đại lượng nào? - Giải Pháp Đo Kiể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96000" y="11658599"/>
              <a:ext cx="3385925" cy="2876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-5257800" y="14721470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Vôn kế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58734" y="5294718"/>
            <a:ext cx="4724400" cy="3932664"/>
            <a:chOff x="5173325" y="2610594"/>
            <a:chExt cx="4667707" cy="4818609"/>
          </a:xfrm>
        </p:grpSpPr>
        <p:pic>
          <p:nvPicPr>
            <p:cNvPr id="15" name="Picture 4" descr="Công thức tính chiều dài cuộn dây điện tiêu chuẩn TOÀN PHÚC ELECTRI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1" y="2610594"/>
              <a:ext cx="4332931" cy="226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173325" y="5053398"/>
              <a:ext cx="4667707" cy="2375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ây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dẫn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</a:t>
              </a:r>
              <a:r>
                <a:rPr lang="en-US" sz="4000" baseline="-25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</a:t>
              </a:r>
              <a:r>
                <a:rPr lang="en-US" sz="4000" baseline="-25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vi-VN" sz="4000" baseline="-25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khác nhau, dây nối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14255" y="1567914"/>
            <a:ext cx="3664379" cy="3120928"/>
            <a:chOff x="1236484" y="6406223"/>
            <a:chExt cx="3664379" cy="3120928"/>
          </a:xfrm>
        </p:grpSpPr>
        <p:pic>
          <p:nvPicPr>
            <p:cNvPr id="18" name="Picture 6" descr="Bóng Đèn LED Bulb Công Suất Nhỏ NLB033 3W - Ánh Sáng Vàng - Thiết Bị Điện  Nước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484" y="6406223"/>
              <a:ext cx="2496560" cy="2496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382961" y="8819265"/>
              <a:ext cx="35179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1 đèn (3V)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989227" y="754262"/>
            <a:ext cx="3151234" cy="3854613"/>
            <a:chOff x="783771" y="9794661"/>
            <a:chExt cx="3302000" cy="4256394"/>
          </a:xfrm>
        </p:grpSpPr>
        <p:pic>
          <p:nvPicPr>
            <p:cNvPr id="7172" name="Picture 4" descr="Ampe kế là gì? Cấu tạo, chức năng, phân loại ampe kế - Giải Pháp Đo Kiể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71" y="9794661"/>
              <a:ext cx="3302000" cy="330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402611" y="13343169"/>
              <a:ext cx="24971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Ampe kế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98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9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419100"/>
            <a:ext cx="17678400" cy="94488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75BB8D2-130F-8DD5-7E01-7E1B0C57A1B0}"/>
              </a:ext>
            </a:extLst>
          </p:cNvPr>
          <p:cNvSpPr txBox="1"/>
          <p:nvPr/>
        </p:nvSpPr>
        <p:spPr>
          <a:xfrm>
            <a:off x="838200" y="876300"/>
            <a:ext cx="11887200" cy="8074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 hành: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7.3.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7.1.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ampe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7.1.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lặp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3600" baseline="-25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60607D-CA46-9B5B-0433-638961AD7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475" y="2324100"/>
            <a:ext cx="45148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2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9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419100"/>
            <a:ext cx="17678400" cy="94488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F02315-CF05-A957-3A59-4873F8AED29D}"/>
                  </a:ext>
                </a:extLst>
              </p:cNvPr>
              <p:cNvSpPr txBox="1"/>
              <p:nvPr/>
            </p:nvSpPr>
            <p:spPr>
              <a:xfrm>
                <a:off x="812800" y="5975786"/>
                <a:ext cx="15392400" cy="2950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so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cường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dòng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R</a:t>
                </a:r>
                <a:r>
                  <a:rPr lang="en-US" sz="36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cường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dòng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R</a:t>
                </a:r>
                <a:r>
                  <a:rPr lang="en-US" sz="36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dây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F02315-CF05-A957-3A59-4873F8AED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5975786"/>
                <a:ext cx="15392400" cy="2950038"/>
              </a:xfrm>
              <a:prstGeom prst="rect">
                <a:avLst/>
              </a:prstGeom>
              <a:blipFill>
                <a:blip r:embed="rId2"/>
                <a:stretch>
                  <a:fillRect l="-1069" r="-634" b="-2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5" t="59873" r="21676" b="14903"/>
          <a:stretch/>
        </p:blipFill>
        <p:spPr>
          <a:xfrm>
            <a:off x="4264661" y="1637162"/>
            <a:ext cx="9758678" cy="41703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FD8FF7-E663-0C09-A440-6E95AA2FD621}"/>
              </a:ext>
            </a:extLst>
          </p:cNvPr>
          <p:cNvSpPr txBox="1"/>
          <p:nvPr/>
        </p:nvSpPr>
        <p:spPr>
          <a:xfrm>
            <a:off x="812800" y="723900"/>
            <a:ext cx="280263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 cầu:</a:t>
            </a:r>
            <a:endParaRPr lang="en-US" sz="40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8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9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519680"/>
            <a:ext cx="17145000" cy="9144000"/>
          </a:xfrm>
          <a:prstGeom prst="roundRect">
            <a:avLst>
              <a:gd name="adj" fmla="val 4602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848238" y="723901"/>
            <a:ext cx="12077700" cy="83007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467997" y="723901"/>
            <a:ext cx="252184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xét:</a:t>
            </a:r>
            <a:endParaRPr lang="en-US" sz="40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81536" y="1866900"/>
            <a:ext cx="1667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40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0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I</a:t>
            </a:r>
            <a:r>
              <a:rPr lang="pt-BR" sz="40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28682" y="3162300"/>
                <a:ext cx="6046848" cy="975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dây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682" y="3162300"/>
                <a:ext cx="6046848" cy="975588"/>
              </a:xfrm>
              <a:prstGeom prst="rect">
                <a:avLst/>
              </a:prstGeom>
              <a:blipFill>
                <a:blip r:embed="rId3"/>
                <a:stretch>
                  <a:fillRect l="-3528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74514"/>
              </p:ext>
            </p:extLst>
          </p:nvPr>
        </p:nvGraphicFramePr>
        <p:xfrm>
          <a:off x="1648398" y="4485789"/>
          <a:ext cx="15067404" cy="421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34">
                  <a:extLst>
                    <a:ext uri="{9D8B030D-6E8A-4147-A177-3AD203B41FA5}">
                      <a16:colId xmlns:a16="http://schemas.microsoft.com/office/drawing/2014/main" val="931294835"/>
                    </a:ext>
                  </a:extLst>
                </a:gridCol>
                <a:gridCol w="2511234">
                  <a:extLst>
                    <a:ext uri="{9D8B030D-6E8A-4147-A177-3AD203B41FA5}">
                      <a16:colId xmlns:a16="http://schemas.microsoft.com/office/drawing/2014/main" val="4216909212"/>
                    </a:ext>
                  </a:extLst>
                </a:gridCol>
                <a:gridCol w="2511234">
                  <a:extLst>
                    <a:ext uri="{9D8B030D-6E8A-4147-A177-3AD203B41FA5}">
                      <a16:colId xmlns:a16="http://schemas.microsoft.com/office/drawing/2014/main" val="450258913"/>
                    </a:ext>
                  </a:extLst>
                </a:gridCol>
                <a:gridCol w="2511234">
                  <a:extLst>
                    <a:ext uri="{9D8B030D-6E8A-4147-A177-3AD203B41FA5}">
                      <a16:colId xmlns:a16="http://schemas.microsoft.com/office/drawing/2014/main" val="2202116293"/>
                    </a:ext>
                  </a:extLst>
                </a:gridCol>
                <a:gridCol w="2511234">
                  <a:extLst>
                    <a:ext uri="{9D8B030D-6E8A-4147-A177-3AD203B41FA5}">
                      <a16:colId xmlns:a16="http://schemas.microsoft.com/office/drawing/2014/main" val="2690255078"/>
                    </a:ext>
                  </a:extLst>
                </a:gridCol>
                <a:gridCol w="2511234">
                  <a:extLst>
                    <a:ext uri="{9D8B030D-6E8A-4147-A177-3AD203B41FA5}">
                      <a16:colId xmlns:a16="http://schemas.microsoft.com/office/drawing/2014/main" val="3039102516"/>
                    </a:ext>
                  </a:extLst>
                </a:gridCol>
              </a:tblGrid>
              <a:tr h="70273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U(V)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vi-VN" sz="24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(A)</a:t>
                      </a:r>
                      <a:endParaRPr lang="en-US" sz="240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r>
                        <a:rPr lang="vi-VN" sz="2400" baseline="-25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(A)</a:t>
                      </a:r>
                      <a:endParaRPr lang="en-US" sz="240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U/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r>
                        <a:rPr lang="vi-VN" sz="2400" baseline="-25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U/I</a:t>
                      </a:r>
                      <a:r>
                        <a:rPr lang="vi-VN" sz="2400" baseline="-25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095524"/>
                  </a:ext>
                </a:extLst>
              </a:tr>
              <a:tr h="70273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317129"/>
                  </a:ext>
                </a:extLst>
              </a:tr>
              <a:tr h="70273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386072"/>
                  </a:ext>
                </a:extLst>
              </a:tr>
              <a:tr h="70273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36307"/>
                  </a:ext>
                </a:extLst>
              </a:tr>
              <a:tr h="70273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318887"/>
                  </a:ext>
                </a:extLst>
              </a:tr>
              <a:tr h="70273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463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42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266700"/>
            <a:ext cx="17830800" cy="96774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990002" y="1619584"/>
            <a:ext cx="14307996" cy="82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endParaRPr lang="en-US" sz="5000" dirty="0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8E8F9-909D-43E0-B623-EFCBB6970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79" y="2898684"/>
            <a:ext cx="1066495" cy="1066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1E2BB-E910-0318-6713-32C9FE2F30E0}"/>
              </a:ext>
            </a:extLst>
          </p:cNvPr>
          <p:cNvSpPr txBox="1"/>
          <p:nvPr/>
        </p:nvSpPr>
        <p:spPr>
          <a:xfrm>
            <a:off x="2133600" y="2904127"/>
            <a:ext cx="14020800" cy="6011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</a:t>
            </a:r>
            <a:r>
              <a:rPr lang="en-US" sz="36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</a:t>
            </a:r>
            <a:r>
              <a:rPr lang="en-US" sz="36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hay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Dự đoán độ lớn của cường độ dòng điện qua R1 và qua R2 khi hiệu điện thế là 2,2 V. Tiến hành thí nghiệm để kiểm tra kết quả đó.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F0C6B2-8F27-415B-2D82-B4964A9CF63C}"/>
              </a:ext>
            </a:extLst>
          </p:cNvPr>
          <p:cNvSpPr/>
          <p:nvPr/>
        </p:nvSpPr>
        <p:spPr>
          <a:xfrm>
            <a:off x="838200" y="1333500"/>
            <a:ext cx="5334000" cy="1066495"/>
          </a:xfrm>
          <a:prstGeom prst="rect">
            <a:avLst/>
          </a:prstGeom>
          <a:solidFill>
            <a:srgbClr val="C8D5EB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– tr41)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24600" y="-12700"/>
            <a:ext cx="5638800" cy="1181100"/>
            <a:chOff x="6324600" y="-12700"/>
            <a:chExt cx="5638800" cy="1181100"/>
          </a:xfrm>
        </p:grpSpPr>
        <p:sp>
          <p:nvSpPr>
            <p:cNvPr id="10" name="Round Same Side Corner Rectangle 9"/>
            <p:cNvSpPr/>
            <p:nvPr/>
          </p:nvSpPr>
          <p:spPr>
            <a:xfrm rot="10800000">
              <a:off x="6324600" y="-12700"/>
              <a:ext cx="5638800" cy="1181100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29529" y="258589"/>
              <a:ext cx="50289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133600" y="2898684"/>
            <a:ext cx="15697200" cy="1711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a) Tác dụng cản trở dòng điện của hai đoạn dây dẫn R</a:t>
            </a:r>
            <a:r>
              <a:rPr lang="vi-VN" sz="4000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và R</a:t>
            </a:r>
            <a:r>
              <a:rPr lang="vi-VN" sz="4000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có khác nhau</a:t>
            </a:r>
            <a:r>
              <a:rPr lang="vi-VN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4717182"/>
            <a:ext cx="15697200" cy="25249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b) Với mỗi đoạn dây dẫn, cường độ dòng điện trong đoạn dây dẫn tỉ lệ thuận với hiệu điện thế giữa hai đầu đoạn dây dẫn đó U/I = hằng số</a:t>
            </a:r>
            <a:r>
              <a:rPr lang="vi-VN" sz="4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7293897"/>
            <a:ext cx="15697200" cy="25249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c) Khi hiệu điện thế là 2,2 V, độ lớn của cường độ dòng điện qua R</a:t>
            </a:r>
            <a:r>
              <a:rPr lang="vi-VN" sz="4000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là I</a:t>
            </a:r>
            <a:r>
              <a:rPr lang="vi-VN" sz="4000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= 1,1 A và cường độ dòng điện qua R</a:t>
            </a:r>
            <a:r>
              <a:rPr lang="vi-VN" sz="4000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là I</a:t>
            </a:r>
            <a:r>
              <a:rPr lang="vi-VN" sz="4000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= 2,2 A.</a:t>
            </a:r>
            <a:endParaRPr lang="vi-VN" sz="40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7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266700"/>
            <a:ext cx="17830800" cy="96774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990002" y="1619584"/>
            <a:ext cx="14307996" cy="82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endParaRPr lang="en-US" sz="5000" dirty="0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8E8F9-909D-43E0-B623-EFCBB6970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4116"/>
            <a:ext cx="1066495" cy="1066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1E2BB-E910-0318-6713-32C9FE2F30E0}"/>
              </a:ext>
            </a:extLst>
          </p:cNvPr>
          <p:cNvSpPr txBox="1"/>
          <p:nvPr/>
        </p:nvSpPr>
        <p:spPr>
          <a:xfrm>
            <a:off x="2179167" y="2101798"/>
            <a:ext cx="15544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1,2 V?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F0C6B2-8F27-415B-2D82-B4964A9CF63C}"/>
              </a:ext>
            </a:extLst>
          </p:cNvPr>
          <p:cNvSpPr/>
          <p:nvPr/>
        </p:nvSpPr>
        <p:spPr>
          <a:xfrm>
            <a:off x="838200" y="770832"/>
            <a:ext cx="5715000" cy="1066495"/>
          </a:xfrm>
          <a:prstGeom prst="rect">
            <a:avLst/>
          </a:prstGeom>
          <a:solidFill>
            <a:srgbClr val="C8D5EB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(SGK – tr41)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599" y="5809817"/>
            <a:ext cx="1539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U tăng bao nhiêu lần thì I tăng bấy nhiêu lần  </a:t>
            </a:r>
          </a:p>
        </p:txBody>
      </p:sp>
      <p:sp>
        <p:nvSpPr>
          <p:cNvPr id="10" name="Oval 9"/>
          <p:cNvSpPr/>
          <p:nvPr/>
        </p:nvSpPr>
        <p:spPr>
          <a:xfrm>
            <a:off x="382511" y="4715738"/>
            <a:ext cx="2740177" cy="11818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1092" y="6637521"/>
            <a:ext cx="15278100" cy="1754326"/>
            <a:chOff x="435852" y="6888507"/>
            <a:chExt cx="15278100" cy="1754326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35852" y="7414233"/>
              <a:ext cx="11430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752600" y="6888507"/>
              <a:ext cx="1396135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vi-VN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cường độ dòng điện trong dây dẫn lớn gấp 2 lần cường độ dòng điện khi hiệu điện thế là 1,2 V thì U cũng phải tăng lên gấp 2 lần.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783080" y="8445443"/>
            <a:ext cx="16002001" cy="1075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cần đặt vào hai đầu đoạn dây dẫn một hiệu điện thế là U’ = 2 . U = 2,4 V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7998" y="161866"/>
            <a:ext cx="1917945" cy="20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2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3543300"/>
            <a:ext cx="15392400" cy="5585332"/>
            <a:chOff x="1600200" y="3543300"/>
            <a:chExt cx="15392400" cy="5585332"/>
          </a:xfrm>
        </p:grpSpPr>
        <p:sp>
          <p:nvSpPr>
            <p:cNvPr id="5" name="Rounded Rectangle 4"/>
            <p:cNvSpPr/>
            <p:nvPr/>
          </p:nvSpPr>
          <p:spPr>
            <a:xfrm>
              <a:off x="1600200" y="3543300"/>
              <a:ext cx="15392400" cy="5585332"/>
            </a:xfrm>
            <a:prstGeom prst="roundRect">
              <a:avLst>
                <a:gd name="adj" fmla="val 8243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453586" y="3566160"/>
              <a:ext cx="3685624" cy="11848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vi-VN" sz="5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KẾT LUẬN</a:t>
              </a:r>
              <a:endParaRPr lang="en-US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160462" y="4686300"/>
                  <a:ext cx="10271873" cy="41872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0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Khi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U </a:t>
                  </a:r>
                  <a:r>
                    <a:rPr lang="en-US" sz="4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tăng</a:t>
                  </a:r>
                  <a:r>
                    <a:rPr lang="en-US" sz="4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bao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nhiêu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lần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thì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 </a:t>
                  </a:r>
                  <a:r>
                    <a:rPr lang="en-US" sz="4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tăng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bấy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nhiêu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lần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hoặc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ngược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lại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571500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a14:m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một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đoạn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dây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dẫn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một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giá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trị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xác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0462" y="4686300"/>
                  <a:ext cx="10271873" cy="4187237"/>
                </a:xfrm>
                <a:prstGeom prst="rect">
                  <a:avLst/>
                </a:prstGeom>
                <a:blipFill>
                  <a:blip r:embed="rId2"/>
                  <a:stretch>
                    <a:fillRect l="-1898" r="-2076" b="-21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4"/>
          <p:cNvSpPr txBox="1"/>
          <p:nvPr/>
        </p:nvSpPr>
        <p:spPr>
          <a:xfrm>
            <a:off x="4848238" y="723901"/>
            <a:ext cx="12077700" cy="83007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9C782DBA-2D06-15E7-4FFD-C79543D1D3A0}"/>
              </a:ext>
            </a:extLst>
          </p:cNvPr>
          <p:cNvSpPr/>
          <p:nvPr/>
        </p:nvSpPr>
        <p:spPr>
          <a:xfrm>
            <a:off x="330200" y="7301825"/>
            <a:ext cx="2336800" cy="2891517"/>
          </a:xfrm>
          <a:custGeom>
            <a:avLst/>
            <a:gdLst/>
            <a:ahLst/>
            <a:cxnLst/>
            <a:rect l="l" t="t" r="r" b="b"/>
            <a:pathLst>
              <a:path w="1436460" h="1738529">
                <a:moveTo>
                  <a:pt x="0" y="0"/>
                </a:moveTo>
                <a:lnTo>
                  <a:pt x="1436459" y="0"/>
                </a:lnTo>
                <a:lnTo>
                  <a:pt x="1436459" y="1738529"/>
                </a:lnTo>
                <a:lnTo>
                  <a:pt x="0" y="17385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8"/>
          <p:cNvSpPr/>
          <p:nvPr/>
        </p:nvSpPr>
        <p:spPr>
          <a:xfrm>
            <a:off x="14785945" y="6274252"/>
            <a:ext cx="3476655" cy="4096207"/>
          </a:xfrm>
          <a:custGeom>
            <a:avLst/>
            <a:gdLst/>
            <a:ahLst/>
            <a:cxnLst/>
            <a:rect l="l" t="t" r="r" b="b"/>
            <a:pathLst>
              <a:path w="1671954" h="1969902">
                <a:moveTo>
                  <a:pt x="0" y="0"/>
                </a:moveTo>
                <a:lnTo>
                  <a:pt x="1671954" y="0"/>
                </a:lnTo>
                <a:lnTo>
                  <a:pt x="1671954" y="1969902"/>
                </a:lnTo>
                <a:lnTo>
                  <a:pt x="0" y="19699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/>
          <p:cNvGrpSpPr/>
          <p:nvPr/>
        </p:nvGrpSpPr>
        <p:grpSpPr>
          <a:xfrm>
            <a:off x="860611" y="731521"/>
            <a:ext cx="16583487" cy="1832286"/>
            <a:chOff x="860611" y="731521"/>
            <a:chExt cx="16583487" cy="1832286"/>
          </a:xfrm>
        </p:grpSpPr>
        <p:sp>
          <p:nvSpPr>
            <p:cNvPr id="3" name="Rectangle 2"/>
            <p:cNvSpPr/>
            <p:nvPr/>
          </p:nvSpPr>
          <p:spPr>
            <a:xfrm>
              <a:off x="2133600" y="731521"/>
              <a:ext cx="15310498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vi-VN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hãy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rút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kết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tỉ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U/I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mỗi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đoạn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dây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dẫn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đặc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trưng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khả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năng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trở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dòng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điện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đoạn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dây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dẫn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đó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7"/>
            <p:cNvSpPr/>
            <p:nvPr/>
          </p:nvSpPr>
          <p:spPr>
            <a:xfrm rot="-449982">
              <a:off x="860611" y="764269"/>
              <a:ext cx="1160514" cy="1799538"/>
            </a:xfrm>
            <a:custGeom>
              <a:avLst/>
              <a:gdLst/>
              <a:ahLst/>
              <a:cxnLst/>
              <a:rect l="l" t="t" r="r" b="b"/>
              <a:pathLst>
                <a:path w="1965304" h="3002547">
                  <a:moveTo>
                    <a:pt x="0" y="0"/>
                  </a:moveTo>
                  <a:lnTo>
                    <a:pt x="1965303" y="0"/>
                  </a:lnTo>
                  <a:lnTo>
                    <a:pt x="1965303" y="3002547"/>
                  </a:lnTo>
                  <a:lnTo>
                    <a:pt x="0" y="3002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09033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One Rounded and One Snipped 8">
            <a:extLst>
              <a:ext uri="{FF2B5EF4-FFF2-40B4-BE49-F238E27FC236}">
                <a16:creationId xmlns:a16="http://schemas.microsoft.com/office/drawing/2014/main" id="{CED4DAAE-076B-1DAD-DC41-C4C77EAABDFE}"/>
              </a:ext>
            </a:extLst>
          </p:cNvPr>
          <p:cNvSpPr/>
          <p:nvPr/>
        </p:nvSpPr>
        <p:spPr>
          <a:xfrm>
            <a:off x="3276600" y="3009900"/>
            <a:ext cx="11430000" cy="3276600"/>
          </a:xfrm>
          <a:prstGeom prst="snip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ĐỊNH LUẬT OHM</a:t>
            </a:r>
            <a:endParaRPr lang="vi-VN" sz="6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3"/>
          <p:cNvSpPr/>
          <p:nvPr/>
        </p:nvSpPr>
        <p:spPr>
          <a:xfrm flipH="1">
            <a:off x="12573000" y="5277538"/>
            <a:ext cx="6495250" cy="5009462"/>
          </a:xfrm>
          <a:custGeom>
            <a:avLst/>
            <a:gdLst/>
            <a:ahLst/>
            <a:cxnLst/>
            <a:rect l="l" t="t" r="r" b="b"/>
            <a:pathLst>
              <a:path w="2877242" h="2219073">
                <a:moveTo>
                  <a:pt x="2877241" y="0"/>
                </a:moveTo>
                <a:lnTo>
                  <a:pt x="0" y="0"/>
                </a:lnTo>
                <a:lnTo>
                  <a:pt x="0" y="2219073"/>
                </a:lnTo>
                <a:lnTo>
                  <a:pt x="2877241" y="2219073"/>
                </a:lnTo>
                <a:lnTo>
                  <a:pt x="2877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4F0999C6-1EDA-D945-5D6E-7A459B32EC09}"/>
              </a:ext>
            </a:extLst>
          </p:cNvPr>
          <p:cNvSpPr/>
          <p:nvPr/>
        </p:nvSpPr>
        <p:spPr>
          <a:xfrm>
            <a:off x="1999745" y="4879366"/>
            <a:ext cx="2912566" cy="2814267"/>
          </a:xfrm>
          <a:custGeom>
            <a:avLst/>
            <a:gdLst/>
            <a:ahLst/>
            <a:cxnLst/>
            <a:rect l="l" t="t" r="r" b="b"/>
            <a:pathLst>
              <a:path w="5011670" h="4842526">
                <a:moveTo>
                  <a:pt x="0" y="0"/>
                </a:moveTo>
                <a:lnTo>
                  <a:pt x="5011669" y="0"/>
                </a:lnTo>
                <a:lnTo>
                  <a:pt x="5011669" y="4842525"/>
                </a:lnTo>
                <a:lnTo>
                  <a:pt x="0" y="4842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50728AD-E37E-BE14-CAF6-57D5BA47624D}"/>
              </a:ext>
            </a:extLst>
          </p:cNvPr>
          <p:cNvSpPr/>
          <p:nvPr/>
        </p:nvSpPr>
        <p:spPr>
          <a:xfrm>
            <a:off x="381000" y="-114300"/>
            <a:ext cx="3075028" cy="295587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5963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8"/>
          <p:cNvSpPr/>
          <p:nvPr/>
        </p:nvSpPr>
        <p:spPr>
          <a:xfrm rot="5400000">
            <a:off x="14510496" y="6784523"/>
            <a:ext cx="3400074" cy="3450260"/>
          </a:xfrm>
          <a:custGeom>
            <a:avLst/>
            <a:gdLst/>
            <a:ahLst/>
            <a:cxnLst/>
            <a:rect l="l" t="t" r="r" b="b"/>
            <a:pathLst>
              <a:path w="3826293" h="3882770">
                <a:moveTo>
                  <a:pt x="0" y="0"/>
                </a:moveTo>
                <a:lnTo>
                  <a:pt x="3826293" y="0"/>
                </a:lnTo>
                <a:lnTo>
                  <a:pt x="3826293" y="3882770"/>
                </a:lnTo>
                <a:lnTo>
                  <a:pt x="0" y="3882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 flipV="1">
            <a:off x="-51729" y="5655987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 rot="-5400000" flipV="1">
            <a:off x="13520606" y="-571675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304801" y="1562100"/>
            <a:ext cx="17478460" cy="67818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A22EEF21-0041-8B30-C10B-D1B2C26C2BBC}"/>
              </a:ext>
            </a:extLst>
          </p:cNvPr>
          <p:cNvSpPr/>
          <p:nvPr/>
        </p:nvSpPr>
        <p:spPr>
          <a:xfrm>
            <a:off x="5181600" y="228600"/>
            <a:ext cx="7924800" cy="2155412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3: ĐIỆN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026023-0DAF-9681-15FB-B016E51CD791}"/>
              </a:ext>
            </a:extLst>
          </p:cNvPr>
          <p:cNvSpPr txBox="1"/>
          <p:nvPr/>
        </p:nvSpPr>
        <p:spPr>
          <a:xfrm>
            <a:off x="3036093" y="3581514"/>
            <a:ext cx="12215813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7: ĐỊNH LUẬT OHM. ĐIỆN TRỞ</a:t>
            </a:r>
          </a:p>
        </p:txBody>
      </p:sp>
      <p:sp>
        <p:nvSpPr>
          <p:cNvPr id="10" name="Freeform 2"/>
          <p:cNvSpPr/>
          <p:nvPr/>
        </p:nvSpPr>
        <p:spPr>
          <a:xfrm rot="889068">
            <a:off x="2030175" y="7801475"/>
            <a:ext cx="2408733" cy="1326364"/>
          </a:xfrm>
          <a:custGeom>
            <a:avLst/>
            <a:gdLst/>
            <a:ahLst/>
            <a:cxnLst/>
            <a:rect l="l" t="t" r="r" b="b"/>
            <a:pathLst>
              <a:path w="2408733" h="1326364">
                <a:moveTo>
                  <a:pt x="0" y="0"/>
                </a:moveTo>
                <a:lnTo>
                  <a:pt x="2408733" y="0"/>
                </a:lnTo>
                <a:lnTo>
                  <a:pt x="2408733" y="1326364"/>
                </a:lnTo>
                <a:lnTo>
                  <a:pt x="0" y="13263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185706" t="-74973" r="-84865"/>
            </a:stretch>
          </a:blipFill>
        </p:spPr>
      </p:sp>
      <p:sp>
        <p:nvSpPr>
          <p:cNvPr id="11" name="Freeform 7"/>
          <p:cNvSpPr/>
          <p:nvPr/>
        </p:nvSpPr>
        <p:spPr>
          <a:xfrm rot="-449982">
            <a:off x="362995" y="472222"/>
            <a:ext cx="1718925" cy="2665432"/>
          </a:xfrm>
          <a:custGeom>
            <a:avLst/>
            <a:gdLst/>
            <a:ahLst/>
            <a:cxnLst/>
            <a:rect l="l" t="t" r="r" b="b"/>
            <a:pathLst>
              <a:path w="1965304" h="3002547">
                <a:moveTo>
                  <a:pt x="0" y="0"/>
                </a:moveTo>
                <a:lnTo>
                  <a:pt x="1965303" y="0"/>
                </a:lnTo>
                <a:lnTo>
                  <a:pt x="1965303" y="3002547"/>
                </a:lnTo>
                <a:lnTo>
                  <a:pt x="0" y="30025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647700"/>
            <a:ext cx="17068800" cy="9056942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50" name="Picture 2" descr="Điện trở là gì? Cấu tạo và công dụng như thế nà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663" y="4483120"/>
            <a:ext cx="6854825" cy="479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/>
          <p:nvPr/>
        </p:nvSpPr>
        <p:spPr>
          <a:xfrm>
            <a:off x="1990002" y="1619584"/>
            <a:ext cx="14307996" cy="82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endParaRPr lang="en-US" sz="5000" dirty="0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2945B173-B0EF-05CA-19CB-8A30BEE078CA}"/>
              </a:ext>
            </a:extLst>
          </p:cNvPr>
          <p:cNvSpPr/>
          <p:nvPr/>
        </p:nvSpPr>
        <p:spPr>
          <a:xfrm flipH="1">
            <a:off x="-152400" y="7200900"/>
            <a:ext cx="3581400" cy="3086100"/>
          </a:xfrm>
          <a:custGeom>
            <a:avLst/>
            <a:gdLst/>
            <a:ahLst/>
            <a:cxnLst/>
            <a:rect l="l" t="t" r="r" b="b"/>
            <a:pathLst>
              <a:path w="3247363" h="2731844">
                <a:moveTo>
                  <a:pt x="0" y="0"/>
                </a:moveTo>
                <a:lnTo>
                  <a:pt x="3247363" y="0"/>
                </a:lnTo>
                <a:lnTo>
                  <a:pt x="3247363" y="2731844"/>
                </a:lnTo>
                <a:lnTo>
                  <a:pt x="0" y="27318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647700"/>
            <a:ext cx="17068800" cy="220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 III SGK tr42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Ohm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Ohm.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04310"/>
            <a:ext cx="1554370" cy="17770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66800" y="5095536"/>
            <a:ext cx="949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6800" y="3583015"/>
            <a:ext cx="3048000" cy="900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7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" y="734758"/>
            <a:ext cx="17068800" cy="9056942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990002" y="1619584"/>
            <a:ext cx="14307996" cy="82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endParaRPr lang="en-US" sz="5000" dirty="0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BF6A6-036B-ECD5-68DC-62ED7563C422}"/>
              </a:ext>
            </a:extLst>
          </p:cNvPr>
          <p:cNvSpPr txBox="1"/>
          <p:nvPr/>
        </p:nvSpPr>
        <p:spPr>
          <a:xfrm>
            <a:off x="1562100" y="734758"/>
            <a:ext cx="15163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Ohm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1D648EF-0BB8-D76F-06F9-7A03D33FBBC2}"/>
                  </a:ext>
                </a:extLst>
              </p:cNvPr>
              <p:cNvSpPr/>
              <p:nvPr/>
            </p:nvSpPr>
            <p:spPr>
              <a:xfrm>
                <a:off x="6934200" y="3201780"/>
                <a:ext cx="5181600" cy="1345076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6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60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6000" b="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1D648EF-0BB8-D76F-06F9-7A03D33FB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201780"/>
                <a:ext cx="5181600" cy="1345076"/>
              </a:xfrm>
              <a:prstGeom prst="roundRect">
                <a:avLst/>
              </a:prstGeom>
              <a:blipFill>
                <a:blip r:embed="rId2"/>
                <a:stretch>
                  <a:fillRect t="-3111" b="-19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423160" y="4953328"/>
            <a:ext cx="16067221" cy="2422266"/>
            <a:chOff x="2251259" y="4954747"/>
            <a:chExt cx="16067221" cy="24222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87CD4D-39AC-ACB1-A170-5AC68F631B3D}"/>
                </a:ext>
              </a:extLst>
            </p:cNvPr>
            <p:cNvSpPr txBox="1"/>
            <p:nvPr/>
          </p:nvSpPr>
          <p:spPr>
            <a:xfrm>
              <a:off x="4535082" y="4954747"/>
              <a:ext cx="13783398" cy="24222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indent="-57150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I (A)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cường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dòng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điện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đoạn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dây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dẫn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marR="0" indent="-57150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U (V)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hiệu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điện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thế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giữa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đầu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đoạn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dây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dẫn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marR="0" indent="-57150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R (Ω)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điện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trở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đoạn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dây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dẫn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597765-5FD3-AFA9-1DE4-D37CD1DDFB76}"/>
                </a:ext>
              </a:extLst>
            </p:cNvPr>
            <p:cNvSpPr txBox="1"/>
            <p:nvPr/>
          </p:nvSpPr>
          <p:spPr>
            <a:xfrm>
              <a:off x="2251259" y="5133065"/>
              <a:ext cx="22533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 </a:t>
              </a:r>
              <a:r>
                <a:rPr lang="en-US" sz="3200" b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endParaRPr lang="en-US" sz="3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7068971-BD9C-2769-1B25-EBE3B19C94A2}"/>
              </a:ext>
            </a:extLst>
          </p:cNvPr>
          <p:cNvSpPr txBox="1"/>
          <p:nvPr/>
        </p:nvSpPr>
        <p:spPr>
          <a:xfrm>
            <a:off x="2438400" y="7782067"/>
            <a:ext cx="15163800" cy="2687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kiloom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megaom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(MΩ)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1000 Ω ; 1MΩ = 1 000 000 Ω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2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876300"/>
            <a:ext cx="17983200" cy="9220200"/>
            <a:chOff x="0" y="-47625"/>
            <a:chExt cx="3250417" cy="2722247"/>
          </a:xfrm>
        </p:grpSpPr>
        <p:sp>
          <p:nvSpPr>
            <p:cNvPr id="3" name="Freeform 3"/>
            <p:cNvSpPr/>
            <p:nvPr/>
          </p:nvSpPr>
          <p:spPr>
            <a:xfrm>
              <a:off x="151502" y="-20734"/>
              <a:ext cx="2988731" cy="2492875"/>
            </a:xfrm>
            <a:custGeom>
              <a:avLst/>
              <a:gdLst/>
              <a:ahLst/>
              <a:cxnLst/>
              <a:rect l="l" t="t" r="r" b="b"/>
              <a:pathLst>
                <a:path w="3250417" h="2674622">
                  <a:moveTo>
                    <a:pt x="38705" y="0"/>
                  </a:moveTo>
                  <a:lnTo>
                    <a:pt x="3211713" y="0"/>
                  </a:lnTo>
                  <a:cubicBezTo>
                    <a:pt x="3233089" y="0"/>
                    <a:pt x="3250417" y="17329"/>
                    <a:pt x="3250417" y="38705"/>
                  </a:cubicBezTo>
                  <a:lnTo>
                    <a:pt x="3250417" y="2635918"/>
                  </a:lnTo>
                  <a:cubicBezTo>
                    <a:pt x="3250417" y="2646183"/>
                    <a:pt x="3246339" y="2656028"/>
                    <a:pt x="3239081" y="2663286"/>
                  </a:cubicBezTo>
                  <a:cubicBezTo>
                    <a:pt x="3231823" y="2670545"/>
                    <a:pt x="3221978" y="2674622"/>
                    <a:pt x="3211713" y="2674622"/>
                  </a:cubicBezTo>
                  <a:lnTo>
                    <a:pt x="38705" y="2674622"/>
                  </a:lnTo>
                  <a:cubicBezTo>
                    <a:pt x="17329" y="2674622"/>
                    <a:pt x="0" y="2657294"/>
                    <a:pt x="0" y="2635918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0417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80D47DE1-21A5-DE90-7063-60A850094AC2}"/>
              </a:ext>
            </a:extLst>
          </p:cNvPr>
          <p:cNvSpPr/>
          <p:nvPr/>
        </p:nvSpPr>
        <p:spPr>
          <a:xfrm>
            <a:off x="739142" y="530251"/>
            <a:ext cx="5334000" cy="874251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lang="en-US" sz="3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56FC2CAB-1CF9-85C4-AC5D-20FBA3089269}"/>
              </a:ext>
            </a:extLst>
          </p:cNvPr>
          <p:cNvSpPr/>
          <p:nvPr/>
        </p:nvSpPr>
        <p:spPr>
          <a:xfrm>
            <a:off x="1137461" y="4538795"/>
            <a:ext cx="2971800" cy="874251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endParaRPr lang="en-US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3"/>
          <p:cNvSpPr/>
          <p:nvPr/>
        </p:nvSpPr>
        <p:spPr>
          <a:xfrm flipH="1">
            <a:off x="13580336" y="6126771"/>
            <a:ext cx="4261350" cy="3286566"/>
          </a:xfrm>
          <a:custGeom>
            <a:avLst/>
            <a:gdLst/>
            <a:ahLst/>
            <a:cxnLst/>
            <a:rect l="l" t="t" r="r" b="b"/>
            <a:pathLst>
              <a:path w="2877242" h="2219073">
                <a:moveTo>
                  <a:pt x="2877241" y="0"/>
                </a:moveTo>
                <a:lnTo>
                  <a:pt x="0" y="0"/>
                </a:lnTo>
                <a:lnTo>
                  <a:pt x="0" y="2219073"/>
                </a:lnTo>
                <a:lnTo>
                  <a:pt x="2877241" y="2219073"/>
                </a:lnTo>
                <a:lnTo>
                  <a:pt x="2877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747" y="1645705"/>
            <a:ext cx="16291100" cy="2642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361" y="5906000"/>
            <a:ext cx="11068724" cy="1864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876300"/>
            <a:ext cx="17983200" cy="9220200"/>
            <a:chOff x="0" y="-47625"/>
            <a:chExt cx="3250417" cy="2722247"/>
          </a:xfrm>
        </p:grpSpPr>
        <p:sp>
          <p:nvSpPr>
            <p:cNvPr id="3" name="Freeform 3"/>
            <p:cNvSpPr/>
            <p:nvPr/>
          </p:nvSpPr>
          <p:spPr>
            <a:xfrm>
              <a:off x="151502" y="-20734"/>
              <a:ext cx="2988731" cy="2492875"/>
            </a:xfrm>
            <a:custGeom>
              <a:avLst/>
              <a:gdLst/>
              <a:ahLst/>
              <a:cxnLst/>
              <a:rect l="l" t="t" r="r" b="b"/>
              <a:pathLst>
                <a:path w="3250417" h="2674622">
                  <a:moveTo>
                    <a:pt x="38705" y="0"/>
                  </a:moveTo>
                  <a:lnTo>
                    <a:pt x="3211713" y="0"/>
                  </a:lnTo>
                  <a:cubicBezTo>
                    <a:pt x="3233089" y="0"/>
                    <a:pt x="3250417" y="17329"/>
                    <a:pt x="3250417" y="38705"/>
                  </a:cubicBezTo>
                  <a:lnTo>
                    <a:pt x="3250417" y="2635918"/>
                  </a:lnTo>
                  <a:cubicBezTo>
                    <a:pt x="3250417" y="2646183"/>
                    <a:pt x="3246339" y="2656028"/>
                    <a:pt x="3239081" y="2663286"/>
                  </a:cubicBezTo>
                  <a:cubicBezTo>
                    <a:pt x="3231823" y="2670545"/>
                    <a:pt x="3221978" y="2674622"/>
                    <a:pt x="3211713" y="2674622"/>
                  </a:cubicBezTo>
                  <a:lnTo>
                    <a:pt x="38705" y="2674622"/>
                  </a:lnTo>
                  <a:cubicBezTo>
                    <a:pt x="17329" y="2674622"/>
                    <a:pt x="0" y="2657294"/>
                    <a:pt x="0" y="2635918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0417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80D47DE1-21A5-DE90-7063-60A850094AC2}"/>
              </a:ext>
            </a:extLst>
          </p:cNvPr>
          <p:cNvSpPr/>
          <p:nvPr/>
        </p:nvSpPr>
        <p:spPr>
          <a:xfrm>
            <a:off x="739142" y="530251"/>
            <a:ext cx="5334000" cy="874251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lang="en-US" sz="3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3"/>
          <p:cNvSpPr/>
          <p:nvPr/>
        </p:nvSpPr>
        <p:spPr>
          <a:xfrm flipH="1">
            <a:off x="13580336" y="6126771"/>
            <a:ext cx="4261350" cy="3286566"/>
          </a:xfrm>
          <a:custGeom>
            <a:avLst/>
            <a:gdLst/>
            <a:ahLst/>
            <a:cxnLst/>
            <a:rect l="l" t="t" r="r" b="b"/>
            <a:pathLst>
              <a:path w="2877242" h="2219073">
                <a:moveTo>
                  <a:pt x="2877241" y="0"/>
                </a:moveTo>
                <a:lnTo>
                  <a:pt x="0" y="0"/>
                </a:lnTo>
                <a:lnTo>
                  <a:pt x="0" y="2219073"/>
                </a:lnTo>
                <a:lnTo>
                  <a:pt x="2877241" y="2219073"/>
                </a:lnTo>
                <a:lnTo>
                  <a:pt x="2877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47800" y="1918946"/>
            <a:ext cx="15544800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/>
            <a:r>
              <a:rPr lang="en-US" alt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 một dây dẫn có điện trở </a:t>
            </a:r>
            <a:r>
              <a:rPr lang="en-US" altLang="en-US" sz="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   vào </a:t>
            </a:r>
            <a:r>
              <a:rPr lang="en-US" alt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điện thế 3V thì cường độ dòng điện qua nó là?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7430" y="2145588"/>
            <a:ext cx="881741" cy="826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708699"/>
            <a:ext cx="11853690" cy="30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0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495300"/>
            <a:ext cx="17983200" cy="9601200"/>
            <a:chOff x="0" y="-47625"/>
            <a:chExt cx="3250417" cy="2722247"/>
          </a:xfrm>
        </p:grpSpPr>
        <p:sp>
          <p:nvSpPr>
            <p:cNvPr id="3" name="Freeform 3"/>
            <p:cNvSpPr/>
            <p:nvPr/>
          </p:nvSpPr>
          <p:spPr>
            <a:xfrm>
              <a:off x="96411" y="-47625"/>
              <a:ext cx="3057595" cy="2614221"/>
            </a:xfrm>
            <a:custGeom>
              <a:avLst/>
              <a:gdLst/>
              <a:ahLst/>
              <a:cxnLst/>
              <a:rect l="l" t="t" r="r" b="b"/>
              <a:pathLst>
                <a:path w="3250417" h="2674622">
                  <a:moveTo>
                    <a:pt x="38705" y="0"/>
                  </a:moveTo>
                  <a:lnTo>
                    <a:pt x="3211713" y="0"/>
                  </a:lnTo>
                  <a:cubicBezTo>
                    <a:pt x="3233089" y="0"/>
                    <a:pt x="3250417" y="17329"/>
                    <a:pt x="3250417" y="38705"/>
                  </a:cubicBezTo>
                  <a:lnTo>
                    <a:pt x="3250417" y="2635918"/>
                  </a:lnTo>
                  <a:cubicBezTo>
                    <a:pt x="3250417" y="2646183"/>
                    <a:pt x="3246339" y="2656028"/>
                    <a:pt x="3239081" y="2663286"/>
                  </a:cubicBezTo>
                  <a:cubicBezTo>
                    <a:pt x="3231823" y="2670545"/>
                    <a:pt x="3221978" y="2674622"/>
                    <a:pt x="3211713" y="2674622"/>
                  </a:cubicBezTo>
                  <a:lnTo>
                    <a:pt x="38705" y="2674622"/>
                  </a:lnTo>
                  <a:cubicBezTo>
                    <a:pt x="17329" y="2674622"/>
                    <a:pt x="0" y="2657294"/>
                    <a:pt x="0" y="2635918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0417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3"/>
          <p:cNvSpPr/>
          <p:nvPr/>
        </p:nvSpPr>
        <p:spPr>
          <a:xfrm flipH="1">
            <a:off x="14973301" y="7837975"/>
            <a:ext cx="3429000" cy="2550227"/>
          </a:xfrm>
          <a:custGeom>
            <a:avLst/>
            <a:gdLst/>
            <a:ahLst/>
            <a:cxnLst/>
            <a:rect l="l" t="t" r="r" b="b"/>
            <a:pathLst>
              <a:path w="2877242" h="2219073">
                <a:moveTo>
                  <a:pt x="2877241" y="0"/>
                </a:moveTo>
                <a:lnTo>
                  <a:pt x="0" y="0"/>
                </a:lnTo>
                <a:lnTo>
                  <a:pt x="0" y="2219073"/>
                </a:lnTo>
                <a:lnTo>
                  <a:pt x="2877241" y="2219073"/>
                </a:lnTo>
                <a:lnTo>
                  <a:pt x="2877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BF6A6-036B-ECD5-68DC-62ED7563C422}"/>
              </a:ext>
            </a:extLst>
          </p:cNvPr>
          <p:cNvSpPr txBox="1"/>
          <p:nvPr/>
        </p:nvSpPr>
        <p:spPr>
          <a:xfrm>
            <a:off x="2209800" y="2263170"/>
            <a:ext cx="89154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Ohm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8">
                <a:extLst>
                  <a:ext uri="{FF2B5EF4-FFF2-40B4-BE49-F238E27FC236}">
                    <a16:creationId xmlns:a16="http://schemas.microsoft.com/office/drawing/2014/main" id="{D1D648EF-0BB8-D76F-06F9-7A03D33FBBC2}"/>
                  </a:ext>
                </a:extLst>
              </p:cNvPr>
              <p:cNvSpPr/>
              <p:nvPr/>
            </p:nvSpPr>
            <p:spPr>
              <a:xfrm>
                <a:off x="2514600" y="6389224"/>
                <a:ext cx="5181600" cy="1345076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6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60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6000" b="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: Rounded Corners 8">
                <a:extLst>
                  <a:ext uri="{FF2B5EF4-FFF2-40B4-BE49-F238E27FC236}">
                    <a16:creationId xmlns:a16="http://schemas.microsoft.com/office/drawing/2014/main" id="{D1D648EF-0BB8-D76F-06F9-7A03D33FB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6389224"/>
                <a:ext cx="5181600" cy="1345076"/>
              </a:xfrm>
              <a:prstGeom prst="roundRect">
                <a:avLst/>
              </a:prstGeom>
              <a:blipFill>
                <a:blip r:embed="rId20"/>
                <a:stretch>
                  <a:fillRect t="-3111" b="-19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Georg Simon Ohm – Wikipedia tiếng Việt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103" y="1840705"/>
            <a:ext cx="5085191" cy="65293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301188" y="786797"/>
            <a:ext cx="3685624" cy="1184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  <a:endParaRPr lang="en-US" sz="5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2263170"/>
            <a:ext cx="9611301" cy="6106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95300"/>
            <a:ext cx="17068800" cy="929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One Rounded and One Snipped 8">
            <a:extLst>
              <a:ext uri="{FF2B5EF4-FFF2-40B4-BE49-F238E27FC236}">
                <a16:creationId xmlns:a16="http://schemas.microsoft.com/office/drawing/2014/main" id="{CED4DAAE-076B-1DAD-DC41-C4C77EAABDFE}"/>
              </a:ext>
            </a:extLst>
          </p:cNvPr>
          <p:cNvSpPr/>
          <p:nvPr/>
        </p:nvSpPr>
        <p:spPr>
          <a:xfrm>
            <a:off x="3276600" y="3009900"/>
            <a:ext cx="11430000" cy="3657600"/>
          </a:xfrm>
          <a:prstGeom prst="snip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ĐIỆN TRỞ CỦA 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ĐOẠN DÂY DẪN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9"/>
          <p:cNvSpPr/>
          <p:nvPr/>
        </p:nvSpPr>
        <p:spPr>
          <a:xfrm rot="20168772">
            <a:off x="2798504" y="5343764"/>
            <a:ext cx="1414038" cy="2453862"/>
          </a:xfrm>
          <a:custGeom>
            <a:avLst/>
            <a:gdLst/>
            <a:ahLst/>
            <a:cxnLst/>
            <a:rect l="l" t="t" r="r" b="b"/>
            <a:pathLst>
              <a:path w="892213" h="1548309">
                <a:moveTo>
                  <a:pt x="0" y="0"/>
                </a:moveTo>
                <a:lnTo>
                  <a:pt x="892213" y="0"/>
                </a:lnTo>
                <a:lnTo>
                  <a:pt x="892213" y="1548308"/>
                </a:lnTo>
                <a:lnTo>
                  <a:pt x="0" y="154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6"/>
          <p:cNvSpPr/>
          <p:nvPr/>
        </p:nvSpPr>
        <p:spPr>
          <a:xfrm>
            <a:off x="14165854" y="6570696"/>
            <a:ext cx="4137386" cy="3739164"/>
          </a:xfrm>
          <a:custGeom>
            <a:avLst/>
            <a:gdLst/>
            <a:ahLst/>
            <a:cxnLst/>
            <a:rect l="l" t="t" r="r" b="b"/>
            <a:pathLst>
              <a:path w="2182053" h="1972031">
                <a:moveTo>
                  <a:pt x="0" y="0"/>
                </a:moveTo>
                <a:lnTo>
                  <a:pt x="2182053" y="0"/>
                </a:lnTo>
                <a:lnTo>
                  <a:pt x="2182053" y="1972030"/>
                </a:lnTo>
                <a:lnTo>
                  <a:pt x="0" y="1972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43CBD8B5-CB61-AB06-F2D1-5F171E0A6D85}"/>
              </a:ext>
            </a:extLst>
          </p:cNvPr>
          <p:cNvSpPr/>
          <p:nvPr/>
        </p:nvSpPr>
        <p:spPr>
          <a:xfrm>
            <a:off x="13716000" y="2514600"/>
            <a:ext cx="1081319" cy="1231316"/>
          </a:xfrm>
          <a:custGeom>
            <a:avLst/>
            <a:gdLst/>
            <a:ahLst/>
            <a:cxnLst/>
            <a:rect l="l" t="t" r="r" b="b"/>
            <a:pathLst>
              <a:path w="1516343" h="1726685">
                <a:moveTo>
                  <a:pt x="0" y="0"/>
                </a:moveTo>
                <a:lnTo>
                  <a:pt x="1516343" y="0"/>
                </a:lnTo>
                <a:lnTo>
                  <a:pt x="1516343" y="1726685"/>
                </a:lnTo>
                <a:lnTo>
                  <a:pt x="0" y="1726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50728AD-E37E-BE14-CAF6-57D5BA47624D}"/>
              </a:ext>
            </a:extLst>
          </p:cNvPr>
          <p:cNvSpPr/>
          <p:nvPr/>
        </p:nvSpPr>
        <p:spPr>
          <a:xfrm>
            <a:off x="121920" y="-3432"/>
            <a:ext cx="2192833" cy="210786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8368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876300"/>
            <a:ext cx="17983200" cy="9220200"/>
            <a:chOff x="0" y="-47625"/>
            <a:chExt cx="3250417" cy="2722247"/>
          </a:xfrm>
        </p:grpSpPr>
        <p:sp>
          <p:nvSpPr>
            <p:cNvPr id="3" name="Freeform 3"/>
            <p:cNvSpPr/>
            <p:nvPr/>
          </p:nvSpPr>
          <p:spPr>
            <a:xfrm>
              <a:off x="82638" y="-20734"/>
              <a:ext cx="3057595" cy="2492875"/>
            </a:xfrm>
            <a:custGeom>
              <a:avLst/>
              <a:gdLst/>
              <a:ahLst/>
              <a:cxnLst/>
              <a:rect l="l" t="t" r="r" b="b"/>
              <a:pathLst>
                <a:path w="3250417" h="2674622">
                  <a:moveTo>
                    <a:pt x="38705" y="0"/>
                  </a:moveTo>
                  <a:lnTo>
                    <a:pt x="3211713" y="0"/>
                  </a:lnTo>
                  <a:cubicBezTo>
                    <a:pt x="3233089" y="0"/>
                    <a:pt x="3250417" y="17329"/>
                    <a:pt x="3250417" y="38705"/>
                  </a:cubicBezTo>
                  <a:lnTo>
                    <a:pt x="3250417" y="2635918"/>
                  </a:lnTo>
                  <a:cubicBezTo>
                    <a:pt x="3250417" y="2646183"/>
                    <a:pt x="3246339" y="2656028"/>
                    <a:pt x="3239081" y="2663286"/>
                  </a:cubicBezTo>
                  <a:cubicBezTo>
                    <a:pt x="3231823" y="2670545"/>
                    <a:pt x="3221978" y="2674622"/>
                    <a:pt x="3211713" y="2674622"/>
                  </a:cubicBezTo>
                  <a:lnTo>
                    <a:pt x="38705" y="2674622"/>
                  </a:lnTo>
                  <a:cubicBezTo>
                    <a:pt x="17329" y="2674622"/>
                    <a:pt x="0" y="2657294"/>
                    <a:pt x="0" y="2635918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0417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0530A100-FE0E-97B4-91B9-56A09876E5FB}"/>
              </a:ext>
            </a:extLst>
          </p:cNvPr>
          <p:cNvSpPr/>
          <p:nvPr/>
        </p:nvSpPr>
        <p:spPr>
          <a:xfrm>
            <a:off x="1448545" y="399238"/>
            <a:ext cx="15621000" cy="1378727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15260" y="3369655"/>
            <a:ext cx="4354285" cy="3217658"/>
            <a:chOff x="996112" y="2591907"/>
            <a:chExt cx="4354285" cy="321765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9714A9-5F40-8521-8772-20E28CBE3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2591907"/>
              <a:ext cx="3459716" cy="235598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BE7B67-52A0-E7CB-0FC2-E5FAE09C365E}"/>
                </a:ext>
              </a:extLst>
            </p:cNvPr>
            <p:cNvSpPr txBox="1"/>
            <p:nvPr/>
          </p:nvSpPr>
          <p:spPr>
            <a:xfrm>
              <a:off x="996112" y="5163234"/>
              <a:ext cx="43542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Dây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dẫn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bằng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748885" y="6516657"/>
            <a:ext cx="4335900" cy="2451091"/>
            <a:chOff x="996112" y="5727203"/>
            <a:chExt cx="4335900" cy="2451091"/>
          </a:xfrm>
        </p:grpSpPr>
        <p:pic>
          <p:nvPicPr>
            <p:cNvPr id="13" name="Picture 12" descr="Image result for dây dẫn bằng nhôm">
              <a:extLst>
                <a:ext uri="{FF2B5EF4-FFF2-40B4-BE49-F238E27FC236}">
                  <a16:creationId xmlns:a16="http://schemas.microsoft.com/office/drawing/2014/main" id="{9A0E8629-6F7B-36C6-88F1-247EE06F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112" y="5727203"/>
              <a:ext cx="3856927" cy="208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EAE695-8972-CFD1-852E-B8E022834324}"/>
                </a:ext>
              </a:extLst>
            </p:cNvPr>
            <p:cNvSpPr txBox="1"/>
            <p:nvPr/>
          </p:nvSpPr>
          <p:spPr>
            <a:xfrm>
              <a:off x="1206327" y="7531963"/>
              <a:ext cx="41256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Dây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dẫn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lõi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nhôm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63785" y="2145598"/>
            <a:ext cx="15256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nội dùng mục IV SGK – tr42, và trả lời câu hỏi: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F0C6B2-8F27-415B-2D82-B4964A9CF63C}"/>
              </a:ext>
            </a:extLst>
          </p:cNvPr>
          <p:cNvSpPr/>
          <p:nvPr/>
        </p:nvSpPr>
        <p:spPr>
          <a:xfrm>
            <a:off x="1473902" y="3638017"/>
            <a:ext cx="5334000" cy="1066495"/>
          </a:xfrm>
          <a:prstGeom prst="rect">
            <a:avLst/>
          </a:prstGeom>
          <a:solidFill>
            <a:srgbClr val="C8D5EB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</a:t>
            </a:r>
            <a:r>
              <a:rPr lang="vi-VN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tr42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3945" y="5329089"/>
            <a:ext cx="10092024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vi-VN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9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419100"/>
            <a:ext cx="17983200" cy="10210800"/>
            <a:chOff x="0" y="-47625"/>
            <a:chExt cx="3250417" cy="2722247"/>
          </a:xfrm>
        </p:grpSpPr>
        <p:sp>
          <p:nvSpPr>
            <p:cNvPr id="3" name="Freeform 3"/>
            <p:cNvSpPr/>
            <p:nvPr/>
          </p:nvSpPr>
          <p:spPr>
            <a:xfrm>
              <a:off x="110184" y="-20734"/>
              <a:ext cx="3057595" cy="2492875"/>
            </a:xfrm>
            <a:custGeom>
              <a:avLst/>
              <a:gdLst/>
              <a:ahLst/>
              <a:cxnLst/>
              <a:rect l="l" t="t" r="r" b="b"/>
              <a:pathLst>
                <a:path w="3250417" h="2674622">
                  <a:moveTo>
                    <a:pt x="38705" y="0"/>
                  </a:moveTo>
                  <a:lnTo>
                    <a:pt x="3211713" y="0"/>
                  </a:lnTo>
                  <a:cubicBezTo>
                    <a:pt x="3233089" y="0"/>
                    <a:pt x="3250417" y="17329"/>
                    <a:pt x="3250417" y="38705"/>
                  </a:cubicBezTo>
                  <a:lnTo>
                    <a:pt x="3250417" y="2635918"/>
                  </a:lnTo>
                  <a:cubicBezTo>
                    <a:pt x="3250417" y="2646183"/>
                    <a:pt x="3246339" y="2656028"/>
                    <a:pt x="3239081" y="2663286"/>
                  </a:cubicBezTo>
                  <a:cubicBezTo>
                    <a:pt x="3231823" y="2670545"/>
                    <a:pt x="3221978" y="2674622"/>
                    <a:pt x="3211713" y="2674622"/>
                  </a:cubicBezTo>
                  <a:lnTo>
                    <a:pt x="38705" y="2674622"/>
                  </a:lnTo>
                  <a:cubicBezTo>
                    <a:pt x="17329" y="2674622"/>
                    <a:pt x="0" y="2657294"/>
                    <a:pt x="0" y="2635918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0417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26" name="Picture 2" descr="Dây điện 10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71500"/>
            <a:ext cx="6419850" cy="536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800" y="788857"/>
            <a:ext cx="14249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 trở của đoạn dây dẫn phụ thuộc vào: 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 dài sợi dây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 liệu làm dây dẫn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 diện sợi dây</a:t>
            </a:r>
            <a:r>
              <a:rPr lang="vi-VN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400" y="5981700"/>
            <a:ext cx="4343400" cy="3409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 chiều dài khác nhau, cùng làm từ một vật liệu và có tiết diện như nhau</a:t>
            </a:r>
            <a:r>
              <a:rPr lang="vi-VN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100887" y="5981700"/>
            <a:ext cx="4343400" cy="3409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 kích thước, hình dạng giống nhau nhưng làm bằng vật liệu khác nhau.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487274" y="6000750"/>
            <a:ext cx="4343400" cy="3409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 tiết diện khác nhau nhưng cùng chiều dài và vật liệu làm dây dẫn.</a:t>
            </a:r>
          </a:p>
        </p:txBody>
      </p:sp>
      <p:sp>
        <p:nvSpPr>
          <p:cNvPr id="20" name="Rectangle: Single Corner Snipped 8">
            <a:extLst>
              <a:ext uri="{FF2B5EF4-FFF2-40B4-BE49-F238E27FC236}">
                <a16:creationId xmlns:a16="http://schemas.microsoft.com/office/drawing/2014/main" id="{56FC2CAB-1CF9-85C4-AC5D-20FBA3089269}"/>
              </a:ext>
            </a:extLst>
          </p:cNvPr>
          <p:cNvSpPr/>
          <p:nvPr/>
        </p:nvSpPr>
        <p:spPr>
          <a:xfrm>
            <a:off x="762002" y="82839"/>
            <a:ext cx="2971800" cy="874251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endParaRPr lang="en-US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4788742"/>
            <a:ext cx="12434814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Căn cứ vào các thí nghiệm đo điện trở của những đoạn dây:</a:t>
            </a:r>
            <a:endParaRPr lang="vi-VN" sz="40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7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10800000" flipV="1">
            <a:off x="0" y="-665645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1028700" y="1485900"/>
            <a:ext cx="16230600" cy="82296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50" name="Picture 2" descr="Electric circuit | Diagrams &amp; Examples | Britann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382718"/>
            <a:ext cx="5596774" cy="424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9"/>
          <p:cNvSpPr/>
          <p:nvPr/>
        </p:nvSpPr>
        <p:spPr>
          <a:xfrm rot="-5400000" flipV="1">
            <a:off x="13465683" y="-147964"/>
            <a:ext cx="4836181" cy="4783423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6" y="5894870"/>
                </a:lnTo>
                <a:lnTo>
                  <a:pt x="5959886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1455420" y="277093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5420" y="3468286"/>
            <a:ext cx="1524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Ý nghĩa: 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Tác dụng cản trở dòng điện của vật liệu làm dây dẫn được đặc trưng bằng điện trở suất của vật liệu. 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Được kí hiệu là </a:t>
            </a:r>
            <a:r>
              <a:rPr lang="el-GR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ρ</a:t>
            </a:r>
            <a:r>
              <a:rPr lang="vi-VN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Đơn vị đo là </a:t>
            </a:r>
            <a:r>
              <a:rPr lang="el-GR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Ω</a:t>
            </a: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m.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474840"/>
            <a:ext cx="17068800" cy="220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 IV SGK tr43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10800000" flipV="1">
            <a:off x="0" y="-665645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036775" y="7277100"/>
            <a:ext cx="2785248" cy="3281588"/>
          </a:xfrm>
          <a:custGeom>
            <a:avLst/>
            <a:gdLst/>
            <a:ahLst/>
            <a:cxnLst/>
            <a:rect l="l" t="t" r="r" b="b"/>
            <a:pathLst>
              <a:path w="5186794" h="6111097">
                <a:moveTo>
                  <a:pt x="0" y="0"/>
                </a:moveTo>
                <a:lnTo>
                  <a:pt x="5186793" y="0"/>
                </a:lnTo>
                <a:lnTo>
                  <a:pt x="5186793" y="6111097"/>
                </a:lnTo>
                <a:lnTo>
                  <a:pt x="0" y="6111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 flipV="1">
            <a:off x="14299221" y="-573493"/>
            <a:ext cx="4836181" cy="4783423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6" y="5894870"/>
                </a:lnTo>
                <a:lnTo>
                  <a:pt x="5959886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581400" y="1651424"/>
            <a:ext cx="10949201" cy="3781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2200" y="5812601"/>
            <a:ext cx="1394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m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5600700"/>
            <a:ext cx="14554200" cy="3276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8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39000" y="1094569"/>
            <a:ext cx="10001275" cy="8229600"/>
            <a:chOff x="0" y="0"/>
            <a:chExt cx="3250417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0417" cy="2674622"/>
            </a:xfrm>
            <a:custGeom>
              <a:avLst/>
              <a:gdLst/>
              <a:ahLst/>
              <a:cxnLst/>
              <a:rect l="l" t="t" r="r" b="b"/>
              <a:pathLst>
                <a:path w="3250417" h="2674622">
                  <a:moveTo>
                    <a:pt x="38705" y="0"/>
                  </a:moveTo>
                  <a:lnTo>
                    <a:pt x="3211713" y="0"/>
                  </a:lnTo>
                  <a:cubicBezTo>
                    <a:pt x="3233089" y="0"/>
                    <a:pt x="3250417" y="17329"/>
                    <a:pt x="3250417" y="38705"/>
                  </a:cubicBezTo>
                  <a:lnTo>
                    <a:pt x="3250417" y="2635918"/>
                  </a:lnTo>
                  <a:cubicBezTo>
                    <a:pt x="3250417" y="2646183"/>
                    <a:pt x="3246339" y="2656028"/>
                    <a:pt x="3239081" y="2663286"/>
                  </a:cubicBezTo>
                  <a:cubicBezTo>
                    <a:pt x="3231823" y="2670545"/>
                    <a:pt x="3221978" y="2674622"/>
                    <a:pt x="3211713" y="2674622"/>
                  </a:cubicBezTo>
                  <a:lnTo>
                    <a:pt x="38705" y="2674622"/>
                  </a:lnTo>
                  <a:cubicBezTo>
                    <a:pt x="17329" y="2674622"/>
                    <a:pt x="0" y="2657294"/>
                    <a:pt x="0" y="2635918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0417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BBEAED-BCDA-6ACA-D29D-A8531DE2400B}"/>
              </a:ext>
            </a:extLst>
          </p:cNvPr>
          <p:cNvSpPr/>
          <p:nvPr/>
        </p:nvSpPr>
        <p:spPr>
          <a:xfrm>
            <a:off x="8105762" y="1363852"/>
            <a:ext cx="8305800" cy="21794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</a:t>
            </a: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 dụng cản trở dòng điện của đoạn dây dẫn.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C08250-7A43-B392-A4EF-0DE68E502B67}"/>
              </a:ext>
            </a:extLst>
          </p:cNvPr>
          <p:cNvSpPr/>
          <p:nvPr/>
        </p:nvSpPr>
        <p:spPr>
          <a:xfrm>
            <a:off x="8105762" y="3740372"/>
            <a:ext cx="8305800" cy="23175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Mối liên hệ giữa cường độ dòng điện và hiệu điện thế hai đầu dây dẫn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7A56B-CB12-907B-E50B-F02A518A38CD}"/>
              </a:ext>
            </a:extLst>
          </p:cNvPr>
          <p:cNvSpPr txBox="1"/>
          <p:nvPr/>
        </p:nvSpPr>
        <p:spPr>
          <a:xfrm>
            <a:off x="1195357" y="1045029"/>
            <a:ext cx="5638800" cy="2951064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9C782DBA-2D06-15E7-4FFD-C79543D1D3A0}"/>
              </a:ext>
            </a:extLst>
          </p:cNvPr>
          <p:cNvSpPr/>
          <p:nvPr/>
        </p:nvSpPr>
        <p:spPr>
          <a:xfrm>
            <a:off x="1297423" y="4463143"/>
            <a:ext cx="4256314" cy="5266692"/>
          </a:xfrm>
          <a:custGeom>
            <a:avLst/>
            <a:gdLst/>
            <a:ahLst/>
            <a:cxnLst/>
            <a:rect l="l" t="t" r="r" b="b"/>
            <a:pathLst>
              <a:path w="1436460" h="1738529">
                <a:moveTo>
                  <a:pt x="0" y="0"/>
                </a:moveTo>
                <a:lnTo>
                  <a:pt x="1436459" y="0"/>
                </a:lnTo>
                <a:lnTo>
                  <a:pt x="1436459" y="1738529"/>
                </a:lnTo>
                <a:lnTo>
                  <a:pt x="0" y="1738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DA5764-B61F-454D-B8F4-8447DFB98964}"/>
              </a:ext>
            </a:extLst>
          </p:cNvPr>
          <p:cNvSpPr/>
          <p:nvPr/>
        </p:nvSpPr>
        <p:spPr>
          <a:xfrm>
            <a:off x="8126426" y="6279807"/>
            <a:ext cx="8305800" cy="12258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vi-VN" sz="36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luật Ohm</a:t>
            </a:r>
            <a:endParaRPr lang="vi-VN" sz="3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2C4AD5-EFBF-41DC-B045-CB2026D6C088}"/>
              </a:ext>
            </a:extLst>
          </p:cNvPr>
          <p:cNvSpPr/>
          <p:nvPr/>
        </p:nvSpPr>
        <p:spPr>
          <a:xfrm>
            <a:off x="8105762" y="7803807"/>
            <a:ext cx="8305800" cy="12258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vi-VN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trở của một đoạn dây dẫn</a:t>
            </a:r>
            <a:endParaRPr lang="vi-VN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876300"/>
            <a:ext cx="17983200" cy="9220200"/>
            <a:chOff x="0" y="-47625"/>
            <a:chExt cx="3250417" cy="2722247"/>
          </a:xfrm>
        </p:grpSpPr>
        <p:sp>
          <p:nvSpPr>
            <p:cNvPr id="3" name="Freeform 3"/>
            <p:cNvSpPr/>
            <p:nvPr/>
          </p:nvSpPr>
          <p:spPr>
            <a:xfrm>
              <a:off x="151502" y="-20734"/>
              <a:ext cx="2988731" cy="2492875"/>
            </a:xfrm>
            <a:custGeom>
              <a:avLst/>
              <a:gdLst/>
              <a:ahLst/>
              <a:cxnLst/>
              <a:rect l="l" t="t" r="r" b="b"/>
              <a:pathLst>
                <a:path w="3250417" h="2674622">
                  <a:moveTo>
                    <a:pt x="38705" y="0"/>
                  </a:moveTo>
                  <a:lnTo>
                    <a:pt x="3211713" y="0"/>
                  </a:lnTo>
                  <a:cubicBezTo>
                    <a:pt x="3233089" y="0"/>
                    <a:pt x="3250417" y="17329"/>
                    <a:pt x="3250417" y="38705"/>
                  </a:cubicBezTo>
                  <a:lnTo>
                    <a:pt x="3250417" y="2635918"/>
                  </a:lnTo>
                  <a:cubicBezTo>
                    <a:pt x="3250417" y="2646183"/>
                    <a:pt x="3246339" y="2656028"/>
                    <a:pt x="3239081" y="2663286"/>
                  </a:cubicBezTo>
                  <a:cubicBezTo>
                    <a:pt x="3231823" y="2670545"/>
                    <a:pt x="3221978" y="2674622"/>
                    <a:pt x="3211713" y="2674622"/>
                  </a:cubicBezTo>
                  <a:lnTo>
                    <a:pt x="38705" y="2674622"/>
                  </a:lnTo>
                  <a:cubicBezTo>
                    <a:pt x="17329" y="2674622"/>
                    <a:pt x="0" y="2657294"/>
                    <a:pt x="0" y="2635918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0417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80D47DE1-21A5-DE90-7063-60A850094AC2}"/>
              </a:ext>
            </a:extLst>
          </p:cNvPr>
          <p:cNvSpPr/>
          <p:nvPr/>
        </p:nvSpPr>
        <p:spPr>
          <a:xfrm>
            <a:off x="651948" y="2077534"/>
            <a:ext cx="5334000" cy="874251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</a:t>
            </a:r>
            <a:r>
              <a:rPr lang="vi-VN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tr43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6E4D7-623E-48FD-1E8A-9EB21E2292B3}"/>
              </a:ext>
            </a:extLst>
          </p:cNvPr>
          <p:cNvSpPr txBox="1"/>
          <p:nvPr/>
        </p:nvSpPr>
        <p:spPr>
          <a:xfrm>
            <a:off x="1905000" y="3221958"/>
            <a:ext cx="151638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 xuất phương án thí nghiệm để kiểm tra sự phụ thuộc của điện trở vào chiều dài và tiết diện của đoạn dây dẫn.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4" y="8165052"/>
            <a:ext cx="2456901" cy="2060627"/>
          </a:xfrm>
          <a:prstGeom prst="rect">
            <a:avLst/>
          </a:prstGeom>
        </p:spPr>
      </p:pic>
      <p:sp>
        <p:nvSpPr>
          <p:cNvPr id="17" name="Freeform 12"/>
          <p:cNvSpPr/>
          <p:nvPr/>
        </p:nvSpPr>
        <p:spPr>
          <a:xfrm>
            <a:off x="4419600" y="5067300"/>
            <a:ext cx="3132697" cy="7956058"/>
          </a:xfrm>
          <a:custGeom>
            <a:avLst/>
            <a:gdLst/>
            <a:ahLst/>
            <a:cxnLst/>
            <a:rect l="l" t="t" r="r" b="b"/>
            <a:pathLst>
              <a:path w="1068421" h="2713451">
                <a:moveTo>
                  <a:pt x="0" y="0"/>
                </a:moveTo>
                <a:lnTo>
                  <a:pt x="1068422" y="0"/>
                </a:lnTo>
                <a:lnTo>
                  <a:pt x="1068422" y="2713451"/>
                </a:lnTo>
                <a:lnTo>
                  <a:pt x="0" y="27134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4"/>
          <p:cNvSpPr/>
          <p:nvPr/>
        </p:nvSpPr>
        <p:spPr>
          <a:xfrm>
            <a:off x="9829800" y="5067300"/>
            <a:ext cx="3808964" cy="7956059"/>
          </a:xfrm>
          <a:custGeom>
            <a:avLst/>
            <a:gdLst/>
            <a:ahLst/>
            <a:cxnLst/>
            <a:rect l="l" t="t" r="r" b="b"/>
            <a:pathLst>
              <a:path w="1299065" h="2713451">
                <a:moveTo>
                  <a:pt x="0" y="0"/>
                </a:moveTo>
                <a:lnTo>
                  <a:pt x="1299065" y="0"/>
                </a:lnTo>
                <a:lnTo>
                  <a:pt x="1299065" y="2713451"/>
                </a:lnTo>
                <a:lnTo>
                  <a:pt x="0" y="2713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Rectangle: Single Corner Rounded 8">
            <a:extLst>
              <a:ext uri="{FF2B5EF4-FFF2-40B4-BE49-F238E27FC236}">
                <a16:creationId xmlns:a16="http://schemas.microsoft.com/office/drawing/2014/main" id="{0530A100-FE0E-97B4-91B9-56A09876E5FB}"/>
              </a:ext>
            </a:extLst>
          </p:cNvPr>
          <p:cNvSpPr/>
          <p:nvPr/>
        </p:nvSpPr>
        <p:spPr>
          <a:xfrm>
            <a:off x="3086100" y="543714"/>
            <a:ext cx="12115800" cy="1110634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4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876300"/>
            <a:ext cx="17983200" cy="9220200"/>
            <a:chOff x="0" y="-47625"/>
            <a:chExt cx="3250417" cy="2722247"/>
          </a:xfrm>
        </p:grpSpPr>
        <p:sp>
          <p:nvSpPr>
            <p:cNvPr id="3" name="Freeform 3"/>
            <p:cNvSpPr/>
            <p:nvPr/>
          </p:nvSpPr>
          <p:spPr>
            <a:xfrm>
              <a:off x="151502" y="-20734"/>
              <a:ext cx="2988731" cy="2492875"/>
            </a:xfrm>
            <a:custGeom>
              <a:avLst/>
              <a:gdLst/>
              <a:ahLst/>
              <a:cxnLst/>
              <a:rect l="l" t="t" r="r" b="b"/>
              <a:pathLst>
                <a:path w="3250417" h="2674622">
                  <a:moveTo>
                    <a:pt x="38705" y="0"/>
                  </a:moveTo>
                  <a:lnTo>
                    <a:pt x="3211713" y="0"/>
                  </a:lnTo>
                  <a:cubicBezTo>
                    <a:pt x="3233089" y="0"/>
                    <a:pt x="3250417" y="17329"/>
                    <a:pt x="3250417" y="38705"/>
                  </a:cubicBezTo>
                  <a:lnTo>
                    <a:pt x="3250417" y="2635918"/>
                  </a:lnTo>
                  <a:cubicBezTo>
                    <a:pt x="3250417" y="2646183"/>
                    <a:pt x="3246339" y="2656028"/>
                    <a:pt x="3239081" y="2663286"/>
                  </a:cubicBezTo>
                  <a:cubicBezTo>
                    <a:pt x="3231823" y="2670545"/>
                    <a:pt x="3221978" y="2674622"/>
                    <a:pt x="3211713" y="2674622"/>
                  </a:cubicBezTo>
                  <a:lnTo>
                    <a:pt x="38705" y="2674622"/>
                  </a:lnTo>
                  <a:cubicBezTo>
                    <a:pt x="17329" y="2674622"/>
                    <a:pt x="0" y="2657294"/>
                    <a:pt x="0" y="2635918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0417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3"/>
          <p:cNvSpPr/>
          <p:nvPr/>
        </p:nvSpPr>
        <p:spPr>
          <a:xfrm flipH="1">
            <a:off x="14770686" y="7099426"/>
            <a:ext cx="4261350" cy="3286566"/>
          </a:xfrm>
          <a:custGeom>
            <a:avLst/>
            <a:gdLst/>
            <a:ahLst/>
            <a:cxnLst/>
            <a:rect l="l" t="t" r="r" b="b"/>
            <a:pathLst>
              <a:path w="2877242" h="2219073">
                <a:moveTo>
                  <a:pt x="2877241" y="0"/>
                </a:moveTo>
                <a:lnTo>
                  <a:pt x="0" y="0"/>
                </a:lnTo>
                <a:lnTo>
                  <a:pt x="0" y="2219073"/>
                </a:lnTo>
                <a:lnTo>
                  <a:pt x="2877241" y="2219073"/>
                </a:lnTo>
                <a:lnTo>
                  <a:pt x="2877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4" y="8165052"/>
            <a:ext cx="2456901" cy="2060627"/>
          </a:xfrm>
          <a:prstGeom prst="rect">
            <a:avLst/>
          </a:prstGeom>
        </p:spPr>
      </p:pic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56FC2CAB-1CF9-85C4-AC5D-20FBA3089269}"/>
              </a:ext>
            </a:extLst>
          </p:cNvPr>
          <p:cNvSpPr/>
          <p:nvPr/>
        </p:nvSpPr>
        <p:spPr>
          <a:xfrm>
            <a:off x="655859" y="892713"/>
            <a:ext cx="2971800" cy="874251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 ý:</a:t>
            </a:r>
            <a:endParaRPr lang="en-US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2A02D7-DA9C-B64F-7B00-77102ECBF6BF}"/>
              </a:ext>
            </a:extLst>
          </p:cNvPr>
          <p:cNvSpPr txBox="1"/>
          <p:nvPr/>
        </p:nvSpPr>
        <p:spPr>
          <a:xfrm>
            <a:off x="2553785" y="1790700"/>
            <a:ext cx="14173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Để kiểm tra sự phụ thuộc của </a:t>
            </a:r>
            <a:r>
              <a:rPr lang="vi-VN" sz="32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trở vào chất liệu của dây</a:t>
            </a:r>
            <a:r>
              <a:rPr lang="vi-VN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, người ta tiến hành như sau:</a:t>
            </a:r>
            <a:endParaRPr lang="es-E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1494" y="3193722"/>
            <a:ext cx="996206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nhôm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Mắc mạch điện như hình vẽ. Vật dẫn trong mạch là đoạn dây đồng. Đọc và ghi kết quả số chỉ I</a:t>
            </a:r>
            <a:r>
              <a:rPr lang="vi-VN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của ampe kế , số chỉ U</a:t>
            </a:r>
            <a:r>
              <a:rPr lang="vi-VN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của vôn kế. Tính điện trở của dây đồng.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Thay đoạn dây đồng bằng đoạn dây nhôm và     lặp lại các bước trên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12326186" y="3540199"/>
            <a:ext cx="4537075" cy="32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6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876300"/>
            <a:ext cx="17983200" cy="9220200"/>
            <a:chOff x="0" y="-47625"/>
            <a:chExt cx="3250417" cy="2722247"/>
          </a:xfrm>
        </p:grpSpPr>
        <p:sp>
          <p:nvSpPr>
            <p:cNvPr id="3" name="Freeform 3"/>
            <p:cNvSpPr/>
            <p:nvPr/>
          </p:nvSpPr>
          <p:spPr>
            <a:xfrm>
              <a:off x="151502" y="-20734"/>
              <a:ext cx="2988731" cy="2492875"/>
            </a:xfrm>
            <a:custGeom>
              <a:avLst/>
              <a:gdLst/>
              <a:ahLst/>
              <a:cxnLst/>
              <a:rect l="l" t="t" r="r" b="b"/>
              <a:pathLst>
                <a:path w="3250417" h="2674622">
                  <a:moveTo>
                    <a:pt x="38705" y="0"/>
                  </a:moveTo>
                  <a:lnTo>
                    <a:pt x="3211713" y="0"/>
                  </a:lnTo>
                  <a:cubicBezTo>
                    <a:pt x="3233089" y="0"/>
                    <a:pt x="3250417" y="17329"/>
                    <a:pt x="3250417" y="38705"/>
                  </a:cubicBezTo>
                  <a:lnTo>
                    <a:pt x="3250417" y="2635918"/>
                  </a:lnTo>
                  <a:cubicBezTo>
                    <a:pt x="3250417" y="2646183"/>
                    <a:pt x="3246339" y="2656028"/>
                    <a:pt x="3239081" y="2663286"/>
                  </a:cubicBezTo>
                  <a:cubicBezTo>
                    <a:pt x="3231823" y="2670545"/>
                    <a:pt x="3221978" y="2674622"/>
                    <a:pt x="3211713" y="2674622"/>
                  </a:cubicBezTo>
                  <a:lnTo>
                    <a:pt x="38705" y="2674622"/>
                  </a:lnTo>
                  <a:cubicBezTo>
                    <a:pt x="17329" y="2674622"/>
                    <a:pt x="0" y="2657294"/>
                    <a:pt x="0" y="2635918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0417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3"/>
          <p:cNvSpPr/>
          <p:nvPr/>
        </p:nvSpPr>
        <p:spPr>
          <a:xfrm flipH="1">
            <a:off x="14770686" y="7099426"/>
            <a:ext cx="4261350" cy="3286566"/>
          </a:xfrm>
          <a:custGeom>
            <a:avLst/>
            <a:gdLst/>
            <a:ahLst/>
            <a:cxnLst/>
            <a:rect l="l" t="t" r="r" b="b"/>
            <a:pathLst>
              <a:path w="2877242" h="2219073">
                <a:moveTo>
                  <a:pt x="2877241" y="0"/>
                </a:moveTo>
                <a:lnTo>
                  <a:pt x="0" y="0"/>
                </a:lnTo>
                <a:lnTo>
                  <a:pt x="0" y="2219073"/>
                </a:lnTo>
                <a:lnTo>
                  <a:pt x="2877241" y="2219073"/>
                </a:lnTo>
                <a:lnTo>
                  <a:pt x="2877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5222" y="8052286"/>
            <a:ext cx="2456901" cy="2060627"/>
          </a:xfrm>
          <a:prstGeom prst="rect">
            <a:avLst/>
          </a:prstGeom>
        </p:spPr>
      </p:pic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56FC2CAB-1CF9-85C4-AC5D-20FBA3089269}"/>
              </a:ext>
            </a:extLst>
          </p:cNvPr>
          <p:cNvSpPr/>
          <p:nvPr/>
        </p:nvSpPr>
        <p:spPr>
          <a:xfrm>
            <a:off x="655859" y="892713"/>
            <a:ext cx="2971800" cy="874251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 ý:</a:t>
            </a:r>
            <a:endParaRPr lang="en-US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2A02D7-DA9C-B64F-7B00-77102ECBF6BF}"/>
              </a:ext>
            </a:extLst>
          </p:cNvPr>
          <p:cNvSpPr txBox="1"/>
          <p:nvPr/>
        </p:nvSpPr>
        <p:spPr>
          <a:xfrm>
            <a:off x="2202444" y="1785428"/>
            <a:ext cx="14173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Để kiểm tra sự phụ thuộc của </a:t>
            </a:r>
            <a:r>
              <a:rPr lang="vi-VN" sz="32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trở vào tiết diện của dây</a:t>
            </a:r>
            <a:r>
              <a:rPr lang="vi-VN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, có thể tiến hành thí nghiệm như sau:</a:t>
            </a:r>
            <a:endParaRPr lang="es-E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1494" y="3193722"/>
            <a:ext cx="996206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 hai đoạn dây cùng chất liệu có dạng hình trụ, có cùng chiều dài nhưng tiết diện khác nhau.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Mắc mạch như sơ đồ trên. Lần lượt mắc vật vật dẫn bằng hai đoạn dây đã chọn. Đọc và ghi kết quả số chỉ I</a:t>
            </a:r>
            <a:r>
              <a:rPr lang="vi-VN" sz="3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ampe kế, số chỉ U</a:t>
            </a:r>
            <a:r>
              <a:rPr lang="vi-VN" sz="3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vôn kế. Tính điện trở của dây thứ nhất.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 đoạn dây thứ nhất bằng đoạn dây thứ hai và lặp lại các bước trên</a:t>
            </a:r>
          </a:p>
        </p:txBody>
      </p:sp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12326186" y="3540199"/>
            <a:ext cx="4537075" cy="32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3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876300"/>
            <a:ext cx="17983200" cy="9220200"/>
            <a:chOff x="0" y="-47625"/>
            <a:chExt cx="3250417" cy="2722247"/>
          </a:xfrm>
        </p:grpSpPr>
        <p:sp>
          <p:nvSpPr>
            <p:cNvPr id="3" name="Freeform 3"/>
            <p:cNvSpPr/>
            <p:nvPr/>
          </p:nvSpPr>
          <p:spPr>
            <a:xfrm>
              <a:off x="151502" y="-20734"/>
              <a:ext cx="2988731" cy="2492875"/>
            </a:xfrm>
            <a:custGeom>
              <a:avLst/>
              <a:gdLst/>
              <a:ahLst/>
              <a:cxnLst/>
              <a:rect l="l" t="t" r="r" b="b"/>
              <a:pathLst>
                <a:path w="3250417" h="2674622">
                  <a:moveTo>
                    <a:pt x="38705" y="0"/>
                  </a:moveTo>
                  <a:lnTo>
                    <a:pt x="3211713" y="0"/>
                  </a:lnTo>
                  <a:cubicBezTo>
                    <a:pt x="3233089" y="0"/>
                    <a:pt x="3250417" y="17329"/>
                    <a:pt x="3250417" y="38705"/>
                  </a:cubicBezTo>
                  <a:lnTo>
                    <a:pt x="3250417" y="2635918"/>
                  </a:lnTo>
                  <a:cubicBezTo>
                    <a:pt x="3250417" y="2646183"/>
                    <a:pt x="3246339" y="2656028"/>
                    <a:pt x="3239081" y="2663286"/>
                  </a:cubicBezTo>
                  <a:cubicBezTo>
                    <a:pt x="3231823" y="2670545"/>
                    <a:pt x="3221978" y="2674622"/>
                    <a:pt x="3211713" y="2674622"/>
                  </a:cubicBezTo>
                  <a:lnTo>
                    <a:pt x="38705" y="2674622"/>
                  </a:lnTo>
                  <a:cubicBezTo>
                    <a:pt x="17329" y="2674622"/>
                    <a:pt x="0" y="2657294"/>
                    <a:pt x="0" y="2635918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0417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3"/>
          <p:cNvSpPr/>
          <p:nvPr/>
        </p:nvSpPr>
        <p:spPr>
          <a:xfrm flipH="1">
            <a:off x="14770686" y="7099426"/>
            <a:ext cx="4261350" cy="3286566"/>
          </a:xfrm>
          <a:custGeom>
            <a:avLst/>
            <a:gdLst/>
            <a:ahLst/>
            <a:cxnLst/>
            <a:rect l="l" t="t" r="r" b="b"/>
            <a:pathLst>
              <a:path w="2877242" h="2219073">
                <a:moveTo>
                  <a:pt x="2877241" y="0"/>
                </a:moveTo>
                <a:lnTo>
                  <a:pt x="0" y="0"/>
                </a:lnTo>
                <a:lnTo>
                  <a:pt x="0" y="2219073"/>
                </a:lnTo>
                <a:lnTo>
                  <a:pt x="2877241" y="2219073"/>
                </a:lnTo>
                <a:lnTo>
                  <a:pt x="2877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5222" y="8052286"/>
            <a:ext cx="2456901" cy="2060627"/>
          </a:xfrm>
          <a:prstGeom prst="rect">
            <a:avLst/>
          </a:prstGeom>
        </p:spPr>
      </p:pic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56FC2CAB-1CF9-85C4-AC5D-20FBA3089269}"/>
              </a:ext>
            </a:extLst>
          </p:cNvPr>
          <p:cNvSpPr/>
          <p:nvPr/>
        </p:nvSpPr>
        <p:spPr>
          <a:xfrm>
            <a:off x="655859" y="892713"/>
            <a:ext cx="2971800" cy="874251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 ý:</a:t>
            </a:r>
            <a:endParaRPr lang="en-US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2A02D7-DA9C-B64F-7B00-77102ECBF6BF}"/>
              </a:ext>
            </a:extLst>
          </p:cNvPr>
          <p:cNvSpPr txBox="1"/>
          <p:nvPr/>
        </p:nvSpPr>
        <p:spPr>
          <a:xfrm>
            <a:off x="2221494" y="1783377"/>
            <a:ext cx="14173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Để kiểm tra sự phụ thuộc của </a:t>
            </a:r>
            <a:r>
              <a:rPr lang="vi-VN" sz="32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trở vào chiều dài của dây</a:t>
            </a:r>
            <a:r>
              <a:rPr lang="vi-VN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, có thể   tiến hành thí nghiệm như sau:</a:t>
            </a:r>
            <a:endParaRPr lang="es-E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1494" y="3193722"/>
            <a:ext cx="1008798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 hai đoạn dây cùng chất liệu có dạng hình trụ, có cùng tiết diện nhưng chiều dài khác nhau,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Mắc mạch như sơ đồ trên. Lần lượt mắc vật vật dẫn bằng hai đoạn dây đã chọn. Đọc và ghi kết quả số chỉ I</a:t>
            </a:r>
            <a:r>
              <a:rPr lang="vi-VN" sz="3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ampe kế, số chỉ U</a:t>
            </a:r>
            <a:r>
              <a:rPr lang="vi-VN" sz="3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vôn kế. Tính điện trở của dây thứ nhất.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 đoạn dây thứ nhất bằng đoạn dây thứ hai và lặp lại các bước trên.</a:t>
            </a:r>
          </a:p>
        </p:txBody>
      </p:sp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12524328" y="3837560"/>
            <a:ext cx="4537075" cy="32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76400" y="2275188"/>
            <a:ext cx="15392400" cy="6054787"/>
            <a:chOff x="1676400" y="2275188"/>
            <a:chExt cx="15392400" cy="6054787"/>
          </a:xfrm>
        </p:grpSpPr>
        <p:grpSp>
          <p:nvGrpSpPr>
            <p:cNvPr id="2" name="Group 1"/>
            <p:cNvGrpSpPr/>
            <p:nvPr/>
          </p:nvGrpSpPr>
          <p:grpSpPr>
            <a:xfrm>
              <a:off x="1676400" y="3986575"/>
              <a:ext cx="15392400" cy="4343400"/>
              <a:chOff x="1600200" y="2628900"/>
              <a:chExt cx="15392400" cy="43434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600200" y="2628900"/>
                <a:ext cx="15392400" cy="4343400"/>
              </a:xfrm>
              <a:prstGeom prst="roundRect">
                <a:avLst>
                  <a:gd name="adj" fmla="val 8243"/>
                </a:avLst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37431" y="3443116"/>
                <a:ext cx="13517937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4000" b="1" dirty="0">
                    <a:cs typeface="Arial" panose="020B0604020202020204" pitchFamily="34" charset="0"/>
                  </a:rPr>
                  <a:t>Điện trở suất của vật liệu, tiết diện và chiều dài dây dẫn</a:t>
                </a:r>
                <a:r>
                  <a:rPr lang="vi-VN" sz="4000" dirty="0">
                    <a:cs typeface="Arial" panose="020B0604020202020204" pitchFamily="34" charset="0"/>
                  </a:rPr>
                  <a:t> là những yếu tố ảnh hưởng đến điện trở của các dây dẫn.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781800" y="2275188"/>
              <a:ext cx="4463081" cy="1427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vi-VN" sz="6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KẾT LUẬN</a:t>
              </a:r>
              <a:endParaRPr lang="en-US" sz="6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848238" y="723901"/>
            <a:ext cx="12077700" cy="83007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9C782DBA-2D06-15E7-4FFD-C79543D1D3A0}"/>
              </a:ext>
            </a:extLst>
          </p:cNvPr>
          <p:cNvSpPr/>
          <p:nvPr/>
        </p:nvSpPr>
        <p:spPr>
          <a:xfrm>
            <a:off x="330200" y="7301825"/>
            <a:ext cx="2336800" cy="2891517"/>
          </a:xfrm>
          <a:custGeom>
            <a:avLst/>
            <a:gdLst/>
            <a:ahLst/>
            <a:cxnLst/>
            <a:rect l="l" t="t" r="r" b="b"/>
            <a:pathLst>
              <a:path w="1436460" h="1738529">
                <a:moveTo>
                  <a:pt x="0" y="0"/>
                </a:moveTo>
                <a:lnTo>
                  <a:pt x="1436459" y="0"/>
                </a:lnTo>
                <a:lnTo>
                  <a:pt x="1436459" y="1738529"/>
                </a:lnTo>
                <a:lnTo>
                  <a:pt x="0" y="1738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8"/>
          <p:cNvSpPr/>
          <p:nvPr/>
        </p:nvSpPr>
        <p:spPr>
          <a:xfrm>
            <a:off x="14785945" y="6274252"/>
            <a:ext cx="3476655" cy="4096207"/>
          </a:xfrm>
          <a:custGeom>
            <a:avLst/>
            <a:gdLst/>
            <a:ahLst/>
            <a:cxnLst/>
            <a:rect l="l" t="t" r="r" b="b"/>
            <a:pathLst>
              <a:path w="1671954" h="1969902">
                <a:moveTo>
                  <a:pt x="0" y="0"/>
                </a:moveTo>
                <a:lnTo>
                  <a:pt x="1671954" y="0"/>
                </a:lnTo>
                <a:lnTo>
                  <a:pt x="1671954" y="1969902"/>
                </a:lnTo>
                <a:lnTo>
                  <a:pt x="0" y="19699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/>
          <p:cNvGrpSpPr/>
          <p:nvPr/>
        </p:nvGrpSpPr>
        <p:grpSpPr>
          <a:xfrm>
            <a:off x="599041" y="532758"/>
            <a:ext cx="17115380" cy="2179446"/>
            <a:chOff x="599041" y="532758"/>
            <a:chExt cx="17115380" cy="2179446"/>
          </a:xfrm>
        </p:grpSpPr>
        <p:sp>
          <p:nvSpPr>
            <p:cNvPr id="3" name="Rectangle 2"/>
            <p:cNvSpPr/>
            <p:nvPr/>
          </p:nvSpPr>
          <p:spPr>
            <a:xfrm>
              <a:off x="762000" y="532758"/>
              <a:ext cx="16952421" cy="17424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Từ hoạt động trên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phụ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thuộc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trở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yếu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tố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trở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dây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en-US" b="1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082592">
              <a:off x="599041" y="1179979"/>
              <a:ext cx="1003404" cy="1532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948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00200" y="1389470"/>
            <a:ext cx="15392400" cy="8097430"/>
          </a:xfrm>
          <a:prstGeom prst="roundRect">
            <a:avLst>
              <a:gd name="adj" fmla="val 8243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848238" y="723901"/>
            <a:ext cx="12077700" cy="83007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9C782DBA-2D06-15E7-4FFD-C79543D1D3A0}"/>
              </a:ext>
            </a:extLst>
          </p:cNvPr>
          <p:cNvSpPr/>
          <p:nvPr/>
        </p:nvSpPr>
        <p:spPr>
          <a:xfrm>
            <a:off x="141294" y="7376433"/>
            <a:ext cx="2336800" cy="2891517"/>
          </a:xfrm>
          <a:custGeom>
            <a:avLst/>
            <a:gdLst/>
            <a:ahLst/>
            <a:cxnLst/>
            <a:rect l="l" t="t" r="r" b="b"/>
            <a:pathLst>
              <a:path w="1436460" h="1738529">
                <a:moveTo>
                  <a:pt x="0" y="0"/>
                </a:moveTo>
                <a:lnTo>
                  <a:pt x="1436459" y="0"/>
                </a:lnTo>
                <a:lnTo>
                  <a:pt x="1436459" y="1738529"/>
                </a:lnTo>
                <a:lnTo>
                  <a:pt x="0" y="1738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8"/>
          <p:cNvSpPr/>
          <p:nvPr/>
        </p:nvSpPr>
        <p:spPr>
          <a:xfrm>
            <a:off x="16230599" y="7376432"/>
            <a:ext cx="2264763" cy="2891517"/>
          </a:xfrm>
          <a:custGeom>
            <a:avLst/>
            <a:gdLst/>
            <a:ahLst/>
            <a:cxnLst/>
            <a:rect l="l" t="t" r="r" b="b"/>
            <a:pathLst>
              <a:path w="1671954" h="1969902">
                <a:moveTo>
                  <a:pt x="0" y="0"/>
                </a:moveTo>
                <a:lnTo>
                  <a:pt x="1671954" y="0"/>
                </a:lnTo>
                <a:lnTo>
                  <a:pt x="1671954" y="1969902"/>
                </a:lnTo>
                <a:lnTo>
                  <a:pt x="0" y="19699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2488226" y="1790700"/>
            <a:ext cx="13517937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15200" y="3258680"/>
            <a:ext cx="3602446" cy="1776871"/>
            <a:chOff x="6925249" y="6109829"/>
            <a:chExt cx="3602446" cy="1776871"/>
          </a:xfrm>
        </p:grpSpPr>
        <p:sp>
          <p:nvSpPr>
            <p:cNvPr id="3" name="Rounded Rectangle 2"/>
            <p:cNvSpPr/>
            <p:nvPr/>
          </p:nvSpPr>
          <p:spPr>
            <a:xfrm>
              <a:off x="6925249" y="6109829"/>
              <a:ext cx="3602446" cy="17768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7751353" y="6109829"/>
                  <a:ext cx="2534944" cy="14400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353" y="6109829"/>
                  <a:ext cx="2534944" cy="14400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3006395" y="4858880"/>
            <a:ext cx="15281605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(Ω);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ρ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Ωm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(m);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</a:t>
            </a:r>
            <a:r>
              <a:rPr lang="en-US" sz="3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8094" y="1790700"/>
            <a:ext cx="14057306" cy="7233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8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" y="876300"/>
            <a:ext cx="17983200" cy="9220200"/>
            <a:chOff x="0" y="-47625"/>
            <a:chExt cx="3250417" cy="2722247"/>
          </a:xfrm>
        </p:grpSpPr>
        <p:sp>
          <p:nvSpPr>
            <p:cNvPr id="3" name="Freeform 3"/>
            <p:cNvSpPr/>
            <p:nvPr/>
          </p:nvSpPr>
          <p:spPr>
            <a:xfrm>
              <a:off x="151502" y="-20734"/>
              <a:ext cx="2988731" cy="2492875"/>
            </a:xfrm>
            <a:custGeom>
              <a:avLst/>
              <a:gdLst/>
              <a:ahLst/>
              <a:cxnLst/>
              <a:rect l="l" t="t" r="r" b="b"/>
              <a:pathLst>
                <a:path w="3250417" h="2674622">
                  <a:moveTo>
                    <a:pt x="38705" y="0"/>
                  </a:moveTo>
                  <a:lnTo>
                    <a:pt x="3211713" y="0"/>
                  </a:lnTo>
                  <a:cubicBezTo>
                    <a:pt x="3233089" y="0"/>
                    <a:pt x="3250417" y="17329"/>
                    <a:pt x="3250417" y="38705"/>
                  </a:cubicBezTo>
                  <a:lnTo>
                    <a:pt x="3250417" y="2635918"/>
                  </a:lnTo>
                  <a:cubicBezTo>
                    <a:pt x="3250417" y="2646183"/>
                    <a:pt x="3246339" y="2656028"/>
                    <a:pt x="3239081" y="2663286"/>
                  </a:cubicBezTo>
                  <a:cubicBezTo>
                    <a:pt x="3231823" y="2670545"/>
                    <a:pt x="3221978" y="2674622"/>
                    <a:pt x="3211713" y="2674622"/>
                  </a:cubicBezTo>
                  <a:lnTo>
                    <a:pt x="38705" y="2674622"/>
                  </a:lnTo>
                  <a:cubicBezTo>
                    <a:pt x="17329" y="2674622"/>
                    <a:pt x="0" y="2657294"/>
                    <a:pt x="0" y="2635918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0417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80D47DE1-21A5-DE90-7063-60A850094AC2}"/>
              </a:ext>
            </a:extLst>
          </p:cNvPr>
          <p:cNvSpPr/>
          <p:nvPr/>
        </p:nvSpPr>
        <p:spPr>
          <a:xfrm>
            <a:off x="739142" y="530251"/>
            <a:ext cx="5334000" cy="874251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</a:t>
            </a:r>
            <a:r>
              <a:rPr lang="vi-VN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tr43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6E4D7-623E-48FD-1E8A-9EB21E2292B3}"/>
              </a:ext>
            </a:extLst>
          </p:cNvPr>
          <p:cNvSpPr txBox="1"/>
          <p:nvPr/>
        </p:nvSpPr>
        <p:spPr>
          <a:xfrm>
            <a:off x="1828800" y="1562100"/>
            <a:ext cx="151638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 vào bảng 7.2, tính điện trở của đoạn dây nichrome dài 0,5 m và có tiết diện 1 mm</a:t>
            </a:r>
            <a:r>
              <a:rPr lang="vi-VN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38" y="9063817"/>
            <a:ext cx="1565359" cy="131288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452152" y="3387023"/>
            <a:ext cx="9459889" cy="3267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5905500"/>
            <a:ext cx="96012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Single Corner Snipped 8">
            <a:extLst>
              <a:ext uri="{FF2B5EF4-FFF2-40B4-BE49-F238E27FC236}">
                <a16:creationId xmlns:a16="http://schemas.microsoft.com/office/drawing/2014/main" id="{56FC2CAB-1CF9-85C4-AC5D-20FBA3089269}"/>
              </a:ext>
            </a:extLst>
          </p:cNvPr>
          <p:cNvSpPr/>
          <p:nvPr/>
        </p:nvSpPr>
        <p:spPr>
          <a:xfrm>
            <a:off x="739142" y="6680651"/>
            <a:ext cx="2971800" cy="874251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endParaRPr lang="en-US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02893" y="7559101"/>
                <a:ext cx="7758406" cy="1327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110.10</m:t>
                              </m:r>
                            </m:e>
                            <m:sup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.0,5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=0,55 </m:t>
                      </m:r>
                      <m:r>
                        <m:rPr>
                          <m:sty m:val="p"/>
                        </m:rPr>
                        <a:rPr lang="en-US" sz="4000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93" y="7559101"/>
                <a:ext cx="7758406" cy="1327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58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5668" y="6934200"/>
            <a:ext cx="2087118" cy="3352800"/>
          </a:xfrm>
          <a:custGeom>
            <a:avLst/>
            <a:gdLst/>
            <a:ahLst/>
            <a:cxnLst/>
            <a:rect l="l" t="t" r="r" b="b"/>
            <a:pathLst>
              <a:path w="5276330" h="8476032">
                <a:moveTo>
                  <a:pt x="0" y="0"/>
                </a:moveTo>
                <a:lnTo>
                  <a:pt x="5276330" y="0"/>
                </a:lnTo>
                <a:lnTo>
                  <a:pt x="5276330" y="8476032"/>
                </a:lnTo>
                <a:lnTo>
                  <a:pt x="0" y="8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0" y="-665645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Rounded Rectangle 12"/>
          <p:cNvSpPr/>
          <p:nvPr/>
        </p:nvSpPr>
        <p:spPr>
          <a:xfrm>
            <a:off x="3836946" y="1835212"/>
            <a:ext cx="10896600" cy="13938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Ohm?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flipV="1">
            <a:off x="13578362" y="5575870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6" y="5894870"/>
                </a:lnTo>
                <a:lnTo>
                  <a:pt x="5959886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lowchart: Terminator 10"/>
          <p:cNvSpPr/>
          <p:nvPr/>
        </p:nvSpPr>
        <p:spPr>
          <a:xfrm>
            <a:off x="6023925" y="293928"/>
            <a:ext cx="6240150" cy="1191972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211" y="3375554"/>
            <a:ext cx="138920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2224" y="7233179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6" grpId="0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5668" y="6934200"/>
            <a:ext cx="2087118" cy="3352800"/>
          </a:xfrm>
          <a:custGeom>
            <a:avLst/>
            <a:gdLst/>
            <a:ahLst/>
            <a:cxnLst/>
            <a:rect l="l" t="t" r="r" b="b"/>
            <a:pathLst>
              <a:path w="5276330" h="8476032">
                <a:moveTo>
                  <a:pt x="0" y="0"/>
                </a:moveTo>
                <a:lnTo>
                  <a:pt x="5276330" y="0"/>
                </a:lnTo>
                <a:lnTo>
                  <a:pt x="5276330" y="8476032"/>
                </a:lnTo>
                <a:lnTo>
                  <a:pt x="0" y="8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0" y="-665645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Rounded Rectangle 12"/>
          <p:cNvSpPr/>
          <p:nvPr/>
        </p:nvSpPr>
        <p:spPr>
          <a:xfrm>
            <a:off x="2226963" y="1316095"/>
            <a:ext cx="13834073" cy="5441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Đường đặc trưng vôn - ampe của một vật dẫn được biểu diễn như hình vẽ. Điện trở của vật dẫn này là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flipV="1">
            <a:off x="13578362" y="5575870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6" y="5894870"/>
                </a:lnTo>
                <a:lnTo>
                  <a:pt x="5959886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6591299" y="3461402"/>
            <a:ext cx="5105400" cy="29479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58900" y="7130978"/>
            <a:ext cx="4594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2 Ω.			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4 Ω.			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70912" y="7141161"/>
            <a:ext cx="78700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6 Ω.			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3 Ω.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10281" y="7303291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8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4" grpId="0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5668" y="6934200"/>
            <a:ext cx="2087118" cy="3352800"/>
          </a:xfrm>
          <a:custGeom>
            <a:avLst/>
            <a:gdLst/>
            <a:ahLst/>
            <a:cxnLst/>
            <a:rect l="l" t="t" r="r" b="b"/>
            <a:pathLst>
              <a:path w="5276330" h="8476032">
                <a:moveTo>
                  <a:pt x="0" y="0"/>
                </a:moveTo>
                <a:lnTo>
                  <a:pt x="5276330" y="0"/>
                </a:lnTo>
                <a:lnTo>
                  <a:pt x="5276330" y="8476032"/>
                </a:lnTo>
                <a:lnTo>
                  <a:pt x="0" y="8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0" y="-665645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Rounded Rectangle 12"/>
          <p:cNvSpPr/>
          <p:nvPr/>
        </p:nvSpPr>
        <p:spPr>
          <a:xfrm>
            <a:off x="2074398" y="2022609"/>
            <a:ext cx="14139203" cy="3120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</a:t>
            </a:r>
            <a:r>
              <a:rPr lang="fr-FR" sz="36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1,5 mm</a:t>
            </a:r>
            <a:r>
              <a:rPr lang="fr-FR" sz="36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</a:t>
            </a:r>
            <a:r>
              <a:rPr lang="fr-FR" sz="36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9 </a:t>
            </a:r>
            <a:r>
              <a:rPr lang="el-G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Ω.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</a:t>
            </a:r>
            <a:r>
              <a:rPr lang="fr-FR" sz="36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0,5 mm</a:t>
            </a:r>
            <a:r>
              <a:rPr lang="fr-FR" sz="36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</a:t>
            </a:r>
            <a:r>
              <a:rPr lang="fr-FR" sz="36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flipV="1">
            <a:off x="13578362" y="5575870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6" y="5894870"/>
                </a:lnTo>
                <a:lnTo>
                  <a:pt x="5959886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4289388" y="6127226"/>
            <a:ext cx="4594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Ω.			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Ω.			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01400" y="6137409"/>
            <a:ext cx="78700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Ω.			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3 Ω.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40769" y="6318589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3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One Rounded and One Snipped 8">
            <a:extLst>
              <a:ext uri="{FF2B5EF4-FFF2-40B4-BE49-F238E27FC236}">
                <a16:creationId xmlns:a16="http://schemas.microsoft.com/office/drawing/2014/main" id="{CED4DAAE-076B-1DAD-DC41-C4C77EAABDFE}"/>
              </a:ext>
            </a:extLst>
          </p:cNvPr>
          <p:cNvSpPr/>
          <p:nvPr/>
        </p:nvSpPr>
        <p:spPr>
          <a:xfrm>
            <a:off x="1676400" y="876300"/>
            <a:ext cx="15468600" cy="3086100"/>
          </a:xfrm>
          <a:prstGeom prst="snip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TÁC DỤNG CẢN TRỞ DÒNG ĐIỆN CỦA ĐOẠN DÂY DẪN</a:t>
            </a:r>
            <a:endParaRPr lang="en-US" sz="66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18F93A-56A8-BF43-C079-FB52FA47C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4305300"/>
            <a:ext cx="6248400" cy="5753100"/>
          </a:xfrm>
          <a:prstGeom prst="ellipse">
            <a:avLst/>
          </a:prstGeom>
        </p:spPr>
      </p:pic>
      <p:sp>
        <p:nvSpPr>
          <p:cNvPr id="17" name="Freeform 7">
            <a:extLst>
              <a:ext uri="{FF2B5EF4-FFF2-40B4-BE49-F238E27FC236}">
                <a16:creationId xmlns:a16="http://schemas.microsoft.com/office/drawing/2014/main" id="{07E3BA60-99F7-9EA3-76DB-8986E1ED8FA3}"/>
              </a:ext>
            </a:extLst>
          </p:cNvPr>
          <p:cNvSpPr/>
          <p:nvPr/>
        </p:nvSpPr>
        <p:spPr>
          <a:xfrm>
            <a:off x="0" y="4753407"/>
            <a:ext cx="5276330" cy="8476032"/>
          </a:xfrm>
          <a:custGeom>
            <a:avLst/>
            <a:gdLst/>
            <a:ahLst/>
            <a:cxnLst/>
            <a:rect l="l" t="t" r="r" b="b"/>
            <a:pathLst>
              <a:path w="5276330" h="8476032">
                <a:moveTo>
                  <a:pt x="0" y="0"/>
                </a:moveTo>
                <a:lnTo>
                  <a:pt x="5276330" y="0"/>
                </a:lnTo>
                <a:lnTo>
                  <a:pt x="5276330" y="8476032"/>
                </a:lnTo>
                <a:lnTo>
                  <a:pt x="0" y="8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5668" y="6934200"/>
            <a:ext cx="2087118" cy="3352800"/>
          </a:xfrm>
          <a:custGeom>
            <a:avLst/>
            <a:gdLst/>
            <a:ahLst/>
            <a:cxnLst/>
            <a:rect l="l" t="t" r="r" b="b"/>
            <a:pathLst>
              <a:path w="5276330" h="8476032">
                <a:moveTo>
                  <a:pt x="0" y="0"/>
                </a:moveTo>
                <a:lnTo>
                  <a:pt x="5276330" y="0"/>
                </a:lnTo>
                <a:lnTo>
                  <a:pt x="5276330" y="8476032"/>
                </a:lnTo>
                <a:lnTo>
                  <a:pt x="0" y="8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0" y="-665645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Rounded Rectangle 12"/>
          <p:cNvSpPr/>
          <p:nvPr/>
        </p:nvSpPr>
        <p:spPr>
          <a:xfrm>
            <a:off x="2074398" y="2022609"/>
            <a:ext cx="14139203" cy="3120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4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Nếu giảm chiều dài đoạn dây dẫn đi 3 lần thì điện trở của đoạn dây sẽ thay đổi như thế nào?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flipV="1">
            <a:off x="13578362" y="5575870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6" y="5894870"/>
                </a:lnTo>
                <a:lnTo>
                  <a:pt x="5959886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3481643" y="6153619"/>
            <a:ext cx="4594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	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28723" y="6108364"/>
            <a:ext cx="7870051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10439619" y="6248399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4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4" grpId="0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5668" y="6934200"/>
            <a:ext cx="2087118" cy="3352800"/>
          </a:xfrm>
          <a:custGeom>
            <a:avLst/>
            <a:gdLst/>
            <a:ahLst/>
            <a:cxnLst/>
            <a:rect l="l" t="t" r="r" b="b"/>
            <a:pathLst>
              <a:path w="5276330" h="8476032">
                <a:moveTo>
                  <a:pt x="0" y="0"/>
                </a:moveTo>
                <a:lnTo>
                  <a:pt x="5276330" y="0"/>
                </a:lnTo>
                <a:lnTo>
                  <a:pt x="5276330" y="8476032"/>
                </a:lnTo>
                <a:lnTo>
                  <a:pt x="0" y="8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0" y="-665645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Rounded Rectangle 12"/>
          <p:cNvSpPr/>
          <p:nvPr/>
        </p:nvSpPr>
        <p:spPr>
          <a:xfrm>
            <a:off x="2074398" y="2022609"/>
            <a:ext cx="14139203" cy="3120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5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Công thức tính điện trở của đoạn dây dẫn phụ thuộc vào vật liệu, tiết diện và chiều dài đoạn dây dẫn là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flipV="1">
            <a:off x="13578362" y="5575870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6" y="5894870"/>
                </a:lnTo>
                <a:lnTo>
                  <a:pt x="5959886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14355" y="5917479"/>
                <a:ext cx="4594137" cy="2033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355" y="5917479"/>
                <a:ext cx="4594137" cy="2033442"/>
              </a:xfrm>
              <a:prstGeom prst="rect">
                <a:avLst/>
              </a:prstGeom>
              <a:blipFill>
                <a:blip r:embed="rId6"/>
                <a:stretch>
                  <a:fillRect l="-3979" b="-10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971397" y="5714128"/>
                <a:ext cx="3568277" cy="2506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397" y="5714128"/>
                <a:ext cx="3568277" cy="2506905"/>
              </a:xfrm>
              <a:prstGeom prst="rect">
                <a:avLst/>
              </a:prstGeom>
              <a:blipFill>
                <a:blip r:embed="rId7"/>
                <a:stretch>
                  <a:fillRect l="-5299" b="-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4160190" y="6348408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7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4" grpId="0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5668" y="6934200"/>
            <a:ext cx="2087118" cy="3352800"/>
          </a:xfrm>
          <a:custGeom>
            <a:avLst/>
            <a:gdLst/>
            <a:ahLst/>
            <a:cxnLst/>
            <a:rect l="l" t="t" r="r" b="b"/>
            <a:pathLst>
              <a:path w="5276330" h="8476032">
                <a:moveTo>
                  <a:pt x="0" y="0"/>
                </a:moveTo>
                <a:lnTo>
                  <a:pt x="5276330" y="0"/>
                </a:lnTo>
                <a:lnTo>
                  <a:pt x="5276330" y="8476032"/>
                </a:lnTo>
                <a:lnTo>
                  <a:pt x="0" y="8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0" y="-665645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Rounded Rectangle 12"/>
          <p:cNvSpPr/>
          <p:nvPr/>
        </p:nvSpPr>
        <p:spPr>
          <a:xfrm>
            <a:off x="2074398" y="2022609"/>
            <a:ext cx="14139203" cy="3120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6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Cần đặt vào hai đầu đoạn dây dẫn một hiệu điện thế bằng bao nhiêu để cường độ dòng điện trong dây dẫn lớn gấp 2 lần cường độ dòng điện khi hiệu điện thế là 3 V?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flipV="1">
            <a:off x="13578362" y="5575870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6" y="5894870"/>
                </a:lnTo>
                <a:lnTo>
                  <a:pt x="5959886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4214355" y="5917479"/>
            <a:ext cx="4594137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3 V.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6 V</a:t>
            </a:r>
            <a:r>
              <a:rPr lang="en-US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032835" y="5865472"/>
            <a:ext cx="3568277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 9 V.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D. 12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72204" y="6883350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5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4" grpId="0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5991" y="1114425"/>
            <a:ext cx="16230600" cy="82296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5668" y="6934200"/>
            <a:ext cx="2087118" cy="3352800"/>
          </a:xfrm>
          <a:custGeom>
            <a:avLst/>
            <a:gdLst/>
            <a:ahLst/>
            <a:cxnLst/>
            <a:rect l="l" t="t" r="r" b="b"/>
            <a:pathLst>
              <a:path w="5276330" h="8476032">
                <a:moveTo>
                  <a:pt x="0" y="0"/>
                </a:moveTo>
                <a:lnTo>
                  <a:pt x="5276330" y="0"/>
                </a:lnTo>
                <a:lnTo>
                  <a:pt x="5276330" y="8476032"/>
                </a:lnTo>
                <a:lnTo>
                  <a:pt x="0" y="8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0" y="-665645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Rounded Rectangle 12"/>
          <p:cNvSpPr/>
          <p:nvPr/>
        </p:nvSpPr>
        <p:spPr>
          <a:xfrm>
            <a:off x="3886200" y="2014558"/>
            <a:ext cx="10896600" cy="13938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7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Điện trở R của dây dẫn đặc trưng cho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flipV="1">
            <a:off x="13578362" y="5575870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6" y="5894870"/>
                </a:lnTo>
                <a:lnTo>
                  <a:pt x="5959886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3575681" y="4043881"/>
            <a:ext cx="13892069" cy="331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3543300" y="6671745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3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266700"/>
            <a:ext cx="17830800" cy="9677400"/>
            <a:chOff x="0" y="0"/>
            <a:chExt cx="5274950" cy="2674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990002" y="1619584"/>
            <a:ext cx="14307996" cy="82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endParaRPr lang="en-US" sz="5000" dirty="0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8E8F9-909D-43E0-B623-EFCBB6970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2899644"/>
            <a:ext cx="1066495" cy="1066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1E2BB-E910-0318-6713-32C9FE2F30E0}"/>
              </a:ext>
            </a:extLst>
          </p:cNvPr>
          <p:cNvSpPr txBox="1"/>
          <p:nvPr/>
        </p:nvSpPr>
        <p:spPr>
          <a:xfrm>
            <a:off x="2514295" y="2578288"/>
            <a:ext cx="14020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 chiều dài của đoạn dây đồng có đường kính tiết diện 0,5 </a:t>
            </a:r>
            <a:r>
              <a:rPr lang="vi-VN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mm, 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điện trở 20 </a:t>
            </a:r>
            <a:r>
              <a:rPr lang="el-G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Ω 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ở nhiệt độ 20</a:t>
            </a:r>
            <a:r>
              <a:rPr lang="vi-VN" sz="3600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F0C6B2-8F27-415B-2D82-B4964A9CF63C}"/>
              </a:ext>
            </a:extLst>
          </p:cNvPr>
          <p:cNvSpPr/>
          <p:nvPr/>
        </p:nvSpPr>
        <p:spPr>
          <a:xfrm>
            <a:off x="708355" y="1262752"/>
            <a:ext cx="5715000" cy="1066495"/>
          </a:xfrm>
          <a:prstGeom prst="rect">
            <a:avLst/>
          </a:prstGeom>
          <a:solidFill>
            <a:srgbClr val="C8D5EB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</a:t>
            </a:r>
            <a:r>
              <a:rPr lang="vi-VN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tr43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56FC2CAB-1CF9-85C4-AC5D-20FBA3089269}"/>
              </a:ext>
            </a:extLst>
          </p:cNvPr>
          <p:cNvSpPr/>
          <p:nvPr/>
        </p:nvSpPr>
        <p:spPr>
          <a:xfrm>
            <a:off x="1028395" y="4391794"/>
            <a:ext cx="2971800" cy="874251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endParaRPr lang="en-US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5679175"/>
            <a:ext cx="1485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729740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1,7.10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-8</a:t>
            </a:r>
            <a:r>
              <a:rPr lang="en-US" sz="36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Ωm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vi-VN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1729740" algn="l"/>
              </a:tabLst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hiều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000195" y="7834978"/>
            <a:ext cx="9131883" cy="1237903"/>
            <a:chOff x="3276600" y="7817699"/>
            <a:chExt cx="9131883" cy="1237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879516" y="7817699"/>
                  <a:ext cx="6528967" cy="12379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den>
                        </m:f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3600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=923,53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3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9516" y="7817699"/>
                  <a:ext cx="6528967" cy="123790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ight Arrow 10"/>
            <p:cNvSpPr/>
            <p:nvPr/>
          </p:nvSpPr>
          <p:spPr>
            <a:xfrm>
              <a:off x="3276600" y="8191500"/>
              <a:ext cx="1219200" cy="685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8"/>
          <p:cNvSpPr/>
          <p:nvPr/>
        </p:nvSpPr>
        <p:spPr>
          <a:xfrm>
            <a:off x="16706302" y="-91500"/>
            <a:ext cx="1702328" cy="1702328"/>
          </a:xfrm>
          <a:custGeom>
            <a:avLst/>
            <a:gdLst/>
            <a:ahLst/>
            <a:cxnLst/>
            <a:rect l="l" t="t" r="r" b="b"/>
            <a:pathLst>
              <a:path w="1702328" h="1702328">
                <a:moveTo>
                  <a:pt x="0" y="0"/>
                </a:moveTo>
                <a:lnTo>
                  <a:pt x="1702328" y="0"/>
                </a:lnTo>
                <a:lnTo>
                  <a:pt x="1702328" y="1702327"/>
                </a:lnTo>
                <a:lnTo>
                  <a:pt x="0" y="17023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9333" y="8430733"/>
            <a:ext cx="892213" cy="1548309"/>
          </a:xfrm>
          <a:custGeom>
            <a:avLst/>
            <a:gdLst/>
            <a:ahLst/>
            <a:cxnLst/>
            <a:rect l="l" t="t" r="r" b="b"/>
            <a:pathLst>
              <a:path w="892213" h="1548309">
                <a:moveTo>
                  <a:pt x="0" y="0"/>
                </a:moveTo>
                <a:lnTo>
                  <a:pt x="892213" y="0"/>
                </a:lnTo>
                <a:lnTo>
                  <a:pt x="892213" y="1548308"/>
                </a:lnTo>
                <a:lnTo>
                  <a:pt x="0" y="1548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3414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82162"/>
            <a:ext cx="16230600" cy="8376138"/>
            <a:chOff x="0" y="-47625"/>
            <a:chExt cx="5274950" cy="27222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343" y="6108561"/>
            <a:ext cx="3388468" cy="4762500"/>
          </a:xfrm>
          <a:custGeom>
            <a:avLst/>
            <a:gdLst/>
            <a:ahLst/>
            <a:cxnLst/>
            <a:rect l="l" t="t" r="r" b="b"/>
            <a:pathLst>
              <a:path w="5276330" h="8476032">
                <a:moveTo>
                  <a:pt x="0" y="0"/>
                </a:moveTo>
                <a:lnTo>
                  <a:pt x="5276330" y="0"/>
                </a:lnTo>
                <a:lnTo>
                  <a:pt x="5276330" y="8476032"/>
                </a:lnTo>
                <a:lnTo>
                  <a:pt x="0" y="8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-685800" y="-1330278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13578362" y="5575870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6" y="5894870"/>
                </a:lnTo>
                <a:lnTo>
                  <a:pt x="5959886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lowchart: Terminator 10"/>
          <p:cNvSpPr/>
          <p:nvPr/>
        </p:nvSpPr>
        <p:spPr>
          <a:xfrm>
            <a:off x="6023925" y="293928"/>
            <a:ext cx="6240150" cy="1191972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5696" y="1943100"/>
            <a:ext cx="14485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cs typeface="Arial" panose="020B0604020202020204" pitchFamily="34" charset="0"/>
              </a:rPr>
              <a:t>Câu hỏi: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làm giảm khả năng cản trở dòng điện của dây dẫn điện dùng trong gia đình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nên chọn dây dẫn nhôm hay dây dẫn đồng? Vì sao?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với cùng một loại dây, nên chọn dây có tiết diện nhỏ           hay lớn? Vì sao?</a:t>
            </a:r>
          </a:p>
          <a:p>
            <a:pPr>
              <a:lnSpc>
                <a:spcPct val="150000"/>
              </a:lnSpc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33"/>
          <p:cNvSpPr/>
          <p:nvPr/>
        </p:nvSpPr>
        <p:spPr>
          <a:xfrm rot="-968427">
            <a:off x="14933279" y="6444593"/>
            <a:ext cx="2825621" cy="2877947"/>
          </a:xfrm>
          <a:custGeom>
            <a:avLst/>
            <a:gdLst/>
            <a:ahLst/>
            <a:cxnLst/>
            <a:rect l="l" t="t" r="r" b="b"/>
            <a:pathLst>
              <a:path w="2825621" h="2877947">
                <a:moveTo>
                  <a:pt x="0" y="0"/>
                </a:moveTo>
                <a:lnTo>
                  <a:pt x="2825621" y="0"/>
                </a:lnTo>
                <a:lnTo>
                  <a:pt x="2825621" y="2877947"/>
                </a:lnTo>
                <a:lnTo>
                  <a:pt x="0" y="28779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7362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" y="876300"/>
            <a:ext cx="17983200" cy="9220200"/>
            <a:chOff x="0" y="-47625"/>
            <a:chExt cx="3250417" cy="2722247"/>
          </a:xfrm>
        </p:grpSpPr>
        <p:sp>
          <p:nvSpPr>
            <p:cNvPr id="3" name="Freeform 3"/>
            <p:cNvSpPr/>
            <p:nvPr/>
          </p:nvSpPr>
          <p:spPr>
            <a:xfrm>
              <a:off x="151502" y="-20734"/>
              <a:ext cx="2988731" cy="2492875"/>
            </a:xfrm>
            <a:custGeom>
              <a:avLst/>
              <a:gdLst/>
              <a:ahLst/>
              <a:cxnLst/>
              <a:rect l="l" t="t" r="r" b="b"/>
              <a:pathLst>
                <a:path w="3250417" h="2674622">
                  <a:moveTo>
                    <a:pt x="38705" y="0"/>
                  </a:moveTo>
                  <a:lnTo>
                    <a:pt x="3211713" y="0"/>
                  </a:lnTo>
                  <a:cubicBezTo>
                    <a:pt x="3233089" y="0"/>
                    <a:pt x="3250417" y="17329"/>
                    <a:pt x="3250417" y="38705"/>
                  </a:cubicBezTo>
                  <a:lnTo>
                    <a:pt x="3250417" y="2635918"/>
                  </a:lnTo>
                  <a:cubicBezTo>
                    <a:pt x="3250417" y="2646183"/>
                    <a:pt x="3246339" y="2656028"/>
                    <a:pt x="3239081" y="2663286"/>
                  </a:cubicBezTo>
                  <a:cubicBezTo>
                    <a:pt x="3231823" y="2670545"/>
                    <a:pt x="3221978" y="2674622"/>
                    <a:pt x="3211713" y="2674622"/>
                  </a:cubicBezTo>
                  <a:lnTo>
                    <a:pt x="38705" y="2674622"/>
                  </a:lnTo>
                  <a:cubicBezTo>
                    <a:pt x="17329" y="2674622"/>
                    <a:pt x="0" y="2657294"/>
                    <a:pt x="0" y="2635918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0417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E76E4D7-623E-48FD-1E8A-9EB21E2292B3}"/>
              </a:ext>
            </a:extLst>
          </p:cNvPr>
          <p:cNvSpPr txBox="1"/>
          <p:nvPr/>
        </p:nvSpPr>
        <p:spPr>
          <a:xfrm>
            <a:off x="1981200" y="1790700"/>
            <a:ext cx="151638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làm giảm khả năng cản trở dòng điện của dây dẫn điện dùng trong gia đình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38" y="9063817"/>
            <a:ext cx="1565359" cy="1312882"/>
          </a:xfrm>
          <a:prstGeom prst="rect">
            <a:avLst/>
          </a:prstGeom>
        </p:spPr>
      </p:pic>
      <p:sp>
        <p:nvSpPr>
          <p:cNvPr id="12" name="Rectangle: Single Corner Snipped 8">
            <a:extLst>
              <a:ext uri="{FF2B5EF4-FFF2-40B4-BE49-F238E27FC236}">
                <a16:creationId xmlns:a16="http://schemas.microsoft.com/office/drawing/2014/main" id="{56FC2CAB-1CF9-85C4-AC5D-20FBA3089269}"/>
              </a:ext>
            </a:extLst>
          </p:cNvPr>
          <p:cNvSpPr/>
          <p:nvPr/>
        </p:nvSpPr>
        <p:spPr>
          <a:xfrm>
            <a:off x="739141" y="967379"/>
            <a:ext cx="2971800" cy="874251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Nên lựa chọn dây dẫn đồng hay dây dẫn nhôm? | Mobi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/>
          <a:stretch/>
        </p:blipFill>
        <p:spPr bwMode="auto">
          <a:xfrm>
            <a:off x="11429198" y="3545137"/>
            <a:ext cx="5910108" cy="475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81200" y="3545137"/>
            <a:ext cx="9144000" cy="57349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Nên chọn dây dẫn đồng vì điện trở suất của đồng nhỏ hơn nhôm.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Với cùng một loại dây, </a:t>
            </a:r>
            <a:r>
              <a:rPr lang="vi-VN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 chọn dây có tiết diện lớn 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 theo công thức trên, điện trở của dây tỉ lệ nghịch với tiết diện của dây.</a:t>
            </a:r>
          </a:p>
        </p:txBody>
      </p:sp>
    </p:spTree>
    <p:extLst>
      <p:ext uri="{BB962C8B-B14F-4D97-AF65-F5344CB8AC3E}">
        <p14:creationId xmlns:p14="http://schemas.microsoft.com/office/powerpoint/2010/main" val="156010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" y="876300"/>
            <a:ext cx="17983200" cy="9220200"/>
            <a:chOff x="0" y="-47625"/>
            <a:chExt cx="3250417" cy="2722247"/>
          </a:xfrm>
        </p:grpSpPr>
        <p:sp>
          <p:nvSpPr>
            <p:cNvPr id="3" name="Freeform 3"/>
            <p:cNvSpPr/>
            <p:nvPr/>
          </p:nvSpPr>
          <p:spPr>
            <a:xfrm>
              <a:off x="151502" y="-20734"/>
              <a:ext cx="2988731" cy="2492875"/>
            </a:xfrm>
            <a:custGeom>
              <a:avLst/>
              <a:gdLst/>
              <a:ahLst/>
              <a:cxnLst/>
              <a:rect l="l" t="t" r="r" b="b"/>
              <a:pathLst>
                <a:path w="3250417" h="2674622">
                  <a:moveTo>
                    <a:pt x="38705" y="0"/>
                  </a:moveTo>
                  <a:lnTo>
                    <a:pt x="3211713" y="0"/>
                  </a:lnTo>
                  <a:cubicBezTo>
                    <a:pt x="3233089" y="0"/>
                    <a:pt x="3250417" y="17329"/>
                    <a:pt x="3250417" y="38705"/>
                  </a:cubicBezTo>
                  <a:lnTo>
                    <a:pt x="3250417" y="2635918"/>
                  </a:lnTo>
                  <a:cubicBezTo>
                    <a:pt x="3250417" y="2646183"/>
                    <a:pt x="3246339" y="2656028"/>
                    <a:pt x="3239081" y="2663286"/>
                  </a:cubicBezTo>
                  <a:cubicBezTo>
                    <a:pt x="3231823" y="2670545"/>
                    <a:pt x="3221978" y="2674622"/>
                    <a:pt x="3211713" y="2674622"/>
                  </a:cubicBezTo>
                  <a:lnTo>
                    <a:pt x="38705" y="2674622"/>
                  </a:lnTo>
                  <a:cubicBezTo>
                    <a:pt x="17329" y="2674622"/>
                    <a:pt x="0" y="2657294"/>
                    <a:pt x="0" y="2635918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0417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7170" name="Picture 2" descr="Dòng điện bao nhiêu V gây chết người? Mức điện áp gây nguy hiể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0" b="23224"/>
          <a:stretch/>
        </p:blipFill>
        <p:spPr bwMode="auto">
          <a:xfrm>
            <a:off x="12059052" y="2933700"/>
            <a:ext cx="5345705" cy="54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538" y="9063817"/>
            <a:ext cx="1565359" cy="1312882"/>
          </a:xfrm>
          <a:prstGeom prst="rect">
            <a:avLst/>
          </a:prstGeom>
        </p:spPr>
      </p:pic>
      <p:sp>
        <p:nvSpPr>
          <p:cNvPr id="12" name="Rectangle: Single Corner Snipped 8">
            <a:extLst>
              <a:ext uri="{FF2B5EF4-FFF2-40B4-BE49-F238E27FC236}">
                <a16:creationId xmlns:a16="http://schemas.microsoft.com/office/drawing/2014/main" id="{56FC2CAB-1CF9-85C4-AC5D-20FBA3089269}"/>
              </a:ext>
            </a:extLst>
          </p:cNvPr>
          <p:cNvSpPr/>
          <p:nvPr/>
        </p:nvSpPr>
        <p:spPr>
          <a:xfrm>
            <a:off x="739141" y="967379"/>
            <a:ext cx="2971800" cy="874251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có biết</a:t>
            </a:r>
            <a:endParaRPr lang="en-US" sz="4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2154384"/>
            <a:ext cx="11294875" cy="6596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 trở của da người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 trở của cơ thể chủ yếu tập trung trên da.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 trở của da sẽ thấp hơn nhiều khi bề mặt da ẩm ướt.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bị điện giật với cùng một hiệu điện thế, người có da      ẩm ướt sẽ chịu dòng điện lớn hơn.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điều kiện bình thường với lớp da khô và sạch thì       hiệu điện thế dưới 24 V được coi là điện áp an toàn cho con người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083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82162"/>
            <a:ext cx="16230600" cy="8376138"/>
            <a:chOff x="0" y="-47625"/>
            <a:chExt cx="5274950" cy="27222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950" cy="267462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5668" y="6934200"/>
            <a:ext cx="2087118" cy="3352800"/>
          </a:xfrm>
          <a:custGeom>
            <a:avLst/>
            <a:gdLst/>
            <a:ahLst/>
            <a:cxnLst/>
            <a:rect l="l" t="t" r="r" b="b"/>
            <a:pathLst>
              <a:path w="5276330" h="8476032">
                <a:moveTo>
                  <a:pt x="0" y="0"/>
                </a:moveTo>
                <a:lnTo>
                  <a:pt x="5276330" y="0"/>
                </a:lnTo>
                <a:lnTo>
                  <a:pt x="5276330" y="8476032"/>
                </a:lnTo>
                <a:lnTo>
                  <a:pt x="0" y="8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-685800" y="-1330278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7" y="5894870"/>
                </a:lnTo>
                <a:lnTo>
                  <a:pt x="5959887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13578362" y="5575870"/>
            <a:ext cx="5959887" cy="5894870"/>
          </a:xfrm>
          <a:custGeom>
            <a:avLst/>
            <a:gdLst/>
            <a:ahLst/>
            <a:cxnLst/>
            <a:rect l="l" t="t" r="r" b="b"/>
            <a:pathLst>
              <a:path w="5959887" h="5894870">
                <a:moveTo>
                  <a:pt x="0" y="5894870"/>
                </a:moveTo>
                <a:lnTo>
                  <a:pt x="5959886" y="5894870"/>
                </a:lnTo>
                <a:lnTo>
                  <a:pt x="5959886" y="0"/>
                </a:lnTo>
                <a:lnTo>
                  <a:pt x="0" y="0"/>
                </a:lnTo>
                <a:lnTo>
                  <a:pt x="0" y="58948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lowchart: Terminator 10"/>
          <p:cNvSpPr/>
          <p:nvPr/>
        </p:nvSpPr>
        <p:spPr>
          <a:xfrm>
            <a:off x="6023925" y="293928"/>
            <a:ext cx="6240150" cy="1191972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" t="3775" r="9259"/>
          <a:stretch/>
        </p:blipFill>
        <p:spPr>
          <a:xfrm>
            <a:off x="4286868" y="1617156"/>
            <a:ext cx="9407938" cy="75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8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45211" y="3063684"/>
            <a:ext cx="4597578" cy="6211151"/>
            <a:chOff x="0" y="0"/>
            <a:chExt cx="1210885" cy="16358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885" cy="1635859"/>
            </a:xfrm>
            <a:custGeom>
              <a:avLst/>
              <a:gdLst/>
              <a:ahLst/>
              <a:cxnLst/>
              <a:rect l="l" t="t" r="r" b="b"/>
              <a:pathLst>
                <a:path w="1210885" h="1635859">
                  <a:moveTo>
                    <a:pt x="85880" y="0"/>
                  </a:moveTo>
                  <a:lnTo>
                    <a:pt x="1125005" y="0"/>
                  </a:lnTo>
                  <a:cubicBezTo>
                    <a:pt x="1172435" y="0"/>
                    <a:pt x="1210885" y="38450"/>
                    <a:pt x="1210885" y="85880"/>
                  </a:cubicBezTo>
                  <a:lnTo>
                    <a:pt x="1210885" y="1549979"/>
                  </a:lnTo>
                  <a:cubicBezTo>
                    <a:pt x="1210885" y="1572756"/>
                    <a:pt x="1201837" y="1594600"/>
                    <a:pt x="1185731" y="1610705"/>
                  </a:cubicBezTo>
                  <a:cubicBezTo>
                    <a:pt x="1169626" y="1626811"/>
                    <a:pt x="1147782" y="1635859"/>
                    <a:pt x="1125005" y="1635859"/>
                  </a:cubicBezTo>
                  <a:lnTo>
                    <a:pt x="85880" y="1635859"/>
                  </a:lnTo>
                  <a:cubicBezTo>
                    <a:pt x="63103" y="1635859"/>
                    <a:pt x="41259" y="1626811"/>
                    <a:pt x="25154" y="1610705"/>
                  </a:cubicBezTo>
                  <a:cubicBezTo>
                    <a:pt x="9048" y="1594600"/>
                    <a:pt x="0" y="1572756"/>
                    <a:pt x="0" y="1549979"/>
                  </a:cubicBezTo>
                  <a:lnTo>
                    <a:pt x="0" y="85880"/>
                  </a:lnTo>
                  <a:cubicBezTo>
                    <a:pt x="0" y="63103"/>
                    <a:pt x="9048" y="41259"/>
                    <a:pt x="25154" y="25154"/>
                  </a:cubicBezTo>
                  <a:cubicBezTo>
                    <a:pt x="41259" y="9048"/>
                    <a:pt x="63103" y="0"/>
                    <a:pt x="8588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10885" cy="1673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44118" y="3047149"/>
            <a:ext cx="4597578" cy="6211151"/>
            <a:chOff x="0" y="0"/>
            <a:chExt cx="1210885" cy="16358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0885" cy="1635859"/>
            </a:xfrm>
            <a:custGeom>
              <a:avLst/>
              <a:gdLst/>
              <a:ahLst/>
              <a:cxnLst/>
              <a:rect l="l" t="t" r="r" b="b"/>
              <a:pathLst>
                <a:path w="1210885" h="1635859">
                  <a:moveTo>
                    <a:pt x="85880" y="0"/>
                  </a:moveTo>
                  <a:lnTo>
                    <a:pt x="1125005" y="0"/>
                  </a:lnTo>
                  <a:cubicBezTo>
                    <a:pt x="1172435" y="0"/>
                    <a:pt x="1210885" y="38450"/>
                    <a:pt x="1210885" y="85880"/>
                  </a:cubicBezTo>
                  <a:lnTo>
                    <a:pt x="1210885" y="1549979"/>
                  </a:lnTo>
                  <a:cubicBezTo>
                    <a:pt x="1210885" y="1572756"/>
                    <a:pt x="1201837" y="1594600"/>
                    <a:pt x="1185731" y="1610705"/>
                  </a:cubicBezTo>
                  <a:cubicBezTo>
                    <a:pt x="1169626" y="1626811"/>
                    <a:pt x="1147782" y="1635859"/>
                    <a:pt x="1125005" y="1635859"/>
                  </a:cubicBezTo>
                  <a:lnTo>
                    <a:pt x="85880" y="1635859"/>
                  </a:lnTo>
                  <a:cubicBezTo>
                    <a:pt x="63103" y="1635859"/>
                    <a:pt x="41259" y="1626811"/>
                    <a:pt x="25154" y="1610705"/>
                  </a:cubicBezTo>
                  <a:cubicBezTo>
                    <a:pt x="9048" y="1594600"/>
                    <a:pt x="0" y="1572756"/>
                    <a:pt x="0" y="1549979"/>
                  </a:cubicBezTo>
                  <a:lnTo>
                    <a:pt x="0" y="85880"/>
                  </a:lnTo>
                  <a:cubicBezTo>
                    <a:pt x="0" y="63103"/>
                    <a:pt x="9048" y="41259"/>
                    <a:pt x="25154" y="25154"/>
                  </a:cubicBezTo>
                  <a:cubicBezTo>
                    <a:pt x="41259" y="9048"/>
                    <a:pt x="63103" y="0"/>
                    <a:pt x="8588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210885" cy="1673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846305" y="3080218"/>
            <a:ext cx="4597578" cy="6211151"/>
            <a:chOff x="0" y="0"/>
            <a:chExt cx="1210885" cy="16358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0885" cy="1635859"/>
            </a:xfrm>
            <a:custGeom>
              <a:avLst/>
              <a:gdLst/>
              <a:ahLst/>
              <a:cxnLst/>
              <a:rect l="l" t="t" r="r" b="b"/>
              <a:pathLst>
                <a:path w="1210885" h="1635859">
                  <a:moveTo>
                    <a:pt x="85880" y="0"/>
                  </a:moveTo>
                  <a:lnTo>
                    <a:pt x="1125005" y="0"/>
                  </a:lnTo>
                  <a:cubicBezTo>
                    <a:pt x="1172435" y="0"/>
                    <a:pt x="1210885" y="38450"/>
                    <a:pt x="1210885" y="85880"/>
                  </a:cubicBezTo>
                  <a:lnTo>
                    <a:pt x="1210885" y="1549979"/>
                  </a:lnTo>
                  <a:cubicBezTo>
                    <a:pt x="1210885" y="1572756"/>
                    <a:pt x="1201837" y="1594600"/>
                    <a:pt x="1185731" y="1610705"/>
                  </a:cubicBezTo>
                  <a:cubicBezTo>
                    <a:pt x="1169626" y="1626811"/>
                    <a:pt x="1147782" y="1635859"/>
                    <a:pt x="1125005" y="1635859"/>
                  </a:cubicBezTo>
                  <a:lnTo>
                    <a:pt x="85880" y="1635859"/>
                  </a:lnTo>
                  <a:cubicBezTo>
                    <a:pt x="63103" y="1635859"/>
                    <a:pt x="41259" y="1626811"/>
                    <a:pt x="25154" y="1610705"/>
                  </a:cubicBezTo>
                  <a:cubicBezTo>
                    <a:pt x="9048" y="1594600"/>
                    <a:pt x="0" y="1572756"/>
                    <a:pt x="0" y="1549979"/>
                  </a:cubicBezTo>
                  <a:lnTo>
                    <a:pt x="0" y="85880"/>
                  </a:lnTo>
                  <a:cubicBezTo>
                    <a:pt x="0" y="63103"/>
                    <a:pt x="9048" y="41259"/>
                    <a:pt x="25154" y="25154"/>
                  </a:cubicBezTo>
                  <a:cubicBezTo>
                    <a:pt x="41259" y="9048"/>
                    <a:pt x="63103" y="0"/>
                    <a:pt x="8588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210885" cy="1673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612221" y="3532035"/>
            <a:ext cx="1061372" cy="106137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606842" y="3532035"/>
            <a:ext cx="1061372" cy="106137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614408" y="3532035"/>
            <a:ext cx="1061372" cy="106137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865888" y="857250"/>
            <a:ext cx="14577995" cy="1269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vi-VN" sz="6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612221" y="3628190"/>
            <a:ext cx="1061372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5"/>
              </a:lnSpc>
            </a:pPr>
            <a:r>
              <a:rPr lang="en-US" sz="45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613314" y="3580085"/>
            <a:ext cx="1061372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7065"/>
              </a:lnSpc>
              <a:spcBef>
                <a:spcPct val="0"/>
              </a:spcBef>
            </a:pPr>
            <a:r>
              <a:rPr lang="en-US" sz="45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14408" y="3580085"/>
            <a:ext cx="1061372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7065"/>
              </a:lnSpc>
              <a:spcBef>
                <a:spcPct val="0"/>
              </a:spcBef>
            </a:pPr>
            <a:r>
              <a:rPr lang="en-US" sz="45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65059" y="5265730"/>
            <a:ext cx="4155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Ôn tập kiến thức đã học trong bài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59680" y="5282858"/>
            <a:ext cx="4155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Làm bài tập trong SBT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67246" y="5337962"/>
            <a:ext cx="4155695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- </a:t>
            </a:r>
            <a:r>
              <a:rPr lang="vi-VN" sz="4000" b="1" dirty="0"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cs typeface="Arial" panose="020B0604020202020204" pitchFamily="34" charset="0"/>
              </a:rPr>
              <a:t>(Chủ đề 2)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2">
            <a:extLst>
              <a:ext uri="{FF2B5EF4-FFF2-40B4-BE49-F238E27FC236}">
                <a16:creationId xmlns:a16="http://schemas.microsoft.com/office/drawing/2014/main" id="{0EA087BC-B647-0467-C3E9-CBE4D1ABF040}"/>
              </a:ext>
            </a:extLst>
          </p:cNvPr>
          <p:cNvSpPr/>
          <p:nvPr/>
        </p:nvSpPr>
        <p:spPr>
          <a:xfrm rot="1361091">
            <a:off x="15190074" y="7104674"/>
            <a:ext cx="2507614" cy="3288674"/>
          </a:xfrm>
          <a:custGeom>
            <a:avLst/>
            <a:gdLst/>
            <a:ahLst/>
            <a:cxnLst/>
            <a:rect l="l" t="t" r="r" b="b"/>
            <a:pathLst>
              <a:path w="2507614" h="3288674">
                <a:moveTo>
                  <a:pt x="0" y="0"/>
                </a:moveTo>
                <a:lnTo>
                  <a:pt x="2507613" y="0"/>
                </a:lnTo>
                <a:lnTo>
                  <a:pt x="2507613" y="3288674"/>
                </a:lnTo>
                <a:lnTo>
                  <a:pt x="0" y="3288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53CC9587-B6EA-31DC-B4BD-F569806C869A}"/>
              </a:ext>
            </a:extLst>
          </p:cNvPr>
          <p:cNvSpPr/>
          <p:nvPr/>
        </p:nvSpPr>
        <p:spPr>
          <a:xfrm>
            <a:off x="813133" y="348128"/>
            <a:ext cx="2503851" cy="2851177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361B324B-5253-99E3-E52F-92EC0E9F923D}"/>
              </a:ext>
            </a:extLst>
          </p:cNvPr>
          <p:cNvSpPr/>
          <p:nvPr/>
        </p:nvSpPr>
        <p:spPr>
          <a:xfrm rot="-1206288">
            <a:off x="214573" y="7223388"/>
            <a:ext cx="2571313" cy="3774404"/>
          </a:xfrm>
          <a:custGeom>
            <a:avLst/>
            <a:gdLst/>
            <a:ahLst/>
            <a:cxnLst/>
            <a:rect l="l" t="t" r="r" b="b"/>
            <a:pathLst>
              <a:path w="2571313" h="3774404">
                <a:moveTo>
                  <a:pt x="0" y="0"/>
                </a:moveTo>
                <a:lnTo>
                  <a:pt x="2571313" y="0"/>
                </a:lnTo>
                <a:lnTo>
                  <a:pt x="2571313" y="3774404"/>
                </a:lnTo>
                <a:lnTo>
                  <a:pt x="0" y="37744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4263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798" y="228600"/>
            <a:ext cx="17678401" cy="9791700"/>
            <a:chOff x="-234841" y="-222885"/>
            <a:chExt cx="5646426" cy="3070862"/>
          </a:xfrm>
        </p:grpSpPr>
        <p:sp>
          <p:nvSpPr>
            <p:cNvPr id="3" name="Freeform 3"/>
            <p:cNvSpPr/>
            <p:nvPr/>
          </p:nvSpPr>
          <p:spPr>
            <a:xfrm>
              <a:off x="-234841" y="-222885"/>
              <a:ext cx="5646426" cy="307086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FD672CD-4972-C017-DD35-3812A99AE4FD}"/>
              </a:ext>
            </a:extLst>
          </p:cNvPr>
          <p:cNvSpPr/>
          <p:nvPr/>
        </p:nvSpPr>
        <p:spPr>
          <a:xfrm>
            <a:off x="6906769" y="-36588"/>
            <a:ext cx="4781931" cy="990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THÍ NGHIỆM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2A19DA-D641-A386-1336-F728728EA0D0}"/>
              </a:ext>
            </a:extLst>
          </p:cNvPr>
          <p:cNvSpPr txBox="1"/>
          <p:nvPr/>
        </p:nvSpPr>
        <p:spPr>
          <a:xfrm>
            <a:off x="892090" y="851492"/>
            <a:ext cx="3970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endParaRPr lang="en-US" sz="40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86513" y="2324100"/>
            <a:ext cx="4869907" cy="3320876"/>
            <a:chOff x="-10009128" y="10756939"/>
            <a:chExt cx="4869907" cy="3320876"/>
          </a:xfrm>
        </p:grpSpPr>
        <p:pic>
          <p:nvPicPr>
            <p:cNvPr id="1026" name="Picture 2" descr="Biến Áp Nguồn EE25 200:6 ( 1 cuộn đầu ra )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61" t="30429" r="13169" b="18662"/>
            <a:stretch/>
          </p:blipFill>
          <p:spPr bwMode="auto">
            <a:xfrm>
              <a:off x="-10009128" y="10756939"/>
              <a:ext cx="4869907" cy="2842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9524779" y="13369929"/>
              <a:ext cx="35179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Biến áp nguồn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6640" y="6237373"/>
            <a:ext cx="9102919" cy="2998913"/>
            <a:chOff x="3626730" y="2610594"/>
            <a:chExt cx="8993684" cy="3674504"/>
          </a:xfrm>
        </p:grpSpPr>
        <p:pic>
          <p:nvPicPr>
            <p:cNvPr id="1028" name="Picture 4" descr="Công thức tính chiều dài cuộn dây điện tiêu chuẩn TOÀN PHÚC ELECTRI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1" y="2610594"/>
              <a:ext cx="4332931" cy="226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626730" y="5040628"/>
              <a:ext cx="8993684" cy="1244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ây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dẫn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</a:t>
              </a:r>
              <a:r>
                <a:rPr lang="en-US" sz="4000" baseline="-25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</a:t>
              </a:r>
              <a:r>
                <a:rPr lang="en-US" sz="4000" baseline="-25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vi-VN" sz="4000" baseline="-25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khác nhau, dây nối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663300" y="6041095"/>
            <a:ext cx="3664379" cy="3120928"/>
            <a:chOff x="1236484" y="6406223"/>
            <a:chExt cx="3664379" cy="3120928"/>
          </a:xfrm>
        </p:grpSpPr>
        <p:pic>
          <p:nvPicPr>
            <p:cNvPr id="1030" name="Picture 6" descr="Bóng Đèn LED Bulb Công Suất Nhỏ NLB033 3W - Ánh Sáng Vàng - Thiết Bị Điện  Nướ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484" y="6406223"/>
              <a:ext cx="2496560" cy="2496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382961" y="8819265"/>
              <a:ext cx="35179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1 đèn (3V)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99290" y="1972889"/>
            <a:ext cx="8624579" cy="3991163"/>
            <a:chOff x="2228409" y="5377350"/>
            <a:chExt cx="10729368" cy="4945631"/>
          </a:xfrm>
        </p:grpSpPr>
        <p:pic>
          <p:nvPicPr>
            <p:cNvPr id="1034" name="Picture 10" descr="Cách lắp cầu chì vào bảng điện thông dụng từng bước mộ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495" y="5377350"/>
              <a:ext cx="5927585" cy="3704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228409" y="9064427"/>
              <a:ext cx="10729368" cy="125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tắc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lắp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mạch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ea typeface="Calibri" panose="020F0502020204030204" pitchFamily="34" charset="0"/>
                  <a:cs typeface="Arial" panose="020B0604020202020204" pitchFamily="34" charset="0"/>
                </a:rPr>
                <a:t>điện.</a:t>
              </a:r>
              <a:endParaRPr lang="en-US" sz="40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228600"/>
            <a:ext cx="17830800" cy="9791700"/>
            <a:chOff x="-234841" y="-222885"/>
            <a:chExt cx="5646426" cy="3070862"/>
          </a:xfrm>
        </p:grpSpPr>
        <p:sp>
          <p:nvSpPr>
            <p:cNvPr id="3" name="Freeform 3"/>
            <p:cNvSpPr/>
            <p:nvPr/>
          </p:nvSpPr>
          <p:spPr>
            <a:xfrm>
              <a:off x="-234841" y="-222885"/>
              <a:ext cx="5646426" cy="307086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BDED151-5BFB-6193-5A5B-E017C172D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063" y="2032996"/>
            <a:ext cx="5099458" cy="591273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9402" y="571500"/>
            <a:ext cx="11583661" cy="6764564"/>
            <a:chOff x="919402" y="787431"/>
            <a:chExt cx="11583661" cy="67645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2A19DA-D641-A386-1336-F728728EA0D0}"/>
                </a:ext>
              </a:extLst>
            </p:cNvPr>
            <p:cNvSpPr txBox="1"/>
            <p:nvPr/>
          </p:nvSpPr>
          <p:spPr>
            <a:xfrm>
              <a:off x="944802" y="787431"/>
              <a:ext cx="397079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40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Tiến hành:</a:t>
              </a:r>
              <a:endPara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19402" y="1714500"/>
              <a:ext cx="11583661" cy="5837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marR="0" indent="-57150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Mắc mạnh điện theo sơ đồ hình 7.2. Để nguồn ở mức 3V</a:t>
              </a:r>
            </a:p>
            <a:p>
              <a:pPr marL="571500" marR="0" indent="-57150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Đóng công tắc, quan sát độ sáng của đèn</a:t>
              </a:r>
            </a:p>
            <a:p>
              <a:pPr marL="571500" marR="0" indent="-57150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Mở công tắc, thay đoạn dây dẫn R</a:t>
              </a:r>
              <a:r>
                <a:rPr lang="vi-VN" sz="4000" baseline="-25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bằng đoạn dây dẫn R</a:t>
              </a:r>
              <a:r>
                <a:rPr lang="vi-VN" sz="4000" baseline="-25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. Đóng công tắc, quan sát độ sáng của đèn.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70202" y="7396495"/>
            <a:ext cx="14585840" cy="1861805"/>
            <a:chOff x="944802" y="5011557"/>
            <a:chExt cx="14585840" cy="18618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2A19DA-D641-A386-1336-F728728EA0D0}"/>
                </a:ext>
              </a:extLst>
            </p:cNvPr>
            <p:cNvSpPr txBox="1"/>
            <p:nvPr/>
          </p:nvSpPr>
          <p:spPr>
            <a:xfrm>
              <a:off x="970202" y="5011557"/>
              <a:ext cx="397079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40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Yêu cầu:</a:t>
              </a:r>
              <a:endPara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44802" y="5857699"/>
              <a:ext cx="1458584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marR="0" indent="-57150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 sánh độ sáng của đèn khi dùng R</a:t>
              </a:r>
              <a:r>
                <a:rPr lang="vi-VN" sz="4000" baseline="-25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và khi dùng  R</a:t>
              </a:r>
              <a:r>
                <a:rPr lang="vi-VN" sz="4000" baseline="-25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6" name="Freeform 9"/>
          <p:cNvSpPr/>
          <p:nvPr/>
        </p:nvSpPr>
        <p:spPr>
          <a:xfrm>
            <a:off x="16584092" y="7396495"/>
            <a:ext cx="1691047" cy="2934573"/>
          </a:xfrm>
          <a:custGeom>
            <a:avLst/>
            <a:gdLst/>
            <a:ahLst/>
            <a:cxnLst/>
            <a:rect l="l" t="t" r="r" b="b"/>
            <a:pathLst>
              <a:path w="892213" h="1548309">
                <a:moveTo>
                  <a:pt x="0" y="0"/>
                </a:moveTo>
                <a:lnTo>
                  <a:pt x="892213" y="0"/>
                </a:lnTo>
                <a:lnTo>
                  <a:pt x="892213" y="1548308"/>
                </a:lnTo>
                <a:lnTo>
                  <a:pt x="0" y="154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7"/>
          <p:cNvSpPr/>
          <p:nvPr/>
        </p:nvSpPr>
        <p:spPr>
          <a:xfrm flipH="1">
            <a:off x="-114139" y="8345819"/>
            <a:ext cx="1523044" cy="1997435"/>
          </a:xfrm>
          <a:custGeom>
            <a:avLst/>
            <a:gdLst/>
            <a:ahLst/>
            <a:cxnLst/>
            <a:rect l="l" t="t" r="r" b="b"/>
            <a:pathLst>
              <a:path w="1502050" h="1969902">
                <a:moveTo>
                  <a:pt x="1502050" y="0"/>
                </a:moveTo>
                <a:lnTo>
                  <a:pt x="0" y="0"/>
                </a:lnTo>
                <a:lnTo>
                  <a:pt x="0" y="1969902"/>
                </a:lnTo>
                <a:lnTo>
                  <a:pt x="1502050" y="1969902"/>
                </a:lnTo>
                <a:lnTo>
                  <a:pt x="150205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53CC9587-B6EA-31DC-B4BD-F569806C869A}"/>
              </a:ext>
            </a:extLst>
          </p:cNvPr>
          <p:cNvSpPr/>
          <p:nvPr/>
        </p:nvSpPr>
        <p:spPr>
          <a:xfrm>
            <a:off x="-281724" y="-466252"/>
            <a:ext cx="1251926" cy="1685406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9854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71892" y="1590892"/>
            <a:ext cx="10287000" cy="715775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848238" y="723901"/>
            <a:ext cx="12077700" cy="83007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9C782DBA-2D06-15E7-4FFD-C79543D1D3A0}"/>
              </a:ext>
            </a:extLst>
          </p:cNvPr>
          <p:cNvSpPr/>
          <p:nvPr/>
        </p:nvSpPr>
        <p:spPr>
          <a:xfrm>
            <a:off x="0" y="5169769"/>
            <a:ext cx="4256314" cy="5266692"/>
          </a:xfrm>
          <a:custGeom>
            <a:avLst/>
            <a:gdLst/>
            <a:ahLst/>
            <a:cxnLst/>
            <a:rect l="l" t="t" r="r" b="b"/>
            <a:pathLst>
              <a:path w="1436460" h="1738529">
                <a:moveTo>
                  <a:pt x="0" y="0"/>
                </a:moveTo>
                <a:lnTo>
                  <a:pt x="1436459" y="0"/>
                </a:lnTo>
                <a:lnTo>
                  <a:pt x="1436459" y="1738529"/>
                </a:lnTo>
                <a:lnTo>
                  <a:pt x="0" y="1738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8"/>
          <p:cNvSpPr/>
          <p:nvPr/>
        </p:nvSpPr>
        <p:spPr>
          <a:xfrm>
            <a:off x="12982545" y="4122184"/>
            <a:ext cx="5305455" cy="6250905"/>
          </a:xfrm>
          <a:custGeom>
            <a:avLst/>
            <a:gdLst/>
            <a:ahLst/>
            <a:cxnLst/>
            <a:rect l="l" t="t" r="r" b="b"/>
            <a:pathLst>
              <a:path w="1671954" h="1969902">
                <a:moveTo>
                  <a:pt x="0" y="0"/>
                </a:moveTo>
                <a:lnTo>
                  <a:pt x="1671954" y="0"/>
                </a:lnTo>
                <a:lnTo>
                  <a:pt x="1671954" y="1969902"/>
                </a:lnTo>
                <a:lnTo>
                  <a:pt x="0" y="19699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7245705" y="1866900"/>
            <a:ext cx="3339376" cy="1184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5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xét:</a:t>
            </a:r>
            <a:endParaRPr lang="en-US" sz="54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4072" y="3152688"/>
            <a:ext cx="88534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sáng bóng đèn ở hai trường hợp dây dẫn khác nhau là khác nhau.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ÁCH CHỌN NHIỆT ĐỘ MÀU PHÙ HỢP CHO TỪNG KHÔNG GIAN SỐ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60" y="5192592"/>
            <a:ext cx="6953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9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199" y="419101"/>
            <a:ext cx="17373602" cy="9448799"/>
            <a:chOff x="-185738" y="-198120"/>
            <a:chExt cx="5646426" cy="3070862"/>
          </a:xfrm>
        </p:grpSpPr>
        <p:sp>
          <p:nvSpPr>
            <p:cNvPr id="3" name="Freeform 3"/>
            <p:cNvSpPr/>
            <p:nvPr/>
          </p:nvSpPr>
          <p:spPr>
            <a:xfrm>
              <a:off x="-185738" y="-198120"/>
              <a:ext cx="5646426" cy="307086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631A36-C5B2-5F72-1928-2AA8448DA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8" y="3443258"/>
            <a:ext cx="1066495" cy="10664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B267F3-D82A-C426-608D-107F6EB1E584}"/>
              </a:ext>
            </a:extLst>
          </p:cNvPr>
          <p:cNvSpPr txBox="1"/>
          <p:nvPr/>
        </p:nvSpPr>
        <p:spPr>
          <a:xfrm>
            <a:off x="1774522" y="3277334"/>
            <a:ext cx="8817278" cy="5837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đèn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</a:t>
            </a:r>
            <a:r>
              <a:rPr lang="en-US" sz="40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R2.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FontTx/>
              <a:buAutoNum type="alphaLcParenR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tỏ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038158-C3CA-04F9-CDE0-706837CEE3EB}"/>
              </a:ext>
            </a:extLst>
          </p:cNvPr>
          <p:cNvSpPr/>
          <p:nvPr/>
        </p:nvSpPr>
        <p:spPr>
          <a:xfrm>
            <a:off x="930728" y="1866900"/>
            <a:ext cx="5562601" cy="838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(SGK – tr40)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48400" y="-19049"/>
            <a:ext cx="5638800" cy="1181100"/>
            <a:chOff x="6324600" y="-12700"/>
            <a:chExt cx="5638800" cy="1181100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6324600" y="-12700"/>
              <a:ext cx="5638800" cy="1181100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29529" y="258589"/>
              <a:ext cx="50289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BDED151-5BFB-6193-5A5B-E017C172D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27"/>
          <a:stretch/>
        </p:blipFill>
        <p:spPr>
          <a:xfrm>
            <a:off x="10130790" y="3239234"/>
            <a:ext cx="7620000" cy="49895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362" y="172733"/>
            <a:ext cx="2865368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2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199" y="419101"/>
            <a:ext cx="17373602" cy="9448799"/>
            <a:chOff x="-185738" y="-198120"/>
            <a:chExt cx="5646426" cy="3070862"/>
          </a:xfrm>
        </p:grpSpPr>
        <p:sp>
          <p:nvSpPr>
            <p:cNvPr id="3" name="Freeform 3"/>
            <p:cNvSpPr/>
            <p:nvPr/>
          </p:nvSpPr>
          <p:spPr>
            <a:xfrm>
              <a:off x="-185738" y="-198120"/>
              <a:ext cx="5646426" cy="3070862"/>
            </a:xfrm>
            <a:custGeom>
              <a:avLst/>
              <a:gdLst/>
              <a:ahLst/>
              <a:cxnLst/>
              <a:rect l="l" t="t" r="r" b="b"/>
              <a:pathLst>
                <a:path w="5274950" h="2674622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6B267F3-D82A-C426-608D-107F6EB1E584}"/>
              </a:ext>
            </a:extLst>
          </p:cNvPr>
          <p:cNvSpPr txBox="1"/>
          <p:nvPr/>
        </p:nvSpPr>
        <p:spPr>
          <a:xfrm>
            <a:off x="1831972" y="5971621"/>
            <a:ext cx="15401928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lphaLcPeriod"/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 trị cường độ dòng điện trong mạch khi dùng R</a:t>
            </a:r>
            <a:r>
              <a:rPr lang="vi-VN" sz="40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 khi    dùng R</a:t>
            </a:r>
            <a:r>
              <a:rPr lang="vi-VN" sz="40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 nhau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giá trị điện trở của R</a:t>
            </a:r>
            <a:r>
              <a:rPr lang="vi-VN" sz="40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 R</a:t>
            </a:r>
            <a:r>
              <a:rPr lang="vi-VN" sz="40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khác nhau.</a:t>
            </a: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lphaLcPeriod"/>
            </a:pPr>
            <a:r>
              <a:rPr lang="vi-VN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d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ựa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minh.</a:t>
            </a:r>
            <a:endParaRPr lang="en-US" sz="4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DED151-5BFB-6193-5A5B-E017C172D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27"/>
          <a:stretch/>
        </p:blipFill>
        <p:spPr>
          <a:xfrm>
            <a:off x="5284471" y="757486"/>
            <a:ext cx="8153400" cy="533881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171575" y="1174339"/>
            <a:ext cx="2740177" cy="11818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7"/>
          <p:cNvSpPr/>
          <p:nvPr/>
        </p:nvSpPr>
        <p:spPr>
          <a:xfrm>
            <a:off x="17259300" y="38100"/>
            <a:ext cx="887544" cy="3320742"/>
          </a:xfrm>
          <a:custGeom>
            <a:avLst/>
            <a:gdLst/>
            <a:ahLst/>
            <a:cxnLst/>
            <a:rect l="l" t="t" r="r" b="b"/>
            <a:pathLst>
              <a:path w="708285" h="2650045">
                <a:moveTo>
                  <a:pt x="0" y="0"/>
                </a:moveTo>
                <a:lnTo>
                  <a:pt x="708284" y="0"/>
                </a:lnTo>
                <a:lnTo>
                  <a:pt x="708284" y="2650045"/>
                </a:lnTo>
                <a:lnTo>
                  <a:pt x="0" y="2650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0"/>
          <p:cNvSpPr/>
          <p:nvPr/>
        </p:nvSpPr>
        <p:spPr>
          <a:xfrm>
            <a:off x="-160027" y="8075447"/>
            <a:ext cx="1834266" cy="2219989"/>
          </a:xfrm>
          <a:custGeom>
            <a:avLst/>
            <a:gdLst/>
            <a:ahLst/>
            <a:cxnLst/>
            <a:rect l="l" t="t" r="r" b="b"/>
            <a:pathLst>
              <a:path w="1436460" h="1738529">
                <a:moveTo>
                  <a:pt x="0" y="0"/>
                </a:moveTo>
                <a:lnTo>
                  <a:pt x="1436459" y="0"/>
                </a:lnTo>
                <a:lnTo>
                  <a:pt x="1436459" y="1738529"/>
                </a:lnTo>
                <a:lnTo>
                  <a:pt x="0" y="17385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1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2849</Words>
  <Application>Microsoft Office PowerPoint</Application>
  <PresentationFormat>Custom</PresentationFormat>
  <Paragraphs>257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Fredoka</vt:lpstr>
      <vt:lpstr>Cambria Math</vt:lpstr>
      <vt:lpstr>Aptos</vt:lpstr>
      <vt:lpstr>Arial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Science Student Presentation in Cool Illustrative Style</dc:title>
  <cp:lastModifiedBy>Windows User</cp:lastModifiedBy>
  <cp:revision>66</cp:revision>
  <dcterms:created xsi:type="dcterms:W3CDTF">2006-08-16T00:00:00Z</dcterms:created>
  <dcterms:modified xsi:type="dcterms:W3CDTF">2025-07-17T12:33:14Z</dcterms:modified>
  <dc:identifier>DAGNGG1Kj7M</dc:identifier>
</cp:coreProperties>
</file>