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82" r:id="rId4"/>
    <p:sldMasterId id="2147483694" r:id="rId5"/>
  </p:sldMasterIdLst>
  <p:notesMasterIdLst>
    <p:notesMasterId r:id="rId40"/>
  </p:notesMasterIdLst>
  <p:sldIdLst>
    <p:sldId id="273" r:id="rId6"/>
    <p:sldId id="326" r:id="rId7"/>
    <p:sldId id="327" r:id="rId8"/>
    <p:sldId id="256" r:id="rId9"/>
    <p:sldId id="274" r:id="rId10"/>
    <p:sldId id="329" r:id="rId11"/>
    <p:sldId id="275" r:id="rId12"/>
    <p:sldId id="276" r:id="rId13"/>
    <p:sldId id="257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9" r:id="rId26"/>
    <p:sldId id="290" r:id="rId27"/>
    <p:sldId id="330" r:id="rId28"/>
    <p:sldId id="291" r:id="rId29"/>
    <p:sldId id="297" r:id="rId30"/>
    <p:sldId id="292" r:id="rId31"/>
    <p:sldId id="295" r:id="rId32"/>
    <p:sldId id="293" r:id="rId33"/>
    <p:sldId id="298" r:id="rId34"/>
    <p:sldId id="299" r:id="rId35"/>
    <p:sldId id="300" r:id="rId36"/>
    <p:sldId id="301" r:id="rId37"/>
    <p:sldId id="331" r:id="rId38"/>
    <p:sldId id="302" r:id="rId39"/>
  </p:sldIdLst>
  <p:sldSz cx="18288000" cy="10287000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Barlow SemiCondensed Heavy" panose="020B0604020202020204" charset="0"/>
      <p:regular r:id="rId47"/>
    </p:embeddedFont>
    <p:embeddedFont>
      <p:font typeface="Montserrat Light" panose="020B0604020202020204" charset="0"/>
      <p:regular r:id="rId48"/>
      <p:bold r:id="rId49"/>
      <p:italic r:id="rId50"/>
      <p:boldItalic r:id="rId51"/>
    </p:embeddedFont>
    <p:embeddedFont>
      <p:font typeface="Montserrat" panose="020B0604020202020204" charset="0"/>
      <p:regular r:id="rId52"/>
      <p:bold r:id="rId53"/>
      <p:italic r:id="rId54"/>
      <p:boldItalic r:id="rId55"/>
    </p:embeddedFont>
    <p:embeddedFont>
      <p:font typeface="Cambria Math" panose="02040503050406030204" pitchFamily="18" charset="0"/>
      <p:regular r:id="rId56"/>
    </p:embeddedFont>
    <p:embeddedFont>
      <p:font typeface="Poppins" panose="020B0604020202020204" charset="0"/>
      <p:regular r:id="rId57"/>
      <p:bold r:id="rId58"/>
      <p:italic r:id="rId59"/>
      <p:boldItalic r:id="rId60"/>
    </p:embeddedFont>
    <p:embeddedFont>
      <p:font typeface="Canva Sans Bold" panose="020B0604020202020204" charset="0"/>
      <p:regular r:id="rId61"/>
    </p:embeddedFont>
    <p:embeddedFont>
      <p:font typeface="Tahoma" panose="020B0604030504040204" pitchFamily="34" charset="0"/>
      <p:regular r:id="rId62"/>
      <p:bold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381" autoAdjust="0"/>
  </p:normalViewPr>
  <p:slideViewPr>
    <p:cSldViewPr>
      <p:cViewPr varScale="1">
        <p:scale>
          <a:sx n="47" d="100"/>
          <a:sy n="47" d="100"/>
        </p:scale>
        <p:origin x="106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1CA8A-1805-468B-B0D3-1CF0B62970C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E4CDA-9A15-442B-BB12-A3C4181BF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1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321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8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43d9bef0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43d9bef0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92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dirty="0"/>
              <a:t>Bấm</a:t>
            </a:r>
            <a:r>
              <a:rPr lang="vi-VN" baseline="0" dirty="0"/>
              <a:t> «Quay» để quay vòng may mắn. Bấm vào tâm vòng tròn để dừng quay.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/>
              <a:t>Bấm vào các số để mở câu hỏi.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/>
              <a:t>Sau khi trả lời hết các câu hỏi, bấm nút mũi tên đỏ góc trái màn hình để đến slide Luyện tập.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7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9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7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6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3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32305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15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2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53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33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7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8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6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8966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1991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4801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28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82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5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7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43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84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8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23960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7540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52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0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7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00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34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40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46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6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3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46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0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93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5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43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03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31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58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68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79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4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79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97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0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6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8.png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9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26.xml"/><Relationship Id="rId12" Type="http://schemas.openxmlformats.org/officeDocument/2006/relationships/image" Target="../media/image46.gif"/><Relationship Id="rId17" Type="http://schemas.openxmlformats.org/officeDocument/2006/relationships/image" Target="../media/image50.png"/><Relationship Id="rId2" Type="http://schemas.openxmlformats.org/officeDocument/2006/relationships/audio" Target="../media/media1.wav"/><Relationship Id="rId16" Type="http://schemas.openxmlformats.org/officeDocument/2006/relationships/image" Target="../media/image49.png"/><Relationship Id="rId1" Type="http://schemas.microsoft.com/office/2007/relationships/media" Target="../media/media1.wav"/><Relationship Id="rId6" Type="http://schemas.openxmlformats.org/officeDocument/2006/relationships/slide" Target="slide25.xml"/><Relationship Id="rId11" Type="http://schemas.openxmlformats.org/officeDocument/2006/relationships/image" Target="../media/image45.gif"/><Relationship Id="rId5" Type="http://schemas.openxmlformats.org/officeDocument/2006/relationships/image" Target="../media/image44.png"/><Relationship Id="rId15" Type="http://schemas.openxmlformats.org/officeDocument/2006/relationships/slide" Target="slide30.xml"/><Relationship Id="rId10" Type="http://schemas.openxmlformats.org/officeDocument/2006/relationships/slide" Target="slide29.xml"/><Relationship Id="rId4" Type="http://schemas.openxmlformats.org/officeDocument/2006/relationships/notesSlide" Target="../notesSlides/notesSlide4.xml"/><Relationship Id="rId9" Type="http://schemas.openxmlformats.org/officeDocument/2006/relationships/slide" Target="slide28.xml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slide" Target="slide24.xml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slide" Target="slide24.xml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sv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07262" y="1419369"/>
            <a:ext cx="17273476" cy="8268297"/>
            <a:chOff x="0" y="0"/>
            <a:chExt cx="4390657" cy="2101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88813" y="7687813"/>
            <a:ext cx="1570487" cy="15704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507262" y="8463531"/>
            <a:ext cx="15181551" cy="1905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6122053" y="8306655"/>
            <a:ext cx="704007" cy="332803"/>
          </a:xfrm>
          <a:custGeom>
            <a:avLst/>
            <a:gdLst/>
            <a:ahLst/>
            <a:cxnLst/>
            <a:rect l="l" t="t" r="r" b="b"/>
            <a:pathLst>
              <a:path w="704007" h="332803">
                <a:moveTo>
                  <a:pt x="0" y="0"/>
                </a:moveTo>
                <a:lnTo>
                  <a:pt x="704007" y="0"/>
                </a:lnTo>
                <a:lnTo>
                  <a:pt x="704007" y="332803"/>
                </a:lnTo>
                <a:lnTo>
                  <a:pt x="0" y="332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948192" y="2612616"/>
            <a:ext cx="12693425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0000"/>
              </a:lnSpc>
            </a:pPr>
            <a:r>
              <a:rPr lang="vi-VN" sz="8000" b="1" dirty="0" smtClean="0">
                <a:solidFill>
                  <a:srgbClr val="F63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vi-VN" sz="8000" b="1" dirty="0">
                <a:solidFill>
                  <a:srgbClr val="F63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VỚI BUỔI HỌC HÔM NAY!</a:t>
            </a:r>
            <a:endParaRPr lang="en-US" sz="8000" b="1" dirty="0">
              <a:solidFill>
                <a:srgbClr val="F63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D3777A-CA9C-BDB7-71AD-F4F1F1BCB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90" y="5329064"/>
            <a:ext cx="17642106" cy="9628055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A6EBABDA-06C1-F096-28E3-F650A2800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91200" y="7405549"/>
            <a:ext cx="5678780" cy="2008868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8C751B1C-DDB2-F465-266D-1C244D87FD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81542" y="1071332"/>
            <a:ext cx="728390" cy="663745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1CC31E54-C7B1-708E-696D-5A02B21C2C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99609">
            <a:off x="16178158" y="2466069"/>
            <a:ext cx="1389754" cy="874966"/>
          </a:xfrm>
          <a:prstGeom prst="rect">
            <a:avLst/>
          </a:prstGeom>
        </p:spPr>
      </p:pic>
      <p:pic>
        <p:nvPicPr>
          <p:cNvPr id="34" name="Picture 12">
            <a:extLst>
              <a:ext uri="{FF2B5EF4-FFF2-40B4-BE49-F238E27FC236}">
                <a16:creationId xmlns:a16="http://schemas.microsoft.com/office/drawing/2014/main" id="{25C67D07-D133-8F54-EE0D-3D190B624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900267">
            <a:off x="1048790" y="5182617"/>
            <a:ext cx="362263" cy="1065479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1E59C2F2-BB40-1959-ADB6-66EFA22887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900267" flipH="1">
            <a:off x="10978895" y="295295"/>
            <a:ext cx="361617" cy="1065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8405" y="1848474"/>
            <a:ext cx="16126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khổ giấy chính của bản vẽ kĩ thuật được trình bày trong bảng 1.1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8485" y="2903184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827294"/>
              </p:ext>
            </p:extLst>
          </p:nvPr>
        </p:nvGraphicFramePr>
        <p:xfrm>
          <a:off x="1026114" y="3856970"/>
          <a:ext cx="16371666" cy="309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vi-VN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hiệu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 (mm)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1 189 × 841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 × 594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× 420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420 × 297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297 × 210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151459"/>
            <a:ext cx="2209800" cy="315352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019800" y="7254240"/>
            <a:ext cx="9991115" cy="2013050"/>
          </a:xfrm>
          <a:prstGeom prst="wedgeRoundRectCallout">
            <a:avLst>
              <a:gd name="adj1" fmla="val -60492"/>
              <a:gd name="adj2" fmla="val 2943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tr.7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trình bày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25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"/>
          <a:stretch/>
        </p:blipFill>
        <p:spPr>
          <a:xfrm rot="5400000">
            <a:off x="-632192" y="2124384"/>
            <a:ext cx="8884384" cy="762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05523" y="1978724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Chiều rộng lề bên trái là 20 mm. Tất cả các lề khác rộng 10 mm.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5523" y="4097534"/>
            <a:ext cx="9144000" cy="27482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Khung tên của bản vẽ kĩ thuật để ghi các nội dung về quản lí bản vẽ, được đặt ở góc phải phía dưới bản vẽ.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05523" y="7139674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Đối với khổ A4 , khung tên được đặt ở cạnh ngắn (thấp hơn của vùng vẽ).</a:t>
            </a:r>
          </a:p>
        </p:txBody>
      </p:sp>
    </p:spTree>
    <p:extLst>
      <p:ext uri="{BB962C8B-B14F-4D97-AF65-F5344CB8AC3E}">
        <p14:creationId xmlns:p14="http://schemas.microsoft.com/office/powerpoint/2010/main" val="7834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274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6057900"/>
            <a:ext cx="1615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tỉ số giữa kích thước dài đo được trên hình biểu diễn của vật thể và kích thước thực tương ứng trên vật thể đó.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Một số tỉ lệ được quy định trong tiêu chuẩn trình bày bản vẽ kĩ thuật.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5" y="1542266"/>
            <a:ext cx="17241530" cy="38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993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274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554" y="2398063"/>
            <a:ext cx="3326595" cy="77537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648200" y="1830495"/>
            <a:ext cx="10820400" cy="4595341"/>
            <a:chOff x="4648200" y="1830495"/>
            <a:chExt cx="10820400" cy="4595341"/>
          </a:xfrm>
        </p:grpSpPr>
        <p:grpSp>
          <p:nvGrpSpPr>
            <p:cNvPr id="8" name="Group 7"/>
            <p:cNvGrpSpPr/>
            <p:nvPr/>
          </p:nvGrpSpPr>
          <p:grpSpPr>
            <a:xfrm>
              <a:off x="4648200" y="1830495"/>
              <a:ext cx="10820400" cy="4595341"/>
              <a:chOff x="4724400" y="1830495"/>
              <a:chExt cx="10820400" cy="4595341"/>
            </a:xfrm>
          </p:grpSpPr>
          <p:grpSp>
            <p:nvGrpSpPr>
              <p:cNvPr id="10" name="Group 11"/>
              <p:cNvGrpSpPr/>
              <p:nvPr/>
            </p:nvGrpSpPr>
            <p:grpSpPr>
              <a:xfrm flipH="1">
                <a:off x="4724400" y="1830495"/>
                <a:ext cx="10820400" cy="4595341"/>
                <a:chOff x="86642" y="0"/>
                <a:chExt cx="6151598" cy="2112010"/>
              </a:xfrm>
              <a:solidFill>
                <a:schemeClr val="accent3">
                  <a:lumMod val="40000"/>
                  <a:lumOff val="60000"/>
                </a:schemeClr>
              </a:solidFill>
            </p:grpSpPr>
            <p:sp>
              <p:nvSpPr>
                <p:cNvPr id="11" name="Freeform 12"/>
                <p:cNvSpPr/>
                <p:nvPr/>
              </p:nvSpPr>
              <p:spPr>
                <a:xfrm>
                  <a:off x="86642" y="0"/>
                  <a:ext cx="6151598" cy="2112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240" h="2112010">
                      <a:moveTo>
                        <a:pt x="5615940" y="1541780"/>
                      </a:moveTo>
                      <a:cubicBezTo>
                        <a:pt x="5615940" y="1535430"/>
                        <a:pt x="5617210" y="1530350"/>
                        <a:pt x="5617210" y="1522730"/>
                      </a:cubicBezTo>
                      <a:lnTo>
                        <a:pt x="5617210" y="490220"/>
                      </a:lnTo>
                      <a:cubicBezTo>
                        <a:pt x="5617210" y="220980"/>
                        <a:pt x="5407660" y="0"/>
                        <a:pt x="5151120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1522730"/>
                      </a:lnTo>
                      <a:cubicBezTo>
                        <a:pt x="0" y="1791970"/>
                        <a:pt x="209550" y="2012950"/>
                        <a:pt x="466090" y="2012950"/>
                      </a:cubicBezTo>
                      <a:lnTo>
                        <a:pt x="5149850" y="2012950"/>
                      </a:lnTo>
                      <a:cubicBezTo>
                        <a:pt x="5262880" y="2012950"/>
                        <a:pt x="5367020" y="1969770"/>
                        <a:pt x="5447030" y="1899920"/>
                      </a:cubicBezTo>
                      <a:cubicBezTo>
                        <a:pt x="5577840" y="1971040"/>
                        <a:pt x="5890260" y="2112010"/>
                        <a:pt x="6236970" y="1905000"/>
                      </a:cubicBezTo>
                      <a:cubicBezTo>
                        <a:pt x="6238240" y="1905000"/>
                        <a:pt x="5925820" y="1906270"/>
                        <a:pt x="5615940" y="1541780"/>
                      </a:cubicBezTo>
                      <a:lnTo>
                        <a:pt x="5615940" y="1541780"/>
                      </a:lnTo>
                      <a:close/>
                    </a:path>
                  </a:pathLst>
                </a:custGeom>
                <a:grpFill/>
              </p:spPr>
            </p:sp>
          </p:grpSp>
          <p:sp>
            <p:nvSpPr>
              <p:cNvPr id="6" name="Rectangle 5"/>
              <p:cNvSpPr/>
              <p:nvPr/>
            </p:nvSpPr>
            <p:spPr>
              <a:xfrm>
                <a:off x="6629400" y="2090421"/>
                <a:ext cx="8077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Một viên gạch vuông kích thước 300 × 300 (mm) được vẽ trên bản vẽ với kích thước 30 × 30 (mm), hỏi tỉ lệ vẽ là bao nhiêu?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02531" y="5011196"/>
              <a:ext cx="748779" cy="1124803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7308589" y="6984818"/>
            <a:ext cx="6566421" cy="137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= 30 : 300 = 1 : 10</a:t>
            </a:r>
          </a:p>
        </p:txBody>
      </p:sp>
    </p:spTree>
    <p:extLst>
      <p:ext uri="{BB962C8B-B14F-4D97-AF65-F5344CB8AC3E}">
        <p14:creationId xmlns:p14="http://schemas.microsoft.com/office/powerpoint/2010/main" val="17138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2004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513" y="1598027"/>
            <a:ext cx="14554246" cy="1839606"/>
            <a:chOff x="1524513" y="1598027"/>
            <a:chExt cx="14554246" cy="18396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513" y="1718173"/>
              <a:ext cx="1228866" cy="17194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00400" y="1598027"/>
              <a:ext cx="12878359" cy="183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</a:rPr>
                <a:t>Đọc nội dung mục III SGK tr.8 và trình bày một số loại nét vẽ thường dùng.</a:t>
              </a:r>
              <a:endParaRPr lang="en-US" sz="4000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715000" y="3814672"/>
            <a:ext cx="7106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Một số loại nét vẽ thường dùng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679586"/>
              </p:ext>
            </p:extLst>
          </p:nvPr>
        </p:nvGraphicFramePr>
        <p:xfrm>
          <a:off x="1581091" y="4759302"/>
          <a:ext cx="15125817" cy="5156734"/>
        </p:xfrm>
        <a:graphic>
          <a:graphicData uri="http://schemas.openxmlformats.org/drawingml/2006/table">
            <a:tbl>
              <a:tblPr firstRow="1" firstCol="1" bandRow="1"/>
              <a:tblGrid>
                <a:gridCol w="3423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0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gọi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 dạng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Ứng dụng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liền đậm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bao thấy, cạnh thấy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liền mảnh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kích thước, đường gióng...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đứt mảnh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bao khuất, cạnh khuất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gạch dài - chấm - mảnh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tâm, đường trục...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5867400" y="6057900"/>
            <a:ext cx="281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67400" y="6896100"/>
            <a:ext cx="2819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67400" y="78105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7400" y="90297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7541619"/>
            <a:ext cx="2090140" cy="20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0952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2004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90554" y="1705429"/>
            <a:ext cx="12670124" cy="1353891"/>
            <a:chOff x="990554" y="1705429"/>
            <a:chExt cx="12670124" cy="1353891"/>
          </a:xfrm>
        </p:grpSpPr>
        <p:sp>
          <p:nvSpPr>
            <p:cNvPr id="5" name="Rectangle 4"/>
            <p:cNvSpPr/>
            <p:nvPr/>
          </p:nvSpPr>
          <p:spPr>
            <a:xfrm>
              <a:off x="2362200" y="2176208"/>
              <a:ext cx="112984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oàn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tr.8: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554" y="1705429"/>
              <a:ext cx="1191856" cy="135389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90554" y="3059320"/>
            <a:ext cx="16887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Quan sát và cho biết tên gọi của các nét vẽ được sử dụng trong Hình 1.4.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38" y="4574051"/>
            <a:ext cx="10624082" cy="47872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0714" y="4613200"/>
            <a:ext cx="62382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 là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là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 G là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là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93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8122" y="1664568"/>
            <a:ext cx="14779125" cy="1938992"/>
            <a:chOff x="1508122" y="1664568"/>
            <a:chExt cx="14779125" cy="1938992"/>
          </a:xfrm>
        </p:grpSpPr>
        <p:sp>
          <p:nvSpPr>
            <p:cNvPr id="13" name="Rectangle 12"/>
            <p:cNvSpPr/>
            <p:nvPr/>
          </p:nvSpPr>
          <p:spPr>
            <a:xfrm>
              <a:off x="2789375" y="1664568"/>
              <a:ext cx="1349787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nl-NL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ọc nội dung mục IV SGK tr.8 và trình bày các thành phần cần có để ghi được một kích thước.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08122" y="1830495"/>
              <a:ext cx="1072765" cy="160713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6316" y="6667500"/>
            <a:ext cx="5133404" cy="36169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115800" y="2957578"/>
            <a:ext cx="5638800" cy="3351105"/>
            <a:chOff x="12039600" y="2859195"/>
            <a:chExt cx="5638800" cy="3351105"/>
          </a:xfrm>
        </p:grpSpPr>
        <p:sp>
          <p:nvSpPr>
            <p:cNvPr id="7" name="Oval Callout 6"/>
            <p:cNvSpPr/>
            <p:nvPr/>
          </p:nvSpPr>
          <p:spPr>
            <a:xfrm>
              <a:off x="12039600" y="2859195"/>
              <a:ext cx="5638800" cy="3351105"/>
            </a:xfrm>
            <a:prstGeom prst="wedgeEllipseCallout">
              <a:avLst>
                <a:gd name="adj1" fmla="val 15748"/>
                <a:gd name="adj2" fmla="val 6486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344399" y="3090359"/>
              <a:ext cx="5029201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Để ghi được một kích thước, thường có 3 thành phần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158193" y="4542718"/>
            <a:ext cx="5121278" cy="160831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58193" y="6548315"/>
            <a:ext cx="5121278" cy="16083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84271" y="4542718"/>
            <a:ext cx="4962569" cy="3613912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giới hạn phần được ghi kích thước</a:t>
            </a:r>
          </a:p>
        </p:txBody>
      </p:sp>
      <p:sp>
        <p:nvSpPr>
          <p:cNvPr id="17" name="Isosceles Triangle 16"/>
          <p:cNvSpPr/>
          <p:nvPr/>
        </p:nvSpPr>
        <p:spPr>
          <a:xfrm flipV="1">
            <a:off x="6229023" y="8711323"/>
            <a:ext cx="488271" cy="4572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7919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20" grpId="0" animBg="1"/>
      <p:bldP spid="21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19412" y="2159003"/>
            <a:ext cx="5121278" cy="11514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315" y="3712339"/>
            <a:ext cx="49682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vẽ bằng nét liền mảnh và thường vẽ mũi tên ở 2 đầu.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9400" y="3712339"/>
            <a:ext cx="441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Đối với kích thước dài, đường kích thước song song với độ dài cần ghi.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34800" y="3712339"/>
            <a:ext cx="6096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Đối với kích thước đường kính, bán kính của cung tròn và đường tròn, đường kích thước thường được vẽ đi qua tâm.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Elbow Connector 10"/>
          <p:cNvCxnSpPr/>
          <p:nvPr/>
        </p:nvCxnSpPr>
        <p:spPr>
          <a:xfrm>
            <a:off x="990554" y="6743700"/>
            <a:ext cx="10210846" cy="1219200"/>
          </a:xfrm>
          <a:prstGeom prst="bentConnector3">
            <a:avLst>
              <a:gd name="adj1" fmla="val 50398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11201400" y="7962900"/>
            <a:ext cx="6629400" cy="913891"/>
          </a:xfrm>
          <a:prstGeom prst="bentConnector3">
            <a:avLst>
              <a:gd name="adj1" fmla="val 4023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600154" y="7497991"/>
            <a:ext cx="5334046" cy="2286429"/>
            <a:chOff x="1600154" y="7497991"/>
            <a:chExt cx="5334046" cy="2286429"/>
          </a:xfrm>
        </p:grpSpPr>
        <p:pic>
          <p:nvPicPr>
            <p:cNvPr id="29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00154" y="8917637"/>
              <a:ext cx="5334046" cy="866783"/>
            </a:xfrm>
            <a:prstGeom prst="rect">
              <a:avLst/>
            </a:prstGeom>
          </p:spPr>
        </p:pic>
        <p:pic>
          <p:nvPicPr>
            <p:cNvPr id="30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401500" y="7497991"/>
              <a:ext cx="1826400" cy="1833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37758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720635" y="2057401"/>
            <a:ext cx="12846729" cy="1179405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giới hạn phần được ghi kích thước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518920" y="4624071"/>
            <a:ext cx="7583936" cy="3671146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vẽ bằng nét liền mảnh và vượt quá đường kích thước từ 2 đến 4 mm.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55427" y="4624071"/>
            <a:ext cx="7583936" cy="3671146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nên vẽ vuông góc với độ dài cần ghi kích thước.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lbow Connector 8"/>
          <p:cNvCxnSpPr>
            <a:stCxn id="14" idx="2"/>
            <a:endCxn id="2" idx="0"/>
          </p:cNvCxnSpPr>
          <p:nvPr/>
        </p:nvCxnSpPr>
        <p:spPr>
          <a:xfrm rot="5400000">
            <a:off x="6533812" y="2013882"/>
            <a:ext cx="1387265" cy="3833112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14" idx="2"/>
            <a:endCxn id="17" idx="0"/>
          </p:cNvCxnSpPr>
          <p:nvPr/>
        </p:nvCxnSpPr>
        <p:spPr>
          <a:xfrm rot="16200000" flipH="1">
            <a:off x="10602065" y="1778740"/>
            <a:ext cx="1387265" cy="4303395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2" t="24020" r="28922" b="16176"/>
          <a:stretch/>
        </p:blipFill>
        <p:spPr>
          <a:xfrm>
            <a:off x="8264656" y="7777844"/>
            <a:ext cx="1827926" cy="26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90554" y="2095500"/>
            <a:ext cx="5121278" cy="118598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6114" y="3789346"/>
            <a:ext cx="13756687" cy="1868504"/>
            <a:chOff x="1026114" y="3789346"/>
            <a:chExt cx="13756687" cy="18685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22" t="23039" r="28922" b="22059"/>
            <a:stretch/>
          </p:blipFill>
          <p:spPr>
            <a:xfrm>
              <a:off x="1026114" y="3789346"/>
              <a:ext cx="1336086" cy="174001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99674" y="3832927"/>
              <a:ext cx="12183127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Chỉ trị số kích thước thực, không phụ thuộc vào tỉ lệ bản vẽ.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26114" y="6039551"/>
            <a:ext cx="13756687" cy="2862322"/>
            <a:chOff x="1026114" y="6039551"/>
            <a:chExt cx="13756687" cy="28623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22" t="23039" r="28922" b="22059"/>
            <a:stretch/>
          </p:blipFill>
          <p:spPr>
            <a:xfrm>
              <a:off x="1026114" y="6519325"/>
              <a:ext cx="1336086" cy="17400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2604755" y="6039551"/>
                  <a:ext cx="12178046" cy="28623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vi-VN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Để phân biệt với kích thước dài, ghi kí hiệu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∅</m:t>
                      </m:r>
                    </m:oMath>
                  </a14:m>
                  <a:r>
                    <a:rPr lang="vi-VN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trước giá trị kích thước đường kính và kí hiệu R trước giá trị kích thước bán kính. </a:t>
                  </a:r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4755" y="6039551"/>
                  <a:ext cx="12178046" cy="286232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752" r="-1802" b="-4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3269" y="3249735"/>
            <a:ext cx="2978658" cy="69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55982" y="6477934"/>
            <a:ext cx="5885303" cy="3788664"/>
          </a:xfrm>
          <a:custGeom>
            <a:avLst/>
            <a:gdLst/>
            <a:ahLst/>
            <a:cxnLst/>
            <a:rect l="l" t="t" r="r" b="b"/>
            <a:pathLst>
              <a:path w="5885303" h="3788664">
                <a:moveTo>
                  <a:pt x="0" y="0"/>
                </a:moveTo>
                <a:lnTo>
                  <a:pt x="5885303" y="0"/>
                </a:lnTo>
                <a:lnTo>
                  <a:pt x="5885303" y="3788664"/>
                </a:lnTo>
                <a:lnTo>
                  <a:pt x="0" y="378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675901" cy="3788664"/>
          </a:xfrm>
          <a:custGeom>
            <a:avLst/>
            <a:gdLst/>
            <a:ahLst/>
            <a:cxnLst/>
            <a:rect l="l" t="t" r="r" b="b"/>
            <a:pathLst>
              <a:path w="5675901" h="3788664">
                <a:moveTo>
                  <a:pt x="0" y="0"/>
                </a:moveTo>
                <a:lnTo>
                  <a:pt x="5675901" y="0"/>
                </a:lnTo>
                <a:lnTo>
                  <a:pt x="5675901" y="3788664"/>
                </a:lnTo>
                <a:lnTo>
                  <a:pt x="0" y="3788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477934"/>
            <a:ext cx="5717173" cy="3809066"/>
          </a:xfrm>
          <a:custGeom>
            <a:avLst/>
            <a:gdLst/>
            <a:ahLst/>
            <a:cxnLst/>
            <a:rect l="l" t="t" r="r" b="b"/>
            <a:pathLst>
              <a:path w="5717173" h="3809066">
                <a:moveTo>
                  <a:pt x="0" y="0"/>
                </a:moveTo>
                <a:lnTo>
                  <a:pt x="5717173" y="0"/>
                </a:lnTo>
                <a:lnTo>
                  <a:pt x="5717173" y="3809066"/>
                </a:lnTo>
                <a:lnTo>
                  <a:pt x="0" y="380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2697" y="0"/>
            <a:ext cx="5885303" cy="3921083"/>
          </a:xfrm>
          <a:custGeom>
            <a:avLst/>
            <a:gdLst/>
            <a:ahLst/>
            <a:cxnLst/>
            <a:rect l="l" t="t" r="r" b="b"/>
            <a:pathLst>
              <a:path w="5885303" h="3921083">
                <a:moveTo>
                  <a:pt x="0" y="0"/>
                </a:moveTo>
                <a:lnTo>
                  <a:pt x="5885303" y="0"/>
                </a:lnTo>
                <a:lnTo>
                  <a:pt x="5885303" y="3921083"/>
                </a:lnTo>
                <a:lnTo>
                  <a:pt x="0" y="3921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92756">
            <a:off x="7220054" y="1041747"/>
            <a:ext cx="3638489" cy="2057400"/>
          </a:xfrm>
          <a:custGeom>
            <a:avLst/>
            <a:gdLst/>
            <a:ahLst/>
            <a:cxnLst/>
            <a:rect l="l" t="t" r="r" b="b"/>
            <a:pathLst>
              <a:path w="3638489" h="2057400">
                <a:moveTo>
                  <a:pt x="0" y="0"/>
                </a:moveTo>
                <a:lnTo>
                  <a:pt x="3638488" y="0"/>
                </a:lnTo>
                <a:lnTo>
                  <a:pt x="36384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19235" y="6882394"/>
            <a:ext cx="2640128" cy="3000146"/>
          </a:xfrm>
          <a:custGeom>
            <a:avLst/>
            <a:gdLst/>
            <a:ahLst/>
            <a:cxnLst/>
            <a:rect l="l" t="t" r="r" b="b"/>
            <a:pathLst>
              <a:path w="2640128" h="3000146">
                <a:moveTo>
                  <a:pt x="0" y="0"/>
                </a:moveTo>
                <a:lnTo>
                  <a:pt x="2640128" y="0"/>
                </a:lnTo>
                <a:lnTo>
                  <a:pt x="2640128" y="3000146"/>
                </a:lnTo>
                <a:lnTo>
                  <a:pt x="0" y="30001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4800" y="4534472"/>
            <a:ext cx="17678400" cy="1063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4"/>
              </a:lnSpc>
              <a:spcBef>
                <a:spcPct val="0"/>
              </a:spcBef>
            </a:pPr>
            <a:r>
              <a:rPr lang="vi-VN" sz="5000" dirty="0" smtClean="0">
                <a:latin typeface="Time ns New Roman"/>
              </a:rPr>
              <a:t>NÊU CÁC </a:t>
            </a:r>
            <a:r>
              <a:rPr lang="en-US" sz="5000" dirty="0" smtClean="0">
                <a:latin typeface="Time ns New Roman"/>
              </a:rPr>
              <a:t>PHƯƠNG </a:t>
            </a:r>
            <a:r>
              <a:rPr lang="en-US" sz="5000" dirty="0">
                <a:latin typeface="Time ns New Roman"/>
              </a:rPr>
              <a:t>THỨC GIAO TIẾP CỦA CON NGƯỜI?</a:t>
            </a:r>
          </a:p>
        </p:txBody>
      </p:sp>
    </p:spTree>
    <p:extLst>
      <p:ext uri="{BB962C8B-B14F-4D97-AF65-F5344CB8AC3E}">
        <p14:creationId xmlns:p14="http://schemas.microsoft.com/office/powerpoint/2010/main" val="271978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0720" y="1734723"/>
            <a:ext cx="17288126" cy="1249680"/>
            <a:chOff x="680720" y="1734723"/>
            <a:chExt cx="17288126" cy="1249680"/>
          </a:xfrm>
        </p:grpSpPr>
        <p:sp>
          <p:nvSpPr>
            <p:cNvPr id="2" name="Rectangle 1"/>
            <p:cNvSpPr/>
            <p:nvPr/>
          </p:nvSpPr>
          <p:spPr>
            <a:xfrm>
              <a:off x="1981200" y="2005620"/>
              <a:ext cx="159876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tr.9: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20" y="1734723"/>
              <a:ext cx="1249680" cy="12496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8229600" y="5532525"/>
            <a:ext cx="88138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Nhận biết các đường gióng, đường kích thước và giá trị kích thước.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Mô tả vị trí và hướng của các giá trị kích thước.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77" y="3523625"/>
            <a:ext cx="6635400" cy="59532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29600" y="3419754"/>
            <a:ext cx="8813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Quan sát Hình 1.5 và thực hiện các yêu cầu sau:</a:t>
            </a:r>
          </a:p>
        </p:txBody>
      </p:sp>
    </p:spTree>
    <p:extLst>
      <p:ext uri="{BB962C8B-B14F-4D97-AF65-F5344CB8AC3E}">
        <p14:creationId xmlns:p14="http://schemas.microsoft.com/office/powerpoint/2010/main" val="7766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2005620"/>
            <a:ext cx="15987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tr.9: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1734723"/>
            <a:ext cx="1249680" cy="12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77" y="3523625"/>
            <a:ext cx="6635400" cy="59532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53426" y="3716254"/>
            <a:ext cx="96249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Màu xanh tương ứng với đường gióng.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53426" y="5173692"/>
            <a:ext cx="76883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Màu đỏ là đường kích thước.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953426" y="6558446"/>
            <a:ext cx="76883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Giá trị kích thước có màu đen.</a:t>
            </a:r>
          </a:p>
        </p:txBody>
      </p:sp>
    </p:spTree>
    <p:extLst>
      <p:ext uri="{BB962C8B-B14F-4D97-AF65-F5344CB8AC3E}">
        <p14:creationId xmlns:p14="http://schemas.microsoft.com/office/powerpoint/2010/main" val="248362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2005620"/>
            <a:ext cx="15987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tr.9: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1734723"/>
            <a:ext cx="1249680" cy="12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77" y="3523625"/>
            <a:ext cx="6635400" cy="5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90303" y="3577167"/>
            <a:ext cx="9751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Trong trường hợp đường kích thước nằm ngang, các giá trị kích thước được đặt phía trên đường kích thước. </a:t>
            </a:r>
            <a:endParaRPr lang="en-US" sz="4000" dirty="0"/>
          </a:p>
        </p:txBody>
      </p:sp>
      <p:sp>
        <p:nvSpPr>
          <p:cNvPr id="7" name="Oval 6"/>
          <p:cNvSpPr/>
          <p:nvPr/>
        </p:nvSpPr>
        <p:spPr>
          <a:xfrm>
            <a:off x="1524000" y="7810500"/>
            <a:ext cx="5410200" cy="1132902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48000" y="3005088"/>
            <a:ext cx="2362200" cy="1071612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0303" y="6606736"/>
            <a:ext cx="9751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Trong trường hợp đường kích thước thẳng đứng, các giá trị kích thước được đặt phía bên trái đường kích thước. </a:t>
            </a:r>
            <a:endParaRPr lang="en-US" sz="4000" dirty="0"/>
          </a:p>
        </p:txBody>
      </p:sp>
      <p:sp>
        <p:nvSpPr>
          <p:cNvPr id="16" name="Oval 15"/>
          <p:cNvSpPr/>
          <p:nvPr/>
        </p:nvSpPr>
        <p:spPr>
          <a:xfrm>
            <a:off x="6248400" y="3889108"/>
            <a:ext cx="1524000" cy="3921391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67000" y="3349762"/>
            <a:ext cx="1219200" cy="1946138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14" grpId="0" animBg="1"/>
      <p:bldP spid="14" grpId="1" animBg="1"/>
      <p:bldP spid="15" grpId="0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419100"/>
            <a:ext cx="1546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 smtClean="0">
                <a:latin typeface="+mj-lt"/>
              </a:rPr>
              <a:t>1. Người </a:t>
            </a:r>
            <a:r>
              <a:rPr lang="vi-VN" sz="4800" dirty="0">
                <a:latin typeface="+mj-lt"/>
              </a:rPr>
              <a:t>ta đã sử dụng các tiêu chuẩn nào để vẽ Hình </a:t>
            </a:r>
            <a:r>
              <a:rPr lang="vi-VN" sz="4800" dirty="0" smtClean="0">
                <a:latin typeface="+mj-lt"/>
              </a:rPr>
              <a:t>1.6? </a:t>
            </a:r>
            <a:endParaRPr lang="en-US" sz="48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7886700"/>
            <a:ext cx="1394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1.6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A4?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50097"/>
            <a:ext cx="9906000" cy="464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5386783"/>
            <a:ext cx="16916400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5400" dirty="0">
                <a:latin typeface="+mj-lt"/>
              </a:rPr>
              <a:t>Trên Hình 1.6, người ta sử dụng các tiêu chuẩn về: tỉ lệ, nét </a:t>
            </a:r>
            <a:r>
              <a:rPr lang="vi-VN" sz="5400" dirty="0" smtClean="0">
                <a:latin typeface="+mj-lt"/>
              </a:rPr>
              <a:t>  </a:t>
            </a:r>
          </a:p>
          <a:p>
            <a:r>
              <a:rPr lang="vi-VN" sz="5400" dirty="0" smtClean="0">
                <a:latin typeface="+mj-lt"/>
              </a:rPr>
              <a:t>   vẽ</a:t>
            </a:r>
            <a:r>
              <a:rPr lang="vi-VN" sz="5400" dirty="0">
                <a:latin typeface="+mj-lt"/>
              </a:rPr>
              <a:t>, ghi </a:t>
            </a:r>
            <a:r>
              <a:rPr lang="vi-VN" sz="5400" dirty="0" smtClean="0">
                <a:latin typeface="+mj-lt"/>
              </a:rPr>
              <a:t>kích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525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530316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4777191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 giấy A4 có kích thước bằng bao nhiêu?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841 × 594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 × 420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 × 297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297 × 210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bao thấy, cạnh thấy được vẽ bằng nét gì?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Nét liền đậm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Nét liền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Nét đứt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Nét gạch dài - chấm - mảnh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bao khuất, cạnh khuất được vẽ bằng nét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Nét liền đậm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Nét liền mảnh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Nét đứt mảnh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Nét gạch dài - chấm - mảnh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4353168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phóng to là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1 : 1 000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10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1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1 : 5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kích thước được vẽ như thế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Vẽ đi qua tâm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Vẽ song song với độ dài cần ghi kích thước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0" y="5146543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Vẽ vuông góc với độ dài cần ghi kích thước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5152827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04" y="32673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48" y="5844800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5816851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992" y="33448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9077" y="7615201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678706" y="248353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05274" y="779096"/>
            <a:ext cx="1550172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23"/>
              </a:lnSpc>
              <a:spcBef>
                <a:spcPct val="0"/>
              </a:spcBef>
            </a:pPr>
            <a:r>
              <a:rPr lang="en-US" sz="8799" dirty="0">
                <a:latin typeface="Barlow SemiCondensed Heavy"/>
              </a:rPr>
              <a:t>PHƯƠNG THỨC GIAO TIẾP CỦA CON NGƯỜI?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7" name="Freeform 7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F2F1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56582" y="4929818"/>
            <a:ext cx="20282765" cy="6042133"/>
            <a:chOff x="0" y="0"/>
            <a:chExt cx="2046359" cy="609600"/>
          </a:xfrm>
        </p:grpSpPr>
        <p:sp>
          <p:nvSpPr>
            <p:cNvPr id="10" name="Freeform 10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 flipV="1">
            <a:off x="-733327" y="-1407684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6810847" y="3524614"/>
                </a:moveTo>
                <a:lnTo>
                  <a:pt x="0" y="3524614"/>
                </a:lnTo>
                <a:lnTo>
                  <a:pt x="0" y="0"/>
                </a:lnTo>
                <a:lnTo>
                  <a:pt x="6810847" y="0"/>
                </a:lnTo>
                <a:lnTo>
                  <a:pt x="6810847" y="35246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10480" y="8170070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0" y="0"/>
                </a:moveTo>
                <a:lnTo>
                  <a:pt x="6810847" y="0"/>
                </a:lnTo>
                <a:lnTo>
                  <a:pt x="6810847" y="3524614"/>
                </a:lnTo>
                <a:lnTo>
                  <a:pt x="0" y="3524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2786601"/>
            <a:ext cx="5435999" cy="5435999"/>
          </a:xfrm>
          <a:custGeom>
            <a:avLst/>
            <a:gdLst/>
            <a:ahLst/>
            <a:cxnLst/>
            <a:rect l="l" t="t" r="r" b="b"/>
            <a:pathLst>
              <a:path w="5435999" h="5435999">
                <a:moveTo>
                  <a:pt x="0" y="0"/>
                </a:moveTo>
                <a:lnTo>
                  <a:pt x="5435999" y="0"/>
                </a:lnTo>
                <a:lnTo>
                  <a:pt x="5435999" y="5435999"/>
                </a:lnTo>
                <a:lnTo>
                  <a:pt x="0" y="54359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962803" y="5038725"/>
            <a:ext cx="4247676" cy="382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5885" lvl="1" indent="-587943">
              <a:lnSpc>
                <a:spcPts val="7625"/>
              </a:lnSpc>
              <a:buFont typeface="Arial"/>
              <a:buChar char="•"/>
            </a:pPr>
            <a:r>
              <a:rPr lang="en-US" sz="5446" dirty="0" err="1">
                <a:latin typeface="Canva Sans Bold"/>
              </a:rPr>
              <a:t>Tiếng</a:t>
            </a:r>
            <a:r>
              <a:rPr lang="en-US" sz="5446" dirty="0">
                <a:latin typeface="Canva Sans Bold"/>
              </a:rPr>
              <a:t> </a:t>
            </a:r>
            <a:r>
              <a:rPr lang="en-US" sz="5446" dirty="0" err="1">
                <a:latin typeface="Canva Sans Bold"/>
              </a:rPr>
              <a:t>nói</a:t>
            </a:r>
            <a:endParaRPr lang="en-US" sz="5446" dirty="0">
              <a:latin typeface="Canva Sans Bold"/>
            </a:endParaRPr>
          </a:p>
          <a:p>
            <a:pPr marL="1175885" lvl="1" indent="-587943">
              <a:lnSpc>
                <a:spcPts val="7625"/>
              </a:lnSpc>
              <a:buFont typeface="Arial"/>
              <a:buChar char="•"/>
            </a:pPr>
            <a:r>
              <a:rPr lang="en-US" sz="5446" dirty="0" err="1">
                <a:latin typeface="Canva Sans Bold"/>
              </a:rPr>
              <a:t>Chữ</a:t>
            </a:r>
            <a:r>
              <a:rPr lang="en-US" sz="5446" dirty="0">
                <a:latin typeface="Canva Sans Bold"/>
              </a:rPr>
              <a:t> </a:t>
            </a:r>
            <a:r>
              <a:rPr lang="en-US" sz="5446" dirty="0" err="1">
                <a:latin typeface="Canva Sans Bold"/>
              </a:rPr>
              <a:t>viết</a:t>
            </a:r>
            <a:endParaRPr lang="en-US" sz="5446" dirty="0">
              <a:latin typeface="Canva Sans Bold"/>
            </a:endParaRPr>
          </a:p>
          <a:p>
            <a:pPr marL="1175885" lvl="1" indent="-587943">
              <a:lnSpc>
                <a:spcPts val="7625"/>
              </a:lnSpc>
              <a:buFont typeface="Arial"/>
              <a:buChar char="•"/>
            </a:pPr>
            <a:r>
              <a:rPr lang="en-US" sz="5446" dirty="0" err="1">
                <a:latin typeface="Canva Sans Bold"/>
              </a:rPr>
              <a:t>Cử</a:t>
            </a:r>
            <a:r>
              <a:rPr lang="en-US" sz="5446" dirty="0">
                <a:latin typeface="Canva Sans Bold"/>
              </a:rPr>
              <a:t> </a:t>
            </a:r>
            <a:r>
              <a:rPr lang="en-US" sz="5446" dirty="0" err="1">
                <a:latin typeface="Canva Sans Bold"/>
              </a:rPr>
              <a:t>chỉ</a:t>
            </a:r>
            <a:endParaRPr lang="en-US" sz="5446" dirty="0">
              <a:latin typeface="Canva Sans Bold"/>
            </a:endParaRPr>
          </a:p>
          <a:p>
            <a:pPr marL="1175885" lvl="1" indent="-587943">
              <a:lnSpc>
                <a:spcPts val="7625"/>
              </a:lnSpc>
              <a:buFont typeface="Arial"/>
              <a:buChar char="•"/>
            </a:pPr>
            <a:r>
              <a:rPr lang="en-US" sz="5446" dirty="0" err="1">
                <a:latin typeface="Canva Sans Bold"/>
              </a:rPr>
              <a:t>Hình</a:t>
            </a:r>
            <a:r>
              <a:rPr lang="en-US" sz="5446" dirty="0">
                <a:latin typeface="Canva Sans Bold"/>
              </a:rPr>
              <a:t> </a:t>
            </a:r>
            <a:r>
              <a:rPr lang="en-US" sz="5446" dirty="0" err="1">
                <a:latin typeface="Canva Sans Bold"/>
              </a:rPr>
              <a:t>vẽ</a:t>
            </a:r>
            <a:endParaRPr lang="en-US" sz="5446" dirty="0">
              <a:latin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40715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2131637"/>
            <a:ext cx="1463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</a:rPr>
              <a:t>Bài 1. </a:t>
            </a:r>
            <a:r>
              <a:rPr lang="vi-VN" sz="4000" dirty="0"/>
              <a:t>Người ta đã sử dụng các tiêu chuẩn nào để vẽ Hình 1.6?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88614"/>
            <a:ext cx="10058400" cy="4163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8013">
            <a:off x="2285345" y="6067706"/>
            <a:ext cx="1830992" cy="20830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47800" y="8340876"/>
            <a:ext cx="4645731" cy="14508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chuẩn tỉ lệ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21134" y="8308900"/>
            <a:ext cx="4645731" cy="14508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chuẩn nét vẽ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057091" y="8340876"/>
            <a:ext cx="4645731" cy="14508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chuẩn ghi kích thước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7" grpId="0" animBg="1"/>
      <p:bldP spid="19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2131637"/>
            <a:ext cx="1463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</a:rPr>
              <a:t>Bài 1. </a:t>
            </a:r>
            <a:r>
              <a:rPr lang="vi-VN" sz="4000" dirty="0"/>
              <a:t>Người ta đã sử dụng các tiêu chuẩn nào để vẽ Hình 1.6?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88614"/>
            <a:ext cx="10058400" cy="4163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8211604"/>
            <a:ext cx="11614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1.6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1:1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0413" y="6154025"/>
            <a:ext cx="356037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2700" y="1876896"/>
            <a:ext cx="13182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A1, A2, A3, A4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A4.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/>
          <a:stretch/>
        </p:blipFill>
        <p:spPr>
          <a:xfrm>
            <a:off x="4267200" y="4076700"/>
            <a:ext cx="8534400" cy="571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0799" y="7405100"/>
            <a:ext cx="4090163" cy="28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4644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943100"/>
            <a:ext cx="60198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419100"/>
            <a:ext cx="1508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+mj-lt"/>
              </a:rPr>
              <a:t>Vẽ 3 hình chiếu vuông góc của vật thể sau?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0338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 flipV="1">
            <a:off x="1986138" y="1104899"/>
            <a:ext cx="6548262" cy="857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8624442" y="1082039"/>
            <a:ext cx="891111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29186" y="2210655"/>
            <a:ext cx="7574936" cy="2863271"/>
            <a:chOff x="1029186" y="2210655"/>
            <a:chExt cx="7574936" cy="2863271"/>
          </a:xfrm>
        </p:grpSpPr>
        <p:sp>
          <p:nvSpPr>
            <p:cNvPr id="4" name="Rounded Rectangle 3"/>
            <p:cNvSpPr/>
            <p:nvPr/>
          </p:nvSpPr>
          <p:spPr>
            <a:xfrm>
              <a:off x="1365122" y="2711726"/>
              <a:ext cx="7239000" cy="2362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029186" y="2210655"/>
              <a:ext cx="1093970" cy="10939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23156" y="3304625"/>
              <a:ext cx="5801644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Ôn tập kiến thức đã 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44000" y="2210655"/>
            <a:ext cx="7565659" cy="2863271"/>
            <a:chOff x="9144000" y="2210655"/>
            <a:chExt cx="7565659" cy="2863271"/>
          </a:xfrm>
        </p:grpSpPr>
        <p:sp>
          <p:nvSpPr>
            <p:cNvPr id="13" name="Rounded Rectangle 12"/>
            <p:cNvSpPr/>
            <p:nvPr/>
          </p:nvSpPr>
          <p:spPr>
            <a:xfrm>
              <a:off x="9470659" y="2711726"/>
              <a:ext cx="723900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9144000" y="2210655"/>
              <a:ext cx="1093970" cy="10939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67959" y="2854368"/>
              <a:ext cx="582407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29186" y="5574997"/>
            <a:ext cx="7574936" cy="2910498"/>
            <a:chOff x="1029186" y="5574997"/>
            <a:chExt cx="7574936" cy="2910498"/>
          </a:xfrm>
        </p:grpSpPr>
        <p:sp>
          <p:nvSpPr>
            <p:cNvPr id="14" name="Rounded Rectangle 13"/>
            <p:cNvSpPr/>
            <p:nvPr/>
          </p:nvSpPr>
          <p:spPr>
            <a:xfrm>
              <a:off x="1365122" y="6057900"/>
              <a:ext cx="7239000" cy="2362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29186" y="5574997"/>
              <a:ext cx="1093970" cy="109397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33316" y="5992505"/>
              <a:ext cx="5791484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44000" y="5574997"/>
            <a:ext cx="7565659" cy="2845103"/>
            <a:chOff x="9144000" y="5574997"/>
            <a:chExt cx="7565659" cy="2845103"/>
          </a:xfrm>
        </p:grpSpPr>
        <p:sp>
          <p:nvSpPr>
            <p:cNvPr id="16" name="Rounded Rectangle 15"/>
            <p:cNvSpPr/>
            <p:nvPr/>
          </p:nvSpPr>
          <p:spPr>
            <a:xfrm>
              <a:off x="9470659" y="6057900"/>
              <a:ext cx="7239000" cy="2362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144000" y="5574997"/>
              <a:ext cx="1093970" cy="109397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237971" y="6220460"/>
              <a:ext cx="59164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Đọc trước bài mới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Bài 2: Hình chiếu vuông góc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1259" y="8184396"/>
            <a:ext cx="245690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128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742283" y="9563099"/>
            <a:ext cx="1680343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7"/>
          <p:cNvGrpSpPr/>
          <p:nvPr/>
        </p:nvGrpSpPr>
        <p:grpSpPr>
          <a:xfrm>
            <a:off x="3124200" y="1943100"/>
            <a:ext cx="12268200" cy="4437361"/>
            <a:chOff x="3124200" y="1943100"/>
            <a:chExt cx="12268200" cy="44373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1943100"/>
              <a:ext cx="12268200" cy="400910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877355" y="5795686"/>
              <a:ext cx="5105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Hình biểu diễn</a:t>
              </a:r>
              <a:endPara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78649" y="6515168"/>
            <a:ext cx="16085351" cy="2776193"/>
            <a:chOff x="678649" y="6515168"/>
            <a:chExt cx="16085351" cy="2776193"/>
          </a:xfrm>
        </p:grpSpPr>
        <p:sp>
          <p:nvSpPr>
            <p:cNvPr id="16" name="Rectangle 15"/>
            <p:cNvSpPr/>
            <p:nvPr/>
          </p:nvSpPr>
          <p:spPr>
            <a:xfrm>
              <a:off x="2667000" y="6543108"/>
              <a:ext cx="14097000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Hình 1.1a, b là hai hình biểu diễn cùng một vật thể, hình a được vẽ theo tiêu chuẩn, hình b vẽ không theo tiêu chuẩn. Hãy nhận xét về hai hình biểu diễn này.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49" y="6515168"/>
              <a:ext cx="1752532" cy="1752532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3733800" y="876300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742283" y="9563099"/>
            <a:ext cx="1680343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7"/>
          <p:cNvGrpSpPr/>
          <p:nvPr/>
        </p:nvGrpSpPr>
        <p:grpSpPr>
          <a:xfrm>
            <a:off x="3124200" y="1943100"/>
            <a:ext cx="12268200" cy="4437361"/>
            <a:chOff x="3124200" y="1943100"/>
            <a:chExt cx="12268200" cy="44373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1943100"/>
              <a:ext cx="12268200" cy="400910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877355" y="5795686"/>
              <a:ext cx="5105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Hình biểu diễn</a:t>
              </a:r>
              <a:endPara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Down Arrow 7"/>
          <p:cNvSpPr/>
          <p:nvPr/>
        </p:nvSpPr>
        <p:spPr>
          <a:xfrm>
            <a:off x="5715000" y="6357601"/>
            <a:ext cx="609600" cy="66803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1937" y="7182586"/>
                <a:ext cx="836505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đường nét đứt, đường gióng kích thước, có kí hiệu đường kính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∅</m:t>
                    </m:r>
                  </m:oMath>
                </a14:m>
                <a:endPara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37" y="7182586"/>
                <a:ext cx="8365055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21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own Arrow 19"/>
          <p:cNvSpPr/>
          <p:nvPr/>
        </p:nvSpPr>
        <p:spPr>
          <a:xfrm rot="16200000">
            <a:off x="9386136" y="7866084"/>
            <a:ext cx="609600" cy="66803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375921" y="7182586"/>
            <a:ext cx="7759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dàng hình dung được vật thể, đọc kích thước chính xác hơn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"/>
          <p:cNvSpPr/>
          <p:nvPr/>
        </p:nvSpPr>
        <p:spPr>
          <a:xfrm>
            <a:off x="609600" y="114300"/>
            <a:ext cx="17221200" cy="6629400"/>
          </a:xfrm>
          <a:custGeom>
            <a:avLst/>
            <a:gdLst/>
            <a:ahLst/>
            <a:cxnLst/>
            <a:rect l="l" t="t" r="r" b="b"/>
            <a:pathLst>
              <a:path w="8431086" h="4925142">
                <a:moveTo>
                  <a:pt x="0" y="0"/>
                </a:moveTo>
                <a:lnTo>
                  <a:pt x="8431086" y="0"/>
                </a:lnTo>
                <a:lnTo>
                  <a:pt x="8431086" y="4925141"/>
                </a:lnTo>
                <a:lnTo>
                  <a:pt x="0" y="4925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2743200" y="68961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+mj-lt"/>
              </a:rPr>
              <a:t>Bản vẽ kĩ thuật là gì?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7797955"/>
            <a:ext cx="1706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+mj-lt"/>
              </a:rPr>
              <a:t>Bản vẽ kĩ thuật </a:t>
            </a:r>
            <a:r>
              <a:rPr lang="en-US" sz="5400" spc="51" dirty="0" smtClean="0">
                <a:latin typeface="+mj-lt"/>
              </a:rPr>
              <a:t>là </a:t>
            </a:r>
            <a:r>
              <a:rPr lang="en-US" sz="5400" spc="51" dirty="0" err="1">
                <a:latin typeface="+mj-lt"/>
              </a:rPr>
              <a:t>tài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liệu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kỹ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thuật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được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trình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bày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dưới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dạng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hình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vẽ</a:t>
            </a:r>
            <a:r>
              <a:rPr lang="en-US" sz="5400" spc="51" dirty="0">
                <a:latin typeface="+mj-lt"/>
              </a:rPr>
              <a:t>, </a:t>
            </a:r>
            <a:r>
              <a:rPr lang="en-US" sz="5400" spc="51" dirty="0" err="1">
                <a:latin typeface="+mj-lt"/>
              </a:rPr>
              <a:t>hình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dạng</a:t>
            </a:r>
            <a:r>
              <a:rPr lang="en-US" sz="5400" spc="51" dirty="0">
                <a:latin typeface="+mj-lt"/>
              </a:rPr>
              <a:t>, </a:t>
            </a:r>
            <a:r>
              <a:rPr lang="en-US" sz="5400" spc="51" dirty="0" err="1">
                <a:latin typeface="+mj-lt"/>
              </a:rPr>
              <a:t>kích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thước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và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yêu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cầu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kỹ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thuật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của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sản</a:t>
            </a:r>
            <a:r>
              <a:rPr lang="en-US" sz="5400" spc="51" dirty="0">
                <a:latin typeface="+mj-lt"/>
              </a:rPr>
              <a:t> </a:t>
            </a:r>
            <a:r>
              <a:rPr lang="en-US" sz="5400" spc="51" dirty="0" err="1">
                <a:latin typeface="+mj-lt"/>
              </a:rPr>
              <a:t>phẩm</a:t>
            </a:r>
            <a:r>
              <a:rPr lang="en-US" sz="5400" spc="51" dirty="0">
                <a:latin typeface="+mj-lt"/>
              </a:rPr>
              <a:t>.</a:t>
            </a:r>
          </a:p>
          <a:p>
            <a:r>
              <a:rPr lang="vi-VN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"/>
          <p:cNvSpPr txBox="1">
            <a:spLocks noGrp="1"/>
          </p:cNvSpPr>
          <p:nvPr>
            <p:ph type="title"/>
          </p:nvPr>
        </p:nvSpPr>
        <p:spPr>
          <a:xfrm>
            <a:off x="2971800" y="1485900"/>
            <a:ext cx="12086900" cy="171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I: VẼ KĨ THUẬT</a:t>
            </a:r>
            <a:endParaRPr sz="7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550" y="3304170"/>
            <a:ext cx="1540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MỘT SỐ TIÊU CHUẨN TRÌNH BÀY BẢN VẼ KĨ THUẬT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647700"/>
            <a:ext cx="2835484" cy="3163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7199573"/>
            <a:ext cx="4392674" cy="30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24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13846" y="2812100"/>
            <a:ext cx="7431000" cy="2799600"/>
            <a:chOff x="9313846" y="2812100"/>
            <a:chExt cx="7431000" cy="2799600"/>
          </a:xfrm>
        </p:grpSpPr>
        <p:sp>
          <p:nvSpPr>
            <p:cNvPr id="689" name="Google Shape;689;p41"/>
            <p:cNvSpPr/>
            <p:nvPr/>
          </p:nvSpPr>
          <p:spPr>
            <a:xfrm>
              <a:off x="9313846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t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657183" y="3871093"/>
              <a:ext cx="4426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Tiêu chuẩn tỉ lệ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75550" y="5918708"/>
            <a:ext cx="7431000" cy="2799600"/>
            <a:chOff x="1575550" y="5918708"/>
            <a:chExt cx="7431000" cy="2799600"/>
          </a:xfrm>
        </p:grpSpPr>
        <p:sp>
          <p:nvSpPr>
            <p:cNvPr id="690" name="Google Shape;690;p41"/>
            <p:cNvSpPr/>
            <p:nvPr/>
          </p:nvSpPr>
          <p:spPr>
            <a:xfrm>
              <a:off x="1575550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b" anchorCtr="0">
              <a:noAutofit/>
            </a:bodyPr>
            <a:lstStyle/>
            <a:p>
              <a:pPr>
                <a:buClr>
                  <a:srgbClr val="252831"/>
                </a:buClr>
                <a:buSzPts val="1100"/>
                <a:buFont typeface="Arial"/>
                <a:buNone/>
              </a:pPr>
              <a:endParaRPr sz="2800" b="1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86073" y="7014629"/>
              <a:ext cx="5166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Tiêu chuẩn nét vẽ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13846" y="5918708"/>
            <a:ext cx="7431000" cy="2799600"/>
            <a:chOff x="9313846" y="5918708"/>
            <a:chExt cx="7431000" cy="2799600"/>
          </a:xfrm>
        </p:grpSpPr>
        <p:sp>
          <p:nvSpPr>
            <p:cNvPr id="691" name="Google Shape;691;p41"/>
            <p:cNvSpPr/>
            <p:nvPr/>
          </p:nvSpPr>
          <p:spPr>
            <a:xfrm>
              <a:off x="9313846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b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678500" y="6349012"/>
              <a:ext cx="44267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Tiêu chuẩn ghi kích thước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75550" y="2812100"/>
            <a:ext cx="7431000" cy="2799600"/>
            <a:chOff x="1575550" y="2812100"/>
            <a:chExt cx="7431000" cy="2799600"/>
          </a:xfrm>
        </p:grpSpPr>
        <p:sp>
          <p:nvSpPr>
            <p:cNvPr id="688" name="Google Shape;688;p41"/>
            <p:cNvSpPr/>
            <p:nvPr/>
          </p:nvSpPr>
          <p:spPr>
            <a:xfrm>
              <a:off x="1575550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07829" y="3828507"/>
              <a:ext cx="5166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Tiêu chuẩn khổ giấy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345;p17"/>
          <p:cNvSpPr txBox="1">
            <a:spLocks noGrp="1"/>
          </p:cNvSpPr>
          <p:nvPr>
            <p:ph type="title" idx="4294967295"/>
          </p:nvPr>
        </p:nvSpPr>
        <p:spPr>
          <a:xfrm>
            <a:off x="2963731" y="1109367"/>
            <a:ext cx="12085638" cy="10477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2" name="Google Shape;692;p41"/>
          <p:cNvSpPr/>
          <p:nvPr/>
        </p:nvSpPr>
        <p:spPr>
          <a:xfrm>
            <a:off x="687335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41"/>
          <p:cNvSpPr/>
          <p:nvPr/>
        </p:nvSpPr>
        <p:spPr>
          <a:xfrm rot="5400000">
            <a:off x="718107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41"/>
          <p:cNvSpPr/>
          <p:nvPr/>
        </p:nvSpPr>
        <p:spPr>
          <a:xfrm rot="10800000">
            <a:off x="718107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41"/>
          <p:cNvSpPr/>
          <p:nvPr/>
        </p:nvSpPr>
        <p:spPr>
          <a:xfrm rot="-5400000">
            <a:off x="687335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4211900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77365" y="4225036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08179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3800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228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1989" y="3794353"/>
            <a:ext cx="71857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A0.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90554" y="1752628"/>
            <a:ext cx="16054382" cy="1938992"/>
            <a:chOff x="990554" y="1752628"/>
            <a:chExt cx="16054382" cy="1938992"/>
          </a:xfrm>
        </p:grpSpPr>
        <p:sp>
          <p:nvSpPr>
            <p:cNvPr id="16" name="Rectangle 15"/>
            <p:cNvSpPr/>
            <p:nvPr/>
          </p:nvSpPr>
          <p:spPr>
            <a:xfrm>
              <a:off x="3176536" y="1752628"/>
              <a:ext cx="138684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thông tin mục I và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1.2 SGK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hãy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6: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554" y="1830495"/>
              <a:ext cx="1826187" cy="156035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/>
          <a:stretch/>
        </p:blipFill>
        <p:spPr>
          <a:xfrm>
            <a:off x="8610599" y="3960816"/>
            <a:ext cx="8934217" cy="5983284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>
            <a:off x="4571953" y="6566327"/>
            <a:ext cx="685800" cy="7318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21989" y="7246996"/>
            <a:ext cx="7185729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đôi một khổ giấy theo chiều dài sẽ được 2 tờ của khổ giấy nhỏ hơn.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1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74&quot;/&gt;&lt;/object&gt;&lt;object type=&quot;3&quot; unique_id=&quot;10006&quot;&gt;&lt;property id=&quot;20148&quot; value=&quot;5&quot;/&gt;&lt;property id=&quot;20300&quot; value=&quot;Slide 4 - &amp;quot;CHƯƠNG I: VẼ KĨ THUẬT&amp;quot;&quot;/&gt;&lt;property id=&quot;20307&quot; value=&quot;275&quot;/&gt;&lt;/object&gt;&lt;object type=&quot;3&quot; unique_id=&quot;10007&quot;&gt;&lt;property id=&quot;20148&quot; value=&quot;5&quot;/&gt;&lt;property id=&quot;20300&quot; value=&quot;Slide 5 - &amp;quot;NỘI DUNG BÀI HỌC&amp;quot;&quot;/&gt;&lt;property id=&quot;20307&quot; value=&quot;276&quot;/&gt;&lt;/object&gt;&lt;object type=&quot;3&quot; unique_id=&quot;10008&quot;&gt;&lt;property id=&quot;20148&quot; value=&quot;5&quot;/&gt;&lt;property id=&quot;20300&quot; value=&quot;Slide 6&quot;/&gt;&lt;property id=&quot;20307&quot; value=&quot;257&quot;/&gt;&lt;/object&gt;&lt;object type=&quot;3&quot; unique_id=&quot;10009&quot;&gt;&lt;property id=&quot;20148&quot; value=&quot;5&quot;/&gt;&lt;property id=&quot;20300&quot; value=&quot;Slide 7&quot;/&gt;&lt;property id=&quot;20307&quot; value=&quot;277&quot;/&gt;&lt;/object&gt;&lt;object type=&quot;3&quot; unique_id=&quot;10010&quot;&gt;&lt;property id=&quot;20148&quot; value=&quot;5&quot;/&gt;&lt;property id=&quot;20300&quot; value=&quot;Slide 8&quot;/&gt;&lt;property id=&quot;20307&quot; value=&quot;278&quot;/&gt;&lt;/object&gt;&lt;object type=&quot;3&quot; unique_id=&quot;10011&quot;&gt;&lt;property id=&quot;20148&quot; value=&quot;5&quot;/&gt;&lt;property id=&quot;20300&quot; value=&quot;Slide 9&quot;/&gt;&lt;property id=&quot;20307&quot; value=&quot;279&quot;/&gt;&lt;/object&gt;&lt;object type=&quot;3&quot; unique_id=&quot;10012&quot;&gt;&lt;property id=&quot;20148&quot; value=&quot;5&quot;/&gt;&lt;property id=&quot;20300&quot; value=&quot;Slide 10&quot;/&gt;&lt;property id=&quot;20307&quot; value=&quot;280&quot;/&gt;&lt;/object&gt;&lt;object type=&quot;3&quot; unique_id=&quot;10013&quot;&gt;&lt;property id=&quot;20148&quot; value=&quot;5&quot;/&gt;&lt;property id=&quot;20300&quot; value=&quot;Slide 11&quot;/&gt;&lt;property id=&quot;20307&quot; value=&quot;281&quot;/&gt;&lt;/object&gt;&lt;object type=&quot;3&quot; unique_id=&quot;10014&quot;&gt;&lt;property id=&quot;20148&quot; value=&quot;5&quot;/&gt;&lt;property id=&quot;20300&quot; value=&quot;Slide 12&quot;/&gt;&lt;property id=&quot;20307&quot; value=&quot;282&quot;/&gt;&lt;/object&gt;&lt;object type=&quot;3&quot; unique_id=&quot;10015&quot;&gt;&lt;property id=&quot;20148&quot; value=&quot;5&quot;/&gt;&lt;property id=&quot;20300&quot; value=&quot;Slide 13&quot;/&gt;&lt;property id=&quot;20307&quot; value=&quot;283&quot;/&gt;&lt;/object&gt;&lt;object type=&quot;3&quot; unique_id=&quot;10016&quot;&gt;&lt;property id=&quot;20148&quot; value=&quot;5&quot;/&gt;&lt;property id=&quot;20300&quot; value=&quot;Slide 14&quot;/&gt;&lt;property id=&quot;20307&quot; value=&quot;284&quot;/&gt;&lt;/object&gt;&lt;object type=&quot;3&quot; unique_id=&quot;10017&quot;&gt;&lt;property id=&quot;20148&quot; value=&quot;5&quot;/&gt;&lt;property id=&quot;20300&quot; value=&quot;Slide 15&quot;/&gt;&lt;property id=&quot;20307&quot; value=&quot;285&quot;/&gt;&lt;/object&gt;&lt;object type=&quot;3&quot; unique_id=&quot;10018&quot;&gt;&lt;property id=&quot;20148&quot; value=&quot;5&quot;/&gt;&lt;property id=&quot;20300&quot; value=&quot;Slide 16&quot;/&gt;&lt;property id=&quot;20307&quot; value=&quot;286&quot;/&gt;&lt;/object&gt;&lt;object type=&quot;3&quot; unique_id=&quot;10019&quot;&gt;&lt;property id=&quot;20148&quot; value=&quot;5&quot;/&gt;&lt;property id=&quot;20300&quot; value=&quot;Slide 17&quot;/&gt;&lt;property id=&quot;20307&quot; value=&quot;287&quot;/&gt;&lt;/object&gt;&lt;object type=&quot;3&quot; unique_id=&quot;10020&quot;&gt;&lt;property id=&quot;20148&quot; value=&quot;5&quot;/&gt;&lt;property id=&quot;20300&quot; value=&quot;Slide 18&quot;/&gt;&lt;property id=&quot;20307&quot; value=&quot;289&quot;/&gt;&lt;/object&gt;&lt;object type=&quot;3&quot; unique_id=&quot;10021&quot;&gt;&lt;property id=&quot;20148&quot; value=&quot;5&quot;/&gt;&lt;property id=&quot;20300&quot; value=&quot;Slide 19&quot;/&gt;&lt;property id=&quot;20307&quot; value=&quot;290&quot;/&gt;&lt;/object&gt;&lt;object type=&quot;3&quot; unique_id=&quot;10022&quot;&gt;&lt;property id=&quot;20148&quot; value=&quot;5&quot;/&gt;&lt;property id=&quot;20300&quot; value=&quot;Slide 20&quot;/&gt;&lt;property id=&quot;20307&quot; value=&quot;322&quot;/&gt;&lt;/object&gt;&lt;object type=&quot;3&quot; unique_id=&quot;10023&quot;&gt;&lt;property id=&quot;20148&quot; value=&quot;5&quot;/&gt;&lt;property id=&quot;20300&quot; value=&quot;Slide 21&quot;/&gt;&lt;property id=&quot;20307&quot; value=&quot;323&quot;/&gt;&lt;/object&gt;&lt;object type=&quot;3&quot; unique_id=&quot;10024&quot;&gt;&lt;property id=&quot;20148&quot; value=&quot;5&quot;/&gt;&lt;property id=&quot;20300&quot; value=&quot;Slide 22&quot;/&gt;&lt;property id=&quot;20307&quot; value=&quot;291&quot;/&gt;&lt;/object&gt;&lt;object type=&quot;3&quot; unique_id=&quot;10025&quot;&gt;&lt;property id=&quot;20148&quot; value=&quot;5&quot;/&gt;&lt;property id=&quot;20300&quot; value=&quot;Slide 23&quot;/&gt;&lt;property id=&quot;20307&quot; value=&quot;297&quot;/&gt;&lt;/object&gt;&lt;object type=&quot;3&quot; unique_id=&quot;10026&quot;&gt;&lt;property id=&quot;20148&quot; value=&quot;5&quot;/&gt;&lt;property id=&quot;20300&quot; value=&quot;Slide 24&quot;/&gt;&lt;property id=&quot;20307&quot; value=&quot;292&quot;/&gt;&lt;/object&gt;&lt;object type=&quot;3&quot; unique_id=&quot;10027&quot;&gt;&lt;property id=&quot;20148&quot; value=&quot;5&quot;/&gt;&lt;property id=&quot;20300&quot; value=&quot;Slide 25&quot;/&gt;&lt;property id=&quot;20307&quot; value=&quot;295&quot;/&gt;&lt;/object&gt;&lt;object type=&quot;3&quot; unique_id=&quot;10028&quot;&gt;&lt;property id=&quot;20148&quot; value=&quot;5&quot;/&gt;&lt;property id=&quot;20300&quot; value=&quot;Slide 26&quot;/&gt;&lt;property id=&quot;20307&quot; value=&quot;293&quot;/&gt;&lt;/object&gt;&lt;object type=&quot;3&quot; unique_id=&quot;10029&quot;&gt;&lt;property id=&quot;20148&quot; value=&quot;5&quot;/&gt;&lt;property id=&quot;20300&quot; value=&quot;Slide 27&quot;/&gt;&lt;property id=&quot;20307&quot; value=&quot;298&quot;/&gt;&lt;/object&gt;&lt;object type=&quot;3&quot; unique_id=&quot;10030&quot;&gt;&lt;property id=&quot;20148&quot; value=&quot;5&quot;/&gt;&lt;property id=&quot;20300&quot; value=&quot;Slide 28&quot;/&gt;&lt;property id=&quot;20307&quot; value=&quot;299&quot;/&gt;&lt;/object&gt;&lt;object type=&quot;3&quot; unique_id=&quot;10031&quot;&gt;&lt;property id=&quot;20148&quot; value=&quot;5&quot;/&gt;&lt;property id=&quot;20300&quot; value=&quot;Slide 29&quot;/&gt;&lt;property id=&quot;20307&quot; value=&quot;300&quot;/&gt;&lt;/object&gt;&lt;object type=&quot;3&quot; unique_id=&quot;10032&quot;&gt;&lt;property id=&quot;20148&quot; value=&quot;5&quot;/&gt;&lt;property id=&quot;20300&quot; value=&quot;Slide 30&quot;/&gt;&lt;property id=&quot;20307&quot; value=&quot;301&quot;/&gt;&lt;/object&gt;&lt;object type=&quot;3&quot; unique_id=&quot;10033&quot;&gt;&lt;property id=&quot;20148&quot; value=&quot;5&quot;/&gt;&lt;property id=&quot;20300&quot; value=&quot;Slide 31&quot;/&gt;&lt;property id=&quot;20307&quot; value=&quot;324&quot;/&gt;&lt;/object&gt;&lt;object type=&quot;3&quot; unique_id=&quot;10034&quot;&gt;&lt;property id=&quot;20148&quot; value=&quot;5&quot;/&gt;&lt;property id=&quot;20300&quot; value=&quot;Slide 32&quot;/&gt;&lt;property id=&quot;20307&quot; value=&quot;325&quot;/&gt;&lt;/object&gt;&lt;object type=&quot;3&quot; unique_id=&quot;10035&quot;&gt;&lt;property id=&quot;20148&quot; value=&quot;5&quot;/&gt;&lt;property id=&quot;20300&quot; value=&quot;Slide 33&quot;/&gt;&lt;property id=&quot;20307&quot; value=&quot;302&quot;/&gt;&lt;/object&gt;&lt;object type=&quot;3&quot; unique_id=&quot;10036&quot;&gt;&lt;property id=&quot;20148&quot; value=&quot;5&quot;/&gt;&lt;property id=&quot;20300&quot; value=&quot;Slide 34&quot;/&gt;&lt;property id=&quot;20307&quot; value=&quot;303&quot;/&gt;&lt;/object&gt;&lt;/object&gt;&lt;object type=&quot;8&quot; unique_id=&quot;1007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1642</Words>
  <Application>Microsoft Office PowerPoint</Application>
  <PresentationFormat>Custom</PresentationFormat>
  <Paragraphs>182</Paragraphs>
  <Slides>34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Calibri Light</vt:lpstr>
      <vt:lpstr>Calibri</vt:lpstr>
      <vt:lpstr>Barlow SemiCondensed Heavy</vt:lpstr>
      <vt:lpstr>Montserrat Light</vt:lpstr>
      <vt:lpstr>Montserrat</vt:lpstr>
      <vt:lpstr>Wingdings</vt:lpstr>
      <vt:lpstr>Arial</vt:lpstr>
      <vt:lpstr>Cambria Math</vt:lpstr>
      <vt:lpstr>Poppins</vt:lpstr>
      <vt:lpstr>Times New Roman</vt:lpstr>
      <vt:lpstr>Canva Sans Bold</vt:lpstr>
      <vt:lpstr>Tahoma</vt:lpstr>
      <vt:lpstr>Time ns New Roman</vt:lpstr>
      <vt:lpstr>Office Theme</vt:lpstr>
      <vt:lpstr>Volsce template</vt:lpstr>
      <vt:lpstr>1_Volsce template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CHƯƠNG I: VẼ KĨ THUẬT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22</cp:revision>
  <dcterms:created xsi:type="dcterms:W3CDTF">2006-08-16T00:00:00Z</dcterms:created>
  <dcterms:modified xsi:type="dcterms:W3CDTF">2025-09-09T15:05:02Z</dcterms:modified>
  <dc:identifier>DAFl36ymF6c</dc:identifier>
</cp:coreProperties>
</file>