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302" r:id="rId3"/>
    <p:sldId id="303" r:id="rId4"/>
    <p:sldId id="304" r:id="rId5"/>
    <p:sldId id="269" r:id="rId6"/>
    <p:sldId id="305" r:id="rId7"/>
    <p:sldId id="335" r:id="rId8"/>
    <p:sldId id="337" r:id="rId9"/>
    <p:sldId id="336" r:id="rId10"/>
    <p:sldId id="307" r:id="rId11"/>
    <p:sldId id="263" r:id="rId12"/>
    <p:sldId id="308" r:id="rId13"/>
    <p:sldId id="288" r:id="rId14"/>
    <p:sldId id="309" r:id="rId15"/>
    <p:sldId id="310" r:id="rId16"/>
    <p:sldId id="317" r:id="rId17"/>
    <p:sldId id="311" r:id="rId18"/>
    <p:sldId id="312" r:id="rId19"/>
    <p:sldId id="316" r:id="rId20"/>
    <p:sldId id="313" r:id="rId21"/>
    <p:sldId id="314" r:id="rId22"/>
    <p:sldId id="315" r:id="rId23"/>
    <p:sldId id="318" r:id="rId24"/>
    <p:sldId id="338" r:id="rId25"/>
    <p:sldId id="339" r:id="rId26"/>
    <p:sldId id="319" r:id="rId27"/>
    <p:sldId id="320" r:id="rId28"/>
    <p:sldId id="321" r:id="rId29"/>
    <p:sldId id="322" r:id="rId30"/>
    <p:sldId id="323" r:id="rId31"/>
    <p:sldId id="324" r:id="rId32"/>
    <p:sldId id="325" r:id="rId33"/>
    <p:sldId id="326" r:id="rId34"/>
    <p:sldId id="327" r:id="rId35"/>
    <p:sldId id="328" r:id="rId36"/>
    <p:sldId id="329" r:id="rId37"/>
    <p:sldId id="264" r:id="rId38"/>
    <p:sldId id="330" r:id="rId39"/>
    <p:sldId id="331" r:id="rId40"/>
    <p:sldId id="271" r:id="rId41"/>
    <p:sldId id="332" r:id="rId42"/>
    <p:sldId id="299" r:id="rId43"/>
    <p:sldId id="333" r:id="rId44"/>
    <p:sldId id="340" r:id="rId45"/>
    <p:sldId id="274" r:id="rId46"/>
    <p:sldId id="276" r:id="rId47"/>
    <p:sldId id="334" r:id="rId48"/>
    <p:sldId id="301"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4" d="100"/>
          <a:sy n="84" d="100"/>
        </p:scale>
        <p:origin x="490"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17/9/2025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17/9/2025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17/9/2025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17/9/2025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17/9/2025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17/9/2025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17/9/2025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17/9/2025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17/9/2025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17/9/2025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17/9/2025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17/9/2025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17/9/2025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17/9/2025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17/9/2025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17/9/2025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17/9/2025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1.emf"/><Relationship Id="rId4" Type="http://schemas.openxmlformats.org/officeDocument/2006/relationships/image" Target="../media/image20.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loud Callout 1"/>
          <p:cNvSpPr/>
          <p:nvPr/>
        </p:nvSpPr>
        <p:spPr>
          <a:xfrm>
            <a:off x="7965831" y="71562"/>
            <a:ext cx="4098948"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rgbClr val="0000FF"/>
                </a:solidFill>
                <a:latin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ảnh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của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chiếc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ghế</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trong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cs typeface="Times New Roman" panose="02020603050405020304" pitchFamily="18" charset="0"/>
              </a:rPr>
              <a:t> 2.1 </a:t>
            </a:r>
            <a:r>
              <a:rPr lang="en-US" sz="2800" b="1" dirty="0" err="1">
                <a:solidFill>
                  <a:srgbClr val="0000FF"/>
                </a:solidFill>
                <a:latin typeface="Times New Roman" panose="02020603050405020304" pitchFamily="18" charset="0"/>
                <a:cs typeface="Times New Roman" panose="02020603050405020304" pitchFamily="18" charset="0"/>
              </a:rPr>
              <a:t>sẽ</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như</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thế</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nào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nhìn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theo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hai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hướng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khác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nhau</a:t>
            </a:r>
            <a:r>
              <a:rPr lang="en-US" sz="2800" b="1" dirty="0">
                <a:solidFill>
                  <a:srgbClr val="0000FF"/>
                </a:solidFill>
                <a:latin typeface="Times New Roman" panose="02020603050405020304" pitchFamily="18" charset="0"/>
                <a:cs typeface="Times New Roman" panose="02020603050405020304" pitchFamily="18" charset="0"/>
              </a:rPr>
              <a:t> a </a:t>
            </a:r>
            <a:r>
              <a:rPr lang="en-US" sz="2800" b="1" dirty="0" err="1">
                <a:solidFill>
                  <a:srgbClr val="0000FF"/>
                </a:solidFill>
                <a:latin typeface="Times New Roman" panose="02020603050405020304" pitchFamily="18" charset="0"/>
                <a:cs typeface="Times New Roman" panose="02020603050405020304" pitchFamily="18" charset="0"/>
              </a:rPr>
              <a:t>và</a:t>
            </a:r>
            <a:r>
              <a:rPr lang="en-US" sz="2800" b="1" dirty="0">
                <a:solidFill>
                  <a:srgbClr val="0000FF"/>
                </a:solidFill>
                <a:latin typeface="Times New Roman" panose="02020603050405020304" pitchFamily="18" charset="0"/>
                <a:cs typeface="Times New Roman" panose="02020603050405020304" pitchFamily="18" charset="0"/>
              </a:rPr>
              <a:t> b? </a:t>
            </a:r>
            <a:r>
              <a:rPr lang="en-US" sz="2800" b="1" dirty="0" err="1">
                <a:solidFill>
                  <a:srgbClr val="0000FF"/>
                </a:solidFill>
                <a:latin typeface="Times New Roman" panose="02020603050405020304" pitchFamily="18" charset="0"/>
                <a:cs typeface="Times New Roman" panose="02020603050405020304" pitchFamily="18" charset="0"/>
              </a:rPr>
              <a:t>Hãy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vẽ</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phác</a:t>
            </a:r>
            <a:r>
              <a:rPr lang="en-US" sz="2800" b="1" dirty="0">
                <a:solidFill>
                  <a:srgbClr val="0000FF"/>
                </a:solidFill>
                <a:latin typeface="Times New Roman" panose="02020603050405020304" pitchFamily="18" charset="0"/>
                <a:cs typeface="Times New Roman" panose="02020603050405020304" pitchFamily="18" charset="0"/>
              </a:rPr>
              <a:t> </a:t>
            </a:r>
            <a:r>
              <a:rPr lang="vi-VN" sz="2800" b="1" dirty="0" smtClean="0">
                <a:solidFill>
                  <a:srgbClr val="0000FF"/>
                </a:solidFill>
                <a:latin typeface="Times New Roman" panose="02020603050405020304" pitchFamily="18" charset="0"/>
                <a:cs typeface="Times New Roman" panose="02020603050405020304" pitchFamily="18" charset="0"/>
              </a:rPr>
              <a:t>họa </a:t>
            </a:r>
            <a:r>
              <a:rPr lang="en-US" sz="2800" b="1" dirty="0" err="1" smtClean="0">
                <a:solidFill>
                  <a:srgbClr val="0000FF"/>
                </a:solidFill>
                <a:latin typeface="Times New Roman" panose="02020603050405020304" pitchFamily="18" charset="0"/>
                <a:cs typeface="Times New Roman" panose="02020603050405020304" pitchFamily="18" charset="0"/>
              </a:rPr>
              <a:t>hình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ảnh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được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từ</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mỗi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hướng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nhìn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đó</a:t>
            </a:r>
            <a:r>
              <a:rPr lang="en-US" sz="2800" b="1" dirty="0">
                <a:solidFill>
                  <a:srgbClr val="0000FF"/>
                </a:solidFill>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a:stretch>
            <a:fillRect/>
          </a:stretch>
        </p:blipFill>
        <p:spPr>
          <a:xfrm>
            <a:off x="791308" y="520578"/>
            <a:ext cx="6699738" cy="5871430"/>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4955203"/>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I. </a:t>
            </a:r>
            <a:r>
              <a:rPr lang="en-US" sz="2800" b="1" dirty="0" err="1">
                <a:latin typeface="Times New Roman" panose="02020603050405020304" pitchFamily="18" charset="0"/>
                <a:cs typeface="Times New Roman" panose="02020603050405020304" pitchFamily="18" charset="0"/>
              </a:rPr>
              <a:t>Phương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endParaRPr lang="en-US" sz="28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2. Các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chiếu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vuông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góc</a:t>
            </a:r>
            <a:r>
              <a:rPr lang="en-US" sz="2400" b="1"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chiếu</a:t>
            </a:r>
            <a:r>
              <a:rPr lang="en-US" sz="2400" dirty="0">
                <a:latin typeface="Times New Roman" panose="02020603050405020304" pitchFamily="18" charset="0"/>
                <a:cs typeface="Times New Roman" panose="02020603050405020304" pitchFamily="18" charset="0"/>
              </a:rPr>
              <a:t> là</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phẳng</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đứng</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phẳng</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phẳng</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cạnh</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Các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chiếu</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Hình chiếu đứng: có</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tới</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Hình chiếu bằng: có</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xuống</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Hình chiếu cạnh: có</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sang</a:t>
            </a:r>
            <a:r>
              <a:rPr lang="en-US" sz="240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chiếu</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a:t>
            </a:r>
            <a:r>
              <a:rPr lang="en-US" sz="2400" dirty="0" err="1" smtClean="0">
                <a:latin typeface="Times New Roman" panose="02020603050405020304" pitchFamily="18" charset="0"/>
                <a:cs typeface="Times New Roman" panose="02020603050405020304" pitchFamily="18" charset="0"/>
              </a:rPr>
              <a:t>ình</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đứng</a:t>
            </a:r>
            <a:endParaRPr lang="en-US"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803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4" name="Picture 3"/>
          <p:cNvPicPr>
            <a:picLocks noChangeAspect="1"/>
          </p:cNvPicPr>
          <p:nvPr/>
        </p:nvPicPr>
        <p:blipFill>
          <a:blip r:embed="rId3"/>
          <a:stretch>
            <a:fillRect/>
          </a:stretch>
        </p:blipFill>
        <p:spPr>
          <a:xfrm>
            <a:off x="385653" y="938154"/>
            <a:ext cx="5523724" cy="2859405"/>
          </a:xfrm>
          <a:prstGeom prst="rect">
            <a:avLst/>
          </a:prstGeom>
        </p:spPr>
      </p:pic>
      <p:sp>
        <p:nvSpPr>
          <p:cNvPr id="5" name="Rectangle 4"/>
          <p:cNvSpPr/>
          <p:nvPr/>
        </p:nvSpPr>
        <p:spPr>
          <a:xfrm>
            <a:off x="7105255" y="3797559"/>
            <a:ext cx="5086745" cy="1384995"/>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Căn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dung </a:t>
            </a:r>
            <a:r>
              <a:rPr lang="en-US" sz="2800" b="1" dirty="0" err="1">
                <a:latin typeface="Times New Roman" panose="02020603050405020304" pitchFamily="18" charset="0"/>
                <a:cs typeface="Times New Roman" panose="02020603050405020304" pitchFamily="18" charset="0"/>
              </a:rPr>
              <a:t>mô</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gọi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2.6a, b, c</a:t>
            </a:r>
          </a:p>
        </p:txBody>
      </p:sp>
      <p:pic>
        <p:nvPicPr>
          <p:cNvPr id="6" name="Picture 5"/>
          <p:cNvPicPr>
            <a:picLocks noChangeAspect="1"/>
          </p:cNvPicPr>
          <p:nvPr/>
        </p:nvPicPr>
        <p:blipFill>
          <a:blip r:embed="rId4"/>
          <a:stretch>
            <a:fillRect/>
          </a:stretch>
        </p:blipFill>
        <p:spPr>
          <a:xfrm>
            <a:off x="211872" y="-16573"/>
            <a:ext cx="11980127" cy="1176630"/>
          </a:xfrm>
          <a:prstGeom prst="rect">
            <a:avLst/>
          </a:prstGeom>
        </p:spPr>
      </p:pic>
      <p:pic>
        <p:nvPicPr>
          <p:cNvPr id="8" name="Picture 7"/>
          <p:cNvPicPr>
            <a:picLocks noChangeAspect="1"/>
          </p:cNvPicPr>
          <p:nvPr/>
        </p:nvPicPr>
        <p:blipFill>
          <a:blip r:embed="rId5"/>
          <a:stretch>
            <a:fillRect/>
          </a:stretch>
        </p:blipFill>
        <p:spPr>
          <a:xfrm>
            <a:off x="385653" y="4024213"/>
            <a:ext cx="6071131" cy="2759142"/>
          </a:xfrm>
          <a:prstGeom prst="rect">
            <a:avLst/>
          </a:prstGeom>
        </p:spPr>
      </p:pic>
    </p:spTree>
    <p:extLst>
      <p:ext uri="{BB962C8B-B14F-4D97-AF65-F5344CB8AC3E}">
        <p14:creationId xmlns:p14="http://schemas.microsoft.com/office/powerpoint/2010/main" val="120314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4" name="Picture 3"/>
          <p:cNvPicPr>
            <a:picLocks noChangeAspect="1"/>
          </p:cNvPicPr>
          <p:nvPr/>
        </p:nvPicPr>
        <p:blipFill>
          <a:blip r:embed="rId3"/>
          <a:stretch>
            <a:fillRect/>
          </a:stretch>
        </p:blipFill>
        <p:spPr>
          <a:xfrm>
            <a:off x="385653" y="938154"/>
            <a:ext cx="4568902" cy="2859405"/>
          </a:xfrm>
          <a:prstGeom prst="rect">
            <a:avLst/>
          </a:prstGeom>
        </p:spPr>
      </p:pic>
      <p:sp>
        <p:nvSpPr>
          <p:cNvPr id="5" name="Rectangle 4"/>
          <p:cNvSpPr/>
          <p:nvPr/>
        </p:nvSpPr>
        <p:spPr>
          <a:xfrm>
            <a:off x="6652727" y="3797559"/>
            <a:ext cx="5539273" cy="1384995"/>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Căn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dung </a:t>
            </a:r>
            <a:r>
              <a:rPr lang="en-US" sz="2800" b="1" dirty="0" err="1">
                <a:latin typeface="Times New Roman" panose="02020603050405020304" pitchFamily="18" charset="0"/>
                <a:cs typeface="Times New Roman" panose="02020603050405020304" pitchFamily="18" charset="0"/>
              </a:rPr>
              <a:t>mô</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gọi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2.6a, b, c</a:t>
            </a:r>
          </a:p>
        </p:txBody>
      </p:sp>
      <p:pic>
        <p:nvPicPr>
          <p:cNvPr id="6" name="Picture 5"/>
          <p:cNvPicPr>
            <a:picLocks noChangeAspect="1"/>
          </p:cNvPicPr>
          <p:nvPr/>
        </p:nvPicPr>
        <p:blipFill>
          <a:blip r:embed="rId4"/>
          <a:stretch>
            <a:fillRect/>
          </a:stretch>
        </p:blipFill>
        <p:spPr>
          <a:xfrm>
            <a:off x="211872" y="-16573"/>
            <a:ext cx="11980127" cy="1176630"/>
          </a:xfrm>
          <a:prstGeom prst="rect">
            <a:avLst/>
          </a:prstGeom>
        </p:spPr>
      </p:pic>
      <p:pic>
        <p:nvPicPr>
          <p:cNvPr id="8" name="Picture 7"/>
          <p:cNvPicPr>
            <a:picLocks noChangeAspect="1"/>
          </p:cNvPicPr>
          <p:nvPr/>
        </p:nvPicPr>
        <p:blipFill>
          <a:blip r:embed="rId5"/>
          <a:stretch>
            <a:fillRect/>
          </a:stretch>
        </p:blipFill>
        <p:spPr>
          <a:xfrm>
            <a:off x="385653" y="4024213"/>
            <a:ext cx="6071131" cy="2759142"/>
          </a:xfrm>
          <a:prstGeom prst="rect">
            <a:avLst/>
          </a:prstGeom>
        </p:spPr>
      </p:pic>
      <p:sp>
        <p:nvSpPr>
          <p:cNvPr id="2" name="Rectangle 1"/>
          <p:cNvSpPr/>
          <p:nvPr/>
        </p:nvSpPr>
        <p:spPr>
          <a:xfrm>
            <a:off x="5303672" y="938154"/>
            <a:ext cx="6096000" cy="2677656"/>
          </a:xfrm>
          <a:prstGeom prst="rect">
            <a:avLst/>
          </a:prstGeom>
        </p:spPr>
        <p:txBody>
          <a:bodyPr>
            <a:spAutoFit/>
          </a:bodyPr>
          <a:lstStyle/>
          <a:p>
            <a:r>
              <a:rPr lang="vi-VN" sz="2400" dirty="0">
                <a:solidFill>
                  <a:srgbClr val="FF0000"/>
                </a:solidFill>
                <a:latin typeface="Times New Roman" panose="02020603050405020304" pitchFamily="18" charset="0"/>
                <a:cs typeface="Times New Roman" panose="02020603050405020304" pitchFamily="18" charset="0"/>
              </a:rPr>
              <a:t>1.</a:t>
            </a:r>
          </a:p>
          <a:p>
            <a:r>
              <a:rPr lang="vi-VN" sz="2400" dirty="0">
                <a:solidFill>
                  <a:srgbClr val="FF0000"/>
                </a:solidFill>
                <a:latin typeface="Times New Roman" panose="02020603050405020304" pitchFamily="18" charset="0"/>
                <a:cs typeface="Times New Roman" panose="02020603050405020304" pitchFamily="18" charset="0"/>
              </a:rPr>
              <a:t>a) Khối hình hộp chữ nhật được bao bởi các đa giác hình chữ nhật.</a:t>
            </a:r>
          </a:p>
          <a:p>
            <a:r>
              <a:rPr lang="vi-VN" sz="2400" dirty="0">
                <a:solidFill>
                  <a:srgbClr val="FF0000"/>
                </a:solidFill>
                <a:latin typeface="Times New Roman" panose="02020603050405020304" pitchFamily="18" charset="0"/>
                <a:cs typeface="Times New Roman" panose="02020603050405020304" pitchFamily="18" charset="0"/>
              </a:rPr>
              <a:t>b) Khối lăng trụ được bao bởi các đa giác hình chữ nhật và hình tam giác.</a:t>
            </a:r>
          </a:p>
          <a:p>
            <a:r>
              <a:rPr lang="vi-VN" sz="2400" dirty="0">
                <a:solidFill>
                  <a:srgbClr val="FF0000"/>
                </a:solidFill>
                <a:latin typeface="Times New Roman" panose="02020603050405020304" pitchFamily="18" charset="0"/>
                <a:cs typeface="Times New Roman" panose="02020603050405020304" pitchFamily="18" charset="0"/>
              </a:rPr>
              <a:t>c) Khối hình chóp được bao bởi các đa giác hình chữ nhật và hình tam giác.</a:t>
            </a:r>
          </a:p>
        </p:txBody>
      </p:sp>
      <p:sp>
        <p:nvSpPr>
          <p:cNvPr id="3" name="Rectangle 2"/>
          <p:cNvSpPr/>
          <p:nvPr/>
        </p:nvSpPr>
        <p:spPr>
          <a:xfrm>
            <a:off x="6742923" y="5182554"/>
            <a:ext cx="4239208" cy="1200329"/>
          </a:xfrm>
          <a:prstGeom prst="rect">
            <a:avLst/>
          </a:prstGeom>
        </p:spPr>
        <p:txBody>
          <a:bodyPr wrap="square">
            <a:spAutoFit/>
          </a:bodyPr>
          <a:lstStyle/>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Hình</a:t>
            </a:r>
            <a:r>
              <a:rPr lang="en-US" sz="2400" dirty="0">
                <a:solidFill>
                  <a:srgbClr val="FF0000"/>
                </a:solidFill>
                <a:latin typeface="Times New Roman" panose="02020603050405020304" pitchFamily="18" charset="0"/>
                <a:cs typeface="Times New Roman" panose="02020603050405020304" pitchFamily="18" charset="0"/>
              </a:rPr>
              <a:t> 2.6a: </a:t>
            </a:r>
            <a:r>
              <a:rPr lang="en-US" sz="2400" dirty="0" err="1">
                <a:solidFill>
                  <a:srgbClr val="FF0000"/>
                </a:solidFill>
                <a:latin typeface="Times New Roman" panose="02020603050405020304" pitchFamily="18" charset="0"/>
                <a:cs typeface="Times New Roman" panose="02020603050405020304" pitchFamily="18" charset="0"/>
              </a:rPr>
              <a:t>Hình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chóp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đều</a:t>
            </a:r>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Hình</a:t>
            </a:r>
            <a:r>
              <a:rPr lang="en-US" sz="2400" dirty="0">
                <a:solidFill>
                  <a:srgbClr val="FF0000"/>
                </a:solidFill>
                <a:latin typeface="Times New Roman" panose="02020603050405020304" pitchFamily="18" charset="0"/>
                <a:cs typeface="Times New Roman" panose="02020603050405020304" pitchFamily="18" charset="0"/>
              </a:rPr>
              <a:t> 2.6b: </a:t>
            </a:r>
            <a:r>
              <a:rPr lang="en-US" sz="2400" dirty="0" err="1">
                <a:solidFill>
                  <a:srgbClr val="FF0000"/>
                </a:solidFill>
                <a:latin typeface="Times New Roman" panose="02020603050405020304" pitchFamily="18" charset="0"/>
                <a:cs typeface="Times New Roman" panose="02020603050405020304" pitchFamily="18" charset="0"/>
              </a:rPr>
              <a:t>Hình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lăng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trụ</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đều</a:t>
            </a:r>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Hình</a:t>
            </a:r>
            <a:r>
              <a:rPr lang="en-US" sz="2400" dirty="0">
                <a:solidFill>
                  <a:srgbClr val="FF0000"/>
                </a:solidFill>
                <a:latin typeface="Times New Roman" panose="02020603050405020304" pitchFamily="18" charset="0"/>
                <a:cs typeface="Times New Roman" panose="02020603050405020304" pitchFamily="18" charset="0"/>
              </a:rPr>
              <a:t> 2.6c: </a:t>
            </a:r>
            <a:r>
              <a:rPr lang="en-US" sz="2400" dirty="0" err="1">
                <a:solidFill>
                  <a:srgbClr val="FF0000"/>
                </a:solidFill>
                <a:latin typeface="Times New Roman" panose="02020603050405020304" pitchFamily="18" charset="0"/>
                <a:cs typeface="Times New Roman" panose="02020603050405020304" pitchFamily="18" charset="0"/>
              </a:rPr>
              <a:t>hình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hộp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chữ</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nhật</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082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fade">
                                      <p:cBhvr>
                                        <p:cTn id="40" dur="1000"/>
                                        <p:tgtEl>
                                          <p:spTgt spid="3">
                                            <p:txEl>
                                              <p:pRg st="0" end="0"/>
                                            </p:txEl>
                                          </p:spTgt>
                                        </p:tgtEl>
                                      </p:cBhvr>
                                    </p:animEffect>
                                    <p:anim calcmode="lin" valueType="num">
                                      <p:cBhvr>
                                        <p:cTn id="4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animEffect transition="in" filter="fade">
                                      <p:cBhvr>
                                        <p:cTn id="47" dur="1000"/>
                                        <p:tgtEl>
                                          <p:spTgt spid="3">
                                            <p:txEl>
                                              <p:pRg st="1" end="1"/>
                                            </p:txEl>
                                          </p:spTgt>
                                        </p:tgtEl>
                                      </p:cBhvr>
                                    </p:animEffect>
                                    <p:anim calcmode="lin" valueType="num">
                                      <p:cBhvr>
                                        <p:cTn id="4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
                                            <p:txEl>
                                              <p:pRg st="2" end="2"/>
                                            </p:txEl>
                                          </p:spTgt>
                                        </p:tgtEl>
                                        <p:attrNameLst>
                                          <p:attrName>style.visibility</p:attrName>
                                        </p:attrNameLst>
                                      </p:cBhvr>
                                      <p:to>
                                        <p:strVal val="visible"/>
                                      </p:to>
                                    </p:set>
                                    <p:anim calcmode="lin" valueType="num">
                                      <p:cBhvr additive="base">
                                        <p:cTn id="5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II.Hình</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diện</a:t>
            </a:r>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1.Các </a:t>
            </a:r>
            <a:r>
              <a:rPr lang="en-US" sz="2800" dirty="0" err="1">
                <a:latin typeface="Times New Roman" panose="02020603050405020304" pitchFamily="18" charset="0"/>
                <a:cs typeface="Times New Roman" panose="02020603050405020304" pitchFamily="18" charset="0"/>
              </a:rPr>
              <a:t>khối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gặp</a:t>
            </a:r>
            <a:endParaRPr lang="en-US" sz="2800" dirty="0">
              <a:latin typeface="Times New Roman" panose="02020603050405020304" pitchFamily="18" charset="0"/>
              <a:cs typeface="Times New Roman" panose="02020603050405020304" pitchFamily="18" charset="0"/>
            </a:endParaRPr>
          </a:p>
          <a:p>
            <a:r>
              <a:rPr lang="vi-VN"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Hình</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endParaRPr lang="vi-VN" sz="2800" dirty="0" smtClean="0">
              <a:latin typeface="Times New Roman" panose="02020603050405020304" pitchFamily="18" charset="0"/>
              <a:cs typeface="Times New Roman" panose="02020603050405020304" pitchFamily="18" charset="0"/>
            </a:endParaRPr>
          </a:p>
          <a:p>
            <a:r>
              <a:rPr lang="vi-VN"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Hình</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endParaRPr lang="vi-VN"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chóp</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đều</a:t>
            </a:r>
            <a:endParaRPr lang="en-US" sz="2800" dirty="0">
              <a:latin typeface="Times New Roman" panose="02020603050405020304" pitchFamily="18" charset="0"/>
              <a:cs typeface="Times New Roman" panose="02020603050405020304" pitchFamily="18" charset="0"/>
            </a:endParaRP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293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72751" y="0"/>
            <a:ext cx="11545078"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1.Quan sát Hình 2.7 và cho biết: Các hướng chiếu 1, 2, 3 tương ứng với </a:t>
            </a:r>
            <a:r>
              <a:rPr lang="vi-VN" sz="2800" b="1" smtClean="0">
                <a:latin typeface="Times New Roman" panose="02020603050405020304" pitchFamily="18" charset="0"/>
                <a:cs typeface="Times New Roman" panose="02020603050405020304" pitchFamily="18" charset="0"/>
              </a:rPr>
              <a:t>hình </a:t>
            </a:r>
            <a:r>
              <a:rPr lang="vi-VN" sz="2800" b="1">
                <a:latin typeface="Times New Roman" panose="02020603050405020304" pitchFamily="18" charset="0"/>
                <a:cs typeface="Times New Roman" panose="02020603050405020304" pitchFamily="18" charset="0"/>
              </a:rPr>
              <a:t>chiếu nào trong các hướng chiếu từ trước, từ trên và từ trái?</a:t>
            </a:r>
            <a:endParaRPr lang="en-US" sz="28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79025" y="1036528"/>
            <a:ext cx="10557669" cy="5485570"/>
          </a:xfrm>
          <a:prstGeom prst="rect">
            <a:avLst/>
          </a:prstGeom>
        </p:spPr>
      </p:pic>
    </p:spTree>
    <p:extLst>
      <p:ext uri="{BB962C8B-B14F-4D97-AF65-F5344CB8AC3E}">
        <p14:creationId xmlns:p14="http://schemas.microsoft.com/office/powerpoint/2010/main" val="2339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72751" y="0"/>
            <a:ext cx="11545078"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1.Quan sát Hình 2.7 và cho biết: Các hướng chiếu 1, 2, 3 tương ứng với hướng chiếu nào trong các hướng chiếu từ trước, từ trên và từ trái?</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59149" y="1027198"/>
            <a:ext cx="6853416" cy="5485570"/>
          </a:xfrm>
          <a:prstGeom prst="rect">
            <a:avLst/>
          </a:prstGeom>
        </p:spPr>
      </p:pic>
      <p:sp>
        <p:nvSpPr>
          <p:cNvPr id="2" name="Rectangle 1"/>
          <p:cNvSpPr/>
          <p:nvPr/>
        </p:nvSpPr>
        <p:spPr>
          <a:xfrm>
            <a:off x="7436496" y="1027198"/>
            <a:ext cx="4226767" cy="2677656"/>
          </a:xfrm>
          <a:prstGeom prst="rect">
            <a:avLst/>
          </a:prstGeom>
        </p:spPr>
        <p:txBody>
          <a:bodyPr wrap="square">
            <a:spAutoFit/>
          </a:bodyPr>
          <a:lstStyle/>
          <a:p>
            <a:r>
              <a:rPr lang="vi-VN" sz="2800" dirty="0">
                <a:solidFill>
                  <a:srgbClr val="FF0000"/>
                </a:solidFill>
                <a:latin typeface="Times New Roman" panose="02020603050405020304" pitchFamily="18" charset="0"/>
                <a:cs typeface="Times New Roman" panose="02020603050405020304" pitchFamily="18" charset="0"/>
              </a:rPr>
              <a:t>1. - Hướng chiếu 1: hướng từ trước vào</a:t>
            </a:r>
          </a:p>
          <a:p>
            <a:r>
              <a:rPr lang="vi-VN" sz="2800" dirty="0">
                <a:solidFill>
                  <a:srgbClr val="FF0000"/>
                </a:solidFill>
                <a:latin typeface="Times New Roman" panose="02020603050405020304" pitchFamily="18" charset="0"/>
                <a:cs typeface="Times New Roman" panose="02020603050405020304" pitchFamily="18" charset="0"/>
              </a:rPr>
              <a:t>- Hướng chiếu 2: hướng từ trên xuống</a:t>
            </a:r>
          </a:p>
          <a:p>
            <a:r>
              <a:rPr lang="vi-VN" sz="2800" dirty="0">
                <a:solidFill>
                  <a:srgbClr val="FF0000"/>
                </a:solidFill>
                <a:latin typeface="Times New Roman" panose="02020603050405020304" pitchFamily="18" charset="0"/>
                <a:cs typeface="Times New Roman" panose="02020603050405020304" pitchFamily="18" charset="0"/>
              </a:rPr>
              <a:t>- Hướng chiếu 3: hướng từ trái sang</a:t>
            </a:r>
          </a:p>
        </p:txBody>
      </p:sp>
    </p:spTree>
    <p:extLst>
      <p:ext uri="{BB962C8B-B14F-4D97-AF65-F5344CB8AC3E}">
        <p14:creationId xmlns:p14="http://schemas.microsoft.com/office/powerpoint/2010/main" val="327918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barn(inVertical)">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wheel(1)">
                                      <p:cBhvr>
                                        <p:cTn id="18"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III.Hình chiếu vuông góc của khối đa diện</a:t>
            </a:r>
          </a:p>
          <a:p>
            <a:r>
              <a:rPr lang="en-US" sz="2800" b="1">
                <a:latin typeface="Times New Roman" panose="02020603050405020304" pitchFamily="18" charset="0"/>
                <a:cs typeface="Times New Roman" panose="02020603050405020304" pitchFamily="18" charset="0"/>
              </a:rPr>
              <a:t>2. Hình chiếu vuông góc của hình hộp chữ nhật</a:t>
            </a:r>
          </a:p>
          <a:p>
            <a:r>
              <a:rPr lang="en-US" sz="2800">
                <a:latin typeface="Times New Roman" panose="02020603050405020304" pitchFamily="18" charset="0"/>
                <a:cs typeface="Times New Roman" panose="02020603050405020304" pitchFamily="18" charset="0"/>
              </a:rPr>
              <a:t>- Hình chiếu đứng có hình dạng chữ nhật có chiều dài a, chiều rộng là h</a:t>
            </a:r>
          </a:p>
          <a:p>
            <a:r>
              <a:rPr lang="en-US" sz="2800">
                <a:latin typeface="Times New Roman" panose="02020603050405020304" pitchFamily="18" charset="0"/>
                <a:cs typeface="Times New Roman" panose="02020603050405020304" pitchFamily="18" charset="0"/>
              </a:rPr>
              <a:t>- Hình chiếu bằng có hình dạng chữ nhật với chiều dài là a, chiều rộng là b</a:t>
            </a:r>
          </a:p>
          <a:p>
            <a:r>
              <a:rPr lang="en-US" sz="2800">
                <a:latin typeface="Times New Roman" panose="02020603050405020304" pitchFamily="18" charset="0"/>
                <a:cs typeface="Times New Roman" panose="02020603050405020304" pitchFamily="18" charset="0"/>
              </a:rPr>
              <a:t>- Hình chiếu cạnh có chiều dài là h, chiều rộng là </a:t>
            </a:r>
            <a:r>
              <a:rPr lang="en-US" sz="2800" smtClean="0">
                <a:latin typeface="Times New Roman" panose="02020603050405020304" pitchFamily="18" charset="0"/>
                <a:cs typeface="Times New Roman" panose="02020603050405020304" pitchFamily="18" charset="0"/>
              </a:rPr>
              <a:t>b</a:t>
            </a:r>
            <a:endParaRPr lang="en-US" sz="2800">
              <a:latin typeface="Times New Roman" panose="02020603050405020304" pitchFamily="18" charset="0"/>
              <a:cs typeface="Times New Roman" panose="02020603050405020304" pitchFamily="18" charset="0"/>
            </a:endParaRP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740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95470" y="113628"/>
            <a:ext cx="11675706"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Quan sát Hình 2.8 và cho biết: Các hình chiếu vuông góc có hình dạng như thế nào?</a:t>
            </a:r>
          </a:p>
          <a:p>
            <a:r>
              <a:rPr lang="vi-VN" sz="2800" b="1">
                <a:latin typeface="Times New Roman" panose="02020603050405020304" pitchFamily="18" charset="0"/>
                <a:cs typeface="Times New Roman" panose="02020603050405020304" pitchFamily="18" charset="0"/>
              </a:rPr>
              <a:t>Chúng thể hiện những kích thước nào của hình lăng trụ tam giác đều?</a:t>
            </a:r>
          </a:p>
        </p:txBody>
      </p:sp>
      <p:pic>
        <p:nvPicPr>
          <p:cNvPr id="5" name="Picture 4"/>
          <p:cNvPicPr>
            <a:picLocks noChangeAspect="1"/>
          </p:cNvPicPr>
          <p:nvPr/>
        </p:nvPicPr>
        <p:blipFill>
          <a:blip r:embed="rId2"/>
          <a:stretch>
            <a:fillRect/>
          </a:stretch>
        </p:blipFill>
        <p:spPr>
          <a:xfrm>
            <a:off x="487025" y="1627033"/>
            <a:ext cx="11110926" cy="4876403"/>
          </a:xfrm>
          <a:prstGeom prst="rect">
            <a:avLst/>
          </a:prstGeom>
        </p:spPr>
      </p:pic>
    </p:spTree>
    <p:extLst>
      <p:ext uri="{BB962C8B-B14F-4D97-AF65-F5344CB8AC3E}">
        <p14:creationId xmlns:p14="http://schemas.microsoft.com/office/powerpoint/2010/main" val="51015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95470" y="113628"/>
            <a:ext cx="11675706"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Quan sát Hình 2.8 và cho biết: Các hình chiếu vuông góc có hình dạng như thế nào?</a:t>
            </a:r>
          </a:p>
          <a:p>
            <a:r>
              <a:rPr lang="vi-VN" sz="2800" b="1">
                <a:latin typeface="Times New Roman" panose="02020603050405020304" pitchFamily="18" charset="0"/>
                <a:cs typeface="Times New Roman" panose="02020603050405020304" pitchFamily="18" charset="0"/>
              </a:rPr>
              <a:t>Chúng thể hiện những kích thước nào của hình lăng trụ tam giác đều?</a:t>
            </a:r>
          </a:p>
        </p:txBody>
      </p:sp>
      <p:pic>
        <p:nvPicPr>
          <p:cNvPr id="5" name="Picture 4"/>
          <p:cNvPicPr>
            <a:picLocks noChangeAspect="1"/>
          </p:cNvPicPr>
          <p:nvPr/>
        </p:nvPicPr>
        <p:blipFill>
          <a:blip r:embed="rId2"/>
          <a:stretch>
            <a:fillRect/>
          </a:stretch>
        </p:blipFill>
        <p:spPr>
          <a:xfrm>
            <a:off x="295470" y="1664356"/>
            <a:ext cx="6529595" cy="4876403"/>
          </a:xfrm>
          <a:prstGeom prst="rect">
            <a:avLst/>
          </a:prstGeom>
        </p:spPr>
      </p:pic>
      <p:sp>
        <p:nvSpPr>
          <p:cNvPr id="2" name="Rectangle 1"/>
          <p:cNvSpPr/>
          <p:nvPr/>
        </p:nvSpPr>
        <p:spPr>
          <a:xfrm>
            <a:off x="7356908" y="1590784"/>
            <a:ext cx="4129076" cy="5262979"/>
          </a:xfrm>
          <a:prstGeom prst="rect">
            <a:avLst/>
          </a:prstGeom>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2. - </a:t>
            </a:r>
            <a:r>
              <a:rPr lang="en-US" sz="2800" b="1" dirty="0" err="1">
                <a:solidFill>
                  <a:srgbClr val="FF0000"/>
                </a:solidFill>
                <a:latin typeface="Times New Roman" panose="02020603050405020304" pitchFamily="18" charset="0"/>
                <a:cs typeface="Times New Roman" panose="02020603050405020304" pitchFamily="18" charset="0"/>
              </a:rPr>
              <a:t>Hình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chiếu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đứng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có</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dạng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chữ</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nhật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chiều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dài</a:t>
            </a:r>
            <a:r>
              <a:rPr lang="en-US" sz="2800" b="1" dirty="0">
                <a:solidFill>
                  <a:srgbClr val="FF0000"/>
                </a:solidFill>
                <a:latin typeface="Times New Roman" panose="02020603050405020304" pitchFamily="18" charset="0"/>
                <a:cs typeface="Times New Roman" panose="02020603050405020304" pitchFamily="18" charset="0"/>
              </a:rPr>
              <a:t> là h, </a:t>
            </a:r>
            <a:r>
              <a:rPr lang="en-US" sz="2800" b="1" dirty="0" err="1">
                <a:solidFill>
                  <a:srgbClr val="FF0000"/>
                </a:solidFill>
                <a:latin typeface="Times New Roman" panose="02020603050405020304" pitchFamily="18" charset="0"/>
                <a:cs typeface="Times New Roman" panose="02020603050405020304" pitchFamily="18" charset="0"/>
              </a:rPr>
              <a:t>chiều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rộng</a:t>
            </a:r>
            <a:r>
              <a:rPr lang="en-US" sz="2800" b="1" dirty="0">
                <a:solidFill>
                  <a:srgbClr val="FF0000"/>
                </a:solidFill>
                <a:latin typeface="Times New Roman" panose="02020603050405020304" pitchFamily="18" charset="0"/>
                <a:cs typeface="Times New Roman" panose="02020603050405020304" pitchFamily="18" charset="0"/>
              </a:rPr>
              <a:t> là a.</a:t>
            </a:r>
          </a:p>
          <a:p>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chiếu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bằng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có</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dạng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hình</a:t>
            </a:r>
            <a:r>
              <a:rPr lang="en-US" sz="2800" b="1" dirty="0">
                <a:solidFill>
                  <a:srgbClr val="FF0000"/>
                </a:solidFill>
                <a:latin typeface="Times New Roman" panose="02020603050405020304" pitchFamily="18" charset="0"/>
                <a:cs typeface="Times New Roman" panose="02020603050405020304" pitchFamily="18" charset="0"/>
              </a:rPr>
              <a:t> tam </a:t>
            </a:r>
            <a:r>
              <a:rPr lang="en-US" sz="2800" b="1" dirty="0" err="1">
                <a:solidFill>
                  <a:srgbClr val="FF0000"/>
                </a:solidFill>
                <a:latin typeface="Times New Roman" panose="02020603050405020304" pitchFamily="18" charset="0"/>
                <a:cs typeface="Times New Roman" panose="02020603050405020304" pitchFamily="18" charset="0"/>
              </a:rPr>
              <a:t>giác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đều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cạnh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bằng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nhau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bằng</a:t>
            </a:r>
            <a:r>
              <a:rPr lang="en-US" sz="2800" b="1" dirty="0">
                <a:solidFill>
                  <a:srgbClr val="FF0000"/>
                </a:solidFill>
                <a:latin typeface="Times New Roman" panose="02020603050405020304" pitchFamily="18" charset="0"/>
                <a:cs typeface="Times New Roman" panose="02020603050405020304" pitchFamily="18" charset="0"/>
              </a:rPr>
              <a:t> a, </a:t>
            </a:r>
            <a:r>
              <a:rPr lang="en-US" sz="2800" b="1" dirty="0" err="1">
                <a:solidFill>
                  <a:srgbClr val="FF0000"/>
                </a:solidFill>
                <a:latin typeface="Times New Roman" panose="02020603050405020304" pitchFamily="18" charset="0"/>
                <a:cs typeface="Times New Roman" panose="02020603050405020304" pitchFamily="18" charset="0"/>
              </a:rPr>
              <a:t>chiều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cao</a:t>
            </a:r>
            <a:r>
              <a:rPr lang="en-US" sz="2800" b="1" dirty="0">
                <a:solidFill>
                  <a:srgbClr val="FF0000"/>
                </a:solidFill>
                <a:latin typeface="Times New Roman" panose="02020603050405020304" pitchFamily="18" charset="0"/>
                <a:cs typeface="Times New Roman" panose="02020603050405020304" pitchFamily="18" charset="0"/>
              </a:rPr>
              <a:t> là h.</a:t>
            </a:r>
          </a:p>
          <a:p>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chiếu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cạnh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có</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dạng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chữ</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nhật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chiều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dài</a:t>
            </a:r>
            <a:r>
              <a:rPr lang="en-US" sz="2800" b="1" dirty="0">
                <a:solidFill>
                  <a:srgbClr val="FF0000"/>
                </a:solidFill>
                <a:latin typeface="Times New Roman" panose="02020603050405020304" pitchFamily="18" charset="0"/>
                <a:cs typeface="Times New Roman" panose="02020603050405020304" pitchFamily="18" charset="0"/>
              </a:rPr>
              <a:t> là h, </a:t>
            </a:r>
            <a:r>
              <a:rPr lang="en-US" sz="2800" b="1" dirty="0" err="1">
                <a:solidFill>
                  <a:srgbClr val="FF0000"/>
                </a:solidFill>
                <a:latin typeface="Times New Roman" panose="02020603050405020304" pitchFamily="18" charset="0"/>
                <a:cs typeface="Times New Roman" panose="02020603050405020304" pitchFamily="18" charset="0"/>
              </a:rPr>
              <a:t>chiều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rộng</a:t>
            </a:r>
            <a:r>
              <a:rPr lang="en-US" sz="2800" b="1" dirty="0">
                <a:solidFill>
                  <a:srgbClr val="FF0000"/>
                </a:solidFill>
                <a:latin typeface="Times New Roman" panose="02020603050405020304" pitchFamily="18" charset="0"/>
                <a:cs typeface="Times New Roman" panose="02020603050405020304" pitchFamily="18" charset="0"/>
              </a:rPr>
              <a:t> là b.</a:t>
            </a:r>
          </a:p>
        </p:txBody>
      </p:sp>
    </p:spTree>
    <p:extLst>
      <p:ext uri="{BB962C8B-B14F-4D97-AF65-F5344CB8AC3E}">
        <p14:creationId xmlns:p14="http://schemas.microsoft.com/office/powerpoint/2010/main" val="84266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barn(inVertical)">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677656"/>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III.Hình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diện</a:t>
            </a:r>
            <a:endParaRPr lang="en-US" sz="2800" b="1" dirty="0">
              <a:latin typeface="Times New Roman" panose="02020603050405020304" pitchFamily="18" charset="0"/>
              <a:cs typeface="Times New Roman" panose="02020603050405020304" pitchFamily="18" charset="0"/>
            </a:endParaRPr>
          </a:p>
          <a:p>
            <a:r>
              <a:rPr lang="en-US" sz="2800" b="1" dirty="0" smtClean="0">
                <a:latin typeface="Times New Roman" panose="02020603050405020304" pitchFamily="18" charset="0"/>
                <a:cs typeface="Times New Roman" panose="02020603050405020304" pitchFamily="18" charset="0"/>
              </a:rPr>
              <a:t>3</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lăng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trụ</a:t>
            </a:r>
            <a:r>
              <a:rPr lang="en-US" sz="2800" b="1" dirty="0">
                <a:latin typeface="Times New Roman" panose="02020603050405020304" pitchFamily="18" charset="0"/>
                <a:cs typeface="Times New Roman" panose="02020603050405020304" pitchFamily="18" charset="0"/>
              </a:rPr>
              <a:t> tam </a:t>
            </a:r>
            <a:r>
              <a:rPr lang="en-US" sz="2800" b="1" dirty="0" err="1">
                <a:latin typeface="Times New Roman" panose="02020603050405020304" pitchFamily="18" charset="0"/>
                <a:cs typeface="Times New Roman" panose="02020603050405020304" pitchFamily="18" charset="0"/>
              </a:rPr>
              <a:t>giác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đều</a:t>
            </a:r>
            <a:endParaRPr lang="en-US" sz="2800" b="1"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là h,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là a.</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là h.</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là h,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là b</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555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91308" y="520578"/>
            <a:ext cx="4440115" cy="5871430"/>
          </a:xfrm>
          <a:prstGeom prst="rect">
            <a:avLst/>
          </a:prstGeom>
        </p:spPr>
      </p:pic>
      <p:pic>
        <p:nvPicPr>
          <p:cNvPr id="3" name="Picture 2"/>
          <p:cNvPicPr>
            <a:picLocks noChangeAspect="1"/>
          </p:cNvPicPr>
          <p:nvPr/>
        </p:nvPicPr>
        <p:blipFill>
          <a:blip r:embed="rId3"/>
          <a:stretch>
            <a:fillRect/>
          </a:stretch>
        </p:blipFill>
        <p:spPr>
          <a:xfrm>
            <a:off x="5835975" y="520578"/>
            <a:ext cx="5584420" cy="5871429"/>
          </a:xfrm>
          <a:prstGeom prst="rect">
            <a:avLst/>
          </a:prstGeom>
        </p:spPr>
      </p:pic>
    </p:spTree>
    <p:extLst>
      <p:ext uri="{BB962C8B-B14F-4D97-AF65-F5344CB8AC3E}">
        <p14:creationId xmlns:p14="http://schemas.microsoft.com/office/powerpoint/2010/main" val="150326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54088" y="110709"/>
            <a:ext cx="11517087"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3. Quan sát Hình 2.9 và cho biết kích thước xác định và đặc điểm hình chiếu của khối hình chóp tứ giác đều.</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543047" y="1201430"/>
            <a:ext cx="11213524" cy="5329999"/>
          </a:xfrm>
          <a:prstGeom prst="rect">
            <a:avLst/>
          </a:prstGeom>
        </p:spPr>
      </p:pic>
    </p:spTree>
    <p:extLst>
      <p:ext uri="{BB962C8B-B14F-4D97-AF65-F5344CB8AC3E}">
        <p14:creationId xmlns:p14="http://schemas.microsoft.com/office/powerpoint/2010/main" val="128607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54088" y="110709"/>
            <a:ext cx="11517087"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3. Quan sát Hình 2.9 và cho biết kích thước xác định và đặc điểm hình chiếu của khối hình chóp tứ giác đều.</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63129" y="1229422"/>
            <a:ext cx="7462618" cy="5329999"/>
          </a:xfrm>
          <a:prstGeom prst="rect">
            <a:avLst/>
          </a:prstGeom>
        </p:spPr>
      </p:pic>
      <p:sp>
        <p:nvSpPr>
          <p:cNvPr id="2" name="Rectangle 1"/>
          <p:cNvSpPr/>
          <p:nvPr/>
        </p:nvSpPr>
        <p:spPr>
          <a:xfrm>
            <a:off x="8285583" y="1229422"/>
            <a:ext cx="2603241" cy="3970318"/>
          </a:xfrm>
          <a:prstGeom prst="rect">
            <a:avLst/>
          </a:prstGeom>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3.  -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chiếu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đứng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chiếu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cạnh</a:t>
            </a:r>
            <a:r>
              <a:rPr lang="en-US" sz="2800" dirty="0">
                <a:solidFill>
                  <a:srgbClr val="FF0000"/>
                </a:solidFill>
                <a:latin typeface="Times New Roman" panose="02020603050405020304" pitchFamily="18" charset="0"/>
                <a:cs typeface="Times New Roman" panose="02020603050405020304" pitchFamily="18" charset="0"/>
              </a:rPr>
              <a:t> là </a:t>
            </a:r>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tam </a:t>
            </a:r>
            <a:r>
              <a:rPr lang="en-US" sz="2800" dirty="0" err="1">
                <a:solidFill>
                  <a:srgbClr val="FF0000"/>
                </a:solidFill>
                <a:latin typeface="Times New Roman" panose="02020603050405020304" pitchFamily="18" charset="0"/>
                <a:cs typeface="Times New Roman" panose="02020603050405020304" pitchFamily="18" charset="0"/>
              </a:rPr>
              <a:t>giác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cạnh</a:t>
            </a:r>
            <a:r>
              <a:rPr lang="en-US" sz="2800" dirty="0">
                <a:solidFill>
                  <a:srgbClr val="FF0000"/>
                </a:solidFill>
                <a:latin typeface="Times New Roman" panose="02020603050405020304" pitchFamily="18" charset="0"/>
                <a:cs typeface="Times New Roman" panose="02020603050405020304" pitchFamily="18" charset="0"/>
              </a:rPr>
              <a:t> a, </a:t>
            </a:r>
            <a:r>
              <a:rPr lang="en-US" sz="2800" dirty="0" err="1">
                <a:solidFill>
                  <a:srgbClr val="FF0000"/>
                </a:solidFill>
                <a:latin typeface="Times New Roman" panose="02020603050405020304" pitchFamily="18" charset="0"/>
                <a:cs typeface="Times New Roman" panose="02020603050405020304" pitchFamily="18" charset="0"/>
              </a:rPr>
              <a:t>chiều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cao</a:t>
            </a:r>
            <a:r>
              <a:rPr lang="en-US" sz="2800" dirty="0">
                <a:solidFill>
                  <a:srgbClr val="FF0000"/>
                </a:solidFill>
                <a:latin typeface="Times New Roman" panose="02020603050405020304" pitchFamily="18" charset="0"/>
                <a:cs typeface="Times New Roman" panose="02020603050405020304" pitchFamily="18" charset="0"/>
              </a:rPr>
              <a:t> h</a:t>
            </a:r>
          </a:p>
          <a:p>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chiếu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bằng</a:t>
            </a:r>
            <a:r>
              <a:rPr lang="en-US" sz="2800" dirty="0">
                <a:solidFill>
                  <a:srgbClr val="FF0000"/>
                </a:solidFill>
                <a:latin typeface="Times New Roman" panose="02020603050405020304" pitchFamily="18" charset="0"/>
                <a:cs typeface="Times New Roman" panose="02020603050405020304" pitchFamily="18" charset="0"/>
              </a:rPr>
              <a:t> là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vuông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cạnh</a:t>
            </a:r>
            <a:r>
              <a:rPr lang="en-US" sz="2800" dirty="0">
                <a:solidFill>
                  <a:srgbClr val="FF0000"/>
                </a:solidFill>
                <a:latin typeface="Times New Roman" panose="02020603050405020304" pitchFamily="18" charset="0"/>
                <a:cs typeface="Times New Roman" panose="02020603050405020304" pitchFamily="18" charset="0"/>
              </a:rPr>
              <a:t> a</a:t>
            </a:r>
          </a:p>
        </p:txBody>
      </p:sp>
    </p:spTree>
    <p:extLst>
      <p:ext uri="{BB962C8B-B14F-4D97-AF65-F5344CB8AC3E}">
        <p14:creationId xmlns:p14="http://schemas.microsoft.com/office/powerpoint/2010/main" val="373056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1815882"/>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III.Hình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diện</a:t>
            </a:r>
            <a:endParaRPr lang="en-US" sz="2800" b="1" dirty="0">
              <a:latin typeface="Times New Roman" panose="02020603050405020304" pitchFamily="18" charset="0"/>
              <a:cs typeface="Times New Roman" panose="02020603050405020304" pitchFamily="18" charset="0"/>
            </a:endParaRPr>
          </a:p>
          <a:p>
            <a:r>
              <a:rPr lang="en-US" sz="2800" b="1" dirty="0" smtClean="0">
                <a:latin typeface="Times New Roman" panose="02020603050405020304" pitchFamily="18" charset="0"/>
                <a:cs typeface="Times New Roman" panose="02020603050405020304" pitchFamily="18" charset="0"/>
              </a:rPr>
              <a:t>4</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chóp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đều</a:t>
            </a:r>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là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h</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là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a:t>
            </a: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830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9672" y="167952"/>
            <a:ext cx="5066769" cy="5626358"/>
          </a:xfrm>
          <a:prstGeom prst="rect">
            <a:avLst/>
          </a:prstGeom>
        </p:spPr>
      </p:pic>
      <p:sp>
        <p:nvSpPr>
          <p:cNvPr id="5" name="Rectangle 4"/>
          <p:cNvSpPr/>
          <p:nvPr/>
        </p:nvSpPr>
        <p:spPr>
          <a:xfrm>
            <a:off x="5346441" y="351273"/>
            <a:ext cx="6096000" cy="1384995"/>
          </a:xfrm>
          <a:prstGeom prst="rect">
            <a:avLst/>
          </a:prstGeom>
        </p:spPr>
        <p:txBody>
          <a:bodyPr>
            <a:spAutoFit/>
          </a:bodyPr>
          <a:lstStyle/>
          <a:p>
            <a:r>
              <a:rPr lang="vi-VN" sz="2800" b="1" dirty="0">
                <a:latin typeface="Times New Roman" panose="02020603050405020304" pitchFamily="18" charset="0"/>
                <a:cs typeface="Times New Roman" panose="02020603050405020304" pitchFamily="18" charset="0"/>
              </a:rPr>
              <a:t>1</a:t>
            </a:r>
            <a:r>
              <a:rPr lang="vi-VN" sz="2800" b="1" dirty="0" smtClean="0">
                <a:latin typeface="Times New Roman" panose="02020603050405020304" pitchFamily="18" charset="0"/>
                <a:cs typeface="Times New Roman" panose="02020603050405020304" pitchFamily="18" charset="0"/>
              </a:rPr>
              <a:t>. Hãy </a:t>
            </a:r>
            <a:r>
              <a:rPr lang="vi-VN" sz="2800" b="1" dirty="0">
                <a:latin typeface="Times New Roman" panose="02020603050405020304" pitchFamily="18" charset="0"/>
                <a:cs typeface="Times New Roman" panose="02020603050405020304" pitchFamily="18" charset="0"/>
              </a:rPr>
              <a:t>nhận xét hình dạng của hình phẳng (đường gạch chéo) ở mỗi trường hợp trong hình 2.12</a:t>
            </a:r>
            <a:r>
              <a:rPr lang="vi-VN" sz="2800" b="1" dirty="0" smtClean="0">
                <a:latin typeface="Times New Roman" panose="02020603050405020304" pitchFamily="18" charset="0"/>
                <a:cs typeface="Times New Roman" panose="02020603050405020304" pitchFamily="18" charset="0"/>
              </a:rPr>
              <a:t>.</a:t>
            </a:r>
            <a:endParaRPr lang="vi-VN" sz="2800" b="1" dirty="0">
              <a:latin typeface="Times New Roman" panose="02020603050405020304" pitchFamily="18" charset="0"/>
              <a:cs typeface="Times New Roman" panose="02020603050405020304" pitchFamily="18" charset="0"/>
            </a:endParaRPr>
          </a:p>
        </p:txBody>
      </p:sp>
      <p:sp>
        <p:nvSpPr>
          <p:cNvPr id="2" name="Rectangle 1"/>
          <p:cNvSpPr/>
          <p:nvPr/>
        </p:nvSpPr>
        <p:spPr>
          <a:xfrm>
            <a:off x="5811078" y="2841959"/>
            <a:ext cx="2488096" cy="1200329"/>
          </a:xfrm>
          <a:prstGeom prst="rect">
            <a:avLst/>
          </a:prstGeom>
        </p:spPr>
        <p:txBody>
          <a:bodyPr wrap="square">
            <a:spAutoFit/>
          </a:bodyPr>
          <a:lstStyle/>
          <a:p>
            <a:r>
              <a:rPr lang="vi-VN" dirty="0">
                <a:solidFill>
                  <a:srgbClr val="FF0000"/>
                </a:solidFill>
                <a:latin typeface="Times New Roman" panose="02020603050405020304" pitchFamily="18" charset="0"/>
                <a:cs typeface="Times New Roman" panose="02020603050405020304" pitchFamily="18" charset="0"/>
              </a:rPr>
              <a:t>1</a:t>
            </a:r>
            <a:r>
              <a:rPr lang="vi-VN" dirty="0" smtClean="0">
                <a:solidFill>
                  <a:srgbClr val="FF0000"/>
                </a:solidFill>
                <a:latin typeface="Times New Roman" panose="02020603050405020304" pitchFamily="18" charset="0"/>
                <a:cs typeface="Times New Roman" panose="02020603050405020304" pitchFamily="18" charset="0"/>
              </a:rPr>
              <a:t>.</a:t>
            </a:r>
          </a:p>
          <a:p>
            <a:r>
              <a:rPr lang="vi-VN" dirty="0" smtClean="0">
                <a:solidFill>
                  <a:srgbClr val="FF0000"/>
                </a:solidFill>
                <a:latin typeface="Times New Roman" panose="02020603050405020304" pitchFamily="18" charset="0"/>
                <a:cs typeface="Times New Roman" panose="02020603050405020304" pitchFamily="18" charset="0"/>
              </a:rPr>
              <a:t> a.. </a:t>
            </a:r>
            <a:r>
              <a:rPr lang="vi-VN" dirty="0">
                <a:solidFill>
                  <a:srgbClr val="FF0000"/>
                </a:solidFill>
                <a:latin typeface="Times New Roman" panose="02020603050405020304" pitchFamily="18" charset="0"/>
                <a:cs typeface="Times New Roman" panose="02020603050405020304" pitchFamily="18" charset="0"/>
              </a:rPr>
              <a:t>Hình bán nguyệt</a:t>
            </a:r>
            <a:r>
              <a:rPr lang="vi-VN" dirty="0" smtClean="0">
                <a:solidFill>
                  <a:srgbClr val="FF0000"/>
                </a:solidFill>
                <a:latin typeface="Times New Roman" panose="02020603050405020304" pitchFamily="18" charset="0"/>
                <a:cs typeface="Times New Roman" panose="02020603050405020304" pitchFamily="18" charset="0"/>
              </a:rPr>
              <a:t>.</a:t>
            </a:r>
            <a:endParaRPr lang="vi-VN" dirty="0">
              <a:solidFill>
                <a:srgbClr val="FF0000"/>
              </a:solidFill>
              <a:latin typeface="Times New Roman" panose="02020603050405020304" pitchFamily="18" charset="0"/>
              <a:cs typeface="Times New Roman" panose="02020603050405020304" pitchFamily="18" charset="0"/>
            </a:endParaRPr>
          </a:p>
          <a:p>
            <a:r>
              <a:rPr lang="vi-VN" dirty="0" smtClean="0">
                <a:solidFill>
                  <a:srgbClr val="FF0000"/>
                </a:solidFill>
                <a:latin typeface="Times New Roman" panose="02020603050405020304" pitchFamily="18" charset="0"/>
                <a:cs typeface="Times New Roman" panose="02020603050405020304" pitchFamily="18" charset="0"/>
              </a:rPr>
              <a:t>b. </a:t>
            </a:r>
            <a:r>
              <a:rPr lang="vi-VN" dirty="0">
                <a:solidFill>
                  <a:srgbClr val="FF0000"/>
                </a:solidFill>
                <a:latin typeface="Times New Roman" panose="02020603050405020304" pitchFamily="18" charset="0"/>
                <a:cs typeface="Times New Roman" panose="02020603050405020304" pitchFamily="18" charset="0"/>
              </a:rPr>
              <a:t>Hình tam giác.</a:t>
            </a:r>
          </a:p>
          <a:p>
            <a:r>
              <a:rPr lang="vi-VN" dirty="0" smtClean="0">
                <a:solidFill>
                  <a:srgbClr val="FF0000"/>
                </a:solidFill>
                <a:latin typeface="Times New Roman" panose="02020603050405020304" pitchFamily="18" charset="0"/>
                <a:cs typeface="Times New Roman" panose="02020603050405020304" pitchFamily="18" charset="0"/>
              </a:rPr>
              <a:t>c. </a:t>
            </a:r>
            <a:r>
              <a:rPr lang="vi-VN" dirty="0">
                <a:solidFill>
                  <a:srgbClr val="FF0000"/>
                </a:solidFill>
                <a:latin typeface="Times New Roman" panose="02020603050405020304" pitchFamily="18" charset="0"/>
                <a:cs typeface="Times New Roman" panose="02020603050405020304" pitchFamily="18" charset="0"/>
              </a:rPr>
              <a:t>Hình chữ nhật</a:t>
            </a:r>
          </a:p>
        </p:txBody>
      </p:sp>
    </p:spTree>
    <p:extLst>
      <p:ext uri="{BB962C8B-B14F-4D97-AF65-F5344CB8AC3E}">
        <p14:creationId xmlns:p14="http://schemas.microsoft.com/office/powerpoint/2010/main" val="127583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9672" y="167952"/>
            <a:ext cx="5066769" cy="5626358"/>
          </a:xfrm>
          <a:prstGeom prst="rect">
            <a:avLst/>
          </a:prstGeom>
        </p:spPr>
      </p:pic>
      <p:sp>
        <p:nvSpPr>
          <p:cNvPr id="5" name="Rectangle 4"/>
          <p:cNvSpPr/>
          <p:nvPr/>
        </p:nvSpPr>
        <p:spPr>
          <a:xfrm>
            <a:off x="5346441" y="351273"/>
            <a:ext cx="6096000" cy="1815882"/>
          </a:xfrm>
          <a:prstGeom prst="rect">
            <a:avLst/>
          </a:prstGeom>
        </p:spPr>
        <p:txBody>
          <a:bodyPr>
            <a:spAutoFit/>
          </a:bodyPr>
          <a:lstStyle/>
          <a:p>
            <a:r>
              <a:rPr lang="vi-VN" sz="2800" b="1" dirty="0" smtClean="0">
                <a:latin typeface="Times New Roman" panose="02020603050405020304" pitchFamily="18" charset="0"/>
                <a:cs typeface="Times New Roman" panose="02020603050405020304" pitchFamily="18" charset="0"/>
              </a:rPr>
              <a:t>2</a:t>
            </a:r>
            <a:r>
              <a:rPr lang="vi-VN" sz="2800" b="1" dirty="0">
                <a:latin typeface="Times New Roman" panose="02020603050405020304" pitchFamily="18" charset="0"/>
                <a:cs typeface="Times New Roman" panose="02020603050405020304" pitchFamily="18" charset="0"/>
              </a:rPr>
              <a:t>. Khi quay hình chữ nhật, hình tam giác vuông, nửa hình tròn quanh một trục cố định ta được các khối tròn xoay như thế nào ở hình 2.12</a:t>
            </a:r>
            <a:r>
              <a:rPr lang="vi-VN" sz="2800" b="1" dirty="0" smtClean="0">
                <a:latin typeface="Times New Roman" panose="02020603050405020304" pitchFamily="18" charset="0"/>
                <a:cs typeface="Times New Roman" panose="02020603050405020304" pitchFamily="18" charset="0"/>
              </a:rPr>
              <a:t>?</a:t>
            </a:r>
            <a:endParaRPr lang="vi-VN" sz="2800" b="1" dirty="0">
              <a:latin typeface="Times New Roman" panose="02020603050405020304" pitchFamily="18" charset="0"/>
              <a:cs typeface="Times New Roman" panose="02020603050405020304" pitchFamily="18" charset="0"/>
            </a:endParaRPr>
          </a:p>
        </p:txBody>
      </p:sp>
      <p:sp>
        <p:nvSpPr>
          <p:cNvPr id="2" name="Rectangle 1"/>
          <p:cNvSpPr/>
          <p:nvPr/>
        </p:nvSpPr>
        <p:spPr>
          <a:xfrm>
            <a:off x="5562599" y="2751269"/>
            <a:ext cx="6096000" cy="4524315"/>
          </a:xfrm>
          <a:prstGeom prst="rect">
            <a:avLst/>
          </a:prstGeom>
        </p:spPr>
        <p:txBody>
          <a:bodyPr>
            <a:spAutoFit/>
          </a:bodyPr>
          <a:lstStyle/>
          <a:p>
            <a:r>
              <a:rPr lang="vi-VN" sz="3200" dirty="0">
                <a:solidFill>
                  <a:srgbClr val="FF0000"/>
                </a:solidFill>
                <a:latin typeface="Times New Roman" panose="02020603050405020304" pitchFamily="18" charset="0"/>
                <a:cs typeface="Times New Roman" panose="02020603050405020304" pitchFamily="18" charset="0"/>
              </a:rPr>
              <a:t>2</a:t>
            </a:r>
            <a:r>
              <a:rPr lang="vi-VN" sz="3200" dirty="0" smtClean="0">
                <a:solidFill>
                  <a:srgbClr val="FF0000"/>
                </a:solidFill>
                <a:latin typeface="Times New Roman" panose="02020603050405020304" pitchFamily="18" charset="0"/>
                <a:cs typeface="Times New Roman" panose="02020603050405020304" pitchFamily="18" charset="0"/>
              </a:rPr>
              <a:t>.</a:t>
            </a:r>
            <a:r>
              <a:rPr lang="vi-VN" sz="3200" dirty="0">
                <a:solidFill>
                  <a:srgbClr val="FF0000"/>
                </a:solidFill>
                <a:latin typeface="Times New Roman" panose="02020603050405020304" pitchFamily="18" charset="0"/>
                <a:cs typeface="Times New Roman" panose="02020603050405020304" pitchFamily="18" charset="0"/>
              </a:rPr>
              <a:t> </a:t>
            </a:r>
            <a:endParaRPr lang="vi-VN" sz="3200" dirty="0" smtClean="0">
              <a:solidFill>
                <a:srgbClr val="FF0000"/>
              </a:solidFill>
              <a:latin typeface="Times New Roman" panose="02020603050405020304" pitchFamily="18" charset="0"/>
              <a:cs typeface="Times New Roman" panose="02020603050405020304" pitchFamily="18" charset="0"/>
            </a:endParaRPr>
          </a:p>
          <a:p>
            <a:r>
              <a:rPr lang="vi-VN" sz="3200" dirty="0" smtClean="0">
                <a:solidFill>
                  <a:srgbClr val="FF0000"/>
                </a:solidFill>
                <a:latin typeface="Times New Roman" panose="02020603050405020304" pitchFamily="18" charset="0"/>
                <a:cs typeface="Times New Roman" panose="02020603050405020304" pitchFamily="18" charset="0"/>
              </a:rPr>
              <a:t>- </a:t>
            </a:r>
            <a:r>
              <a:rPr lang="vi-VN" sz="3200" dirty="0">
                <a:solidFill>
                  <a:srgbClr val="FF0000"/>
                </a:solidFill>
                <a:latin typeface="Times New Roman" panose="02020603050405020304" pitchFamily="18" charset="0"/>
                <a:cs typeface="Times New Roman" panose="02020603050405020304" pitchFamily="18" charset="0"/>
              </a:rPr>
              <a:t>Khi quay nửa hình tròn quanh một trục cố định ta được khối cầu</a:t>
            </a:r>
            <a:r>
              <a:rPr lang="vi-VN" sz="3200" dirty="0" smtClean="0">
                <a:solidFill>
                  <a:srgbClr val="FF0000"/>
                </a:solidFill>
                <a:latin typeface="Times New Roman" panose="02020603050405020304" pitchFamily="18" charset="0"/>
                <a:cs typeface="Times New Roman" panose="02020603050405020304" pitchFamily="18" charset="0"/>
              </a:rPr>
              <a:t>.</a:t>
            </a:r>
            <a:endParaRPr lang="vi-VN" sz="3200" dirty="0">
              <a:solidFill>
                <a:srgbClr val="FF0000"/>
              </a:solidFill>
              <a:latin typeface="Times New Roman" panose="02020603050405020304" pitchFamily="18" charset="0"/>
              <a:cs typeface="Times New Roman" panose="02020603050405020304" pitchFamily="18" charset="0"/>
            </a:endParaRPr>
          </a:p>
          <a:p>
            <a:r>
              <a:rPr lang="vi-VN" sz="3200" dirty="0" smtClean="0">
                <a:solidFill>
                  <a:srgbClr val="FF0000"/>
                </a:solidFill>
                <a:latin typeface="Times New Roman" panose="02020603050405020304" pitchFamily="18" charset="0"/>
                <a:cs typeface="Times New Roman" panose="02020603050405020304" pitchFamily="18" charset="0"/>
              </a:rPr>
              <a:t>- Khi </a:t>
            </a:r>
            <a:r>
              <a:rPr lang="vi-VN" sz="3200" dirty="0">
                <a:solidFill>
                  <a:srgbClr val="FF0000"/>
                </a:solidFill>
                <a:latin typeface="Times New Roman" panose="02020603050405020304" pitchFamily="18" charset="0"/>
                <a:cs typeface="Times New Roman" panose="02020603050405020304" pitchFamily="18" charset="0"/>
              </a:rPr>
              <a:t>quay hình tam giác vuông quanh một trục cố định ta được khối nón</a:t>
            </a:r>
            <a:r>
              <a:rPr lang="vi-VN" sz="3200" dirty="0" smtClean="0">
                <a:solidFill>
                  <a:srgbClr val="FF0000"/>
                </a:solidFill>
                <a:latin typeface="Times New Roman" panose="02020603050405020304" pitchFamily="18" charset="0"/>
                <a:cs typeface="Times New Roman" panose="02020603050405020304" pitchFamily="18" charset="0"/>
              </a:rPr>
              <a:t>.</a:t>
            </a:r>
            <a:r>
              <a:rPr lang="vi-VN" sz="3200" dirty="0">
                <a:solidFill>
                  <a:srgbClr val="FF0000"/>
                </a:solidFill>
                <a:latin typeface="Times New Roman" panose="02020603050405020304" pitchFamily="18" charset="0"/>
                <a:cs typeface="Times New Roman" panose="02020603050405020304" pitchFamily="18" charset="0"/>
              </a:rPr>
              <a:t> </a:t>
            </a:r>
            <a:endParaRPr lang="vi-VN" sz="3200" dirty="0" smtClean="0">
              <a:solidFill>
                <a:srgbClr val="FF0000"/>
              </a:solidFill>
              <a:latin typeface="Times New Roman" panose="02020603050405020304" pitchFamily="18" charset="0"/>
              <a:cs typeface="Times New Roman" panose="02020603050405020304" pitchFamily="18" charset="0"/>
            </a:endParaRPr>
          </a:p>
          <a:p>
            <a:r>
              <a:rPr lang="vi-VN" sz="3200" dirty="0" smtClean="0">
                <a:solidFill>
                  <a:srgbClr val="FF0000"/>
                </a:solidFill>
                <a:latin typeface="Times New Roman" panose="02020603050405020304" pitchFamily="18" charset="0"/>
                <a:cs typeface="Times New Roman" panose="02020603050405020304" pitchFamily="18" charset="0"/>
              </a:rPr>
              <a:t>- </a:t>
            </a:r>
            <a:r>
              <a:rPr lang="vi-VN" sz="3200" dirty="0">
                <a:solidFill>
                  <a:srgbClr val="FF0000"/>
                </a:solidFill>
                <a:latin typeface="Times New Roman" panose="02020603050405020304" pitchFamily="18" charset="0"/>
                <a:cs typeface="Times New Roman" panose="02020603050405020304" pitchFamily="18" charset="0"/>
              </a:rPr>
              <a:t>Khi quay hình chữ nhật quanh một trục cố định ta được khối trụ.</a:t>
            </a:r>
          </a:p>
          <a:p>
            <a:endParaRPr lang="vi-VN"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01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additive="base">
                                        <p:cTn id="1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 calcmode="lin" valueType="num">
                                      <p:cBhvr additive="base">
                                        <p:cTn id="20"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9672" y="167952"/>
            <a:ext cx="5066769" cy="5626358"/>
          </a:xfrm>
          <a:prstGeom prst="rect">
            <a:avLst/>
          </a:prstGeom>
        </p:spPr>
      </p:pic>
      <p:sp>
        <p:nvSpPr>
          <p:cNvPr id="5" name="Rectangle 4"/>
          <p:cNvSpPr/>
          <p:nvPr/>
        </p:nvSpPr>
        <p:spPr>
          <a:xfrm>
            <a:off x="5346441" y="351273"/>
            <a:ext cx="6530820" cy="954107"/>
          </a:xfrm>
          <a:prstGeom prst="rect">
            <a:avLst/>
          </a:prstGeom>
        </p:spPr>
        <p:txBody>
          <a:bodyPr wrap="square">
            <a:spAutoFit/>
          </a:bodyPr>
          <a:lstStyle/>
          <a:p>
            <a:r>
              <a:rPr lang="vi-VN" sz="2800" b="1" dirty="0" smtClean="0">
                <a:latin typeface="Times New Roman" panose="02020603050405020304" pitchFamily="18" charset="0"/>
                <a:cs typeface="Times New Roman" panose="02020603050405020304" pitchFamily="18" charset="0"/>
              </a:rPr>
              <a:t>3</a:t>
            </a:r>
            <a:r>
              <a:rPr lang="vi-VN" sz="2800" b="1" dirty="0">
                <a:latin typeface="Times New Roman" panose="02020603050405020304" pitchFamily="18" charset="0"/>
                <a:cs typeface="Times New Roman" panose="02020603050405020304" pitchFamily="18" charset="0"/>
              </a:rPr>
              <a:t>. Căn cứ vào nội dung mô tả trên, hãy cho biết tên gọi của các Hình 2.12a, b, </a:t>
            </a:r>
            <a:r>
              <a:rPr lang="vi-VN" sz="2800" b="1" dirty="0" smtClean="0">
                <a:latin typeface="Times New Roman" panose="02020603050405020304" pitchFamily="18" charset="0"/>
                <a:cs typeface="Times New Roman" panose="02020603050405020304" pitchFamily="18" charset="0"/>
              </a:rPr>
              <a:t>c</a:t>
            </a:r>
            <a:endParaRPr lang="en-US" sz="2800" b="1" dirty="0" smtClean="0">
              <a:latin typeface="Times New Roman" panose="02020603050405020304" pitchFamily="18" charset="0"/>
              <a:cs typeface="Times New Roman" panose="02020603050405020304" pitchFamily="18" charset="0"/>
            </a:endParaRPr>
          </a:p>
        </p:txBody>
      </p:sp>
      <p:sp>
        <p:nvSpPr>
          <p:cNvPr id="2" name="Rectangle 1"/>
          <p:cNvSpPr/>
          <p:nvPr/>
        </p:nvSpPr>
        <p:spPr>
          <a:xfrm>
            <a:off x="6410333" y="2164850"/>
            <a:ext cx="4771189" cy="1569660"/>
          </a:xfrm>
          <a:prstGeom prst="rect">
            <a:avLst/>
          </a:prstGeom>
        </p:spPr>
        <p:txBody>
          <a:bodyPr wrap="square">
            <a:spAutoFit/>
          </a:bodyPr>
          <a:lstStyle/>
          <a:p>
            <a:r>
              <a:rPr lang="vi-VN" sz="3200" dirty="0" smtClean="0">
                <a:solidFill>
                  <a:srgbClr val="FF0000"/>
                </a:solidFill>
                <a:latin typeface="Times New Roman" panose="02020603050405020304" pitchFamily="18" charset="0"/>
                <a:cs typeface="Times New Roman" panose="02020603050405020304" pitchFamily="18" charset="0"/>
              </a:rPr>
              <a:t>- </a:t>
            </a:r>
            <a:r>
              <a:rPr lang="vi-VN" sz="3200" dirty="0">
                <a:solidFill>
                  <a:srgbClr val="FF0000"/>
                </a:solidFill>
                <a:latin typeface="Times New Roman" panose="02020603050405020304" pitchFamily="18" charset="0"/>
                <a:cs typeface="Times New Roman" panose="02020603050405020304" pitchFamily="18" charset="0"/>
              </a:rPr>
              <a:t>Hình 2.12a: hình cầu</a:t>
            </a:r>
          </a:p>
          <a:p>
            <a:r>
              <a:rPr lang="vi-VN" sz="3200" dirty="0">
                <a:solidFill>
                  <a:srgbClr val="FF0000"/>
                </a:solidFill>
                <a:latin typeface="Times New Roman" panose="02020603050405020304" pitchFamily="18" charset="0"/>
                <a:cs typeface="Times New Roman" panose="02020603050405020304" pitchFamily="18" charset="0"/>
              </a:rPr>
              <a:t>- Hình 2.12b: hình nón</a:t>
            </a:r>
          </a:p>
          <a:p>
            <a:r>
              <a:rPr lang="vi-VN" sz="3200" dirty="0">
                <a:solidFill>
                  <a:srgbClr val="FF0000"/>
                </a:solidFill>
                <a:latin typeface="Times New Roman" panose="02020603050405020304" pitchFamily="18" charset="0"/>
                <a:cs typeface="Times New Roman" panose="02020603050405020304" pitchFamily="18" charset="0"/>
              </a:rPr>
              <a:t>- Hình 2.12c: hình trụ</a:t>
            </a:r>
          </a:p>
        </p:txBody>
      </p:sp>
    </p:spTree>
    <p:extLst>
      <p:ext uri="{BB962C8B-B14F-4D97-AF65-F5344CB8AC3E}">
        <p14:creationId xmlns:p14="http://schemas.microsoft.com/office/powerpoint/2010/main" val="381168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barn(inVertical)">
                                      <p:cBhvr>
                                        <p:cTn id="19" dur="500"/>
                                        <p:tgtEl>
                                          <p:spTgt spid="2">
                                            <p:txEl>
                                              <p:pRg st="0" end="0"/>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barn(inVertical)">
                                      <p:cBhvr>
                                        <p:cTn id="22" dur="500"/>
                                        <p:tgtEl>
                                          <p:spTgt spid="2">
                                            <p:txEl>
                                              <p:pRg st="1" end="1"/>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barn(inVertical)">
                                      <p:cBhvr>
                                        <p:cTn id="2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399" y="0"/>
            <a:ext cx="5829444" cy="4820478"/>
          </a:xfrm>
          <a:prstGeom prst="rect">
            <a:avLst/>
          </a:prstGeom>
        </p:spPr>
      </p:pic>
      <p:sp>
        <p:nvSpPr>
          <p:cNvPr id="5" name="Rectangle 4"/>
          <p:cNvSpPr/>
          <p:nvPr/>
        </p:nvSpPr>
        <p:spPr>
          <a:xfrm>
            <a:off x="7046844" y="606287"/>
            <a:ext cx="4753540" cy="1200329"/>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4</a:t>
            </a:r>
            <a:r>
              <a:rPr lang="vi-VN" sz="2400" b="1"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Hãy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tròn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xoay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sống</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2" name="Rectangle 1"/>
          <p:cNvSpPr/>
          <p:nvPr/>
        </p:nvSpPr>
        <p:spPr>
          <a:xfrm>
            <a:off x="413928" y="5255059"/>
            <a:ext cx="10727838" cy="1077218"/>
          </a:xfrm>
          <a:prstGeom prst="rect">
            <a:avLst/>
          </a:prstGeom>
        </p:spPr>
        <p:txBody>
          <a:bodyPr wrap="square">
            <a:spAutoFit/>
          </a:bodyPr>
          <a:lstStyle/>
          <a:p>
            <a:r>
              <a:rPr lang="vi-VN" sz="3200" dirty="0" smtClean="0">
                <a:solidFill>
                  <a:srgbClr val="FF0000"/>
                </a:solidFill>
                <a:latin typeface="Times New Roman" panose="02020603050405020304" pitchFamily="18" charset="0"/>
                <a:cs typeface="Times New Roman" panose="02020603050405020304" pitchFamily="18" charset="0"/>
              </a:rPr>
              <a:t> </a:t>
            </a:r>
            <a:r>
              <a:rPr lang="vi-VN" sz="3200" dirty="0">
                <a:solidFill>
                  <a:srgbClr val="FF0000"/>
                </a:solidFill>
                <a:latin typeface="Times New Roman" panose="02020603050405020304" pitchFamily="18" charset="0"/>
                <a:cs typeface="Times New Roman" panose="02020603050405020304" pitchFamily="18" charset="0"/>
              </a:rPr>
              <a:t>Quả bóng, Trái đất, nón lá, lon bia, quả bóng tenis, viên bi, hộp khoai tây ...</a:t>
            </a:r>
          </a:p>
        </p:txBody>
      </p:sp>
    </p:spTree>
    <p:extLst>
      <p:ext uri="{BB962C8B-B14F-4D97-AF65-F5344CB8AC3E}">
        <p14:creationId xmlns:p14="http://schemas.microsoft.com/office/powerpoint/2010/main" val="238449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1384995"/>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III.Hình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tròn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xoay</a:t>
            </a:r>
            <a:endParaRPr lang="en-US" sz="2800" b="1"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1. </a:t>
            </a:r>
            <a:r>
              <a:rPr lang="en-US" sz="2800" dirty="0">
                <a:latin typeface="Times New Roman" panose="02020603050405020304" pitchFamily="18" charset="0"/>
                <a:cs typeface="Times New Roman" panose="02020603050405020304" pitchFamily="18" charset="0"/>
              </a:rPr>
              <a:t>Các k</a:t>
            </a:r>
            <a:r>
              <a:rPr lang="vi-VN" sz="2800" dirty="0">
                <a:latin typeface="Times New Roman" panose="02020603050405020304" pitchFamily="18" charset="0"/>
                <a:cs typeface="Times New Roman" panose="02020603050405020304" pitchFamily="18" charset="0"/>
              </a:rPr>
              <a:t>hối tròn xoay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gặp</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Khối tròn xoay thường gặp là hình trụ, hình n</a:t>
            </a:r>
            <a:r>
              <a:rPr lang="en-US" sz="2800" dirty="0">
                <a:latin typeface="Times New Roman" panose="02020603050405020304" pitchFamily="18" charset="0"/>
                <a:cs typeface="Times New Roman" panose="02020603050405020304" pitchFamily="18" charset="0"/>
              </a:rPr>
              <a:t>ó</a:t>
            </a:r>
            <a:r>
              <a:rPr lang="vi-VN" sz="2800" dirty="0">
                <a:latin typeface="Times New Roman" panose="02020603050405020304" pitchFamily="18" charset="0"/>
                <a:cs typeface="Times New Roman" panose="02020603050405020304" pitchFamily="18" charset="0"/>
              </a:rPr>
              <a:t>n, hình cầu</a:t>
            </a:r>
            <a:r>
              <a:rPr lang="vi-VN"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241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39969" y="0"/>
            <a:ext cx="11353800"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2.13 và cho biết: Các hình chiếu vuông góc của hình trụ là hình gì? Có kích thước bằng bao nhiêu?</a:t>
            </a:r>
            <a:endParaRPr lang="en-US" sz="2800" b="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77274" y="954107"/>
            <a:ext cx="11279189" cy="5542282"/>
          </a:xfrm>
          <a:prstGeom prst="rect">
            <a:avLst/>
          </a:prstGeom>
        </p:spPr>
      </p:pic>
    </p:spTree>
    <p:extLst>
      <p:ext uri="{BB962C8B-B14F-4D97-AF65-F5344CB8AC3E}">
        <p14:creationId xmlns:p14="http://schemas.microsoft.com/office/powerpoint/2010/main" val="153480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39969" y="0"/>
            <a:ext cx="11353800"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2.13 và cho biết: Các hình chiếu vuông góc của hình trụ là hình gì? Có kích thước bằng bao nhiêu?</a:t>
            </a:r>
            <a:endParaRPr lang="en-US" sz="2800" b="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77275" y="954107"/>
            <a:ext cx="6975248" cy="5542282"/>
          </a:xfrm>
          <a:prstGeom prst="rect">
            <a:avLst/>
          </a:prstGeom>
        </p:spPr>
      </p:pic>
      <p:sp>
        <p:nvSpPr>
          <p:cNvPr id="4" name="Rectangle 3"/>
          <p:cNvSpPr/>
          <p:nvPr/>
        </p:nvSpPr>
        <p:spPr>
          <a:xfrm>
            <a:off x="7694549" y="954107"/>
            <a:ext cx="3816220" cy="3970318"/>
          </a:xfrm>
          <a:prstGeom prst="rect">
            <a:avLst/>
          </a:prstGeom>
        </p:spPr>
        <p:txBody>
          <a:bodyPr wrap="square">
            <a:spAutoFit/>
          </a:bodyPr>
          <a:lstStyle/>
          <a:p>
            <a:r>
              <a:rPr lang="vi-VN" sz="2800" b="1" dirty="0" smtClean="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Hình chiếu đứng là hình chữ nhật, kích thước các cạnh là h, d</a:t>
            </a:r>
          </a:p>
          <a:p>
            <a:r>
              <a:rPr lang="vi-VN" sz="2800" b="1" dirty="0">
                <a:solidFill>
                  <a:srgbClr val="FF0000"/>
                </a:solidFill>
                <a:latin typeface="Times New Roman" panose="02020603050405020304" pitchFamily="18" charset="0"/>
                <a:cs typeface="Times New Roman" panose="02020603050405020304" pitchFamily="18" charset="0"/>
              </a:rPr>
              <a:t>- Hình chiếu bằng là hình tròn, kích thước đường kính là d</a:t>
            </a:r>
          </a:p>
          <a:p>
            <a:r>
              <a:rPr lang="vi-VN" sz="2800" b="1" dirty="0">
                <a:solidFill>
                  <a:srgbClr val="FF0000"/>
                </a:solidFill>
                <a:latin typeface="Times New Roman" panose="02020603050405020304" pitchFamily="18" charset="0"/>
                <a:cs typeface="Times New Roman" panose="02020603050405020304" pitchFamily="18" charset="0"/>
              </a:rPr>
              <a:t>- Hình chiếu cạnh là hình chữ nhật, kích thước các cạnh là h, d</a:t>
            </a:r>
          </a:p>
        </p:txBody>
      </p:sp>
    </p:spTree>
    <p:extLst>
      <p:ext uri="{BB962C8B-B14F-4D97-AF65-F5344CB8AC3E}">
        <p14:creationId xmlns:p14="http://schemas.microsoft.com/office/powerpoint/2010/main" val="400847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circle(in)">
                                      <p:cBhvr>
                                        <p:cTn id="13" dur="20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1000"/>
                                        <p:tgtEl>
                                          <p:spTgt spid="4">
                                            <p:txEl>
                                              <p:pRg st="2" end="2"/>
                                            </p:txEl>
                                          </p:spTgt>
                                        </p:tgtEl>
                                      </p:cBhvr>
                                    </p:animEffect>
                                    <p:anim calcmode="lin" valueType="num">
                                      <p:cBhvr>
                                        <p:cTn id="1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98105" y="138700"/>
            <a:ext cx="11377127"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dưới đây và hãy mô tả phép chiếu vuông góc</a:t>
            </a:r>
            <a:endParaRPr lang="en-US" sz="2800" b="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398105" y="1184987"/>
            <a:ext cx="7430278" cy="5126477"/>
          </a:xfrm>
          <a:prstGeom prst="rect">
            <a:avLst/>
          </a:prstGeom>
        </p:spPr>
      </p:pic>
    </p:spTree>
    <p:extLst>
      <p:ext uri="{BB962C8B-B14F-4D97-AF65-F5344CB8AC3E}">
        <p14:creationId xmlns:p14="http://schemas.microsoft.com/office/powerpoint/2010/main" val="198410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III.Hình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tròn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xoay</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2. Các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trụ</a:t>
            </a:r>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là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là h, d</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là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kính</a:t>
            </a:r>
            <a:r>
              <a:rPr lang="en-US" sz="2800" dirty="0">
                <a:latin typeface="Times New Roman" panose="02020603050405020304" pitchFamily="18" charset="0"/>
                <a:cs typeface="Times New Roman" panose="02020603050405020304" pitchFamily="18" charset="0"/>
              </a:rPr>
              <a:t> là d</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là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là h, d</a:t>
            </a: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884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95470" y="148031"/>
            <a:ext cx="11896530" cy="954107"/>
          </a:xfrm>
          <a:prstGeom prst="rect">
            <a:avLst/>
          </a:prstGeom>
        </p:spPr>
        <p:txBody>
          <a:bodyPr wrap="square">
            <a:spAutoFit/>
          </a:bodyPr>
          <a:lstStyle/>
          <a:p>
            <a:r>
              <a:rPr lang="vi-VN" sz="2800" b="1" smtClean="0">
                <a:latin typeface="Times New Roman" panose="02020603050405020304" pitchFamily="18"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Quan sát Hình 2.14 và cho biết: Các hình chiếu của hình nón là hình gì? Có kích thước bằng bao nhiêu?</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83755" y="1102138"/>
            <a:ext cx="11478090" cy="5569250"/>
          </a:xfrm>
          <a:prstGeom prst="rect">
            <a:avLst/>
          </a:prstGeom>
        </p:spPr>
      </p:pic>
    </p:spTree>
    <p:extLst>
      <p:ext uri="{BB962C8B-B14F-4D97-AF65-F5344CB8AC3E}">
        <p14:creationId xmlns:p14="http://schemas.microsoft.com/office/powerpoint/2010/main" val="170168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95470" y="148031"/>
            <a:ext cx="11896530" cy="954107"/>
          </a:xfrm>
          <a:prstGeom prst="rect">
            <a:avLst/>
          </a:prstGeom>
        </p:spPr>
        <p:txBody>
          <a:bodyPr wrap="square">
            <a:spAutoFit/>
          </a:bodyPr>
          <a:lstStyle/>
          <a:p>
            <a:r>
              <a:rPr lang="vi-VN" sz="2800" b="1" smtClean="0">
                <a:latin typeface="Times New Roman" panose="02020603050405020304" pitchFamily="18"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Quan sát Hình 2.14 và cho biết: Các hình chiếu của hình nón là hình gì? Có kích thước bằng bao nhiêu?</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83756" y="1102138"/>
            <a:ext cx="5357208" cy="5569250"/>
          </a:xfrm>
          <a:prstGeom prst="rect">
            <a:avLst/>
          </a:prstGeom>
        </p:spPr>
      </p:pic>
      <p:sp>
        <p:nvSpPr>
          <p:cNvPr id="2" name="Rectangle 1"/>
          <p:cNvSpPr/>
          <p:nvPr/>
        </p:nvSpPr>
        <p:spPr>
          <a:xfrm>
            <a:off x="6148873" y="1255274"/>
            <a:ext cx="5840964" cy="2677656"/>
          </a:xfrm>
          <a:prstGeom prst="rect">
            <a:avLst/>
          </a:prstGeom>
        </p:spPr>
        <p:txBody>
          <a:bodyPr wrap="square">
            <a:spAutoFit/>
          </a:bodyPr>
          <a:lstStyle/>
          <a:p>
            <a:r>
              <a:rPr lang="vi-VN" sz="2800" b="1" dirty="0" smtClean="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 Hình chiếu đứng là tam giác cân, kích thước cạnh đáy là d, chiều cao h</a:t>
            </a:r>
          </a:p>
          <a:p>
            <a:r>
              <a:rPr lang="vi-VN" sz="2800" b="1" dirty="0">
                <a:solidFill>
                  <a:srgbClr val="FF0000"/>
                </a:solidFill>
                <a:latin typeface="Times New Roman" panose="02020603050405020304" pitchFamily="18" charset="0"/>
                <a:cs typeface="Times New Roman" panose="02020603050405020304" pitchFamily="18" charset="0"/>
              </a:rPr>
              <a:t>- Hình chiếu bằng là hình tròn, kích thước đường kính là d</a:t>
            </a:r>
          </a:p>
          <a:p>
            <a:r>
              <a:rPr lang="vi-VN" sz="2800" b="1" dirty="0">
                <a:solidFill>
                  <a:srgbClr val="FF0000"/>
                </a:solidFill>
                <a:latin typeface="Times New Roman" panose="02020603050405020304" pitchFamily="18" charset="0"/>
                <a:cs typeface="Times New Roman" panose="02020603050405020304" pitchFamily="18" charset="0"/>
              </a:rPr>
              <a:t>- Hình chiếu cạnh là tam giác cân, kích thước cạnh đáy là d, chiều cao h</a:t>
            </a:r>
          </a:p>
        </p:txBody>
      </p:sp>
    </p:spTree>
    <p:extLst>
      <p:ext uri="{BB962C8B-B14F-4D97-AF65-F5344CB8AC3E}">
        <p14:creationId xmlns:p14="http://schemas.microsoft.com/office/powerpoint/2010/main" val="221752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wipe(down)">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III.Hình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tròn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xoay</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3. Các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nón</a:t>
            </a:r>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là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đáy</a:t>
            </a:r>
            <a:r>
              <a:rPr lang="en-US" sz="2800" dirty="0">
                <a:latin typeface="Times New Roman" panose="02020603050405020304" pitchFamily="18" charset="0"/>
                <a:cs typeface="Times New Roman" panose="02020603050405020304" pitchFamily="18" charset="0"/>
              </a:rPr>
              <a:t> là d,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h</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là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kính</a:t>
            </a:r>
            <a:r>
              <a:rPr lang="en-US" sz="2800" dirty="0">
                <a:latin typeface="Times New Roman" panose="02020603050405020304" pitchFamily="18" charset="0"/>
                <a:cs typeface="Times New Roman" panose="02020603050405020304" pitchFamily="18" charset="0"/>
              </a:rPr>
              <a:t> là d</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là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đáy</a:t>
            </a:r>
            <a:r>
              <a:rPr lang="en-US" sz="2800" dirty="0">
                <a:latin typeface="Times New Roman" panose="02020603050405020304" pitchFamily="18" charset="0"/>
                <a:cs typeface="Times New Roman" panose="02020603050405020304" pitchFamily="18" charset="0"/>
              </a:rPr>
              <a:t> là d,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h</a:t>
            </a: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493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04800" y="148031"/>
            <a:ext cx="11703698" cy="523220"/>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Quan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2.15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cầu</a:t>
            </a:r>
            <a:endParaRPr lang="en-US" sz="28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551374" y="819025"/>
            <a:ext cx="11037246" cy="5721734"/>
          </a:xfrm>
          <a:prstGeom prst="rect">
            <a:avLst/>
          </a:prstGeom>
        </p:spPr>
      </p:pic>
    </p:spTree>
    <p:extLst>
      <p:ext uri="{BB962C8B-B14F-4D97-AF65-F5344CB8AC3E}">
        <p14:creationId xmlns:p14="http://schemas.microsoft.com/office/powerpoint/2010/main" val="328922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04800" y="148031"/>
            <a:ext cx="11703698" cy="523220"/>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Quan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2.15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cầu</a:t>
            </a:r>
            <a:endParaRPr lang="en-US" sz="28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04800" y="800363"/>
            <a:ext cx="6885124" cy="5721734"/>
          </a:xfrm>
          <a:prstGeom prst="rect">
            <a:avLst/>
          </a:prstGeom>
        </p:spPr>
      </p:pic>
      <p:sp>
        <p:nvSpPr>
          <p:cNvPr id="2" name="Rectangle 1"/>
          <p:cNvSpPr/>
          <p:nvPr/>
        </p:nvSpPr>
        <p:spPr>
          <a:xfrm>
            <a:off x="7352521" y="922472"/>
            <a:ext cx="4655977" cy="1384995"/>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3. Hình chiếu của hình cầu là các đường tròn giống nhau, có đường kính d.</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665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1384995"/>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III.Hình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tròn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xoay</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4. Các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cầu</a:t>
            </a:r>
            <a:endParaRPr lang="en-US" sz="2800" b="1"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là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kính</a:t>
            </a:r>
            <a:r>
              <a:rPr lang="en-US" sz="2800" dirty="0">
                <a:latin typeface="Times New Roman" panose="02020603050405020304" pitchFamily="18" charset="0"/>
                <a:cs typeface="Times New Roman" panose="02020603050405020304" pitchFamily="18" charset="0"/>
              </a:rPr>
              <a:t> d.</a:t>
            </a: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153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183502" y="87095"/>
            <a:ext cx="11759682" cy="1200329"/>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1.Trình bày quy trình vẽ hình chiếu vuông góc của vật thể đơn giản</a:t>
            </a:r>
          </a:p>
          <a:p>
            <a:r>
              <a:rPr lang="vi-VN" sz="2400" b="1">
                <a:latin typeface="Times New Roman" panose="02020603050405020304" pitchFamily="18" charset="0"/>
                <a:cs typeface="Times New Roman" panose="02020603050405020304" pitchFamily="18" charset="0"/>
              </a:rPr>
              <a:t>2. Đọc và quan sát hình vẽ minh họa trong các bước vẽ hình chiếu của một vật thể (gối đỡ) và cho biết: Bước nào quyết định tới các hình chiếu của vật thể?</a:t>
            </a:r>
          </a:p>
        </p:txBody>
      </p:sp>
      <p:sp>
        <p:nvSpPr>
          <p:cNvPr id="5" name="Rectangle 4"/>
          <p:cNvSpPr/>
          <p:nvPr/>
        </p:nvSpPr>
        <p:spPr>
          <a:xfrm>
            <a:off x="370114" y="1397185"/>
            <a:ext cx="4892351" cy="5324535"/>
          </a:xfrm>
          <a:prstGeom prst="rect">
            <a:avLst/>
          </a:prstGeom>
        </p:spPr>
        <p:txBody>
          <a:bodyPr wrap="square">
            <a:spAutoFit/>
          </a:bodyPr>
          <a:lstStyle/>
          <a:p>
            <a:r>
              <a:rPr lang="vi-VN" sz="2000" b="1">
                <a:latin typeface="Times New Roman" panose="02020603050405020304" pitchFamily="18" charset="0"/>
                <a:cs typeface="Times New Roman" panose="02020603050405020304" pitchFamily="18" charset="0"/>
              </a:rPr>
              <a:t>Bước 1. Phân tích vật thể thành các khối đơn giản</a:t>
            </a:r>
          </a:p>
          <a:p>
            <a:r>
              <a:rPr lang="vi-VN" sz="2000" b="1">
                <a:latin typeface="Times New Roman" panose="02020603050405020304" pitchFamily="18" charset="0"/>
                <a:cs typeface="Times New Roman" panose="02020603050405020304" pitchFamily="18" charset="0"/>
              </a:rPr>
              <a:t>Gối đỡ được phân tích thành 2 khối đơn giản: khối hình hộp chữ nhật(1), khối trụ (2)(hình 2.20)</a:t>
            </a:r>
          </a:p>
          <a:p>
            <a:r>
              <a:rPr lang="vi-VN" sz="2000" b="1">
                <a:latin typeface="Times New Roman" panose="02020603050405020304" pitchFamily="18" charset="0"/>
                <a:cs typeface="Times New Roman" panose="02020603050405020304" pitchFamily="18" charset="0"/>
              </a:rPr>
              <a:t>Bước 2. Chọn các hướng chiếu</a:t>
            </a:r>
          </a:p>
          <a:p>
            <a:r>
              <a:rPr lang="vi-VN" sz="2000" b="1">
                <a:latin typeface="Times New Roman" panose="02020603050405020304" pitchFamily="18" charset="0"/>
                <a:cs typeface="Times New Roman" panose="02020603050405020304" pitchFamily="18" charset="0"/>
              </a:rPr>
              <a:t>Chọn các hướng chiếu như hình 2.21</a:t>
            </a:r>
          </a:p>
          <a:p>
            <a:r>
              <a:rPr lang="vi-VN" sz="2000" b="1">
                <a:latin typeface="Times New Roman" panose="02020603050405020304" pitchFamily="18" charset="0"/>
                <a:cs typeface="Times New Roman" panose="02020603050405020304" pitchFamily="18" charset="0"/>
              </a:rPr>
              <a:t>Bước 3. Vẽ hình các hình chiếu các bộ phận của vật thể bằng nét liền mảnh</a:t>
            </a:r>
          </a:p>
          <a:p>
            <a:r>
              <a:rPr lang="vi-VN" sz="2000" b="1">
                <a:latin typeface="Times New Roman" panose="02020603050405020304" pitchFamily="18" charset="0"/>
                <a:cs typeface="Times New Roman" panose="02020603050405020304" pitchFamily="18" charset="0"/>
              </a:rPr>
              <a:t>- Vẽ hình chiếu của khối hộp chữ nhật(1)(hình 2.22)</a:t>
            </a:r>
          </a:p>
          <a:p>
            <a:r>
              <a:rPr lang="vi-VN" sz="2000" b="1">
                <a:latin typeface="Times New Roman" panose="02020603050405020304" pitchFamily="18" charset="0"/>
                <a:cs typeface="Times New Roman" panose="02020603050405020304" pitchFamily="18" charset="0"/>
              </a:rPr>
              <a:t>- Vẽ các hình chiếu của khối trụ(2)(hình 2.23)</a:t>
            </a:r>
          </a:p>
          <a:p>
            <a:r>
              <a:rPr lang="vi-VN" sz="2000" b="1">
                <a:latin typeface="Times New Roman" panose="02020603050405020304" pitchFamily="18" charset="0"/>
                <a:cs typeface="Times New Roman" panose="02020603050405020304" pitchFamily="18" charset="0"/>
              </a:rPr>
              <a:t>Bước 4. Hoàn thiện các nét vẽ và ghi kích thước</a:t>
            </a:r>
          </a:p>
          <a:p>
            <a:r>
              <a:rPr lang="vi-VN" sz="2000" b="1">
                <a:latin typeface="Times New Roman" panose="02020603050405020304" pitchFamily="18" charset="0"/>
                <a:cs typeface="Times New Roman" panose="02020603050405020304" pitchFamily="18" charset="0"/>
              </a:rPr>
              <a:t>- Tô màu các nét thấy, tẩy các nét thừa.</a:t>
            </a:r>
          </a:p>
          <a:p>
            <a:r>
              <a:rPr lang="vi-VN" sz="2000" b="1">
                <a:latin typeface="Times New Roman" panose="02020603050405020304" pitchFamily="18" charset="0"/>
                <a:cs typeface="Times New Roman" panose="02020603050405020304" pitchFamily="18" charset="0"/>
              </a:rPr>
              <a:t>- Ghi kích thước(hình 2.24</a:t>
            </a:r>
            <a:r>
              <a:rPr lang="vi-VN" sz="2000" b="1" smtClean="0">
                <a:latin typeface="Times New Roman" panose="02020603050405020304" pitchFamily="18" charset="0"/>
                <a:cs typeface="Times New Roman" panose="02020603050405020304" pitchFamily="18" charset="0"/>
              </a:rPr>
              <a:t>)</a:t>
            </a:r>
            <a:endParaRPr lang="vi-VN" sz="2000" b="1">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5107869" y="1397184"/>
            <a:ext cx="3289682" cy="2465689"/>
          </a:xfrm>
          <a:prstGeom prst="rect">
            <a:avLst/>
          </a:prstGeom>
        </p:spPr>
      </p:pic>
      <p:pic>
        <p:nvPicPr>
          <p:cNvPr id="9" name="Picture 8"/>
          <p:cNvPicPr>
            <a:picLocks noChangeAspect="1"/>
          </p:cNvPicPr>
          <p:nvPr/>
        </p:nvPicPr>
        <p:blipFill>
          <a:blip r:embed="rId4"/>
          <a:stretch>
            <a:fillRect/>
          </a:stretch>
        </p:blipFill>
        <p:spPr>
          <a:xfrm>
            <a:off x="8593493" y="1397185"/>
            <a:ext cx="3434922" cy="2465688"/>
          </a:xfrm>
          <a:prstGeom prst="rect">
            <a:avLst/>
          </a:prstGeom>
        </p:spPr>
      </p:pic>
      <p:pic>
        <p:nvPicPr>
          <p:cNvPr id="10" name="Picture 9"/>
          <p:cNvPicPr>
            <a:picLocks noChangeAspect="1"/>
          </p:cNvPicPr>
          <p:nvPr/>
        </p:nvPicPr>
        <p:blipFill>
          <a:blip r:embed="rId5"/>
          <a:stretch>
            <a:fillRect/>
          </a:stretch>
        </p:blipFill>
        <p:spPr>
          <a:xfrm>
            <a:off x="4894330" y="4077479"/>
            <a:ext cx="6619645" cy="2644242"/>
          </a:xfrm>
          <a:prstGeom prst="rect">
            <a:avLst/>
          </a:prstGeom>
        </p:spPr>
      </p:pic>
    </p:spTree>
    <p:extLst>
      <p:ext uri="{BB962C8B-B14F-4D97-AF65-F5344CB8AC3E}">
        <p14:creationId xmlns:p14="http://schemas.microsoft.com/office/powerpoint/2010/main" val="72756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par>
                                <p:cTn id="17" presetID="6"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par>
                                <p:cTn id="20" presetID="6"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54089" y="71355"/>
            <a:ext cx="10985241" cy="2677656"/>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1.</a:t>
            </a:r>
          </a:p>
          <a:p>
            <a:r>
              <a:rPr lang="vi-VN" sz="2800" b="1">
                <a:solidFill>
                  <a:srgbClr val="FF0000"/>
                </a:solidFill>
                <a:latin typeface="Times New Roman" panose="02020603050405020304" pitchFamily="18" charset="0"/>
                <a:cs typeface="Times New Roman" panose="02020603050405020304" pitchFamily="18" charset="0"/>
              </a:rPr>
              <a:t>Bước 1. Phân tích vật thể thành các khối đơn giản</a:t>
            </a:r>
          </a:p>
          <a:p>
            <a:r>
              <a:rPr lang="vi-VN" sz="2800" b="1">
                <a:solidFill>
                  <a:srgbClr val="FF0000"/>
                </a:solidFill>
                <a:latin typeface="Times New Roman" panose="02020603050405020304" pitchFamily="18" charset="0"/>
                <a:cs typeface="Times New Roman" panose="02020603050405020304" pitchFamily="18" charset="0"/>
              </a:rPr>
              <a:t>Bước 2. Chọn các hướng chiếu</a:t>
            </a:r>
          </a:p>
          <a:p>
            <a:r>
              <a:rPr lang="vi-VN" sz="2800" b="1">
                <a:solidFill>
                  <a:srgbClr val="FF0000"/>
                </a:solidFill>
                <a:latin typeface="Times New Roman" panose="02020603050405020304" pitchFamily="18" charset="0"/>
                <a:cs typeface="Times New Roman" panose="02020603050405020304" pitchFamily="18" charset="0"/>
              </a:rPr>
              <a:t>Bước 3. Vẽ các hình chiếu các bộ phận của vật thể bằng nét liền mảnh</a:t>
            </a:r>
          </a:p>
          <a:p>
            <a:r>
              <a:rPr lang="vi-VN" sz="2800" b="1">
                <a:solidFill>
                  <a:srgbClr val="FF0000"/>
                </a:solidFill>
                <a:latin typeface="Times New Roman" panose="02020603050405020304" pitchFamily="18" charset="0"/>
                <a:cs typeface="Times New Roman" panose="02020603050405020304" pitchFamily="18" charset="0"/>
              </a:rPr>
              <a:t>Bước 4. Ghi kích thước</a:t>
            </a:r>
          </a:p>
          <a:p>
            <a:r>
              <a:rPr lang="vi-VN" sz="2800" b="1">
                <a:solidFill>
                  <a:srgbClr val="FF0000"/>
                </a:solidFill>
                <a:latin typeface="Times New Roman" panose="02020603050405020304" pitchFamily="18" charset="0"/>
                <a:cs typeface="Times New Roman" panose="02020603050405020304" pitchFamily="18" charset="0"/>
              </a:rPr>
              <a:t>2.Bước 2 quyết định tới các hình chiếu của vật thể</a:t>
            </a:r>
          </a:p>
        </p:txBody>
      </p:sp>
    </p:spTree>
    <p:extLst>
      <p:ext uri="{BB962C8B-B14F-4D97-AF65-F5344CB8AC3E}">
        <p14:creationId xmlns:p14="http://schemas.microsoft.com/office/powerpoint/2010/main" val="150516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IV. </a:t>
            </a:r>
            <a:r>
              <a:rPr lang="en-US" sz="2800" b="1" dirty="0" err="1">
                <a:latin typeface="Times New Roman" panose="02020603050405020304" pitchFamily="18" charset="0"/>
                <a:cs typeface="Times New Roman" panose="02020603050405020304" pitchFamily="18" charset="0"/>
              </a:rPr>
              <a:t>Vẽ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giản</a:t>
            </a:r>
            <a:endParaRPr lang="en-US" sz="2800" b="1"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mảnh</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endParaRPr lang="en-US" sz="2800" dirty="0">
              <a:latin typeface="Times New Roman" panose="02020603050405020304" pitchFamily="18" charset="0"/>
              <a:cs typeface="Times New Roman" panose="02020603050405020304" pitchFamily="18" charset="0"/>
            </a:endParaRP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844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98105" y="138700"/>
            <a:ext cx="11377127"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dưới đây và hãy mô tả phép chiếu vuông góc</a:t>
            </a:r>
            <a:endParaRPr lang="en-US" sz="2800" b="1">
              <a:latin typeface="Times New Roman" panose="02020603050405020304" pitchFamily="18" charset="0"/>
              <a:cs typeface="Times New Roman" panose="02020603050405020304" pitchFamily="18" charset="0"/>
            </a:endParaRPr>
          </a:p>
        </p:txBody>
      </p:sp>
      <p:sp>
        <p:nvSpPr>
          <p:cNvPr id="2" name="Rectangle 1"/>
          <p:cNvSpPr/>
          <p:nvPr/>
        </p:nvSpPr>
        <p:spPr>
          <a:xfrm>
            <a:off x="6783355" y="914600"/>
            <a:ext cx="4506686" cy="2677656"/>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 Mặt phẳng P được gọi là mặt phẳng chiếu.</a:t>
            </a:r>
          </a:p>
          <a:p>
            <a:r>
              <a:rPr lang="vi-VN" sz="2800" b="1">
                <a:solidFill>
                  <a:srgbClr val="FF0000"/>
                </a:solidFill>
                <a:latin typeface="Times New Roman" panose="02020603050405020304" pitchFamily="18" charset="0"/>
                <a:cs typeface="Times New Roman" panose="02020603050405020304" pitchFamily="18" charset="0"/>
              </a:rPr>
              <a:t>- Các điểm A’; B’; C’; D’ tương ứng là hình chiếu vuông góc của các điểm A, B, C, D trên mặt phẳng P</a:t>
            </a:r>
          </a:p>
        </p:txBody>
      </p:sp>
      <p:pic>
        <p:nvPicPr>
          <p:cNvPr id="6" name="Picture 5"/>
          <p:cNvPicPr>
            <a:picLocks noChangeAspect="1"/>
          </p:cNvPicPr>
          <p:nvPr/>
        </p:nvPicPr>
        <p:blipFill>
          <a:blip r:embed="rId2"/>
          <a:stretch>
            <a:fillRect/>
          </a:stretch>
        </p:blipFill>
        <p:spPr>
          <a:xfrm>
            <a:off x="243456" y="914600"/>
            <a:ext cx="6390610" cy="5127180"/>
          </a:xfrm>
          <a:prstGeom prst="rect">
            <a:avLst/>
          </a:prstGeom>
        </p:spPr>
      </p:pic>
    </p:spTree>
    <p:extLst>
      <p:ext uri="{BB962C8B-B14F-4D97-AF65-F5344CB8AC3E}">
        <p14:creationId xmlns:p14="http://schemas.microsoft.com/office/powerpoint/2010/main" val="29991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1384995"/>
          </a:xfrm>
          <a:prstGeom prst="rect">
            <a:avLst/>
          </a:prstGeom>
        </p:spPr>
        <p:txBody>
          <a:bodyPr wrap="square">
            <a:spAutoFit/>
          </a:bodyPr>
          <a:lstStyle/>
          <a:p>
            <a:r>
              <a:rPr lang="vi-VN" sz="2800" b="1" dirty="0">
                <a:latin typeface="Times New Roman" panose="02020603050405020304" pitchFamily="18" charset="0"/>
                <a:cs typeface="Times New Roman" panose="02020603050405020304" pitchFamily="18" charset="0"/>
              </a:rPr>
              <a:t>Bài tập 1</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2.10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Mỗi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ghép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bởi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ứng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chúng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2.11.</a:t>
            </a:r>
          </a:p>
        </p:txBody>
      </p:sp>
      <p:pic>
        <p:nvPicPr>
          <p:cNvPr id="2" name="Picture 1"/>
          <p:cNvPicPr>
            <a:picLocks noChangeAspect="1"/>
          </p:cNvPicPr>
          <p:nvPr/>
        </p:nvPicPr>
        <p:blipFill>
          <a:blip r:embed="rId3"/>
          <a:stretch>
            <a:fillRect/>
          </a:stretch>
        </p:blipFill>
        <p:spPr>
          <a:xfrm>
            <a:off x="1579973" y="2074304"/>
            <a:ext cx="9032032" cy="4494445"/>
          </a:xfrm>
          <a:prstGeom prst="rect">
            <a:avLst/>
          </a:prstGeom>
        </p:spPr>
      </p:pic>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1384995"/>
          </a:xfrm>
          <a:prstGeom prst="rect">
            <a:avLst/>
          </a:prstGeom>
        </p:spPr>
        <p:txBody>
          <a:bodyPr wrap="square">
            <a:spAutoFit/>
          </a:bodyPr>
          <a:lstStyle/>
          <a:p>
            <a:r>
              <a:rPr lang="vi-VN" sz="2800" b="1" dirty="0">
                <a:latin typeface="Times New Roman" panose="02020603050405020304" pitchFamily="18" charset="0"/>
                <a:cs typeface="Times New Roman" panose="02020603050405020304" pitchFamily="18" charset="0"/>
              </a:rPr>
              <a:t>Bài tập 1</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2.10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Mỗi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ghép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bởi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ứng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chúng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2.11.</a:t>
            </a:r>
          </a:p>
        </p:txBody>
      </p:sp>
      <p:pic>
        <p:nvPicPr>
          <p:cNvPr id="2" name="Picture 1"/>
          <p:cNvPicPr>
            <a:picLocks noChangeAspect="1"/>
          </p:cNvPicPr>
          <p:nvPr/>
        </p:nvPicPr>
        <p:blipFill>
          <a:blip r:embed="rId3"/>
          <a:stretch>
            <a:fillRect/>
          </a:stretch>
        </p:blipFill>
        <p:spPr>
          <a:xfrm>
            <a:off x="422382" y="2111627"/>
            <a:ext cx="8031153" cy="4494445"/>
          </a:xfrm>
          <a:prstGeom prst="rect">
            <a:avLst/>
          </a:prstGeom>
        </p:spPr>
      </p:pic>
      <p:sp>
        <p:nvSpPr>
          <p:cNvPr id="5" name="Rectangle 4"/>
          <p:cNvSpPr/>
          <p:nvPr/>
        </p:nvSpPr>
        <p:spPr>
          <a:xfrm>
            <a:off x="8578548" y="2248878"/>
            <a:ext cx="3191069" cy="3970318"/>
          </a:xfrm>
          <a:prstGeom prst="rect">
            <a:avLst/>
          </a:prstGeom>
        </p:spPr>
        <p:txBody>
          <a:bodyPr wrap="square">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Vật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cs typeface="Times New Roman" panose="02020603050405020304" pitchFamily="18" charset="0"/>
              </a:rPr>
              <a:t> a: </a:t>
            </a:r>
            <a:r>
              <a:rPr lang="en-US" sz="2800" b="1" dirty="0" err="1">
                <a:solidFill>
                  <a:srgbClr val="0000FF"/>
                </a:solidFill>
                <a:latin typeface="Times New Roman" panose="02020603050405020304" pitchFamily="18" charset="0"/>
                <a:cs typeface="Times New Roman" panose="02020603050405020304" pitchFamily="18" charset="0"/>
              </a:rPr>
              <a:t>ghép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bởi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chiếu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số</a:t>
            </a:r>
            <a:r>
              <a:rPr lang="en-US" sz="2800" b="1" dirty="0">
                <a:solidFill>
                  <a:srgbClr val="0000FF"/>
                </a:solidFill>
                <a:latin typeface="Times New Roman" panose="02020603050405020304" pitchFamily="18" charset="0"/>
                <a:cs typeface="Times New Roman" panose="02020603050405020304" pitchFamily="18" charset="0"/>
              </a:rPr>
              <a:t> 3</a:t>
            </a:r>
          </a:p>
          <a:p>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Vật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cs typeface="Times New Roman" panose="02020603050405020304" pitchFamily="18" charset="0"/>
              </a:rPr>
              <a:t> b: </a:t>
            </a:r>
            <a:r>
              <a:rPr lang="en-US" sz="2800" b="1" dirty="0" err="1">
                <a:solidFill>
                  <a:srgbClr val="0000FF"/>
                </a:solidFill>
                <a:latin typeface="Times New Roman" panose="02020603050405020304" pitchFamily="18" charset="0"/>
                <a:cs typeface="Times New Roman" panose="02020603050405020304" pitchFamily="18" charset="0"/>
              </a:rPr>
              <a:t>ghép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bởi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chiếu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số</a:t>
            </a:r>
            <a:r>
              <a:rPr lang="en-US" sz="2800" b="1" dirty="0">
                <a:solidFill>
                  <a:srgbClr val="0000FF"/>
                </a:solidFill>
                <a:latin typeface="Times New Roman" panose="02020603050405020304" pitchFamily="18" charset="0"/>
                <a:cs typeface="Times New Roman" panose="02020603050405020304" pitchFamily="18" charset="0"/>
              </a:rPr>
              <a:t> 1</a:t>
            </a:r>
          </a:p>
          <a:p>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Vật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cs typeface="Times New Roman" panose="02020603050405020304" pitchFamily="18" charset="0"/>
              </a:rPr>
              <a:t> c: </a:t>
            </a:r>
            <a:r>
              <a:rPr lang="en-US" sz="2800" b="1" dirty="0" err="1">
                <a:solidFill>
                  <a:srgbClr val="0000FF"/>
                </a:solidFill>
                <a:latin typeface="Times New Roman" panose="02020603050405020304" pitchFamily="18" charset="0"/>
                <a:cs typeface="Times New Roman" panose="02020603050405020304" pitchFamily="18" charset="0"/>
              </a:rPr>
              <a:t>ghép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bởi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chiếu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số</a:t>
            </a:r>
            <a:r>
              <a:rPr lang="en-US" sz="2800" b="1" dirty="0">
                <a:solidFill>
                  <a:srgbClr val="0000FF"/>
                </a:solidFill>
                <a:latin typeface="Times New Roman" panose="02020603050405020304" pitchFamily="18" charset="0"/>
                <a:cs typeface="Times New Roman" panose="02020603050405020304" pitchFamily="18" charset="0"/>
              </a:rPr>
              <a:t> 2</a:t>
            </a:r>
          </a:p>
        </p:txBody>
      </p:sp>
    </p:spTree>
    <p:extLst>
      <p:ext uri="{BB962C8B-B14F-4D97-AF65-F5344CB8AC3E}">
        <p14:creationId xmlns:p14="http://schemas.microsoft.com/office/powerpoint/2010/main" val="346334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554408" cy="1384995"/>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2. </a:t>
            </a:r>
            <a:r>
              <a:rPr lang="en-US" sz="2800" b="1" dirty="0" err="1">
                <a:latin typeface="Times New Roman" panose="02020603050405020304" pitchFamily="18" charset="0"/>
                <a:cs typeface="Times New Roman" panose="02020603050405020304" pitchFamily="18" charset="0"/>
              </a:rPr>
              <a:t>Quan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2.17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ghép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bởi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ứng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chúng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2.18.</a:t>
            </a:r>
          </a:p>
        </p:txBody>
      </p:sp>
      <p:pic>
        <p:nvPicPr>
          <p:cNvPr id="5" name="Picture 4"/>
          <p:cNvPicPr>
            <a:picLocks noChangeAspect="1"/>
          </p:cNvPicPr>
          <p:nvPr/>
        </p:nvPicPr>
        <p:blipFill>
          <a:blip r:embed="rId3"/>
          <a:stretch>
            <a:fillRect/>
          </a:stretch>
        </p:blipFill>
        <p:spPr>
          <a:xfrm>
            <a:off x="1716833" y="2167018"/>
            <a:ext cx="8210938" cy="4355080"/>
          </a:xfrm>
          <a:prstGeom prst="rect">
            <a:avLst/>
          </a:prstGeom>
        </p:spPr>
      </p:pic>
    </p:spTree>
    <p:extLst>
      <p:ext uri="{BB962C8B-B14F-4D97-AF65-F5344CB8AC3E}">
        <p14:creationId xmlns:p14="http://schemas.microsoft.com/office/powerpoint/2010/main" val="420578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554408" cy="1384995"/>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2. </a:t>
            </a:r>
            <a:r>
              <a:rPr lang="en-US" sz="2800" b="1" dirty="0" err="1">
                <a:latin typeface="Times New Roman" panose="02020603050405020304" pitchFamily="18" charset="0"/>
                <a:cs typeface="Times New Roman" panose="02020603050405020304" pitchFamily="18" charset="0"/>
              </a:rPr>
              <a:t>Quan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2.17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ghép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bởi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ứng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chúng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2.18.</a:t>
            </a:r>
          </a:p>
        </p:txBody>
      </p:sp>
      <p:pic>
        <p:nvPicPr>
          <p:cNvPr id="5" name="Picture 4"/>
          <p:cNvPicPr>
            <a:picLocks noChangeAspect="1"/>
          </p:cNvPicPr>
          <p:nvPr/>
        </p:nvPicPr>
        <p:blipFill>
          <a:blip r:embed="rId3"/>
          <a:stretch>
            <a:fillRect/>
          </a:stretch>
        </p:blipFill>
        <p:spPr>
          <a:xfrm>
            <a:off x="304800" y="2092373"/>
            <a:ext cx="6627845" cy="4355080"/>
          </a:xfrm>
          <a:prstGeom prst="rect">
            <a:avLst/>
          </a:prstGeom>
        </p:spPr>
      </p:pic>
      <p:sp>
        <p:nvSpPr>
          <p:cNvPr id="2" name="Rectangle 1"/>
          <p:cNvSpPr/>
          <p:nvPr/>
        </p:nvSpPr>
        <p:spPr>
          <a:xfrm>
            <a:off x="7109925" y="1997837"/>
            <a:ext cx="4879912" cy="3970318"/>
          </a:xfrm>
          <a:prstGeom prst="rect">
            <a:avLst/>
          </a:prstGeom>
        </p:spPr>
        <p:txBody>
          <a:bodyPr wrap="square">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Vật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cs typeface="Times New Roman" panose="02020603050405020304" pitchFamily="18" charset="0"/>
              </a:rPr>
              <a:t> a: </a:t>
            </a:r>
            <a:r>
              <a:rPr lang="en-US" sz="2800" b="1" dirty="0" err="1">
                <a:solidFill>
                  <a:srgbClr val="0000FF"/>
                </a:solidFill>
                <a:latin typeface="Times New Roman" panose="02020603050405020304" pitchFamily="18" charset="0"/>
                <a:cs typeface="Times New Roman" panose="02020603050405020304" pitchFamily="18" charset="0"/>
              </a:rPr>
              <a:t>ghép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bởi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khối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trụ</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và</a:t>
            </a:r>
            <a:r>
              <a:rPr lang="en-US" sz="2800" b="1" dirty="0">
                <a:solidFill>
                  <a:srgbClr val="0000FF"/>
                </a:solidFill>
                <a:latin typeface="Times New Roman" panose="02020603050405020304" pitchFamily="18" charset="0"/>
                <a:cs typeface="Times New Roman" panose="02020603050405020304" pitchFamily="18" charset="0"/>
              </a:rPr>
              <a:t> 1 </a:t>
            </a:r>
            <a:r>
              <a:rPr lang="en-US" sz="2800" b="1" dirty="0" err="1">
                <a:solidFill>
                  <a:srgbClr val="0000FF"/>
                </a:solidFill>
                <a:latin typeface="Times New Roman" panose="02020603050405020304" pitchFamily="18" charset="0"/>
                <a:cs typeface="Times New Roman" panose="02020603050405020304" pitchFamily="18" charset="0"/>
              </a:rPr>
              <a:t>phần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khối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cầu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biểu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diễn</a:t>
            </a:r>
            <a:r>
              <a:rPr lang="en-US" sz="2800" b="1" dirty="0">
                <a:solidFill>
                  <a:srgbClr val="0000FF"/>
                </a:solidFill>
                <a:latin typeface="Times New Roman" panose="02020603050405020304" pitchFamily="18" charset="0"/>
                <a:cs typeface="Times New Roman" panose="02020603050405020304" pitchFamily="18" charset="0"/>
              </a:rPr>
              <a:t> là </a:t>
            </a:r>
            <a:r>
              <a:rPr lang="en-US" sz="2800" b="1" dirty="0" err="1">
                <a:solidFill>
                  <a:srgbClr val="0000FF"/>
                </a:solidFill>
                <a:latin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số</a:t>
            </a:r>
            <a:r>
              <a:rPr lang="en-US" sz="2800" b="1" dirty="0">
                <a:solidFill>
                  <a:srgbClr val="0000FF"/>
                </a:solidFill>
                <a:latin typeface="Times New Roman" panose="02020603050405020304" pitchFamily="18" charset="0"/>
                <a:cs typeface="Times New Roman" panose="02020603050405020304" pitchFamily="18" charset="0"/>
              </a:rPr>
              <a:t> 3</a:t>
            </a:r>
          </a:p>
          <a:p>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Vật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cs typeface="Times New Roman" panose="02020603050405020304" pitchFamily="18" charset="0"/>
              </a:rPr>
              <a:t> b: </a:t>
            </a:r>
            <a:r>
              <a:rPr lang="en-US" sz="2800" b="1" dirty="0" err="1">
                <a:solidFill>
                  <a:srgbClr val="0000FF"/>
                </a:solidFill>
                <a:latin typeface="Times New Roman" panose="02020603050405020304" pitchFamily="18" charset="0"/>
                <a:cs typeface="Times New Roman" panose="02020603050405020304" pitchFamily="18" charset="0"/>
              </a:rPr>
              <a:t>ghép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bởi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khối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trụ</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hộp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chữ</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nhật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biểu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diễn</a:t>
            </a:r>
            <a:r>
              <a:rPr lang="en-US" sz="2800" b="1" dirty="0">
                <a:solidFill>
                  <a:srgbClr val="0000FF"/>
                </a:solidFill>
                <a:latin typeface="Times New Roman" panose="02020603050405020304" pitchFamily="18" charset="0"/>
                <a:cs typeface="Times New Roman" panose="02020603050405020304" pitchFamily="18" charset="0"/>
              </a:rPr>
              <a:t> là </a:t>
            </a:r>
            <a:r>
              <a:rPr lang="en-US" sz="2800" b="1" dirty="0" err="1">
                <a:solidFill>
                  <a:srgbClr val="0000FF"/>
                </a:solidFill>
                <a:latin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số</a:t>
            </a:r>
            <a:r>
              <a:rPr lang="en-US" sz="2800" b="1" dirty="0">
                <a:solidFill>
                  <a:srgbClr val="0000FF"/>
                </a:solidFill>
                <a:latin typeface="Times New Roman" panose="02020603050405020304" pitchFamily="18" charset="0"/>
                <a:cs typeface="Times New Roman" panose="02020603050405020304" pitchFamily="18" charset="0"/>
              </a:rPr>
              <a:t> 1</a:t>
            </a:r>
          </a:p>
          <a:p>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Vật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cs typeface="Times New Roman" panose="02020603050405020304" pitchFamily="18" charset="0"/>
              </a:rPr>
              <a:t> c: </a:t>
            </a:r>
            <a:r>
              <a:rPr lang="en-US" sz="2800" b="1" dirty="0" err="1">
                <a:solidFill>
                  <a:srgbClr val="0000FF"/>
                </a:solidFill>
                <a:latin typeface="Times New Roman" panose="02020603050405020304" pitchFamily="18" charset="0"/>
                <a:cs typeface="Times New Roman" panose="02020603050405020304" pitchFamily="18" charset="0"/>
              </a:rPr>
              <a:t>ghép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bởi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khối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nón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cụt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hộp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chữ</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nhật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biểu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diễn</a:t>
            </a:r>
            <a:r>
              <a:rPr lang="en-US" sz="2800" b="1" dirty="0">
                <a:solidFill>
                  <a:srgbClr val="0000FF"/>
                </a:solidFill>
                <a:latin typeface="Times New Roman" panose="02020603050405020304" pitchFamily="18" charset="0"/>
                <a:cs typeface="Times New Roman" panose="02020603050405020304" pitchFamily="18" charset="0"/>
              </a:rPr>
              <a:t> là </a:t>
            </a:r>
            <a:r>
              <a:rPr lang="en-US" sz="2800" b="1" dirty="0" err="1">
                <a:solidFill>
                  <a:srgbClr val="0000FF"/>
                </a:solidFill>
                <a:latin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số</a:t>
            </a:r>
            <a:r>
              <a:rPr lang="en-US" sz="2800" b="1" dirty="0">
                <a:solidFill>
                  <a:srgbClr val="0000FF"/>
                </a:solidFill>
                <a:latin typeface="Times New Roman" panose="02020603050405020304" pitchFamily="18" charset="0"/>
                <a:cs typeface="Times New Roman" panose="02020603050405020304" pitchFamily="18" charset="0"/>
              </a:rPr>
              <a:t> 2</a:t>
            </a:r>
          </a:p>
        </p:txBody>
      </p:sp>
    </p:spTree>
    <p:extLst>
      <p:ext uri="{BB962C8B-B14F-4D97-AF65-F5344CB8AC3E}">
        <p14:creationId xmlns:p14="http://schemas.microsoft.com/office/powerpoint/2010/main" val="110522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289304" y="1199048"/>
            <a:ext cx="10058400" cy="646331"/>
          </a:xfrm>
          <a:prstGeom prst="rect">
            <a:avLst/>
          </a:prstGeom>
          <a:noFill/>
        </p:spPr>
        <p:txBody>
          <a:bodyPr wrap="square" rtlCol="0">
            <a:spAutoFit/>
          </a:bodyPr>
          <a:lstStyle/>
          <a:p>
            <a:r>
              <a:rPr lang="vi-VN" sz="3600" dirty="0">
                <a:latin typeface="+mj-lt"/>
              </a:rPr>
              <a:t>Vẽ 3 hình chiếu vuông góc của vật thể sau?</a:t>
            </a:r>
            <a:endParaRPr lang="en-US" sz="3600" dirty="0">
              <a:latin typeface="+mj-lt"/>
            </a:endParaRPr>
          </a:p>
        </p:txBody>
      </p:sp>
      <p:sp>
        <p:nvSpPr>
          <p:cNvPr id="4" name="Rectangle 3"/>
          <p:cNvSpPr/>
          <p:nvPr/>
        </p:nvSpPr>
        <p:spPr>
          <a:xfrm>
            <a:off x="4445995" y="279737"/>
            <a:ext cx="2830903" cy="646331"/>
          </a:xfrm>
          <a:prstGeom prst="rect">
            <a:avLst/>
          </a:prstGeom>
        </p:spPr>
        <p:txBody>
          <a:bodyPr wrap="none">
            <a:spAutoFit/>
          </a:bodyPr>
          <a:lstStyle/>
          <a:p>
            <a:r>
              <a:rPr lang="en-US" sz="3600" b="1" dirty="0">
                <a:solidFill>
                  <a:srgbClr val="FF0000"/>
                </a:solidFill>
                <a:latin typeface="Times New Roman" panose="02020603050405020304" pitchFamily="18" charset="0"/>
                <a:cs typeface="Times New Roman" panose="02020603050405020304" pitchFamily="18" charset="0"/>
              </a:rPr>
              <a:t>LUYỆN TẬP</a:t>
            </a:r>
          </a:p>
        </p:txBody>
      </p:sp>
      <p:pic>
        <p:nvPicPr>
          <p:cNvPr id="1026" name="Picture 2" descr="Câu 14: Hãy vẽ các hình chiếu của vật thể ở hình bên theo tỉ lệ 1 :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96" y="2018728"/>
            <a:ext cx="4855591" cy="40071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6748272" y="2118359"/>
            <a:ext cx="4910328" cy="4248150"/>
          </a:xfrm>
          <a:prstGeom prst="rect">
            <a:avLst/>
          </a:prstGeom>
        </p:spPr>
      </p:pic>
    </p:spTree>
    <p:extLst>
      <p:ext uri="{BB962C8B-B14F-4D97-AF65-F5344CB8AC3E}">
        <p14:creationId xmlns:p14="http://schemas.microsoft.com/office/powerpoint/2010/main" val="340558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6" name="Picture 5"/>
          <p:cNvPicPr>
            <a:picLocks noChangeAspect="1"/>
          </p:cNvPicPr>
          <p:nvPr/>
        </p:nvPicPr>
        <p:blipFill>
          <a:blip r:embed="rId3"/>
          <a:stretch>
            <a:fillRect/>
          </a:stretch>
        </p:blipFill>
        <p:spPr>
          <a:xfrm>
            <a:off x="347472" y="729614"/>
            <a:ext cx="4599432" cy="4217289"/>
          </a:xfrm>
          <a:prstGeom prst="rect">
            <a:avLst/>
          </a:prstGeom>
        </p:spPr>
      </p:pic>
      <p:pic>
        <p:nvPicPr>
          <p:cNvPr id="8" name="Picture 7"/>
          <p:cNvPicPr>
            <a:picLocks noChangeAspect="1"/>
          </p:cNvPicPr>
          <p:nvPr/>
        </p:nvPicPr>
        <p:blipFill>
          <a:blip r:embed="rId4"/>
          <a:stretch>
            <a:fillRect/>
          </a:stretch>
        </p:blipFill>
        <p:spPr>
          <a:xfrm>
            <a:off x="5586984" y="899348"/>
            <a:ext cx="6063234" cy="5089972"/>
          </a:xfrm>
          <a:prstGeom prst="rect">
            <a:avLst/>
          </a:prstGeom>
        </p:spPr>
      </p:pic>
    </p:spTree>
    <p:extLst>
      <p:ext uri="{BB962C8B-B14F-4D97-AF65-F5344CB8AC3E}">
        <p14:creationId xmlns:p14="http://schemas.microsoft.com/office/powerpoint/2010/main" val="140848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2246769"/>
          </a:xfrm>
          <a:prstGeom prst="rect">
            <a:avLst/>
          </a:prstGeom>
        </p:spPr>
        <p:txBody>
          <a:bodyPr wrap="square">
            <a:spAutoFit/>
          </a:bodyPr>
          <a:lstStyle/>
          <a:p>
            <a:r>
              <a:rPr lang="vi-VN"/>
              <a:t> </a:t>
            </a:r>
            <a:r>
              <a:rPr lang="vi-VN" sz="2800" b="1">
                <a:latin typeface="Times New Roman" panose="02020603050405020304" pitchFamily="18" charset="0"/>
                <a:cs typeface="Times New Roman" panose="02020603050405020304" pitchFamily="18" charset="0"/>
              </a:rPr>
              <a:t>Hãy vẽ các hình chiếu của vòng đệm phẳng (Hình 2.15) có kích thước như sau:</a:t>
            </a:r>
          </a:p>
          <a:p>
            <a:r>
              <a:rPr lang="vi-VN" sz="2800" b="1">
                <a:latin typeface="Times New Roman" panose="02020603050405020304" pitchFamily="18" charset="0"/>
                <a:cs typeface="Times New Roman" panose="02020603050405020304" pitchFamily="18" charset="0"/>
              </a:rPr>
              <a:t>- Đường kích trong của vòng đệm: Ø34 mm</a:t>
            </a:r>
          </a:p>
          <a:p>
            <a:r>
              <a:rPr lang="vi-VN" sz="2800" b="1">
                <a:latin typeface="Times New Roman" panose="02020603050405020304" pitchFamily="18" charset="0"/>
                <a:cs typeface="Times New Roman" panose="02020603050405020304" pitchFamily="18" charset="0"/>
              </a:rPr>
              <a:t>- Đường kính ngoài của vòng đệm: Ø60 mm.</a:t>
            </a:r>
          </a:p>
          <a:p>
            <a:r>
              <a:rPr lang="vi-VN" sz="2800" b="1">
                <a:latin typeface="Times New Roman" panose="02020603050405020304" pitchFamily="18" charset="0"/>
                <a:cs typeface="Times New Roman" panose="02020603050405020304" pitchFamily="18" charset="0"/>
              </a:rPr>
              <a:t>- Bề dày của vòng đệm: 5 mm</a:t>
            </a:r>
          </a:p>
        </p:txBody>
      </p:sp>
      <p:pic>
        <p:nvPicPr>
          <p:cNvPr id="2" name="Picture 1"/>
          <p:cNvPicPr>
            <a:picLocks noChangeAspect="1"/>
          </p:cNvPicPr>
          <p:nvPr/>
        </p:nvPicPr>
        <p:blipFill>
          <a:blip r:embed="rId3"/>
          <a:stretch>
            <a:fillRect/>
          </a:stretch>
        </p:blipFill>
        <p:spPr>
          <a:xfrm>
            <a:off x="311627" y="2906189"/>
            <a:ext cx="5715948" cy="3765199"/>
          </a:xfrm>
          <a:prstGeom prst="rect">
            <a:avLst/>
          </a:prstGeom>
        </p:spPr>
      </p:pic>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523220"/>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Vẽ 3 hình chiếu vuông góc của một đồ vật đơn giản trong gia đình em</a:t>
            </a:r>
            <a:endParaRPr lang="vi-VN"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75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2246769"/>
          </a:xfrm>
          <a:prstGeom prst="rect">
            <a:avLst/>
          </a:prstGeom>
        </p:spPr>
        <p:txBody>
          <a:bodyPr wrap="square">
            <a:spAutoFit/>
          </a:bodyPr>
          <a:lstStyle/>
          <a:p>
            <a:r>
              <a:rPr lang="vi-VN"/>
              <a:t> </a:t>
            </a:r>
            <a:r>
              <a:rPr lang="vi-VN" sz="2800" b="1">
                <a:latin typeface="Times New Roman" panose="02020603050405020304" pitchFamily="18" charset="0"/>
                <a:cs typeface="Times New Roman" panose="02020603050405020304" pitchFamily="18" charset="0"/>
              </a:rPr>
              <a:t>Hãy vẽ các hình chiếu của vòng đệm phẳng (Hình 2.15) có kích thước như sau:</a:t>
            </a:r>
          </a:p>
          <a:p>
            <a:r>
              <a:rPr lang="vi-VN" sz="2800" b="1">
                <a:latin typeface="Times New Roman" panose="02020603050405020304" pitchFamily="18" charset="0"/>
                <a:cs typeface="Times New Roman" panose="02020603050405020304" pitchFamily="18" charset="0"/>
              </a:rPr>
              <a:t>- Đường kích trong của vòng đệm: Ø34 mm</a:t>
            </a:r>
          </a:p>
          <a:p>
            <a:r>
              <a:rPr lang="vi-VN" sz="2800" b="1">
                <a:latin typeface="Times New Roman" panose="02020603050405020304" pitchFamily="18" charset="0"/>
                <a:cs typeface="Times New Roman" panose="02020603050405020304" pitchFamily="18" charset="0"/>
              </a:rPr>
              <a:t>- Đường kính ngoài của vòng đệm: Ø60 mm.</a:t>
            </a:r>
          </a:p>
          <a:p>
            <a:r>
              <a:rPr lang="vi-VN" sz="2800" b="1">
                <a:latin typeface="Times New Roman" panose="02020603050405020304" pitchFamily="18" charset="0"/>
                <a:cs typeface="Times New Roman" panose="02020603050405020304" pitchFamily="18" charset="0"/>
              </a:rPr>
              <a:t>- Bề dày của vòng đệm: 5 mm</a:t>
            </a:r>
          </a:p>
        </p:txBody>
      </p:sp>
      <p:pic>
        <p:nvPicPr>
          <p:cNvPr id="2" name="Picture 1"/>
          <p:cNvPicPr>
            <a:picLocks noChangeAspect="1"/>
          </p:cNvPicPr>
          <p:nvPr/>
        </p:nvPicPr>
        <p:blipFill>
          <a:blip r:embed="rId3"/>
          <a:stretch>
            <a:fillRect/>
          </a:stretch>
        </p:blipFill>
        <p:spPr>
          <a:xfrm>
            <a:off x="311627" y="2906189"/>
            <a:ext cx="5715948" cy="3765199"/>
          </a:xfrm>
          <a:prstGeom prst="rect">
            <a:avLst/>
          </a:prstGeom>
        </p:spPr>
      </p:pic>
      <p:pic>
        <p:nvPicPr>
          <p:cNvPr id="4" name="Picture 3"/>
          <p:cNvPicPr>
            <a:picLocks noChangeAspect="1"/>
          </p:cNvPicPr>
          <p:nvPr/>
        </p:nvPicPr>
        <p:blipFill>
          <a:blip r:embed="rId4"/>
          <a:stretch>
            <a:fillRect/>
          </a:stretch>
        </p:blipFill>
        <p:spPr>
          <a:xfrm>
            <a:off x="6322073" y="2614320"/>
            <a:ext cx="5676638" cy="4057067"/>
          </a:xfrm>
          <a:prstGeom prst="rect">
            <a:avLst/>
          </a:prstGeom>
        </p:spPr>
      </p:pic>
    </p:spTree>
    <p:extLst>
      <p:ext uri="{BB962C8B-B14F-4D97-AF65-F5344CB8AC3E}">
        <p14:creationId xmlns:p14="http://schemas.microsoft.com/office/powerpoint/2010/main" val="409749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414517" y="1350188"/>
            <a:ext cx="11582400" cy="19389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sz="4000" dirty="0" err="1" smtClean="0">
                <a:latin typeface="Times New Roman" panose="02020603050405020304" pitchFamily="18" charset="0"/>
                <a:cs typeface="Times New Roman" panose="02020603050405020304" pitchFamily="18" charset="0"/>
              </a:rPr>
              <a:t>Phương</a:t>
            </a:r>
            <a:r>
              <a:rPr lang="en-US" sz="4000" dirty="0" smtClean="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pháp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chiếu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vuông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góc</a:t>
            </a:r>
            <a:r>
              <a:rPr lang="en-US" sz="4000" dirty="0">
                <a:latin typeface="Times New Roman" panose="02020603050405020304" pitchFamily="18" charset="0"/>
                <a:cs typeface="Times New Roman" panose="02020603050405020304" pitchFamily="18" charset="0"/>
              </a:rPr>
              <a:t> là </a:t>
            </a:r>
            <a:r>
              <a:rPr lang="en-US" sz="4000" dirty="0" err="1">
                <a:latin typeface="Times New Roman" panose="02020603050405020304" pitchFamily="18" charset="0"/>
                <a:cs typeface="Times New Roman" panose="02020603050405020304" pitchFamily="18" charset="0"/>
              </a:rPr>
              <a:t>phương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pháp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chiếu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vuông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góc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biểu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diễn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kích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thước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vật</a:t>
            </a:r>
            <a:r>
              <a:rPr lang="en-US"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thể</a:t>
            </a:r>
            <a:endParaRPr lang="en-US" sz="4000" dirty="0">
              <a:latin typeface="Times New Roman" panose="02020603050405020304" pitchFamily="18" charset="0"/>
              <a:cs typeface="Times New Roman" panose="02020603050405020304" pitchFamily="18" charset="0"/>
            </a:endParaRPr>
          </a:p>
        </p:txBody>
      </p:sp>
      <p:sp>
        <p:nvSpPr>
          <p:cNvPr id="8" name="Rectangle 7"/>
          <p:cNvSpPr/>
          <p:nvPr/>
        </p:nvSpPr>
        <p:spPr>
          <a:xfrm>
            <a:off x="2918889" y="43491"/>
            <a:ext cx="5898540" cy="523220"/>
          </a:xfrm>
          <a:prstGeom prst="rect">
            <a:avLst/>
          </a:prstGeom>
        </p:spPr>
        <p:txBody>
          <a:bodyPr wrap="square">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644246" y="614195"/>
            <a:ext cx="9212986" cy="646331"/>
          </a:xfrm>
          <a:prstGeom prst="rect">
            <a:avLst/>
          </a:prstGeom>
        </p:spPr>
        <p:txBody>
          <a:bodyPr wrap="square">
            <a:spAutoFit/>
          </a:bodyPr>
          <a:lstStyle/>
          <a:p>
            <a:r>
              <a:rPr lang="en-US" sz="3600" b="1" dirty="0">
                <a:latin typeface="Times New Roman" panose="02020603050405020304" pitchFamily="18" charset="0"/>
                <a:cs typeface="Times New Roman" panose="02020603050405020304" pitchFamily="18" charset="0"/>
              </a:rPr>
              <a:t>I. </a:t>
            </a:r>
            <a:r>
              <a:rPr lang="en-US" sz="3600" b="1" dirty="0" err="1">
                <a:latin typeface="Times New Roman" panose="02020603050405020304" pitchFamily="18" charset="0"/>
                <a:cs typeface="Times New Roman" panose="02020603050405020304" pitchFamily="18" charset="0"/>
              </a:rPr>
              <a:t>Phương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pháp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hình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chiếu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vuông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góc</a:t>
            </a:r>
            <a:endParaRPr lang="en-US" sz="3600" b="1" dirty="0">
              <a:latin typeface="Times New Roman" panose="02020603050405020304" pitchFamily="18" charset="0"/>
              <a:cs typeface="Times New Roman" panose="02020603050405020304" pitchFamily="18" charset="0"/>
            </a:endParaRPr>
          </a:p>
        </p:txBody>
      </p:sp>
      <p:sp>
        <p:nvSpPr>
          <p:cNvPr id="3" name="Rectangle 2"/>
          <p:cNvSpPr/>
          <p:nvPr/>
        </p:nvSpPr>
        <p:spPr>
          <a:xfrm>
            <a:off x="644246" y="3517079"/>
            <a:ext cx="4916731" cy="646331"/>
          </a:xfrm>
          <a:prstGeom prst="rect">
            <a:avLst/>
          </a:prstGeom>
        </p:spPr>
        <p:txBody>
          <a:bodyPr wrap="none">
            <a:spAutoFit/>
          </a:bodyPr>
          <a:lstStyle/>
          <a:p>
            <a:r>
              <a:rPr lang="en-US" sz="3600" b="1" dirty="0">
                <a:latin typeface="Times New Roman" panose="02020603050405020304" pitchFamily="18" charset="0"/>
                <a:cs typeface="Times New Roman" panose="02020603050405020304" pitchFamily="18" charset="0"/>
              </a:rPr>
              <a:t>1</a:t>
            </a:r>
            <a:r>
              <a:rPr lang="en-US" sz="3600" b="1" dirty="0" smtClean="0">
                <a:latin typeface="Times New Roman" panose="02020603050405020304" pitchFamily="18" charset="0"/>
                <a:cs typeface="Times New Roman" panose="02020603050405020304" pitchFamily="18" charset="0"/>
              </a:rPr>
              <a:t>.</a:t>
            </a:r>
            <a:r>
              <a:rPr lang="vi-VN"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Phép</a:t>
            </a:r>
            <a:r>
              <a:rPr lang="en-US" sz="3600" b="1" dirty="0" smtClean="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chiếu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vuông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góc</a:t>
            </a:r>
            <a:endParaRPr lang="en-US" sz="3600" b="1" dirty="0">
              <a:latin typeface="Times New Roman" panose="02020603050405020304" pitchFamily="18" charset="0"/>
              <a:cs typeface="Times New Roman" panose="02020603050405020304" pitchFamily="18" charset="0"/>
            </a:endParaRPr>
          </a:p>
        </p:txBody>
      </p:sp>
      <p:sp>
        <p:nvSpPr>
          <p:cNvPr id="5" name="Rectangle 4"/>
          <p:cNvSpPr/>
          <p:nvPr/>
        </p:nvSpPr>
        <p:spPr>
          <a:xfrm>
            <a:off x="99391" y="4507252"/>
            <a:ext cx="11599352" cy="123756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en-US" sz="3600" dirty="0">
                <a:latin typeface="Times New Roman" panose="02020603050405020304" pitchFamily="18" charset="0"/>
                <a:cs typeface="Times New Roman" panose="02020603050405020304" pitchFamily="18" charset="0"/>
              </a:rPr>
              <a:t>Các </a:t>
            </a:r>
            <a:r>
              <a:rPr lang="en-US" sz="3600" dirty="0" err="1">
                <a:latin typeface="Times New Roman" panose="02020603050405020304" pitchFamily="18" charset="0"/>
                <a:cs typeface="Times New Roman" panose="02020603050405020304" pitchFamily="18" charset="0"/>
              </a:rPr>
              <a:t>tia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chiếu</a:t>
            </a:r>
            <a:r>
              <a:rPr lang="en-US" sz="3600" dirty="0">
                <a:latin typeface="Times New Roman" panose="02020603050405020304" pitchFamily="18" charset="0"/>
                <a:cs typeface="Times New Roman" panose="02020603050405020304" pitchFamily="18" charset="0"/>
              </a:rPr>
              <a:t> song </a:t>
            </a:r>
            <a:r>
              <a:rPr lang="en-US" sz="3600" dirty="0" err="1">
                <a:latin typeface="Times New Roman" panose="02020603050405020304" pitchFamily="18" charset="0"/>
                <a:cs typeface="Times New Roman" panose="02020603050405020304" pitchFamily="18" charset="0"/>
              </a:rPr>
              <a:t>song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vuông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góc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mặt</a:t>
            </a:r>
            <a:r>
              <a:rPr lang="en-US" sz="3600" dirty="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phẳ</a:t>
            </a:r>
            <a:r>
              <a:rPr lang="en-US" sz="3600" dirty="0" smtClean="0">
                <a:latin typeface="Times New Roman" panose="02020603050405020304" pitchFamily="18" charset="0"/>
                <a:cs typeface="Times New Roman" panose="02020603050405020304" pitchFamily="18" charset="0"/>
              </a:rPr>
              <a:t>ng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chiếu</a:t>
            </a:r>
            <a:r>
              <a:rPr lang="en-US" sz="3600" dirty="0">
                <a:latin typeface="Times New Roman" panose="02020603050405020304" pitchFamily="18" charset="0"/>
                <a:cs typeface="Times New Roman" panose="02020603050405020304" pitchFamily="18" charset="0"/>
              </a:rPr>
              <a:t>.</a:t>
            </a:r>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530329" y="81257"/>
            <a:ext cx="3848489" cy="523220"/>
          </a:xfrm>
          <a:prstGeom prst="rect">
            <a:avLst/>
          </a:prstGeom>
        </p:spPr>
        <p:txBody>
          <a:bodyPr wrap="none">
            <a:spAutoFit/>
          </a:bodyPr>
          <a:lstStyle/>
          <a:p>
            <a:r>
              <a:rPr lang="en-US" sz="2800" b="1">
                <a:solidFill>
                  <a:srgbClr val="FF0000"/>
                </a:solidFill>
                <a:latin typeface="Times New Roman" panose="02020603050405020304" pitchFamily="18" charset="0"/>
                <a:cs typeface="Times New Roman" panose="02020603050405020304" pitchFamily="18" charset="0"/>
              </a:rPr>
              <a:t>PHIẾU HỌC TẬP SỐ 1</a:t>
            </a:r>
          </a:p>
        </p:txBody>
      </p:sp>
      <p:sp>
        <p:nvSpPr>
          <p:cNvPr id="5" name="Rectangle 4"/>
          <p:cNvSpPr/>
          <p:nvPr/>
        </p:nvSpPr>
        <p:spPr>
          <a:xfrm>
            <a:off x="7735824" y="780815"/>
            <a:ext cx="4133088" cy="830997"/>
          </a:xfrm>
          <a:prstGeom prst="rect">
            <a:avLst/>
          </a:prstGeom>
        </p:spPr>
        <p:txBody>
          <a:bodyPr wrap="square">
            <a:spAutoFit/>
          </a:bodyPr>
          <a:lstStyle/>
          <a:p>
            <a:r>
              <a:rPr lang="vi-VN" sz="2400" b="1" dirty="0">
                <a:latin typeface="Times New Roman" panose="02020603050405020304" pitchFamily="18" charset="0"/>
                <a:cs typeface="Times New Roman" panose="02020603050405020304" pitchFamily="18" charset="0"/>
              </a:rPr>
              <a:t>1.Quan sát hình 2.3 và xác định các mặt phẳng </a:t>
            </a:r>
            <a:r>
              <a:rPr lang="vi-VN" sz="2400" b="1" dirty="0" smtClean="0">
                <a:latin typeface="Times New Roman" panose="02020603050405020304" pitchFamily="18" charset="0"/>
                <a:cs typeface="Times New Roman" panose="02020603050405020304" pitchFamily="18" charset="0"/>
              </a:rPr>
              <a:t>chiếu</a:t>
            </a:r>
            <a:endParaRPr lang="vi-VN" sz="2400" b="1"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886968" y="604476"/>
            <a:ext cx="6455663" cy="5668308"/>
          </a:xfrm>
          <a:prstGeom prst="rect">
            <a:avLst/>
          </a:prstGeom>
        </p:spPr>
      </p:pic>
      <p:sp>
        <p:nvSpPr>
          <p:cNvPr id="2" name="Rectangle 1"/>
          <p:cNvSpPr/>
          <p:nvPr/>
        </p:nvSpPr>
        <p:spPr>
          <a:xfrm>
            <a:off x="7243486" y="2619149"/>
            <a:ext cx="4929471" cy="3539430"/>
          </a:xfrm>
          <a:prstGeom prst="rect">
            <a:avLst/>
          </a:prstGeom>
        </p:spPr>
        <p:txBody>
          <a:bodyPr wrap="square">
            <a:spAutoFit/>
          </a:bodyPr>
          <a:lstStyle/>
          <a:p>
            <a:r>
              <a:rPr lang="vi-VN" sz="2800" dirty="0">
                <a:solidFill>
                  <a:srgbClr val="FF0000"/>
                </a:solidFill>
                <a:latin typeface="Times New Roman" panose="02020603050405020304" pitchFamily="18" charset="0"/>
                <a:cs typeface="Times New Roman" panose="02020603050405020304" pitchFamily="18" charset="0"/>
              </a:rPr>
              <a:t>- Mặt phẳng chiếu chính diện P1 được gọi là mặt phẳng hình chiếu đứng</a:t>
            </a:r>
          </a:p>
          <a:p>
            <a:r>
              <a:rPr lang="vi-VN" sz="2800" dirty="0">
                <a:solidFill>
                  <a:srgbClr val="FF0000"/>
                </a:solidFill>
                <a:latin typeface="Times New Roman" panose="02020603050405020304" pitchFamily="18" charset="0"/>
                <a:cs typeface="Times New Roman" panose="02020603050405020304" pitchFamily="18" charset="0"/>
              </a:rPr>
              <a:t>- Mặt phẳng nằm ngang P2 được gọi là mặt phẳng hình chiếu bằng</a:t>
            </a:r>
          </a:p>
          <a:p>
            <a:r>
              <a:rPr lang="vi-VN" sz="2800" dirty="0">
                <a:solidFill>
                  <a:srgbClr val="FF0000"/>
                </a:solidFill>
                <a:latin typeface="Times New Roman" panose="02020603050405020304" pitchFamily="18" charset="0"/>
                <a:cs typeface="Times New Roman" panose="02020603050405020304" pitchFamily="18" charset="0"/>
              </a:rPr>
              <a:t>- Mặt phẳng bên phải P3 được gọi là mặt phẳng hình chiếu cạnh.</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843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530329" y="81257"/>
            <a:ext cx="3848489" cy="52322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PHIẾU HỌC TẬP SỐ 1</a:t>
            </a:r>
          </a:p>
        </p:txBody>
      </p:sp>
      <p:sp>
        <p:nvSpPr>
          <p:cNvPr id="5" name="Rectangle 4"/>
          <p:cNvSpPr/>
          <p:nvPr/>
        </p:nvSpPr>
        <p:spPr>
          <a:xfrm>
            <a:off x="8595360" y="712500"/>
            <a:ext cx="3451020" cy="156966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a:t>
            </a: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Quan sát hình </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2.4 </a:t>
            </a:r>
            <a:r>
              <a:rPr kumimoji="0" lang="vi-VN"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và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xác</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định</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hướng</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chiếu</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chiếu</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vật</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thể</a:t>
            </a:r>
            <a:r>
              <a:rPr kumimoji="0" lang="vi-VN"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877824" y="712500"/>
            <a:ext cx="6995160" cy="5587716"/>
          </a:xfrm>
          <a:prstGeom prst="rect">
            <a:avLst/>
          </a:prstGeom>
        </p:spPr>
      </p:pic>
    </p:spTree>
    <p:extLst>
      <p:ext uri="{BB962C8B-B14F-4D97-AF65-F5344CB8AC3E}">
        <p14:creationId xmlns:p14="http://schemas.microsoft.com/office/powerpoint/2010/main" val="133607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530329" y="81257"/>
            <a:ext cx="3848489" cy="52322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PHIẾU HỌC TẬP SỐ 1</a:t>
            </a:r>
          </a:p>
        </p:txBody>
      </p:sp>
      <p:sp>
        <p:nvSpPr>
          <p:cNvPr id="5" name="Rectangle 4"/>
          <p:cNvSpPr/>
          <p:nvPr/>
        </p:nvSpPr>
        <p:spPr>
          <a:xfrm>
            <a:off x="7799832" y="739932"/>
            <a:ext cx="3451020" cy="156966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a:t>
            </a: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Quan sát hình </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2.4 </a:t>
            </a:r>
            <a:r>
              <a:rPr kumimoji="0" lang="vi-VN"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và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xác</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định</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hướng</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chiếu</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chiếu</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vật</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thể</a:t>
            </a:r>
            <a:r>
              <a:rPr kumimoji="0" lang="vi-VN"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885877" y="649465"/>
            <a:ext cx="5568696" cy="2422919"/>
          </a:xfrm>
          <a:prstGeom prst="rect">
            <a:avLst/>
          </a:prstGeom>
        </p:spPr>
      </p:pic>
      <p:sp>
        <p:nvSpPr>
          <p:cNvPr id="2" name="Rectangle 1"/>
          <p:cNvSpPr/>
          <p:nvPr/>
        </p:nvSpPr>
        <p:spPr>
          <a:xfrm>
            <a:off x="365760" y="3072384"/>
            <a:ext cx="10734966" cy="3539430"/>
          </a:xfrm>
          <a:prstGeom prst="rect">
            <a:avLst/>
          </a:prstGeom>
        </p:spPr>
        <p:txBody>
          <a:bodyPr wrap="square">
            <a:spAutoFit/>
          </a:bodyPr>
          <a:lstStyle/>
          <a:p>
            <a:r>
              <a:rPr lang="vi-VN" sz="2800" dirty="0">
                <a:solidFill>
                  <a:srgbClr val="FF0000"/>
                </a:solidFill>
                <a:latin typeface="Times New Roman" panose="02020603050405020304" pitchFamily="18" charset="0"/>
                <a:cs typeface="Times New Roman" panose="02020603050405020304" pitchFamily="18" charset="0"/>
              </a:rPr>
              <a:t>2. Để nhận được hình chiếu vuông góc của vật thể ta cần đặt vật thể trong không gian được tạo bởi ba mặt phẳng hình chiếu vuông góc với nhau từng đôi một (MPHC đứng, MPHC bằng, MPHC cạnh) rồi lần lượt chiếu vuông góc vật thể theo các hướng từ trước ra sau, từ trên xuống dưới và từ trái sang phải để nhận được các hình chiếu:</a:t>
            </a:r>
          </a:p>
          <a:p>
            <a:r>
              <a:rPr lang="vi-VN" sz="2800" dirty="0">
                <a:solidFill>
                  <a:srgbClr val="FF0000"/>
                </a:solidFill>
                <a:latin typeface="Times New Roman" panose="02020603050405020304" pitchFamily="18" charset="0"/>
                <a:cs typeface="Times New Roman" panose="02020603050405020304" pitchFamily="18" charset="0"/>
              </a:rPr>
              <a:t>- Hình chiếu từ trước (Hình chiếu đứng).</a:t>
            </a:r>
          </a:p>
          <a:p>
            <a:r>
              <a:rPr lang="vi-VN" sz="2800" dirty="0">
                <a:solidFill>
                  <a:srgbClr val="FF0000"/>
                </a:solidFill>
                <a:latin typeface="Times New Roman" panose="02020603050405020304" pitchFamily="18" charset="0"/>
                <a:cs typeface="Times New Roman" panose="02020603050405020304" pitchFamily="18" charset="0"/>
              </a:rPr>
              <a:t>- Hình chiếu từ trên (Hình chiếu bằng).</a:t>
            </a:r>
          </a:p>
          <a:p>
            <a:r>
              <a:rPr lang="vi-VN" sz="2800" dirty="0">
                <a:solidFill>
                  <a:srgbClr val="FF0000"/>
                </a:solidFill>
                <a:latin typeface="Times New Roman" panose="02020603050405020304" pitchFamily="18" charset="0"/>
                <a:cs typeface="Times New Roman" panose="02020603050405020304" pitchFamily="18" charset="0"/>
              </a:rPr>
              <a:t>- Hình chiếu từ trái (Hình chiếu cạnh).</a:t>
            </a:r>
          </a:p>
        </p:txBody>
      </p:sp>
    </p:spTree>
    <p:extLst>
      <p:ext uri="{BB962C8B-B14F-4D97-AF65-F5344CB8AC3E}">
        <p14:creationId xmlns:p14="http://schemas.microsoft.com/office/powerpoint/2010/main" val="164333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530329" y="81257"/>
            <a:ext cx="3848489" cy="523220"/>
          </a:xfrm>
          <a:prstGeom prst="rect">
            <a:avLst/>
          </a:prstGeom>
        </p:spPr>
        <p:txBody>
          <a:bodyPr wrap="none">
            <a:spAutoFit/>
          </a:bodyPr>
          <a:lstStyle/>
          <a:p>
            <a:r>
              <a:rPr lang="en-US" sz="2800" b="1">
                <a:solidFill>
                  <a:srgbClr val="FF0000"/>
                </a:solidFill>
                <a:latin typeface="Times New Roman" panose="02020603050405020304" pitchFamily="18" charset="0"/>
                <a:cs typeface="Times New Roman" panose="02020603050405020304" pitchFamily="18" charset="0"/>
              </a:rPr>
              <a:t>PHIẾU HỌC TẬP SỐ 1</a:t>
            </a:r>
          </a:p>
        </p:txBody>
      </p:sp>
      <p:sp>
        <p:nvSpPr>
          <p:cNvPr id="5" name="Rectangle 4"/>
          <p:cNvSpPr/>
          <p:nvPr/>
        </p:nvSpPr>
        <p:spPr>
          <a:xfrm>
            <a:off x="8500188" y="410748"/>
            <a:ext cx="3573624" cy="3785652"/>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3</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2.5b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biết</a:t>
            </a:r>
            <a:r>
              <a:rPr lang="en-US" sz="2400" b="1" dirty="0">
                <a:latin typeface="Times New Roman" panose="02020603050405020304" pitchFamily="18" charset="0"/>
                <a:cs typeface="Times New Roman" panose="02020603050405020304" pitchFamily="18" charset="0"/>
              </a:rPr>
              <a:t>:</a:t>
            </a:r>
          </a:p>
          <a:p>
            <a:r>
              <a:rPr lang="en-US" sz="2400" b="1" dirty="0">
                <a:latin typeface="Times New Roman" panose="02020603050405020304" pitchFamily="18" charset="0"/>
                <a:cs typeface="Times New Roman" panose="02020603050405020304" pitchFamily="18" charset="0"/>
              </a:rPr>
              <a:t>a. </a:t>
            </a:r>
            <a:r>
              <a:rPr lang="en-US" sz="2400" b="1" dirty="0" err="1">
                <a:latin typeface="Times New Roman" panose="02020603050405020304" pitchFamily="18" charset="0"/>
                <a:cs typeface="Times New Roman" panose="02020603050405020304" pitchFamily="18" charset="0"/>
              </a:rPr>
              <a:t>Vị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chiếu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vẽ</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sắp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xếp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như</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cs typeface="Times New Roman" panose="02020603050405020304" pitchFamily="18" charset="0"/>
              </a:rPr>
              <a:t>?</a:t>
            </a:r>
          </a:p>
          <a:p>
            <a:r>
              <a:rPr lang="en-US" sz="2400" b="1" dirty="0">
                <a:latin typeface="Times New Roman" panose="02020603050405020304" pitchFamily="18" charset="0"/>
                <a:cs typeface="Times New Roman" panose="02020603050405020304" pitchFamily="18" charset="0"/>
              </a:rPr>
              <a:t>b. </a:t>
            </a:r>
            <a:r>
              <a:rPr lang="en-US" sz="2400" b="1" dirty="0" err="1">
                <a:latin typeface="Times New Roman" panose="02020603050405020304" pitchFamily="18" charset="0"/>
                <a:cs typeface="Times New Roman" panose="02020603050405020304" pitchFamily="18" charset="0"/>
              </a:rPr>
              <a:t>Mối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giữa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chiếu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chiếu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bằng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giữa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chiếu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chiếu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cạnh</a:t>
            </a:r>
            <a:r>
              <a:rPr lang="en-US" sz="2400" b="1" dirty="0">
                <a:latin typeface="Times New Roman" panose="02020603050405020304" pitchFamily="18" charset="0"/>
                <a:cs typeface="Times New Roman" panose="02020603050405020304" pitchFamily="18" charset="0"/>
              </a:rPr>
              <a:t>.</a:t>
            </a:r>
          </a:p>
          <a:p>
            <a:endParaRPr lang="vi-VN" sz="24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171397" y="792015"/>
            <a:ext cx="8051973" cy="3023118"/>
          </a:xfrm>
          <a:prstGeom prst="rect">
            <a:avLst/>
          </a:prstGeom>
        </p:spPr>
      </p:pic>
      <p:sp>
        <p:nvSpPr>
          <p:cNvPr id="2" name="Rectangle 1"/>
          <p:cNvSpPr/>
          <p:nvPr/>
        </p:nvSpPr>
        <p:spPr>
          <a:xfrm>
            <a:off x="539496" y="4114122"/>
            <a:ext cx="11402568" cy="2677656"/>
          </a:xfrm>
          <a:prstGeom prst="rect">
            <a:avLst/>
          </a:prstGeom>
        </p:spPr>
        <p:txBody>
          <a:bodyPr wrap="square">
            <a:spAutoFit/>
          </a:bodyPr>
          <a:lstStyle/>
          <a:p>
            <a:r>
              <a:rPr lang="vi-VN" sz="2800" dirty="0">
                <a:solidFill>
                  <a:srgbClr val="FF0000"/>
                </a:solidFill>
                <a:latin typeface="Times New Roman" panose="02020603050405020304" pitchFamily="18" charset="0"/>
                <a:cs typeface="Times New Roman" panose="02020603050405020304" pitchFamily="18" charset="0"/>
              </a:rPr>
              <a:t>a. Vị trí các hình chiếu được sắp xếp: hình chiếu đứng nằm phía trên hình chiếu bằng, hình chiếu cạnh nằm bên phải hình chiếu đứng</a:t>
            </a:r>
          </a:p>
          <a:p>
            <a:r>
              <a:rPr lang="vi-VN" sz="2800" dirty="0">
                <a:solidFill>
                  <a:srgbClr val="FF0000"/>
                </a:solidFill>
                <a:latin typeface="Times New Roman" panose="02020603050405020304" pitchFamily="18" charset="0"/>
                <a:cs typeface="Times New Roman" panose="02020603050405020304" pitchFamily="18" charset="0"/>
              </a:rPr>
              <a:t>b. Mối liên hệ giữa hình chiếu đứng và hình chiếu bằng: hình chiếu đứng phía trên hình chiếu bằng</a:t>
            </a:r>
          </a:p>
          <a:p>
            <a:r>
              <a:rPr lang="vi-VN" sz="2800" dirty="0">
                <a:solidFill>
                  <a:srgbClr val="FF0000"/>
                </a:solidFill>
                <a:latin typeface="Times New Roman" panose="02020603050405020304" pitchFamily="18" charset="0"/>
                <a:cs typeface="Times New Roman" panose="02020603050405020304" pitchFamily="18" charset="0"/>
              </a:rPr>
              <a:t>Mối liên hệ giữa hình chiếu đứng và hình chiếu cạnh: hình chiếu đứng nằm bên trái hình chiếu cạnh.</a:t>
            </a:r>
          </a:p>
        </p:txBody>
      </p:sp>
    </p:spTree>
    <p:extLst>
      <p:ext uri="{BB962C8B-B14F-4D97-AF65-F5344CB8AC3E}">
        <p14:creationId xmlns:p14="http://schemas.microsoft.com/office/powerpoint/2010/main" val="303463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1000"/>
                                        <p:tgtEl>
                                          <p:spTgt spid="2">
                                            <p:txEl>
                                              <p:pRg st="0" end="0"/>
                                            </p:txEl>
                                          </p:spTgt>
                                        </p:tgtEl>
                                      </p:cBhvr>
                                    </p:animEffect>
                                    <p:anim calcmode="lin" valueType="num">
                                      <p:cBhvr>
                                        <p:cTn id="2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fade">
                                      <p:cBhvr>
                                        <p:cTn id="26" dur="1000"/>
                                        <p:tgtEl>
                                          <p:spTgt spid="2">
                                            <p:txEl>
                                              <p:pRg st="1" end="1"/>
                                            </p:txEl>
                                          </p:spTgt>
                                        </p:tgtEl>
                                      </p:cBhvr>
                                    </p:animEffect>
                                    <p:anim calcmode="lin" valueType="num">
                                      <p:cBhvr>
                                        <p:cTn id="2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1000"/>
                                        <p:tgtEl>
                                          <p:spTgt spid="2">
                                            <p:txEl>
                                              <p:pRg st="2" end="2"/>
                                            </p:txEl>
                                          </p:spTgt>
                                        </p:tgtEl>
                                      </p:cBhvr>
                                    </p:animEffect>
                                    <p:anim calcmode="lin" valueType="num">
                                      <p:cBhvr>
                                        <p:cTn id="3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554</TotalTime>
  <Words>2635</Words>
  <Application>Microsoft Office PowerPoint</Application>
  <PresentationFormat>Widescreen</PresentationFormat>
  <Paragraphs>192</Paragraphs>
  <Slides>48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79</cp:revision>
  <dcterms:created xsi:type="dcterms:W3CDTF">2023-06-21T22:05:51Z</dcterms:created>
  <dcterms:modified xsi:type="dcterms:W3CDTF">2025-09-17T06:16:42Z</dcterms:modified>
</cp:coreProperties>
</file>