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56" r:id="rId2"/>
    <p:sldId id="304" r:id="rId3"/>
    <p:sldId id="274" r:id="rId4"/>
    <p:sldId id="257" r:id="rId5"/>
    <p:sldId id="321" r:id="rId6"/>
    <p:sldId id="322" r:id="rId7"/>
    <p:sldId id="303" r:id="rId8"/>
    <p:sldId id="361" r:id="rId9"/>
    <p:sldId id="260" r:id="rId10"/>
    <p:sldId id="315" r:id="rId11"/>
    <p:sldId id="340" r:id="rId12"/>
    <p:sldId id="341" r:id="rId13"/>
    <p:sldId id="342" r:id="rId14"/>
    <p:sldId id="345" r:id="rId15"/>
    <p:sldId id="363" r:id="rId16"/>
    <p:sldId id="360" r:id="rId17"/>
    <p:sldId id="312" r:id="rId18"/>
    <p:sldId id="350" r:id="rId19"/>
    <p:sldId id="381" r:id="rId20"/>
    <p:sldId id="382" r:id="rId21"/>
    <p:sldId id="364" r:id="rId22"/>
    <p:sldId id="308" r:id="rId23"/>
    <p:sldId id="383" r:id="rId24"/>
    <p:sldId id="384" r:id="rId25"/>
    <p:sldId id="385" r:id="rId26"/>
    <p:sldId id="386" r:id="rId27"/>
    <p:sldId id="314" r:id="rId28"/>
    <p:sldId id="353" r:id="rId29"/>
    <p:sldId id="355" r:id="rId30"/>
    <p:sldId id="387" r:id="rId31"/>
    <p:sldId id="370" r:id="rId32"/>
    <p:sldId id="369" r:id="rId33"/>
    <p:sldId id="388" r:id="rId34"/>
    <p:sldId id="356" r:id="rId35"/>
    <p:sldId id="368" r:id="rId36"/>
    <p:sldId id="389" r:id="rId37"/>
    <p:sldId id="357" r:id="rId38"/>
    <p:sldId id="358" r:id="rId39"/>
    <p:sldId id="390" r:id="rId40"/>
    <p:sldId id="391" r:id="rId41"/>
    <p:sldId id="392" r:id="rId42"/>
    <p:sldId id="393" r:id="rId43"/>
    <p:sldId id="261" r:id="rId44"/>
    <p:sldId id="265" r:id="rId45"/>
  </p:sldIdLst>
  <p:sldSz cx="18288000" cy="10287000"/>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Londrina Solid"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04"/>
            <p14:sldId id="274"/>
            <p14:sldId id="257"/>
            <p14:sldId id="321"/>
            <p14:sldId id="322"/>
            <p14:sldId id="303"/>
            <p14:sldId id="361"/>
            <p14:sldId id="260"/>
            <p14:sldId id="315"/>
            <p14:sldId id="340"/>
            <p14:sldId id="341"/>
            <p14:sldId id="342"/>
            <p14:sldId id="345"/>
            <p14:sldId id="363"/>
            <p14:sldId id="360"/>
            <p14:sldId id="312"/>
            <p14:sldId id="350"/>
            <p14:sldId id="381"/>
            <p14:sldId id="382"/>
            <p14:sldId id="364"/>
            <p14:sldId id="308"/>
            <p14:sldId id="383"/>
            <p14:sldId id="384"/>
            <p14:sldId id="385"/>
            <p14:sldId id="386"/>
            <p14:sldId id="314"/>
            <p14:sldId id="353"/>
            <p14:sldId id="355"/>
            <p14:sldId id="387"/>
            <p14:sldId id="370"/>
            <p14:sldId id="369"/>
            <p14:sldId id="388"/>
            <p14:sldId id="356"/>
            <p14:sldId id="368"/>
            <p14:sldId id="389"/>
            <p14:sldId id="357"/>
            <p14:sldId id="358"/>
            <p14:sldId id="390"/>
            <p14:sldId id="391"/>
            <p14:sldId id="392"/>
            <p14:sldId id="393"/>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48" d="100"/>
          <a:sy n="48" d="100"/>
        </p:scale>
        <p:origin x="6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4/4/2023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6</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06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07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27</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04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7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020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4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283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126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73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10</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17</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31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22</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6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4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46"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45"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46" Type="http://schemas.openxmlformats.org/officeDocument/2006/relationships/image" Target="../media/image370.png"/><Relationship Id="rId1" Type="http://schemas.openxmlformats.org/officeDocument/2006/relationships/slideLayout" Target="../slideLayouts/slideLayout7.xml"/><Relationship Id="rId45" Type="http://schemas.openxmlformats.org/officeDocument/2006/relationships/image" Target="../media/image37.png"/><Relationship Id="rId44" Type="http://schemas.openxmlformats.org/officeDocument/2006/relationships/image" Target="../media/image350.png"/></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5" Type="http://schemas.openxmlformats.org/officeDocument/2006/relationships/image" Target="../media/image41.png"/><Relationship Id="rId5" Type="http://schemas.openxmlformats.org/officeDocument/2006/relationships/image" Target="../media/image22.svg"/><Relationship Id="rId44" Type="http://schemas.openxmlformats.org/officeDocument/2006/relationships/image" Target="../media/image400.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51" Type="http://schemas.openxmlformats.org/officeDocument/2006/relationships/image" Target="../media/image46.png"/><Relationship Id="rId3" Type="http://schemas.microsoft.com/office/2007/relationships/hdphoto" Target="../media/hdphoto2.wdp"/><Relationship Id="rId50"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1"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47" Type="http://schemas.openxmlformats.org/officeDocument/2006/relationships/image" Target="../media/image55.png"/><Relationship Id="rId46" Type="http://schemas.openxmlformats.org/officeDocument/2006/relationships/image" Target="../media/image54.png"/><Relationship Id="rId1" Type="http://schemas.openxmlformats.org/officeDocument/2006/relationships/slideLayout" Target="../slideLayouts/slideLayout7.xml"/><Relationship Id="rId45" Type="http://schemas.openxmlformats.org/officeDocument/2006/relationships/image" Target="../media/image48.png"/><Relationship Id="rId44" Type="http://schemas.openxmlformats.org/officeDocument/2006/relationships/image" Target="../media/image52.png"/><Relationship Id="rId48"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1" Type="http://schemas.openxmlformats.org/officeDocument/2006/relationships/image" Target="../media/image47.png"/><Relationship Id="rId2" Type="http://schemas.openxmlformats.org/officeDocument/2006/relationships/notesSlide" Target="../notesSlides/notesSlide6.xml"/><Relationship Id="rId20"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46.svg"/><Relationship Id="rId22"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47" Type="http://schemas.openxmlformats.org/officeDocument/2006/relationships/image" Target="../media/image63.png"/><Relationship Id="rId46" Type="http://schemas.openxmlformats.org/officeDocument/2006/relationships/image" Target="../media/image62.png"/><Relationship Id="rId2" Type="http://schemas.openxmlformats.org/officeDocument/2006/relationships/image" Target="../media/image49.png"/><Relationship Id="rId1" Type="http://schemas.openxmlformats.org/officeDocument/2006/relationships/slideLayout" Target="../slideLayouts/slideLayout7.xml"/><Relationship Id="rId45" Type="http://schemas.openxmlformats.org/officeDocument/2006/relationships/image" Target="../media/image61.png"/><Relationship Id="rId44" Type="http://schemas.openxmlformats.org/officeDocument/2006/relationships/image" Target="../media/image60.png"/><Relationship Id="rId48" Type="http://schemas.openxmlformats.org/officeDocument/2006/relationships/image" Target="../media/image64.png"/></Relationships>
</file>

<file path=ppt/slides/_rels/slide21.xml.rels><?xml version="1.0" encoding="UTF-8" standalone="yes"?>
<Relationships xmlns="http://schemas.openxmlformats.org/package/2006/relationships"><Relationship Id="rId47" Type="http://schemas.openxmlformats.org/officeDocument/2006/relationships/image" Target="../media/image65.png"/><Relationship Id="rId1" Type="http://schemas.openxmlformats.org/officeDocument/2006/relationships/slideLayout" Target="../slideLayouts/slideLayout7.xml"/><Relationship Id="rId49" Type="http://schemas.openxmlformats.org/officeDocument/2006/relationships/image" Target="../media/image19.png"/><Relationship Id="rId48"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17" Type="http://schemas.openxmlformats.org/officeDocument/2006/relationships/image" Target="../media/image54.svg"/><Relationship Id="rId2" Type="http://schemas.openxmlformats.org/officeDocument/2006/relationships/notesSlide" Target="../notesSlides/notesSlide7.xml"/><Relationship Id="rId16"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1.png"/><Relationship Id="rId15" Type="http://schemas.openxmlformats.org/officeDocument/2006/relationships/image" Target="../media/image68.png"/><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9" Type="http://schemas.openxmlformats.org/officeDocument/2006/relationships/image" Target="../media/image60.svg"/><Relationship Id="rId3" Type="http://schemas.openxmlformats.org/officeDocument/2006/relationships/image" Target="../media/image40.png"/><Relationship Id="rId38"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4.svg"/><Relationship Id="rId37" Type="http://schemas.openxmlformats.org/officeDocument/2006/relationships/image" Target="../media/image70.png"/><Relationship Id="rId5" Type="http://schemas.openxmlformats.org/officeDocument/2006/relationships/image" Target="../media/image53.png"/><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40.png"/><Relationship Id="rId7"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40.png"/><Relationship Id="rId7" Type="http://schemas.openxmlformats.org/officeDocument/2006/relationships/image" Target="../media/image67.png"/><Relationship Id="rId38"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40.png"/><Relationship Id="rId7"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13" Type="http://schemas.openxmlformats.org/officeDocument/2006/relationships/image" Target="../media/image77.png"/><Relationship Id="rId3" Type="http://schemas.openxmlformats.org/officeDocument/2006/relationships/image" Target="../media/image69.png"/><Relationship Id="rId12"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 Id="rId11" Type="http://schemas.openxmlformats.org/officeDocument/2006/relationships/image" Target="../media/image76.png"/><Relationship Id="rId10" Type="http://schemas.openxmlformats.org/officeDocument/2006/relationships/image" Target="../media/image75.png"/><Relationship Id="rId4" Type="http://schemas.openxmlformats.org/officeDocument/2006/relationships/image" Target="../media/image70.svg"/><Relationship Id="rId1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12"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7.xml"/><Relationship Id="rId11" Type="http://schemas.openxmlformats.org/officeDocument/2006/relationships/image" Target="../media/image71.png"/><Relationship Id="rId10" Type="http://schemas.openxmlformats.org/officeDocument/2006/relationships/image" Target="../media/image79.png"/><Relationship Id="rId4" Type="http://schemas.openxmlformats.org/officeDocument/2006/relationships/image" Target="../media/image7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 Id="rId45" Type="http://schemas.openxmlformats.org/officeDocument/2006/relationships/image" Target="../media/image71.png"/><Relationship Id="rId44"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7.xml"/><Relationship Id="rId40" Type="http://schemas.openxmlformats.org/officeDocument/2006/relationships/image" Target="../media/image84.png"/></Relationships>
</file>

<file path=ppt/slides/_rels/slide31.xml.rels><?xml version="1.0" encoding="UTF-8" standalone="yes"?>
<Relationships xmlns="http://schemas.openxmlformats.org/package/2006/relationships"><Relationship Id="rId13" Type="http://schemas.openxmlformats.org/officeDocument/2006/relationships/image" Target="../media/image74.png"/><Relationship Id="rId3" Type="http://schemas.openxmlformats.org/officeDocument/2006/relationships/image" Target="../media/image69.png"/><Relationship Id="rId12"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7.xml"/><Relationship Id="rId11" Type="http://schemas.openxmlformats.org/officeDocument/2006/relationships/image" Target="../media/image72.png"/><Relationship Id="rId10" Type="http://schemas.openxmlformats.org/officeDocument/2006/relationships/image" Target="../media/image85.png"/><Relationship Id="rId4" Type="http://schemas.openxmlformats.org/officeDocument/2006/relationships/image" Target="../media/image70.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 Id="rId45" Type="http://schemas.openxmlformats.org/officeDocument/2006/relationships/image" Target="../media/image72.png"/><Relationship Id="rId44" Type="http://schemas.openxmlformats.org/officeDocument/2006/relationships/image" Target="../media/image8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 Id="rId45" Type="http://schemas.openxmlformats.org/officeDocument/2006/relationships/image" Target="../media/image72.png"/><Relationship Id="rId44" Type="http://schemas.openxmlformats.org/officeDocument/2006/relationships/image" Target="../media/image90.png"/></Relationships>
</file>

<file path=ppt/slides/_rels/slide34.xml.rels><?xml version="1.0" encoding="UTF-8" standalone="yes"?>
<Relationships xmlns="http://schemas.openxmlformats.org/package/2006/relationships"><Relationship Id="rId13" Type="http://schemas.openxmlformats.org/officeDocument/2006/relationships/image" Target="../media/image82.png"/><Relationship Id="rId3" Type="http://schemas.openxmlformats.org/officeDocument/2006/relationships/image" Target="../media/image69.png"/><Relationship Id="rId12"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7.xml"/><Relationship Id="rId11" Type="http://schemas.openxmlformats.org/officeDocument/2006/relationships/image" Target="../media/image91.png"/><Relationship Id="rId5" Type="http://schemas.openxmlformats.org/officeDocument/2006/relationships/image" Target="../media/image9.png"/><Relationship Id="rId4" Type="http://schemas.openxmlformats.org/officeDocument/2006/relationships/image" Target="../media/image70.sv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 Id="rId45" Type="http://schemas.openxmlformats.org/officeDocument/2006/relationships/image" Target="../media/image80.png"/><Relationship Id="rId44" Type="http://schemas.openxmlformats.org/officeDocument/2006/relationships/image" Target="../media/image94.png"/></Relationships>
</file>

<file path=ppt/slides/_rels/slide37.xml.rels><?xml version="1.0" encoding="UTF-8" standalone="yes"?>
<Relationships xmlns="http://schemas.openxmlformats.org/package/2006/relationships"><Relationship Id="rId59"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7.xml"/><Relationship Id="rId60"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31" Type="http://schemas.openxmlformats.org/officeDocument/2006/relationships/image" Target="../media/image98.png"/><Relationship Id="rId4" Type="http://schemas.openxmlformats.org/officeDocument/2006/relationships/image" Target="../media/image70.sv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31" Type="http://schemas.openxmlformats.org/officeDocument/2006/relationships/image" Target="../media/image99.png"/><Relationship Id="rId4" Type="http://schemas.openxmlformats.org/officeDocument/2006/relationships/image" Target="../media/image70.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92.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 Id="rId15" Type="http://schemas.openxmlformats.org/officeDocument/2006/relationships/image" Target="../media/image93.png"/><Relationship Id="rId4" Type="http://schemas.openxmlformats.org/officeDocument/2006/relationships/image" Target="../media/image22.svg"/><Relationship Id="rId14" Type="http://schemas.openxmlformats.org/officeDocument/2006/relationships/image" Target="../media/image102.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22.svg"/></Relationships>
</file>

<file path=ppt/slides/_rels/slide4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101.svg"/><Relationship Id="rId7" Type="http://schemas.openxmlformats.org/officeDocument/2006/relationships/image" Target="../media/image106.sv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svg"/><Relationship Id="rId4" Type="http://schemas.openxmlformats.org/officeDocument/2006/relationships/image" Target="../media/image10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45" Type="http://schemas.openxmlformats.org/officeDocument/2006/relationships/image" Target="../media/image18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2" Type="http://schemas.openxmlformats.org/officeDocument/2006/relationships/image" Target="../media/image26.png"/><Relationship Id="rId2" Type="http://schemas.openxmlformats.org/officeDocument/2006/relationships/notesSlide" Target="../notesSlides/notesSlide2.xml"/><Relationship Id="rId41" Type="http://schemas.openxmlformats.org/officeDocument/2006/relationships/image" Target="../media/image25.png"/><Relationship Id="rId1" Type="http://schemas.openxmlformats.org/officeDocument/2006/relationships/slideLayout" Target="../slideLayouts/slideLayout7.xml"/><Relationship Id="rId40"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791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CHÀO MỪNG CÁC EM ĐẾN VỚI BUỔI HỌC NGÀY HÔM NAY!</a:t>
            </a:r>
          </a:p>
        </p:txBody>
      </p:sp>
      <p:pic>
        <p:nvPicPr>
          <p:cNvPr id="9" name="Picture 11"/>
          <p:cNvPicPr>
            <a:picLocks noChangeAspect="1"/>
          </p:cNvPicPr>
          <p:nvPr/>
        </p:nvPicPr>
        <p:blipFill>
          <a:blip r:embed="rId2"/>
          <a:srcRect/>
          <a:stretch>
            <a:fillRect/>
          </a:stretch>
        </p:blipFill>
        <p:spPr>
          <a:xfrm>
            <a:off x="11334901" y="6550122"/>
            <a:ext cx="6267300" cy="3736877"/>
          </a:xfrm>
          <a:prstGeom prst="rect">
            <a:avLst/>
          </a:prstGeom>
        </p:spPr>
      </p:pic>
      <p:pic>
        <p:nvPicPr>
          <p:cNvPr id="1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981700"/>
            <a:ext cx="7315200" cy="40827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995873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6823352" y="371872"/>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198387">
            <a:off x="17204453" y="525058"/>
            <a:ext cx="1110174" cy="1632608"/>
          </a:xfrm>
          <a:prstGeom prst="rect">
            <a:avLst/>
          </a:prstGeom>
        </p:spPr>
      </p:pic>
      <p:pic>
        <p:nvPicPr>
          <p:cNvPr id="11" name="Picture 6"/>
          <p:cNvPicPr>
            <a:picLocks noChangeAspect="1"/>
          </p:cNvPicPr>
          <p:nvPr/>
        </p:nvPicPr>
        <p:blipFill rotWithShape="1">
          <a:blip r:embed="rId3"/>
          <a:srcRect t="30236"/>
          <a:stretch/>
        </p:blipFill>
        <p:spPr>
          <a:xfrm>
            <a:off x="2438400" y="8302829"/>
            <a:ext cx="1703941" cy="189188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4010" y="1789341"/>
                <a:ext cx="18439283" cy="101566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Hình</a:t>
                </a:r>
                <a:r>
                  <a:rPr lang="en-US" sz="4000" dirty="0">
                    <a:latin typeface="Arial" panose="020B0604020202020204" pitchFamily="34" charset="0"/>
                    <a:ea typeface="Calibri" panose="020F0502020204030204" pitchFamily="34" charset="0"/>
                    <a:cs typeface="Times New Roman" panose="02020603050405020304" pitchFamily="18" charset="0"/>
                  </a:rPr>
                  <a:t> 101, </a:t>
                </a: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những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10" y="1789341"/>
                <a:ext cx="18439283" cy="1015663"/>
              </a:xfrm>
              <a:prstGeom prst="rect">
                <a:avLst/>
              </a:prstGeom>
              <a:blipFill>
                <a:blip r:embed="rId11"/>
                <a:stretch>
                  <a:fillRect l="-1190" b="-14458"/>
                </a:stretch>
              </a:blipFill>
            </p:spPr>
            <p:txBody>
              <a:bodyPr/>
              <a:lstStyle/>
              <a:p>
                <a:r>
                  <a:rPr lang="en-US">
                    <a:noFill/>
                  </a:rPr>
                  <a:t> </a:t>
                </a:r>
              </a:p>
            </p:txBody>
          </p:sp>
        </mc:Fallback>
      </mc:AlternateContent>
      <p:sp>
        <p:nvSpPr>
          <p:cNvPr id="13" name="Oval Callout 12"/>
          <p:cNvSpPr/>
          <p:nvPr/>
        </p:nvSpPr>
        <p:spPr>
          <a:xfrm>
            <a:off x="11125200" y="315254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12"/>
          <a:stretch>
            <a:fillRect/>
          </a:stretch>
        </p:blipFill>
        <p:spPr>
          <a:xfrm>
            <a:off x="599051" y="3162300"/>
            <a:ext cx="5725549" cy="3974639"/>
          </a:xfrm>
          <a:prstGeom prst="rect">
            <a:avLst/>
          </a:prstGeom>
        </p:spPr>
      </p:pic>
      <p:sp>
        <p:nvSpPr>
          <p:cNvPr id="8" name="Rectangle 7"/>
          <p:cNvSpPr/>
          <p:nvPr/>
        </p:nvSpPr>
        <p:spPr>
          <a:xfrm>
            <a:off x="6573976" y="4222473"/>
            <a:ext cx="10855048" cy="5632311"/>
          </a:xfrm>
          <a:prstGeom prst="rect">
            <a:avLst/>
          </a:prstGeom>
        </p:spPr>
        <p:txBody>
          <a:bodyPr wrap="square">
            <a:spAutoFit/>
          </a:bodyPr>
          <a:lstStyle/>
          <a:p>
            <a:pPr marL="601980" marR="30480" indent="-571500" algn="just">
              <a:lnSpc>
                <a:spcPct val="150000"/>
              </a:lnSpc>
              <a:buFont typeface="Arial" panose="020B0604020202020204" pitchFamily="34" charset="0"/>
              <a:buChar char="•"/>
            </a:pPr>
            <a:r>
              <a:rPr lang="en-US" sz="4000" dirty="0">
                <a:solidFill>
                  <a:srgbClr val="000000"/>
                </a:solidFill>
                <a:latin typeface="Arial" panose="020B0604020202020204" pitchFamily="34" charset="0"/>
                <a:ea typeface="Times New Roman" panose="02020603050405020304" pitchFamily="18" charset="0"/>
              </a:rPr>
              <a:t>K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AKC, 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AC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KH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AKC.</a:t>
            </a:r>
          </a:p>
          <a:p>
            <a:pPr marL="601980" marR="30480" indent="-571500" algn="just">
              <a:lnSpc>
                <a:spcPct val="150000"/>
              </a:lnSpc>
              <a:buFont typeface="Arial" panose="020B0604020202020204" pitchFamily="34" charset="0"/>
              <a:buChar char="•"/>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H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đỉnh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 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cạnh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HK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BHC.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00598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509243" y="2315521"/>
            <a:ext cx="1405113" cy="1317293"/>
          </a:xfrm>
          <a:prstGeom prst="rect">
            <a:avLst/>
          </a:prstGeom>
        </p:spPr>
      </p:pic>
      <p:sp>
        <p:nvSpPr>
          <p:cNvPr id="11" name="Rectangle 10"/>
          <p:cNvSpPr/>
          <p:nvPr/>
        </p:nvSpPr>
        <p:spPr>
          <a:xfrm>
            <a:off x="4011" y="596486"/>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Tính chất ba đường trung tuyến của tam giác</a:t>
            </a:r>
          </a:p>
        </p:txBody>
      </p:sp>
      <p:pic>
        <p:nvPicPr>
          <p:cNvPr id="1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44800" y="8123315"/>
            <a:ext cx="2416628" cy="21175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896639" y="2141075"/>
                <a:ext cx="16378989" cy="286232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HĐ2: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sát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102,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cùng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hay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96639" y="2141075"/>
                <a:ext cx="16378989" cy="2862322"/>
              </a:xfrm>
              <a:prstGeom prst="rect">
                <a:avLst/>
              </a:prstGeom>
              <a:blipFill>
                <a:blip r:embed="rId45"/>
                <a:stretch>
                  <a:fillRect l="-1303" r="-1340" b="-4255"/>
                </a:stretch>
              </a:blipFill>
            </p:spPr>
            <p:txBody>
              <a:bodyPr/>
              <a:lstStyle/>
              <a:p>
                <a:r>
                  <a:rPr lang="en-US">
                    <a:noFill/>
                  </a:rPr>
                  <a:t> </a:t>
                </a:r>
              </a:p>
            </p:txBody>
          </p:sp>
        </mc:Fallback>
      </mc:AlternateContent>
      <p:pic>
        <p:nvPicPr>
          <p:cNvPr id="4" name="Picture 3"/>
          <p:cNvPicPr>
            <a:picLocks noChangeAspect="1"/>
          </p:cNvPicPr>
          <p:nvPr/>
        </p:nvPicPr>
        <p:blipFill>
          <a:blip r:embed="rId46"/>
          <a:stretch>
            <a:fillRect/>
          </a:stretch>
        </p:blipFill>
        <p:spPr>
          <a:xfrm>
            <a:off x="1752600" y="5186050"/>
            <a:ext cx="5308683" cy="4530076"/>
          </a:xfrm>
          <a:prstGeom prst="rect">
            <a:avLst/>
          </a:prstGeom>
        </p:spPr>
      </p:pic>
      <p:sp>
        <p:nvSpPr>
          <p:cNvPr id="10" name="Rectangle 9"/>
          <p:cNvSpPr/>
          <p:nvPr/>
        </p:nvSpPr>
        <p:spPr>
          <a:xfrm>
            <a:off x="7369629" y="5818431"/>
            <a:ext cx="9905999" cy="1938992"/>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CP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cùng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qua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33400" y="9083562"/>
            <a:ext cx="1807979" cy="1265127"/>
          </a:xfrm>
          <a:prstGeom prst="rect">
            <a:avLst/>
          </a:prstGeom>
        </p:spPr>
      </p:pic>
      <p:sp>
        <p:nvSpPr>
          <p:cNvPr id="20" name="Oval Callout 19"/>
          <p:cNvSpPr/>
          <p:nvPr/>
        </p:nvSpPr>
        <p:spPr>
          <a:xfrm>
            <a:off x="11049000" y="473989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3" grpId="0"/>
      <p:bldP spid="10"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1771" y="419100"/>
            <a:ext cx="1260069" cy="1019081"/>
          </a:xfrm>
          <a:prstGeom prst="rect">
            <a:avLst/>
          </a:prstGeom>
        </p:spPr>
      </p:pic>
      <p:sp>
        <p:nvSpPr>
          <p:cNvPr id="7" name="Rectangle 6"/>
          <p:cNvSpPr/>
          <p:nvPr/>
        </p:nvSpPr>
        <p:spPr>
          <a:xfrm>
            <a:off x="780071" y="4770522"/>
            <a:ext cx="16611600" cy="4708981"/>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Times New Roman" panose="02020603050405020304" pitchFamily="18" charset="0"/>
              </a:rPr>
              <a:t>Chú ý:</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Trong tam giác ABC, ba đường trung tuyến AM, BN, CP cùng đi qua điểm G, ta còn nói chúng đồng quy tại điểm G. Do đó, để xác định trọng tâm của một tam giác, ta chỉ cần vẽ hai đường trung tuyến bất kì và xác định giao điểm của hai đường đó.</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934200" y="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13" name="Rectangle 12"/>
          <p:cNvSpPr/>
          <p:nvPr/>
        </p:nvSpPr>
        <p:spPr>
          <a:xfrm>
            <a:off x="780071" y="1706907"/>
            <a:ext cx="15354276" cy="293926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Định lí:</a:t>
            </a:r>
          </a:p>
          <a:p>
            <a:pPr lvl="0" algn="just">
              <a:lnSpc>
                <a:spcPct val="150000"/>
              </a:lnSpc>
              <a:spcAft>
                <a:spcPts val="600"/>
              </a:spcAft>
            </a:pPr>
            <a:r>
              <a:rPr lang="vi-VN" sz="4000" dirty="0">
                <a:ea typeface="Times New Roman" panose="02020603050405020304" pitchFamily="18" charset="0"/>
                <a:cs typeface="Arial" panose="020B0604020202020204" pitchFamily="34" charset="0"/>
              </a:rPr>
              <a:t>Ba đường trung tuyến của một tam giác cùng đi qua một điểm. Điểm đó được gọi là trọng tâm của tam giác.</a:t>
            </a:r>
          </a:p>
        </p:txBody>
      </p:sp>
      <p:pic>
        <p:nvPicPr>
          <p:cNvPr id="16"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54200" y="8643092"/>
            <a:ext cx="1291536" cy="1232830"/>
          </a:xfrm>
          <a:prstGeom prst="rect">
            <a:avLst/>
          </a:prstGeom>
        </p:spPr>
      </p:pic>
      <p:pic>
        <p:nvPicPr>
          <p:cNvPr id="17" name="Picture 13">
            <a:extLst>
              <a:ext uri="{FF2B5EF4-FFF2-40B4-BE49-F238E27FC236}">
                <a16:creationId xmlns:a16="http://schemas.microsoft.com/office/drawing/2014/main" id="{26C8D2C3-54BE-421E-5E1F-0555C6AC680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45512" y="1306255"/>
            <a:ext cx="1578495" cy="1578495"/>
          </a:xfrm>
          <a:prstGeom prst="rect">
            <a:avLst/>
          </a:prstGeom>
        </p:spPr>
      </p:pic>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055821" y="517742"/>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(SGK – tr105)</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66762" y="517742"/>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67001" y="1655224"/>
                <a:ext cx="16009424"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67001" y="1655224"/>
                <a:ext cx="16009424" cy="2862322"/>
              </a:xfrm>
              <a:prstGeom prst="rect">
                <a:avLst/>
              </a:prstGeom>
              <a:blipFill>
                <a:blip r:embed="rId44"/>
                <a:stretch>
                  <a:fillRect l="-1332" r="-1332" b="-4478"/>
                </a:stretch>
              </a:blipFill>
            </p:spPr>
            <p:txBody>
              <a:bodyPr/>
              <a:lstStyle/>
              <a:p>
                <a:r>
                  <a:rPr lang="en-US">
                    <a:noFill/>
                  </a:rPr>
                  <a:t> </a:t>
                </a:r>
              </a:p>
            </p:txBody>
          </p:sp>
        </mc:Fallback>
      </mc:AlternateContent>
      <p:pic>
        <p:nvPicPr>
          <p:cNvPr id="5" name="Picture 4"/>
          <p:cNvPicPr>
            <a:picLocks noChangeAspect="1"/>
          </p:cNvPicPr>
          <p:nvPr/>
        </p:nvPicPr>
        <p:blipFill>
          <a:blip r:embed="rId45"/>
          <a:stretch>
            <a:fillRect/>
          </a:stretch>
        </p:blipFill>
        <p:spPr>
          <a:xfrm>
            <a:off x="1230037" y="4866529"/>
            <a:ext cx="5267171" cy="4390741"/>
          </a:xfrm>
          <a:prstGeom prst="rect">
            <a:avLst/>
          </a:prstGeom>
        </p:spPr>
      </p:pic>
      <p:sp>
        <p:nvSpPr>
          <p:cNvPr id="93" name="Oval Callout 92"/>
          <p:cNvSpPr/>
          <p:nvPr/>
        </p:nvSpPr>
        <p:spPr>
          <a:xfrm>
            <a:off x="11574018" y="4000545"/>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7527036" y="4962650"/>
                <a:ext cx="9846564" cy="4708981"/>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Hai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527036" y="4962650"/>
                <a:ext cx="9846564" cy="4708981"/>
              </a:xfrm>
              <a:prstGeom prst="rect">
                <a:avLst/>
              </a:prstGeom>
              <a:blipFill>
                <a:blip r:embed="rId46"/>
                <a:stretch>
                  <a:fillRect l="-2229" r="-2167" b="-2199"/>
                </a:stretch>
              </a:blipFill>
            </p:spPr>
            <p:txBody>
              <a:bodyPr/>
              <a:lstStyle/>
              <a:p>
                <a:r>
                  <a:rPr lang="en-US">
                    <a:noFill/>
                  </a:rPr>
                  <a:t> </a:t>
                </a:r>
              </a:p>
            </p:txBody>
          </p:sp>
        </mc:Fallback>
      </mc:AlternateContent>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barn(inVertical)">
                                      <p:cBhvr>
                                        <p:cTn id="20" dur="5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64000" y="8845261"/>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2131" y="-279138"/>
            <a:ext cx="1729292" cy="1760093"/>
          </a:xfrm>
          <a:prstGeom prst="rect">
            <a:avLst/>
          </a:prstGeom>
        </p:spPr>
      </p:pic>
      <p:pic>
        <p:nvPicPr>
          <p:cNvPr id="16"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506576" y="-114300"/>
            <a:ext cx="1562224" cy="14645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41754" y="1756708"/>
                <a:ext cx="17297400" cy="1938992"/>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tai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điếm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1754" y="1756708"/>
                <a:ext cx="17297400" cy="1938992"/>
              </a:xfrm>
              <a:prstGeom prst="rect">
                <a:avLst/>
              </a:prstGeom>
              <a:blipFill>
                <a:blip r:embed="rId44"/>
                <a:stretch>
                  <a:fillRect l="-1233" b="-6918"/>
                </a:stretch>
              </a:blipFill>
            </p:spPr>
            <p:txBody>
              <a:bodyPr/>
              <a:lstStyle/>
              <a:p>
                <a:r>
                  <a:rPr lang="en-US">
                    <a:noFill/>
                  </a:rPr>
                  <a:t> </a:t>
                </a:r>
              </a:p>
            </p:txBody>
          </p:sp>
        </mc:Fallback>
      </mc:AlternateContent>
      <p:sp>
        <p:nvSpPr>
          <p:cNvPr id="17" name="Oval Callout 16"/>
          <p:cNvSpPr/>
          <p:nvPr/>
        </p:nvSpPr>
        <p:spPr>
          <a:xfrm>
            <a:off x="7696199" y="4195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2" name="Picture 1"/>
          <p:cNvPicPr>
            <a:picLocks noChangeAspect="1"/>
          </p:cNvPicPr>
          <p:nvPr/>
        </p:nvPicPr>
        <p:blipFill>
          <a:blip r:embed="rId45"/>
          <a:stretch>
            <a:fillRect/>
          </a:stretch>
        </p:blipFill>
        <p:spPr>
          <a:xfrm>
            <a:off x="990600" y="5097684"/>
            <a:ext cx="5945105" cy="4011155"/>
          </a:xfrm>
          <a:prstGeom prst="rect">
            <a:avLst/>
          </a:prstGeom>
        </p:spPr>
      </p:pic>
      <p:sp>
        <p:nvSpPr>
          <p:cNvPr id="5" name="Rectangle 4"/>
          <p:cNvSpPr/>
          <p:nvPr/>
        </p:nvSpPr>
        <p:spPr>
          <a:xfrm>
            <a:off x="7543800" y="5829300"/>
            <a:ext cx="10084124" cy="2751074"/>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hai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QM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RK </a:t>
            </a:r>
            <a:r>
              <a:rPr lang="en-US" sz="4000" dirty="0" err="1">
                <a:solidFill>
                  <a:srgbClr val="000000"/>
                </a:solidFill>
                <a:latin typeface="Arial" panose="020B0604020202020204" pitchFamily="34" charset="0"/>
                <a:ea typeface="Times New Roman" panose="02020603050405020304" pitchFamily="18" charset="0"/>
              </a:rPr>
              <a:t>cắt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nhau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tại</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G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endParaRPr lang="en-US"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447440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09600" y="8801100"/>
            <a:ext cx="1447800" cy="1170908"/>
          </a:xfrm>
          <a:prstGeom prst="rect">
            <a:avLst/>
          </a:prstGeom>
        </p:spPr>
      </p:pic>
      <p:sp>
        <p:nvSpPr>
          <p:cNvPr id="7" name="Rectangle 6"/>
          <p:cNvSpPr/>
          <p:nvPr/>
        </p:nvSpPr>
        <p:spPr>
          <a:xfrm>
            <a:off x="7956663" y="3181388"/>
            <a:ext cx="9144000" cy="1827744"/>
          </a:xfrm>
          <a:prstGeom prst="rect">
            <a:avLst/>
          </a:prstGeom>
        </p:spPr>
        <p:txBody>
          <a:bodyPr>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rPr>
              <a:t>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QR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PI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PQR.</a:t>
            </a:r>
            <a:endParaRPr lang="en-US" sz="4000" dirty="0">
              <a:solidFill>
                <a:prstClr val="black"/>
              </a:solidFill>
              <a:latin typeface="Times New Roman" panose="02020603050405020304" pitchFamily="18" charset="0"/>
              <a:ea typeface="Times New Roman" panose="02020603050405020304" pitchFamily="18" charset="0"/>
            </a:endParaRPr>
          </a:p>
        </p:txBody>
      </p:sp>
      <p:sp>
        <p:nvSpPr>
          <p:cNvPr id="32" name="Oval Callout 31"/>
          <p:cNvSpPr/>
          <p:nvPr/>
        </p:nvSpPr>
        <p:spPr>
          <a:xfrm>
            <a:off x="7940621" y="45278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34" name="Picture 33"/>
          <p:cNvPicPr>
            <a:picLocks noChangeAspect="1"/>
          </p:cNvPicPr>
          <p:nvPr/>
        </p:nvPicPr>
        <p:blipFill>
          <a:blip r:embed="rId2"/>
          <a:stretch>
            <a:fillRect/>
          </a:stretch>
        </p:blipFill>
        <p:spPr>
          <a:xfrm>
            <a:off x="1066800" y="1728416"/>
            <a:ext cx="5945105" cy="4011155"/>
          </a:xfrm>
          <a:prstGeom prst="rect">
            <a:avLst/>
          </a:prstGeom>
        </p:spPr>
      </p:pic>
      <p:sp>
        <p:nvSpPr>
          <p:cNvPr id="8" name="Rectangle 7"/>
          <p:cNvSpPr/>
          <p:nvPr/>
        </p:nvSpPr>
        <p:spPr>
          <a:xfrm>
            <a:off x="2514600" y="6104316"/>
            <a:ext cx="13716000" cy="1938992"/>
          </a:xfrm>
          <a:prstGeom prst="rect">
            <a:avLst/>
          </a:prstGeom>
        </p:spPr>
        <p:txBody>
          <a:bodyPr wrap="square">
            <a:spAutoFit/>
          </a:bodyPr>
          <a:lstStyle/>
          <a:p>
            <a:pPr marL="30480" marR="30480" lvl="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Các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tuyến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cùng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a:t>
            </a:r>
            <a:r>
              <a:rPr lang="en-US" sz="4000" dirty="0">
                <a:solidFill>
                  <a:srgbClr val="000000"/>
                </a:solidFill>
                <a:latin typeface="Arial" panose="020B0604020202020204" pitchFamily="34" charset="0"/>
                <a:ea typeface="Times New Roman" panose="02020603050405020304" pitchFamily="18" charset="0"/>
              </a:rPr>
              <a:t> qua </a:t>
            </a:r>
            <a:r>
              <a:rPr lang="en-US" sz="4000" dirty="0" err="1">
                <a:solidFill>
                  <a:srgbClr val="000000"/>
                </a:solidFill>
                <a:latin typeface="Arial" panose="020B0604020202020204" pitchFamily="34" charset="0"/>
                <a:ea typeface="Times New Roman" panose="02020603050405020304" pitchFamily="18" charset="0"/>
              </a:rPr>
              <a:t>trọng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tâm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P, G, I </a:t>
            </a:r>
            <a:r>
              <a:rPr lang="en-US" sz="4000" dirty="0" err="1">
                <a:solidFill>
                  <a:srgbClr val="000000"/>
                </a:solidFill>
                <a:latin typeface="Arial" panose="020B0604020202020204" pitchFamily="34" charset="0"/>
                <a:ea typeface="Times New Roman" panose="02020603050405020304" pitchFamily="18" charset="0"/>
              </a:rPr>
              <a:t>thẳng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hàng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342900"/>
            <a:ext cx="1405113" cy="1317293"/>
          </a:xfrm>
          <a:prstGeom prst="rect">
            <a:avLst/>
          </a:prstGeom>
        </p:spPr>
      </p:pic>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254" y="548414"/>
            <a:ext cx="1003879" cy="936881"/>
          </a:xfrm>
          <a:prstGeom prst="rect">
            <a:avLst/>
          </a:prstGeom>
        </p:spPr>
      </p:pic>
      <p:sp>
        <p:nvSpPr>
          <p:cNvPr id="12" name="TextBox 11"/>
          <p:cNvSpPr txBox="1"/>
          <p:nvPr/>
        </p:nvSpPr>
        <p:spPr>
          <a:xfrm>
            <a:off x="1447800" y="472214"/>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3:</a:t>
            </a:r>
            <a:endParaRPr lang="en-US" sz="4000" dirty="0">
              <a:solidFill>
                <a:prstClr val="black"/>
              </a:solidFill>
            </a:endParaRPr>
          </a:p>
        </p:txBody>
      </p:sp>
      <p:sp>
        <p:nvSpPr>
          <p:cNvPr id="3" name="Rectangle 2"/>
          <p:cNvSpPr/>
          <p:nvPr/>
        </p:nvSpPr>
        <p:spPr>
          <a:xfrm>
            <a:off x="1447800" y="1441352"/>
            <a:ext cx="14401799" cy="1938992"/>
          </a:xfrm>
          <a:prstGeom prst="rect">
            <a:avLst/>
          </a:prstGeom>
        </p:spPr>
        <p:txBody>
          <a:bodyPr wrap="square">
            <a:spAutoFit/>
          </a:bodyPr>
          <a:lstStyle/>
          <a:p>
            <a:pPr algn="just">
              <a:lnSpc>
                <a:spcPct val="150000"/>
              </a:lnSpc>
              <a:spcBef>
                <a:spcPts val="600"/>
              </a:spcBef>
              <a:spcAft>
                <a:spcPts val="800"/>
              </a:spcAft>
            </a:pPr>
            <a:r>
              <a:rPr lang="vi-VN" sz="4000" dirty="0">
                <a:ea typeface="Calibri" panose="020F0502020204030204" pitchFamily="34" charset="0"/>
                <a:cs typeface="Arial" panose="020B0604020202020204" pitchFamily="34" charset="0"/>
              </a:rPr>
              <a:t>Quan sát các đường trung tuyến AM,BN,CP của tam giác ABC trong Hình 104. Bằng cách đếm số ô vuông, tìm các tỉ số</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3213" y="4983616"/>
            <a:ext cx="2514600" cy="180136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050921" y="3589897"/>
                <a:ext cx="319555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𝐴𝐺</m:t>
                          </m:r>
                        </m:num>
                        <m:den>
                          <m:r>
                            <a:rPr lang="en-US" sz="4000" i="1">
                              <a:latin typeface="Cambria Math" panose="02040503050406030204" pitchFamily="18" charset="0"/>
                            </a:rPr>
                            <m:t>𝐴𝑀</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𝐵𝐺</m:t>
                          </m:r>
                        </m:num>
                        <m:den>
                          <m:r>
                            <a:rPr lang="en-US" sz="4000" i="1">
                              <a:latin typeface="Cambria Math" panose="02040503050406030204" pitchFamily="18" charset="0"/>
                            </a:rPr>
                            <m:t>𝐵𝑁</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𝐶𝐺</m:t>
                          </m:r>
                        </m:num>
                        <m:den>
                          <m:r>
                            <a:rPr lang="en-US" sz="4000" i="1">
                              <a:latin typeface="Cambria Math" panose="02040503050406030204" pitchFamily="18" charset="0"/>
                            </a:rPr>
                            <m:t>𝐶𝑃</m:t>
                          </m:r>
                        </m:den>
                      </m:f>
                      <m:r>
                        <a:rPr lang="en-US" sz="4000" i="0">
                          <a:latin typeface="Cambria Math" panose="02040503050406030204" pitchFamily="18" charset="0"/>
                        </a:rPr>
                        <m:t>.</m:t>
                      </m:r>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7050921" y="3589897"/>
                <a:ext cx="3195555" cy="1248803"/>
              </a:xfrm>
              <a:prstGeom prst="rect">
                <a:avLst/>
              </a:prstGeom>
              <a:blipFill>
                <a:blip r:embed="rId49"/>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50"/>
          <a:stretch>
            <a:fillRect/>
          </a:stretch>
        </p:blipFill>
        <p:spPr>
          <a:xfrm>
            <a:off x="769227" y="3849265"/>
            <a:ext cx="4944854" cy="5791200"/>
          </a:xfrm>
          <a:prstGeom prst="rect">
            <a:avLst/>
          </a:prstGeom>
        </p:spPr>
      </p:pic>
      <p:sp>
        <p:nvSpPr>
          <p:cNvPr id="13" name="Oval Callout 12"/>
          <p:cNvSpPr/>
          <p:nvPr/>
        </p:nvSpPr>
        <p:spPr>
          <a:xfrm>
            <a:off x="7026858" y="55778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7026858" y="6784983"/>
                <a:ext cx="10128756" cy="2750368"/>
              </a:xfrm>
              <a:prstGeom prst="rect">
                <a:avLst/>
              </a:prstGeom>
            </p:spPr>
            <p:txBody>
              <a:bodyPr wrap="square">
                <a:spAutoFit/>
              </a:bodyPr>
              <a:lstStyle/>
              <a:p>
                <a:pPr>
                  <a:lnSpc>
                    <a:spcPct val="150000"/>
                  </a:lnSpc>
                </a:pP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Đếm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ô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vuông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104, ta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thấy</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𝐵𝑁</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𝐶𝐺</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𝐶𝑃</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26858" y="6784983"/>
                <a:ext cx="10128756" cy="2750368"/>
              </a:xfrm>
              <a:prstGeom prst="rect">
                <a:avLst/>
              </a:prstGeom>
              <a:blipFill>
                <a:blip r:embed="rId51"/>
                <a:stretch>
                  <a:fillRect l="-2167"/>
                </a:stretch>
              </a:blipFill>
            </p:spPr>
            <p:txBody>
              <a:bodyPr/>
              <a:lstStyle/>
              <a:p>
                <a:r>
                  <a:rPr lang="en-US">
                    <a:noFill/>
                  </a:rPr>
                  <a:t> </a:t>
                </a:r>
              </a:p>
            </p:txBody>
          </p:sp>
        </mc:Fallback>
      </mc:AlternateContent>
    </p:spTree>
    <p:extLst>
      <p:ext uri="{BB962C8B-B14F-4D97-AF65-F5344CB8AC3E}">
        <p14:creationId xmlns:p14="http://schemas.microsoft.com/office/powerpoint/2010/main" val="348013618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arn(inVertical)">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3211178"/>
            <a:ext cx="15240000" cy="263318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Oval Callout 8"/>
          <p:cNvSpPr/>
          <p:nvPr/>
        </p:nvSpPr>
        <p:spPr>
          <a:xfrm>
            <a:off x="6988121" y="806419"/>
            <a:ext cx="3962400" cy="151237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solidFill>
                  <a:prstClr val="black"/>
                </a:solidFill>
                <a:latin typeface="Arial" panose="020B0604020202020204" pitchFamily="34" charset="0"/>
                <a:cs typeface="Arial" panose="020B0604020202020204" pitchFamily="34" charset="0"/>
              </a:rPr>
              <a:t>NHẬN XÉT</a:t>
            </a: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62000" y="7124700"/>
            <a:ext cx="2743200" cy="1476185"/>
          </a:xfrm>
          <a:prstGeom prst="rect">
            <a:avLst/>
          </a:prstGeom>
        </p:spPr>
      </p:pic>
      <p:sp>
        <p:nvSpPr>
          <p:cNvPr id="4" name="Rectangle 3"/>
          <p:cNvSpPr/>
          <p:nvPr/>
        </p:nvSpPr>
        <p:spPr>
          <a:xfrm>
            <a:off x="2263721" y="3465427"/>
            <a:ext cx="13411200" cy="1839606"/>
          </a:xfrm>
          <a:prstGeom prst="rect">
            <a:avLst/>
          </a:prstGeom>
        </p:spPr>
        <p:txBody>
          <a:bodyPr wrap="square">
            <a:spAutoFit/>
          </a:bodyPr>
          <a:lstStyle/>
          <a:p>
            <a:pPr algn="just">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đỉnh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khoảng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a:t>
            </a:r>
            <a:r>
              <a:rPr lang="en-US" sz="4000" dirty="0">
                <a:effectLst/>
                <a:latin typeface="Arial" panose="020B0604020202020204" pitchFamily="34" charset="0"/>
                <a:ea typeface="Calibri" panose="020F0502020204030204" pitchFamily="34" charset="0"/>
                <a:cs typeface="Times New Roman" panose="02020603050405020304" pitchFamily="18" charset="0"/>
              </a:rPr>
              <a:t> qua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ấy</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5"/>
          <a:srcRect/>
          <a:stretch>
            <a:fillRect/>
          </a:stretch>
        </p:blipFill>
        <p:spPr>
          <a:xfrm>
            <a:off x="15012989" y="5266933"/>
            <a:ext cx="2417728" cy="360406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657600" y="4320039"/>
                <a:ext cx="583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657600" y="4320039"/>
                <a:ext cx="583813" cy="1248803"/>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7987137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483664"/>
            <a:ext cx="5775358" cy="914400"/>
            <a:chOff x="1614838" y="876300"/>
            <a:chExt cx="5775358" cy="1143000"/>
          </a:xfrm>
          <a:solidFill>
            <a:schemeClr val="accent5">
              <a:lumMod val="75000"/>
            </a:schemeClr>
          </a:solidFill>
        </p:grpSpPr>
        <p:sp>
          <p:nvSpPr>
            <p:cNvPr id="13" name="Flowchart: Terminator 12"/>
            <p:cNvSpPr/>
            <p:nvPr/>
          </p:nvSpPr>
          <p:spPr>
            <a:xfrm>
              <a:off x="1614838" y="876300"/>
              <a:ext cx="5775358"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983836" y="987956"/>
              <a:ext cx="5259773"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4 (SGK – tr106)</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6627199">
            <a:off x="129958" y="8792112"/>
            <a:ext cx="910521" cy="13390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475795" y="264390"/>
            <a:ext cx="1172499" cy="10992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9563" y="1535916"/>
                <a:ext cx="15840399" cy="1015663"/>
              </a:xfrm>
              <a:prstGeom prst="rect">
                <a:avLst/>
              </a:prstGeom>
            </p:spPr>
            <p:txBody>
              <a:bodyPr wrap="square">
                <a:spAutoFit/>
              </a:bodyPr>
              <a:lstStyle/>
              <a:p>
                <a:pPr algn="ctr">
                  <a:lnSpc>
                    <a:spcPct val="150000"/>
                  </a:lnSpc>
                  <a:spcAft>
                    <a:spcPts val="12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𝐸𝐺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𝐸𝑁</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𝐸𝑁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𝐸𝐺</m:t>
                    </m:r>
                    <m:r>
                      <a:rPr lang="en-US" sz="400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𝐷𝐺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9563" y="1535916"/>
                <a:ext cx="15840399" cy="1015663"/>
              </a:xfrm>
              <a:prstGeom prst="rect">
                <a:avLst/>
              </a:prstGeom>
              <a:blipFill>
                <a:blip r:embed="rId44"/>
                <a:stretch>
                  <a:fillRect b="-13772"/>
                </a:stretch>
              </a:blipFill>
            </p:spPr>
            <p:txBody>
              <a:bodyPr/>
              <a:lstStyle/>
              <a:p>
                <a:r>
                  <a:rPr lang="en-US">
                    <a:noFill/>
                  </a:rPr>
                  <a:t> </a:t>
                </a:r>
              </a:p>
            </p:txBody>
          </p:sp>
        </mc:Fallback>
      </mc:AlternateContent>
      <p:pic>
        <p:nvPicPr>
          <p:cNvPr id="3" name="Picture 2"/>
          <p:cNvPicPr>
            <a:picLocks noChangeAspect="1"/>
          </p:cNvPicPr>
          <p:nvPr/>
        </p:nvPicPr>
        <p:blipFill>
          <a:blip r:embed="rId45"/>
          <a:stretch>
            <a:fillRect/>
          </a:stretch>
        </p:blipFill>
        <p:spPr>
          <a:xfrm>
            <a:off x="0" y="3068440"/>
            <a:ext cx="5334000" cy="5050374"/>
          </a:xfrm>
          <a:prstGeom prst="rect">
            <a:avLst/>
          </a:prstGeom>
        </p:spPr>
      </p:pic>
      <p:sp>
        <p:nvSpPr>
          <p:cNvPr id="25" name="Oval Callout 24"/>
          <p:cNvSpPr/>
          <p:nvPr/>
        </p:nvSpPr>
        <p:spPr>
          <a:xfrm>
            <a:off x="6138008" y="26807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6" name="Rectangle 5"/>
              <p:cNvSpPr/>
              <p:nvPr/>
            </p:nvSpPr>
            <p:spPr>
              <a:xfrm>
                <a:off x="5578999" y="3754021"/>
                <a:ext cx="12251801" cy="1839606"/>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𝐷𝐸𝐶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𝐸𝑁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578999" y="3754021"/>
                <a:ext cx="12251801" cy="1839606"/>
              </a:xfrm>
              <a:prstGeom prst="rect">
                <a:avLst/>
              </a:prstGeom>
              <a:blipFill>
                <a:blip r:embed="rId46"/>
                <a:stretch>
                  <a:fillRect l="-1741" r="-1791" b="-12583"/>
                </a:stretch>
              </a:blipFill>
            </p:spPr>
            <p:txBody>
              <a:bodyPr/>
              <a:lstStyle/>
              <a:p>
                <a:r>
                  <a:rPr lang="en-US">
                    <a:noFill/>
                  </a:rPr>
                  <a:t> </a:t>
                </a:r>
              </a:p>
            </p:txBody>
          </p:sp>
        </mc:Fallback>
      </mc:AlternateContent>
      <p:sp>
        <p:nvSpPr>
          <p:cNvPr id="7" name="Rectangle 6"/>
          <p:cNvSpPr/>
          <p:nvPr/>
        </p:nvSpPr>
        <p:spPr>
          <a:xfrm>
            <a:off x="6454969" y="419100"/>
            <a:ext cx="10972800" cy="1015663"/>
          </a:xfrm>
          <a:prstGeom prst="rect">
            <a:avLst/>
          </a:prstGeom>
        </p:spPr>
        <p:txBody>
          <a:bodyPr wrap="square">
            <a:spAutoFit/>
          </a:bodyPr>
          <a:lstStyle/>
          <a:p>
            <a:pPr lvl="0" algn="just">
              <a:lnSpc>
                <a:spcPct val="150000"/>
              </a:lnSpc>
              <a:spcAft>
                <a:spcPts val="1200"/>
              </a:spcAft>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Quan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sát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105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tìm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thích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hợp</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5578999" y="5417165"/>
                <a:ext cx="9144000" cy="1293496"/>
              </a:xfrm>
              <a:prstGeom prst="rect">
                <a:avLst/>
              </a:prstGeom>
            </p:spPr>
            <p:txBody>
              <a:bodyPr>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Suy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578999" y="5417165"/>
                <a:ext cx="9144000" cy="1293496"/>
              </a:xfrm>
              <a:prstGeom prst="rect">
                <a:avLst/>
              </a:prstGeom>
              <a:blipFill>
                <a:blip r:embed="rId47"/>
                <a:stretch>
                  <a:fillRect l="-2333"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578998" y="6543172"/>
                <a:ext cx="12251801" cy="3629840"/>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hay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Từ</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suy</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𝐸𝐺</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tự</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578998" y="6543172"/>
                <a:ext cx="12251801" cy="3629840"/>
              </a:xfrm>
              <a:prstGeom prst="rect">
                <a:avLst/>
              </a:prstGeom>
              <a:blipFill>
                <a:blip r:embed="rId48"/>
                <a:stretch>
                  <a:fillRect l="-1741"/>
                </a:stretch>
              </a:blipFill>
            </p:spPr>
            <p:txBody>
              <a:bodyPr/>
              <a:lstStyle/>
              <a:p>
                <a:r>
                  <a:rPr lang="en-US">
                    <a:noFill/>
                  </a:rPr>
                  <a:t> </a:t>
                </a:r>
              </a:p>
            </p:txBody>
          </p:sp>
        </mc:Fallback>
      </mc:AlternateContent>
    </p:spTree>
    <p:extLst>
      <p:ext uri="{BB962C8B-B14F-4D97-AF65-F5344CB8AC3E}">
        <p14:creationId xmlns:p14="http://schemas.microsoft.com/office/powerpoint/2010/main" val="106121031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fade">
                                      <p:cBhvr>
                                        <p:cTn id="41" dur="500"/>
                                        <p:tgtEl>
                                          <p:spTgt spid="1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8784" y="2781300"/>
            <a:ext cx="15240000" cy="43707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Callout 8"/>
          <p:cNvSpPr/>
          <p:nvPr/>
        </p:nvSpPr>
        <p:spPr>
          <a:xfrm>
            <a:off x="6984110" y="647700"/>
            <a:ext cx="3962400" cy="1450973"/>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4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Ý</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62000" y="7124700"/>
            <a:ext cx="2743200" cy="147618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2921643" y="3001955"/>
                <a:ext cx="12087335"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21643" y="3001955"/>
                <a:ext cx="12087335" cy="1839606"/>
              </a:xfrm>
              <a:prstGeom prst="rect">
                <a:avLst/>
              </a:prstGeom>
              <a:blipFill>
                <a:blip r:embed="rId20"/>
                <a:stretch>
                  <a:fillRect l="-1765" b="-12583"/>
                </a:stretch>
              </a:blipFill>
            </p:spPr>
            <p:txBody>
              <a:bodyPr/>
              <a:lstStyle/>
              <a:p>
                <a:r>
                  <a:rPr lang="en-US">
                    <a:noFill/>
                  </a:rPr>
                  <a:t> </a:t>
                </a:r>
              </a:p>
            </p:txBody>
          </p:sp>
        </mc:Fallback>
      </mc:AlternateContent>
      <p:pic>
        <p:nvPicPr>
          <p:cNvPr id="20" name="Picture 8"/>
          <p:cNvPicPr>
            <a:picLocks noChangeAspect="1"/>
          </p:cNvPicPr>
          <p:nvPr/>
        </p:nvPicPr>
        <p:blipFill>
          <a:blip r:embed="rId21"/>
          <a:srcRect/>
          <a:stretch>
            <a:fillRect/>
          </a:stretch>
        </p:blipFill>
        <p:spPr>
          <a:xfrm>
            <a:off x="15012989" y="5266933"/>
            <a:ext cx="2417728" cy="3604066"/>
          </a:xfrm>
          <a:prstGeom prst="rect">
            <a:avLst/>
          </a:prstGeom>
        </p:spPr>
      </p:pic>
      <p:sp>
        <p:nvSpPr>
          <p:cNvPr id="11" name="Rounded Rectangle 10"/>
          <p:cNvSpPr/>
          <p:nvPr/>
        </p:nvSpPr>
        <p:spPr>
          <a:xfrm>
            <a:off x="-914400" y="8870998"/>
            <a:ext cx="20040600" cy="1835101"/>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7" name="Rectangle 6"/>
              <p:cNvSpPr/>
              <p:nvPr/>
            </p:nvSpPr>
            <p:spPr>
              <a:xfrm>
                <a:off x="7092560" y="4811665"/>
                <a:ext cx="4026680" cy="182742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92560" y="4811665"/>
                <a:ext cx="4026680" cy="1827423"/>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84699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834938" y="1587294"/>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66800" y="3135514"/>
            <a:ext cx="9621433" cy="2862322"/>
          </a:xfrm>
          <a:prstGeom prst="rect">
            <a:avLst/>
          </a:prstGeom>
        </p:spPr>
        <p:txBody>
          <a:bodyPr wrap="square">
            <a:spAutoFit/>
          </a:bodyPr>
          <a:lstStyle/>
          <a:p>
            <a:pPr algn="just">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Times New Roman" panose="02020603050405020304" pitchFamily="18" charset="0"/>
              </a:rPr>
              <a:t>Hình 96 minh họa một miếng bìa phẳng có dạng hình tam giác đặt thăng bằng trên đầu ngón tay tại điểm 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71902" y="8264470"/>
            <a:ext cx="1624352" cy="1425681"/>
          </a:xfrm>
          <a:prstGeom prst="rect">
            <a:avLst/>
          </a:prstGeom>
        </p:spPr>
      </p:pic>
      <p:pic>
        <p:nvPicPr>
          <p:cNvPr id="13"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78200" y="314669"/>
            <a:ext cx="1388950" cy="1533981"/>
          </a:xfrm>
          <a:prstGeom prst="rect">
            <a:avLst/>
          </a:prstGeom>
        </p:spPr>
      </p:pic>
      <p:sp>
        <p:nvSpPr>
          <p:cNvPr id="9" name="Rectangle 8"/>
          <p:cNvSpPr/>
          <p:nvPr/>
        </p:nvSpPr>
        <p:spPr>
          <a:xfrm>
            <a:off x="1066800" y="6508750"/>
            <a:ext cx="8537915" cy="901593"/>
          </a:xfrm>
          <a:prstGeom prst="rect">
            <a:avLst/>
          </a:prstGeom>
        </p:spPr>
        <p:txBody>
          <a:bodyPr wrap="none">
            <a:spAutoFit/>
          </a:bodyPr>
          <a:lstStyle/>
          <a:p>
            <a:pPr algn="just">
              <a:lnSpc>
                <a:spcPct val="150000"/>
              </a:lnSpc>
              <a:spcBef>
                <a:spcPts val="600"/>
              </a:spcBef>
              <a:spcAft>
                <a:spcPts val="600"/>
              </a:spcAft>
            </a:pPr>
            <a:r>
              <a:rPr lang="vi-VN" sz="4000" dirty="0">
                <a:ea typeface="Calibri" panose="020F0502020204030204" pitchFamily="34" charset="0"/>
                <a:cs typeface="Arial" panose="020B0604020202020204" pitchFamily="34" charset="0"/>
              </a:rPr>
              <a:t>Điểm G được xác định như thế nào?</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stretch>
            <a:fillRect/>
          </a:stretch>
        </p:blipFill>
        <p:spPr>
          <a:xfrm>
            <a:off x="12047940" y="3120706"/>
            <a:ext cx="5211360" cy="4638263"/>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1000" y="4043834"/>
            <a:ext cx="4942102" cy="5900266"/>
          </a:xfrm>
          <a:prstGeom prst="rect">
            <a:avLst/>
          </a:prstGeom>
        </p:spPr>
      </p:pic>
      <p:grpSp>
        <p:nvGrpSpPr>
          <p:cNvPr id="12" name="Group 11"/>
          <p:cNvGrpSpPr/>
          <p:nvPr/>
        </p:nvGrpSpPr>
        <p:grpSpPr>
          <a:xfrm>
            <a:off x="60558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1983835" y="987956"/>
              <a:ext cx="5259773"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5 (SGK – tr106)</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111126" y="-116806"/>
            <a:ext cx="1158449" cy="17036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068800" y="9381684"/>
            <a:ext cx="1195262" cy="112055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68862" y="1181100"/>
                <a:ext cx="16892399" cy="2748253"/>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a:t>
                </a:r>
                <a:r>
                  <a:rPr lang="en-US" sz="4000" dirty="0" err="1">
                    <a:effectLst/>
                    <a:latin typeface="Arial" panose="020B0604020202020204" pitchFamily="34" charset="0"/>
                    <a:ea typeface="Calibri" panose="020F0502020204030204" pitchFamily="34" charset="0"/>
                    <a:cs typeface="Arial" panose="020B0604020202020204" pitchFamily="34" charset="0"/>
                  </a:rPr>
                  <a:t>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Chứng</a:t>
                </a:r>
                <a:r>
                  <a:rPr lang="en-US" sz="4000" dirty="0">
                    <a:effectLst/>
                    <a:latin typeface="Arial" panose="020B0604020202020204" pitchFamily="34" charset="0"/>
                    <a:ea typeface="Calibri" panose="020F0502020204030204" pitchFamily="34" charset="0"/>
                    <a:cs typeface="Arial" panose="020B0604020202020204" pitchFamily="34" charset="0"/>
                  </a:rPr>
                  <a:t> minh:</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		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8862" y="1181100"/>
                <a:ext cx="16892399" cy="2748253"/>
              </a:xfrm>
              <a:prstGeom prst="rect">
                <a:avLst/>
              </a:prstGeom>
              <a:blipFill>
                <a:blip r:embed="rId44"/>
                <a:stretch>
                  <a:fillRect l="-1299" b="-8647"/>
                </a:stretch>
              </a:blipFill>
            </p:spPr>
            <p:txBody>
              <a:bodyPr/>
              <a:lstStyle/>
              <a:p>
                <a:r>
                  <a:rPr lang="en-US">
                    <a:noFill/>
                  </a:rPr>
                  <a:t> </a:t>
                </a:r>
              </a:p>
            </p:txBody>
          </p:sp>
        </mc:Fallback>
      </mc:AlternateContent>
      <p:sp>
        <p:nvSpPr>
          <p:cNvPr id="93" name="Oval Callout 92"/>
          <p:cNvSpPr/>
          <p:nvPr/>
        </p:nvSpPr>
        <p:spPr>
          <a:xfrm>
            <a:off x="9992349" y="4339679"/>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5989770" y="5465881"/>
                <a:ext cx="11970824" cy="916276"/>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nên</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89770" y="5465881"/>
                <a:ext cx="11970824" cy="916276"/>
              </a:xfrm>
              <a:prstGeom prst="rect">
                <a:avLst/>
              </a:prstGeom>
              <a:blipFill>
                <a:blip r:embed="rId45"/>
                <a:stretch>
                  <a:fillRect l="-183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400800" y="6119321"/>
                <a:ext cx="9144000" cy="1821076"/>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00800" y="6119321"/>
                <a:ext cx="9144000" cy="1821076"/>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29400" y="7732424"/>
                <a:ext cx="11331194" cy="916276"/>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Vì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lần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lượt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nên</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629400" y="7732424"/>
                <a:ext cx="11331194" cy="916276"/>
              </a:xfrm>
              <a:prstGeom prst="rect">
                <a:avLst/>
              </a:prstGeom>
              <a:blipFill>
                <a:blip r:embed="rId47"/>
                <a:stretch>
                  <a:fillRect l="-1938" b="-25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304185" y="8351624"/>
                <a:ext cx="5337230" cy="1821076"/>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304185" y="8351624"/>
                <a:ext cx="5337230" cy="1821076"/>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970923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barn(inVertical)">
                                      <p:cBhvr>
                                        <p:cTn id="24" dur="500"/>
                                        <p:tgtEl>
                                          <p:spTgt spid="9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3" grpId="0" animBg="1"/>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80737" y="458410"/>
            <a:ext cx="1405113" cy="1317293"/>
          </a:xfrm>
          <a:prstGeom prst="rect">
            <a:avLst/>
          </a:prstGeom>
        </p:spPr>
      </p:pic>
      <p:pic>
        <p:nvPicPr>
          <p:cNvPr id="16"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7800" y="1423416"/>
            <a:ext cx="2514600" cy="180136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25579" y="2324100"/>
                <a:ext cx="16230600" cy="3832396"/>
              </a:xfrm>
              <a:prstGeom prst="rect">
                <a:avLst/>
              </a:prstGeom>
            </p:spPr>
            <p:txBody>
              <a:bodyPr wrap="square">
                <a:spAutoFit/>
              </a:bodyPr>
              <a:lstStyle/>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Xét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m:t>
                      </m:r>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𝑀𝐺𝑁</m:t>
                          </m:r>
                        </m:e>
                      </m:acc>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𝑃𝐺𝑄</m:t>
                          </m:r>
                        </m:e>
                      </m:acc>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hai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g</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ó</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c</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đố</m:t>
                      </m:r>
                      <m:r>
                        <m:rPr>
                          <m:nor/>
                        </m:rPr>
                        <a:rPr lang="en-US" sz="4000" b="0" i="0" smtClean="0">
                          <a:effectLst/>
                          <a:latin typeface="Arial" panose="020B0604020202020204" pitchFamily="34" charset="0"/>
                          <a:ea typeface="Calibri" panose="020F0502020204030204" pitchFamily="34" charset="0"/>
                          <a:cs typeface="Times New Roman" panose="02020603050405020304" pitchFamily="18" charset="0"/>
                        </a:rPr>
                        <m:t>i</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đỉ</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nh</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𝐺𝑁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𝐺𝑄</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Suy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𝐺𝑀𝑁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c.g.c</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25579" y="2324100"/>
                <a:ext cx="16230600" cy="3832396"/>
              </a:xfrm>
              <a:prstGeom prst="rect">
                <a:avLst/>
              </a:prstGeom>
              <a:blipFill>
                <a:blip r:embed="rId47"/>
                <a:stretch>
                  <a:fillRect l="-1352" b="-2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53653" y="6438900"/>
                <a:ext cx="14381747" cy="19699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𝐺𝑀𝑁</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𝐺𝑃𝑄</m:t>
                        </m:r>
                      </m:e>
                    </m:acc>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góc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ứng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chúng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ở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trí</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so le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53653" y="6438900"/>
                <a:ext cx="14381747" cy="1969963"/>
              </a:xfrm>
              <a:prstGeom prst="rect">
                <a:avLst/>
              </a:prstGeom>
              <a:blipFill>
                <a:blip r:embed="rId48"/>
                <a:stretch>
                  <a:fillRect l="-1483" b="-6811"/>
                </a:stretch>
              </a:blipFill>
            </p:spPr>
            <p:txBody>
              <a:bodyPr/>
              <a:lstStyle/>
              <a:p>
                <a:r>
                  <a:rPr lang="en-US">
                    <a:noFill/>
                  </a:rPr>
                  <a:t> </a:t>
                </a:r>
              </a:p>
            </p:txBody>
          </p:sp>
        </mc:Fallback>
      </mc:AlternateContent>
      <p:sp>
        <p:nvSpPr>
          <p:cNvPr id="13" name="Oval Callout 12"/>
          <p:cNvSpPr/>
          <p:nvPr/>
        </p:nvSpPr>
        <p:spPr>
          <a:xfrm>
            <a:off x="8464216" y="895682"/>
            <a:ext cx="1752600" cy="88002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a:blip r:embed="rId49"/>
          <a:stretch>
            <a:fillRect/>
          </a:stretch>
        </p:blipFill>
        <p:spPr>
          <a:xfrm>
            <a:off x="13030200" y="8587320"/>
            <a:ext cx="1548591" cy="1808094"/>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257800" y="658778"/>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BÀI TẬP TRẮC NGHIỆM</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015663"/>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1. </a:t>
            </a:r>
            <a:r>
              <a:rPr lang="en-US" sz="4000">
                <a:latin typeface="Arial" panose="020B0604020202020204" pitchFamily="34" charset="0"/>
                <a:ea typeface="Calibri" panose="020F0502020204030204" pitchFamily="34" charset="0"/>
                <a:cs typeface="Times New Roman" panose="02020603050405020304" pitchFamily="18" charset="0"/>
              </a:rPr>
              <a:t>Cho hình vẽ, điền số thích hợp vào chỗ chấm: BG = …. GN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pic>
        <p:nvPicPr>
          <p:cNvPr id="4" name="Picture 3"/>
          <p:cNvPicPr>
            <a:picLocks noChangeAspect="1"/>
          </p:cNvPicPr>
          <p:nvPr/>
        </p:nvPicPr>
        <p:blipFill>
          <a:blip r:embed="rId5"/>
          <a:stretch>
            <a:fillRect/>
          </a:stretch>
        </p:blipFill>
        <p:spPr>
          <a:xfrm>
            <a:off x="1121455" y="4011384"/>
            <a:ext cx="5934568" cy="418011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448800" y="3638640"/>
                <a:ext cx="9144000" cy="4224298"/>
              </a:xfrm>
              <a:prstGeom prst="rect">
                <a:avLst/>
              </a:prstGeom>
            </p:spPr>
            <p:txBody>
              <a:bodyPr>
                <a:spAutoFit/>
              </a:bodyPr>
              <a:lstStyle/>
              <a:p>
                <a:pPr>
                  <a:lnSpc>
                    <a:spcPct val="250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A. 2</a:t>
                </a:r>
                <a:r>
                  <a:rPr lang="en-US"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48800" y="3638640"/>
                <a:ext cx="9144000" cy="4224298"/>
              </a:xfrm>
              <a:prstGeom prst="rect">
                <a:avLst/>
              </a:prstGeom>
              <a:blipFill>
                <a:blip r:embed="rId15"/>
                <a:stretch>
                  <a:fillRect l="-2333" b="-1876"/>
                </a:stretch>
              </a:blipFill>
            </p:spPr>
            <p:txBody>
              <a:bodyPr/>
              <a:lstStyle/>
              <a:p>
                <a:r>
                  <a:rPr lang="en-US">
                    <a:noFill/>
                  </a:rPr>
                  <a:t> </a:t>
                </a:r>
              </a:p>
            </p:txBody>
          </p:sp>
        </mc:Fallback>
      </mc:AlternateContent>
      <p:sp>
        <p:nvSpPr>
          <p:cNvPr id="9" name="Rounded Rectangle 8"/>
          <p:cNvSpPr/>
          <p:nvPr/>
        </p:nvSpPr>
        <p:spPr>
          <a:xfrm>
            <a:off x="9067800" y="4610100"/>
            <a:ext cx="1905000" cy="91440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25800" y="8287848"/>
            <a:ext cx="1752600" cy="1283779"/>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257800" y="663500"/>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1121455" y="2227636"/>
            <a:ext cx="16078200" cy="1839606"/>
          </a:xfrm>
          <a:prstGeom prst="rect">
            <a:avLst/>
          </a:prstGeom>
        </p:spPr>
        <p:txBody>
          <a:bodyPr wrap="square">
            <a:spAutoFit/>
          </a:bodyPr>
          <a:lstStyle/>
          <a:p>
            <a:pPr>
              <a:lnSpc>
                <a:spcPct val="150000"/>
              </a:lnSpc>
              <a:spcAft>
                <a:spcPts val="800"/>
              </a:spcAft>
            </a:pPr>
            <a:r>
              <a:rPr lang="en-US" sz="4000" b="1">
                <a:latin typeface="Arial" panose="020B0604020202020204" pitchFamily="34" charset="0"/>
                <a:ea typeface="Calibri" panose="020F0502020204030204" pitchFamily="34" charset="0"/>
                <a:cs typeface="Times New Roman" panose="02020603050405020304" pitchFamily="18" charset="0"/>
              </a:rPr>
              <a:t>Câu 2. </a:t>
            </a:r>
            <a:r>
              <a:rPr lang="en-US" sz="4000">
                <a:latin typeface="Arial" panose="020B0604020202020204" pitchFamily="34" charset="0"/>
                <a:ea typeface="Calibri" panose="020F0502020204030204" pitchFamily="34" charset="0"/>
                <a:cs typeface="Times New Roman" panose="02020603050405020304" pitchFamily="18" charset="0"/>
              </a:rPr>
              <a:t>Cho G là trọng tâm tam giác MNP với đường trung tuyến MI. Câu nào sau đây đúng.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10287000" y="4594158"/>
            <a:ext cx="2895600" cy="1692341"/>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25800" y="8287848"/>
            <a:ext cx="1752600" cy="128377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101486" y="4356463"/>
                <a:ext cx="9144000" cy="3486852"/>
              </a:xfrm>
              <a:prstGeom prst="rect">
                <a:avLst/>
              </a:prstGeom>
            </p:spPr>
            <p:txBody>
              <a:bodyPr>
                <a:spAutoFit/>
              </a:bodyPr>
              <a:lstStyle/>
              <a:p>
                <a:pPr>
                  <a:lnSpc>
                    <a:spcPct val="200000"/>
                  </a:lnSpc>
                  <a:spcAft>
                    <a:spcPts val="800"/>
                  </a:spcAft>
                </a:pP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𝐺𝐼</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𝑀𝐺</m:t>
                        </m:r>
                      </m:den>
                    </m:f>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01486" y="4356463"/>
                <a:ext cx="9144000" cy="3486852"/>
              </a:xfrm>
              <a:prstGeom prst="rect">
                <a:avLst/>
              </a:prstGeom>
              <a:blipFill>
                <a:blip r:embed="rId37"/>
                <a:stretch>
                  <a:fillRect l="-2400" b="-2448"/>
                </a:stretch>
              </a:blipFill>
            </p:spPr>
            <p:txBody>
              <a:bodyPr/>
              <a:lstStyle/>
              <a:p>
                <a:r>
                  <a:rPr lang="en-US">
                    <a:noFill/>
                  </a:rPr>
                  <a:t> </a:t>
                </a:r>
              </a:p>
            </p:txBody>
          </p:sp>
        </mc:Fallback>
      </mc:AlternateContent>
      <p:pic>
        <p:nvPicPr>
          <p:cNvPr id="14" name="Picture 4"/>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a:fillRect/>
          </a:stretch>
        </p:blipFill>
        <p:spPr>
          <a:xfrm>
            <a:off x="1109423" y="8590512"/>
            <a:ext cx="1265457" cy="1335575"/>
          </a:xfrm>
          <a:prstGeom prst="rect">
            <a:avLst/>
          </a:prstGeom>
        </p:spPr>
      </p:pic>
    </p:spTree>
    <p:extLst>
      <p:ext uri="{BB962C8B-B14F-4D97-AF65-F5344CB8AC3E}">
        <p14:creationId xmlns:p14="http://schemas.microsoft.com/office/powerpoint/2010/main" val="237624003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5631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9" name="Rectangle 18"/>
          <p:cNvSpPr/>
          <p:nvPr/>
        </p:nvSpPr>
        <p:spPr>
          <a:xfrm>
            <a:off x="2225842" y="1943100"/>
            <a:ext cx="6442814" cy="1015663"/>
          </a:xfrm>
          <a:prstGeom prst="rect">
            <a:avLst/>
          </a:prstGeom>
        </p:spPr>
        <p:txBody>
          <a:bodyPr wrap="square">
            <a:spAutoFit/>
          </a:bodyPr>
          <a:lstStyle/>
          <a:p>
            <a:pPr>
              <a:lnSpc>
                <a:spcPct val="150000"/>
              </a:lnSpc>
              <a:spcAft>
                <a:spcPts val="800"/>
              </a:spcAft>
            </a:pPr>
            <a:r>
              <a:rPr lang="en-US" sz="4000" b="1" dirty="0" err="1">
                <a:latin typeface="Arial" panose="020B0604020202020204" pitchFamily="34" charset="0"/>
                <a:ea typeface="Calibri" panose="020F0502020204030204" pitchFamily="34" charset="0"/>
                <a:cs typeface="Times New Roman" panose="02020603050405020304" pitchFamily="18" charset="0"/>
              </a:rPr>
              <a:t>Câu</a:t>
            </a:r>
            <a:r>
              <a:rPr lang="en-US" sz="4000" b="1"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câu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lời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1981200" y="8039100"/>
            <a:ext cx="10134600"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59100" y="8503753"/>
            <a:ext cx="1752600" cy="1283779"/>
          </a:xfrm>
          <a:prstGeom prst="rect">
            <a:avLst/>
          </a:prstGeom>
        </p:spPr>
      </p:pic>
      <p:pic>
        <p:nvPicPr>
          <p:cNvPr id="1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4400" y="880512"/>
            <a:ext cx="762000" cy="804222"/>
          </a:xfrm>
          <a:prstGeom prst="rect">
            <a:avLst/>
          </a:prstGeom>
        </p:spPr>
      </p:pic>
      <p:sp>
        <p:nvSpPr>
          <p:cNvPr id="3" name="Rectangle 2"/>
          <p:cNvSpPr/>
          <p:nvPr/>
        </p:nvSpPr>
        <p:spPr>
          <a:xfrm>
            <a:off x="2209800" y="2858036"/>
            <a:ext cx="15799792" cy="6247864"/>
          </a:xfrm>
          <a:prstGeom prst="rect">
            <a:avLst/>
          </a:prstGeom>
        </p:spPr>
        <p:txBody>
          <a:bodyPr wrap="square">
            <a:spAutoFit/>
          </a:bodyPr>
          <a:lstStyle/>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B. Ba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a:t>
            </a:r>
            <a:r>
              <a:rPr lang="en-US" sz="4000" dirty="0">
                <a:latin typeface="Arial" panose="020B0604020202020204" pitchFamily="34" charset="0"/>
                <a:ea typeface="Calibri" panose="020F0502020204030204" pitchFamily="34" charset="0"/>
                <a:cs typeface="Times New Roman" panose="02020603050405020304" pitchFamily="18" charset="0"/>
              </a:rPr>
              <a:t> qua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định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tìm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nhiều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1052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990600" y="5301880"/>
            <a:ext cx="6777789" cy="92930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16000" y="8278531"/>
            <a:ext cx="1752600" cy="1283779"/>
          </a:xfrm>
          <a:prstGeom prst="rect">
            <a:avLst/>
          </a:prstGeom>
        </p:spPr>
      </p:pic>
      <p:pic>
        <p:nvPicPr>
          <p:cNvPr id="1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4400" y="880512"/>
            <a:ext cx="762000" cy="80422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43000" y="2067383"/>
                <a:ext cx="16535400" cy="8243795"/>
              </a:xfrm>
              <a:prstGeom prst="rect">
                <a:avLst/>
              </a:prstGeom>
            </p:spPr>
            <p:txBody>
              <a:bodyPr wrap="square">
                <a:spAutoFit/>
              </a:bodyPr>
              <a:lstStyle/>
              <a:p>
                <a:pPr algn="just">
                  <a:lnSpc>
                    <a:spcPct val="150000"/>
                  </a:lnSpc>
                </a:pPr>
                <a:r>
                  <a:rPr lang="en-US" sz="4000" b="1" dirty="0">
                    <a:latin typeface="Arial" panose="020B0604020202020204" pitchFamily="34" charset="0"/>
                    <a:ea typeface="Times New Roman" panose="02020603050405020304" pitchFamily="18" charset="0"/>
                  </a:rPr>
                  <a:t>Câu 4. </a:t>
                </a:r>
                <a:r>
                  <a:rPr lang="en-US" sz="4000" dirty="0">
                    <a:solidFill>
                      <a:srgbClr val="333333"/>
                    </a:solidFill>
                    <a:effectLst/>
                    <a:latin typeface="Arial" panose="020B0604020202020204" pitchFamily="34" charset="0"/>
                    <a:ea typeface="Times New Roman" panose="02020603050405020304" pitchFamily="18" charset="0"/>
                  </a:rPr>
                  <a:t>Cho tam </a:t>
                </a:r>
                <a:r>
                  <a:rPr lang="en-US" sz="4000" dirty="0" err="1">
                    <a:solidFill>
                      <a:srgbClr val="333333"/>
                    </a:solidFill>
                    <a:effectLst/>
                    <a:latin typeface="Arial" panose="020B0604020202020204" pitchFamily="34" charset="0"/>
                    <a:ea typeface="Times New Roman" panose="02020603050405020304" pitchFamily="18" charset="0"/>
                  </a:rPr>
                  <a:t>giác</a:t>
                </a:r>
                <a:r>
                  <a:rPr lang="en-US" sz="4000" dirty="0">
                    <a:solidFill>
                      <a:srgbClr val="333333"/>
                    </a:solidFill>
                    <a:effectLst/>
                    <a:latin typeface="Arial" panose="020B0604020202020204" pitchFamily="34" charset="0"/>
                    <a:ea typeface="Times New Roman" panose="02020603050405020304" pitchFamily="18" charset="0"/>
                  </a:rPr>
                  <a:t> ABC </a:t>
                </a:r>
                <a:r>
                  <a:rPr lang="en-US" sz="4000" dirty="0" err="1">
                    <a:solidFill>
                      <a:srgbClr val="333333"/>
                    </a:solidFill>
                    <a:effectLst/>
                    <a:latin typeface="Arial" panose="020B0604020202020204" pitchFamily="34" charset="0"/>
                    <a:ea typeface="Times New Roman" panose="02020603050405020304" pitchFamily="18" charset="0"/>
                  </a:rPr>
                  <a:t>có</a:t>
                </a:r>
                <a:r>
                  <a:rPr lang="en-US" sz="4000" dirty="0">
                    <a:solidFill>
                      <a:srgbClr val="333333"/>
                    </a:solidFill>
                    <a:effectLst/>
                    <a:latin typeface="Arial" panose="020B0604020202020204" pitchFamily="34" charset="0"/>
                    <a:ea typeface="Times New Roman" panose="02020603050405020304" pitchFamily="18" charset="0"/>
                  </a:rPr>
                  <a:t> G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trọng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tâm</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đường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trung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tuyến</a:t>
                </a:r>
                <a:r>
                  <a:rPr lang="en-US" sz="4000" dirty="0">
                    <a:solidFill>
                      <a:srgbClr val="333333"/>
                    </a:solidFill>
                    <a:effectLst/>
                    <a:latin typeface="Arial" panose="020B0604020202020204" pitchFamily="34" charset="0"/>
                    <a:ea typeface="Times New Roman" panose="02020603050405020304" pitchFamily="18" charset="0"/>
                  </a:rPr>
                  <a:t> AD. </a:t>
                </a:r>
                <a:r>
                  <a:rPr lang="en-US" sz="4000" dirty="0" err="1">
                    <a:solidFill>
                      <a:srgbClr val="333333"/>
                    </a:solidFill>
                    <a:effectLst/>
                    <a:latin typeface="Arial" panose="020B0604020202020204" pitchFamily="34" charset="0"/>
                    <a:ea typeface="Times New Roman" panose="02020603050405020304" pitchFamily="18" charset="0"/>
                  </a:rPr>
                  <a:t>Trên</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đối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của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tia</a:t>
                </a:r>
                <a:r>
                  <a:rPr lang="en-US" sz="4000" dirty="0">
                    <a:solidFill>
                      <a:srgbClr val="333333"/>
                    </a:solidFill>
                    <a:effectLst/>
                    <a:latin typeface="Arial" panose="020B0604020202020204" pitchFamily="34" charset="0"/>
                    <a:ea typeface="Times New Roman" panose="02020603050405020304" pitchFamily="18" charset="0"/>
                  </a:rPr>
                  <a:t> DA </a:t>
                </a:r>
                <a:r>
                  <a:rPr lang="en-US" sz="4000" dirty="0" err="1">
                    <a:solidFill>
                      <a:srgbClr val="333333"/>
                    </a:solidFill>
                    <a:effectLst/>
                    <a:latin typeface="Arial" panose="020B0604020202020204" pitchFamily="34" charset="0"/>
                    <a:ea typeface="Times New Roman" panose="02020603050405020304" pitchFamily="18" charset="0"/>
                  </a:rPr>
                  <a:t>lấy</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điểm</a:t>
                </a:r>
                <a:r>
                  <a:rPr lang="en-US" sz="4000" dirty="0">
                    <a:solidFill>
                      <a:srgbClr val="333333"/>
                    </a:solidFill>
                    <a:effectLst/>
                    <a:latin typeface="Arial" panose="020B0604020202020204" pitchFamily="34" charset="0"/>
                    <a:ea typeface="Times New Roman" panose="02020603050405020304" pitchFamily="18" charset="0"/>
                  </a:rPr>
                  <a:t> M </a:t>
                </a:r>
                <a:r>
                  <a:rPr lang="en-US" sz="4000" dirty="0" err="1">
                    <a:solidFill>
                      <a:srgbClr val="333333"/>
                    </a:solidFill>
                    <a:effectLst/>
                    <a:latin typeface="Arial" panose="020B0604020202020204" pitchFamily="34" charset="0"/>
                    <a:ea typeface="Times New Roman" panose="02020603050405020304" pitchFamily="18" charset="0"/>
                  </a:rPr>
                  <a:t>sao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cho</a:t>
                </a:r>
                <a:r>
                  <a:rPr lang="en-US" sz="4000" dirty="0">
                    <a:solidFill>
                      <a:srgbClr val="333333"/>
                    </a:solidFill>
                    <a:effectLst/>
                    <a:latin typeface="Arial" panose="020B0604020202020204" pitchFamily="34" charset="0"/>
                    <a:ea typeface="Times New Roman" panose="02020603050405020304" pitchFamily="18" charset="0"/>
                  </a:rPr>
                  <a:t> DM = </a:t>
                </a:r>
                <a14:m>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b="0" i="1"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a14:m>
                <a:r>
                  <a:rPr lang="en-US" sz="4000" dirty="0">
                    <a:solidFill>
                      <a:srgbClr val="333333"/>
                    </a:solidFill>
                    <a:effectLst/>
                    <a:latin typeface="Arial" panose="020B0604020202020204" pitchFamily="34" charset="0"/>
                    <a:ea typeface="Times New Roman" panose="02020603050405020304" pitchFamily="18" charset="0"/>
                  </a:rPr>
                  <a:t> AD.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nào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đúng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trong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các</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khẳng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dưới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đây</a:t>
                </a:r>
                <a:r>
                  <a:rPr lang="en-US" sz="4000" dirty="0">
                    <a:solidFill>
                      <a:srgbClr val="333333"/>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A. D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GM.</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B. G </a:t>
                </a:r>
                <a:r>
                  <a:rPr lang="en-US" sz="4000" dirty="0" err="1">
                    <a:solidFill>
                      <a:schemeClr val="tx1"/>
                    </a:solidFill>
                    <a:effectLst/>
                    <a:latin typeface="Arial" panose="020B0604020202020204" pitchFamily="34" charset="0"/>
                    <a:ea typeface="Times New Roman" panose="02020603050405020304" pitchFamily="18" charset="0"/>
                  </a:rPr>
                  <a:t>là</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trung</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điểm</a:t>
                </a:r>
                <a:r>
                  <a:rPr lang="en-US" sz="4000" dirty="0">
                    <a:solidFill>
                      <a:schemeClr val="tx1"/>
                    </a:solidFill>
                    <a:effectLst/>
                    <a:latin typeface="Arial" panose="020B0604020202020204" pitchFamily="34" charset="0"/>
                    <a:ea typeface="Times New Roman" panose="02020603050405020304" pitchFamily="18" charset="0"/>
                  </a:rPr>
                  <a:t> </a:t>
                </a:r>
                <a:r>
                  <a:rPr lang="en-US" sz="4000" dirty="0" err="1">
                    <a:solidFill>
                      <a:schemeClr val="tx1"/>
                    </a:solidFill>
                    <a:effectLst/>
                    <a:latin typeface="Arial" panose="020B0604020202020204" pitchFamily="34" charset="0"/>
                    <a:ea typeface="Times New Roman" panose="02020603050405020304" pitchFamily="18" charset="0"/>
                  </a:rPr>
                  <a:t>của</a:t>
                </a:r>
                <a:r>
                  <a:rPr lang="en-US" sz="4000" dirty="0">
                    <a:solidFill>
                      <a:schemeClr val="tx1"/>
                    </a:solidFill>
                    <a:effectLst/>
                    <a:latin typeface="Arial" panose="020B0604020202020204" pitchFamily="34" charset="0"/>
                    <a:ea typeface="Times New Roman" panose="02020603050405020304" pitchFamily="18" charset="0"/>
                  </a:rPr>
                  <a:t> AD.</a:t>
                </a:r>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C.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𝐴𝐷</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f>
                      <m:fPr>
                        <m:ctrlP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num>
                      <m:den>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𝐺𝑀</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gn="just">
                  <a:lnSpc>
                    <a:spcPct val="150000"/>
                  </a:lnSpc>
                </a:pPr>
                <a:r>
                  <a:rPr lang="en-US" sz="4000" dirty="0">
                    <a:solidFill>
                      <a:schemeClr val="tx1"/>
                    </a:solidFill>
                    <a:effectLst/>
                    <a:latin typeface="Arial" panose="020B0604020202020204" pitchFamily="34" charset="0"/>
                    <a:ea typeface="Times New Roman" panose="02020603050405020304" pitchFamily="18" charset="0"/>
                  </a:rPr>
                  <a:t>D.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rPr>
                      <m:t>𝐴𝐺</m:t>
                    </m:r>
                    <m:r>
                      <a:rPr lang="en-US" sz="4000" i="1" dirty="0" smtClean="0">
                        <a:solidFill>
                          <a:schemeClr val="tx1"/>
                        </a:solidFill>
                        <a:effectLst/>
                        <a:latin typeface="Cambria Math" panose="02040503050406030204" pitchFamily="18" charset="0"/>
                        <a:ea typeface="Times New Roman" panose="02020603050405020304" pitchFamily="18" charset="0"/>
                      </a:rPr>
                      <m:t> = 3</m:t>
                    </m:r>
                    <m:r>
                      <a:rPr lang="en-US" sz="4000" i="1" dirty="0" smtClean="0">
                        <a:solidFill>
                          <a:schemeClr val="tx1"/>
                        </a:solidFill>
                        <a:effectLst/>
                        <a:latin typeface="Cambria Math" panose="02040503050406030204" pitchFamily="18" charset="0"/>
                        <a:ea typeface="Times New Roman" panose="02020603050405020304" pitchFamily="18" charset="0"/>
                      </a:rPr>
                      <m:t>𝐷𝑀</m:t>
                    </m:r>
                    <m:r>
                      <a:rPr lang="en-US" sz="4000" i="1" dirty="0" smtClean="0">
                        <a:solidFill>
                          <a:schemeClr val="tx1"/>
                        </a:solidFill>
                        <a:effectLst/>
                        <a:latin typeface="Cambria Math" panose="02040503050406030204" pitchFamily="18" charset="0"/>
                        <a:ea typeface="Times New Roman" panose="02020603050405020304" pitchFamily="18" charset="0"/>
                      </a:rPr>
                      <m:t>.</m:t>
                    </m:r>
                  </m:oMath>
                </a14:m>
                <a:endParaRPr lang="en-US" sz="4000" dirty="0">
                  <a:solidFill>
                    <a:schemeClr val="tx1"/>
                  </a:solidFill>
                  <a:effectLst/>
                  <a:latin typeface="Times New Roman" panose="02020603050405020304" pitchFamily="18" charset="0"/>
                  <a:ea typeface="Times New Roman" panose="02020603050405020304" pitchFamily="18" charset="0"/>
                </a:endParaRPr>
              </a:p>
              <a:p>
                <a:pPr>
                  <a:lnSpc>
                    <a:spcPct val="150000"/>
                  </a:lnSpc>
                </a:pP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43000" y="2067383"/>
                <a:ext cx="16535400" cy="8243795"/>
              </a:xfrm>
              <a:prstGeom prst="rect">
                <a:avLst/>
              </a:prstGeom>
              <a:blipFill>
                <a:blip r:embed="rId38"/>
                <a:stretch>
                  <a:fillRect l="-1327" r="-1291"/>
                </a:stretch>
              </a:blipFill>
            </p:spPr>
            <p:txBody>
              <a:bodyPr/>
              <a:lstStyle/>
              <a:p>
                <a:r>
                  <a:rPr lang="en-US">
                    <a:noFill/>
                  </a:rPr>
                  <a:t> </a:t>
                </a:r>
              </a:p>
            </p:txBody>
          </p:sp>
        </mc:Fallback>
      </mc:AlternateContent>
    </p:spTree>
    <p:extLst>
      <p:ext uri="{BB962C8B-B14F-4D97-AF65-F5344CB8AC3E}">
        <p14:creationId xmlns:p14="http://schemas.microsoft.com/office/powerpoint/2010/main" val="375710574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339480"/>
            <a:ext cx="13792200" cy="3170099"/>
          </a:xfrm>
          <a:prstGeom prst="rect">
            <a:avLst/>
          </a:prstGeom>
        </p:spPr>
        <p:txBody>
          <a:bodyPr wrap="square">
            <a:spAutoFit/>
          </a:bodyPr>
          <a:lstStyle/>
          <a:p>
            <a:pPr lvl="8" algn="just">
              <a:lnSpc>
                <a:spcPct val="250000"/>
              </a:lnSpc>
            </a:pPr>
            <a:r>
              <a:rPr lang="en-US" sz="4000" dirty="0">
                <a:latin typeface="Arial" panose="020B0604020202020204" pitchFamily="34" charset="0"/>
                <a:ea typeface="Times New Roman" panose="02020603050405020304" pitchFamily="18" charset="0"/>
              </a:rPr>
              <a:t>A.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D</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B.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E</a:t>
            </a:r>
            <a:endParaRPr lang="en-US" sz="3600" dirty="0">
              <a:latin typeface="Times New Roman" panose="02020603050405020304" pitchFamily="18" charset="0"/>
              <a:ea typeface="Times New Roman" panose="02020603050405020304" pitchFamily="18" charset="0"/>
            </a:endParaRPr>
          </a:p>
          <a:p>
            <a:pPr lvl="8" algn="just">
              <a:lnSpc>
                <a:spcPct val="250000"/>
              </a:lnSpc>
            </a:pPr>
            <a:r>
              <a:rPr lang="en-US" sz="4000" dirty="0">
                <a:latin typeface="Arial" panose="020B0604020202020204" pitchFamily="34" charset="0"/>
                <a:ea typeface="Times New Roman" panose="02020603050405020304" pitchFamily="18" charset="0"/>
              </a:rPr>
              <a:t>C. </a:t>
            </a:r>
            <a:r>
              <a:rPr lang="en-US" sz="4000" dirty="0" err="1">
                <a:latin typeface="Arial" panose="020B0604020202020204" pitchFamily="34" charset="0"/>
                <a:ea typeface="Times New Roman" panose="02020603050405020304" pitchFamily="18" charset="0"/>
              </a:rPr>
              <a:t>Điểm</a:t>
            </a:r>
            <a:r>
              <a:rPr lang="en-US" sz="4000" dirty="0">
                <a:latin typeface="Arial" panose="020B0604020202020204" pitchFamily="34" charset="0"/>
                <a:ea typeface="Times New Roman" panose="02020603050405020304" pitchFamily="18" charset="0"/>
              </a:rPr>
              <a:t> O</a:t>
            </a:r>
            <a:r>
              <a:rPr lang="en-US" sz="3600" dirty="0">
                <a:latin typeface="Times New Roman" panose="02020603050405020304" pitchFamily="18" charset="0"/>
                <a:ea typeface="Times New Roman" panose="02020603050405020304" pitchFamily="18" charset="0"/>
              </a:rPr>
              <a:t>			</a:t>
            </a:r>
            <a:r>
              <a:rPr lang="en-US" sz="4000" dirty="0">
                <a:latin typeface="Arial" panose="020B0604020202020204" pitchFamily="34" charset="0"/>
                <a:ea typeface="Times New Roman" panose="02020603050405020304" pitchFamily="18" charset="0"/>
              </a:rPr>
              <a:t>D.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 B, C </a:t>
            </a:r>
            <a:r>
              <a:rPr lang="en-US" sz="4000" dirty="0" err="1">
                <a:latin typeface="Arial" panose="020B0604020202020204" pitchFamily="34" charset="0"/>
                <a:ea typeface="Times New Roman" panose="02020603050405020304" pitchFamily="18" charset="0"/>
              </a:rPr>
              <a:t>đều</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sai</a:t>
            </a:r>
            <a:endParaRPr lang="en-US" sz="3600" dirty="0">
              <a:latin typeface="Times New Roman" panose="02020603050405020304" pitchFamily="18" charset="0"/>
              <a:ea typeface="Times New Roman" panose="02020603050405020304" pitchFamily="18" charset="0"/>
            </a:endParaRPr>
          </a:p>
        </p:txBody>
      </p:sp>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8329" y="943988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334000" y="682024"/>
            <a:ext cx="8108406" cy="1078910"/>
            <a:chOff x="-4598847" y="178390"/>
            <a:chExt cx="15690559" cy="1078910"/>
          </a:xfrm>
          <a:solidFill>
            <a:schemeClr val="accent5">
              <a:lumMod val="75000"/>
            </a:schemeClr>
          </a:solidFill>
        </p:grpSpPr>
        <p:sp>
          <p:nvSpPr>
            <p:cNvPr id="16" name="Rectangle 15"/>
            <p:cNvSpPr/>
            <p:nvPr/>
          </p:nvSpPr>
          <p:spPr>
            <a:xfrm>
              <a:off x="-4598847" y="190500"/>
              <a:ext cx="14737595"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566667" y="178390"/>
              <a:ext cx="14658379"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TRẮC 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9" name="Rounded Rectangle 8"/>
          <p:cNvSpPr/>
          <p:nvPr/>
        </p:nvSpPr>
        <p:spPr>
          <a:xfrm>
            <a:off x="8915400" y="5816123"/>
            <a:ext cx="3505200" cy="1079977"/>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6400" y="8424564"/>
            <a:ext cx="1752600" cy="1283779"/>
          </a:xfrm>
          <a:prstGeom prst="rect">
            <a:avLst/>
          </a:prstGeom>
        </p:spPr>
      </p:pic>
      <p:pic>
        <p:nvPicPr>
          <p:cNvPr id="14"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4400" y="880512"/>
            <a:ext cx="762000" cy="804222"/>
          </a:xfrm>
          <a:prstGeom prst="rect">
            <a:avLst/>
          </a:prstGeom>
        </p:spPr>
      </p:pic>
      <p:sp>
        <p:nvSpPr>
          <p:cNvPr id="4" name="Rectangle 3"/>
          <p:cNvSpPr/>
          <p:nvPr/>
        </p:nvSpPr>
        <p:spPr>
          <a:xfrm>
            <a:off x="874271" y="2247745"/>
            <a:ext cx="16535400" cy="2748253"/>
          </a:xfrm>
          <a:prstGeom prst="rect">
            <a:avLst/>
          </a:prstGeom>
        </p:spPr>
        <p:txBody>
          <a:bodyPr wrap="square">
            <a:spAutoFit/>
          </a:bodyPr>
          <a:lstStyle/>
          <a:p>
            <a:pPr algn="just">
              <a:lnSpc>
                <a:spcPct val="150000"/>
              </a:lnSpc>
              <a:spcAft>
                <a:spcPts val="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5. </a:t>
            </a:r>
            <a:r>
              <a:rPr lang="en-US" sz="4000" dirty="0">
                <a:solidFill>
                  <a:srgbClr val="333333"/>
                </a:solidFill>
                <a:latin typeface="Arial" panose="020B0604020202020204" pitchFamily="34" charset="0"/>
                <a:ea typeface="Times New Roman" panose="02020603050405020304" pitchFamily="18" charset="0"/>
              </a:rPr>
              <a:t>Cho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Trên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đường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tuyến</a:t>
            </a:r>
            <a:r>
              <a:rPr lang="en-US" sz="4000" dirty="0">
                <a:solidFill>
                  <a:srgbClr val="333333"/>
                </a:solidFill>
                <a:latin typeface="Arial" panose="020B0604020202020204" pitchFamily="34" charset="0"/>
                <a:ea typeface="Times New Roman" panose="02020603050405020304" pitchFamily="18" charset="0"/>
              </a:rPr>
              <a:t> AM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lấy</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hai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D </a:t>
            </a:r>
            <a:r>
              <a:rPr lang="en-US" sz="4000" dirty="0" err="1">
                <a:solidFill>
                  <a:srgbClr val="333333"/>
                </a:solidFill>
                <a:latin typeface="Arial" panose="020B0604020202020204" pitchFamily="34" charset="0"/>
                <a:ea typeface="Times New Roman" panose="02020603050405020304" pitchFamily="18" charset="0"/>
              </a:rPr>
              <a:t>và</a:t>
            </a:r>
            <a:r>
              <a:rPr lang="en-US" sz="4000" dirty="0">
                <a:solidFill>
                  <a:srgbClr val="333333"/>
                </a:solidFill>
                <a:latin typeface="Arial" panose="020B0604020202020204" pitchFamily="34" charset="0"/>
                <a:ea typeface="Times New Roman" panose="02020603050405020304" pitchFamily="18" charset="0"/>
              </a:rPr>
              <a:t> E </a:t>
            </a:r>
            <a:r>
              <a:rPr lang="en-US" sz="4000" dirty="0" err="1">
                <a:solidFill>
                  <a:srgbClr val="333333"/>
                </a:solidFill>
                <a:latin typeface="Arial" panose="020B0604020202020204" pitchFamily="34" charset="0"/>
                <a:ea typeface="Times New Roman" panose="02020603050405020304" pitchFamily="18" charset="0"/>
              </a:rPr>
              <a:t>sao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cho</a:t>
            </a:r>
            <a:r>
              <a:rPr lang="en-US" sz="4000" dirty="0">
                <a:solidFill>
                  <a:srgbClr val="333333"/>
                </a:solidFill>
                <a:latin typeface="Arial" panose="020B0604020202020204" pitchFamily="34" charset="0"/>
                <a:ea typeface="Times New Roman" panose="02020603050405020304" pitchFamily="18" charset="0"/>
              </a:rPr>
              <a:t> AD = DE = EM. </a:t>
            </a:r>
            <a:r>
              <a:rPr lang="en-US" sz="4000" dirty="0" err="1">
                <a:solidFill>
                  <a:srgbClr val="333333"/>
                </a:solidFill>
                <a:latin typeface="Arial" panose="020B0604020202020204" pitchFamily="34" charset="0"/>
                <a:ea typeface="Times New Roman" panose="02020603050405020304" pitchFamily="18" charset="0"/>
              </a:rPr>
              <a:t>Gọi</a:t>
            </a:r>
            <a:r>
              <a:rPr lang="en-US" sz="4000" dirty="0">
                <a:solidFill>
                  <a:srgbClr val="333333"/>
                </a:solidFill>
                <a:latin typeface="Arial" panose="020B0604020202020204" pitchFamily="34" charset="0"/>
                <a:ea typeface="Times New Roman" panose="02020603050405020304" pitchFamily="18" charset="0"/>
              </a:rPr>
              <a:t> O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trung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điểm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đoạn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thẳng</a:t>
            </a:r>
            <a:r>
              <a:rPr lang="en-US" sz="4000" dirty="0">
                <a:solidFill>
                  <a:srgbClr val="333333"/>
                </a:solidFill>
                <a:latin typeface="Arial" panose="020B0604020202020204" pitchFamily="34" charset="0"/>
                <a:ea typeface="Times New Roman" panose="02020603050405020304" pitchFamily="18" charset="0"/>
              </a:rPr>
              <a:t> DE. </a:t>
            </a:r>
            <a:r>
              <a:rPr lang="en-US" sz="4000" dirty="0" err="1">
                <a:solidFill>
                  <a:srgbClr val="333333"/>
                </a:solidFill>
                <a:latin typeface="Arial" panose="020B0604020202020204" pitchFamily="34" charset="0"/>
                <a:ea typeface="Times New Roman" panose="02020603050405020304" pitchFamily="18" charset="0"/>
              </a:rPr>
              <a:t>Khi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trọng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tâm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tam </a:t>
            </a:r>
            <a:r>
              <a:rPr lang="en-US" sz="4000" dirty="0" err="1">
                <a:solidFill>
                  <a:srgbClr val="333333"/>
                </a:solidFill>
                <a:latin typeface="Arial" panose="020B0604020202020204" pitchFamily="34" charset="0"/>
                <a:ea typeface="Times New Roman" panose="02020603050405020304" pitchFamily="18" charset="0"/>
              </a:rPr>
              <a:t>giác</a:t>
            </a:r>
            <a:r>
              <a:rPr lang="en-US" sz="4000" dirty="0">
                <a:solidFill>
                  <a:srgbClr val="333333"/>
                </a:solidFill>
                <a:latin typeface="Arial" panose="020B0604020202020204" pitchFamily="34" charset="0"/>
                <a:ea typeface="Times New Roman" panose="02020603050405020304" pitchFamily="18" charset="0"/>
              </a:rPr>
              <a:t> ABC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15116360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0" y="190500"/>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95400" y="1566395"/>
                <a:ext cx="16383000" cy="1839606"/>
              </a:xfrm>
              <a:prstGeom prst="rect">
                <a:avLst/>
              </a:prstGeom>
            </p:spPr>
            <p:txBody>
              <a:bodyPr wrap="square">
                <a:spAutoFit/>
              </a:bodyPr>
              <a:lstStyle/>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Cho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Ba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đồng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quy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1566395"/>
                <a:ext cx="16383000" cy="1839606"/>
              </a:xfrm>
              <a:prstGeom prst="rect">
                <a:avLst/>
              </a:prstGeom>
              <a:blipFill>
                <a:blip r:embed="rId10"/>
                <a:stretch>
                  <a:fillRect l="-1340" b="-12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912786" y="2492481"/>
                <a:ext cx="8429294" cy="1827039"/>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12786" y="2492481"/>
                <a:ext cx="8429294" cy="1827039"/>
              </a:xfrm>
              <a:prstGeom prst="rect">
                <a:avLst/>
              </a:prstGeom>
              <a:blipFill>
                <a:blip r:embed="rId11"/>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12"/>
          <a:stretch>
            <a:fillRect/>
          </a:stretch>
        </p:blipFill>
        <p:spPr>
          <a:xfrm>
            <a:off x="750715" y="4838700"/>
            <a:ext cx="5136738" cy="4142887"/>
          </a:xfrm>
          <a:prstGeom prst="rect">
            <a:avLst/>
          </a:prstGeom>
        </p:spPr>
      </p:pic>
      <p:sp>
        <p:nvSpPr>
          <p:cNvPr id="5" name="Rectangle 4"/>
          <p:cNvSpPr/>
          <p:nvPr/>
        </p:nvSpPr>
        <p:spPr>
          <a:xfrm>
            <a:off x="5334000" y="259870"/>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1.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6705600" y="4890713"/>
                <a:ext cx="10844463" cy="4172681"/>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CP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pP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𝐺𝐴</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𝐴𝑀</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𝐺𝐵</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𝐵𝑁</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𝐺𝐶</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705600" y="4890713"/>
                <a:ext cx="10844463" cy="4172681"/>
              </a:xfrm>
              <a:prstGeom prst="rect">
                <a:avLst/>
              </a:prstGeom>
              <a:blipFill>
                <a:blip r:embed="rId13"/>
                <a:stretch>
                  <a:fillRect l="-1967" r="-1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52600" y="8822217"/>
                <a:ext cx="15011400" cy="1402692"/>
              </a:xfrm>
              <a:prstGeom prst="rect">
                <a:avLst/>
              </a:prstGeom>
            </p:spPr>
            <p:txBody>
              <a:bodyPr wrap="square">
                <a:spAutoFit/>
              </a:bodyPr>
              <a:lstStyle/>
              <a:p>
                <a:pPr lvl="0"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Do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𝐵𝑁</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52600" y="8822217"/>
                <a:ext cx="15011400" cy="1402692"/>
              </a:xfrm>
              <a:prstGeom prst="rect">
                <a:avLst/>
              </a:prstGeom>
              <a:blipFill>
                <a:blip r:embed="rId14"/>
                <a:stretch>
                  <a:fillRect l="-1462"/>
                </a:stretch>
              </a:blipFill>
            </p:spPr>
            <p:txBody>
              <a:bodyPr/>
              <a:lstStyle/>
              <a:p>
                <a:r>
                  <a:rPr lang="en-US">
                    <a:noFill/>
                  </a:rPr>
                  <a:t> </a:t>
                </a:r>
              </a:p>
            </p:txBody>
          </p:sp>
        </mc:Fallback>
      </mc:AlternateContent>
      <p:sp>
        <p:nvSpPr>
          <p:cNvPr id="20" name="Oval Callout 19"/>
          <p:cNvSpPr/>
          <p:nvPr/>
        </p:nvSpPr>
        <p:spPr>
          <a:xfrm>
            <a:off x="4574421" y="4335176"/>
            <a:ext cx="1738147" cy="687961"/>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6761091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5" grpId="0"/>
      <p:bldP spid="7"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10172042"/>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0" name="Pentagon 9"/>
          <p:cNvSpPr/>
          <p:nvPr/>
        </p:nvSpPr>
        <p:spPr>
          <a:xfrm>
            <a:off x="0" y="190500"/>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sp>
        <p:nvSpPr>
          <p:cNvPr id="14" name="Rectangle 13"/>
          <p:cNvSpPr/>
          <p:nvPr/>
        </p:nvSpPr>
        <p:spPr>
          <a:xfrm>
            <a:off x="5334000" y="259870"/>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2.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57200" y="1638300"/>
                <a:ext cx="17754600" cy="286232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r>
                  <a:rPr lang="en-US" sz="4000" dirty="0">
                    <a:latin typeface="Calibri" panose="020F0502020204030204" pitchFamily="34"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1638300"/>
                <a:ext cx="17754600" cy="2862322"/>
              </a:xfrm>
              <a:prstGeom prst="rect">
                <a:avLst/>
              </a:prstGeom>
              <a:blipFill>
                <a:blip r:embed="rId10"/>
                <a:stretch>
                  <a:fillRect l="-1202" r="-755" b="-4478"/>
                </a:stretch>
              </a:blipFill>
            </p:spPr>
            <p:txBody>
              <a:bodyPr/>
              <a:lstStyle/>
              <a:p>
                <a:r>
                  <a:rPr lang="en-US">
                    <a:noFill/>
                  </a:rPr>
                  <a:t> </a:t>
                </a:r>
              </a:p>
            </p:txBody>
          </p:sp>
        </mc:Fallback>
      </mc:AlternateContent>
      <p:pic>
        <p:nvPicPr>
          <p:cNvPr id="3" name="Picture 2"/>
          <p:cNvPicPr>
            <a:picLocks noChangeAspect="1"/>
          </p:cNvPicPr>
          <p:nvPr/>
        </p:nvPicPr>
        <p:blipFill>
          <a:blip r:embed="rId11"/>
          <a:stretch>
            <a:fillRect/>
          </a:stretch>
        </p:blipFill>
        <p:spPr>
          <a:xfrm>
            <a:off x="457200" y="4885447"/>
            <a:ext cx="4494852" cy="5136058"/>
          </a:xfrm>
          <a:prstGeom prst="rect">
            <a:avLst/>
          </a:prstGeom>
        </p:spPr>
      </p:pic>
      <p:sp>
        <p:nvSpPr>
          <p:cNvPr id="15" name="Oval Callout 14"/>
          <p:cNvSpPr/>
          <p:nvPr/>
        </p:nvSpPr>
        <p:spPr>
          <a:xfrm>
            <a:off x="9310437" y="47063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5334000" y="6003849"/>
                <a:ext cx="12559428" cy="3919214"/>
              </a:xfrm>
              <a:prstGeom prst="rect">
                <a:avLst/>
              </a:prstGeom>
            </p:spPr>
            <p:txBody>
              <a:bodyPr wrap="square">
                <a:spAutoFit/>
              </a:bodyPr>
              <a:lstStyle/>
              <a:p>
                <a:pPr algn="just">
                  <a:lnSpc>
                    <a:spcPct val="150000"/>
                  </a:lnSpc>
                  <a:spcBef>
                    <a:spcPts val="600"/>
                  </a:spcBef>
                  <a:spcAft>
                    <a:spcPts val="800"/>
                  </a:spcAft>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 = AC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m:t>
                        </m:r>
                      </m:e>
                    </m:acc>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Aft>
                    <a:spcPts val="1200"/>
                  </a:spcAft>
                </a:pPr>
                <a:r>
                  <a:rPr lang="en-US" sz="4000" dirty="0">
                    <a:solidFill>
                      <a:srgbClr val="000000"/>
                    </a:solidFill>
                    <a:effectLst/>
                    <a:latin typeface="Arial" panose="020B0604020202020204" pitchFamily="34" charset="0"/>
                    <a:ea typeface="Times New Roman" panose="02020603050405020304" pitchFamily="18" charset="0"/>
                  </a:rPr>
                  <a:t>Do BM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CN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hai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đường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tuyến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tam </a:t>
                </a:r>
                <a:r>
                  <a:rPr lang="en-US" sz="4000" dirty="0" err="1">
                    <a:solidFill>
                      <a:srgbClr val="000000"/>
                    </a:solidFill>
                    <a:effectLst/>
                    <a:latin typeface="Arial" panose="020B0604020202020204" pitchFamily="34" charset="0"/>
                    <a:ea typeface="Times New Roman" panose="02020603050405020304" pitchFamily="18" charset="0"/>
                  </a:rPr>
                  <a:t>giác</a:t>
                </a:r>
                <a:r>
                  <a:rPr lang="en-US" sz="4000" dirty="0">
                    <a:solidFill>
                      <a:srgbClr val="000000"/>
                    </a:solidFill>
                    <a:effectLst/>
                    <a:latin typeface="Arial" panose="020B0604020202020204" pitchFamily="34" charset="0"/>
                    <a:ea typeface="Times New Roman" panose="02020603050405020304" pitchFamily="18" charset="0"/>
                  </a:rPr>
                  <a:t> ABC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M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AC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N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AB.</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334000" y="6003849"/>
                <a:ext cx="12559428" cy="3919214"/>
              </a:xfrm>
              <a:prstGeom prst="rect">
                <a:avLst/>
              </a:prstGeom>
              <a:blipFill>
                <a:blip r:embed="rId12"/>
                <a:stretch>
                  <a:fillRect l="-1699" r="-1456" b="-2799"/>
                </a:stretch>
              </a:blipFill>
            </p:spPr>
            <p:txBody>
              <a:bodyPr/>
              <a:lstStyle/>
              <a:p>
                <a:r>
                  <a:rPr lang="en-US">
                    <a:noFill/>
                  </a:rPr>
                  <a:t> </a:t>
                </a:r>
              </a:p>
            </p:txBody>
          </p:sp>
        </mc:Fallback>
      </mc:AlternateContent>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5"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566969"/>
            <a:ext cx="1676400" cy="1571624"/>
          </a:xfrm>
          <a:prstGeom prst="rect">
            <a:avLst/>
          </a:prstGeom>
        </p:spPr>
      </p:pic>
      <p:sp>
        <p:nvSpPr>
          <p:cNvPr id="9" name="Oval Callout 8"/>
          <p:cNvSpPr/>
          <p:nvPr/>
        </p:nvSpPr>
        <p:spPr>
          <a:xfrm>
            <a:off x="8001000" y="746158"/>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6568613" y="2403661"/>
                <a:ext cx="9829800" cy="6586611"/>
              </a:xfrm>
              <a:prstGeom prst="rect">
                <a:avLst/>
              </a:prstGeom>
            </p:spPr>
            <p:txBody>
              <a:bodyPr wrap="square">
                <a:spAutoFit/>
              </a:bodyPr>
              <a:lstStyle/>
              <a:p>
                <a:pPr marL="30480" marR="30480" lvl="0">
                  <a:lnSpc>
                    <a:spcPct val="150000"/>
                  </a:lnSpc>
                </a:pPr>
                <a:r>
                  <a:rPr lang="en-US" sz="4000" dirty="0">
                    <a:solidFill>
                      <a:srgbClr val="000000"/>
                    </a:solidFill>
                    <a:latin typeface="Arial" panose="020B0604020202020204" pitchFamily="34" charset="0"/>
                    <a:ea typeface="Times New Roman" panose="02020603050405020304" pitchFamily="18" charset="0"/>
                  </a:rPr>
                  <a:t>Do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BN = MC.</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err="1">
                    <a:solidFill>
                      <a:srgbClr val="000000"/>
                    </a:solidFill>
                    <a:latin typeface="Arial" panose="020B0604020202020204" pitchFamily="34" charset="0"/>
                    <a:ea typeface="Times New Roman" panose="02020603050405020304" pitchFamily="18" charset="0"/>
                  </a:rPr>
                  <a:t>Xét</a:t>
                </a:r>
                <a:r>
                  <a:rPr lang="en-US" sz="4000" dirty="0">
                    <a:solidFill>
                      <a:srgbClr val="000000"/>
                    </a:solidFill>
                    <a:latin typeface="Arial" panose="020B0604020202020204" pitchFamily="34" charset="0"/>
                    <a:ea typeface="Times New Roman" panose="02020603050405020304" pitchFamily="18" charset="0"/>
                  </a:rPr>
                  <a:t> ∆NBC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∆MCB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r>
                  <a:rPr lang="en-US" sz="4000" dirty="0">
                    <a:solidFill>
                      <a:srgbClr val="000000"/>
                    </a:solidFill>
                    <a:latin typeface="Arial" panose="020B0604020202020204" pitchFamily="34" charset="0"/>
                    <a:ea typeface="Times New Roman" panose="02020603050405020304" pitchFamily="18" charset="0"/>
                  </a:rPr>
                  <a:t>BN = MC (</a:t>
                </a:r>
                <a:r>
                  <a:rPr lang="en-US" sz="4000" dirty="0" err="1">
                    <a:solidFill>
                      <a:srgbClr val="000000"/>
                    </a:solidFill>
                    <a:latin typeface="Arial" panose="020B0604020202020204" pitchFamily="34" charset="0"/>
                    <a:ea typeface="Times New Roman" panose="02020603050405020304" pitchFamily="18" charset="0"/>
                  </a:rPr>
                  <a:t>chứng</a:t>
                </a:r>
                <a:r>
                  <a:rPr lang="en-US" sz="4000" dirty="0">
                    <a:solidFill>
                      <a:srgbClr val="000000"/>
                    </a:solidFill>
                    <a:latin typeface="Arial" panose="020B0604020202020204" pitchFamily="34" charset="0"/>
                    <a:ea typeface="Times New Roman" panose="02020603050405020304" pitchFamily="18" charset="0"/>
                  </a:rPr>
                  <a:t> minh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14:m>
                  <m:oMathPara xmlns:m="http://schemas.openxmlformats.org/officeDocument/2006/math">
                    <m:oMathParaPr>
                      <m:jc m:val="centerGroup"/>
                    </m:oMathParaPr>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𝑁𝐵𝐶</m:t>
                          </m:r>
                        </m:e>
                      </m:acc>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𝑀𝐶𝐵</m:t>
                          </m:r>
                        </m:e>
                      </m:acc>
                    </m:oMath>
                  </m:oMathPara>
                </a14:m>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gn="ctr">
                  <a:lnSpc>
                    <a:spcPct val="150000"/>
                  </a:lnSpc>
                </a:pPr>
                <a:r>
                  <a:rPr lang="en-US" sz="4000" dirty="0">
                    <a:solidFill>
                      <a:srgbClr val="000000"/>
                    </a:solidFill>
                    <a:latin typeface="Arial" panose="020B0604020202020204" pitchFamily="34" charset="0"/>
                    <a:ea typeface="Times New Roman" panose="02020603050405020304" pitchFamily="18" charset="0"/>
                  </a:rPr>
                  <a:t>BC </a:t>
                </a:r>
                <a:r>
                  <a:rPr lang="en-US" sz="4000" dirty="0" err="1">
                    <a:solidFill>
                      <a:srgbClr val="000000"/>
                    </a:solidFill>
                    <a:latin typeface="Arial" panose="020B0604020202020204" pitchFamily="34" charset="0"/>
                    <a:ea typeface="Times New Roman" panose="02020603050405020304" pitchFamily="18" charset="0"/>
                  </a:rPr>
                  <a:t>chung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a:solidFill>
                      <a:srgbClr val="000000"/>
                    </a:solidFill>
                    <a:latin typeface="Arial" panose="020B0604020202020204" pitchFamily="34" charset="0"/>
                    <a:ea typeface="Times New Roman" panose="02020603050405020304" pitchFamily="18" charset="0"/>
                  </a:rPr>
                  <a:t>Do </a:t>
                </a:r>
                <a:r>
                  <a:rPr lang="en-US" sz="4000" dirty="0" err="1">
                    <a:solidFill>
                      <a:srgbClr val="000000"/>
                    </a:solidFill>
                    <a:latin typeface="Arial" panose="020B0604020202020204" pitchFamily="34" charset="0"/>
                    <a:ea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rPr>
                  <a:t> ∆NBC = ∆MCB (c - g - c).</a:t>
                </a:r>
                <a:endParaRPr lang="en-US" sz="4000" dirty="0">
                  <a:solidFill>
                    <a:prstClr val="black"/>
                  </a:solidFill>
                  <a:latin typeface="Times New Roman" panose="02020603050405020304" pitchFamily="18" charset="0"/>
                  <a:ea typeface="Times New Roman" panose="02020603050405020304" pitchFamily="18" charset="0"/>
                </a:endParaRPr>
              </a:p>
              <a:p>
                <a:pPr marL="30480" marR="30480" lvl="0">
                  <a:lnSpc>
                    <a:spcPct val="150000"/>
                  </a:lnSpc>
                </a:pPr>
                <a:r>
                  <a:rPr lang="en-US" sz="4000" dirty="0" err="1">
                    <a:solidFill>
                      <a:srgbClr val="000000"/>
                    </a:solidFill>
                    <a:latin typeface="Arial" panose="020B0604020202020204" pitchFamily="34" charset="0"/>
                    <a:ea typeface="Times New Roman" panose="02020603050405020304" pitchFamily="18" charset="0"/>
                  </a:rPr>
                  <a:t>Suy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ra</a:t>
                </a:r>
                <a:r>
                  <a:rPr lang="en-US" sz="4000" dirty="0">
                    <a:solidFill>
                      <a:srgbClr val="000000"/>
                    </a:solidFill>
                    <a:latin typeface="Arial" panose="020B0604020202020204" pitchFamily="34" charset="0"/>
                    <a:ea typeface="Times New Roman" panose="02020603050405020304" pitchFamily="18" charset="0"/>
                  </a:rPr>
                  <a:t> BM = CN (2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tương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ứng</a:t>
                </a:r>
                <a:r>
                  <a:rPr lang="en-US" sz="4000" dirty="0">
                    <a:solidFill>
                      <a:srgbClr val="000000"/>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68613" y="2403661"/>
                <a:ext cx="9829800" cy="6586611"/>
              </a:xfrm>
              <a:prstGeom prst="rect">
                <a:avLst/>
              </a:prstGeom>
              <a:blipFill>
                <a:blip r:embed="rId44"/>
                <a:stretch>
                  <a:fillRect l="-1923" b="-1295"/>
                </a:stretch>
              </a:blipFill>
            </p:spPr>
            <p:txBody>
              <a:bodyPr/>
              <a:lstStyle/>
              <a:p>
                <a:r>
                  <a:rPr lang="en-US">
                    <a:noFill/>
                  </a:rPr>
                  <a:t> </a:t>
                </a:r>
              </a:p>
            </p:txBody>
          </p:sp>
        </mc:Fallback>
      </mc:AlternateContent>
      <p:pic>
        <p:nvPicPr>
          <p:cNvPr id="21" name="Picture 20"/>
          <p:cNvPicPr>
            <a:picLocks noChangeAspect="1"/>
          </p:cNvPicPr>
          <p:nvPr/>
        </p:nvPicPr>
        <p:blipFill>
          <a:blip r:embed="rId45"/>
          <a:stretch>
            <a:fillRect/>
          </a:stretch>
        </p:blipFill>
        <p:spPr>
          <a:xfrm>
            <a:off x="914400" y="2403661"/>
            <a:ext cx="4494852" cy="5136058"/>
          </a:xfrm>
          <a:prstGeom prst="rect">
            <a:avLst/>
          </a:prstGeom>
        </p:spPr>
      </p:pic>
      <p:sp>
        <p:nvSpPr>
          <p:cNvPr id="6" name="Right Brace 5"/>
          <p:cNvSpPr/>
          <p:nvPr/>
        </p:nvSpPr>
        <p:spPr>
          <a:xfrm>
            <a:off x="14874413" y="4263076"/>
            <a:ext cx="762000" cy="25908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951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down)">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7467600" y="7124700"/>
            <a:ext cx="4457700" cy="2884504"/>
          </a:xfrm>
          <a:prstGeom prst="rect">
            <a:avLst/>
          </a:prstGeom>
        </p:spPr>
      </p:pic>
      <p:sp>
        <p:nvSpPr>
          <p:cNvPr id="9" name="Rectangle 8"/>
          <p:cNvSpPr/>
          <p:nvPr/>
        </p:nvSpPr>
        <p:spPr>
          <a:xfrm>
            <a:off x="1441552" y="1296457"/>
            <a:ext cx="15229260" cy="1637243"/>
          </a:xfrm>
          <a:prstGeom prst="rect">
            <a:avLst/>
          </a:prstGeom>
        </p:spPr>
        <p:txBody>
          <a:bodyPr wrap="square">
            <a:spAutoFit/>
          </a:bodyPr>
          <a:lstStyle/>
          <a:p>
            <a:pPr lvl="0" algn="ctr">
              <a:lnSpc>
                <a:spcPct val="150000"/>
              </a:lnSpc>
              <a:defRPr/>
            </a:pPr>
            <a:r>
              <a:rPr lang="vi-VN" sz="7500" b="1" kern="0" dirty="0">
                <a:solidFill>
                  <a:srgbClr val="FF0000"/>
                </a:solidFill>
              </a:rPr>
              <a:t>CHƯƠNG </a:t>
            </a:r>
            <a:r>
              <a:rPr lang="en-US" sz="7500" b="1" kern="0" dirty="0">
                <a:solidFill>
                  <a:srgbClr val="FF0000"/>
                </a:solidFill>
                <a:latin typeface="Arial" panose="020B0604020202020204" pitchFamily="34" charset="0"/>
                <a:cs typeface="Arial" panose="020B0604020202020204" pitchFamily="34" charset="0"/>
              </a:rPr>
              <a:t>VII</a:t>
            </a:r>
            <a:r>
              <a:rPr lang="en-US" sz="7500" b="1" kern="0" dirty="0">
                <a:solidFill>
                  <a:srgbClr val="FF0000"/>
                </a:solidFill>
              </a:rPr>
              <a:t>. </a:t>
            </a:r>
            <a:r>
              <a:rPr lang="vi-VN" sz="7500" b="1" kern="0" dirty="0">
                <a:solidFill>
                  <a:srgbClr val="FF0000"/>
                </a:solidFill>
              </a:rPr>
              <a:t>TAM GIÁC</a:t>
            </a:r>
            <a:endParaRPr lang="en-US" sz="7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2653320" y="3314700"/>
            <a:ext cx="13438560" cy="3093154"/>
          </a:xfrm>
          <a:prstGeom prst="rect">
            <a:avLst/>
          </a:prstGeom>
        </p:spPr>
        <p:txBody>
          <a:bodyPr wrap="square">
            <a:spAutoFit/>
          </a:bodyPr>
          <a:lstStyle/>
          <a:p>
            <a:pPr lvl="0" algn="ctr">
              <a:lnSpc>
                <a:spcPct val="150000"/>
              </a:lnSpc>
              <a:defRPr/>
            </a:pPr>
            <a:r>
              <a:rPr lang="vi-VN" sz="6500" b="1" kern="0" dirty="0">
                <a:solidFill>
                  <a:schemeClr val="accent1"/>
                </a:solidFill>
                <a:ea typeface="Calibri" panose="020F0502020204030204" pitchFamily="34" charset="0"/>
                <a:cs typeface="Arial" panose="020B0604020202020204" pitchFamily="34" charset="0"/>
              </a:rPr>
              <a:t>BÀI 10: TÍNH CHẤT BA ĐƯỜNG TRUNG TUYẾN CỦA TAM GIÁC</a:t>
            </a:r>
            <a:endParaRPr kumimoji="0" lang="en-US" sz="65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8654506"/>
            <a:ext cx="1595560" cy="1360578"/>
          </a:xfrm>
          <a:prstGeom prst="rect">
            <a:avLst/>
          </a:prstGeom>
        </p:spPr>
      </p:pic>
      <p:pic>
        <p:nvPicPr>
          <p:cNvPr id="21" name="Picture 20"/>
          <p:cNvPicPr>
            <a:picLocks noChangeAspect="1"/>
          </p:cNvPicPr>
          <p:nvPr/>
        </p:nvPicPr>
        <p:blipFill>
          <a:blip r:embed="rId3"/>
          <a:stretch>
            <a:fillRect/>
          </a:stretch>
        </p:blipFill>
        <p:spPr>
          <a:xfrm>
            <a:off x="685800" y="2628900"/>
            <a:ext cx="4494852" cy="513605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172200" y="2169192"/>
                <a:ext cx="10287000" cy="6942670"/>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cắt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Khi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𝐺𝐵</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𝐵𝑀</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𝐺𝐶</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𝐶𝑁</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BM = CN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 = GC.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 = GC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6172200" y="2169192"/>
                <a:ext cx="10287000" cy="6942670"/>
              </a:xfrm>
              <a:prstGeom prst="rect">
                <a:avLst/>
              </a:prstGeom>
              <a:blipFill>
                <a:blip r:embed="rId40"/>
                <a:stretch>
                  <a:fillRect l="-1838" r="-1778" b="-1141"/>
                </a:stretch>
              </a:blipFill>
            </p:spPr>
            <p:txBody>
              <a:bodyPr/>
              <a:lstStyle/>
              <a:p>
                <a:r>
                  <a:rPr lang="en-US">
                    <a:noFill/>
                  </a:rPr>
                  <a:t> </a:t>
                </a:r>
              </a:p>
            </p:txBody>
          </p:sp>
        </mc:Fallback>
      </mc:AlternateContent>
      <p:pic>
        <p:nvPicPr>
          <p:cNvPr id="10"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566969"/>
            <a:ext cx="1676400" cy="1571624"/>
          </a:xfrm>
          <a:prstGeom prst="rect">
            <a:avLst/>
          </a:prstGeom>
        </p:spPr>
      </p:pic>
      <p:sp>
        <p:nvSpPr>
          <p:cNvPr id="11" name="Oval Callout 10"/>
          <p:cNvSpPr/>
          <p:nvPr/>
        </p:nvSpPr>
        <p:spPr>
          <a:xfrm>
            <a:off x="8153400" y="83311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5665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9" name="Pentagon 18"/>
          <p:cNvSpPr/>
          <p:nvPr/>
        </p:nvSpPr>
        <p:spPr>
          <a:xfrm>
            <a:off x="0" y="399076"/>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sp>
        <p:nvSpPr>
          <p:cNvPr id="20" name="Rectangle 19"/>
          <p:cNvSpPr/>
          <p:nvPr/>
        </p:nvSpPr>
        <p:spPr>
          <a:xfrm>
            <a:off x="5334000" y="468446"/>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3.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410237" y="1918411"/>
                <a:ext cx="17562096" cy="2862322"/>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tia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tia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𝑀𝐴</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𝑀𝐷</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𝑀𝐺</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Chứng</a:t>
                </a:r>
                <a:r>
                  <a:rPr lang="en-US" sz="4000" dirty="0">
                    <a:effectLst/>
                    <a:latin typeface="Arial" panose="020B0604020202020204" pitchFamily="34" charset="0"/>
                    <a:ea typeface="Calibri" panose="020F0502020204030204" pitchFamily="34" charset="0"/>
                    <a:cs typeface="Arial" panose="020B0604020202020204" pitchFamily="34" charset="0"/>
                  </a:rPr>
                  <a:t> minh:</a:t>
                </a:r>
                <a:br>
                  <a:rPr lang="en-US" sz="4000" dirty="0">
                    <a:effectLst/>
                    <a:latin typeface="Arial" panose="020B0604020202020204" pitchFamily="34" charset="0"/>
                    <a:ea typeface="Calibri" panose="020F0502020204030204" pitchFamily="34" charset="0"/>
                    <a:cs typeface="Arial" panose="020B0604020202020204" pitchFamily="34" charset="0"/>
                  </a:rPr>
                </a:b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0237" y="1918411"/>
                <a:ext cx="17562096" cy="2862322"/>
              </a:xfrm>
              <a:prstGeom prst="rect">
                <a:avLst/>
              </a:prstGeom>
              <a:blipFill>
                <a:blip r:embed="rId10"/>
                <a:stretch>
                  <a:fillRect l="-1215"/>
                </a:stretch>
              </a:blipFill>
            </p:spPr>
            <p:txBody>
              <a:bodyPr/>
              <a:lstStyle/>
              <a:p>
                <a:r>
                  <a:rPr lang="en-US">
                    <a:noFill/>
                  </a:rPr>
                  <a:t> </a:t>
                </a:r>
              </a:p>
            </p:txBody>
          </p:sp>
        </mc:Fallback>
      </mc:AlternateContent>
      <p:pic>
        <p:nvPicPr>
          <p:cNvPr id="5" name="Picture 4"/>
          <p:cNvPicPr>
            <a:picLocks noChangeAspect="1"/>
          </p:cNvPicPr>
          <p:nvPr/>
        </p:nvPicPr>
        <p:blipFill>
          <a:blip r:embed="rId11"/>
          <a:stretch>
            <a:fillRect/>
          </a:stretch>
        </p:blipFill>
        <p:spPr>
          <a:xfrm>
            <a:off x="6371885" y="5100659"/>
            <a:ext cx="5638800" cy="510211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76185" y="3975437"/>
                <a:ext cx="13030200"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𝐺𝐴</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𝑀𝐵𝐺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𝑀𝐶𝐷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𝐶𝐷</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676185" y="3975437"/>
                <a:ext cx="13030200" cy="1015663"/>
              </a:xfrm>
              <a:prstGeom prst="rect">
                <a:avLst/>
              </a:prstGeom>
              <a:blipFill>
                <a:blip r:embed="rId12"/>
                <a:stretch>
                  <a:fillRect l="-1637" b="-13772"/>
                </a:stretch>
              </a:blipFill>
            </p:spPr>
            <p:txBody>
              <a:bodyPr/>
              <a:lstStyle/>
              <a:p>
                <a:r>
                  <a:rPr lang="en-US">
                    <a:noFill/>
                  </a:rPr>
                  <a:t> </a:t>
                </a:r>
              </a:p>
            </p:txBody>
          </p:sp>
        </mc:Fallback>
      </mc:AlternateContent>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688618">
            <a:off x="511945" y="8866491"/>
            <a:ext cx="1031723" cy="1517239"/>
          </a:xfrm>
          <a:prstGeom prst="rect">
            <a:avLst/>
          </a:prstGeom>
        </p:spPr>
      </p:pic>
      <p:pic>
        <p:nvPicPr>
          <p:cNvPr id="22" name="Picture 21"/>
          <p:cNvPicPr>
            <a:picLocks noChangeAspect="1"/>
          </p:cNvPicPr>
          <p:nvPr/>
        </p:nvPicPr>
        <p:blipFill>
          <a:blip r:embed="rId13"/>
          <a:srcRect/>
          <a:stretch>
            <a:fillRect/>
          </a:stretch>
        </p:blipFill>
        <p:spPr>
          <a:xfrm>
            <a:off x="15058685" y="6948259"/>
            <a:ext cx="1295400" cy="1064927"/>
          </a:xfrm>
          <a:prstGeom prst="rect">
            <a:avLst/>
          </a:prstGeom>
        </p:spPr>
      </p:pic>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6408616" y="8842294"/>
            <a:ext cx="1148649" cy="979485"/>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397821" y="7485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685800" y="2044659"/>
                <a:ext cx="10758059" cy="7316618"/>
              </a:xfrm>
              <a:prstGeom prst="rect">
                <a:avLst/>
              </a:prstGeom>
            </p:spPr>
            <p:txBody>
              <a:bodyPr wrap="square">
                <a:spAutoFit/>
              </a:bodyPr>
              <a:lstStyle/>
              <a:p>
                <a:pPr algn="just">
                  <a:lnSpc>
                    <a:spcPct val="150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tuyến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BN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nhau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G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trọng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𝐺𝑀</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𝐺𝐴</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tia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đối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tia</a:t>
                </a:r>
                <a:r>
                  <a:rPr lang="en-US" sz="4000" dirty="0">
                    <a:solidFill>
                      <a:srgbClr val="000000"/>
                    </a:solidFill>
                    <a:effectLst/>
                    <a:latin typeface="Arial" panose="020B0604020202020204" pitchFamily="34" charset="0"/>
                    <a:ea typeface="Times New Roman" panose="02020603050405020304" pitchFamily="18" charset="0"/>
                  </a:rPr>
                  <a:t> MA </a:t>
                </a:r>
                <a:r>
                  <a:rPr lang="en-US" sz="4000" dirty="0" err="1">
                    <a:solidFill>
                      <a:srgbClr val="000000"/>
                    </a:solidFill>
                    <a:effectLst/>
                    <a:latin typeface="Arial" panose="020B0604020202020204" pitchFamily="34" charset="0"/>
                    <a:ea typeface="Times New Roman" panose="02020603050405020304" pitchFamily="18" charset="0"/>
                  </a:rPr>
                  <a:t>lấy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D </a:t>
                </a:r>
                <a:r>
                  <a:rPr lang="en-US" sz="4000" dirty="0" err="1">
                    <a:solidFill>
                      <a:srgbClr val="000000"/>
                    </a:solidFill>
                    <a:effectLst/>
                    <a:latin typeface="Arial" panose="020B0604020202020204" pitchFamily="34" charset="0"/>
                    <a:ea typeface="Times New Roman" panose="02020603050405020304" pitchFamily="18" charset="0"/>
                  </a:rPr>
                  <a:t>sao</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cho</a:t>
                </a:r>
                <a:r>
                  <a:rPr lang="en-US" sz="4000" dirty="0">
                    <a:solidFill>
                      <a:srgbClr val="000000"/>
                    </a:solidFill>
                    <a:effectLst/>
                    <a:latin typeface="Arial" panose="020B0604020202020204" pitchFamily="34" charset="0"/>
                    <a:ea typeface="Times New Roman" panose="02020603050405020304" pitchFamily="18" charset="0"/>
                  </a:rPr>
                  <a:t>   MD = MG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M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GD.</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Suy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ra</a:t>
                </a:r>
                <a:r>
                  <a:rPr lang="en-US" sz="40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𝐺𝑀</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en>
                    </m:f>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𝐺𝐷</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85800" y="2044659"/>
                <a:ext cx="10758059" cy="7316618"/>
              </a:xfrm>
              <a:prstGeom prst="rect">
                <a:avLst/>
              </a:prstGeom>
              <a:blipFill>
                <a:blip r:embed="rId44"/>
                <a:stretch>
                  <a:fillRect l="-2041" r="-2041"/>
                </a:stretch>
              </a:blipFill>
            </p:spPr>
            <p:txBody>
              <a:bodyPr/>
              <a:lstStyle/>
              <a:p>
                <a:r>
                  <a:rPr lang="en-US">
                    <a:noFill/>
                  </a:rPr>
                  <a:t> </a:t>
                </a:r>
              </a:p>
            </p:txBody>
          </p:sp>
        </mc:Fallback>
      </mc:AlternateContent>
      <p:pic>
        <p:nvPicPr>
          <p:cNvPr id="20" name="Picture 19"/>
          <p:cNvPicPr>
            <a:picLocks noChangeAspect="1"/>
          </p:cNvPicPr>
          <p:nvPr/>
        </p:nvPicPr>
        <p:blipFill>
          <a:blip r:embed="rId45"/>
          <a:stretch>
            <a:fillRect/>
          </a:stretch>
        </p:blipFill>
        <p:spPr>
          <a:xfrm>
            <a:off x="12139863" y="2061753"/>
            <a:ext cx="5638800" cy="5102112"/>
          </a:xfrm>
          <a:prstGeom prst="rect">
            <a:avLst/>
          </a:prstGeom>
        </p:spPr>
      </p:pic>
    </p:spTree>
    <p:extLst>
      <p:ext uri="{BB962C8B-B14F-4D97-AF65-F5344CB8AC3E}">
        <p14:creationId xmlns:p14="http://schemas.microsoft.com/office/powerpoint/2010/main" val="4188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down)">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6522" y="10035843"/>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7" name="Rectangle 16"/>
              <p:cNvSpPr/>
              <p:nvPr/>
            </p:nvSpPr>
            <p:spPr>
              <a:xfrm>
                <a:off x="685800" y="1524768"/>
                <a:ext cx="16989598" cy="84332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Do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MG = MD.</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Xét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∆MBG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∆MCD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MB = MC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theo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giả</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𝐺𝑀𝐵</m:t>
                        </m:r>
                      </m:e>
                    </m:acc>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acc>
                      <m:accPr>
                        <m:chr m:val="̂"/>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acc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𝐷𝑀𝐶</m:t>
                        </m:r>
                      </m:e>
                    </m:acc>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đỉnh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MG = MD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chứng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minh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∆MBG = ∆MCD (c - g - 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 Do ∆MBG = ∆MCD (c - g - 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BG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Do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BG = 2GN.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BG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CD = 2GN.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685800" y="1524768"/>
                <a:ext cx="16989598" cy="8433271"/>
              </a:xfrm>
              <a:prstGeom prst="rect">
                <a:avLst/>
              </a:prstGeom>
              <a:blipFill>
                <a:blip r:embed="rId44"/>
                <a:stretch>
                  <a:fillRect l="-1292" b="-795"/>
                </a:stretch>
              </a:blipFill>
            </p:spPr>
            <p:txBody>
              <a:bodyPr/>
              <a:lstStyle/>
              <a:p>
                <a:r>
                  <a:rPr lang="en-US">
                    <a:noFill/>
                  </a:rPr>
                  <a:t> </a:t>
                </a:r>
              </a:p>
            </p:txBody>
          </p:sp>
        </mc:Fallback>
      </mc:AlternateContent>
      <p:pic>
        <p:nvPicPr>
          <p:cNvPr id="8" name="Picture 7"/>
          <p:cNvPicPr>
            <a:picLocks noChangeAspect="1"/>
          </p:cNvPicPr>
          <p:nvPr/>
        </p:nvPicPr>
        <p:blipFill>
          <a:blip r:embed="rId45"/>
          <a:stretch>
            <a:fillRect/>
          </a:stretch>
        </p:blipFill>
        <p:spPr>
          <a:xfrm>
            <a:off x="11976440" y="1534794"/>
            <a:ext cx="5638800" cy="5102112"/>
          </a:xfrm>
          <a:prstGeom prst="rect">
            <a:avLst/>
          </a:prstGeom>
        </p:spPr>
      </p:pic>
      <p:pic>
        <p:nvPicPr>
          <p:cNvPr id="10"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6408616" y="8842294"/>
            <a:ext cx="1148649" cy="979485"/>
          </a:xfrm>
          <a:prstGeom prst="rect">
            <a:avLst/>
          </a:prstGeom>
        </p:spPr>
      </p:pic>
      <p:sp>
        <p:nvSpPr>
          <p:cNvPr id="4" name="Right Brace 3"/>
          <p:cNvSpPr/>
          <p:nvPr/>
        </p:nvSpPr>
        <p:spPr>
          <a:xfrm>
            <a:off x="7567769" y="3390900"/>
            <a:ext cx="511121" cy="269130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510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fade">
                                      <p:cBhvr>
                                        <p:cTn id="18" dur="500"/>
                                        <p:tgtEl>
                                          <p:spTgt spid="1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500"/>
                                        <p:tgtEl>
                                          <p:spTgt spid="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xEl>
                                              <p:pRg st="5" end="5"/>
                                            </p:txEl>
                                          </p:spTgt>
                                        </p:tgtEl>
                                        <p:attrNameLst>
                                          <p:attrName>style.visibility</p:attrName>
                                        </p:attrNameLst>
                                      </p:cBhvr>
                                      <p:to>
                                        <p:strVal val="visible"/>
                                      </p:to>
                                    </p:set>
                                    <p:animEffect transition="in" filter="barn(inVertical)">
                                      <p:cBhvr>
                                        <p:cTn id="26" dur="500"/>
                                        <p:tgtEl>
                                          <p:spTgt spid="17">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xEl>
                                              <p:pRg st="6" end="6"/>
                                            </p:txEl>
                                          </p:spTgt>
                                        </p:tgtEl>
                                        <p:attrNameLst>
                                          <p:attrName>style.visibility</p:attrName>
                                        </p:attrNameLst>
                                      </p:cBhvr>
                                      <p:to>
                                        <p:strVal val="visible"/>
                                      </p:to>
                                    </p:set>
                                    <p:animEffect transition="in" filter="fade">
                                      <p:cBhvr>
                                        <p:cTn id="34" dur="500"/>
                                        <p:tgtEl>
                                          <p:spTgt spid="17">
                                            <p:txEl>
                                              <p:pRg st="6" end="6"/>
                                            </p:txEl>
                                          </p:spTgt>
                                        </p:tgtEl>
                                      </p:cBhvr>
                                    </p:animEffect>
                                    <p:anim calcmode="lin" valueType="num">
                                      <p:cBhvr>
                                        <p:cTn id="35"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17">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animEffect transition="in" filter="fade">
                                      <p:cBhvr>
                                        <p:cTn id="39" dur="500"/>
                                        <p:tgtEl>
                                          <p:spTgt spid="17">
                                            <p:txEl>
                                              <p:pRg st="7" end="7"/>
                                            </p:txEl>
                                          </p:spTgt>
                                        </p:tgtEl>
                                      </p:cBhvr>
                                    </p:animEffect>
                                    <p:anim calcmode="lin" valueType="num">
                                      <p:cBhvr>
                                        <p:cTn id="40"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xEl>
                                              <p:pRg st="8" end="8"/>
                                            </p:txEl>
                                          </p:spTgt>
                                        </p:tgtEl>
                                        <p:attrNameLst>
                                          <p:attrName>style.visibility</p:attrName>
                                        </p:attrNameLst>
                                      </p:cBhvr>
                                      <p:to>
                                        <p:strVal val="visible"/>
                                      </p:to>
                                    </p:set>
                                    <p:animEffect transition="in" filter="fade">
                                      <p:cBhvr>
                                        <p:cTn id="44" dur="500"/>
                                        <p:tgtEl>
                                          <p:spTgt spid="17">
                                            <p:txEl>
                                              <p:pRg st="8" end="8"/>
                                            </p:txEl>
                                          </p:spTgt>
                                        </p:tgtEl>
                                      </p:cBhvr>
                                    </p:animEffect>
                                    <p:anim calcmode="lin" valueType="num">
                                      <p:cBhvr>
                                        <p:cTn id="45"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5"/>
          <a:srcRect l="71258" t="36429"/>
          <a:stretch/>
        </p:blipFill>
        <p:spPr>
          <a:xfrm>
            <a:off x="16535400" y="159265"/>
            <a:ext cx="1369867" cy="1691796"/>
          </a:xfrm>
          <a:prstGeom prst="rect">
            <a:avLst/>
          </a:prstGeom>
        </p:spPr>
      </p:pic>
      <p:sp>
        <p:nvSpPr>
          <p:cNvPr id="14" name="Pentagon 13"/>
          <p:cNvSpPr/>
          <p:nvPr/>
        </p:nvSpPr>
        <p:spPr>
          <a:xfrm>
            <a:off x="0" y="399076"/>
            <a:ext cx="4876800" cy="1239224"/>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LUYỆN TẬP</a:t>
            </a:r>
          </a:p>
        </p:txBody>
      </p:sp>
      <p:sp>
        <p:nvSpPr>
          <p:cNvPr id="15" name="Rectangle 14"/>
          <p:cNvSpPr/>
          <p:nvPr/>
        </p:nvSpPr>
        <p:spPr>
          <a:xfrm>
            <a:off x="5334000" y="468446"/>
            <a:ext cx="5063181" cy="1015663"/>
          </a:xfrm>
          <a:prstGeom prst="rect">
            <a:avLst/>
          </a:prstGeom>
        </p:spPr>
        <p:txBody>
          <a:bodyPr wrap="none">
            <a:spAutoFit/>
          </a:bodyPr>
          <a:lstStyle/>
          <a:p>
            <a:pPr lvl="0">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4. (SGK – tr.107)</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04800" y="2093775"/>
                <a:ext cx="17068801" cy="5096010"/>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chiếu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Giả</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minh:</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𝐴𝐻𝐵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𝐴𝐻𝑀</m:t>
                    </m:r>
                  </m:oMath>
                </a14:m>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𝐴𝐺</m:t>
                    </m:r>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3</m:t>
                        </m:r>
                      </m:den>
                    </m:f>
                    <m:r>
                      <a:rPr lang="en-US" sz="4000" i="1">
                        <a:effectLst/>
                        <a:latin typeface="Cambria Math" panose="02040503050406030204" pitchFamily="18" charset="0"/>
                        <a:ea typeface="Calibri" panose="020F0502020204030204" pitchFamily="34" charset="0"/>
                        <a:cs typeface="Arial" panose="020B0604020202020204" pitchFamily="34" charset="0"/>
                      </a:rPr>
                      <m:t>𝐴𝐵</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093775"/>
                <a:ext cx="17068801" cy="5096010"/>
              </a:xfrm>
              <a:prstGeom prst="rect">
                <a:avLst/>
              </a:prstGeom>
              <a:blipFill>
                <a:blip r:embed="rId11"/>
                <a:stretch>
                  <a:fillRect l="-1250" r="-964"/>
                </a:stretch>
              </a:blipFill>
            </p:spPr>
            <p:txBody>
              <a:bodyPr/>
              <a:lstStyle/>
              <a:p>
                <a:r>
                  <a:rPr lang="en-US">
                    <a:noFill/>
                  </a:rPr>
                  <a:t> </a:t>
                </a:r>
              </a:p>
            </p:txBody>
          </p:sp>
        </mc:Fallback>
      </mc:AlternateContent>
      <p:pic>
        <p:nvPicPr>
          <p:cNvPr id="5" name="Picture 4"/>
          <p:cNvPicPr>
            <a:picLocks noChangeAspect="1"/>
          </p:cNvPicPr>
          <p:nvPr/>
        </p:nvPicPr>
        <p:blipFill>
          <a:blip r:embed="rId12"/>
          <a:stretch>
            <a:fillRect/>
          </a:stretch>
        </p:blipFill>
        <p:spPr>
          <a:xfrm>
            <a:off x="8839200" y="4596576"/>
            <a:ext cx="6839316" cy="4211013"/>
          </a:xfrm>
          <a:prstGeom prst="rect">
            <a:avLst/>
          </a:prstGeom>
        </p:spPr>
      </p:pic>
      <p:pic>
        <p:nvPicPr>
          <p:cNvPr id="6" name="Picture 5"/>
          <p:cNvPicPr>
            <a:picLocks noChangeAspect="1"/>
          </p:cNvPicPr>
          <p:nvPr/>
        </p:nvPicPr>
        <p:blipFill>
          <a:blip r:embed="rId13"/>
          <a:stretch>
            <a:fillRect/>
          </a:stretch>
        </p:blipFill>
        <p:spPr>
          <a:xfrm>
            <a:off x="4419600" y="8267700"/>
            <a:ext cx="1484459" cy="1370270"/>
          </a:xfrm>
          <a:prstGeom prst="rect">
            <a:avLst/>
          </a:prstGeom>
        </p:spPr>
      </p:pic>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001000" y="7239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6"/>
          <p:cNvPicPr>
            <a:picLocks noChangeAspect="1"/>
          </p:cNvPicPr>
          <p:nvPr/>
        </p:nvPicPr>
        <p:blipFill>
          <a:blip r:embed="rId3"/>
          <a:stretch>
            <a:fillRect/>
          </a:stretch>
        </p:blipFill>
        <p:spPr>
          <a:xfrm>
            <a:off x="381000" y="2324100"/>
            <a:ext cx="6172200" cy="3800265"/>
          </a:xfrm>
          <a:prstGeom prst="rect">
            <a:avLst/>
          </a:prstGeom>
        </p:spPr>
      </p:pic>
      <p:sp>
        <p:nvSpPr>
          <p:cNvPr id="4" name="Rectangle 3"/>
          <p:cNvSpPr/>
          <p:nvPr/>
        </p:nvSpPr>
        <p:spPr>
          <a:xfrm>
            <a:off x="7543800" y="2034347"/>
            <a:ext cx="9982200" cy="6555641"/>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rPr>
              <a:t>a) Do H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hình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chiếu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 BC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AH </a:t>
            </a:r>
            <a:r>
              <a:rPr lang="en-US" sz="40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000000"/>
                </a:solidFill>
                <a:effectLst/>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Xét</a:t>
            </a:r>
            <a:r>
              <a:rPr lang="en-US" sz="4000" dirty="0">
                <a:solidFill>
                  <a:srgbClr val="000000"/>
                </a:solidFill>
                <a:effectLst/>
                <a:latin typeface="Arial" panose="020B0604020202020204" pitchFamily="34" charset="0"/>
                <a:ea typeface="Times New Roman" panose="02020603050405020304" pitchFamily="18" charset="0"/>
              </a:rPr>
              <a:t> ∆AHB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tại</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∆AHM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tại</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ctr">
              <a:lnSpc>
                <a:spcPct val="150000"/>
              </a:lnSpc>
            </a:pPr>
            <a:r>
              <a:rPr lang="en-US" sz="4000" dirty="0">
                <a:solidFill>
                  <a:srgbClr val="000000"/>
                </a:solidFill>
                <a:effectLst/>
                <a:latin typeface="Arial" panose="020B0604020202020204" pitchFamily="34" charset="0"/>
                <a:ea typeface="Times New Roman" panose="02020603050405020304" pitchFamily="18" charset="0"/>
              </a:rPr>
              <a:t>AH </a:t>
            </a:r>
            <a:r>
              <a:rPr lang="en-US" sz="4000" dirty="0" err="1">
                <a:solidFill>
                  <a:srgbClr val="000000"/>
                </a:solidFill>
                <a:effectLst/>
                <a:latin typeface="Arial" panose="020B0604020202020204" pitchFamily="34" charset="0"/>
                <a:ea typeface="Times New Roman" panose="02020603050405020304" pitchFamily="18" charset="0"/>
              </a:rPr>
              <a:t>chung</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ctr">
              <a:lnSpc>
                <a:spcPct val="150000"/>
              </a:lnSpc>
            </a:pPr>
            <a:r>
              <a:rPr lang="en-US" sz="4000" dirty="0">
                <a:solidFill>
                  <a:srgbClr val="000000"/>
                </a:solidFill>
                <a:effectLst/>
                <a:latin typeface="Arial" panose="020B0604020202020204" pitchFamily="34" charset="0"/>
                <a:ea typeface="Times New Roman" panose="02020603050405020304" pitchFamily="18" charset="0"/>
              </a:rPr>
              <a:t>HB = HM (</a:t>
            </a:r>
            <a:r>
              <a:rPr lang="en-US" sz="4000" dirty="0" err="1">
                <a:solidFill>
                  <a:srgbClr val="000000"/>
                </a:solidFill>
                <a:effectLst/>
                <a:latin typeface="Arial" panose="020B0604020202020204" pitchFamily="34" charset="0"/>
                <a:ea typeface="Times New Roman" panose="02020603050405020304" pitchFamily="18" charset="0"/>
              </a:rPr>
              <a:t>theo</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giả</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thiết</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Do </a:t>
            </a:r>
            <a:r>
              <a:rPr lang="en-US" sz="4000" dirty="0" err="1">
                <a:solidFill>
                  <a:srgbClr val="000000"/>
                </a:solidFill>
                <a:effectLst/>
                <a:latin typeface="Arial" panose="020B0604020202020204" pitchFamily="34" charset="0"/>
                <a:ea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rPr>
              <a:t> ∆AHB = ∆AHM (2 </a:t>
            </a:r>
            <a:r>
              <a:rPr lang="en-US" sz="4000" dirty="0" err="1">
                <a:solidFill>
                  <a:srgbClr val="000000"/>
                </a:solidFill>
                <a:effectLst/>
                <a:latin typeface="Arial" panose="020B0604020202020204" pitchFamily="34" charset="0"/>
                <a:ea typeface="Times New Roman" panose="02020603050405020304" pitchFamily="18" charset="0"/>
              </a:rPr>
              <a:t>cạnh</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góc</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vuông</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0" name="Right Brace 9"/>
          <p:cNvSpPr/>
          <p:nvPr/>
        </p:nvSpPr>
        <p:spPr>
          <a:xfrm>
            <a:off x="15621000" y="5448300"/>
            <a:ext cx="609600" cy="1981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anim calcmode="lin" valueType="num">
                                      <p:cBhvr>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down)">
                                      <p:cBhvr>
                                        <p:cTn id="29" dur="500"/>
                                        <p:tgtEl>
                                          <p:spTgt spid="4">
                                            <p:txEl>
                                              <p:pRg st="4" end="4"/>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001000" y="7239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7543800" y="2048050"/>
                <a:ext cx="9601200" cy="6595139"/>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Do ∆AHB = ∆AHM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 = AM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AM, BN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cắt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nhau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∆ABC.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Suy</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𝐴𝐺</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𝐴𝑀</m:t>
                    </m:r>
                  </m:oMath>
                </a14:m>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AB = AM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𝐴𝐺</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𝐴𝐵</m:t>
                    </m:r>
                  </m:oMath>
                </a14:m>
                <a:r>
                  <a:rPr kumimoji="0" lang="fr-FR" sz="40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43800" y="2048050"/>
                <a:ext cx="9601200" cy="6595139"/>
              </a:xfrm>
              <a:prstGeom prst="rect">
                <a:avLst/>
              </a:prstGeom>
              <a:blipFill>
                <a:blip r:embed="rId44"/>
                <a:stretch>
                  <a:fillRect l="-2286" r="-1905" b="-555"/>
                </a:stretch>
              </a:blipFill>
            </p:spPr>
            <p:txBody>
              <a:bodyPr/>
              <a:lstStyle/>
              <a:p>
                <a:r>
                  <a:rPr lang="en-US">
                    <a:noFill/>
                  </a:rPr>
                  <a:t> </a:t>
                </a:r>
              </a:p>
            </p:txBody>
          </p:sp>
        </mc:Fallback>
      </mc:AlternateContent>
      <p:pic>
        <p:nvPicPr>
          <p:cNvPr id="10" name="Picture 9"/>
          <p:cNvPicPr>
            <a:picLocks noChangeAspect="1"/>
          </p:cNvPicPr>
          <p:nvPr/>
        </p:nvPicPr>
        <p:blipFill>
          <a:blip r:embed="rId45"/>
          <a:stretch>
            <a:fillRect/>
          </a:stretch>
        </p:blipFill>
        <p:spPr>
          <a:xfrm>
            <a:off x="533400" y="2628900"/>
            <a:ext cx="6172200" cy="3800265"/>
          </a:xfrm>
          <a:prstGeom prst="rect">
            <a:avLst/>
          </a:prstGeom>
        </p:spPr>
      </p:pic>
    </p:spTree>
    <p:extLst>
      <p:ext uri="{BB962C8B-B14F-4D97-AF65-F5344CB8AC3E}">
        <p14:creationId xmlns:p14="http://schemas.microsoft.com/office/powerpoint/2010/main" val="80826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200460" y="10054942"/>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0800000">
            <a:off x="12550450" y="-61602"/>
            <a:ext cx="3942481" cy="112360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6832" y="2261696"/>
                <a:ext cx="13792200" cy="7478970"/>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Times New Roman" panose="02020603050405020304" pitchFamily="18" charset="0"/>
                  </a:rPr>
                  <a:t>Bài</a:t>
                </a:r>
                <a:r>
                  <a:rPr lang="fr-FR" sz="4000" b="1" dirty="0">
                    <a:latin typeface="Arial" panose="020B0604020202020204" pitchFamily="34" charset="0"/>
                    <a:ea typeface="Calibri" panose="020F0502020204030204" pitchFamily="34" charset="0"/>
                    <a:cs typeface="Times New Roman" panose="02020603050405020304" pitchFamily="18" charset="0"/>
                  </a:rPr>
                  <a:t> 5.</a:t>
                </a:r>
                <a:r>
                  <a:rPr lang="fr-FR"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(SGK – tr.107)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107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ngôi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tầng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dốc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tầng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3,3 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1,2</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m</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𝑂</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trọng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người</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tâm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cửa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sổ</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tròn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𝑂</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mét</a:t>
                </a:r>
                <a:r>
                  <a:rPr lang="en-US" sz="4000" dirty="0">
                    <a:effectLst/>
                    <a:latin typeface="Arial" panose="020B0604020202020204" pitchFamily="34" charset="0"/>
                    <a:ea typeface="Calibri" panose="020F0502020204030204" pitchFamily="34" charset="0"/>
                    <a:cs typeface="Times New Roman" panose="02020603050405020304" pitchFamily="18" charset="0"/>
                  </a:rPr>
                  <a:t> so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vơii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đất</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6832" y="2261696"/>
                <a:ext cx="13792200" cy="7478970"/>
              </a:xfrm>
              <a:prstGeom prst="rect">
                <a:avLst/>
              </a:prstGeom>
              <a:blipFill>
                <a:blip r:embed="rId59"/>
                <a:stretch>
                  <a:fillRect l="-1592" r="-1547" b="-1059"/>
                </a:stretch>
              </a:blipFill>
            </p:spPr>
            <p:txBody>
              <a:bodyPr/>
              <a:lstStyle/>
              <a:p>
                <a:r>
                  <a:rPr lang="en-US">
                    <a:noFill/>
                  </a:rPr>
                  <a:t> </a:t>
                </a:r>
              </a:p>
            </p:txBody>
          </p:sp>
        </mc:Fallback>
      </mc:AlternateContent>
      <p:pic>
        <p:nvPicPr>
          <p:cNvPr id="10" name="Picture 9"/>
          <p:cNvPicPr>
            <a:picLocks noChangeAspect="1"/>
          </p:cNvPicPr>
          <p:nvPr/>
        </p:nvPicPr>
        <p:blipFill>
          <a:blip r:embed="rId60"/>
          <a:stretch>
            <a:fillRect/>
          </a:stretch>
        </p:blipFill>
        <p:spPr>
          <a:xfrm>
            <a:off x="14325600" y="2432288"/>
            <a:ext cx="3555723" cy="7137785"/>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870201" y="8669184"/>
            <a:ext cx="2395318" cy="1110556"/>
          </a:xfrm>
          <a:prstGeom prst="rect">
            <a:avLst/>
          </a:prstGeom>
        </p:spPr>
      </p:pic>
      <p:sp>
        <p:nvSpPr>
          <p:cNvPr id="9" name="Oval Callout 8"/>
          <p:cNvSpPr/>
          <p:nvPr/>
        </p:nvSpPr>
        <p:spPr>
          <a:xfrm>
            <a:off x="8229600" y="507889"/>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7"/>
          <a:stretch>
            <a:fillRect/>
          </a:stretch>
        </p:blipFill>
        <p:spPr>
          <a:xfrm>
            <a:off x="457200" y="1466619"/>
            <a:ext cx="3555723" cy="713778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343400" y="1928924"/>
                <a:ext cx="11353800" cy="6993838"/>
              </a:xfrm>
              <a:prstGeom prst="rect">
                <a:avLst/>
              </a:prstGeom>
            </p:spPr>
            <p:txBody>
              <a:bodyPr wrap="square">
                <a:spAutoFit/>
              </a:bodyPr>
              <a:lstStyle/>
              <a:p>
                <a:pPr algn="just">
                  <a:lnSpc>
                    <a:spcPct val="107000"/>
                  </a:lnSpc>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∆ABC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 = AC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𝐴𝐵𝐻</m:t>
                        </m:r>
                      </m:e>
                    </m:acc>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𝐴𝐶𝐻</m:t>
                        </m:r>
                      </m:e>
                    </m:acc>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AH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đường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tuyến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∆ABC </a:t>
                </a:r>
                <a:r>
                  <a:rPr lang="en-US" sz="4000" dirty="0" err="1">
                    <a:solidFill>
                      <a:srgbClr val="000000"/>
                    </a:solidFill>
                    <a:effectLst/>
                    <a:latin typeface="Arial" panose="020B0604020202020204" pitchFamily="34" charset="0"/>
                    <a:ea typeface="Times New Roman" panose="02020603050405020304" pitchFamily="18" charset="0"/>
                  </a:rPr>
                  <a:t>nên</a:t>
                </a:r>
                <a:r>
                  <a:rPr lang="en-US" sz="4000" dirty="0">
                    <a:solidFill>
                      <a:srgbClr val="000000"/>
                    </a:solidFill>
                    <a:effectLst/>
                    <a:latin typeface="Arial" panose="020B0604020202020204" pitchFamily="34" charset="0"/>
                    <a:ea typeface="Times New Roman" panose="02020603050405020304" pitchFamily="18" charset="0"/>
                  </a:rPr>
                  <a:t> H </a:t>
                </a:r>
                <a:r>
                  <a:rPr lang="en-US" sz="4000" dirty="0" err="1">
                    <a:solidFill>
                      <a:srgbClr val="000000"/>
                    </a:solidFill>
                    <a:effectLst/>
                    <a:latin typeface="Arial" panose="020B0604020202020204" pitchFamily="34" charset="0"/>
                    <a:ea typeface="Times New Roman" panose="02020603050405020304" pitchFamily="18" charset="0"/>
                  </a:rPr>
                  <a:t>là</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trung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điểm</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Do </a:t>
                </a:r>
                <a:r>
                  <a:rPr lang="en-US" sz="4000" dirty="0" err="1">
                    <a:solidFill>
                      <a:srgbClr val="000000"/>
                    </a:solidFill>
                    <a:effectLst/>
                    <a:latin typeface="Arial" panose="020B0604020202020204" pitchFamily="34" charset="0"/>
                    <a:ea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rPr>
                  <a:t> BH = CH.</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rPr>
                  <a:t>Xét</a:t>
                </a:r>
                <a:r>
                  <a:rPr lang="en-US" sz="4000" dirty="0">
                    <a:solidFill>
                      <a:srgbClr val="000000"/>
                    </a:solidFill>
                    <a:effectLst/>
                    <a:latin typeface="Arial" panose="020B0604020202020204" pitchFamily="34" charset="0"/>
                    <a:ea typeface="Times New Roman" panose="02020603050405020304" pitchFamily="18" charset="0"/>
                  </a:rPr>
                  <a:t> ∆ABH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∆ACH </a:t>
                </a:r>
                <a:r>
                  <a:rPr lang="en-US" sz="4000" dirty="0" err="1">
                    <a:solidFill>
                      <a:srgbClr val="000000"/>
                    </a:solidFill>
                    <a:effectLst/>
                    <a:latin typeface="Arial" panose="020B0604020202020204" pitchFamily="34" charset="0"/>
                    <a:ea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AB = AC (</a:t>
                </a:r>
                <a:r>
                  <a:rPr lang="en-US" sz="4000" dirty="0" err="1">
                    <a:solidFill>
                      <a:srgbClr val="000000"/>
                    </a:solidFill>
                    <a:effectLst/>
                    <a:latin typeface="Arial" panose="020B0604020202020204" pitchFamily="34" charset="0"/>
                    <a:ea typeface="Times New Roman" panose="02020603050405020304" pitchFamily="18" charset="0"/>
                  </a:rPr>
                  <a:t>chứng</a:t>
                </a:r>
                <a:r>
                  <a:rPr lang="en-US" sz="4000" dirty="0">
                    <a:solidFill>
                      <a:srgbClr val="000000"/>
                    </a:solidFill>
                    <a:effectLst/>
                    <a:latin typeface="Arial" panose="020B0604020202020204" pitchFamily="34" charset="0"/>
                    <a:ea typeface="Times New Roman" panose="02020603050405020304" pitchFamily="18" charset="0"/>
                  </a:rPr>
                  <a:t> minh </a:t>
                </a: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algn="just">
                  <a:lnSpc>
                    <a:spcPct val="107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fr-FR" sz="4000" i="1">
                            <a:effectLst/>
                            <a:latin typeface="Cambria Math" panose="02040503050406030204" pitchFamily="18" charset="0"/>
                            <a:ea typeface="Calibri" panose="020F0502020204030204" pitchFamily="34" charset="0"/>
                            <a:cs typeface="Arial" panose="020B0604020202020204" pitchFamily="34" charset="0"/>
                          </a:rPr>
                          <m:t>𝐴𝐵𝐻</m:t>
                        </m:r>
                      </m:e>
                    </m:acc>
                    <m:r>
                      <a:rPr lang="fr-FR" sz="4000" i="1">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fr-FR" sz="4000" i="1">
                            <a:effectLst/>
                            <a:latin typeface="Cambria Math" panose="02040503050406030204" pitchFamily="18" charset="0"/>
                            <a:ea typeface="Calibri" panose="020F0502020204030204" pitchFamily="34" charset="0"/>
                            <a:cs typeface="Arial" panose="020B0604020202020204" pitchFamily="34" charset="0"/>
                          </a:rPr>
                          <m:t>𝐴𝐶𝐻</m:t>
                        </m:r>
                      </m:e>
                    </m:acc>
                  </m:oMath>
                </a14:m>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minh </a:t>
                </a:r>
                <a:r>
                  <a:rPr lang="en-US" sz="4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BH = CH (</a:t>
                </a:r>
                <a:r>
                  <a:rPr lang="en-US" sz="4000" dirty="0" err="1">
                    <a:solidFill>
                      <a:srgbClr val="000000"/>
                    </a:solidFill>
                    <a:effectLst/>
                    <a:latin typeface="Arial" panose="020B0604020202020204" pitchFamily="34" charset="0"/>
                    <a:ea typeface="Times New Roman" panose="02020603050405020304" pitchFamily="18" charset="0"/>
                  </a:rPr>
                  <a:t>chứng</a:t>
                </a:r>
                <a:r>
                  <a:rPr lang="en-US" sz="4000" dirty="0">
                    <a:solidFill>
                      <a:srgbClr val="000000"/>
                    </a:solidFill>
                    <a:effectLst/>
                    <a:latin typeface="Arial" panose="020B0604020202020204" pitchFamily="34" charset="0"/>
                    <a:ea typeface="Times New Roman" panose="02020603050405020304" pitchFamily="18" charset="0"/>
                  </a:rPr>
                  <a:t> minh </a:t>
                </a:r>
                <a:r>
                  <a:rPr lang="en-US" sz="4000" dirty="0" err="1">
                    <a:solidFill>
                      <a:srgbClr val="000000"/>
                    </a:solidFill>
                    <a:effectLst/>
                    <a:latin typeface="Arial" panose="020B0604020202020204" pitchFamily="34" charset="0"/>
                    <a:ea typeface="Times New Roman" panose="02020603050405020304" pitchFamily="18" charset="0"/>
                  </a:rPr>
                  <a:t>trên</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43400" y="1928924"/>
                <a:ext cx="11353800" cy="6993838"/>
              </a:xfrm>
              <a:prstGeom prst="rect">
                <a:avLst/>
              </a:prstGeom>
              <a:blipFill>
                <a:blip r:embed="rId31"/>
                <a:stretch>
                  <a:fillRect l="-1933" t="-1394" r="-1611" b="-1132"/>
                </a:stretch>
              </a:blipFill>
            </p:spPr>
            <p:txBody>
              <a:bodyPr/>
              <a:lstStyle/>
              <a:p>
                <a:r>
                  <a:rPr lang="en-US">
                    <a:noFill/>
                  </a:rPr>
                  <a:t> </a:t>
                </a:r>
              </a:p>
            </p:txBody>
          </p:sp>
        </mc:Fallback>
      </mc:AlternateContent>
      <p:sp>
        <p:nvSpPr>
          <p:cNvPr id="6" name="Right Brace 5"/>
          <p:cNvSpPr/>
          <p:nvPr/>
        </p:nvSpPr>
        <p:spPr>
          <a:xfrm>
            <a:off x="11658600" y="6356976"/>
            <a:ext cx="609600" cy="25657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p:cNvSpPr/>
          <p:nvPr/>
        </p:nvSpPr>
        <p:spPr>
          <a:xfrm>
            <a:off x="12496800" y="6456788"/>
            <a:ext cx="5571061" cy="1938992"/>
          </a:xfrm>
          <a:prstGeom prst="rect">
            <a:avLst/>
          </a:prstGeom>
        </p:spPr>
        <p:txBody>
          <a:bodyPr wrap="square">
            <a:spAutoFit/>
          </a:bodyPr>
          <a:lstStyle/>
          <a:p>
            <a:pPr marL="30480" marR="30480" lvl="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Suy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ra</a:t>
            </a:r>
            <a:r>
              <a:rPr lang="en-US" sz="4000" dirty="0">
                <a:solidFill>
                  <a:srgbClr val="000000"/>
                </a:solidFill>
                <a:latin typeface="Arial" panose="020B0604020202020204" pitchFamily="34" charset="0"/>
                <a:ea typeface="Times New Roman" panose="02020603050405020304" pitchFamily="18" charset="0"/>
              </a:rPr>
              <a:t> ∆ABH = ∆ACH (c - g - c).</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30859" y="8571050"/>
            <a:ext cx="2395318" cy="1110556"/>
          </a:xfrm>
          <a:prstGeom prst="rect">
            <a:avLst/>
          </a:prstGeom>
        </p:spPr>
      </p:pic>
      <p:sp>
        <p:nvSpPr>
          <p:cNvPr id="9" name="Oval Callout 8"/>
          <p:cNvSpPr/>
          <p:nvPr/>
        </p:nvSpPr>
        <p:spPr>
          <a:xfrm>
            <a:off x="82296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7"/>
          <a:stretch>
            <a:fillRect/>
          </a:stretch>
        </p:blipFill>
        <p:spPr>
          <a:xfrm>
            <a:off x="1066800" y="1368485"/>
            <a:ext cx="3555723" cy="713778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5109411" y="1785962"/>
                <a:ext cx="11353800" cy="700268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Suy</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góc</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tương</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ứng</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=180°</m:t>
                    </m:r>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𝐴𝐻𝐵</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𝐴𝐻𝐶</m:t>
                        </m:r>
                      </m:e>
                    </m:acc>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0</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𝑜</m:t>
                        </m:r>
                      </m:sup>
                    </m:sSup>
                  </m:oMath>
                </a14:m>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hay AH </a:t>
                </a:r>
                <a:r>
                  <a:rPr kumimoji="0" lang="en-US" sz="4000" b="0" i="0" u="none" strike="noStrike" kern="1200" cap="none" spc="0" normalizeH="0" baseline="0" noProof="0" dirty="0">
                    <a:ln>
                      <a:noFill/>
                    </a:ln>
                    <a:solidFill>
                      <a:srgbClr val="000000"/>
                    </a:solidFill>
                    <a:effectLst/>
                    <a:uLnTx/>
                    <a:uFillTx/>
                    <a:latin typeface="Cambria Math" panose="02040503050406030204" pitchFamily="18" charset="0"/>
                    <a:ea typeface="Calibri" panose="020F0502020204030204" pitchFamily="34" charset="0"/>
                    <a:cs typeface="Cambria Math" panose="02040503050406030204" pitchFamily="18" charset="0"/>
                  </a:rPr>
                  <a: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BC.</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 Do 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𝑂𝐻</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𝐴𝐻</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.1,2=0,4</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𝑚</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mỗi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tầng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3,3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O ở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0,4 + 3,3 . 3 = 10,3 m so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mặt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09411" y="1785962"/>
                <a:ext cx="11353800" cy="7002686"/>
              </a:xfrm>
              <a:prstGeom prst="rect">
                <a:avLst/>
              </a:prstGeom>
              <a:blipFill>
                <a:blip r:embed="rId31"/>
                <a:stretch>
                  <a:fillRect l="-1879" b="-1131"/>
                </a:stretch>
              </a:blipFill>
            </p:spPr>
            <p:txBody>
              <a:bodyPr/>
              <a:lstStyle/>
              <a:p>
                <a:r>
                  <a:rPr lang="en-US">
                    <a:noFill/>
                  </a:rPr>
                  <a:t> </a:t>
                </a:r>
              </a:p>
            </p:txBody>
          </p:sp>
        </mc:Fallback>
      </mc:AlternateContent>
    </p:spTree>
    <p:extLst>
      <p:ext uri="{BB962C8B-B14F-4D97-AF65-F5344CB8AC3E}">
        <p14:creationId xmlns:p14="http://schemas.microsoft.com/office/powerpoint/2010/main" val="13718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00600" y="5715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latin typeface="Arial" panose="020B0604020202020204" pitchFamily="34" charset="0"/>
                <a:cs typeface="Arial" panose="020B0604020202020204" pitchFamily="34" charset="0"/>
              </a:rPr>
              <a:t>NỘI DUNG BÀI HỌC</a:t>
            </a:r>
          </a:p>
        </p:txBody>
      </p:sp>
      <p:grpSp>
        <p:nvGrpSpPr>
          <p:cNvPr id="2" name="Group 2"/>
          <p:cNvGrpSpPr/>
          <p:nvPr/>
        </p:nvGrpSpPr>
        <p:grpSpPr>
          <a:xfrm>
            <a:off x="533400" y="2400300"/>
            <a:ext cx="6059842" cy="73376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2813" y="5482017"/>
            <a:ext cx="5821015" cy="4804983"/>
          </a:xfrm>
          <a:prstGeom prst="rect">
            <a:avLst/>
          </a:prstGeom>
        </p:spPr>
      </p:pic>
      <p:sp>
        <p:nvSpPr>
          <p:cNvPr id="10" name="Pentagon 9"/>
          <p:cNvSpPr/>
          <p:nvPr/>
        </p:nvSpPr>
        <p:spPr>
          <a:xfrm>
            <a:off x="6705398" y="381106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1</a:t>
            </a:r>
          </a:p>
        </p:txBody>
      </p:sp>
      <p:sp>
        <p:nvSpPr>
          <p:cNvPr id="7" name="Rectangle 6"/>
          <p:cNvSpPr/>
          <p:nvPr/>
        </p:nvSpPr>
        <p:spPr>
          <a:xfrm>
            <a:off x="8534400" y="3811060"/>
            <a:ext cx="9449001" cy="1131079"/>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Đường trung tuyến của tam giác</a:t>
            </a:r>
            <a:endParaRPr lang="en-US" sz="4500" dirty="0">
              <a:latin typeface="Arial" panose="020B0604020202020204" pitchFamily="34" charset="0"/>
              <a:cs typeface="Arial" panose="020B0604020202020204" pitchFamily="34" charset="0"/>
            </a:endParaRPr>
          </a:p>
        </p:txBody>
      </p:sp>
      <p:sp>
        <p:nvSpPr>
          <p:cNvPr id="11" name="Pentagon 10"/>
          <p:cNvSpPr/>
          <p:nvPr/>
        </p:nvSpPr>
        <p:spPr>
          <a:xfrm>
            <a:off x="6804297" y="6783471"/>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2</a:t>
            </a:r>
          </a:p>
        </p:txBody>
      </p:sp>
      <p:sp>
        <p:nvSpPr>
          <p:cNvPr id="12" name="Rectangle 11"/>
          <p:cNvSpPr/>
          <p:nvPr/>
        </p:nvSpPr>
        <p:spPr>
          <a:xfrm>
            <a:off x="8721320" y="6226244"/>
            <a:ext cx="8905875" cy="2041456"/>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Tính chất ba đường trung tuyến của tam giác</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52584" y="1835808"/>
            <a:ext cx="15240000" cy="78796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Callout 8"/>
          <p:cNvSpPr/>
          <p:nvPr/>
        </p:nvSpPr>
        <p:spPr>
          <a:xfrm>
            <a:off x="4635055" y="571499"/>
            <a:ext cx="8789290" cy="1188109"/>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Arial" panose="020B0604020202020204" pitchFamily="34" charset="0"/>
                <a:cs typeface="Arial" panose="020B0604020202020204" pitchFamily="34" charset="0"/>
              </a:rPr>
              <a:t>CÓ THỂ EM CHƯA BIẾT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598161">
            <a:off x="462753" y="177594"/>
            <a:ext cx="798522" cy="1174296"/>
          </a:xfrm>
          <a:prstGeom prst="rect">
            <a:avLst/>
          </a:prstGeom>
        </p:spPr>
      </p:pic>
      <p:sp>
        <p:nvSpPr>
          <p:cNvPr id="2" name="Rectangle 1"/>
          <p:cNvSpPr/>
          <p:nvPr/>
        </p:nvSpPr>
        <p:spPr>
          <a:xfrm>
            <a:off x="1752600" y="1988208"/>
            <a:ext cx="14554200" cy="3785652"/>
          </a:xfrm>
          <a:prstGeom prst="rect">
            <a:avLst/>
          </a:prstGeom>
        </p:spPr>
        <p:txBody>
          <a:bodyPr wrap="square">
            <a:spAutoFit/>
          </a:bodyPr>
          <a:lstStyle/>
          <a:p>
            <a:pPr algn="ctr">
              <a:lnSpc>
                <a:spcPct val="150000"/>
              </a:lnSpc>
            </a:pPr>
            <a:r>
              <a:rPr lang="fr-FR" sz="4000" b="1" dirty="0" err="1">
                <a:latin typeface="Arial" panose="020B0604020202020204" pitchFamily="34" charset="0"/>
                <a:ea typeface="Calibri" panose="020F0502020204030204" pitchFamily="34" charset="0"/>
                <a:cs typeface="Times New Roman" panose="02020603050405020304" pitchFamily="18" charset="0"/>
              </a:rPr>
              <a:t>Tính</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chất</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khác</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của</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trọng</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tâm</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tam</a:t>
            </a:r>
            <a:r>
              <a:rPr lang="fr-FR" sz="4000" b="1" dirty="0">
                <a:latin typeface="Arial" panose="020B0604020202020204" pitchFamily="34" charset="0"/>
                <a:ea typeface="Calibri" panose="020F0502020204030204" pitchFamily="34" charset="0"/>
                <a:cs typeface="Times New Roman" panose="02020603050405020304" pitchFamily="18" charset="0"/>
              </a:rPr>
              <a:t> </a:t>
            </a:r>
            <a:r>
              <a:rPr lang="fr-FR" sz="4000" b="1" dirty="0" err="1">
                <a:latin typeface="Arial" panose="020B0604020202020204" pitchFamily="34" charset="0"/>
                <a:ea typeface="Calibri" panose="020F0502020204030204" pitchFamily="34" charset="0"/>
                <a:cs typeface="Times New Roman" panose="02020603050405020304" pitchFamily="18" charset="0"/>
              </a:rPr>
              <a:t>giác</a:t>
            </a:r>
            <a:r>
              <a:rPr lang="fr-FR" sz="4000" b="1"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Times New Roman" panose="02020603050405020304" pitchFamily="18" charset="0"/>
              </a:rPr>
              <a:t>Nếu</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nối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đỉnh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ABC </a:t>
            </a:r>
            <a:r>
              <a:rPr lang="fr-FR" sz="4000" dirty="0" err="1">
                <a:latin typeface="Arial" panose="020B0604020202020204" pitchFamily="34" charset="0"/>
                <a:ea typeface="Calibri" panose="020F0502020204030204" pitchFamily="34" charset="0"/>
                <a:cs typeface="Times New Roman" panose="02020603050405020304" pitchFamily="18" charset="0"/>
              </a:rPr>
              <a:t>với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trọng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tâm</a:t>
            </a:r>
            <a:r>
              <a:rPr lang="fr-FR" sz="4000" dirty="0">
                <a:latin typeface="Arial" panose="020B0604020202020204" pitchFamily="34" charset="0"/>
                <a:ea typeface="Calibri" panose="020F0502020204030204" pitchFamily="34" charset="0"/>
                <a:cs typeface="Times New Roman" panose="02020603050405020304" pitchFamily="18" charset="0"/>
              </a:rPr>
              <a:t> G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thì</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ABC chia </a:t>
            </a:r>
            <a:r>
              <a:rPr lang="fr-FR" sz="4000" dirty="0" err="1">
                <a:latin typeface="Arial" panose="020B0604020202020204" pitchFamily="34" charset="0"/>
                <a:ea typeface="Calibri" panose="020F0502020204030204" pitchFamily="34" charset="0"/>
                <a:cs typeface="Times New Roman" panose="02020603050405020304" pitchFamily="18" charset="0"/>
              </a:rPr>
              <a:t>thành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nhỏ</a:t>
            </a:r>
            <a:r>
              <a:rPr lang="fr-FR" sz="4000" dirty="0">
                <a:latin typeface="Arial" panose="020B0604020202020204" pitchFamily="34" charset="0"/>
                <a:ea typeface="Calibri" panose="020F0502020204030204" pitchFamily="34" charset="0"/>
                <a:cs typeface="Times New Roman" panose="02020603050405020304" pitchFamily="18" charset="0"/>
              </a:rPr>
              <a:t> GAB, GCA, GBC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diện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tích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nhau</a:t>
            </a:r>
            <a:r>
              <a:rPr lang="fr-FR"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39"/>
          <p:cNvPicPr>
            <a:picLocks noChangeAspect="1"/>
          </p:cNvPicPr>
          <p:nvPr/>
        </p:nvPicPr>
        <p:blipFill>
          <a:blip r:embed="rId3"/>
          <a:srcRect/>
          <a:stretch>
            <a:fillRect/>
          </a:stretch>
        </p:blipFill>
        <p:spPr>
          <a:xfrm rot="768353">
            <a:off x="14554326" y="846437"/>
            <a:ext cx="2629231" cy="1322284"/>
          </a:xfrm>
          <a:prstGeom prst="rect">
            <a:avLst/>
          </a:prstGeom>
        </p:spPr>
      </p:pic>
      <p:pic>
        <p:nvPicPr>
          <p:cNvPr id="3" name="Picture 2"/>
          <p:cNvPicPr>
            <a:picLocks noChangeAspect="1"/>
          </p:cNvPicPr>
          <p:nvPr/>
        </p:nvPicPr>
        <p:blipFill>
          <a:blip r:embed="rId4"/>
          <a:stretch>
            <a:fillRect/>
          </a:stretch>
        </p:blipFill>
        <p:spPr>
          <a:xfrm>
            <a:off x="11480016" y="5309500"/>
            <a:ext cx="4948238" cy="3496202"/>
          </a:xfrm>
          <a:prstGeom prst="rect">
            <a:avLst/>
          </a:prstGeom>
        </p:spPr>
      </p:pic>
      <p:pic>
        <p:nvPicPr>
          <p:cNvPr id="13"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92400" y="8639701"/>
            <a:ext cx="2283608" cy="1228867"/>
          </a:xfrm>
          <a:prstGeom prst="rect">
            <a:avLst/>
          </a:prstGeom>
        </p:spPr>
      </p:pic>
      <p:sp>
        <p:nvSpPr>
          <p:cNvPr id="6" name="Rectangle 5"/>
          <p:cNvSpPr/>
          <p:nvPr/>
        </p:nvSpPr>
        <p:spPr>
          <a:xfrm>
            <a:off x="1752600" y="5701247"/>
            <a:ext cx="9363054" cy="3785652"/>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đặt</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G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miếng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bìa</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hình</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giữ</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thăng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bằng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ngón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tay</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phần</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mở</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bài</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học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chính</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trọng</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tam</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09299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876300" y="93345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419100"/>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a:t>
              </a:r>
              <a:r>
                <a:rPr kumimoji="0" lang="en-US" sz="4500" b="1" i="0" u="none" strike="noStrike" kern="1200" cap="none" spc="0" normalizeH="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9600" y="1714500"/>
                <a:ext cx="17068800" cy="7475444"/>
              </a:xfrm>
              <a:prstGeom prst="rect">
                <a:avLst/>
              </a:prstGeom>
            </p:spPr>
            <p:txBody>
              <a:bodyPr wrap="square">
                <a:spAutoFit/>
              </a:bodyPr>
              <a:lstStyle/>
              <a:p>
                <a:pPr algn="just">
                  <a:lnSpc>
                    <a:spcPct val="150000"/>
                  </a:lnSpc>
                </a:pPr>
                <a:r>
                  <a:rPr lang="fr-FR" sz="3800" b="1" dirty="0" err="1">
                    <a:latin typeface="Arial" panose="020B0604020202020204" pitchFamily="34" charset="0"/>
                    <a:ea typeface="Calibri" panose="020F0502020204030204" pitchFamily="34" charset="0"/>
                    <a:cs typeface="Times New Roman" panose="02020603050405020304" pitchFamily="18" charset="0"/>
                  </a:rPr>
                  <a:t>Câu</a:t>
                </a:r>
                <a:r>
                  <a:rPr lang="fr-FR" sz="3800" b="1" dirty="0">
                    <a:latin typeface="Arial" panose="020B0604020202020204" pitchFamily="34" charset="0"/>
                    <a:ea typeface="Calibri" panose="020F0502020204030204" pitchFamily="34" charset="0"/>
                    <a:cs typeface="Times New Roman" panose="02020603050405020304" pitchFamily="18" charset="0"/>
                  </a:rPr>
                  <a:t> 1</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đường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tia</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đối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MA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MA = MD.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đoạn</a:t>
                </a:r>
                <a:r>
                  <a:rPr lang="fr-FR" sz="3800" dirty="0">
                    <a:effectLst/>
                    <a:latin typeface="Arial" panose="020B0604020202020204" pitchFamily="34" charset="0"/>
                    <a:ea typeface="Calibri" panose="020F0502020204030204" pitchFamily="34" charset="0"/>
                    <a:cs typeface="Times New Roman" panose="02020603050405020304" pitchFamily="18" charset="0"/>
                  </a:rPr>
                  <a:t> MC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lấy</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sao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Arial" panose="020B0604020202020204" pitchFamily="34" charset="0"/>
                      </a:rPr>
                      <m:t>𝑀𝑁</m:t>
                    </m:r>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1</m:t>
                        </m:r>
                      </m:num>
                      <m:den>
                        <m:r>
                          <a:rPr lang="fr-FR" sz="3800" i="1">
                            <a:effectLst/>
                            <a:latin typeface="Cambria Math" panose="02040503050406030204" pitchFamily="18" charset="0"/>
                            <a:ea typeface="Calibri" panose="020F0502020204030204" pitchFamily="34" charset="0"/>
                            <a:cs typeface="Arial" panose="020B0604020202020204" pitchFamily="34" charset="0"/>
                          </a:rPr>
                          <m:t>3</m:t>
                        </m:r>
                      </m:den>
                    </m:f>
                    <m:r>
                      <a:rPr lang="fr-FR" sz="3800" i="1">
                        <a:effectLst/>
                        <a:latin typeface="Cambria Math" panose="02040503050406030204" pitchFamily="18" charset="0"/>
                        <a:ea typeface="Calibri" panose="020F0502020204030204" pitchFamily="34" charset="0"/>
                        <a:cs typeface="Arial" panose="020B0604020202020204" pitchFamily="34" charset="0"/>
                      </a:rPr>
                      <m:t>𝐶𝑀</m:t>
                    </m:r>
                  </m:oMath>
                </a14:m>
                <a:r>
                  <a:rPr lang="fr-FR" sz="3800" dirty="0">
                    <a:effectLst/>
                    <a:latin typeface="Arial" panose="020B0604020202020204" pitchFamily="34" charset="0"/>
                    <a:ea typeface="Calibri" panose="020F0502020204030204" pitchFamily="34" charset="0"/>
                    <a:cs typeface="Times New Roman" panose="02020603050405020304" pitchFamily="18" charset="0"/>
                  </a:rPr>
                  <a:t> ; AN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CD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E.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 E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3800" dirty="0">
                    <a:effectLst/>
                    <a:latin typeface="Arial" panose="020B0604020202020204" pitchFamily="34" charset="0"/>
                    <a:ea typeface="Calibri" panose="020F0502020204030204" pitchFamily="34" charset="0"/>
                    <a:cs typeface="Times New Roman" panose="02020603050405020304" pitchFamily="18" charset="0"/>
                  </a:rPr>
                  <a:t> CD.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b="1" dirty="0" err="1">
                    <a:effectLst/>
                    <a:latin typeface="Arial" panose="020B0604020202020204" pitchFamily="34" charset="0"/>
                    <a:ea typeface="Calibri" panose="020F0502020204030204" pitchFamily="34" charset="0"/>
                    <a:cs typeface="Times New Roman" panose="02020603050405020304" pitchFamily="18" charset="0"/>
                  </a:rPr>
                  <a:t>Câu</a:t>
                </a:r>
                <a:r>
                  <a:rPr lang="fr-FR" sz="3800" b="1" dirty="0">
                    <a:effectLst/>
                    <a:latin typeface="Arial" panose="020B0604020202020204" pitchFamily="34" charset="0"/>
                    <a:ea typeface="Calibri" panose="020F0502020204030204" pitchFamily="34" charset="0"/>
                    <a:cs typeface="Times New Roman" panose="02020603050405020304" pitchFamily="18" charset="0"/>
                  </a:rPr>
                  <a:t> 2.</a:t>
                </a:r>
                <a:r>
                  <a:rPr lang="fr-FR" sz="3800" dirty="0">
                    <a:effectLst/>
                    <a:latin typeface="Arial" panose="020B0604020202020204" pitchFamily="34" charset="0"/>
                    <a:ea typeface="Calibri" panose="020F0502020204030204" pitchFamily="34" charset="0"/>
                    <a:cs typeface="Times New Roman" panose="02020603050405020304" pitchFamily="18" charset="0"/>
                  </a:rPr>
                  <a:t> Cho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ABC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A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có</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hai</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tuyến</a:t>
                </a:r>
                <a:r>
                  <a:rPr lang="fr-FR" sz="3800" dirty="0">
                    <a:effectLst/>
                    <a:latin typeface="Arial" panose="020B0604020202020204" pitchFamily="34" charset="0"/>
                    <a:ea typeface="Calibri" panose="020F0502020204030204" pitchFamily="34" charset="0"/>
                    <a:cs typeface="Times New Roman" panose="02020603050405020304" pitchFamily="18" charset="0"/>
                  </a:rPr>
                  <a:t> BM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3800" dirty="0">
                    <a:effectLst/>
                    <a:latin typeface="Arial" panose="020B0604020202020204" pitchFamily="34" charset="0"/>
                    <a:ea typeface="Calibri" panose="020F0502020204030204" pitchFamily="34" charset="0"/>
                    <a:cs typeface="Times New Roman" panose="02020603050405020304" pitchFamily="18" charset="0"/>
                  </a:rPr>
                  <a:t> CN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cắt</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nhau</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tại</a:t>
                </a:r>
                <a:r>
                  <a:rPr lang="fr-FR" sz="3800" dirty="0">
                    <a:effectLst/>
                    <a:latin typeface="Arial" panose="020B0604020202020204" pitchFamily="34" charset="0"/>
                    <a:ea typeface="Calibri" panose="020F0502020204030204" pitchFamily="34" charset="0"/>
                    <a:cs typeface="Times New Roman" panose="02020603050405020304" pitchFamily="18" charset="0"/>
                  </a:rPr>
                  <a:t> 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Chứng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minh</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a) BM = CN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b) Tam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GBC là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cân</a:t>
                </a:r>
                <a:r>
                  <a:rPr lang="fr-FR"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3800" dirty="0">
                    <a:effectLst/>
                    <a:latin typeface="Arial" panose="020B0604020202020204" pitchFamily="34" charset="0"/>
                    <a:ea typeface="Calibri" panose="020F0502020204030204" pitchFamily="34" charset="0"/>
                    <a:cs typeface="Times New Roman" panose="02020603050405020304" pitchFamily="18" charset="0"/>
                  </a:rPr>
                  <a:t>c) AG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góc</a:t>
                </a:r>
                <a:r>
                  <a:rPr lang="fr-FR" sz="3800" dirty="0">
                    <a:effectLst/>
                    <a:latin typeface="Arial" panose="020B0604020202020204" pitchFamily="34" charset="0"/>
                    <a:ea typeface="Calibri" panose="020F0502020204030204" pitchFamily="34" charset="0"/>
                    <a:cs typeface="Times New Roman" panose="02020603050405020304" pitchFamily="18" charset="0"/>
                  </a:rPr>
                  <a:t> </a:t>
                </a:r>
                <a:r>
                  <a:rPr lang="fr-FR"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fr-FR" sz="3800" dirty="0">
                    <a:effectLst/>
                    <a:latin typeface="Arial" panose="020B0604020202020204" pitchFamily="34" charset="0"/>
                    <a:ea typeface="Calibri" panose="020F0502020204030204" pitchFamily="34" charset="0"/>
                    <a:cs typeface="Times New Roman" panose="02020603050405020304" pitchFamily="18" charset="0"/>
                  </a:rPr>
                  <a:t> BC.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1714500"/>
                <a:ext cx="17068800" cy="7475444"/>
              </a:xfrm>
              <a:prstGeom prst="rect">
                <a:avLst/>
              </a:prstGeom>
              <a:blipFill>
                <a:blip r:embed="rId14"/>
                <a:stretch>
                  <a:fillRect l="-1179" r="-1179" b="-896"/>
                </a:stretch>
              </a:blipFill>
            </p:spPr>
            <p:txBody>
              <a:bodyPr/>
              <a:lstStyle/>
              <a:p>
                <a:r>
                  <a:rPr lang="en-US">
                    <a:noFill/>
                  </a:rPr>
                  <a:t> </a:t>
                </a:r>
              </a:p>
            </p:txBody>
          </p:sp>
        </mc:Fallback>
      </mc:AlternateContent>
      <p:pic>
        <p:nvPicPr>
          <p:cNvPr id="14" name="Picture 24"/>
          <p:cNvPicPr>
            <a:picLocks noChangeAspect="1"/>
          </p:cNvPicPr>
          <p:nvPr/>
        </p:nvPicPr>
        <p:blipFill>
          <a:blip r:embed="rId15"/>
          <a:srcRect/>
          <a:stretch>
            <a:fillRect/>
          </a:stretch>
        </p:blipFill>
        <p:spPr>
          <a:xfrm>
            <a:off x="13944599" y="7200900"/>
            <a:ext cx="2137161" cy="1600200"/>
          </a:xfrm>
          <a:prstGeom prst="rect">
            <a:avLst/>
          </a:prstGeom>
        </p:spPr>
      </p:pic>
    </p:spTree>
    <p:extLst>
      <p:ext uri="{BB962C8B-B14F-4D97-AF65-F5344CB8AC3E}">
        <p14:creationId xmlns:p14="http://schemas.microsoft.com/office/powerpoint/2010/main" val="31042519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ounded Rectangle 14"/>
          <p:cNvSpPr/>
          <p:nvPr/>
        </p:nvSpPr>
        <p:spPr>
          <a:xfrm>
            <a:off x="-609600" y="9307123"/>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5907528" y="659621"/>
            <a:ext cx="6320543" cy="1131079"/>
            <a:chOff x="-2239575" y="178390"/>
            <a:chExt cx="12230869" cy="1131079"/>
          </a:xfrm>
          <a:solidFill>
            <a:schemeClr val="accent5">
              <a:lumMod val="75000"/>
            </a:schemeClr>
          </a:solidFill>
        </p:grpSpPr>
        <p:sp>
          <p:nvSpPr>
            <p:cNvPr id="16" name="Rectangle 15"/>
            <p:cNvSpPr/>
            <p:nvPr/>
          </p:nvSpPr>
          <p:spPr>
            <a:xfrm>
              <a:off x="-2239575" y="190500"/>
              <a:ext cx="12230869" cy="1066800"/>
            </a:xfrm>
            <a:prstGeom prst="rect">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903890" y="178390"/>
              <a:ext cx="9332828"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VỀ NHÀ</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93320"/>
            <a:ext cx="1676400" cy="1706259"/>
          </a:xfrm>
          <a:prstGeom prst="rect">
            <a:avLst/>
          </a:prstGeom>
        </p:spPr>
      </p:pic>
      <p:sp>
        <p:nvSpPr>
          <p:cNvPr id="2" name="Rectangle 1"/>
          <p:cNvSpPr/>
          <p:nvPr/>
        </p:nvSpPr>
        <p:spPr>
          <a:xfrm>
            <a:off x="609600" y="2298032"/>
            <a:ext cx="17068800" cy="35065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Câu</a:t>
            </a:r>
            <a:r>
              <a:rPr kumimoji="0" lang="fr-FR"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3.</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Chứng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quả</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chất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đầu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tiên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được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trong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phần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chưa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biết</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(SGK -tr107)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Nếu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nối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đỉnh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trọng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tâm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thì</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ABC chia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thành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tam</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giác</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nhỏ</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GAB, GCA, GBC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tích</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nhau</a:t>
            </a:r>
            <a:r>
              <a:rPr kumimoji="0" lang="fr-FR"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77200" y="6312518"/>
            <a:ext cx="2590800" cy="3598333"/>
          </a:xfrm>
          <a:prstGeom prst="rect">
            <a:avLst/>
          </a:prstGeom>
        </p:spPr>
      </p:pic>
    </p:spTree>
    <p:extLst>
      <p:ext uri="{BB962C8B-B14F-4D97-AF65-F5344CB8AC3E}">
        <p14:creationId xmlns:p14="http://schemas.microsoft.com/office/powerpoint/2010/main" val="16767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59244" y="4086410"/>
              <a:ext cx="5369731" cy="3556218"/>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11: Tính chất ba đường phân giác của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a:t>
            </a:r>
          </a:p>
          <a:p>
            <a:pPr algn="ctr">
              <a:lnSpc>
                <a:spcPct val="150000"/>
              </a:lnSpc>
            </a:pPr>
            <a:r>
              <a:rPr lang="en-US" sz="7000" b="1" dirty="0">
                <a:latin typeface="Arial" panose="020B0604020202020204" pitchFamily="34" charset="0"/>
                <a:cs typeface="Arial" panose="020B0604020202020204" pitchFamily="34" charset="0"/>
              </a:rPr>
              <a:t>LẮNG NGHE BÀI GIẢNG!</a:t>
            </a: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352800" y="585943"/>
            <a:ext cx="11506200" cy="1131079"/>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Đường trung tuyến của tam giác</a:t>
            </a: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66057" y="3849695"/>
            <a:ext cx="1405113" cy="1317293"/>
          </a:xfrm>
          <a:prstGeom prst="rect">
            <a:avLst/>
          </a:prstGeom>
        </p:spPr>
      </p:pic>
      <p:pic>
        <p:nvPicPr>
          <p:cNvPr id="25"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849600" y="9015297"/>
            <a:ext cx="1807979" cy="1462203"/>
          </a:xfrm>
          <a:prstGeom prst="rect">
            <a:avLst/>
          </a:prstGeom>
        </p:spPr>
      </p:pic>
      <p:grpSp>
        <p:nvGrpSpPr>
          <p:cNvPr id="11" name="Group 10"/>
          <p:cNvGrpSpPr/>
          <p:nvPr/>
        </p:nvGrpSpPr>
        <p:grpSpPr>
          <a:xfrm>
            <a:off x="4480022" y="2215482"/>
            <a:ext cx="9137606" cy="862753"/>
            <a:chOff x="1611219" y="2044475"/>
            <a:chExt cx="9137606" cy="862753"/>
          </a:xfrm>
        </p:grpSpPr>
        <p:sp>
          <p:nvSpPr>
            <p:cNvPr id="12" name="Rectangle 11"/>
            <p:cNvSpPr/>
            <p:nvPr/>
          </p:nvSpPr>
          <p:spPr>
            <a:xfrm>
              <a:off x="2977146" y="2169578"/>
              <a:ext cx="7771679"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HĐ1</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5" name="TextBox 14"/>
          <p:cNvSpPr txBox="1"/>
          <p:nvPr/>
        </p:nvSpPr>
        <p:spPr>
          <a:xfrm>
            <a:off x="1219200" y="3314700"/>
            <a:ext cx="15813406" cy="1839606"/>
          </a:xfrm>
          <a:prstGeom prst="rect">
            <a:avLst/>
          </a:prstGeom>
          <a:noFill/>
        </p:spPr>
        <p:txBody>
          <a:bodyPr wrap="square" rtlCol="0">
            <a:spAutoFit/>
          </a:bodyPr>
          <a:lstStyle/>
          <a:p>
            <a:pPr>
              <a:lnSpc>
                <a:spcPct val="150000"/>
              </a:lnSpc>
            </a:pPr>
            <a:r>
              <a:rPr lang="nl-NL" sz="4000" b="1" dirty="0">
                <a:latin typeface="Arial" panose="020B0604020202020204" pitchFamily="34" charset="0"/>
                <a:cs typeface="Arial" panose="020B0604020202020204" pitchFamily="34" charset="0"/>
              </a:rPr>
              <a:t>HĐ 1: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97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đầu</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mút</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đoạn</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thẳng</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AM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đặc</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gì</a:t>
            </a: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356610" y="5602524"/>
            <a:ext cx="4675324" cy="4055880"/>
          </a:xfrm>
          <a:prstGeom prst="rect">
            <a:avLst/>
          </a:prstGeom>
        </p:spPr>
      </p:pic>
      <p:sp>
        <p:nvSpPr>
          <p:cNvPr id="20" name="Oval Callout 19"/>
          <p:cNvSpPr/>
          <p:nvPr/>
        </p:nvSpPr>
        <p:spPr>
          <a:xfrm>
            <a:off x="8172525" y="4909117"/>
            <a:ext cx="1752600" cy="827568"/>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10" name="Rectangle 9"/>
          <p:cNvSpPr/>
          <p:nvPr/>
        </p:nvSpPr>
        <p:spPr>
          <a:xfrm>
            <a:off x="6517006" y="6176308"/>
            <a:ext cx="10515600" cy="1938992"/>
          </a:xfrm>
          <a:prstGeom prst="rect">
            <a:avLst/>
          </a:prstGeom>
        </p:spPr>
        <p:txBody>
          <a:bodyPr wrap="square">
            <a:spAutoFit/>
          </a:bodyPr>
          <a:lstStyle/>
          <a:p>
            <a:pPr marL="30480" marR="30480">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Ta </a:t>
            </a:r>
            <a:r>
              <a:rPr lang="en-US" sz="4000" dirty="0" err="1">
                <a:solidFill>
                  <a:srgbClr val="000000"/>
                </a:solidFill>
                <a:latin typeface="Arial" panose="020B0604020202020204" pitchFamily="34" charset="0"/>
                <a:ea typeface="Times New Roman" panose="02020603050405020304" pitchFamily="18" charset="0"/>
              </a:rPr>
              <a:t>thấy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đỉnh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rPr>
              <a:t> ABC,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M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BC.</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P spid="20"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2621" y="-125021"/>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657600" y="2123660"/>
            <a:ext cx="13716000" cy="5744782"/>
          </a:xfrm>
          <a:prstGeom prst="wedgeRoundRectCallout">
            <a:avLst>
              <a:gd name="adj1" fmla="val -20833"/>
              <a:gd name="adj2" fmla="val 53455"/>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3"/>
          <a:srcRect/>
          <a:stretch>
            <a:fillRect/>
          </a:stretch>
        </p:blipFill>
        <p:spPr>
          <a:xfrm flipH="1">
            <a:off x="539646" y="3552465"/>
            <a:ext cx="2825513" cy="441854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2448369" y="1111140"/>
            <a:ext cx="916790" cy="1012519"/>
          </a:xfrm>
          <a:prstGeom prst="rect">
            <a:avLst/>
          </a:prstGeom>
        </p:spPr>
      </p:pic>
      <p:sp>
        <p:nvSpPr>
          <p:cNvPr id="4" name="Rectangle 3"/>
          <p:cNvSpPr/>
          <p:nvPr/>
        </p:nvSpPr>
        <p:spPr>
          <a:xfrm>
            <a:off x="1143000" y="8283222"/>
            <a:ext cx="12801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r>
              <a:rPr lang="vi-VN" sz="4000" dirty="0">
                <a:ea typeface="Calibri" panose="020F0502020204030204" pitchFamily="34" charset="0"/>
                <a:cs typeface="Arial" panose="020B0604020202020204" pitchFamily="34" charset="0"/>
              </a:rPr>
              <a:t>Đôi khi, đường thẳng AM cũng được gọi là đường trung tuyến của tam giác ABC.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253499" y="2182562"/>
            <a:ext cx="7405101" cy="5632311"/>
          </a:xfrm>
          <a:prstGeom prst="rect">
            <a:avLst/>
          </a:prstGeom>
        </p:spPr>
        <p:txBody>
          <a:bodyPr wrap="square">
            <a:spAutoFit/>
          </a:bodyPr>
          <a:lstStyle/>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Trong tam giác ABC (Hình 97), đoạn thẳng AM n</a:t>
            </a:r>
            <a:r>
              <a:rPr lang="en-US" sz="4000">
                <a:solidFill>
                  <a:schemeClr val="bg1"/>
                </a:solidFill>
                <a:ea typeface="Times New Roman" panose="02020603050405020304" pitchFamily="18" charset="0"/>
                <a:cs typeface="Arial" panose="020B0604020202020204" pitchFamily="34" charset="0"/>
              </a:rPr>
              <a:t>ố</a:t>
            </a:r>
            <a:r>
              <a:rPr lang="vi-VN" sz="4000">
                <a:solidFill>
                  <a:schemeClr val="bg1"/>
                </a:solidFill>
                <a:ea typeface="Times New Roman" panose="02020603050405020304" pitchFamily="18" charset="0"/>
                <a:cs typeface="Arial" panose="020B0604020202020204" pitchFamily="34" charset="0"/>
              </a:rPr>
              <a:t>i </a:t>
            </a:r>
            <a:r>
              <a:rPr lang="vi-VN" sz="4000" dirty="0">
                <a:solidFill>
                  <a:schemeClr val="bg1"/>
                </a:solidFill>
                <a:ea typeface="Times New Roman" panose="02020603050405020304" pitchFamily="18" charset="0"/>
                <a:cs typeface="Arial" panose="020B0604020202020204" pitchFamily="34" charset="0"/>
              </a:rPr>
              <a:t>đỉnh A với trung điểm M của cạnh BC được gọi là đường trung tuyến (xuất phát từ đỉnh A hoặc tương ứng với cạnh BC).</a:t>
            </a:r>
          </a:p>
        </p:txBody>
      </p:sp>
      <p:pic>
        <p:nvPicPr>
          <p:cNvPr id="17" name="Picture 16"/>
          <p:cNvPicPr>
            <a:picLocks noChangeAspect="1"/>
          </p:cNvPicPr>
          <p:nvPr/>
        </p:nvPicPr>
        <p:blipFill>
          <a:blip r:embed="rId6"/>
          <a:stretch>
            <a:fillRect/>
          </a:stretch>
        </p:blipFill>
        <p:spPr>
          <a:xfrm>
            <a:off x="12216538" y="2558311"/>
            <a:ext cx="4776062" cy="4395121"/>
          </a:xfrm>
          <a:prstGeom prst="rect">
            <a:avLst/>
          </a:prstGeom>
        </p:spPr>
      </p:pic>
      <p:pic>
        <p:nvPicPr>
          <p:cNvPr id="18"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859000" y="8572500"/>
            <a:ext cx="1537979" cy="1490441"/>
          </a:xfrm>
          <a:prstGeom prst="rect">
            <a:avLst/>
          </a:prstGeom>
        </p:spPr>
      </p:pic>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32562" y="483596"/>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tr104)</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7800" y="9388865"/>
            <a:ext cx="1507867" cy="1413625"/>
          </a:xfrm>
          <a:prstGeom prst="rect">
            <a:avLst/>
          </a:prstGeom>
        </p:spPr>
      </p:pic>
      <p:sp>
        <p:nvSpPr>
          <p:cNvPr id="7" name="Rectangle 6"/>
          <p:cNvSpPr/>
          <p:nvPr/>
        </p:nvSpPr>
        <p:spPr>
          <a:xfrm>
            <a:off x="1193534" y="1786465"/>
            <a:ext cx="15574057" cy="1938992"/>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Trong ba đoạn thẳng AM, DN, CP (H</a:t>
            </a:r>
            <a:r>
              <a:rPr lang="en-US" sz="4000" dirty="0">
                <a:latin typeface="Arial" panose="020B0604020202020204" pitchFamily="34" charset="0"/>
                <a:ea typeface="Calibri" panose="020F0502020204030204" pitchFamily="34" charset="0"/>
                <a:cs typeface="Arial" panose="020B0604020202020204" pitchFamily="34" charset="0"/>
              </a:rPr>
              <a:t>ì</a:t>
            </a:r>
            <a:r>
              <a:rPr lang="vi-VN" sz="4000" dirty="0">
                <a:ea typeface="Calibri" panose="020F0502020204030204" pitchFamily="34" charset="0"/>
                <a:cs typeface="Arial" panose="020B0604020202020204" pitchFamily="34" charset="0"/>
              </a:rPr>
              <a:t>nh 98), đoạn thẳng nào là đường trung tuyến của tam giác ABC?</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11506200" y="4062349"/>
            <a:ext cx="1752600" cy="789417"/>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2"/>
          <a:stretch>
            <a:fillRect/>
          </a:stretch>
        </p:blipFill>
        <p:spPr>
          <a:xfrm>
            <a:off x="838200" y="4127274"/>
            <a:ext cx="5900059" cy="505482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285166" y="5302727"/>
                <a:ext cx="10194667" cy="2862322"/>
              </a:xfrm>
              <a:prstGeom prst="rect">
                <a:avLst/>
              </a:prstGeom>
            </p:spPr>
            <p:txBody>
              <a:bodyPr wrap="square">
                <a:spAutoFit/>
              </a:bodyPr>
              <a:lstStyle/>
              <a:p>
                <a:pPr marL="571500" indent="-571500" algn="just">
                  <a:lnSpc>
                    <a:spcPct val="150000"/>
                  </a:lnSpc>
                  <a:spcAft>
                    <a:spcPts val="1200"/>
                  </a:spcAft>
                  <a:buFontTx/>
                  <a:buChar char="-"/>
                </a:pPr>
                <a:r>
                  <a:rPr lang="en-US" sz="4000" dirty="0" err="1">
                    <a:latin typeface="Arial" panose="020B0604020202020204" pitchFamily="34" charset="0"/>
                    <a:ea typeface="Calibri" panose="020F0502020204030204" pitchFamily="34" charset="0"/>
                    <a:cs typeface="Times New Roman" panose="02020603050405020304" pitchFamily="18" charset="0"/>
                  </a:rPr>
                  <a:t>Đoạn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thẳng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đỉnh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7285166" y="5302727"/>
                <a:ext cx="10194667" cy="2862322"/>
              </a:xfrm>
              <a:prstGeom prst="rect">
                <a:avLst/>
              </a:prstGeom>
              <a:blipFill>
                <a:blip r:embed="rId45"/>
                <a:stretch>
                  <a:fillRect l="-1914" r="-2153" b="-4478"/>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7421" y="100203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459200" y="8454275"/>
            <a:ext cx="1507867" cy="1413625"/>
          </a:xfrm>
          <a:prstGeom prst="rect">
            <a:avLst/>
          </a:prstGeom>
        </p:spPr>
      </p:pic>
      <p:sp>
        <p:nvSpPr>
          <p:cNvPr id="16" name="Oval Callout 15"/>
          <p:cNvSpPr/>
          <p:nvPr/>
        </p:nvSpPr>
        <p:spPr>
          <a:xfrm>
            <a:off x="8153400" y="60945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7" name="Picture 16"/>
          <p:cNvPicPr>
            <a:picLocks noChangeAspect="1"/>
          </p:cNvPicPr>
          <p:nvPr/>
        </p:nvPicPr>
        <p:blipFill>
          <a:blip r:embed="rId2"/>
          <a:stretch>
            <a:fillRect/>
          </a:stretch>
        </p:blipFill>
        <p:spPr>
          <a:xfrm>
            <a:off x="4800600" y="8496300"/>
            <a:ext cx="1309029" cy="152838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6769932" y="2095500"/>
                <a:ext cx="10908468" cy="5786199"/>
              </a:xfrm>
              <a:prstGeom prst="rect">
                <a:avLst/>
              </a:prstGeom>
            </p:spPr>
            <p:txBody>
              <a:bodyPr wrap="square">
                <a:spAutoFit/>
              </a:bodyPr>
              <a:lstStyle/>
              <a:p>
                <a:pPr marL="571500" lvl="0" indent="-571500" algn="just">
                  <a:lnSpc>
                    <a:spcPct val="150000"/>
                  </a:lnSpc>
                  <a:spcAft>
                    <a:spcPts val="1200"/>
                  </a:spcAft>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150000"/>
                  </a:lnSpc>
                  <a:spcAft>
                    <a:spcPts val="1200"/>
                  </a:spcAft>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6769932" y="2095500"/>
                <a:ext cx="10908468" cy="5786199"/>
              </a:xfrm>
              <a:prstGeom prst="rect">
                <a:avLst/>
              </a:prstGeom>
              <a:blipFill>
                <a:blip r:embed="rId3"/>
                <a:stretch>
                  <a:fillRect l="-1789" r="-1956" b="-1686"/>
                </a:stretch>
              </a:blipFill>
            </p:spPr>
            <p:txBody>
              <a:bodyPr/>
              <a:lstStyle/>
              <a:p>
                <a:r>
                  <a:rPr lang="vi-VN">
                    <a:noFill/>
                  </a:rPr>
                  <a:t> </a:t>
                </a:r>
              </a:p>
            </p:txBody>
          </p:sp>
        </mc:Fallback>
      </mc:AlternateContent>
      <p:pic>
        <p:nvPicPr>
          <p:cNvPr id="20" name="Picture 19"/>
          <p:cNvPicPr>
            <a:picLocks noChangeAspect="1"/>
          </p:cNvPicPr>
          <p:nvPr/>
        </p:nvPicPr>
        <p:blipFill>
          <a:blip r:embed="rId4"/>
          <a:stretch>
            <a:fillRect/>
          </a:stretch>
        </p:blipFill>
        <p:spPr>
          <a:xfrm>
            <a:off x="533400" y="2377372"/>
            <a:ext cx="5900059" cy="5054826"/>
          </a:xfrm>
          <a:prstGeom prst="rect">
            <a:avLst/>
          </a:prstGeom>
        </p:spPr>
      </p:pic>
    </p:spTree>
    <p:extLst>
      <p:ext uri="{BB962C8B-B14F-4D97-AF65-F5344CB8AC3E}">
        <p14:creationId xmlns:p14="http://schemas.microsoft.com/office/powerpoint/2010/main" val="13107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anim calcmode="lin" valueType="num">
                                      <p:cBhvr>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872" y="114300"/>
            <a:ext cx="1464656" cy="1504044"/>
          </a:xfrm>
          <a:prstGeom prst="rect">
            <a:avLst/>
          </a:prstGeom>
        </p:spPr>
      </p:pic>
      <p:grpSp>
        <p:nvGrpSpPr>
          <p:cNvPr id="20" name="Group 19"/>
          <p:cNvGrpSpPr/>
          <p:nvPr/>
        </p:nvGrpSpPr>
        <p:grpSpPr>
          <a:xfrm>
            <a:off x="5932562" y="483596"/>
            <a:ext cx="6096000" cy="914400"/>
            <a:chOff x="1554480" y="876300"/>
            <a:chExt cx="6096000" cy="1143000"/>
          </a:xfrm>
          <a:solidFill>
            <a:schemeClr val="accent5">
              <a:lumMod val="75000"/>
            </a:schemeClr>
          </a:solidFill>
        </p:grpSpPr>
        <p:sp>
          <p:nvSpPr>
            <p:cNvPr id="21" name="Flowchart: Terminator 20"/>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83836" y="987956"/>
              <a:ext cx="5259773"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2 (SGK – tr104)</a:t>
              </a:r>
            </a:p>
          </p:txBody>
        </p:sp>
      </p:grpSp>
      <p:pic>
        <p:nvPicPr>
          <p:cNvPr id="8" name="Picture 7"/>
          <p:cNvPicPr>
            <a:picLocks noChangeAspect="1"/>
          </p:cNvPicPr>
          <p:nvPr/>
        </p:nvPicPr>
        <p:blipFill>
          <a:blip r:embed="rId5"/>
          <a:stretch>
            <a:fillRect/>
          </a:stretch>
        </p:blipFill>
        <p:spPr>
          <a:xfrm>
            <a:off x="609600" y="2947471"/>
            <a:ext cx="6324600" cy="4558229"/>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62000" y="1703829"/>
                <a:ext cx="16789148" cy="717761"/>
              </a:xfrm>
              <a:prstGeom prst="rect">
                <a:avLst/>
              </a:prstGeom>
            </p:spPr>
            <p:txBody>
              <a:bodyPr wrap="non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99).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Vẽ</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62000" y="1703829"/>
                <a:ext cx="16789148" cy="717761"/>
              </a:xfrm>
              <a:prstGeom prst="rect">
                <a:avLst/>
              </a:prstGeom>
              <a:blipFill>
                <a:blip r:embed="rId40"/>
                <a:stretch>
                  <a:fillRect l="-1271" t="-15254" r="-254" b="-33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35020" y="3924300"/>
                <a:ext cx="10112124" cy="4708981"/>
              </a:xfrm>
              <a:prstGeom prst="rect">
                <a:avLst/>
              </a:prstGeom>
            </p:spPr>
            <p:txBody>
              <a:bodyPr wrap="square">
                <a:spAutoFit/>
              </a:bodyPr>
              <a:lstStyle/>
              <a:p>
                <a:pPr marL="571500" lvl="0" indent="-571500" algn="just">
                  <a:lnSpc>
                    <a:spcPct val="150000"/>
                  </a:lnSpc>
                  <a:buFont typeface="Arial" panose="020B0604020202020204" pitchFamily="34" charset="0"/>
                  <a:buChar char="•"/>
                  <a:tabLst>
                    <a:tab pos="457200" algn="l"/>
                  </a:tabLst>
                </a:pPr>
                <a:r>
                  <a:rPr lang="en-US" sz="4000" dirty="0" err="1">
                    <a:latin typeface="Arial" panose="020B0604020202020204" pitchFamily="34" charset="0"/>
                    <a:ea typeface="Calibri" panose="020F0502020204030204" pitchFamily="34" charset="0"/>
                    <a:cs typeface="Times New Roman" panose="02020603050405020304" pitchFamily="18" charset="0"/>
                  </a:rPr>
                  <a:t>Vẽ</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lượt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𝑃𝑄</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 typeface="Arial" panose="020B0604020202020204" pitchFamily="34" charset="0"/>
                  <a:buChar char="•"/>
                  <a:tabLst>
                    <a:tab pos="457200" algn="l"/>
                  </a:tabLst>
                </a:pPr>
                <a:r>
                  <a:rPr lang="en-US" sz="4000" dirty="0">
                    <a:effectLst/>
                    <a:latin typeface="Arial" panose="020B0604020202020204" pitchFamily="34" charset="0"/>
                    <a:ea typeface="Calibri" panose="020F0502020204030204" pitchFamily="34" charset="0"/>
                    <a:cs typeface="Times New Roman" panose="02020603050405020304" pitchFamily="18" charset="0"/>
                  </a:rPr>
                  <a:t>Vẽ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𝑃𝐼</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𝑅𝐾</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tuyến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𝑃𝑄𝑅</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100).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335020" y="3924300"/>
                <a:ext cx="10112124" cy="4708981"/>
              </a:xfrm>
              <a:prstGeom prst="rect">
                <a:avLst/>
              </a:prstGeom>
              <a:blipFill>
                <a:blip r:embed="rId41"/>
                <a:stretch>
                  <a:fillRect l="-1929" r="-2170" b="-2332"/>
                </a:stretch>
              </a:blipFill>
            </p:spPr>
            <p:txBody>
              <a:bodyPr/>
              <a:lstStyle/>
              <a:p>
                <a:r>
                  <a:rPr lang="en-US">
                    <a:noFill/>
                  </a:rPr>
                  <a:t> </a:t>
                </a:r>
              </a:p>
            </p:txBody>
          </p:sp>
        </mc:Fallback>
      </mc:AlternateContent>
      <p:sp>
        <p:nvSpPr>
          <p:cNvPr id="23" name="Oval Callout 22"/>
          <p:cNvSpPr/>
          <p:nvPr/>
        </p:nvSpPr>
        <p:spPr>
          <a:xfrm>
            <a:off x="8153400" y="2727423"/>
            <a:ext cx="1752600" cy="87298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cxnSp>
        <p:nvCxnSpPr>
          <p:cNvPr id="25" name="Straight Connector 24"/>
          <p:cNvCxnSpPr/>
          <p:nvPr/>
        </p:nvCxnSpPr>
        <p:spPr>
          <a:xfrm>
            <a:off x="3062815" y="3938719"/>
            <a:ext cx="747185" cy="17381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99332" y="5666947"/>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I</a:t>
            </a:r>
          </a:p>
        </p:txBody>
      </p:sp>
      <p:cxnSp>
        <p:nvCxnSpPr>
          <p:cNvPr id="31" name="Straight Connector 30"/>
          <p:cNvCxnSpPr/>
          <p:nvPr/>
        </p:nvCxnSpPr>
        <p:spPr>
          <a:xfrm flipV="1">
            <a:off x="1676400" y="4807809"/>
            <a:ext cx="2895600" cy="8690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66666" y="4263764"/>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H</a:t>
            </a:r>
          </a:p>
        </p:txBody>
      </p:sp>
      <p:sp>
        <p:nvSpPr>
          <p:cNvPr id="33" name="TextBox 32"/>
          <p:cNvSpPr txBox="1"/>
          <p:nvPr/>
        </p:nvSpPr>
        <p:spPr>
          <a:xfrm>
            <a:off x="1889123" y="4253811"/>
            <a:ext cx="640292" cy="553998"/>
          </a:xfrm>
          <a:prstGeom prst="rect">
            <a:avLst/>
          </a:prstGeom>
          <a:noFill/>
        </p:spPr>
        <p:txBody>
          <a:bodyPr wrap="square" rtlCol="0">
            <a:spAutoFit/>
          </a:bodyPr>
          <a:lstStyle/>
          <a:p>
            <a:r>
              <a:rPr lang="en-US" sz="3000" dirty="0">
                <a:solidFill>
                  <a:schemeClr val="accent1"/>
                </a:solidFill>
                <a:latin typeface="Arial" panose="020B0604020202020204" pitchFamily="34" charset="0"/>
                <a:cs typeface="Arial" panose="020B0604020202020204" pitchFamily="34" charset="0"/>
              </a:rPr>
              <a:t>K</a:t>
            </a:r>
          </a:p>
        </p:txBody>
      </p:sp>
      <p:cxnSp>
        <p:nvCxnSpPr>
          <p:cNvPr id="35" name="Straight Connector 34"/>
          <p:cNvCxnSpPr/>
          <p:nvPr/>
        </p:nvCxnSpPr>
        <p:spPr>
          <a:xfrm flipH="1" flipV="1">
            <a:off x="2362200" y="4807809"/>
            <a:ext cx="3570363" cy="85913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13893" y="7823334"/>
            <a:ext cx="2797414" cy="2797414"/>
          </a:xfrm>
          <a:prstGeom prst="rect">
            <a:avLst/>
          </a:prstGeom>
        </p:spPr>
      </p:pic>
      <p:grpSp>
        <p:nvGrpSpPr>
          <p:cNvPr id="40" name="Group 2"/>
          <p:cNvGrpSpPr/>
          <p:nvPr/>
        </p:nvGrpSpPr>
        <p:grpSpPr>
          <a:xfrm>
            <a:off x="-1387421" y="9932699"/>
            <a:ext cx="20834242" cy="1818911"/>
            <a:chOff x="0" y="0"/>
            <a:chExt cx="3762534" cy="328484"/>
          </a:xfrm>
        </p:grpSpPr>
        <p:sp>
          <p:nvSpPr>
            <p:cNvPr id="4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2" name="Rectangle 41"/>
          <p:cNvSpPr/>
          <p:nvPr/>
        </p:nvSpPr>
        <p:spPr>
          <a:xfrm>
            <a:off x="3379646" y="8834827"/>
            <a:ext cx="11553856" cy="8008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25000"/>
              </a:lnSpc>
            </a:pPr>
            <a:r>
              <a:rPr lang="en-US" sz="4000" b="1" dirty="0" err="1">
                <a:latin typeface="Arial" panose="020B0604020202020204" pitchFamily="34" charset="0"/>
                <a:ea typeface="Calibri" panose="020F0502020204030204" pitchFamily="34" charset="0"/>
                <a:cs typeface="Times New Roman" panose="02020603050405020304" pitchFamily="18" charset="0"/>
              </a:rPr>
              <a:t>Nhận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xét</a:t>
            </a:r>
            <a:r>
              <a:rPr lang="en-US" sz="4000" b="1"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F1DE5C94-AB21-440B-8D3A-5C90A01BD4E6}"/>
              </a:ext>
            </a:extLst>
          </p:cNvPr>
          <p:cNvSpPr/>
          <p:nvPr/>
        </p:nvSpPr>
        <p:spPr>
          <a:xfrm>
            <a:off x="5844763" y="8859700"/>
            <a:ext cx="11553856" cy="8008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25000"/>
              </a:lnSpc>
            </a:pP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tuyến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600"/>
                                        <p:tgtEl>
                                          <p:spTgt spid="12">
                                            <p:txEl>
                                              <p:pRg st="1" end="1"/>
                                            </p:txEl>
                                          </p:spTgt>
                                        </p:tgtEl>
                                      </p:cBhvr>
                                    </p:animEffect>
                                    <p:anim calcmode="lin" valueType="num">
                                      <p:cBhvr>
                                        <p:cTn id="31" dur="6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2" dur="6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down)">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animBg="1"/>
      <p:bldP spid="29" grpId="0"/>
      <p:bldP spid="32" grpId="0"/>
      <p:bldP spid="33" grpId="0"/>
      <p:bldP spid="42"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3007</Words>
  <Application>Microsoft Office PowerPoint</Application>
  <PresentationFormat>Custom</PresentationFormat>
  <Paragraphs>258</Paragraphs>
  <Slides>44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Cambria Math</vt:lpstr>
      <vt:lpstr>Arial</vt:lpstr>
      <vt:lpstr>Times New Roman</vt:lpstr>
      <vt:lpstr>Calibri</vt:lpstr>
      <vt:lpstr>Londrina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cp:lastModifiedBy>Administrator</cp:lastModifiedBy>
  <cp:revision>196</cp:revision>
  <dcterms:created xsi:type="dcterms:W3CDTF">2006-08-16T00:00:00Z</dcterms:created>
  <dcterms:modified xsi:type="dcterms:W3CDTF">2023-04-04T03:33:05Z</dcterms:modified>
  <dc:identifier>DAFKAZ1_Ljc</dc:identifier>
</cp:coreProperties>
</file>