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58" r:id="rId4"/>
    <p:sldId id="262" r:id="rId5"/>
    <p:sldId id="257" r:id="rId6"/>
    <p:sldId id="259" r:id="rId7"/>
    <p:sldId id="260" r:id="rId8"/>
    <p:sldId id="267" r:id="rId9"/>
    <p:sldId id="290" r:id="rId10"/>
    <p:sldId id="268" r:id="rId11"/>
    <p:sldId id="291" r:id="rId12"/>
    <p:sldId id="292" r:id="rId13"/>
    <p:sldId id="269" r:id="rId14"/>
    <p:sldId id="270" r:id="rId15"/>
    <p:sldId id="273" r:id="rId16"/>
    <p:sldId id="293" r:id="rId17"/>
    <p:sldId id="271" r:id="rId18"/>
    <p:sldId id="295" r:id="rId19"/>
    <p:sldId id="296" r:id="rId20"/>
    <p:sldId id="272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285" r:id="rId30"/>
    <p:sldId id="286" r:id="rId31"/>
    <p:sldId id="287" r:id="rId32"/>
    <p:sldId id="288" r:id="rId33"/>
    <p:sldId id="289" r:id="rId34"/>
    <p:sldId id="264" r:id="rId35"/>
    <p:sldId id="305" r:id="rId36"/>
    <p:sldId id="275" r:id="rId37"/>
    <p:sldId id="261" r:id="rId38"/>
    <p:sldId id="278" r:id="rId39"/>
    <p:sldId id="279" r:id="rId40"/>
    <p:sldId id="306" r:id="rId41"/>
    <p:sldId id="307" r:id="rId42"/>
    <p:sldId id="277" r:id="rId43"/>
    <p:sldId id="280" r:id="rId44"/>
    <p:sldId id="281" r:id="rId45"/>
    <p:sldId id="282" r:id="rId46"/>
    <p:sldId id="274" r:id="rId47"/>
    <p:sldId id="283" r:id="rId48"/>
    <p:sldId id="308" r:id="rId49"/>
    <p:sldId id="309" r:id="rId50"/>
    <p:sldId id="310" r:id="rId51"/>
    <p:sldId id="263" r:id="rId52"/>
    <p:sldId id="265" r:id="rId53"/>
  </p:sldIdLst>
  <p:sldSz cx="18288000" cy="10287000"/>
  <p:notesSz cx="6858000" cy="9144000"/>
  <p:embeddedFontLs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Calibri Light" panose="020F0302020204030204" pitchFamily="34" charset="0"/>
      <p:regular r:id="rId58"/>
      <p:italic r:id="rId59"/>
    </p:embeddedFont>
    <p:embeddedFont>
      <p:font typeface="Cambria Math" panose="02040503050406030204" pitchFamily="18" charset="0"/>
      <p:regular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3F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528" y="3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2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1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4.fntdata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3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6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0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030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107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176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852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9227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174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630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127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9994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372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00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sv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28.svg"/><Relationship Id="rId4" Type="http://schemas.openxmlformats.org/officeDocument/2006/relationships/image" Target="../media/image8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15" Type="http://schemas.openxmlformats.org/officeDocument/2006/relationships/image" Target="../media/image26.png"/><Relationship Id="rId4" Type="http://schemas.openxmlformats.org/officeDocument/2006/relationships/image" Target="../media/image1.png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sv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4.svg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sv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4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28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.svg"/><Relationship Id="rId7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0" Type="http://schemas.openxmlformats.org/officeDocument/2006/relationships/image" Target="../media/image47.sv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.svg"/><Relationship Id="rId7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svg"/><Relationship Id="rId7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12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4.sv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svg"/><Relationship Id="rId7" Type="http://schemas.openxmlformats.org/officeDocument/2006/relationships/image" Target="../media/image2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svg"/><Relationship Id="rId7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svg"/><Relationship Id="rId7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2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svg"/><Relationship Id="rId11" Type="http://schemas.openxmlformats.org/officeDocument/2006/relationships/audio" Target="../media/audio1.wav"/><Relationship Id="rId5" Type="http://schemas.openxmlformats.org/officeDocument/2006/relationships/image" Target="../media/image63.png"/><Relationship Id="rId10" Type="http://schemas.openxmlformats.org/officeDocument/2006/relationships/image" Target="../media/image650.png"/><Relationship Id="rId4" Type="http://schemas.openxmlformats.org/officeDocument/2006/relationships/image" Target="../media/image6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svg"/><Relationship Id="rId11" Type="http://schemas.openxmlformats.org/officeDocument/2006/relationships/audio" Target="../media/audio1.wav"/><Relationship Id="rId5" Type="http://schemas.openxmlformats.org/officeDocument/2006/relationships/image" Target="../media/image63.png"/><Relationship Id="rId4" Type="http://schemas.openxmlformats.org/officeDocument/2006/relationships/image" Target="../media/image6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svg"/><Relationship Id="rId11" Type="http://schemas.openxmlformats.org/officeDocument/2006/relationships/audio" Target="../media/audio1.wav"/><Relationship Id="rId5" Type="http://schemas.openxmlformats.org/officeDocument/2006/relationships/image" Target="../media/image63.png"/><Relationship Id="rId4" Type="http://schemas.openxmlformats.org/officeDocument/2006/relationships/image" Target="../media/image6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svg"/><Relationship Id="rId11" Type="http://schemas.openxmlformats.org/officeDocument/2006/relationships/audio" Target="../media/audio1.wav"/><Relationship Id="rId5" Type="http://schemas.openxmlformats.org/officeDocument/2006/relationships/image" Target="../media/image63.png"/><Relationship Id="rId4" Type="http://schemas.openxmlformats.org/officeDocument/2006/relationships/image" Target="../media/image6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svg"/><Relationship Id="rId11" Type="http://schemas.openxmlformats.org/officeDocument/2006/relationships/audio" Target="../media/audio1.wav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4.svg"/><Relationship Id="rId7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svg"/><Relationship Id="rId9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2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74.png"/><Relationship Id="rId4" Type="http://schemas.openxmlformats.org/officeDocument/2006/relationships/image" Target="../media/image4.svg"/><Relationship Id="rId9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2.svg"/><Relationship Id="rId7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4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svg"/><Relationship Id="rId7" Type="http://schemas.openxmlformats.org/officeDocument/2006/relationships/image" Target="../media/image8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9" Type="http://schemas.openxmlformats.org/officeDocument/2006/relationships/image" Target="../media/image28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4.svg"/><Relationship Id="rId7" Type="http://schemas.openxmlformats.org/officeDocument/2006/relationships/image" Target="../media/image8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8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9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4.svg"/><Relationship Id="rId1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sv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4.svg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4800600" y="-5219700"/>
            <a:ext cx="7777012" cy="7777012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4399494" y="6398494"/>
            <a:ext cx="7777012" cy="777701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992600" y="-2557596"/>
            <a:ext cx="4447864" cy="44508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332350" y="-424164"/>
            <a:ext cx="2263111" cy="226311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0" y="8301178"/>
            <a:ext cx="4447864" cy="44508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9155444"/>
            <a:ext cx="2263111" cy="226311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136192" y="929350"/>
            <a:ext cx="14120102" cy="5286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CHÀO MỪNG TẤT CẢ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ĐÃ ĐẾN VỚI TIẾT HỌC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HÔM NAY!</a:t>
            </a:r>
            <a:endParaRPr lang="en-US" sz="75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757E98AA-24CC-4767-ADCD-63775AD722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6972300"/>
            <a:ext cx="6251754" cy="3276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2676911" y="8592666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002000" y="-262890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2" name="Group 1"/>
          <p:cNvGrpSpPr/>
          <p:nvPr/>
        </p:nvGrpSpPr>
        <p:grpSpPr>
          <a:xfrm>
            <a:off x="894137" y="3134841"/>
            <a:ext cx="4510390" cy="886670"/>
            <a:chOff x="561474" y="385521"/>
            <a:chExt cx="4510390" cy="88667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aintBrush/>
                      </a14:imgEffect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74" y="385521"/>
              <a:ext cx="950078" cy="88667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90464" y="488105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HĐ2: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791200" y="468525"/>
            <a:ext cx="1586238" cy="941175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140242" y="3023830"/>
                <a:ext cx="13563601" cy="48628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90).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△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𝑀𝑂𝐴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=△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𝑀𝑂𝐵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</m:oMath>
                </a14:m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0242" y="3023830"/>
                <a:ext cx="13563601" cy="4862870"/>
              </a:xfrm>
              <a:prstGeom prst="rect">
                <a:avLst/>
              </a:prstGeom>
              <a:blipFill>
                <a:blip r:embed="rId6"/>
                <a:stretch>
                  <a:fillRect l="-1573" r="-225" b="-2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4038600" y="1790700"/>
            <a:ext cx="9137606" cy="862753"/>
            <a:chOff x="1611219" y="2044475"/>
            <a:chExt cx="9137606" cy="862753"/>
          </a:xfrm>
        </p:grpSpPr>
        <p:sp>
          <p:nvSpPr>
            <p:cNvPr id="21" name="Rectangle 20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HĐ2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7643120" y="546697"/>
            <a:ext cx="329449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 dirty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CHẤT</a:t>
            </a:r>
            <a:endParaRPr lang="en-US" sz="45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600" y="5295900"/>
            <a:ext cx="4503513" cy="4660778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15509" y="8100295"/>
            <a:ext cx="1898493" cy="175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6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2676911" y="8592666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002000" y="-262890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sp>
        <p:nvSpPr>
          <p:cNvPr id="25" name="Oval Callout 24"/>
          <p:cNvSpPr/>
          <p:nvPr/>
        </p:nvSpPr>
        <p:spPr>
          <a:xfrm>
            <a:off x="914400" y="596126"/>
            <a:ext cx="1752600" cy="96597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05600" y="2011715"/>
            <a:ext cx="10058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Xét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∆MOA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∆MOB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OA = OB 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thiết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∆MOA = ∆MOB (2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471318"/>
            <a:ext cx="4503513" cy="46607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05600" y="7395508"/>
            <a:ext cx="10287000" cy="1827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b) Do ∆MOA = ∆MOB 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a)   </a:t>
            </a:r>
          </a:p>
          <a:p>
            <a:pPr marL="30480" marR="30480" lvl="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MA = MB (2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tương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ứng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 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14706600" y="3848100"/>
            <a:ext cx="381000" cy="17526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6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5021736" y="-4855994"/>
            <a:ext cx="7563722" cy="723423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754600" y="8191500"/>
            <a:ext cx="2263111" cy="22631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7722" b="17666"/>
          <a:stretch>
            <a:fillRect/>
          </a:stretch>
        </p:blipFill>
        <p:spPr>
          <a:xfrm>
            <a:off x="0" y="-3422178"/>
            <a:ext cx="4447864" cy="44508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14400" y="8801100"/>
            <a:ext cx="2119091" cy="21190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10400" y="520868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57200" y="1485900"/>
            <a:ext cx="8077200" cy="8152496"/>
            <a:chOff x="1008748" y="3046087"/>
            <a:chExt cx="8077200" cy="8152496"/>
          </a:xfrm>
        </p:grpSpPr>
        <p:grpSp>
          <p:nvGrpSpPr>
            <p:cNvPr id="4" name="Group 3"/>
            <p:cNvGrpSpPr/>
            <p:nvPr/>
          </p:nvGrpSpPr>
          <p:grpSpPr>
            <a:xfrm>
              <a:off x="1008748" y="3046087"/>
              <a:ext cx="8077200" cy="5501657"/>
              <a:chOff x="1066800" y="2284087"/>
              <a:chExt cx="8077200" cy="5501657"/>
            </a:xfrm>
          </p:grpSpPr>
          <p:sp>
            <p:nvSpPr>
              <p:cNvPr id="3" name="Oval Callout 2"/>
              <p:cNvSpPr/>
              <p:nvPr/>
            </p:nvSpPr>
            <p:spPr>
              <a:xfrm>
                <a:off x="1066800" y="2284087"/>
                <a:ext cx="8077200" cy="5501657"/>
              </a:xfrm>
              <a:prstGeom prst="wedgeEllipseCallout">
                <a:avLst>
                  <a:gd name="adj1" fmla="val -33346"/>
                  <a:gd name="adj2" fmla="val 49184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1864703" y="3198487"/>
                <a:ext cx="6669697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vi-VN" sz="4000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Một điểm thuộc đường trung trực của đoạn thẳng thì cách đều hai đầu mút của đoạn thẳng đó.</a:t>
                </a:r>
                <a:endPara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5EAB0314-8F76-4681-9068-C12A4B9C5D01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836589" y="7801520"/>
              <a:ext cx="3771543" cy="339706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448800" y="1943100"/>
                <a:ext cx="7848600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dụ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Lấy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Ta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8800" y="1943100"/>
                <a:ext cx="7848600" cy="3785652"/>
              </a:xfrm>
              <a:prstGeom prst="rect">
                <a:avLst/>
              </a:prstGeom>
              <a:blipFill>
                <a:blip r:embed="rId14"/>
                <a:stretch>
                  <a:fillRect l="-2717" r="-2640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621121" y="6026270"/>
            <a:ext cx="3417490" cy="353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5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4114800" y="8186186"/>
            <a:ext cx="6067955" cy="53005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535400" y="-3086100"/>
            <a:ext cx="4343400" cy="396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786684" y="8015131"/>
            <a:ext cx="2819400" cy="28213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2962" y="-1552639"/>
            <a:ext cx="2263111" cy="226311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00908" y="342900"/>
            <a:ext cx="6096000" cy="914400"/>
            <a:chOff x="1554480" y="876300"/>
            <a:chExt cx="6096000" cy="1143000"/>
          </a:xfrm>
          <a:solidFill>
            <a:schemeClr val="accent5">
              <a:lumMod val="75000"/>
            </a:schemeClr>
          </a:solidFill>
        </p:grpSpPr>
        <p:sp>
          <p:nvSpPr>
            <p:cNvPr id="18" name="Flowchart: Terminator 17"/>
            <p:cNvSpPr/>
            <p:nvPr/>
          </p:nvSpPr>
          <p:spPr>
            <a:xfrm>
              <a:off x="1554480" y="876300"/>
              <a:ext cx="6096000" cy="1143000"/>
            </a:xfrm>
            <a:prstGeom prst="flowChartTerminator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83836" y="987956"/>
              <a:ext cx="5259773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 (SGK – tr101)</a:t>
              </a:r>
            </a:p>
          </p:txBody>
        </p:sp>
      </p:grpSp>
      <p:sp>
        <p:nvSpPr>
          <p:cNvPr id="20" name="Oval Callout 19"/>
          <p:cNvSpPr/>
          <p:nvPr/>
        </p:nvSpPr>
        <p:spPr>
          <a:xfrm>
            <a:off x="8229600" y="3567926"/>
            <a:ext cx="1752600" cy="96597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130264" y="1359216"/>
                <a:ext cx="16221312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△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=△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264" y="1359216"/>
                <a:ext cx="16221312" cy="1938992"/>
              </a:xfrm>
              <a:prstGeom prst="rect">
                <a:avLst/>
              </a:prstGeom>
              <a:blipFill>
                <a:blip r:embed="rId6"/>
                <a:stretch>
                  <a:fillRect l="-1315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667000" y="4641579"/>
                <a:ext cx="9753600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4641579"/>
                <a:ext cx="9753600" cy="901593"/>
              </a:xfrm>
              <a:prstGeom prst="rect">
                <a:avLst/>
              </a:prstGeom>
              <a:blipFill>
                <a:blip r:embed="rId7"/>
                <a:stretch>
                  <a:fillRect l="-2250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124200" y="5953361"/>
                <a:ext cx="1234440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𝑀𝐴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𝑀𝐵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𝑀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thu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đườ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trung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ự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);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5953361"/>
                <a:ext cx="12344400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2396080" y="7104093"/>
                <a:ext cx="1341964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𝑁𝐴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𝑁𝐵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𝑁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thu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đườ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trung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ự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);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080" y="7104093"/>
                <a:ext cx="13419640" cy="7078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3468398" y="8133266"/>
                <a:ext cx="473398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𝑀𝑁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ạ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chung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8398" y="8133266"/>
                <a:ext cx="4733988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3495612" y="8917954"/>
                <a:ext cx="7405938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△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𝑀𝑁𝐴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=△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c.c.c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5612" y="8917954"/>
                <a:ext cx="7405938" cy="1015663"/>
              </a:xfrm>
              <a:prstGeom prst="rect">
                <a:avLst/>
              </a:prstGeom>
              <a:blipFill>
                <a:blip r:embed="rId11"/>
                <a:stretch>
                  <a:fillRect l="-2881" r="-2058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ight Brace 23"/>
          <p:cNvSpPr/>
          <p:nvPr/>
        </p:nvSpPr>
        <p:spPr>
          <a:xfrm>
            <a:off x="15087520" y="5570386"/>
            <a:ext cx="533400" cy="333063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6572052" y="8917954"/>
            <a:ext cx="1447800" cy="108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4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" grpId="0"/>
      <p:bldP spid="2" grpId="0"/>
      <p:bldP spid="7" grpId="0"/>
      <p:bldP spid="21" grpId="0"/>
      <p:bldP spid="22" grpId="0"/>
      <p:bldP spid="23" grpId="0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5621000" y="-5893109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3355815" y="-3225190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16627" y="-1131556"/>
            <a:ext cx="2263111" cy="226311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914400" y="404538"/>
            <a:ext cx="5988909" cy="1103892"/>
            <a:chOff x="1676400" y="38100"/>
            <a:chExt cx="5988909" cy="1103892"/>
          </a:xfrm>
        </p:grpSpPr>
        <p:sp>
          <p:nvSpPr>
            <p:cNvPr id="17" name="Rectangle 16"/>
            <p:cNvSpPr/>
            <p:nvPr/>
          </p:nvSpPr>
          <p:spPr>
            <a:xfrm>
              <a:off x="1676400" y="38100"/>
              <a:ext cx="5988909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000" b="1" noProof="0" dirty="0">
                  <a:ln w="0"/>
                  <a:solidFill>
                    <a:srgbClr val="AA3F3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</a:t>
              </a:r>
              <a:r>
                <a:rPr kumimoji="0" lang="nl-NL" sz="5000" b="1" i="0" u="none" strike="noStrike" kern="1200" cap="none" spc="0" normalizeH="0" baseline="0" noProof="0" dirty="0">
                  <a:ln w="0"/>
                  <a:solidFill>
                    <a:srgbClr val="AA3F3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endParaRPr kumimoji="0" lang="en-US" sz="5000" b="1" i="0" u="none" strike="noStrike" kern="1200" cap="none" spc="0" normalizeH="0" baseline="0" noProof="0" dirty="0">
                <a:ln w="0"/>
                <a:solidFill>
                  <a:srgbClr val="AA3F3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2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731481" y="489750"/>
              <a:ext cx="512872" cy="530225"/>
            </a:xfrm>
            <a:prstGeom prst="rect">
              <a:avLst/>
            </a:prstGeom>
          </p:spPr>
        </p:pic>
      </p:grpSp>
      <p:sp>
        <p:nvSpPr>
          <p:cNvPr id="24" name="Oval Callout 23"/>
          <p:cNvSpPr/>
          <p:nvPr/>
        </p:nvSpPr>
        <p:spPr>
          <a:xfrm>
            <a:off x="7289423" y="4863360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0442" y="1613363"/>
            <a:ext cx="163068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91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OB,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 m.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9534" y="4863360"/>
            <a:ext cx="5296820" cy="491555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620000" y="6124738"/>
            <a:ext cx="9144000" cy="2904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 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OA = OB = 3 m.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>
              <a:lnSpc>
                <a:spcPct val="150000"/>
              </a:lnSpc>
              <a:spcAft>
                <a:spcPts val="1200"/>
              </a:spcAft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Vậy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chiều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 m.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Picture 3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7221200" y="8648700"/>
            <a:ext cx="747684" cy="122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2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689558" y="8803947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5219797" y="-303688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2" name="Group 1"/>
          <p:cNvGrpSpPr/>
          <p:nvPr/>
        </p:nvGrpSpPr>
        <p:grpSpPr>
          <a:xfrm>
            <a:off x="427847" y="484307"/>
            <a:ext cx="4510390" cy="886670"/>
            <a:chOff x="561474" y="385521"/>
            <a:chExt cx="4510390" cy="88667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aintBrush/>
                      </a14:imgEffect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74" y="385521"/>
              <a:ext cx="950078" cy="88667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90464" y="488105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HĐ3: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47900" y="1348919"/>
                <a:ext cx="17306700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sử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Hai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𝑀𝑂𝐴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𝑀𝑂𝐵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900" y="1348919"/>
                <a:ext cx="17306700" cy="4708981"/>
              </a:xfrm>
              <a:prstGeom prst="rect">
                <a:avLst/>
              </a:prstGeom>
              <a:blipFill>
                <a:blip r:embed="rId6"/>
                <a:stretch>
                  <a:fillRect l="-1232" r="-1232" b="-21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2350" y="5744639"/>
            <a:ext cx="5257800" cy="3950653"/>
          </a:xfrm>
          <a:prstGeom prst="rect">
            <a:avLst/>
          </a:prstGeom>
        </p:spPr>
      </p:pic>
      <p:pic>
        <p:nvPicPr>
          <p:cNvPr id="23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285919" y="7146871"/>
            <a:ext cx="1890376" cy="28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0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47800" y="6515100"/>
            <a:ext cx="1905000" cy="190500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5240000" y="-4331761"/>
            <a:ext cx="5781302" cy="578130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sp>
        <p:nvSpPr>
          <p:cNvPr id="2" name="Rectangle 1"/>
          <p:cNvSpPr/>
          <p:nvPr/>
        </p:nvSpPr>
        <p:spPr>
          <a:xfrm>
            <a:off x="8109284" y="2037725"/>
            <a:ext cx="102108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Xét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∆MOA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∆MOB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87680" marR="30480" lvl="1" algn="ctr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chung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OA = OB (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thiết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 = MB (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thiết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∆MOA = ∆MOB (c - c - c).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Oval Callout 18"/>
          <p:cNvSpPr/>
          <p:nvPr/>
        </p:nvSpPr>
        <p:spPr>
          <a:xfrm>
            <a:off x="1358049" y="800100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049" y="2604492"/>
            <a:ext cx="5577670" cy="4191000"/>
          </a:xfrm>
          <a:prstGeom prst="rect">
            <a:avLst/>
          </a:prstGeom>
        </p:spPr>
      </p:pic>
      <p:sp>
        <p:nvSpPr>
          <p:cNvPr id="3" name="Right Brace 2"/>
          <p:cNvSpPr/>
          <p:nvPr/>
        </p:nvSpPr>
        <p:spPr>
          <a:xfrm>
            <a:off x="16034084" y="3214093"/>
            <a:ext cx="762000" cy="3048000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69447" y="7857222"/>
            <a:ext cx="1402367" cy="2145113"/>
          </a:xfrm>
          <a:prstGeom prst="rect">
            <a:avLst/>
          </a:prstGeom>
        </p:spPr>
      </p:pic>
      <p:pic>
        <p:nvPicPr>
          <p:cNvPr id="23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67584" y="948690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1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47800" y="6515100"/>
            <a:ext cx="1905000" cy="190500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5240000" y="-4331761"/>
            <a:ext cx="5781302" cy="578130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sp>
        <p:nvSpPr>
          <p:cNvPr id="19" name="Oval Callout 18"/>
          <p:cNvSpPr/>
          <p:nvPr/>
        </p:nvSpPr>
        <p:spPr>
          <a:xfrm>
            <a:off x="1219200" y="706879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16200" y="7240964"/>
            <a:ext cx="1600200" cy="2447726"/>
          </a:xfrm>
          <a:prstGeom prst="rect">
            <a:avLst/>
          </a:prstGeom>
        </p:spPr>
      </p:pic>
      <p:pic>
        <p:nvPicPr>
          <p:cNvPr id="23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67584" y="9486900"/>
            <a:ext cx="1905000" cy="1905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524000" y="1871278"/>
                <a:ext cx="15468600" cy="73870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b) Do ∆MOA = ∆MOB (c - c - c)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OA = OB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𝑀𝑂𝐴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𝑀𝑂𝐵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Do OA = OB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giữa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B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AB.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𝑀𝑂𝐴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𝑀𝑂𝐵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mà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𝑀𝑂𝐴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𝑀𝑂𝐵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𝑀𝑂𝐴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𝑀𝑂𝐵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=9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MO </a:t>
                </a:r>
                <a:r>
                  <a:rPr lang="en-US" sz="40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⊥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AB.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MO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vuông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AB.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Vậy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MO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AB.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871278"/>
                <a:ext cx="15468600" cy="7387022"/>
              </a:xfrm>
              <a:prstGeom prst="rect">
                <a:avLst/>
              </a:prstGeom>
              <a:blipFill>
                <a:blip r:embed="rId28"/>
                <a:stretch>
                  <a:fillRect l="-1182" b="-1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939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ular Callout 17"/>
          <p:cNvSpPr/>
          <p:nvPr/>
        </p:nvSpPr>
        <p:spPr>
          <a:xfrm>
            <a:off x="1676400" y="1790700"/>
            <a:ext cx="14935200" cy="2428744"/>
          </a:xfrm>
          <a:prstGeom prst="wedgeRectCallout">
            <a:avLst>
              <a:gd name="adj1" fmla="val -21161"/>
              <a:gd name="adj2" fmla="val 56535"/>
            </a:avLst>
          </a:prstGeom>
          <a:ln w="3810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6154400" y="7569385"/>
            <a:ext cx="9217214" cy="9217214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4215693" y="-3422178"/>
            <a:ext cx="4447864" cy="44508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56444" y="-1131556"/>
            <a:ext cx="2263111" cy="22631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0" y="-3422178"/>
            <a:ext cx="4447864" cy="44508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00200" y="8801100"/>
            <a:ext cx="2119091" cy="21190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66214" y="483976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57400" y="2008494"/>
            <a:ext cx="14401800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Điểm cách đều hai đầu mút của một đoạn  thẳng thì nằm trên đường trung trực của đoạn thẳng đó.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5EAB0314-8F76-4681-9068-C12A4B9C5D01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03892" y="3685453"/>
            <a:ext cx="1957177" cy="17628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80457" y="5035184"/>
            <a:ext cx="1608133" cy="717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5853648"/>
            <a:ext cx="9601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Tx/>
              <a:buChar char="-"/>
            </a:pPr>
            <a:r>
              <a:rPr lang="vi-VN" sz="4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Gọi d là đường trung trực của đoạn thẳng AB,</a:t>
            </a:r>
            <a:r>
              <a:rPr lang="en-US" sz="4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 là điểm sao cho MA</a:t>
            </a:r>
            <a:r>
              <a:rPr lang="en-US" sz="4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en-US" sz="4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MB. Ta có M nằm trên đường trung trực d của đoạn thẳng AB.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5200" y="5888221"/>
            <a:ext cx="5257800" cy="395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9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/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229755" y="8208244"/>
            <a:ext cx="6067955" cy="53005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7068800" y="-2705100"/>
            <a:ext cx="4343400" cy="396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38449" y="-1248343"/>
            <a:ext cx="2263111" cy="226311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019800" y="551655"/>
            <a:ext cx="5582653" cy="914400"/>
            <a:chOff x="1554480" y="876300"/>
            <a:chExt cx="6096000" cy="1143000"/>
          </a:xfrm>
          <a:solidFill>
            <a:schemeClr val="accent5">
              <a:lumMod val="75000"/>
            </a:schemeClr>
          </a:solidFill>
        </p:grpSpPr>
        <p:sp>
          <p:nvSpPr>
            <p:cNvPr id="18" name="Flowchart: Terminator 17"/>
            <p:cNvSpPr/>
            <p:nvPr/>
          </p:nvSpPr>
          <p:spPr>
            <a:xfrm>
              <a:off x="1554480" y="876300"/>
              <a:ext cx="6096000" cy="1143000"/>
            </a:xfrm>
            <a:prstGeom prst="flowChartTerminator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742007" y="987956"/>
              <a:ext cx="5743430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 (SGK – tr102)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81000" y="1790700"/>
                <a:ext cx="17525099" cy="18709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thang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Hai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93).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minh: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790700"/>
                <a:ext cx="17525099" cy="1870961"/>
              </a:xfrm>
              <a:prstGeom prst="rect">
                <a:avLst/>
              </a:prstGeom>
              <a:blipFill>
                <a:blip r:embed="rId6"/>
                <a:stretch>
                  <a:fillRect l="-1253" r="-1253" b="-12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2400" y="3944504"/>
            <a:ext cx="4800600" cy="54387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90600" y="3837030"/>
                <a:ext cx="9595757" cy="5016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Hai tam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𝑂𝐶𝐷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Ba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3837030"/>
                <a:ext cx="9595757" cy="5016758"/>
              </a:xfrm>
              <a:prstGeom prst="rect">
                <a:avLst/>
              </a:prstGeom>
              <a:blipFill>
                <a:blip r:embed="rId8"/>
                <a:stretch>
                  <a:fillRect l="-2287" r="-2224" b="-2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832307" y="8853788"/>
            <a:ext cx="2009658" cy="113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4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4249400" y="-5093427"/>
            <a:ext cx="7059616" cy="681775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340897" y="-608993"/>
            <a:ext cx="4447864" cy="44508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-2514600" y="8885721"/>
            <a:ext cx="4447864" cy="4450878"/>
          </a:xfrm>
          <a:prstGeom prst="rect">
            <a:avLst/>
          </a:prstGeom>
        </p:spPr>
      </p:pic>
      <p:sp>
        <p:nvSpPr>
          <p:cNvPr id="17" name="Google Shape;7771;p33"/>
          <p:cNvSpPr txBox="1">
            <a:spLocks/>
          </p:cNvSpPr>
          <p:nvPr/>
        </p:nvSpPr>
        <p:spPr>
          <a:xfrm>
            <a:off x="6705600" y="800100"/>
            <a:ext cx="5943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4596F"/>
              </a:buClr>
            </a:pPr>
            <a:r>
              <a:rPr lang="vi-VN" sz="6000" b="1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KHỞI ĐỘNG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315350" y="2331816"/>
            <a:ext cx="92188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4000" dirty="0">
                <a:ea typeface="Calibri" panose="020F0502020204030204" pitchFamily="34" charset="0"/>
                <a:cs typeface="Times New Roman" panose="02020603050405020304" pitchFamily="18" charset="0"/>
              </a:rPr>
              <a:t>Hình 86 minh họa chiếc cân thăng bằng và gợi nên hình ảnh đoạn thẳng AB, đường thẳng d. Đường thẳng d có mối liên hệ gì với đoạn thẳng AB?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0497" y="-625322"/>
            <a:ext cx="1193246" cy="1193246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58550" y="6667500"/>
            <a:ext cx="3318392" cy="27807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1064" y="2552700"/>
            <a:ext cx="5762936" cy="68174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229755" y="8208244"/>
            <a:ext cx="6067955" cy="53005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7068800" y="-2705100"/>
            <a:ext cx="4343400" cy="396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38449" y="-1248343"/>
            <a:ext cx="2263111" cy="2263111"/>
          </a:xfrm>
          <a:prstGeom prst="rect">
            <a:avLst/>
          </a:prstGeom>
        </p:spPr>
      </p:pic>
      <p:sp>
        <p:nvSpPr>
          <p:cNvPr id="20" name="Oval Callout 19"/>
          <p:cNvSpPr/>
          <p:nvPr/>
        </p:nvSpPr>
        <p:spPr>
          <a:xfrm>
            <a:off x="8075276" y="367526"/>
            <a:ext cx="1752600" cy="96597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1602833"/>
            <a:ext cx="4572000" cy="51797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162800" y="1791395"/>
                <a:ext cx="12649200" cy="48026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Do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Do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𝑂𝐴𝐵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𝑂𝐵𝐴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vị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𝑂𝐴𝐵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𝑂𝐵𝐴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1791395"/>
                <a:ext cx="12649200" cy="4802661"/>
              </a:xfrm>
              <a:prstGeom prst="rect">
                <a:avLst/>
              </a:prstGeom>
              <a:blipFill>
                <a:blip r:embed="rId7"/>
                <a:stretch>
                  <a:fillRect l="-1687" b="-21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023547" y="7081778"/>
                <a:ext cx="150876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Do tam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thiết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),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3547" y="7081778"/>
                <a:ext cx="15087600" cy="2862322"/>
              </a:xfrm>
              <a:prstGeom prst="rect">
                <a:avLst/>
              </a:prstGeom>
              <a:blipFill>
                <a:blip r:embed="rId8"/>
                <a:stretch>
                  <a:fillRect l="-1455" r="-1414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920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4648200" y="8496300"/>
            <a:ext cx="6067955" cy="53005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687800" y="-2445115"/>
            <a:ext cx="4343400" cy="396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38449" y="-1248343"/>
            <a:ext cx="2263111" cy="2263111"/>
          </a:xfrm>
          <a:prstGeom prst="rect">
            <a:avLst/>
          </a:prstGeom>
        </p:spPr>
      </p:pic>
      <p:sp>
        <p:nvSpPr>
          <p:cNvPr id="20" name="Oval Callout 19"/>
          <p:cNvSpPr/>
          <p:nvPr/>
        </p:nvSpPr>
        <p:spPr>
          <a:xfrm>
            <a:off x="8077200" y="596126"/>
            <a:ext cx="1752600" cy="96597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143000" y="2019300"/>
                <a:ext cx="16461124" cy="65556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Do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𝑁𝐶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thiết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𝑂𝑁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𝑂𝑁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𝑂𝑀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𝑂𝑀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𝑂𝑁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2019300"/>
                <a:ext cx="16461124" cy="6555641"/>
              </a:xfrm>
              <a:prstGeom prst="rect">
                <a:avLst/>
              </a:prstGeom>
              <a:blipFill>
                <a:blip r:embed="rId6"/>
                <a:stretch>
                  <a:fillRect l="-1333" b="-1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11400" y="2400300"/>
            <a:ext cx="143637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1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5621000" y="-5893109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3639800" y="-3544195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019800" y="315605"/>
            <a:ext cx="5988909" cy="1246495"/>
            <a:chOff x="1676400" y="38100"/>
            <a:chExt cx="5988909" cy="1246495"/>
          </a:xfrm>
        </p:grpSpPr>
        <p:sp>
          <p:nvSpPr>
            <p:cNvPr id="17" name="Rectangle 16"/>
            <p:cNvSpPr/>
            <p:nvPr/>
          </p:nvSpPr>
          <p:spPr>
            <a:xfrm>
              <a:off x="1676400" y="38100"/>
              <a:ext cx="5988909" cy="1246495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000" b="1" i="0" u="none" strike="noStrike" kern="1200" cap="none" spc="0" normalizeH="0" baseline="0" noProof="0" dirty="0">
                  <a:ln w="0"/>
                  <a:solidFill>
                    <a:srgbClr val="AA3F3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3</a:t>
              </a:r>
              <a:endParaRPr kumimoji="0" lang="en-US" sz="5000" b="1" i="0" u="none" strike="noStrike" kern="1200" cap="none" spc="0" normalizeH="0" baseline="0" noProof="0" dirty="0">
                <a:ln w="0"/>
                <a:solidFill>
                  <a:srgbClr val="AA3F3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2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731481" y="489750"/>
              <a:ext cx="512872" cy="53022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28600" y="1510248"/>
                <a:ext cx="17983200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𝐻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𝐴𝐻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510248"/>
                <a:ext cx="17983200" cy="3785652"/>
              </a:xfrm>
              <a:prstGeom prst="rect">
                <a:avLst/>
              </a:prstGeom>
              <a:blipFill>
                <a:blip r:embed="rId9"/>
                <a:stretch>
                  <a:fillRect l="-1220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Callout 23"/>
          <p:cNvSpPr/>
          <p:nvPr/>
        </p:nvSpPr>
        <p:spPr>
          <a:xfrm>
            <a:off x="8131081" y="56200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709562" y="8538861"/>
            <a:ext cx="1197438" cy="14967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200" y="5905500"/>
            <a:ext cx="3394638" cy="39150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76800" y="6724990"/>
            <a:ext cx="116586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AB = AC.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Do AB = AC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pPr marL="30480" marR="30480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BC.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8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5621000" y="-5893109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3639800" y="-3544195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8131080" y="5146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535400" y="8538861"/>
            <a:ext cx="1197438" cy="14967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1969889"/>
            <a:ext cx="3775638" cy="43544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53000" y="1729919"/>
            <a:ext cx="13487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b)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∆AHB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∆AHC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AB = AC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chứng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minh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AH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chung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∆AHB = ∆AHC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huyền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Suy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ra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HB = HC (2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tương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15011400" y="2872919"/>
            <a:ext cx="381000" cy="168011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33400" y="6776978"/>
            <a:ext cx="156971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lnSpc>
                <a:spcPct val="150000"/>
              </a:lnSpc>
              <a:defRPr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nằm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giữa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BC.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algn="just">
              <a:lnSpc>
                <a:spcPct val="150000"/>
              </a:lnSpc>
              <a:defRPr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BC.</a:t>
            </a:r>
            <a:endParaRPr lang="en-US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71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2676911" y="8592666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715875" y="-285750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2" name="Group 1"/>
          <p:cNvGrpSpPr/>
          <p:nvPr/>
        </p:nvGrpSpPr>
        <p:grpSpPr>
          <a:xfrm>
            <a:off x="381000" y="2889819"/>
            <a:ext cx="4510390" cy="886670"/>
            <a:chOff x="561474" y="385521"/>
            <a:chExt cx="4510390" cy="88667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aintBrush/>
                      </a14:imgEffect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74" y="385521"/>
              <a:ext cx="950078" cy="88667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90464" y="488105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HĐ4: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886116" y="449384"/>
            <a:ext cx="1586238" cy="941175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038600" y="1790700"/>
            <a:ext cx="9137606" cy="862753"/>
            <a:chOff x="1611219" y="2044475"/>
            <a:chExt cx="9137606" cy="862753"/>
          </a:xfrm>
        </p:grpSpPr>
        <p:sp>
          <p:nvSpPr>
            <p:cNvPr id="21" name="Rectangle 20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HĐ4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2738036" y="527556"/>
            <a:ext cx="1430975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kumimoji="0" lang="nl-NL" sz="4500" b="1" i="0" u="none" strike="noStrike" kern="1200" cap="none" spc="0" normalizeH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ĐƯỜNG TRUNG TRỰC CỦA MỘT ĐOẠN THẲNG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7263" y="2814578"/>
            <a:ext cx="15087600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Dùng thước thẳng (có chia đơn vị) và compa vẽ đường trung trực của đoạn thẳng AB, biết AB = 3cm.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Oval Callout 22"/>
          <p:cNvSpPr/>
          <p:nvPr/>
        </p:nvSpPr>
        <p:spPr>
          <a:xfrm>
            <a:off x="971691" y="60010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464333" y="7361085"/>
                <a:ext cx="8870955" cy="7177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571500" indent="-571500">
                  <a:lnSpc>
                    <a:spcPct val="10700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</m:t>
                    </m:r>
                    <m:r>
                      <m:rPr>
                        <m:nor/>
                      </m:rPr>
                      <a: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cm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4333" y="7361085"/>
                <a:ext cx="8870955" cy="717761"/>
              </a:xfrm>
              <a:prstGeom prst="rect">
                <a:avLst/>
              </a:prstGeom>
              <a:blipFill>
                <a:blip r:embed="rId7"/>
                <a:stretch>
                  <a:fillRect l="-2199" t="-16239" r="-1581" b="-34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91053" y="6670061"/>
            <a:ext cx="4356734" cy="335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8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/>
      <p:bldP spid="6" grpId="0"/>
      <p:bldP spid="23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2676911" y="8592666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715875" y="-285750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19200" y="824981"/>
                <a:ext cx="9906000" cy="1839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m:rPr>
                        <m:nor/>
                      </m:rPr>
                      <a: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cm</m:t>
                    </m:r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824981"/>
                <a:ext cx="9906000" cy="1839606"/>
              </a:xfrm>
              <a:prstGeom prst="rect">
                <a:avLst/>
              </a:prstGeom>
              <a:blipFill>
                <a:blip r:embed="rId4"/>
                <a:stretch>
                  <a:fillRect l="-1969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6800" y="824981"/>
            <a:ext cx="3429000" cy="37089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02871" y="5481578"/>
                <a:ext cx="99060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B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m:rPr>
                        <m:nor/>
                      </m:rPr>
                      <a: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cm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ở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871" y="5481578"/>
                <a:ext cx="9906000" cy="2862322"/>
              </a:xfrm>
              <a:prstGeom prst="rect">
                <a:avLst/>
              </a:prstGeom>
              <a:blipFill>
                <a:blip r:embed="rId6"/>
                <a:stretch>
                  <a:fillRect l="-1969" r="-2215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07685" y="5600700"/>
            <a:ext cx="3429000" cy="4114799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185" y="3503108"/>
            <a:ext cx="2273288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2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2057400" y="8592666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715875" y="-285750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19200" y="1022656"/>
                <a:ext cx="15637329" cy="1839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4.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CD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022656"/>
                <a:ext cx="15637329" cy="1839606"/>
              </a:xfrm>
              <a:prstGeom prst="rect">
                <a:avLst/>
              </a:prstGeom>
              <a:blipFill>
                <a:blip r:embed="rId4"/>
                <a:stretch>
                  <a:fillRect l="-1365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19730" flipH="1">
            <a:off x="16762173" y="5466265"/>
            <a:ext cx="2273288" cy="2171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4074" y="3617330"/>
            <a:ext cx="4953000" cy="586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5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com - GSP 50 Vẽ đường trung trực của đoạn thẳng_4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90500"/>
            <a:ext cx="17830800" cy="1002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1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6515100" y="5943601"/>
            <a:ext cx="2971800" cy="7810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914400" y="342900"/>
            <a:ext cx="16459200" cy="9582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376" y="722805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2099734" y="9083069"/>
            <a:ext cx="1723549" cy="646331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" name="AutoShape 52"/>
          <p:cNvSpPr>
            <a:spLocks noChangeArrowheads="1"/>
          </p:cNvSpPr>
          <p:nvPr/>
        </p:nvSpPr>
        <p:spPr bwMode="auto">
          <a:xfrm>
            <a:off x="5872527" y="7658100"/>
            <a:ext cx="3277905" cy="1070096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88799" y="734373"/>
            <a:ext cx="6308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914400" y="1714500"/>
            <a:ext cx="16306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1600327" y="2408346"/>
            <a:ext cx="1981072" cy="966456"/>
            <a:chOff x="3829050" y="1273590"/>
            <a:chExt cx="1260620" cy="507145"/>
          </a:xfrm>
        </p:grpSpPr>
        <p:sp>
          <p:nvSpPr>
            <p:cNvPr id="53" name="AutoShape 6"/>
            <p:cNvSpPr>
              <a:spLocks noChangeArrowheads="1"/>
            </p:cNvSpPr>
            <p:nvPr/>
          </p:nvSpPr>
          <p:spPr bwMode="auto">
            <a:xfrm>
              <a:off x="3829050" y="1273590"/>
              <a:ext cx="1257300" cy="50714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AutoShape 7"/>
            <p:cNvSpPr>
              <a:spLocks noChangeArrowheads="1"/>
            </p:cNvSpPr>
            <p:nvPr/>
          </p:nvSpPr>
          <p:spPr bwMode="auto">
            <a:xfrm>
              <a:off x="3880247" y="1322123"/>
              <a:ext cx="1152525" cy="40960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3879995" y="1337750"/>
              <a:ext cx="1209675" cy="371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1</a:t>
              </a:r>
            </a:p>
          </p:txBody>
        </p:sp>
      </p:grp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3731191" y="1867956"/>
            <a:ext cx="12929489" cy="182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0" dirty="0">
                <a:ea typeface="Times New Roman" panose="02020603050405020304" pitchFamily="18" charset="0"/>
              </a:rPr>
              <a:t>Cho </a:t>
            </a:r>
            <a:r>
              <a:rPr lang="en-US" sz="4000" b="0" dirty="0" err="1">
                <a:ea typeface="Times New Roman" panose="02020603050405020304" pitchFamily="18" charset="0"/>
              </a:rPr>
              <a:t>hình</a:t>
            </a:r>
            <a:r>
              <a:rPr lang="en-US" sz="4000" b="0" dirty="0"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ea typeface="Times New Roman" panose="02020603050405020304" pitchFamily="18" charset="0"/>
              </a:rPr>
              <a:t>vẽ</a:t>
            </a:r>
            <a:r>
              <a:rPr lang="en-US" sz="4000" b="0" dirty="0">
                <a:ea typeface="Times New Roman" panose="02020603050405020304" pitchFamily="18" charset="0"/>
              </a:rPr>
              <a:t>, </a:t>
            </a:r>
            <a:r>
              <a:rPr lang="en-US" sz="4000" b="0" dirty="0" err="1">
                <a:ea typeface="Times New Roman" panose="02020603050405020304" pitchFamily="18" charset="0"/>
              </a:rPr>
              <a:t>có</a:t>
            </a:r>
            <a:r>
              <a:rPr lang="en-US" sz="4000" b="0" dirty="0">
                <a:ea typeface="Times New Roman" panose="02020603050405020304" pitchFamily="18" charset="0"/>
              </a:rPr>
              <a:t> AB = AC, DB = DC; </a:t>
            </a:r>
            <a:r>
              <a:rPr lang="en-US" sz="4000" b="0" dirty="0">
                <a:ea typeface="Arial" panose="020B0604020202020204" pitchFamily="34" charset="0"/>
              </a:rPr>
              <a:t>M </a:t>
            </a:r>
            <a:r>
              <a:rPr lang="en-US" sz="4000" b="0" dirty="0" err="1">
                <a:ea typeface="Arial" panose="020B0604020202020204" pitchFamily="34" charset="0"/>
              </a:rPr>
              <a:t>là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giao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điểm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của</a:t>
            </a:r>
            <a:r>
              <a:rPr lang="en-US" sz="4000" b="0" dirty="0">
                <a:ea typeface="Arial" panose="020B0604020202020204" pitchFamily="34" charset="0"/>
              </a:rPr>
              <a:t> AD </a:t>
            </a:r>
            <a:r>
              <a:rPr lang="en-US" sz="4000" b="0" dirty="0" err="1">
                <a:ea typeface="Arial" panose="020B0604020202020204" pitchFamily="34" charset="0"/>
              </a:rPr>
              <a:t>và</a:t>
            </a:r>
            <a:r>
              <a:rPr lang="en-US" sz="4000" b="0" dirty="0">
                <a:ea typeface="Arial" panose="020B0604020202020204" pitchFamily="34" charset="0"/>
              </a:rPr>
              <a:t> BC. </a:t>
            </a:r>
            <a:r>
              <a:rPr lang="en-US" sz="4000" b="0" dirty="0" err="1">
                <a:ea typeface="Arial" panose="020B0604020202020204" pitchFamily="34" charset="0"/>
              </a:rPr>
              <a:t>Chọn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câu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trả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lời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sai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trong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các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câu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sau</a:t>
            </a:r>
            <a:r>
              <a:rPr lang="en-US" sz="4000" b="0" dirty="0">
                <a:ea typeface="Arial" panose="020B0604020202020204" pitchFamily="34" charset="0"/>
              </a:rPr>
              <a:t>:</a:t>
            </a:r>
            <a:endParaRPr lang="en-US" sz="36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795772" y="7810500"/>
            <a:ext cx="1435446" cy="2469384"/>
          </a:xfrm>
          <a:prstGeom prst="rect">
            <a:avLst/>
          </a:prstGeom>
        </p:spPr>
      </p:pic>
      <p:sp>
        <p:nvSpPr>
          <p:cNvPr id="47" name="Text Box 16"/>
          <p:cNvSpPr txBox="1">
            <a:spLocks noChangeArrowheads="1"/>
          </p:cNvSpPr>
          <p:nvPr/>
        </p:nvSpPr>
        <p:spPr bwMode="auto">
          <a:xfrm>
            <a:off x="3810000" y="8944570"/>
            <a:ext cx="828973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371600" eaLnBrk="1" fontAlgn="base" hangingPunct="1">
              <a:lnSpc>
                <a:spcPct val="150000"/>
              </a:lnSpc>
              <a:spcAft>
                <a:spcPct val="0"/>
              </a:spcAft>
            </a:pP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Lựa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chọn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đáp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án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bằng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cách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bấm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vào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ô 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400" y="3848100"/>
            <a:ext cx="4152629" cy="47334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950032" y="3771900"/>
                <a:ext cx="11347368" cy="48404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𝛥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𝐴𝐵𝐷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𝛥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𝐴𝐶𝐷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B. D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BC.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C. AD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BC.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D. MB = MD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0032" y="3771900"/>
                <a:ext cx="11347368" cy="4840428"/>
              </a:xfrm>
              <a:prstGeom prst="rect">
                <a:avLst/>
              </a:prstGeom>
              <a:blipFill>
                <a:blip r:embed="rId10"/>
                <a:stretch>
                  <a:fillRect l="-1880" r="-537" b="-4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271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randomBar dir="vert"/>
        <p:sndAc>
          <p:stSnd>
            <p:snd r:embed="rId2" name="chimes.wav"/>
          </p:stSnd>
        </p:sndAc>
      </p:transition>
    </mc:Choice>
    <mc:Fallback xmlns="">
      <p:transition spd="med" advClick="0">
        <p:randomBar dir="vert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51" grpId="0" animBg="1"/>
      <p:bldP spid="5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6515100" y="5943601"/>
            <a:ext cx="2971800" cy="7810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1371600" y="374705"/>
            <a:ext cx="15596489" cy="9582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376" y="722805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2145867" y="9083808"/>
            <a:ext cx="1723549" cy="646331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" name="AutoShape 52"/>
          <p:cNvSpPr>
            <a:spLocks noChangeArrowheads="1"/>
          </p:cNvSpPr>
          <p:nvPr/>
        </p:nvSpPr>
        <p:spPr bwMode="auto">
          <a:xfrm>
            <a:off x="2819400" y="5849407"/>
            <a:ext cx="6667500" cy="1046693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88799" y="734373"/>
            <a:ext cx="6308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1371600" y="1653904"/>
            <a:ext cx="15520289" cy="605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1981200" y="2339315"/>
            <a:ext cx="1975982" cy="966456"/>
            <a:chOff x="3828969" y="1273590"/>
            <a:chExt cx="1257381" cy="507145"/>
          </a:xfrm>
        </p:grpSpPr>
        <p:sp>
          <p:nvSpPr>
            <p:cNvPr id="53" name="AutoShape 6"/>
            <p:cNvSpPr>
              <a:spLocks noChangeArrowheads="1"/>
            </p:cNvSpPr>
            <p:nvPr/>
          </p:nvSpPr>
          <p:spPr bwMode="auto">
            <a:xfrm>
              <a:off x="3829050" y="1273590"/>
              <a:ext cx="1257300" cy="50714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AutoShape 7"/>
            <p:cNvSpPr>
              <a:spLocks noChangeArrowheads="1"/>
            </p:cNvSpPr>
            <p:nvPr/>
          </p:nvSpPr>
          <p:spPr bwMode="auto">
            <a:xfrm>
              <a:off x="3880247" y="1322123"/>
              <a:ext cx="1152525" cy="40960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3828969" y="1327740"/>
              <a:ext cx="1209675" cy="371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2</a:t>
              </a:r>
            </a:p>
          </p:txBody>
        </p:sp>
      </p:grp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4191000" y="1832908"/>
            <a:ext cx="1262468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AB.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300337" y="7604303"/>
            <a:ext cx="1313529" cy="2259652"/>
          </a:xfrm>
          <a:prstGeom prst="rect">
            <a:avLst/>
          </a:prstGeom>
        </p:spPr>
      </p:pic>
      <p:sp>
        <p:nvSpPr>
          <p:cNvPr id="47" name="Text Box 16"/>
          <p:cNvSpPr txBox="1">
            <a:spLocks noChangeArrowheads="1"/>
          </p:cNvSpPr>
          <p:nvPr/>
        </p:nvSpPr>
        <p:spPr bwMode="auto">
          <a:xfrm>
            <a:off x="3856133" y="8944570"/>
            <a:ext cx="828973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371600" eaLnBrk="1" fontAlgn="base" hangingPunct="1">
              <a:lnSpc>
                <a:spcPct val="150000"/>
              </a:lnSpc>
              <a:spcAft>
                <a:spcPct val="0"/>
              </a:spcAft>
            </a:pP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Lựa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chọn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đáp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án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bằng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cách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bấm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vào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ô 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7384" y="3784342"/>
            <a:ext cx="1360497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O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OA = OB.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Tam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OAB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 O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82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 dir="u"/>
        <p:sndAc>
          <p:stSnd>
            <p:snd r:embed="rId2" name="chimes.wav"/>
          </p:stSnd>
        </p:sndAc>
      </p:transition>
    </mc:Choice>
    <mc:Fallback xmlns="">
      <p:transition spd="med" advClick="0">
        <p:push dir="u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51" grpId="0" animBg="1"/>
      <p:bldP spid="5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4724400" y="-5112584"/>
            <a:ext cx="7777012" cy="7777012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4625788" y="6510488"/>
            <a:ext cx="7777012" cy="777701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3639800" y="-3706258"/>
            <a:ext cx="4447864" cy="44508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57908" y="-1273945"/>
            <a:ext cx="2263111" cy="22631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0" y="8301178"/>
            <a:ext cx="4447864" cy="44508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9155444"/>
            <a:ext cx="2263111" cy="226311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73942" y="2095500"/>
            <a:ext cx="16530748" cy="1431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sz="6500" b="1" cap="all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 VII. tam giác</a:t>
            </a:r>
            <a:endParaRPr lang="en-US" sz="6500" dirty="0">
              <a:solidFill>
                <a:schemeClr val="bg2">
                  <a:lumMod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19400" y="4031546"/>
            <a:ext cx="12420651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6500" b="1" kern="0" cap="all" dirty="0">
                <a:solidFill>
                  <a:schemeClr val="accent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BÀI 9: ĐƯỜNG TRUNG TRỰC CỦA MỘT ĐOẠN THẲNG</a:t>
            </a:r>
            <a:endParaRPr lang="en-US" sz="6500" b="1" kern="0" dirty="0">
              <a:solidFill>
                <a:schemeClr val="accent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warp dir="in"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6515100" y="5943601"/>
            <a:ext cx="2971800" cy="7810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1371600" y="374705"/>
            <a:ext cx="15596489" cy="9582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376" y="722805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2449651" y="8939599"/>
            <a:ext cx="1723549" cy="646331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" name="AutoShape 52"/>
          <p:cNvSpPr>
            <a:spLocks noChangeArrowheads="1"/>
          </p:cNvSpPr>
          <p:nvPr/>
        </p:nvSpPr>
        <p:spPr bwMode="auto">
          <a:xfrm>
            <a:off x="3971858" y="5217970"/>
            <a:ext cx="1977940" cy="1127172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88799" y="734373"/>
            <a:ext cx="6308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1371600" y="1653904"/>
            <a:ext cx="15520289" cy="605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2102165" y="2247900"/>
            <a:ext cx="1975982" cy="966456"/>
            <a:chOff x="3828969" y="1273590"/>
            <a:chExt cx="1257381" cy="507145"/>
          </a:xfrm>
        </p:grpSpPr>
        <p:sp>
          <p:nvSpPr>
            <p:cNvPr id="53" name="AutoShape 6"/>
            <p:cNvSpPr>
              <a:spLocks noChangeArrowheads="1"/>
            </p:cNvSpPr>
            <p:nvPr/>
          </p:nvSpPr>
          <p:spPr bwMode="auto">
            <a:xfrm>
              <a:off x="3829050" y="1273590"/>
              <a:ext cx="1257300" cy="50714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AutoShape 7"/>
            <p:cNvSpPr>
              <a:spLocks noChangeArrowheads="1"/>
            </p:cNvSpPr>
            <p:nvPr/>
          </p:nvSpPr>
          <p:spPr bwMode="auto">
            <a:xfrm>
              <a:off x="3880247" y="1322123"/>
              <a:ext cx="1152525" cy="40960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3828969" y="1302141"/>
              <a:ext cx="1209675" cy="371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3</a:t>
              </a:r>
            </a:p>
          </p:txBody>
        </p:sp>
      </p:grp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4235765" y="1903419"/>
            <a:ext cx="12223435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0480" marR="30480" algn="just">
              <a:lnSpc>
                <a:spcPct val="150000"/>
              </a:lnSpc>
            </a:pPr>
            <a:r>
              <a:rPr lang="en-US" sz="4000" b="0">
                <a:solidFill>
                  <a:srgbClr val="000000"/>
                </a:solidFill>
                <a:ea typeface="Times New Roman" panose="02020603050405020304" pitchFamily="18" charset="0"/>
              </a:rPr>
              <a:t>Quan sát hình bên dưới, cho biết MH là đường trung trực của đoạn thẳng NP, cho MN = 15, MP = x + 9. Vậy x có giá trị là:</a:t>
            </a:r>
            <a:endParaRPr lang="en-US" sz="3600" b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887802" y="7581900"/>
            <a:ext cx="1313529" cy="2259652"/>
          </a:xfrm>
          <a:prstGeom prst="rect">
            <a:avLst/>
          </a:prstGeom>
        </p:spPr>
      </p:pic>
      <p:sp>
        <p:nvSpPr>
          <p:cNvPr id="47" name="Text Box 16"/>
          <p:cNvSpPr txBox="1">
            <a:spLocks noChangeArrowheads="1"/>
          </p:cNvSpPr>
          <p:nvPr/>
        </p:nvSpPr>
        <p:spPr bwMode="auto">
          <a:xfrm>
            <a:off x="4140941" y="8801100"/>
            <a:ext cx="828973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371600" eaLnBrk="1" fontAlgn="base" hangingPunct="1">
              <a:lnSpc>
                <a:spcPct val="150000"/>
              </a:lnSpc>
              <a:spcAft>
                <a:spcPct val="0"/>
              </a:spcAft>
            </a:pP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Lựa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chọn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đáp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án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bằng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cách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bấm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vào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ô 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21977" y="3543300"/>
            <a:ext cx="4216845" cy="53438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71860" y="5037909"/>
            <a:ext cx="9144000" cy="270843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algn="just">
              <a:lnSpc>
                <a:spcPct val="20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</a:rPr>
              <a:t>A. 6;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		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</a:rPr>
              <a:t>B. 15;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20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</a:rPr>
              <a:t>C. 5; 				D. 10.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44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 dir="u"/>
        <p:sndAc>
          <p:stSnd>
            <p:snd r:embed="rId2" name="chimes.wav"/>
          </p:stSnd>
        </p:sndAc>
      </p:transition>
    </mc:Choice>
    <mc:Fallback xmlns="">
      <p:transition spd="med" advClick="0">
        <p:push dir="u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51" grpId="0" animBg="1"/>
      <p:bldP spid="5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6515100" y="5943601"/>
            <a:ext cx="2971800" cy="7810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1371600" y="374705"/>
            <a:ext cx="15596489" cy="9582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376" y="722805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2131729" y="8787200"/>
            <a:ext cx="1723549" cy="646331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" name="AutoShape 52"/>
          <p:cNvSpPr>
            <a:spLocks noChangeArrowheads="1"/>
          </p:cNvSpPr>
          <p:nvPr/>
        </p:nvSpPr>
        <p:spPr bwMode="auto">
          <a:xfrm>
            <a:off x="11925300" y="4762500"/>
            <a:ext cx="2247900" cy="849518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88799" y="734373"/>
            <a:ext cx="6308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1371600" y="1653904"/>
            <a:ext cx="15520289" cy="605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2057400" y="2395376"/>
            <a:ext cx="1975982" cy="966456"/>
            <a:chOff x="3828969" y="1273590"/>
            <a:chExt cx="1257381" cy="507145"/>
          </a:xfrm>
        </p:grpSpPr>
        <p:sp>
          <p:nvSpPr>
            <p:cNvPr id="53" name="AutoShape 6"/>
            <p:cNvSpPr>
              <a:spLocks noChangeArrowheads="1"/>
            </p:cNvSpPr>
            <p:nvPr/>
          </p:nvSpPr>
          <p:spPr bwMode="auto">
            <a:xfrm>
              <a:off x="3829050" y="1273590"/>
              <a:ext cx="1257300" cy="50714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AutoShape 7"/>
            <p:cNvSpPr>
              <a:spLocks noChangeArrowheads="1"/>
            </p:cNvSpPr>
            <p:nvPr/>
          </p:nvSpPr>
          <p:spPr bwMode="auto">
            <a:xfrm>
              <a:off x="3880247" y="1322123"/>
              <a:ext cx="1152525" cy="40960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3828969" y="1302141"/>
              <a:ext cx="1209675" cy="371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4</a:t>
              </a:r>
            </a:p>
          </p:txBody>
        </p:sp>
      </p:grp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4163438" y="1909108"/>
            <a:ext cx="1216748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0480" marR="30480" algn="just">
              <a:lnSpc>
                <a:spcPct val="150000"/>
              </a:lnSpc>
            </a:pP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Cho tam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giác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∆HAB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cân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tại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H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và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I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là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trung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điểm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của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AB (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như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hình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bên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dưới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).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Góc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HIB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có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số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đo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là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:</a:t>
            </a:r>
            <a:endParaRPr lang="en-US" sz="36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991134" y="7370681"/>
            <a:ext cx="1355835" cy="23324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0473" y="4000500"/>
            <a:ext cx="5112113" cy="4197590"/>
          </a:xfrm>
          <a:prstGeom prst="rect">
            <a:avLst/>
          </a:prstGeom>
        </p:spPr>
      </p:pic>
      <p:sp>
        <p:nvSpPr>
          <p:cNvPr id="52" name="Text Box 16"/>
          <p:cNvSpPr txBox="1">
            <a:spLocks noChangeArrowheads="1"/>
          </p:cNvSpPr>
          <p:nvPr/>
        </p:nvSpPr>
        <p:spPr bwMode="auto">
          <a:xfrm>
            <a:off x="3805200" y="8648700"/>
            <a:ext cx="828973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371600" eaLnBrk="1" fontAlgn="base" hangingPunct="1">
              <a:lnSpc>
                <a:spcPct val="150000"/>
              </a:lnSpc>
              <a:spcAft>
                <a:spcPct val="0"/>
              </a:spcAft>
            </a:pP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Lựa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chọn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đáp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án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bằng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cách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bấm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vào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ô 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75548" y="4437486"/>
            <a:ext cx="9144000" cy="270843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algn="just">
              <a:lnSpc>
                <a:spcPct val="20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45°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90°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20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C.180°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D.30°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49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 dir="u"/>
        <p:sndAc>
          <p:stSnd>
            <p:snd r:embed="rId2" name="chimes.wav"/>
          </p:stSnd>
        </p:sndAc>
      </p:transition>
    </mc:Choice>
    <mc:Fallback xmlns="">
      <p:transition spd="med" advClick="0">
        <p:push dir="u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51" grpId="0" animBg="1"/>
      <p:bldP spid="51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6515100" y="5943601"/>
            <a:ext cx="2971800" cy="7810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1371600" y="374705"/>
            <a:ext cx="15596489" cy="9582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376" y="722805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2440869" y="8685016"/>
            <a:ext cx="1723549" cy="646331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" name="AutoShape 52"/>
          <p:cNvSpPr>
            <a:spLocks noChangeArrowheads="1"/>
          </p:cNvSpPr>
          <p:nvPr/>
        </p:nvSpPr>
        <p:spPr bwMode="auto">
          <a:xfrm>
            <a:off x="4392082" y="7074462"/>
            <a:ext cx="7266517" cy="1194962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88799" y="734373"/>
            <a:ext cx="6308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1371600" y="1653904"/>
            <a:ext cx="15520289" cy="605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2378242" y="2292669"/>
            <a:ext cx="1975982" cy="966456"/>
            <a:chOff x="3828969" y="1273590"/>
            <a:chExt cx="1257381" cy="507145"/>
          </a:xfrm>
        </p:grpSpPr>
        <p:sp>
          <p:nvSpPr>
            <p:cNvPr id="53" name="AutoShape 6"/>
            <p:cNvSpPr>
              <a:spLocks noChangeArrowheads="1"/>
            </p:cNvSpPr>
            <p:nvPr/>
          </p:nvSpPr>
          <p:spPr bwMode="auto">
            <a:xfrm>
              <a:off x="3829050" y="1273590"/>
              <a:ext cx="1257300" cy="50714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AutoShape 7"/>
            <p:cNvSpPr>
              <a:spLocks noChangeArrowheads="1"/>
            </p:cNvSpPr>
            <p:nvPr/>
          </p:nvSpPr>
          <p:spPr bwMode="auto">
            <a:xfrm>
              <a:off x="3880247" y="1322123"/>
              <a:ext cx="1152525" cy="40960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3828969" y="1302141"/>
              <a:ext cx="1209675" cy="371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5</a:t>
              </a:r>
            </a:p>
          </p:txBody>
        </p:sp>
      </p:grpSp>
      <p:pic>
        <p:nvPicPr>
          <p:cNvPr id="5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037468" y="7268500"/>
            <a:ext cx="1313529" cy="22596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724007" y="1856094"/>
                <a:ext cx="11129188" cy="1839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BC,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𝐴𝐷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AB = 5cm, DC = 8cm.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AC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BD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007" y="1856094"/>
                <a:ext cx="11129188" cy="1839606"/>
              </a:xfrm>
              <a:prstGeom prst="rect">
                <a:avLst/>
              </a:prstGeom>
              <a:blipFill>
                <a:blip r:embed="rId10"/>
                <a:stretch>
                  <a:fillRect l="-1972" r="-1917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 Box 16"/>
          <p:cNvSpPr txBox="1">
            <a:spLocks noChangeArrowheads="1"/>
          </p:cNvSpPr>
          <p:nvPr/>
        </p:nvSpPr>
        <p:spPr bwMode="auto">
          <a:xfrm>
            <a:off x="4151135" y="8510887"/>
            <a:ext cx="828973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371600" eaLnBrk="1" fontAlgn="base" hangingPunct="1">
              <a:lnSpc>
                <a:spcPct val="150000"/>
              </a:lnSpc>
              <a:spcAft>
                <a:spcPct val="0"/>
              </a:spcAft>
            </a:pP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Lựa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chọn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đáp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án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bằng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cách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bấm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vào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ô 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24007" y="3949556"/>
            <a:ext cx="9144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 AC = 4 cm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BD = 6 cm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B. AC = 4 cm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BD = 8 cm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C. AC = 8 cm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BD = 5 cm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</a:rPr>
              <a:t>D. AC = 5 cm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</a:rPr>
              <a:t> BD = 8 cm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75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 dir="u"/>
        <p:sndAc>
          <p:stSnd>
            <p:snd r:embed="rId2" name="chimes.wav"/>
          </p:stSnd>
        </p:sndAc>
      </p:transition>
    </mc:Choice>
    <mc:Fallback xmlns="">
      <p:transition spd="med" advClick="0">
        <p:push dir="u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51" grpId="0" animBg="1"/>
      <p:bldP spid="51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5849600" y="-2449696"/>
            <a:ext cx="5638800" cy="489939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87925" y="5102898"/>
            <a:ext cx="1492725" cy="156460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97400" y="9258300"/>
            <a:ext cx="2263111" cy="226311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781800" y="179645"/>
            <a:ext cx="4741161" cy="130625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 w="0"/>
                <a:solidFill>
                  <a:schemeClr val="tx2"/>
                </a:solidFill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kumimoji="0" lang="nl-NL" sz="6000" b="1" i="0" u="none" strike="noStrike" kern="1200" cap="none" spc="0" normalizeH="0" noProof="0" dirty="0">
                <a:ln w="0"/>
                <a:solidFill>
                  <a:schemeClr val="tx2"/>
                </a:solidFill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TẬP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chemeClr val="tx2"/>
              </a:solidFill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8200" y="1997214"/>
            <a:ext cx="662940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(SGK –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103)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53143" y="3009900"/>
                <a:ext cx="17266123" cy="19699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94 ,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𝐶𝐴𝐷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𝐶𝐵𝐷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43" y="3009900"/>
                <a:ext cx="17266123" cy="1969963"/>
              </a:xfrm>
              <a:prstGeom prst="rect">
                <a:avLst/>
              </a:prstGeom>
              <a:blipFill>
                <a:blip r:embed="rId6"/>
                <a:stretch>
                  <a:fillRect l="-1235" b="-6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800" y="5372100"/>
            <a:ext cx="5925820" cy="4440071"/>
          </a:xfrm>
          <a:prstGeom prst="rect">
            <a:avLst/>
          </a:prstGeom>
        </p:spPr>
      </p:pic>
      <p:pic>
        <p:nvPicPr>
          <p:cNvPr id="29" name="Picture 3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262441" y="5203327"/>
            <a:ext cx="1740020" cy="1363741"/>
          </a:xfrm>
          <a:prstGeom prst="rect">
            <a:avLst/>
          </a:prstGeom>
        </p:spPr>
      </p:pic>
      <p:pic>
        <p:nvPicPr>
          <p:cNvPr id="30" name="Picture 3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19200" y="9258300"/>
            <a:ext cx="1483779" cy="11629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6383000" y="-2705100"/>
            <a:ext cx="5638800" cy="489939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371600" y="0"/>
            <a:ext cx="1828800" cy="1828800"/>
          </a:xfrm>
          <a:prstGeom prst="rect">
            <a:avLst/>
          </a:prstGeom>
        </p:spPr>
      </p:pic>
      <p:grpSp>
        <p:nvGrpSpPr>
          <p:cNvPr id="23" name="Group 9"/>
          <p:cNvGrpSpPr/>
          <p:nvPr/>
        </p:nvGrpSpPr>
        <p:grpSpPr>
          <a:xfrm>
            <a:off x="-3124200" y="8625959"/>
            <a:ext cx="4114800" cy="3527792"/>
            <a:chOff x="0" y="0"/>
            <a:chExt cx="6350000" cy="6350000"/>
          </a:xfrm>
        </p:grpSpPr>
        <p:sp>
          <p:nvSpPr>
            <p:cNvPr id="24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sp>
        <p:nvSpPr>
          <p:cNvPr id="29" name="Oval Callout 28"/>
          <p:cNvSpPr/>
          <p:nvPr/>
        </p:nvSpPr>
        <p:spPr>
          <a:xfrm>
            <a:off x="7839121" y="590838"/>
            <a:ext cx="1766345" cy="8188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16593" y="1773461"/>
            <a:ext cx="15011400" cy="369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Gọi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giao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điểm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CD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AB.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Do C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thuộc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trung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trực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AB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CA = CB.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Do D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thuộc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trung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trực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AB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DA = DB.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1249250" y="4320719"/>
            <a:ext cx="14371749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71500" marR="0" lvl="0" indent="-5715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∆CHA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∆CHB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chung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 = CB (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chứng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minh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∆CHA = ∆CHB (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huyền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Suy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(2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góc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 (1).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0" y="457200"/>
          <a:ext cx="12065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Equation" r:id="rId5" imgW="114102" imgH="177492" progId="Equation.DSMT4">
                  <p:embed/>
                </p:oleObj>
              </mc:Choice>
              <mc:Fallback>
                <p:oleObj name="Equation" r:id="rId5" imgW="114102" imgH="177492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12065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ight Brace 19"/>
          <p:cNvSpPr/>
          <p:nvPr/>
        </p:nvSpPr>
        <p:spPr>
          <a:xfrm>
            <a:off x="11811000" y="5474588"/>
            <a:ext cx="457200" cy="1504414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2971800" y="8224967"/>
                <a:ext cx="3046796" cy="7285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𝐶𝐴𝐻</m:t>
                        </m:r>
                      </m:e>
                    </m:acc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𝐶𝐵𝐻</m:t>
                        </m:r>
                      </m:e>
                    </m:acc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8224967"/>
                <a:ext cx="3046796" cy="7285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20363" y="7097041"/>
            <a:ext cx="1340936" cy="305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1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0" grpId="0" animBg="1"/>
      <p:bldP spid="3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6383000" y="-2705100"/>
            <a:ext cx="5638800" cy="489939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371600" y="0"/>
            <a:ext cx="1828800" cy="1828800"/>
          </a:xfrm>
          <a:prstGeom prst="rect">
            <a:avLst/>
          </a:prstGeom>
        </p:spPr>
      </p:pic>
      <p:grpSp>
        <p:nvGrpSpPr>
          <p:cNvPr id="23" name="Group 9"/>
          <p:cNvGrpSpPr/>
          <p:nvPr/>
        </p:nvGrpSpPr>
        <p:grpSpPr>
          <a:xfrm>
            <a:off x="-3124200" y="8625959"/>
            <a:ext cx="4114800" cy="3527792"/>
            <a:chOff x="0" y="0"/>
            <a:chExt cx="6350000" cy="6350000"/>
          </a:xfrm>
        </p:grpSpPr>
        <p:sp>
          <p:nvSpPr>
            <p:cNvPr id="24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sp>
        <p:nvSpPr>
          <p:cNvPr id="29" name="Oval Callout 28"/>
          <p:cNvSpPr/>
          <p:nvPr/>
        </p:nvSpPr>
        <p:spPr>
          <a:xfrm>
            <a:off x="8151970" y="725761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9443" y="2002061"/>
            <a:ext cx="15011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1980" marR="3048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Xét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∆DHA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∆DHB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chung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DA = DB 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chứng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minh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∆DHA = ∆DHB 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huyền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0" y="457200"/>
          <a:ext cx="12065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Equation" r:id="rId5" imgW="114102" imgH="177492" progId="Equation.DSMT4">
                  <p:embed/>
                </p:oleObj>
              </mc:Choice>
              <mc:Fallback>
                <p:oleObj name="Equation" r:id="rId5" imgW="114102" imgH="177492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12065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ight Brace 19"/>
          <p:cNvSpPr/>
          <p:nvPr/>
        </p:nvSpPr>
        <p:spPr>
          <a:xfrm>
            <a:off x="12428650" y="3142680"/>
            <a:ext cx="457200" cy="1504414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1524000" y="5981700"/>
                <a:ext cx="9937144" cy="9271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𝐷𝐴𝐻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𝐷𝐵𝐻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) (2).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5981700"/>
                <a:ext cx="9937144" cy="927177"/>
              </a:xfrm>
              <a:prstGeom prst="rect">
                <a:avLst/>
              </a:prstGeom>
              <a:blipFill>
                <a:blip r:embed="rId8"/>
                <a:stretch>
                  <a:fillRect l="-1840" r="-859" b="-26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1524000" y="7320104"/>
                <a:ext cx="15324250" cy="16333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(1)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𝐶𝐴𝐻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𝐷𝐴𝐻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𝐶𝐵𝐻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𝐷𝐵𝐻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𝐶𝐴𝐷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𝐶𝐵𝐷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𝐶𝐴𝐷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𝐶𝐵𝐷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7320104"/>
                <a:ext cx="15324250" cy="1633396"/>
              </a:xfrm>
              <a:prstGeom prst="rect">
                <a:avLst/>
              </a:prstGeom>
              <a:blipFill>
                <a:blip r:embed="rId9"/>
                <a:stretch>
                  <a:fillRect l="-1392" t="-5970" b="-11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20363" y="7097041"/>
            <a:ext cx="1340936" cy="305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9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334000" y="8877300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544800" y="-5143500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240000" y="-2857500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553200" y="-48955"/>
            <a:ext cx="4741161" cy="130625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 w="0"/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 TẬP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14170" y="1638300"/>
            <a:ext cx="5659986" cy="71801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(SGK –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103)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838200" y="2659020"/>
                <a:ext cx="16764000" cy="6648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95,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minh:</a:t>
                </a:r>
              </a:p>
              <a:p>
                <a:pPr lvl="4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4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△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𝑀𝑁𝐶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=△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4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𝐴𝑀𝐷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𝐵𝑀𝐶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4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𝐴𝐷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4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e)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𝐵𝐶𝐷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40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659020"/>
                <a:ext cx="16764000" cy="6648936"/>
              </a:xfrm>
              <a:prstGeom prst="rect">
                <a:avLst/>
              </a:prstGeom>
              <a:blipFill>
                <a:blip r:embed="rId6"/>
                <a:stretch>
                  <a:fillRect l="-1309" r="-1127" b="-11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7400" y="4457700"/>
            <a:ext cx="6543292" cy="46216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867400" y="8648700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240000" y="-6405412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683068" y="9182100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8077200" y="642707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2027805"/>
            <a:ext cx="117347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Do 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CD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US" sz="40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⊥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AB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US" sz="40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⊥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CD.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AB // CD.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44400" y="2237889"/>
            <a:ext cx="5562600" cy="39289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0999" y="5706735"/>
            <a:ext cx="1487635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Xét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∆MNC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∆MND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chung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NC = ND 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thiết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∆MNC = ∆MND (2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10820400" y="6819900"/>
            <a:ext cx="609600" cy="16002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3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  <p:bldP spid="7" grpId="0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562600" y="7962900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700419" y="8998422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8458200" y="8194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33400" y="2215639"/>
                <a:ext cx="12115799" cy="48328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Do ∆MNC = ∆MND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𝑀𝐶𝑁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𝑀𝐷𝑁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AM // DN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𝐴𝑀𝐷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𝑀𝐷𝑁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so le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BM // CN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𝐵𝑀𝐶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𝑀𝐶𝑁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so le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𝐴𝑀𝐷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𝐵𝑀𝐶</m:t>
                        </m:r>
                      </m:e>
                    </m:acc>
                  </m:oMath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215639"/>
                <a:ext cx="12115799" cy="4832861"/>
              </a:xfrm>
              <a:prstGeom prst="rect">
                <a:avLst/>
              </a:prstGeom>
              <a:blipFill>
                <a:blip r:embed="rId6"/>
                <a:stretch>
                  <a:fillRect l="-1812" b="-1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00" y="2434212"/>
            <a:ext cx="5562600" cy="3928974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0" y="7810500"/>
            <a:ext cx="4721458" cy="1788253"/>
          </a:xfrm>
          <a:prstGeom prst="rect">
            <a:avLst/>
          </a:prstGeom>
        </p:spPr>
      </p:pic>
      <p:grpSp>
        <p:nvGrpSpPr>
          <p:cNvPr id="18" name="Group 11"/>
          <p:cNvGrpSpPr/>
          <p:nvPr/>
        </p:nvGrpSpPr>
        <p:grpSpPr>
          <a:xfrm>
            <a:off x="15925800" y="-5876686"/>
            <a:ext cx="7777012" cy="7777012"/>
            <a:chOff x="0" y="0"/>
            <a:chExt cx="6350000" cy="6350000"/>
          </a:xfrm>
        </p:grpSpPr>
        <p:sp>
          <p:nvSpPr>
            <p:cNvPr id="19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</p:spTree>
    <p:extLst>
      <p:ext uri="{BB962C8B-B14F-4D97-AF65-F5344CB8AC3E}">
        <p14:creationId xmlns:p14="http://schemas.microsoft.com/office/powerpoint/2010/main" val="95682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5925800" y="-5876686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064068" y="9625967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8215855" y="5146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85801" y="1562100"/>
                <a:ext cx="11201399" cy="65866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Do ∆MNC = ∆MND (2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MC = MD (2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01980" marR="30480" lvl="0" indent="-5715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Xét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∆AMD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∆BMC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: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AM = BM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theo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giả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thiết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)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𝐴𝑀𝐷</m:t>
                        </m:r>
                      </m:e>
                    </m:acc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𝐵𝑀𝐶</m:t>
                        </m:r>
                      </m:e>
                    </m:acc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MD = MC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chứng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minh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trên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)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Do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∆AMD = ∆BMC (c - g - c)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1" y="1562100"/>
                <a:ext cx="11201399" cy="6586611"/>
              </a:xfrm>
              <a:prstGeom prst="rect">
                <a:avLst/>
              </a:prstGeom>
              <a:blipFill>
                <a:blip r:embed="rId6"/>
                <a:stretch>
                  <a:fillRect l="-1960" b="-1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2400" y="1900326"/>
            <a:ext cx="5562600" cy="3928974"/>
          </a:xfrm>
          <a:prstGeom prst="rect">
            <a:avLst/>
          </a:prstGeom>
        </p:spPr>
      </p:pic>
      <p:sp>
        <p:nvSpPr>
          <p:cNvPr id="2" name="Right Brace 1"/>
          <p:cNvSpPr/>
          <p:nvPr/>
        </p:nvSpPr>
        <p:spPr>
          <a:xfrm>
            <a:off x="9982200" y="4518735"/>
            <a:ext cx="533400" cy="25908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914400" y="8089704"/>
                <a:ext cx="16840200" cy="1893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AD = BC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𝑀𝐴𝐷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𝑀𝐵𝐶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b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fr-FR" sz="40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AD = BC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8089704"/>
                <a:ext cx="16840200" cy="1893660"/>
              </a:xfrm>
              <a:prstGeom prst="rect">
                <a:avLst/>
              </a:prstGeom>
              <a:blipFill>
                <a:blip r:embed="rId8"/>
                <a:stretch>
                  <a:fillRect l="-1267" b="-11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891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59419" y="1175550"/>
            <a:ext cx="512872" cy="530225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5925800" y="-2695195"/>
            <a:ext cx="5390390" cy="539039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7722" b="17666"/>
          <a:stretch>
            <a:fillRect/>
          </a:stretch>
        </p:blipFill>
        <p:spPr>
          <a:xfrm>
            <a:off x="15697200" y="8301178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7722" b="17666"/>
          <a:stretch>
            <a:fillRect/>
          </a:stretch>
        </p:blipFill>
        <p:spPr>
          <a:xfrm>
            <a:off x="-2514600" y="5524500"/>
            <a:ext cx="4447864" cy="445087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485900" y="6378766"/>
            <a:ext cx="2263111" cy="2263111"/>
          </a:xfrm>
          <a:prstGeom prst="rect">
            <a:avLst/>
          </a:prstGeom>
        </p:spPr>
      </p:pic>
      <p:sp>
        <p:nvSpPr>
          <p:cNvPr id="18" name="Google Shape;7771;p33"/>
          <p:cNvSpPr txBox="1">
            <a:spLocks/>
          </p:cNvSpPr>
          <p:nvPr/>
        </p:nvSpPr>
        <p:spPr>
          <a:xfrm>
            <a:off x="1779814" y="1027100"/>
            <a:ext cx="8888186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4596F"/>
              </a:buClr>
            </a:pPr>
            <a:r>
              <a:rPr lang="en-US" sz="6000" b="1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NỘI DUNG BÀI HỌC</a:t>
            </a:r>
            <a:endParaRPr lang="vi-VN" sz="6000" b="1" kern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715000" y="2628900"/>
            <a:ext cx="9553994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 NGHĨA</a:t>
            </a:r>
            <a:endParaRPr lang="en-US" sz="4500" dirty="0">
              <a:solidFill>
                <a:schemeClr val="accent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715000" y="5067300"/>
            <a:ext cx="329449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 dirty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CHẤT</a:t>
            </a:r>
            <a:endParaRPr lang="en-US" sz="45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4CC7EEA1-06B5-4E56-BBE7-D902714160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68400" y="7070844"/>
            <a:ext cx="3905931" cy="301604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995914" y="2666922"/>
            <a:ext cx="1346583" cy="1143000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995913" y="4838700"/>
            <a:ext cx="1346583" cy="1143000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671282" y="6631275"/>
            <a:ext cx="751171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500" b="1" dirty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 ĐƯỜNG TRUNG TRỰC CỦA MỘT ĐOẠN THẲNG</a:t>
            </a:r>
            <a:endParaRPr lang="en-US" sz="45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995913" y="7136847"/>
            <a:ext cx="1346583" cy="1143000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3" grpId="0" animBg="1"/>
      <p:bldP spid="24" grpId="0" animBg="1"/>
      <p:bldP spid="25" grpId="0"/>
      <p:bldP spid="2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562600" y="7962900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392400" y="-6006902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700419" y="8998422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2362200" y="5146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7429" y="1366926"/>
            <a:ext cx="5562600" cy="3928974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0" y="8343900"/>
            <a:ext cx="4721458" cy="17882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371600" y="5733368"/>
                <a:ext cx="16687800" cy="2000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e) Do ∆AMD = ∆BMC (c - g - c)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𝐴𝐷𝑀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𝐵𝐶𝑀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𝑀𝐷𝑁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𝑀𝐶𝑁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𝐴𝐷𝑀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𝑀𝐷𝑁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𝐵𝐶𝑀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𝑀𝐶𝑁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𝐵𝐶𝐷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5733368"/>
                <a:ext cx="16687800" cy="2000932"/>
              </a:xfrm>
              <a:prstGeom prst="rect">
                <a:avLst/>
              </a:prstGeom>
              <a:blipFill>
                <a:blip r:embed="rId9"/>
                <a:stretch>
                  <a:fillRect l="-1278" b="-6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983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5609555" y="-2781300"/>
            <a:ext cx="5638800" cy="489939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21776" y="4533900"/>
            <a:ext cx="1302776" cy="130277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01944" y="9155444"/>
            <a:ext cx="2263111" cy="226311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477000" y="0"/>
            <a:ext cx="4741161" cy="130625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 w="0"/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kumimoji="0" lang="nl-NL" sz="6000" b="1" i="0" u="none" strike="noStrike" kern="1200" cap="none" spc="0" normalizeH="0" noProof="0" dirty="0">
                <a:ln w="0"/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TẬP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43000" y="1603826"/>
            <a:ext cx="5659986" cy="71801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(SGK –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103)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990600" y="2552700"/>
                <a:ext cx="160782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552700"/>
                <a:ext cx="16078200" cy="2862322"/>
              </a:xfrm>
              <a:prstGeom prst="rect">
                <a:avLst/>
              </a:prstGeom>
              <a:blipFill>
                <a:blip r:embed="rId6"/>
                <a:stretch>
                  <a:fillRect l="-1365" r="-1327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8161" y="5645879"/>
            <a:ext cx="5963078" cy="4330008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240000" y="8191500"/>
            <a:ext cx="1752600" cy="162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5609555" y="-2781300"/>
            <a:ext cx="5638800" cy="489939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43000" y="7429500"/>
            <a:ext cx="1676400" cy="16764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916400" y="8953500"/>
            <a:ext cx="2263111" cy="2263111"/>
          </a:xfrm>
          <a:prstGeom prst="rect">
            <a:avLst/>
          </a:prstGeom>
        </p:spPr>
      </p:pic>
      <p:sp>
        <p:nvSpPr>
          <p:cNvPr id="27" name="Oval Callout 26"/>
          <p:cNvSpPr/>
          <p:nvPr/>
        </p:nvSpPr>
        <p:spPr>
          <a:xfrm>
            <a:off x="8001000" y="8194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714500"/>
            <a:ext cx="6401277" cy="4648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7152482" y="2324100"/>
                <a:ext cx="10602118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01980" marR="30480" indent="-571500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AB.</a:t>
                </a:r>
              </a:p>
              <a:p>
                <a:pPr marL="601980" marR="30480" indent="-571500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BC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BC.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2482" y="2324100"/>
                <a:ext cx="10602118" cy="3785652"/>
              </a:xfrm>
              <a:prstGeom prst="rect">
                <a:avLst/>
              </a:prstGeom>
              <a:blipFill>
                <a:blip r:embed="rId7"/>
                <a:stretch>
                  <a:fillRect l="-1552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753406" y="6659626"/>
                <a:ext cx="15620194" cy="27510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Do A, B, 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hàng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B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giữa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BC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không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trùng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nhau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// 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406" y="6659626"/>
                <a:ext cx="15620194" cy="2751074"/>
              </a:xfrm>
              <a:prstGeom prst="rect">
                <a:avLst/>
              </a:prstGeom>
              <a:blipFill>
                <a:blip r:embed="rId8"/>
                <a:stretch>
                  <a:fillRect l="-1210" r="-1171" b="-8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53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020062" y="8801100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544800" y="-5143500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240000" y="-2857500"/>
            <a:ext cx="4447864" cy="44508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-3820137" y="8343900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62000" y="1606083"/>
            <a:ext cx="5659986" cy="71801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(SGK –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103)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88839" y="27245"/>
            <a:ext cx="4741161" cy="130625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 w="0"/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kumimoji="0" lang="nl-NL" sz="6000" b="1" i="0" u="none" strike="noStrike" kern="1200" cap="none" spc="0" normalizeH="0" noProof="0" dirty="0">
                <a:ln w="0"/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DỤNG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63823" y="2552700"/>
                <a:ext cx="16328778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đường thẳng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đường trung trực của đoạn thẳng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Điểm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không thuộc đường thẳng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đoạn thẳng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sao cho đường thẳng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cắt đoạn thẳng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tại điểm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Chứng minh: </a:t>
                </a:r>
                <a:endParaRPr lang="en-US" sz="4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𝐴𝐼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𝐼𝑀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823" y="2552700"/>
                <a:ext cx="16328778" cy="4708981"/>
              </a:xfrm>
              <a:prstGeom prst="rect">
                <a:avLst/>
              </a:prstGeom>
              <a:blipFill>
                <a:blip r:embed="rId6"/>
                <a:stretch>
                  <a:fillRect l="-1344" b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7962900"/>
            <a:ext cx="2364283" cy="1981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0400" y="5563582"/>
            <a:ext cx="5181600" cy="438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2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/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5925800" y="8191500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316200" y="-6443512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064068" y="-3074019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8001000" y="634197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29400" y="1987745"/>
            <a:ext cx="104393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d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cắt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I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I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AB.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AI = BI.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MB = BI + IM = AI + IM.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2330250"/>
            <a:ext cx="5181600" cy="43805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29400" y="6252508"/>
            <a:ext cx="116967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Xét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AIM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AI + IM &gt; MA.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AI + IM = MB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MB &gt; MA.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5EAB0314-8F76-4681-9068-C12A4B9C5D01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132383" y="7909463"/>
            <a:ext cx="2288434" cy="206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0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255283" y="6639762"/>
            <a:ext cx="5781302" cy="578130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773400" y="9496324"/>
            <a:ext cx="4447864" cy="44508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17265" y="-1069908"/>
            <a:ext cx="2263111" cy="22631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-1" y="-3295347"/>
            <a:ext cx="4447864" cy="445087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248400" y="408214"/>
            <a:ext cx="5715000" cy="1131079"/>
            <a:chOff x="204322" y="114300"/>
            <a:chExt cx="5715000" cy="1131079"/>
          </a:xfrm>
        </p:grpSpPr>
        <p:sp>
          <p:nvSpPr>
            <p:cNvPr id="21" name="Rectangle 20"/>
            <p:cNvSpPr/>
            <p:nvPr/>
          </p:nvSpPr>
          <p:spPr>
            <a:xfrm>
              <a:off x="204322" y="114300"/>
              <a:ext cx="5715000" cy="10668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34073" y="114300"/>
              <a:ext cx="427790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5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lang="en-US" sz="45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77324" y="1604308"/>
            <a:ext cx="172993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</a:rPr>
              <a:t> 1. 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Cho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AB = AC, DB = DC, M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giao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AD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BC.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Chứng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minh M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BC.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Oval Callout 22"/>
          <p:cNvSpPr/>
          <p:nvPr/>
        </p:nvSpPr>
        <p:spPr>
          <a:xfrm>
            <a:off x="11277600" y="3467100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1" y="3888856"/>
            <a:ext cx="4571999" cy="55018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48400" y="4305300"/>
            <a:ext cx="11887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AB = AC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DB = DC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 là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BC.</a:t>
            </a:r>
          </a:p>
          <a:p>
            <a:pPr>
              <a:lnSpc>
                <a:spcPct val="150000"/>
              </a:lnSpc>
            </a:pP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AD, do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MB = MC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hay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 là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56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5773400" y="-3040366"/>
            <a:ext cx="5638800" cy="489939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21776" y="4602724"/>
            <a:ext cx="1302776" cy="1302776"/>
          </a:xfrm>
          <a:prstGeom prst="rect">
            <a:avLst/>
          </a:prstGeom>
        </p:spPr>
      </p:pic>
      <p:pic>
        <p:nvPicPr>
          <p:cNvPr id="12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97400" y="9334500"/>
            <a:ext cx="2263111" cy="218691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248400" y="583421"/>
            <a:ext cx="5715000" cy="1131079"/>
            <a:chOff x="204322" y="114300"/>
            <a:chExt cx="5715000" cy="1131079"/>
          </a:xfrm>
        </p:grpSpPr>
        <p:sp>
          <p:nvSpPr>
            <p:cNvPr id="13" name="Rectangle 12"/>
            <p:cNvSpPr/>
            <p:nvPr/>
          </p:nvSpPr>
          <p:spPr>
            <a:xfrm>
              <a:off x="204322" y="114300"/>
              <a:ext cx="5715000" cy="10668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34073" y="114300"/>
              <a:ext cx="427790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5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lang="en-US" sz="45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066800" y="1935226"/>
            <a:ext cx="16078200" cy="2751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</a:rPr>
              <a:t> 2.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Đức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chiếc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diều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dạng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A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D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thuộc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BC.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dài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nẹp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AC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DB.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3600" y="4000500"/>
            <a:ext cx="3352800" cy="5867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66800" y="6286500"/>
            <a:ext cx="11582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A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AC = AB = 50 cm, DB = 25 cm.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Oval Callout 15"/>
          <p:cNvSpPr/>
          <p:nvPr/>
        </p:nvSpPr>
        <p:spPr>
          <a:xfrm>
            <a:off x="5548855" y="5067300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37">
            <a:extLst>
              <a:ext uri="{FF2B5EF4-FFF2-40B4-BE49-F238E27FC236}">
                <a16:creationId xmlns:a16="http://schemas.microsoft.com/office/drawing/2014/main" id="{5A906C25-1978-8F15-16D5-AA9653D4241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555320">
            <a:off x="2122788" y="9328075"/>
            <a:ext cx="1222076" cy="9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5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6645457" y="7779661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392400" y="-6006902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700419" y="8998422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248400" y="419100"/>
            <a:ext cx="5715000" cy="1131079"/>
            <a:chOff x="204322" y="114300"/>
            <a:chExt cx="5715000" cy="1131079"/>
          </a:xfrm>
        </p:grpSpPr>
        <p:sp>
          <p:nvSpPr>
            <p:cNvPr id="19" name="Rectangle 18"/>
            <p:cNvSpPr/>
            <p:nvPr/>
          </p:nvSpPr>
          <p:spPr>
            <a:xfrm>
              <a:off x="204322" y="114300"/>
              <a:ext cx="5715000" cy="10668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34073" y="114300"/>
              <a:ext cx="427790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5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lang="en-US" sz="45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609600" y="1662648"/>
            <a:ext cx="16992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</a:rPr>
              <a:t> 3.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xã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xa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cư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nằm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phía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xác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xây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dựng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xác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sao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đều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cư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6890" y="5760350"/>
            <a:ext cx="6191310" cy="4259950"/>
          </a:xfrm>
          <a:prstGeom prst="rect">
            <a:avLst/>
          </a:prstGeom>
        </p:spPr>
      </p:pic>
      <p:pic>
        <p:nvPicPr>
          <p:cNvPr id="21" name="Picture 2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935200" y="6591300"/>
            <a:ext cx="2046966" cy="153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438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6645457" y="7779661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392400" y="-6006902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700419" y="8998422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8407505" y="666546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62800" y="2111347"/>
            <a:ext cx="1026964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Cho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A, B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d. </a:t>
            </a:r>
          </a:p>
          <a:p>
            <a:pPr algn="just">
              <a:lnSpc>
                <a:spcPct val="150000"/>
              </a:lnSpc>
            </a:pP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B.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2149447"/>
            <a:ext cx="5791200" cy="39846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31555" y="6601745"/>
            <a:ext cx="16318246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Tx/>
              <a:buChar char="-"/>
            </a:pP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 AB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AB.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626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6645457" y="7779661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392400" y="-6006902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064068" y="9722533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2743200" y="571500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14400" y="4838700"/>
                <a:ext cx="16318246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Thật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hiển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nhiên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d; C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chất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 (CA = CB).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R="0" lvl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 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fr-FR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</m:t>
                    </m:r>
                    <m:r>
                      <a:rPr kumimoji="0" lang="fr-FR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m:rPr>
                        <m:sty m:val="p"/>
                      </m:rPr>
                      <a:rPr kumimoji="0" lang="fr-FR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 // d, do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838700"/>
                <a:ext cx="16318246" cy="4708981"/>
              </a:xfrm>
              <a:prstGeom prst="rect">
                <a:avLst/>
              </a:prstGeom>
              <a:blipFill>
                <a:blip r:embed="rId6"/>
                <a:stretch>
                  <a:fillRect l="-1307" r="-1307" b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9423" y="1049773"/>
            <a:ext cx="4953000" cy="340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0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2676911" y="8592666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002000" y="-262890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2" name="Group 1"/>
          <p:cNvGrpSpPr/>
          <p:nvPr/>
        </p:nvGrpSpPr>
        <p:grpSpPr>
          <a:xfrm>
            <a:off x="1600200" y="2868379"/>
            <a:ext cx="4510390" cy="886670"/>
            <a:chOff x="561474" y="385521"/>
            <a:chExt cx="4510390" cy="88667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aintBrush/>
                      </a14:imgEffect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74" y="385521"/>
              <a:ext cx="950078" cy="88667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90464" y="488105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HĐ1:</a:t>
              </a:r>
              <a:endParaRPr lang="en-US" sz="4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Oval Callout 24"/>
          <p:cNvSpPr/>
          <p:nvPr/>
        </p:nvSpPr>
        <p:spPr>
          <a:xfrm>
            <a:off x="11734800" y="5717906"/>
            <a:ext cx="1752600" cy="96597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prstClr val="black"/>
                </a:solidFill>
              </a:rPr>
              <a:t>Giải</a:t>
            </a:r>
            <a:endParaRPr lang="en-US" sz="4000" b="1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97202" y="202421"/>
            <a:ext cx="3686594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 NGHĨA</a:t>
            </a:r>
            <a:endParaRPr lang="en-US" sz="4500" dirty="0">
              <a:solidFill>
                <a:schemeClr val="accent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91200" y="342936"/>
            <a:ext cx="1586238" cy="941175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876851" y="2771478"/>
                <a:ext cx="9144000" cy="286232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87.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So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Tim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𝐼</m:t>
                        </m:r>
                      </m:e>
                      <m:sub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𝐼</m:t>
                        </m:r>
                      </m:e>
                      <m:sub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6851" y="2771478"/>
                <a:ext cx="9144000" cy="2862322"/>
              </a:xfrm>
              <a:prstGeom prst="rect">
                <a:avLst/>
              </a:prstGeom>
              <a:blipFill>
                <a:blip r:embed="rId6"/>
                <a:stretch>
                  <a:fillRect l="-2400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4038600" y="1683566"/>
            <a:ext cx="9137606" cy="862753"/>
            <a:chOff x="1611219" y="2044475"/>
            <a:chExt cx="9137606" cy="862753"/>
          </a:xfrm>
        </p:grpSpPr>
        <p:sp>
          <p:nvSpPr>
            <p:cNvPr id="21" name="Rectangle 20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HĐ1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0278" y="5829300"/>
            <a:ext cx="4526706" cy="41539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772400" y="7255538"/>
                <a:ext cx="10171416" cy="21182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a) 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thấy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IA = IB.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b) Ta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thấy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d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⊥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AB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𝐼</m:t>
                            </m:r>
                          </m:e>
                        </m:acc>
                      </m:e>
                      <m:sub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=90°,</m:t>
                    </m:r>
                    <m:sSub>
                      <m:sSub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𝐼</m:t>
                            </m:r>
                          </m:e>
                        </m:acc>
                      </m:e>
                      <m:sub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=90°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7255538"/>
                <a:ext cx="10171416" cy="2118209"/>
              </a:xfrm>
              <a:prstGeom prst="rect">
                <a:avLst/>
              </a:prstGeom>
              <a:blipFill>
                <a:blip r:embed="rId9"/>
                <a:stretch>
                  <a:fillRect l="-1797" b="-5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5" grpId="0"/>
      <p:bldP spid="16" grpId="0" animBg="1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2890651" y="7396349"/>
            <a:ext cx="5781302" cy="578130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064068" y="0"/>
            <a:ext cx="4447864" cy="44508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88995" y="-1544608"/>
            <a:ext cx="2263111" cy="22631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0" y="-2328294"/>
            <a:ext cx="4447864" cy="44508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36692" y="-424055"/>
            <a:ext cx="2263111" cy="2263111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5397349" y="7396349"/>
            <a:ext cx="5781302" cy="578130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638C00F-E8A5-4110-A1AA-8DBFC98EA542}"/>
              </a:ext>
            </a:extLst>
          </p:cNvPr>
          <p:cNvSpPr txBox="1"/>
          <p:nvPr/>
        </p:nvSpPr>
        <p:spPr>
          <a:xfrm>
            <a:off x="4953000" y="974600"/>
            <a:ext cx="861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000" dirty="0">
              <a:solidFill>
                <a:srgbClr val="FF000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71499" y="2937428"/>
            <a:ext cx="5406547" cy="3730072"/>
            <a:chOff x="924909" y="3568797"/>
            <a:chExt cx="5411428" cy="4241703"/>
          </a:xfrm>
        </p:grpSpPr>
        <p:grpSp>
          <p:nvGrpSpPr>
            <p:cNvPr id="19" name="Group 3"/>
            <p:cNvGrpSpPr/>
            <p:nvPr/>
          </p:nvGrpSpPr>
          <p:grpSpPr>
            <a:xfrm>
              <a:off x="924909" y="3568797"/>
              <a:ext cx="5411428" cy="4241703"/>
              <a:chOff x="0" y="0"/>
              <a:chExt cx="3183193" cy="3101958"/>
            </a:xfrm>
          </p:grpSpPr>
          <p:sp>
            <p:nvSpPr>
              <p:cNvPr id="21" name="Freeform 4"/>
              <p:cNvSpPr/>
              <p:nvPr/>
            </p:nvSpPr>
            <p:spPr>
              <a:xfrm>
                <a:off x="10160" y="16510"/>
                <a:ext cx="3160333" cy="3074018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22" name="Freeform 5"/>
              <p:cNvSpPr/>
              <p:nvPr/>
            </p:nvSpPr>
            <p:spPr>
              <a:xfrm>
                <a:off x="-3810" y="0"/>
                <a:ext cx="3189543" cy="3100688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0" name="Rectangle 19"/>
            <p:cNvSpPr/>
            <p:nvPr/>
          </p:nvSpPr>
          <p:spPr>
            <a:xfrm>
              <a:off x="1115582" y="4599147"/>
              <a:ext cx="4796230" cy="182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* Ghi nhớ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thức trong bài.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324600" y="2960003"/>
            <a:ext cx="5480307" cy="3693752"/>
            <a:chOff x="6840639" y="3553166"/>
            <a:chExt cx="5422223" cy="5001862"/>
          </a:xfrm>
        </p:grpSpPr>
        <p:grpSp>
          <p:nvGrpSpPr>
            <p:cNvPr id="24" name="Group 3"/>
            <p:cNvGrpSpPr/>
            <p:nvPr/>
          </p:nvGrpSpPr>
          <p:grpSpPr>
            <a:xfrm>
              <a:off x="6840639" y="3553166"/>
              <a:ext cx="5422223" cy="5001862"/>
              <a:chOff x="-3810" y="-1"/>
              <a:chExt cx="3189543" cy="3657863"/>
            </a:xfrm>
          </p:grpSpPr>
          <p:sp>
            <p:nvSpPr>
              <p:cNvPr id="26" name="Freeform 4"/>
              <p:cNvSpPr/>
              <p:nvPr/>
            </p:nvSpPr>
            <p:spPr>
              <a:xfrm>
                <a:off x="10160" y="16510"/>
                <a:ext cx="3160333" cy="364135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27" name="Freeform 5"/>
              <p:cNvSpPr/>
              <p:nvPr/>
            </p:nvSpPr>
            <p:spPr>
              <a:xfrm>
                <a:off x="-3810" y="-1"/>
                <a:ext cx="3189543" cy="365786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5" name="Rectangle 24"/>
            <p:cNvSpPr/>
            <p:nvPr/>
          </p:nvSpPr>
          <p:spPr>
            <a:xfrm>
              <a:off x="7396370" y="4652589"/>
              <a:ext cx="4360209" cy="182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* Hoàn thành các bài tập trong SBT. 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2190805" y="2897346"/>
            <a:ext cx="5548298" cy="3846354"/>
            <a:chOff x="12589614" y="3479846"/>
            <a:chExt cx="5538234" cy="4853711"/>
          </a:xfrm>
        </p:grpSpPr>
        <p:grpSp>
          <p:nvGrpSpPr>
            <p:cNvPr id="29" name="Group 3"/>
            <p:cNvGrpSpPr/>
            <p:nvPr/>
          </p:nvGrpSpPr>
          <p:grpSpPr>
            <a:xfrm>
              <a:off x="12644694" y="3479846"/>
              <a:ext cx="5422223" cy="4709752"/>
              <a:chOff x="-3810" y="0"/>
              <a:chExt cx="3189543" cy="3444242"/>
            </a:xfrm>
          </p:grpSpPr>
          <p:sp>
            <p:nvSpPr>
              <p:cNvPr id="31" name="Freeform 4"/>
              <p:cNvSpPr/>
              <p:nvPr/>
            </p:nvSpPr>
            <p:spPr>
              <a:xfrm>
                <a:off x="10160" y="16510"/>
                <a:ext cx="3160333" cy="342773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32" name="Freeform 5"/>
              <p:cNvSpPr/>
              <p:nvPr/>
            </p:nvSpPr>
            <p:spPr>
              <a:xfrm>
                <a:off x="-3810" y="0"/>
                <a:ext cx="3189543" cy="344424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30" name="Rectangle 29"/>
            <p:cNvSpPr/>
            <p:nvPr/>
          </p:nvSpPr>
          <p:spPr>
            <a:xfrm>
              <a:off x="12589614" y="3556446"/>
              <a:ext cx="5538234" cy="4777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* </a:t>
              </a:r>
              <a:r>
                <a:rPr lang="vi-VN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bị trước </a:t>
              </a:r>
              <a:endParaRPr lang="en-US" sz="4000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“</a:t>
              </a:r>
              <a:r>
                <a:rPr lang="vi-VN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 10: Tính chất ba đường trung tuyến của tam giác</a:t>
              </a:r>
              <a:r>
                <a:rPr lang="en-US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”</a:t>
              </a:r>
              <a:endParaRPr lang="pt-BR" sz="4000" b="1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3" name="Picture 2">
            <a:extLst>
              <a:ext uri="{FF2B5EF4-FFF2-40B4-BE49-F238E27FC236}">
                <a16:creationId xmlns:a16="http://schemas.microsoft.com/office/drawing/2014/main" id="{5EAB0314-8F76-4681-9068-C12A4B9C5D0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7430931"/>
            <a:ext cx="2873375" cy="2588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3888506" y="-3888506"/>
            <a:ext cx="7777012" cy="777701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4399494" y="6398494"/>
            <a:ext cx="7777012" cy="777701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697200" y="-1592974"/>
            <a:ext cx="4447864" cy="44508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373600" y="632465"/>
            <a:ext cx="2263111" cy="22631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0" y="8301178"/>
            <a:ext cx="4447864" cy="44508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9155444"/>
            <a:ext cx="2263111" cy="2263111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6384457"/>
            <a:ext cx="6928366" cy="2624119"/>
          </a:xfrm>
          <a:prstGeom prst="rect">
            <a:avLst/>
          </a:prstGeom>
        </p:spPr>
      </p:pic>
      <p:sp>
        <p:nvSpPr>
          <p:cNvPr id="15" name="TextBox 18">
            <a:extLst>
              <a:ext uri="{FF2B5EF4-FFF2-40B4-BE49-F238E27FC236}">
                <a16:creationId xmlns:a16="http://schemas.microsoft.com/office/drawing/2014/main" id="{8F5E62F2-E99E-4F19-B9B0-2063558D038E}"/>
              </a:ext>
            </a:extLst>
          </p:cNvPr>
          <p:cNvSpPr txBox="1"/>
          <p:nvPr/>
        </p:nvSpPr>
        <p:spPr>
          <a:xfrm>
            <a:off x="2389860" y="1764020"/>
            <a:ext cx="13883445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70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ƠN </a:t>
            </a:r>
            <a:r>
              <a:rPr lang="en-US" sz="7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7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en-US" sz="70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DÕI BÀI HỌC</a:t>
            </a:r>
            <a:r>
              <a:rPr lang="vi-VN" sz="70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  <a:endParaRPr lang="en-US" sz="7000" b="1" kern="1200" dirty="0">
              <a:solidFill>
                <a:schemeClr val="accent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ular Callout 17"/>
          <p:cNvSpPr/>
          <p:nvPr/>
        </p:nvSpPr>
        <p:spPr>
          <a:xfrm>
            <a:off x="1676400" y="1790700"/>
            <a:ext cx="14935200" cy="2428744"/>
          </a:xfrm>
          <a:prstGeom prst="wedgeRectCallout">
            <a:avLst>
              <a:gd name="adj1" fmla="val -21161"/>
              <a:gd name="adj2" fmla="val 56535"/>
            </a:avLst>
          </a:prstGeom>
          <a:ln w="3810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154400" y="7569385"/>
            <a:ext cx="9217214" cy="9217214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4215693" y="-3422178"/>
            <a:ext cx="4447864" cy="44508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56444" y="-1131556"/>
            <a:ext cx="2263111" cy="22631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0" y="-3422178"/>
            <a:ext cx="4447864" cy="44508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00200" y="8801100"/>
            <a:ext cx="2119091" cy="21190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66214" y="483976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57400" y="2008494"/>
            <a:ext cx="14401800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5EAB0314-8F76-4681-9068-C12A4B9C5D01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03892" y="3685453"/>
            <a:ext cx="1957177" cy="17628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23257" y="4762500"/>
            <a:ext cx="1608133" cy="717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5829300"/>
            <a:ext cx="3760669" cy="37812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611549" y="5753691"/>
                <a:ext cx="11953272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thế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549" y="5753691"/>
                <a:ext cx="11953272" cy="3785652"/>
              </a:xfrm>
              <a:prstGeom prst="rect">
                <a:avLst/>
              </a:prstGeom>
              <a:blipFill>
                <a:blip r:embed="rId15"/>
                <a:stretch>
                  <a:fillRect l="-1837" r="-1837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/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229755" y="8208244"/>
            <a:ext cx="6067955" cy="53005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383000" y="-1774230"/>
            <a:ext cx="4343400" cy="396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328571" y="7734300"/>
            <a:ext cx="2819400" cy="28213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019800" y="669161"/>
            <a:ext cx="6096000" cy="914400"/>
            <a:chOff x="1554480" y="876300"/>
            <a:chExt cx="6096000" cy="1143000"/>
          </a:xfrm>
          <a:solidFill>
            <a:schemeClr val="accent5">
              <a:lumMod val="75000"/>
            </a:schemeClr>
          </a:solidFill>
        </p:grpSpPr>
        <p:sp>
          <p:nvSpPr>
            <p:cNvPr id="18" name="Flowchart: Terminator 17"/>
            <p:cNvSpPr/>
            <p:nvPr/>
          </p:nvSpPr>
          <p:spPr>
            <a:xfrm>
              <a:off x="1554480" y="876300"/>
              <a:ext cx="6096000" cy="1143000"/>
            </a:xfrm>
            <a:prstGeom prst="flowChartTerminator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83836" y="987956"/>
              <a:ext cx="5259773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 (SGK – tr100)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30959" y="1823978"/>
                <a:ext cx="16287682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89 ,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𝐸𝐺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𝑃𝑄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cặp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959" y="1823978"/>
                <a:ext cx="16287682" cy="2862322"/>
              </a:xfrm>
              <a:prstGeom prst="rect">
                <a:avLst/>
              </a:prstGeom>
              <a:blipFill>
                <a:blip r:embed="rId6"/>
                <a:stretch>
                  <a:fillRect l="-1347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2831" y="5149470"/>
            <a:ext cx="11003938" cy="3727830"/>
          </a:xfrm>
          <a:prstGeom prst="rect">
            <a:avLst/>
          </a:prstGeom>
        </p:spPr>
      </p:pic>
      <p:pic>
        <p:nvPicPr>
          <p:cNvPr id="23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025725" y="7121980"/>
            <a:ext cx="1509245" cy="232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7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229755" y="8208244"/>
            <a:ext cx="6067955" cy="53005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383000" y="-1774230"/>
            <a:ext cx="4343400" cy="396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526000" y="8876344"/>
            <a:ext cx="2819400" cy="28213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0" name="Oval Callout 19"/>
          <p:cNvSpPr/>
          <p:nvPr/>
        </p:nvSpPr>
        <p:spPr>
          <a:xfrm>
            <a:off x="1752600" y="266700"/>
            <a:ext cx="1752600" cy="96597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6245" y="952500"/>
            <a:ext cx="10201359" cy="34559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970902" y="4686300"/>
                <a:ext cx="16376200" cy="53553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đoan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𝐻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𝐸𝐺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𝐸𝐺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𝑃𝑄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𝑃𝑄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902" y="4686300"/>
                <a:ext cx="16376200" cy="5355312"/>
              </a:xfrm>
              <a:prstGeom prst="rect">
                <a:avLst/>
              </a:prstGeom>
              <a:blipFill>
                <a:blip r:embed="rId7"/>
                <a:stretch>
                  <a:fillRect l="-1116" r="-1191" b="-1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812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5621000" y="-5893109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3639800" y="-3544195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447800" y="129521"/>
            <a:ext cx="5988909" cy="1103892"/>
            <a:chOff x="1676400" y="38100"/>
            <a:chExt cx="5988909" cy="1103892"/>
          </a:xfrm>
        </p:grpSpPr>
        <p:sp>
          <p:nvSpPr>
            <p:cNvPr id="17" name="Rectangle 16"/>
            <p:cNvSpPr/>
            <p:nvPr/>
          </p:nvSpPr>
          <p:spPr>
            <a:xfrm>
              <a:off x="1676400" y="38100"/>
              <a:ext cx="5988909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5000" b="1" dirty="0">
                  <a:ln w="0"/>
                  <a:solidFill>
                    <a:srgbClr val="AA3F3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1</a:t>
              </a:r>
              <a:endParaRPr lang="en-US" sz="5000" b="1" dirty="0">
                <a:ln w="0"/>
                <a:solidFill>
                  <a:srgbClr val="AA3F3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2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731481" y="489750"/>
              <a:ext cx="512872" cy="53022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447800" y="1303586"/>
                <a:ext cx="15480045" cy="18587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M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BC.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Biết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𝐴𝑀𝐵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minh AM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BC.</a:t>
                </a:r>
                <a:endPara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1303586"/>
                <a:ext cx="15480045" cy="1858714"/>
              </a:xfrm>
              <a:prstGeom prst="rect">
                <a:avLst/>
              </a:prstGeom>
              <a:blipFill>
                <a:blip r:embed="rId9"/>
                <a:stretch>
                  <a:fillRect l="-1221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Callout 23"/>
          <p:cNvSpPr/>
          <p:nvPr/>
        </p:nvSpPr>
        <p:spPr>
          <a:xfrm>
            <a:off x="8304649" y="34864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9658" y="4664960"/>
            <a:ext cx="4657287" cy="52791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436709" y="4784394"/>
                <a:ext cx="10257733" cy="47025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𝐴𝑀𝐵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mà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𝐴𝑀𝐵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𝐴𝑀𝐶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hai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kề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bù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).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𝐴𝑀𝐵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𝐴𝑀𝐶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=90°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hay AM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⊥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BC.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AM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Cambria Math" panose="02040503050406030204" pitchFamily="18" charset="0"/>
                  </a:rPr>
                  <a:t>⊥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AM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6709" y="4784394"/>
                <a:ext cx="10257733" cy="4702506"/>
              </a:xfrm>
              <a:prstGeom prst="rect">
                <a:avLst/>
              </a:prstGeom>
              <a:blipFill>
                <a:blip r:embed="rId11"/>
                <a:stretch>
                  <a:fillRect l="-2139" r="-1188" b="-4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85115" y="3496464"/>
            <a:ext cx="1197438" cy="149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0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3269</Words>
  <Application>Microsoft Office PowerPoint</Application>
  <PresentationFormat>Custom</PresentationFormat>
  <Paragraphs>282</Paragraphs>
  <Slides>51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Calibri Light</vt:lpstr>
      <vt:lpstr>Cambria Math</vt:lpstr>
      <vt:lpstr>Kavoon</vt:lpstr>
      <vt:lpstr>Arial</vt:lpstr>
      <vt:lpstr>Times New Roman</vt:lpstr>
      <vt:lpstr>Calibri</vt:lpstr>
      <vt:lpstr>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Modern Mathematics Class Presentation</dc:title>
  <dc:creator>Hà Ngân</dc:creator>
  <cp:lastModifiedBy>Administrator</cp:lastModifiedBy>
  <cp:revision>51</cp:revision>
  <dcterms:created xsi:type="dcterms:W3CDTF">2006-08-16T00:00:00Z</dcterms:created>
  <dcterms:modified xsi:type="dcterms:W3CDTF">2023-04-03T04:05:10Z</dcterms:modified>
  <dc:identifier>DAFSQ4Qx1jE</dc:identifier>
</cp:coreProperties>
</file>