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570" r:id="rId2"/>
    <p:sldId id="368" r:id="rId3"/>
    <p:sldId id="384" r:id="rId4"/>
    <p:sldId id="591" r:id="rId5"/>
    <p:sldId id="257" r:id="rId6"/>
    <p:sldId id="596" r:id="rId7"/>
    <p:sldId id="256" r:id="rId8"/>
    <p:sldId id="259" r:id="rId9"/>
    <p:sldId id="263" r:id="rId10"/>
    <p:sldId id="265" r:id="rId11"/>
    <p:sldId id="573" r:id="rId12"/>
    <p:sldId id="593" r:id="rId13"/>
    <p:sldId id="597" r:id="rId14"/>
    <p:sldId id="605" r:id="rId15"/>
    <p:sldId id="598" r:id="rId16"/>
    <p:sldId id="599" r:id="rId17"/>
    <p:sldId id="600" r:id="rId18"/>
    <p:sldId id="601" r:id="rId19"/>
    <p:sldId id="602" r:id="rId20"/>
    <p:sldId id="578" r:id="rId21"/>
    <p:sldId id="594" r:id="rId22"/>
    <p:sldId id="579" r:id="rId23"/>
    <p:sldId id="595" r:id="rId24"/>
    <p:sldId id="606" r:id="rId25"/>
    <p:sldId id="381" r:id="rId26"/>
    <p:sldId id="382"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C96EF2-BCC6-618F-00DB-B0D6262B4E2F}" name="Hiệu" initials="H" userId="S::3101199691@haiphong.itrithuc.vn::8ee4c17b-74af-4586-bf5e-2970cef7f8f6" providerId="AD"/>
  <p188:author id="{56A474F5-20F7-3048-BE84-C33BDB4D551E}" name="Le Tran Manh" initials="LT" userId="a6ca7dd3376fe44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ECAF"/>
    <a:srgbClr val="FF4FFF"/>
    <a:srgbClr val="FF93FF"/>
    <a:srgbClr val="CC00CC"/>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7/29/2024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HS hoạt động nhóm đôi trong 1 phút.</a:t>
            </a:r>
          </a:p>
          <a:p>
            <a:pPr marL="171450" indent="-171450">
              <a:buFontTx/>
              <a:buChar char="-"/>
            </a:pPr>
            <a:r>
              <a:rPr lang="en-US"/>
              <a:t>GV gọi đại diện nhóm báo cáo kết quả của nhóm mình, các nhóm khác nhận xét, bổ sung</a:t>
            </a:r>
          </a:p>
        </p:txBody>
      </p:sp>
      <p:sp>
        <p:nvSpPr>
          <p:cNvPr id="4" name="Slide Number Placeholder 3"/>
          <p:cNvSpPr>
            <a:spLocks noGrp="1"/>
          </p:cNvSpPr>
          <p:nvPr>
            <p:ph type="sldNum" sz="quarter" idx="5"/>
          </p:nvPr>
        </p:nvSpPr>
        <p:spPr/>
        <p:txBody>
          <a:bodyPr/>
          <a:lstStyle/>
          <a:p>
            <a:fld id="{D6768A89-F29B-44A5-93B5-548F33E52508}" type="slidenum">
              <a:rPr lang="en-US" smtClean="0"/>
              <a:t>21</a:t>
            </a:fld>
            <a:endParaRPr lang="en-US"/>
          </a:p>
        </p:txBody>
      </p:sp>
    </p:spTree>
    <p:extLst>
      <p:ext uri="{BB962C8B-B14F-4D97-AF65-F5344CB8AC3E}">
        <p14:creationId xmlns:p14="http://schemas.microsoft.com/office/powerpoint/2010/main" val="3426853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GV phân tích, hướng dẫn HS</a:t>
            </a:r>
          </a:p>
          <a:p>
            <a:pPr marL="171450" indent="-171450">
              <a:buFontTx/>
              <a:buChar char="-"/>
            </a:pPr>
            <a:r>
              <a:rPr lang="en-US"/>
              <a:t>HS hoạt động cá nhân trả lời câu hỏi và lên bảng làm bài</a:t>
            </a:r>
          </a:p>
        </p:txBody>
      </p:sp>
      <p:sp>
        <p:nvSpPr>
          <p:cNvPr id="4" name="Slide Number Placeholder 3"/>
          <p:cNvSpPr>
            <a:spLocks noGrp="1"/>
          </p:cNvSpPr>
          <p:nvPr>
            <p:ph type="sldNum" sz="quarter" idx="5"/>
          </p:nvPr>
        </p:nvSpPr>
        <p:spPr/>
        <p:txBody>
          <a:bodyPr/>
          <a:lstStyle/>
          <a:p>
            <a:fld id="{D6768A89-F29B-44A5-93B5-548F33E52508}" type="slidenum">
              <a:rPr lang="en-US" smtClean="0"/>
              <a:t>23</a:t>
            </a:fld>
            <a:endParaRPr lang="en-US"/>
          </a:p>
        </p:txBody>
      </p:sp>
    </p:spTree>
    <p:extLst>
      <p:ext uri="{BB962C8B-B14F-4D97-AF65-F5344CB8AC3E}">
        <p14:creationId xmlns:p14="http://schemas.microsoft.com/office/powerpoint/2010/main" val="1802450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vào Luật chơi để phổ biến luật chơi</a:t>
            </a:r>
          </a:p>
        </p:txBody>
      </p:sp>
      <p:sp>
        <p:nvSpPr>
          <p:cNvPr id="4" name="Slide Number Placeholder 3"/>
          <p:cNvSpPr>
            <a:spLocks noGrp="1"/>
          </p:cNvSpPr>
          <p:nvPr>
            <p:ph type="sldNum" sz="quarter" idx="5"/>
          </p:nvPr>
        </p:nvSpPr>
        <p:spPr/>
        <p:txBody>
          <a:bodyPr/>
          <a:lstStyle/>
          <a:p>
            <a:fld id="{D6768A89-F29B-44A5-93B5-548F33E52508}" type="slidenum">
              <a:rPr lang="en-US" smtClean="0"/>
              <a:t>5</a:t>
            </a:fld>
            <a:endParaRPr lang="en-US"/>
          </a:p>
        </p:txBody>
      </p:sp>
    </p:spTree>
    <p:extLst>
      <p:ext uri="{BB962C8B-B14F-4D97-AF65-F5344CB8AC3E}">
        <p14:creationId xmlns:p14="http://schemas.microsoft.com/office/powerpoint/2010/main" val="282071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Click vào Play để bắt đầu chơi</a:t>
            </a:r>
          </a:p>
        </p:txBody>
      </p:sp>
      <p:sp>
        <p:nvSpPr>
          <p:cNvPr id="4" name="Slide Number Placeholder 3"/>
          <p:cNvSpPr>
            <a:spLocks noGrp="1"/>
          </p:cNvSpPr>
          <p:nvPr>
            <p:ph type="sldNum" sz="quarter" idx="5"/>
          </p:nvPr>
        </p:nvSpPr>
        <p:spPr/>
        <p:txBody>
          <a:bodyPr/>
          <a:lstStyle/>
          <a:p>
            <a:fld id="{D6768A89-F29B-44A5-93B5-548F33E52508}" type="slidenum">
              <a:rPr lang="en-US" smtClean="0"/>
              <a:t>6</a:t>
            </a:fld>
            <a:endParaRPr lang="en-US"/>
          </a:p>
        </p:txBody>
      </p:sp>
    </p:spTree>
    <p:extLst>
      <p:ext uri="{BB962C8B-B14F-4D97-AF65-F5344CB8AC3E}">
        <p14:creationId xmlns:p14="http://schemas.microsoft.com/office/powerpoint/2010/main" val="219449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vào rào chắn của vị trí con vật cần giải cứu để tra lời câu hỏi</a:t>
            </a:r>
          </a:p>
          <a:p>
            <a:pPr marL="171450" indent="-171450">
              <a:buFontTx/>
              <a:buChar char="-"/>
            </a:pPr>
            <a:r>
              <a:rPr lang="en-US" dirty="0"/>
              <a:t>Khi đã hoàn thành phần chơi thì click vào NEXT để vào bài mới</a:t>
            </a:r>
          </a:p>
        </p:txBody>
      </p:sp>
      <p:sp>
        <p:nvSpPr>
          <p:cNvPr id="4" name="Slide Number Placeholder 3"/>
          <p:cNvSpPr>
            <a:spLocks noGrp="1"/>
          </p:cNvSpPr>
          <p:nvPr>
            <p:ph type="sldNum" sz="quarter" idx="5"/>
          </p:nvPr>
        </p:nvSpPr>
        <p:spPr/>
        <p:txBody>
          <a:bodyPr/>
          <a:lstStyle/>
          <a:p>
            <a:fld id="{D6768A89-F29B-44A5-93B5-548F33E52508}" type="slidenum">
              <a:rPr lang="en-US" smtClean="0"/>
              <a:t>7</a:t>
            </a:fld>
            <a:endParaRPr lang="en-US"/>
          </a:p>
        </p:txBody>
      </p:sp>
    </p:spTree>
    <p:extLst>
      <p:ext uri="{BB962C8B-B14F-4D97-AF65-F5344CB8AC3E}">
        <p14:creationId xmlns:p14="http://schemas.microsoft.com/office/powerpoint/2010/main" val="1083752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vào người giải cứu để giải cứu con vật tương ứng</a:t>
            </a:r>
          </a:p>
        </p:txBody>
      </p:sp>
      <p:sp>
        <p:nvSpPr>
          <p:cNvPr id="4" name="Slide Number Placeholder 3"/>
          <p:cNvSpPr>
            <a:spLocks noGrp="1"/>
          </p:cNvSpPr>
          <p:nvPr>
            <p:ph type="sldNum" sz="quarter" idx="5"/>
          </p:nvPr>
        </p:nvSpPr>
        <p:spPr/>
        <p:txBody>
          <a:bodyPr/>
          <a:lstStyle/>
          <a:p>
            <a:fld id="{D6768A89-F29B-44A5-93B5-548F33E52508}" type="slidenum">
              <a:rPr lang="en-US" smtClean="0"/>
              <a:t>8</a:t>
            </a:fld>
            <a:endParaRPr lang="en-US"/>
          </a:p>
        </p:txBody>
      </p:sp>
    </p:spTree>
    <p:extLst>
      <p:ext uri="{BB962C8B-B14F-4D97-AF65-F5344CB8AC3E}">
        <p14:creationId xmlns:p14="http://schemas.microsoft.com/office/powerpoint/2010/main" val="3158204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GV đưa ra câu hỏi từng ý</a:t>
            </a:r>
          </a:p>
          <a:p>
            <a:pPr marL="171450" indent="-171450">
              <a:buFontTx/>
              <a:buChar char="-"/>
            </a:pPr>
            <a:r>
              <a:rPr lang="en-US" dirty="0"/>
              <a:t>HS trả lời miệng dưới sự hướng dẫn của GV</a:t>
            </a:r>
          </a:p>
        </p:txBody>
      </p:sp>
      <p:sp>
        <p:nvSpPr>
          <p:cNvPr id="4" name="Slide Number Placeholder 3"/>
          <p:cNvSpPr>
            <a:spLocks noGrp="1"/>
          </p:cNvSpPr>
          <p:nvPr>
            <p:ph type="sldNum" sz="quarter" idx="5"/>
          </p:nvPr>
        </p:nvSpPr>
        <p:spPr/>
        <p:txBody>
          <a:bodyPr/>
          <a:lstStyle/>
          <a:p>
            <a:fld id="{D6768A89-F29B-44A5-93B5-548F33E52508}" type="slidenum">
              <a:rPr lang="en-US" smtClean="0"/>
              <a:t>12</a:t>
            </a:fld>
            <a:endParaRPr lang="en-US"/>
          </a:p>
        </p:txBody>
      </p:sp>
    </p:spTree>
    <p:extLst>
      <p:ext uri="{BB962C8B-B14F-4D97-AF65-F5344CB8AC3E}">
        <p14:creationId xmlns:p14="http://schemas.microsoft.com/office/powerpoint/2010/main" val="302613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HS đọc hiểu Ví dụ 4</a:t>
            </a:r>
          </a:p>
        </p:txBody>
      </p:sp>
      <p:sp>
        <p:nvSpPr>
          <p:cNvPr id="4" name="Slide Number Placeholder 3"/>
          <p:cNvSpPr>
            <a:spLocks noGrp="1"/>
          </p:cNvSpPr>
          <p:nvPr>
            <p:ph type="sldNum" sz="quarter" idx="5"/>
          </p:nvPr>
        </p:nvSpPr>
        <p:spPr/>
        <p:txBody>
          <a:bodyPr/>
          <a:lstStyle/>
          <a:p>
            <a:fld id="{D6768A89-F29B-44A5-93B5-548F33E52508}" type="slidenum">
              <a:rPr lang="en-US" smtClean="0"/>
              <a:t>15</a:t>
            </a:fld>
            <a:endParaRPr lang="en-US"/>
          </a:p>
        </p:txBody>
      </p:sp>
    </p:spTree>
    <p:extLst>
      <p:ext uri="{BB962C8B-B14F-4D97-AF65-F5344CB8AC3E}">
        <p14:creationId xmlns:p14="http://schemas.microsoft.com/office/powerpoint/2010/main" val="4187473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HS hoạt động nhóm (6 nhóm) trong thời gian 2 phút</a:t>
            </a:r>
          </a:p>
          <a:p>
            <a:pPr marL="171450" indent="-171450">
              <a:buFontTx/>
              <a:buChar char="-"/>
            </a:pPr>
            <a:r>
              <a:rPr lang="en-US"/>
              <a:t>HS đại diện nhóm làm nhanh hơn trình bày bài của nhóm mình, HS nhóm khác nhận xét, bổ sung.</a:t>
            </a:r>
          </a:p>
          <a:p>
            <a:pPr marL="171450" indent="-171450">
              <a:buFontTx/>
              <a:buChar char="-"/>
            </a:pPr>
            <a:r>
              <a:rPr lang="en-US"/>
              <a:t>GV nhận xét, đánh giá và chốt kiến thức</a:t>
            </a:r>
          </a:p>
        </p:txBody>
      </p:sp>
      <p:sp>
        <p:nvSpPr>
          <p:cNvPr id="4" name="Slide Number Placeholder 3"/>
          <p:cNvSpPr>
            <a:spLocks noGrp="1"/>
          </p:cNvSpPr>
          <p:nvPr>
            <p:ph type="sldNum" sz="quarter" idx="5"/>
          </p:nvPr>
        </p:nvSpPr>
        <p:spPr/>
        <p:txBody>
          <a:bodyPr/>
          <a:lstStyle/>
          <a:p>
            <a:fld id="{D6768A89-F29B-44A5-93B5-548F33E52508}" type="slidenum">
              <a:rPr lang="en-US" smtClean="0"/>
              <a:t>16</a:t>
            </a:fld>
            <a:endParaRPr lang="en-US"/>
          </a:p>
        </p:txBody>
      </p:sp>
    </p:spTree>
    <p:extLst>
      <p:ext uri="{BB962C8B-B14F-4D97-AF65-F5344CB8AC3E}">
        <p14:creationId xmlns:p14="http://schemas.microsoft.com/office/powerpoint/2010/main" val="327101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HS đọc hiểu Ví dụ 5</a:t>
            </a:r>
          </a:p>
          <a:p>
            <a:pPr marL="171450" indent="-171450">
              <a:buFontTx/>
              <a:buChar char="-"/>
            </a:pPr>
            <a:r>
              <a:rPr lang="en-US"/>
              <a:t>GV chốt lại kiến thức về cách biến đổi Phương trình bậc hai bằng quy tắc chuyển vế </a:t>
            </a:r>
          </a:p>
          <a:p>
            <a:pPr marL="171450" indent="-171450">
              <a:buFontTx/>
              <a:buChar char="-"/>
            </a:pPr>
            <a:r>
              <a:rPr lang="en-US"/>
              <a:t>Chú ý HS dung công thức nghiệm thu gọn khi hệ số của b chẵn.</a:t>
            </a:r>
          </a:p>
        </p:txBody>
      </p:sp>
      <p:sp>
        <p:nvSpPr>
          <p:cNvPr id="4" name="Slide Number Placeholder 3"/>
          <p:cNvSpPr>
            <a:spLocks noGrp="1"/>
          </p:cNvSpPr>
          <p:nvPr>
            <p:ph type="sldNum" sz="quarter" idx="5"/>
          </p:nvPr>
        </p:nvSpPr>
        <p:spPr/>
        <p:txBody>
          <a:bodyPr/>
          <a:lstStyle/>
          <a:p>
            <a:fld id="{D6768A89-F29B-44A5-93B5-548F33E52508}" type="slidenum">
              <a:rPr lang="en-US" smtClean="0"/>
              <a:t>19</a:t>
            </a:fld>
            <a:endParaRPr lang="en-US"/>
          </a:p>
        </p:txBody>
      </p:sp>
    </p:spTree>
    <p:extLst>
      <p:ext uri="{BB962C8B-B14F-4D97-AF65-F5344CB8AC3E}">
        <p14:creationId xmlns:p14="http://schemas.microsoft.com/office/powerpoint/2010/main" val="651723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7/29/2024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7.wdp"/><Relationship Id="rId18" Type="http://schemas.openxmlformats.org/officeDocument/2006/relationships/oleObject" Target="../embeddings/oleObject16.bin"/><Relationship Id="rId26" Type="http://schemas.openxmlformats.org/officeDocument/2006/relationships/oleObject" Target="../embeddings/oleObject20.bin"/><Relationship Id="rId3" Type="http://schemas.openxmlformats.org/officeDocument/2006/relationships/slide" Target="slide7.xml"/><Relationship Id="rId21" Type="http://schemas.openxmlformats.org/officeDocument/2006/relationships/image" Target="../media/image53.wmf"/><Relationship Id="rId7" Type="http://schemas.microsoft.com/office/2007/relationships/hdphoto" Target="../media/hdphoto2.wdp"/><Relationship Id="rId12" Type="http://schemas.openxmlformats.org/officeDocument/2006/relationships/image" Target="../media/image20.png"/><Relationship Id="rId17" Type="http://schemas.openxmlformats.org/officeDocument/2006/relationships/image" Target="../media/image51.emf"/><Relationship Id="rId25" Type="http://schemas.openxmlformats.org/officeDocument/2006/relationships/image" Target="../media/image55.wmf"/><Relationship Id="rId2" Type="http://schemas.openxmlformats.org/officeDocument/2006/relationships/image" Target="../media/image13.jpg"/><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5.wdp"/><Relationship Id="rId24" Type="http://schemas.openxmlformats.org/officeDocument/2006/relationships/oleObject" Target="../embeddings/oleObject19.bin"/><Relationship Id="rId5" Type="http://schemas.microsoft.com/office/2007/relationships/hdphoto" Target="../media/hdphoto16.wdp"/><Relationship Id="rId15" Type="http://schemas.openxmlformats.org/officeDocument/2006/relationships/image" Target="../media/image50.wmf"/><Relationship Id="rId23" Type="http://schemas.openxmlformats.org/officeDocument/2006/relationships/image" Target="../media/image54.wmf"/><Relationship Id="rId10" Type="http://schemas.openxmlformats.org/officeDocument/2006/relationships/image" Target="../media/image18.png"/><Relationship Id="rId19" Type="http://schemas.openxmlformats.org/officeDocument/2006/relationships/image" Target="../media/image52.wmf"/><Relationship Id="rId4" Type="http://schemas.openxmlformats.org/officeDocument/2006/relationships/image" Target="../media/image36.png"/><Relationship Id="rId9" Type="http://schemas.microsoft.com/office/2007/relationships/hdphoto" Target="../media/hdphoto17.wdp"/><Relationship Id="rId14" Type="http://schemas.openxmlformats.org/officeDocument/2006/relationships/oleObject" Target="../embeddings/oleObject14.bin"/><Relationship Id="rId22" Type="http://schemas.openxmlformats.org/officeDocument/2006/relationships/oleObject" Target="../embeddings/oleObject18.bin"/><Relationship Id="rId27" Type="http://schemas.openxmlformats.org/officeDocument/2006/relationships/image" Target="../media/image56.wmf"/></Relationships>
</file>

<file path=ppt/slides/_rels/slide1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62.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w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24.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68.wmf"/><Relationship Id="rId18" Type="http://schemas.openxmlformats.org/officeDocument/2006/relationships/oleObject" Target="../embeddings/oleObject34.bin"/><Relationship Id="rId3" Type="http://schemas.openxmlformats.org/officeDocument/2006/relationships/image" Target="../media/image63.wmf"/><Relationship Id="rId7" Type="http://schemas.openxmlformats.org/officeDocument/2006/relationships/image" Target="../media/image65.wmf"/><Relationship Id="rId12" Type="http://schemas.openxmlformats.org/officeDocument/2006/relationships/oleObject" Target="../embeddings/oleObject31.bin"/><Relationship Id="rId17" Type="http://schemas.openxmlformats.org/officeDocument/2006/relationships/image" Target="../media/image70.wmf"/><Relationship Id="rId2" Type="http://schemas.openxmlformats.org/officeDocument/2006/relationships/oleObject" Target="../embeddings/oleObject26.bin"/><Relationship Id="rId16" Type="http://schemas.openxmlformats.org/officeDocument/2006/relationships/oleObject" Target="../embeddings/oleObject33.bin"/><Relationship Id="rId1" Type="http://schemas.openxmlformats.org/officeDocument/2006/relationships/slideLayout" Target="../slideLayouts/slideLayout2.xml"/><Relationship Id="rId6" Type="http://schemas.openxmlformats.org/officeDocument/2006/relationships/oleObject" Target="../embeddings/oleObject28.bin"/><Relationship Id="rId11" Type="http://schemas.openxmlformats.org/officeDocument/2006/relationships/image" Target="../media/image67.wmf"/><Relationship Id="rId5" Type="http://schemas.openxmlformats.org/officeDocument/2006/relationships/image" Target="../media/image64.wmf"/><Relationship Id="rId15" Type="http://schemas.openxmlformats.org/officeDocument/2006/relationships/image" Target="../media/image69.wmf"/><Relationship Id="rId10" Type="http://schemas.openxmlformats.org/officeDocument/2006/relationships/oleObject" Target="../embeddings/oleObject30.bin"/><Relationship Id="rId19" Type="http://schemas.openxmlformats.org/officeDocument/2006/relationships/image" Target="../media/image71.wmf"/><Relationship Id="rId4" Type="http://schemas.openxmlformats.org/officeDocument/2006/relationships/oleObject" Target="../embeddings/oleObject27.bin"/><Relationship Id="rId9" Type="http://schemas.openxmlformats.org/officeDocument/2006/relationships/image" Target="../media/image66.wmf"/><Relationship Id="rId14" Type="http://schemas.openxmlformats.org/officeDocument/2006/relationships/oleObject" Target="../embeddings/oleObject32.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74.wmf"/><Relationship Id="rId3" Type="http://schemas.openxmlformats.org/officeDocument/2006/relationships/image" Target="../media/image72.emf"/><Relationship Id="rId7" Type="http://schemas.openxmlformats.org/officeDocument/2006/relationships/image" Target="../media/image58.wmf"/><Relationship Id="rId12" Type="http://schemas.openxmlformats.org/officeDocument/2006/relationships/oleObject" Target="../embeddings/oleObject40.bin"/><Relationship Id="rId17" Type="http://schemas.openxmlformats.org/officeDocument/2006/relationships/image" Target="../media/image76.wmf"/><Relationship Id="rId2" Type="http://schemas.openxmlformats.org/officeDocument/2006/relationships/oleObject" Target="../embeddings/oleObject35.bin"/><Relationship Id="rId16" Type="http://schemas.openxmlformats.org/officeDocument/2006/relationships/oleObject" Target="../embeddings/oleObject42.bin"/><Relationship Id="rId1" Type="http://schemas.openxmlformats.org/officeDocument/2006/relationships/slideLayout" Target="../slideLayouts/slideLayout2.xml"/><Relationship Id="rId6" Type="http://schemas.openxmlformats.org/officeDocument/2006/relationships/oleObject" Target="../embeddings/oleObject37.bin"/><Relationship Id="rId11" Type="http://schemas.openxmlformats.org/officeDocument/2006/relationships/image" Target="../media/image73.emf"/><Relationship Id="rId5" Type="http://schemas.openxmlformats.org/officeDocument/2006/relationships/image" Target="../media/image69.wmf"/><Relationship Id="rId15" Type="http://schemas.openxmlformats.org/officeDocument/2006/relationships/image" Target="../media/image75.wmf"/><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59.wmf"/><Relationship Id="rId14" Type="http://schemas.openxmlformats.org/officeDocument/2006/relationships/oleObject" Target="../embeddings/oleObject41.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7.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9.w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oleObject" Target="../embeddings/oleObject44.bin"/><Relationship Id="rId5" Type="http://schemas.openxmlformats.org/officeDocument/2006/relationships/image" Target="../media/image78.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85.wmf"/><Relationship Id="rId3" Type="http://schemas.openxmlformats.org/officeDocument/2006/relationships/image" Target="../media/image80.wmf"/><Relationship Id="rId7" Type="http://schemas.openxmlformats.org/officeDocument/2006/relationships/image" Target="../media/image82.wmf"/><Relationship Id="rId12" Type="http://schemas.openxmlformats.org/officeDocument/2006/relationships/oleObject" Target="../embeddings/oleObject50.bin"/><Relationship Id="rId17" Type="http://schemas.openxmlformats.org/officeDocument/2006/relationships/image" Target="../media/image87.wmf"/><Relationship Id="rId2" Type="http://schemas.openxmlformats.org/officeDocument/2006/relationships/oleObject" Target="../embeddings/oleObject45.bin"/><Relationship Id="rId16" Type="http://schemas.openxmlformats.org/officeDocument/2006/relationships/oleObject" Target="../embeddings/oleObject52.bin"/><Relationship Id="rId1" Type="http://schemas.openxmlformats.org/officeDocument/2006/relationships/slideLayout" Target="../slideLayouts/slideLayout2.xml"/><Relationship Id="rId6" Type="http://schemas.openxmlformats.org/officeDocument/2006/relationships/oleObject" Target="../embeddings/oleObject47.bin"/><Relationship Id="rId11" Type="http://schemas.openxmlformats.org/officeDocument/2006/relationships/image" Target="../media/image84.wmf"/><Relationship Id="rId5" Type="http://schemas.openxmlformats.org/officeDocument/2006/relationships/image" Target="../media/image81.wmf"/><Relationship Id="rId15" Type="http://schemas.openxmlformats.org/officeDocument/2006/relationships/image" Target="../media/image86.wmf"/><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83.wmf"/><Relationship Id="rId14" Type="http://schemas.openxmlformats.org/officeDocument/2006/relationships/oleObject" Target="../embeddings/oleObject51.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image" Target="../media/image93.wmf"/><Relationship Id="rId18" Type="http://schemas.openxmlformats.org/officeDocument/2006/relationships/oleObject" Target="../embeddings/oleObject61.bin"/><Relationship Id="rId26" Type="http://schemas.openxmlformats.org/officeDocument/2006/relationships/oleObject" Target="../embeddings/oleObject65.bin"/><Relationship Id="rId3" Type="http://schemas.openxmlformats.org/officeDocument/2006/relationships/image" Target="../media/image88.wmf"/><Relationship Id="rId21" Type="http://schemas.openxmlformats.org/officeDocument/2006/relationships/image" Target="../media/image97.wmf"/><Relationship Id="rId7" Type="http://schemas.openxmlformats.org/officeDocument/2006/relationships/image" Target="../media/image90.wmf"/><Relationship Id="rId12" Type="http://schemas.openxmlformats.org/officeDocument/2006/relationships/oleObject" Target="../embeddings/oleObject58.bin"/><Relationship Id="rId17" Type="http://schemas.openxmlformats.org/officeDocument/2006/relationships/image" Target="../media/image95.wmf"/><Relationship Id="rId25" Type="http://schemas.openxmlformats.org/officeDocument/2006/relationships/image" Target="../media/image99.wmf"/><Relationship Id="rId2" Type="http://schemas.openxmlformats.org/officeDocument/2006/relationships/oleObject" Target="../embeddings/oleObject53.bin"/><Relationship Id="rId16" Type="http://schemas.openxmlformats.org/officeDocument/2006/relationships/oleObject" Target="../embeddings/oleObject60.bin"/><Relationship Id="rId20" Type="http://schemas.openxmlformats.org/officeDocument/2006/relationships/oleObject" Target="../embeddings/oleObject62.bin"/><Relationship Id="rId29" Type="http://schemas.openxmlformats.org/officeDocument/2006/relationships/image" Target="../media/image101.wmf"/><Relationship Id="rId1" Type="http://schemas.openxmlformats.org/officeDocument/2006/relationships/slideLayout" Target="../slideLayouts/slideLayout2.xml"/><Relationship Id="rId6" Type="http://schemas.openxmlformats.org/officeDocument/2006/relationships/oleObject" Target="../embeddings/oleObject55.bin"/><Relationship Id="rId11" Type="http://schemas.openxmlformats.org/officeDocument/2006/relationships/image" Target="../media/image92.wmf"/><Relationship Id="rId24" Type="http://schemas.openxmlformats.org/officeDocument/2006/relationships/oleObject" Target="../embeddings/oleObject64.bin"/><Relationship Id="rId5" Type="http://schemas.openxmlformats.org/officeDocument/2006/relationships/image" Target="../media/image89.wmf"/><Relationship Id="rId15" Type="http://schemas.openxmlformats.org/officeDocument/2006/relationships/image" Target="../media/image94.wmf"/><Relationship Id="rId23" Type="http://schemas.openxmlformats.org/officeDocument/2006/relationships/image" Target="../media/image98.wmf"/><Relationship Id="rId28" Type="http://schemas.openxmlformats.org/officeDocument/2006/relationships/oleObject" Target="../embeddings/oleObject66.bin"/><Relationship Id="rId10" Type="http://schemas.openxmlformats.org/officeDocument/2006/relationships/oleObject" Target="../embeddings/oleObject57.bin"/><Relationship Id="rId19" Type="http://schemas.openxmlformats.org/officeDocument/2006/relationships/image" Target="../media/image96.wmf"/><Relationship Id="rId4" Type="http://schemas.openxmlformats.org/officeDocument/2006/relationships/oleObject" Target="../embeddings/oleObject54.bin"/><Relationship Id="rId9" Type="http://schemas.openxmlformats.org/officeDocument/2006/relationships/image" Target="../media/image91.wmf"/><Relationship Id="rId14" Type="http://schemas.openxmlformats.org/officeDocument/2006/relationships/oleObject" Target="../embeddings/oleObject59.bin"/><Relationship Id="rId22" Type="http://schemas.openxmlformats.org/officeDocument/2006/relationships/oleObject" Target="../embeddings/oleObject63.bin"/><Relationship Id="rId27" Type="http://schemas.openxmlformats.org/officeDocument/2006/relationships/image" Target="../media/image100.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2.w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107.wmf"/><Relationship Id="rId18" Type="http://schemas.openxmlformats.org/officeDocument/2006/relationships/oleObject" Target="../embeddings/oleObject74.bin"/><Relationship Id="rId3" Type="http://schemas.openxmlformats.org/officeDocument/2006/relationships/slideLayout" Target="../slideLayouts/slideLayout2.xml"/><Relationship Id="rId21" Type="http://schemas.openxmlformats.org/officeDocument/2006/relationships/image" Target="../media/image111.wmf"/><Relationship Id="rId7" Type="http://schemas.openxmlformats.org/officeDocument/2006/relationships/image" Target="../media/image104.wmf"/><Relationship Id="rId12" Type="http://schemas.openxmlformats.org/officeDocument/2006/relationships/oleObject" Target="../embeddings/oleObject71.bin"/><Relationship Id="rId17" Type="http://schemas.openxmlformats.org/officeDocument/2006/relationships/image" Target="../media/image109.wmf"/><Relationship Id="rId2" Type="http://schemas.openxmlformats.org/officeDocument/2006/relationships/video" Target="../media/media2.mp4"/><Relationship Id="rId16" Type="http://schemas.openxmlformats.org/officeDocument/2006/relationships/oleObject" Target="../embeddings/oleObject73.bin"/><Relationship Id="rId20" Type="http://schemas.openxmlformats.org/officeDocument/2006/relationships/oleObject" Target="../embeddings/oleObject75.bin"/><Relationship Id="rId1" Type="http://schemas.microsoft.com/office/2007/relationships/media" Target="../media/media2.mp4"/><Relationship Id="rId6" Type="http://schemas.openxmlformats.org/officeDocument/2006/relationships/oleObject" Target="../embeddings/oleObject68.bin"/><Relationship Id="rId11" Type="http://schemas.openxmlformats.org/officeDocument/2006/relationships/image" Target="../media/image106.wmf"/><Relationship Id="rId5" Type="http://schemas.openxmlformats.org/officeDocument/2006/relationships/image" Target="../media/image103.png"/><Relationship Id="rId15" Type="http://schemas.openxmlformats.org/officeDocument/2006/relationships/image" Target="../media/image108.wmf"/><Relationship Id="rId23" Type="http://schemas.openxmlformats.org/officeDocument/2006/relationships/image" Target="../media/image112.wmf"/><Relationship Id="rId10" Type="http://schemas.openxmlformats.org/officeDocument/2006/relationships/oleObject" Target="../embeddings/oleObject70.bin"/><Relationship Id="rId19" Type="http://schemas.openxmlformats.org/officeDocument/2006/relationships/image" Target="../media/image110.wmf"/><Relationship Id="rId4" Type="http://schemas.openxmlformats.org/officeDocument/2006/relationships/notesSlide" Target="../notesSlides/notesSlide10.xml"/><Relationship Id="rId9" Type="http://schemas.openxmlformats.org/officeDocument/2006/relationships/image" Target="../media/image105.emf"/><Relationship Id="rId14" Type="http://schemas.openxmlformats.org/officeDocument/2006/relationships/oleObject" Target="../embeddings/oleObject72.bin"/><Relationship Id="rId22" Type="http://schemas.openxmlformats.org/officeDocument/2006/relationships/oleObject" Target="../embeddings/oleObject76.bin"/></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4.wmf"/><Relationship Id="rId5" Type="http://schemas.openxmlformats.org/officeDocument/2006/relationships/oleObject" Target="../embeddings/oleObject78.bin"/><Relationship Id="rId4" Type="http://schemas.openxmlformats.org/officeDocument/2006/relationships/image" Target="../media/image113.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81.bin"/><Relationship Id="rId13" Type="http://schemas.openxmlformats.org/officeDocument/2006/relationships/image" Target="../media/image113.wmf"/><Relationship Id="rId18" Type="http://schemas.openxmlformats.org/officeDocument/2006/relationships/oleObject" Target="../embeddings/oleObject86.bin"/><Relationship Id="rId26" Type="http://schemas.openxmlformats.org/officeDocument/2006/relationships/oleObject" Target="../embeddings/oleObject90.bin"/><Relationship Id="rId3" Type="http://schemas.openxmlformats.org/officeDocument/2006/relationships/image" Target="../media/image138.png"/><Relationship Id="rId21" Type="http://schemas.openxmlformats.org/officeDocument/2006/relationships/image" Target="../media/image122.emf"/><Relationship Id="rId34" Type="http://schemas.openxmlformats.org/officeDocument/2006/relationships/oleObject" Target="../embeddings/oleObject94.bin"/><Relationship Id="rId7" Type="http://schemas.openxmlformats.org/officeDocument/2006/relationships/image" Target="../media/image116.wmf"/><Relationship Id="rId12" Type="http://schemas.openxmlformats.org/officeDocument/2006/relationships/oleObject" Target="../embeddings/oleObject83.bin"/><Relationship Id="rId17" Type="http://schemas.openxmlformats.org/officeDocument/2006/relationships/image" Target="../media/image120.emf"/><Relationship Id="rId25" Type="http://schemas.openxmlformats.org/officeDocument/2006/relationships/image" Target="../media/image124.emf"/><Relationship Id="rId33" Type="http://schemas.openxmlformats.org/officeDocument/2006/relationships/image" Target="../media/image128.wmf"/><Relationship Id="rId16" Type="http://schemas.openxmlformats.org/officeDocument/2006/relationships/oleObject" Target="../embeddings/oleObject85.bin"/><Relationship Id="rId20" Type="http://schemas.openxmlformats.org/officeDocument/2006/relationships/oleObject" Target="../embeddings/oleObject87.bin"/><Relationship Id="rId29" Type="http://schemas.openxmlformats.org/officeDocument/2006/relationships/image" Target="../media/image126.wmf"/><Relationship Id="rId1" Type="http://schemas.openxmlformats.org/officeDocument/2006/relationships/slideLayout" Target="../slideLayouts/slideLayout2.xml"/><Relationship Id="rId6" Type="http://schemas.openxmlformats.org/officeDocument/2006/relationships/oleObject" Target="../embeddings/oleObject80.bin"/><Relationship Id="rId11" Type="http://schemas.openxmlformats.org/officeDocument/2006/relationships/image" Target="../media/image118.wmf"/><Relationship Id="rId24" Type="http://schemas.openxmlformats.org/officeDocument/2006/relationships/oleObject" Target="../embeddings/oleObject89.bin"/><Relationship Id="rId32" Type="http://schemas.openxmlformats.org/officeDocument/2006/relationships/oleObject" Target="../embeddings/oleObject93.bin"/><Relationship Id="rId37" Type="http://schemas.openxmlformats.org/officeDocument/2006/relationships/image" Target="../media/image130.wmf"/><Relationship Id="rId5" Type="http://schemas.openxmlformats.org/officeDocument/2006/relationships/image" Target="../media/image115.wmf"/><Relationship Id="rId15" Type="http://schemas.openxmlformats.org/officeDocument/2006/relationships/image" Target="../media/image119.wmf"/><Relationship Id="rId23" Type="http://schemas.openxmlformats.org/officeDocument/2006/relationships/image" Target="../media/image123.emf"/><Relationship Id="rId28" Type="http://schemas.openxmlformats.org/officeDocument/2006/relationships/oleObject" Target="../embeddings/oleObject91.bin"/><Relationship Id="rId36" Type="http://schemas.openxmlformats.org/officeDocument/2006/relationships/oleObject" Target="../embeddings/oleObject95.bin"/><Relationship Id="rId10" Type="http://schemas.openxmlformats.org/officeDocument/2006/relationships/oleObject" Target="../embeddings/oleObject82.bin"/><Relationship Id="rId19" Type="http://schemas.openxmlformats.org/officeDocument/2006/relationships/image" Target="../media/image121.emf"/><Relationship Id="rId31" Type="http://schemas.openxmlformats.org/officeDocument/2006/relationships/image" Target="../media/image127.wmf"/><Relationship Id="rId4" Type="http://schemas.openxmlformats.org/officeDocument/2006/relationships/oleObject" Target="../embeddings/oleObject79.bin"/><Relationship Id="rId9" Type="http://schemas.openxmlformats.org/officeDocument/2006/relationships/image" Target="../media/image117.wmf"/><Relationship Id="rId14" Type="http://schemas.openxmlformats.org/officeDocument/2006/relationships/oleObject" Target="../embeddings/oleObject84.bin"/><Relationship Id="rId22" Type="http://schemas.openxmlformats.org/officeDocument/2006/relationships/oleObject" Target="../embeddings/oleObject88.bin"/><Relationship Id="rId27" Type="http://schemas.openxmlformats.org/officeDocument/2006/relationships/image" Target="../media/image125.emf"/><Relationship Id="rId30" Type="http://schemas.openxmlformats.org/officeDocument/2006/relationships/oleObject" Target="../embeddings/oleObject92.bin"/><Relationship Id="rId35" Type="http://schemas.openxmlformats.org/officeDocument/2006/relationships/image" Target="../media/image129.wmf"/></Relationships>
</file>

<file path=ppt/slides/_rels/slide2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5.wdp"/><Relationship Id="rId3" Type="http://schemas.openxmlformats.org/officeDocument/2006/relationships/image" Target="../media/image13.jpg"/><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3.wdp"/><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5.wdp"/><Relationship Id="rId18" Type="http://schemas.openxmlformats.org/officeDocument/2006/relationships/slide" Target="slide7.xml"/><Relationship Id="rId3" Type="http://schemas.openxmlformats.org/officeDocument/2006/relationships/image" Target="../media/image13.jpg"/><Relationship Id="rId7" Type="http://schemas.microsoft.com/office/2007/relationships/hdphoto" Target="../media/hdphoto2.wdp"/><Relationship Id="rId12" Type="http://schemas.openxmlformats.org/officeDocument/2006/relationships/image" Target="../media/image18.png"/><Relationship Id="rId17" Type="http://schemas.microsoft.com/office/2007/relationships/hdphoto" Target="../media/hdphoto7.wdp"/><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image" Target="../media/image14.png"/><Relationship Id="rId9" Type="http://schemas.microsoft.com/office/2007/relationships/hdphoto" Target="../media/hdphoto3.wdp"/><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9.xml"/><Relationship Id="rId18" Type="http://schemas.openxmlformats.org/officeDocument/2006/relationships/image" Target="../media/image30.png"/><Relationship Id="rId26" Type="http://schemas.openxmlformats.org/officeDocument/2006/relationships/image" Target="../media/image35.png"/><Relationship Id="rId3" Type="http://schemas.openxmlformats.org/officeDocument/2006/relationships/image" Target="../media/image22.jpg"/><Relationship Id="rId21" Type="http://schemas.openxmlformats.org/officeDocument/2006/relationships/image" Target="../media/image32.png"/><Relationship Id="rId7" Type="http://schemas.microsoft.com/office/2007/relationships/hdphoto" Target="../media/hdphoto9.wdp"/><Relationship Id="rId12" Type="http://schemas.microsoft.com/office/2007/relationships/hdphoto" Target="../media/hdphoto11.wdp"/><Relationship Id="rId17" Type="http://schemas.openxmlformats.org/officeDocument/2006/relationships/slide" Target="slide8.xml"/><Relationship Id="rId25" Type="http://schemas.microsoft.com/office/2007/relationships/hdphoto" Target="../media/hdphoto14.wdp"/><Relationship Id="rId2" Type="http://schemas.openxmlformats.org/officeDocument/2006/relationships/notesSlide" Target="../notesSlides/notesSlide4.xml"/><Relationship Id="rId16" Type="http://schemas.openxmlformats.org/officeDocument/2006/relationships/image" Target="../media/image29.png"/><Relationship Id="rId20"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7.png"/><Relationship Id="rId24" Type="http://schemas.openxmlformats.org/officeDocument/2006/relationships/image" Target="../media/image34.png"/><Relationship Id="rId5" Type="http://schemas.microsoft.com/office/2007/relationships/hdphoto" Target="../media/hdphoto8.wdp"/><Relationship Id="rId15" Type="http://schemas.openxmlformats.org/officeDocument/2006/relationships/slide" Target="slide10.xml"/><Relationship Id="rId23" Type="http://schemas.openxmlformats.org/officeDocument/2006/relationships/image" Target="../media/image33.png"/><Relationship Id="rId28" Type="http://schemas.openxmlformats.org/officeDocument/2006/relationships/slide" Target="slide11.xml"/><Relationship Id="rId10" Type="http://schemas.microsoft.com/office/2007/relationships/hdphoto" Target="../media/hdphoto10.wdp"/><Relationship Id="rId19"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28.png"/><Relationship Id="rId22" Type="http://schemas.microsoft.com/office/2007/relationships/hdphoto" Target="../media/hdphoto13.wdp"/><Relationship Id="rId27" Type="http://schemas.microsoft.com/office/2007/relationships/hdphoto" Target="../media/hdphoto15.wdp"/></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18" Type="http://schemas.openxmlformats.org/officeDocument/2006/relationships/image" Target="../media/image39.wmf"/><Relationship Id="rId26" Type="http://schemas.openxmlformats.org/officeDocument/2006/relationships/image" Target="../media/image43.wmf"/><Relationship Id="rId3" Type="http://schemas.openxmlformats.org/officeDocument/2006/relationships/image" Target="../media/image13.jpg"/><Relationship Id="rId21" Type="http://schemas.openxmlformats.org/officeDocument/2006/relationships/oleObject" Target="../embeddings/oleObject5.bin"/><Relationship Id="rId7" Type="http://schemas.openxmlformats.org/officeDocument/2006/relationships/image" Target="../media/image15.png"/><Relationship Id="rId12" Type="http://schemas.microsoft.com/office/2007/relationships/hdphoto" Target="../media/hdphoto5.wdp"/><Relationship Id="rId17" Type="http://schemas.openxmlformats.org/officeDocument/2006/relationships/oleObject" Target="../embeddings/oleObject3.bin"/><Relationship Id="rId25" Type="http://schemas.openxmlformats.org/officeDocument/2006/relationships/oleObject" Target="../embeddings/oleObject7.bin"/><Relationship Id="rId2" Type="http://schemas.openxmlformats.org/officeDocument/2006/relationships/notesSlide" Target="../notesSlides/notesSlide5.xml"/><Relationship Id="rId16" Type="http://schemas.openxmlformats.org/officeDocument/2006/relationships/image" Target="../media/image38.wmf"/><Relationship Id="rId20" Type="http://schemas.openxmlformats.org/officeDocument/2006/relationships/image" Target="../media/image40.wmf"/><Relationship Id="rId1" Type="http://schemas.openxmlformats.org/officeDocument/2006/relationships/slideLayout" Target="../slideLayouts/slideLayout1.xml"/><Relationship Id="rId6" Type="http://schemas.microsoft.com/office/2007/relationships/hdphoto" Target="../media/hdphoto16.wdp"/><Relationship Id="rId11" Type="http://schemas.openxmlformats.org/officeDocument/2006/relationships/image" Target="../media/image18.png"/><Relationship Id="rId24" Type="http://schemas.openxmlformats.org/officeDocument/2006/relationships/image" Target="../media/image42.emf"/><Relationship Id="rId5" Type="http://schemas.openxmlformats.org/officeDocument/2006/relationships/image" Target="../media/image36.png"/><Relationship Id="rId15" Type="http://schemas.openxmlformats.org/officeDocument/2006/relationships/oleObject" Target="../embeddings/oleObject2.bin"/><Relationship Id="rId23" Type="http://schemas.openxmlformats.org/officeDocument/2006/relationships/oleObject" Target="../embeddings/oleObject6.bin"/><Relationship Id="rId28" Type="http://schemas.openxmlformats.org/officeDocument/2006/relationships/image" Target="../media/image44.wmf"/><Relationship Id="rId10" Type="http://schemas.microsoft.com/office/2007/relationships/hdphoto" Target="../media/hdphoto17.wdp"/><Relationship Id="rId19" Type="http://schemas.openxmlformats.org/officeDocument/2006/relationships/oleObject" Target="../embeddings/oleObject4.bin"/><Relationship Id="rId4" Type="http://schemas.openxmlformats.org/officeDocument/2006/relationships/slide" Target="slide7.xml"/><Relationship Id="rId9" Type="http://schemas.openxmlformats.org/officeDocument/2006/relationships/image" Target="../media/image37.png"/><Relationship Id="rId14" Type="http://schemas.microsoft.com/office/2007/relationships/hdphoto" Target="../media/hdphoto7.wdp"/><Relationship Id="rId22" Type="http://schemas.openxmlformats.org/officeDocument/2006/relationships/image" Target="../media/image41.wmf"/><Relationship Id="rId27"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7.wdp"/><Relationship Id="rId18" Type="http://schemas.openxmlformats.org/officeDocument/2006/relationships/oleObject" Target="../embeddings/oleObject11.bin"/><Relationship Id="rId3" Type="http://schemas.openxmlformats.org/officeDocument/2006/relationships/slide" Target="slide7.xml"/><Relationship Id="rId21" Type="http://schemas.openxmlformats.org/officeDocument/2006/relationships/image" Target="../media/image48.wmf"/><Relationship Id="rId7" Type="http://schemas.microsoft.com/office/2007/relationships/hdphoto" Target="../media/hdphoto2.wdp"/><Relationship Id="rId12" Type="http://schemas.openxmlformats.org/officeDocument/2006/relationships/image" Target="../media/image20.png"/><Relationship Id="rId17" Type="http://schemas.openxmlformats.org/officeDocument/2006/relationships/image" Target="../media/image46.emf"/><Relationship Id="rId2" Type="http://schemas.openxmlformats.org/officeDocument/2006/relationships/image" Target="../media/image13.jpg"/><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5.wdp"/><Relationship Id="rId5" Type="http://schemas.microsoft.com/office/2007/relationships/hdphoto" Target="../media/hdphoto16.wdp"/><Relationship Id="rId15" Type="http://schemas.openxmlformats.org/officeDocument/2006/relationships/image" Target="../media/image45.wmf"/><Relationship Id="rId23" Type="http://schemas.openxmlformats.org/officeDocument/2006/relationships/image" Target="../media/image49.wmf"/><Relationship Id="rId10" Type="http://schemas.openxmlformats.org/officeDocument/2006/relationships/image" Target="../media/image18.png"/><Relationship Id="rId19" Type="http://schemas.openxmlformats.org/officeDocument/2006/relationships/image" Target="../media/image47.wmf"/><Relationship Id="rId4" Type="http://schemas.openxmlformats.org/officeDocument/2006/relationships/image" Target="../media/image36.png"/><Relationship Id="rId9" Type="http://schemas.microsoft.com/office/2007/relationships/hdphoto" Target="../media/hdphoto17.wdp"/><Relationship Id="rId14" Type="http://schemas.openxmlformats.org/officeDocument/2006/relationships/oleObject" Target="../embeddings/oleObject9.bin"/><Relationship Id="rId22" Type="http://schemas.openxmlformats.org/officeDocument/2006/relationships/oleObject" Target="../embeddings/oleObject1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algn="ctr" defTabSz="914377">
              <a:spcAft>
                <a:spcPts val="600"/>
              </a:spcAft>
            </a:pPr>
            <a:r>
              <a:rPr lang="en-US" sz="6000" b="1">
                <a:solidFill>
                  <a:srgbClr val="C00000"/>
                </a:solidFill>
                <a:latin typeface="Times New Roman" panose="02020603050405020304" pitchFamily="18" charset="0"/>
                <a:cs typeface="Times New Roman" panose="02020603050405020304" pitchFamily="18" charset="0"/>
              </a:rPr>
              <a:t>TOÁN 9</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a:t>
            </a:r>
            <a:r>
              <a:rPr lang="en-US" sz="4000" b="1">
                <a:solidFill>
                  <a:srgbClr val="C00000"/>
                </a:solidFill>
                <a:latin typeface="Times New Roman" panose="02020603050405020304" pitchFamily="18" charset="0"/>
                <a:cs typeface="Times New Roman" panose="02020603050405020304" pitchFamily="18" charset="0"/>
              </a:rPr>
              <a:t>: 2024 - 2025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7617" y="175841"/>
            <a:ext cx="12188952" cy="1077218"/>
          </a:xfrm>
          <a:prstGeom prst="rect">
            <a:avLst/>
          </a:prstGeom>
          <a:noFill/>
        </p:spPr>
        <p:txBody>
          <a:bodyPr wrap="square" rtlCol="0">
            <a:spAutoFit/>
          </a:bodyPr>
          <a:lstStyle/>
          <a:p>
            <a:pPr defTabSz="914377"/>
            <a:r>
              <a:rPr lang="en-US" sz="3200" b="1">
                <a:solidFill>
                  <a:srgbClr val="C00000"/>
                </a:solidFill>
                <a:latin typeface="Times New Roman" panose="02020603050405020304" pitchFamily="18" charset="0"/>
                <a:cs typeface="Times New Roman" panose="02020603050405020304" pitchFamily="18" charset="0"/>
              </a:rPr>
              <a:t>PHÒNG GIÁO DỤC VÀ ĐÀO TẠO ………….</a:t>
            </a:r>
          </a:p>
          <a:p>
            <a:pPr defTabSz="914377"/>
            <a:r>
              <a:rPr lang="en-US" sz="3200" b="1">
                <a:solidFill>
                  <a:srgbClr val="C00000"/>
                </a:solidFill>
                <a:latin typeface="Times New Roman" panose="02020603050405020304" pitchFamily="18" charset="0"/>
                <a:cs typeface="Times New Roman" panose="02020603050405020304" pitchFamily="18" charset="0"/>
              </a:rPr>
              <a:t>TRƯỜNG TRUNG HỌC CƠ SỞ ………………</a:t>
            </a: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342279" y="5782"/>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3" y="5879592"/>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1"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399" y="-479980"/>
            <a:ext cx="6682581" cy="3542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236" y="1607127"/>
            <a:ext cx="12701039" cy="6120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8655" y="476318"/>
            <a:ext cx="5321090"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Câu 3:</a:t>
            </a:r>
            <a:r>
              <a:rPr lang="en-US" sz="2800" dirty="0">
                <a:solidFill>
                  <a:srgbClr val="0000CC"/>
                </a:solidFill>
                <a:latin typeface="Times New Roman" panose="02020603050405020304" pitchFamily="18" charset="0"/>
                <a:cs typeface="Times New Roman" panose="02020603050405020304" pitchFamily="18" charset="0"/>
              </a:rPr>
              <a:t> Giải phương trình: </a:t>
            </a:r>
          </a:p>
        </p:txBody>
      </p:sp>
      <p:graphicFrame>
        <p:nvGraphicFramePr>
          <p:cNvPr id="3" name="Object 2"/>
          <p:cNvGraphicFramePr>
            <a:graphicFrameLocks noChangeAspect="1"/>
          </p:cNvGraphicFramePr>
          <p:nvPr>
            <p:extLst>
              <p:ext uri="{D42A27DB-BD31-4B8C-83A1-F6EECF244321}">
                <p14:modId xmlns:p14="http://schemas.microsoft.com/office/powerpoint/2010/main" val="900750571"/>
              </p:ext>
            </p:extLst>
          </p:nvPr>
        </p:nvGraphicFramePr>
        <p:xfrm>
          <a:off x="5135757" y="920069"/>
          <a:ext cx="2368451" cy="952826"/>
        </p:xfrm>
        <a:graphic>
          <a:graphicData uri="http://schemas.openxmlformats.org/presentationml/2006/ole">
            <mc:AlternateContent xmlns:mc="http://schemas.openxmlformats.org/markup-compatibility/2006">
              <mc:Choice xmlns:v="urn:schemas-microsoft-com:vml" Requires="v">
                <p:oleObj name="Equation" r:id="rId14" imgW="1104840" imgH="444240" progId="Equation.DSMT4">
                  <p:embed/>
                </p:oleObj>
              </mc:Choice>
              <mc:Fallback>
                <p:oleObj name="Equation" r:id="rId14" imgW="1104840" imgH="444240" progId="Equation.DSMT4">
                  <p:embed/>
                  <p:pic>
                    <p:nvPicPr>
                      <p:cNvPr id="0" name=""/>
                      <p:cNvPicPr/>
                      <p:nvPr/>
                    </p:nvPicPr>
                    <p:blipFill>
                      <a:blip r:embed="rId15"/>
                      <a:stretch>
                        <a:fillRect/>
                      </a:stretch>
                    </p:blipFill>
                    <p:spPr>
                      <a:xfrm>
                        <a:off x="5135757" y="920069"/>
                        <a:ext cx="2368451" cy="952826"/>
                      </a:xfrm>
                      <a:prstGeom prst="rect">
                        <a:avLst/>
                      </a:prstGeom>
                    </p:spPr>
                  </p:pic>
                </p:oleObj>
              </mc:Fallback>
            </mc:AlternateContent>
          </a:graphicData>
        </a:graphic>
      </p:graphicFrame>
      <p:grpSp>
        <p:nvGrpSpPr>
          <p:cNvPr id="21" name="Group 20"/>
          <p:cNvGrpSpPr/>
          <p:nvPr/>
        </p:nvGrpSpPr>
        <p:grpSpPr>
          <a:xfrm>
            <a:off x="1142263" y="1924245"/>
            <a:ext cx="10355438" cy="4832092"/>
            <a:chOff x="1142263" y="1924245"/>
            <a:chExt cx="10355438" cy="4832092"/>
          </a:xfrm>
        </p:grpSpPr>
        <p:grpSp>
          <p:nvGrpSpPr>
            <p:cNvPr id="13" name="Group 12"/>
            <p:cNvGrpSpPr/>
            <p:nvPr/>
          </p:nvGrpSpPr>
          <p:grpSpPr>
            <a:xfrm>
              <a:off x="1142263" y="1924245"/>
              <a:ext cx="10355438" cy="4832092"/>
              <a:chOff x="892881" y="2274389"/>
              <a:chExt cx="10355438" cy="4832092"/>
            </a:xfrm>
          </p:grpSpPr>
          <p:sp>
            <p:nvSpPr>
              <p:cNvPr id="10" name="TextBox 9"/>
              <p:cNvSpPr txBox="1"/>
              <p:nvPr/>
            </p:nvSpPr>
            <p:spPr>
              <a:xfrm>
                <a:off x="892881" y="2274389"/>
                <a:ext cx="10355438" cy="4832092"/>
              </a:xfrm>
              <a:prstGeom prst="rect">
                <a:avLst/>
              </a:prstGeom>
              <a:solidFill>
                <a:srgbClr val="FFECAF"/>
              </a:solidFill>
            </p:spPr>
            <p:txBody>
              <a:bodyPr wrap="square" rtlCol="0">
                <a:spAutoFit/>
              </a:bodyPr>
              <a:lstStyle/>
              <a:p>
                <a:endParaRPr lang="en-US" sz="2800" dirty="0">
                  <a:solidFill>
                    <a:srgbClr val="0000CC"/>
                  </a:solidFill>
                </a:endParaRPr>
              </a:p>
              <a:p>
                <a:r>
                  <a:rPr lang="en-US" sz="2800" dirty="0">
                    <a:solidFill>
                      <a:srgbClr val="0000CC"/>
                    </a:solidFill>
                    <a:latin typeface="Times New Roman" panose="02020603050405020304" pitchFamily="18" charset="0"/>
                    <a:cs typeface="Times New Roman" panose="02020603050405020304" pitchFamily="18" charset="0"/>
                  </a:rPr>
                  <a:t>Xét PT:                           có các hệ số                                            .</a:t>
                </a:r>
              </a:p>
              <a:p>
                <a:endParaRPr lang="en-US" sz="2800" dirty="0">
                  <a:solidFill>
                    <a:srgbClr val="0000CC"/>
                  </a:solidFill>
                  <a:latin typeface="Times New Roman" panose="02020603050405020304" pitchFamily="18" charset="0"/>
                  <a:cs typeface="Times New Roman" panose="02020603050405020304" pitchFamily="18" charset="0"/>
                </a:endParaRPr>
              </a:p>
              <a:p>
                <a:endParaRPr lang="en-US" sz="2800" dirty="0">
                  <a:solidFill>
                    <a:srgbClr val="0000CC"/>
                  </a:solidFill>
                  <a:latin typeface="Times New Roman" panose="02020603050405020304" pitchFamily="18" charset="0"/>
                  <a:cs typeface="Times New Roman" panose="02020603050405020304" pitchFamily="18" charset="0"/>
                </a:endParaRPr>
              </a:p>
              <a:p>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a:solidFill>
                      <a:srgbClr val="0000CC"/>
                    </a:solidFill>
                    <a:latin typeface="Times New Roman" panose="02020603050405020304" pitchFamily="18" charset="0"/>
                    <a:cs typeface="Times New Roman" panose="02020603050405020304" pitchFamily="18" charset="0"/>
                  </a:rPr>
                  <a:t>Do            nên phương trình đã cho có nghiệm kép là: </a:t>
                </a:r>
              </a:p>
              <a:p>
                <a:endParaRPr lang="en-US" sz="2800" dirty="0">
                  <a:solidFill>
                    <a:srgbClr val="0000CC"/>
                  </a:solidFill>
                  <a:latin typeface="Times New Roman" panose="02020603050405020304" pitchFamily="18" charset="0"/>
                  <a:cs typeface="Times New Roman" panose="02020603050405020304" pitchFamily="18" charset="0"/>
                </a:endParaRPr>
              </a:p>
              <a:p>
                <a:endParaRPr lang="en-US" sz="2800" dirty="0">
                  <a:solidFill>
                    <a:srgbClr val="0000CC"/>
                  </a:solidFill>
                  <a:latin typeface="Times New Roman" panose="02020603050405020304" pitchFamily="18" charset="0"/>
                  <a:cs typeface="Times New Roman" panose="02020603050405020304" pitchFamily="18" charset="0"/>
                </a:endParaRPr>
              </a:p>
              <a:p>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a:solidFill>
                      <a:srgbClr val="0000CC"/>
                    </a:solidFill>
                    <a:latin typeface="Times New Roman" panose="02020603050405020304" pitchFamily="18" charset="0"/>
                    <a:cs typeface="Times New Roman" panose="02020603050405020304" pitchFamily="18" charset="0"/>
                  </a:rPr>
                  <a:t>Vậy tập nghiệm của phương trình đã cho là:</a:t>
                </a:r>
              </a:p>
              <a:p>
                <a:endParaRPr lang="en-US" sz="2800" dirty="0">
                  <a:solidFill>
                    <a:srgbClr val="0000CC"/>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2650599"/>
                  </p:ext>
                </p:extLst>
              </p:nvPr>
            </p:nvGraphicFramePr>
            <p:xfrm>
              <a:off x="2046082" y="2506194"/>
              <a:ext cx="2355273" cy="943841"/>
            </p:xfrm>
            <a:graphic>
              <a:graphicData uri="http://schemas.openxmlformats.org/presentationml/2006/ole">
                <mc:AlternateContent xmlns:mc="http://schemas.openxmlformats.org/markup-compatibility/2006">
                  <mc:Choice xmlns:v="urn:schemas-microsoft-com:vml" Requires="v">
                    <p:oleObj name="Equation" r:id="rId16" imgW="2590861" imgH="1038082" progId="Equation.DSMT4">
                      <p:embed/>
                    </p:oleObj>
                  </mc:Choice>
                  <mc:Fallback>
                    <p:oleObj name="Equation" r:id="rId16" imgW="2590861" imgH="1038082" progId="Equation.DSMT4">
                      <p:embed/>
                      <p:pic>
                        <p:nvPicPr>
                          <p:cNvPr id="0" name=""/>
                          <p:cNvPicPr/>
                          <p:nvPr/>
                        </p:nvPicPr>
                        <p:blipFill>
                          <a:blip r:embed="rId17"/>
                          <a:stretch>
                            <a:fillRect/>
                          </a:stretch>
                        </p:blipFill>
                        <p:spPr>
                          <a:xfrm>
                            <a:off x="2046082" y="2506194"/>
                            <a:ext cx="2355273" cy="943841"/>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287179305"/>
                  </p:ext>
                </p:extLst>
              </p:nvPr>
            </p:nvGraphicFramePr>
            <p:xfrm>
              <a:off x="6259261" y="2487991"/>
              <a:ext cx="2940147" cy="952826"/>
            </p:xfrm>
            <a:graphic>
              <a:graphicData uri="http://schemas.openxmlformats.org/presentationml/2006/ole">
                <mc:AlternateContent xmlns:mc="http://schemas.openxmlformats.org/markup-compatibility/2006">
                  <mc:Choice xmlns:v="urn:schemas-microsoft-com:vml" Requires="v">
                    <p:oleObj name="Equation" r:id="rId18" imgW="1371600" imgH="444240" progId="Equation.DSMT4">
                      <p:embed/>
                    </p:oleObj>
                  </mc:Choice>
                  <mc:Fallback>
                    <p:oleObj name="Equation" r:id="rId18" imgW="1371600" imgH="444240" progId="Equation.DSMT4">
                      <p:embed/>
                      <p:pic>
                        <p:nvPicPr>
                          <p:cNvPr id="0" name=""/>
                          <p:cNvPicPr/>
                          <p:nvPr/>
                        </p:nvPicPr>
                        <p:blipFill>
                          <a:blip r:embed="rId19"/>
                          <a:stretch>
                            <a:fillRect/>
                          </a:stretch>
                        </p:blipFill>
                        <p:spPr>
                          <a:xfrm>
                            <a:off x="6259261" y="2487991"/>
                            <a:ext cx="2940147" cy="952826"/>
                          </a:xfrm>
                          <a:prstGeom prst="rect">
                            <a:avLst/>
                          </a:prstGeom>
                        </p:spPr>
                      </p:pic>
                    </p:oleObj>
                  </mc:Fallback>
                </mc:AlternateContent>
              </a:graphicData>
            </a:graphic>
          </p:graphicFrame>
        </p:grpSp>
        <p:graphicFrame>
          <p:nvGraphicFramePr>
            <p:cNvPr id="16" name="Object 15"/>
            <p:cNvGraphicFramePr>
              <a:graphicFrameLocks noChangeAspect="1"/>
            </p:cNvGraphicFramePr>
            <p:nvPr>
              <p:extLst>
                <p:ext uri="{D42A27DB-BD31-4B8C-83A1-F6EECF244321}">
                  <p14:modId xmlns:p14="http://schemas.microsoft.com/office/powerpoint/2010/main" val="3382089116"/>
                </p:ext>
              </p:extLst>
            </p:nvPr>
          </p:nvGraphicFramePr>
          <p:xfrm>
            <a:off x="1874533" y="2885397"/>
            <a:ext cx="6138919" cy="1048109"/>
          </p:xfrm>
          <a:graphic>
            <a:graphicData uri="http://schemas.openxmlformats.org/presentationml/2006/ole">
              <mc:AlternateContent xmlns:mc="http://schemas.openxmlformats.org/markup-compatibility/2006">
                <mc:Choice xmlns:v="urn:schemas-microsoft-com:vml" Requires="v">
                  <p:oleObj name="Equation" r:id="rId20" imgW="2603160" imgH="444240" progId="Equation.DSMT4">
                    <p:embed/>
                  </p:oleObj>
                </mc:Choice>
                <mc:Fallback>
                  <p:oleObj name="Equation" r:id="rId20" imgW="2603160" imgH="444240" progId="Equation.DSMT4">
                    <p:embed/>
                    <p:pic>
                      <p:nvPicPr>
                        <p:cNvPr id="0" name=""/>
                        <p:cNvPicPr/>
                        <p:nvPr/>
                      </p:nvPicPr>
                      <p:blipFill>
                        <a:blip r:embed="rId21"/>
                        <a:stretch>
                          <a:fillRect/>
                        </a:stretch>
                      </p:blipFill>
                      <p:spPr>
                        <a:xfrm>
                          <a:off x="1874533" y="2885397"/>
                          <a:ext cx="6138919" cy="1048109"/>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636158418"/>
                </p:ext>
              </p:extLst>
            </p:nvPr>
          </p:nvGraphicFramePr>
          <p:xfrm>
            <a:off x="1690516" y="4102220"/>
            <a:ext cx="988215" cy="449189"/>
          </p:xfrm>
          <a:graphic>
            <a:graphicData uri="http://schemas.openxmlformats.org/presentationml/2006/ole">
              <mc:AlternateContent xmlns:mc="http://schemas.openxmlformats.org/markup-compatibility/2006">
                <mc:Choice xmlns:v="urn:schemas-microsoft-com:vml" Requires="v">
                  <p:oleObj name="Equation" r:id="rId22" imgW="419040" imgH="190440" progId="Equation.DSMT4">
                    <p:embed/>
                  </p:oleObj>
                </mc:Choice>
                <mc:Fallback>
                  <p:oleObj name="Equation" r:id="rId22" imgW="419040" imgH="190440" progId="Equation.DSMT4">
                    <p:embed/>
                    <p:pic>
                      <p:nvPicPr>
                        <p:cNvPr id="0" name=""/>
                        <p:cNvPicPr/>
                        <p:nvPr/>
                      </p:nvPicPr>
                      <p:blipFill>
                        <a:blip r:embed="rId23"/>
                        <a:stretch>
                          <a:fillRect/>
                        </a:stretch>
                      </p:blipFill>
                      <p:spPr>
                        <a:xfrm>
                          <a:off x="1690516" y="4102220"/>
                          <a:ext cx="988215" cy="449189"/>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656425745"/>
                </p:ext>
              </p:extLst>
            </p:nvPr>
          </p:nvGraphicFramePr>
          <p:xfrm>
            <a:off x="3723672" y="4504433"/>
            <a:ext cx="2784971" cy="1078054"/>
          </p:xfrm>
          <a:graphic>
            <a:graphicData uri="http://schemas.openxmlformats.org/presentationml/2006/ole">
              <mc:AlternateContent xmlns:mc="http://schemas.openxmlformats.org/markup-compatibility/2006">
                <mc:Choice xmlns:v="urn:schemas-microsoft-com:vml" Requires="v">
                  <p:oleObj name="Equation" r:id="rId24" imgW="1180800" imgH="457200" progId="Equation.DSMT4">
                    <p:embed/>
                  </p:oleObj>
                </mc:Choice>
                <mc:Fallback>
                  <p:oleObj name="Equation" r:id="rId24" imgW="1180800" imgH="457200" progId="Equation.DSMT4">
                    <p:embed/>
                    <p:pic>
                      <p:nvPicPr>
                        <p:cNvPr id="0" name=""/>
                        <p:cNvPicPr/>
                        <p:nvPr/>
                      </p:nvPicPr>
                      <p:blipFill>
                        <a:blip r:embed="rId25"/>
                        <a:stretch>
                          <a:fillRect/>
                        </a:stretch>
                      </p:blipFill>
                      <p:spPr>
                        <a:xfrm>
                          <a:off x="3723672" y="4504433"/>
                          <a:ext cx="2784971" cy="1078054"/>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222687762"/>
                </p:ext>
              </p:extLst>
            </p:nvPr>
          </p:nvGraphicFramePr>
          <p:xfrm>
            <a:off x="7553584" y="5468753"/>
            <a:ext cx="1497297" cy="1167891"/>
          </p:xfrm>
          <a:graphic>
            <a:graphicData uri="http://schemas.openxmlformats.org/presentationml/2006/ole">
              <mc:AlternateContent xmlns:mc="http://schemas.openxmlformats.org/markup-compatibility/2006">
                <mc:Choice xmlns:v="urn:schemas-microsoft-com:vml" Requires="v">
                  <p:oleObj name="Equation" r:id="rId26" imgW="634680" imgH="495000" progId="Equation.DSMT4">
                    <p:embed/>
                  </p:oleObj>
                </mc:Choice>
                <mc:Fallback>
                  <p:oleObj name="Equation" r:id="rId26" imgW="634680" imgH="495000" progId="Equation.DSMT4">
                    <p:embed/>
                    <p:pic>
                      <p:nvPicPr>
                        <p:cNvPr id="0" name=""/>
                        <p:cNvPicPr/>
                        <p:nvPr/>
                      </p:nvPicPr>
                      <p:blipFill>
                        <a:blip r:embed="rId27"/>
                        <a:stretch>
                          <a:fillRect/>
                        </a:stretch>
                      </p:blipFill>
                      <p:spPr>
                        <a:xfrm>
                          <a:off x="7553584" y="5468753"/>
                          <a:ext cx="1497297" cy="1167891"/>
                        </a:xfrm>
                        <a:prstGeom prst="rect">
                          <a:avLst/>
                        </a:prstGeom>
                      </p:spPr>
                    </p:pic>
                  </p:oleObj>
                </mc:Fallback>
              </mc:AlternateContent>
            </a:graphicData>
          </a:graphic>
        </p:graphicFrame>
      </p:grpSp>
    </p:spTree>
    <p:extLst>
      <p:ext uri="{BB962C8B-B14F-4D97-AF65-F5344CB8AC3E}">
        <p14:creationId xmlns:p14="http://schemas.microsoft.com/office/powerpoint/2010/main" val="256579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HÌNH THÀNH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8" y="3202690"/>
            <a:ext cx="5241235" cy="1806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4000">
                <a:solidFill>
                  <a:schemeClr val="bg1"/>
                </a:solidFill>
                <a:latin typeface="Times New Roman" panose="02020603050405020304" pitchFamily="18" charset="0"/>
              </a:rPr>
              <a:t> Nhận xét:</a:t>
            </a:r>
            <a:endParaRPr lang="en-US" sz="4000">
              <a:solidFill>
                <a:schemeClr val="bg1"/>
              </a:solidFill>
            </a:endParaRPr>
          </a:p>
        </p:txBody>
      </p:sp>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4B73175-ABAE-E670-80AD-93C364979ADB}"/>
              </a:ext>
            </a:extLst>
          </p:cNvPr>
          <p:cNvSpPr txBox="1">
            <a:spLocks/>
          </p:cNvSpPr>
          <p:nvPr/>
        </p:nvSpPr>
        <p:spPr>
          <a:xfrm>
            <a:off x="520477" y="-108710"/>
            <a:ext cx="11110293"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 (Tiết 2)</a:t>
            </a:r>
            <a:endParaRPr lang="en-US" sz="3200">
              <a:solidFill>
                <a:srgbClr val="FFFF00"/>
              </a:solidFill>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5B4B48E-57B9-1339-9E22-F962CF7DC694}"/>
              </a:ext>
            </a:extLst>
          </p:cNvPr>
          <p:cNvSpPr txBox="1">
            <a:spLocks/>
          </p:cNvSpPr>
          <p:nvPr/>
        </p:nvSpPr>
        <p:spPr>
          <a:xfrm>
            <a:off x="520477" y="-108710"/>
            <a:ext cx="11110293"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 (Tiết 2)</a:t>
            </a:r>
            <a:endParaRPr lang="en-US" sz="3200">
              <a:solidFill>
                <a:srgbClr val="FFFF00"/>
              </a:solidFill>
            </a:endParaRPr>
          </a:p>
        </p:txBody>
      </p:sp>
      <p:grpSp>
        <p:nvGrpSpPr>
          <p:cNvPr id="9" name="Group 8"/>
          <p:cNvGrpSpPr/>
          <p:nvPr/>
        </p:nvGrpSpPr>
        <p:grpSpPr>
          <a:xfrm>
            <a:off x="769154" y="2057401"/>
            <a:ext cx="11183361" cy="2878480"/>
            <a:chOff x="769154" y="2057401"/>
            <a:chExt cx="11183361" cy="2878480"/>
          </a:xfrm>
        </p:grpSpPr>
        <p:sp>
          <p:nvSpPr>
            <p:cNvPr id="7" name="TextBox 6">
              <a:extLst>
                <a:ext uri="{FF2B5EF4-FFF2-40B4-BE49-F238E27FC236}">
                  <a16:creationId xmlns:a16="http://schemas.microsoft.com/office/drawing/2014/main" id="{680598EB-9E47-E78D-195C-46A056EB748E}"/>
                </a:ext>
              </a:extLst>
            </p:cNvPr>
            <p:cNvSpPr txBox="1"/>
            <p:nvPr/>
          </p:nvSpPr>
          <p:spPr>
            <a:xfrm>
              <a:off x="769154" y="2057401"/>
              <a:ext cx="11183361" cy="2878480"/>
            </a:xfrm>
            <a:prstGeom prst="rect">
              <a:avLst/>
            </a:prstGeom>
            <a:noFill/>
          </p:spPr>
          <p:txBody>
            <a:bodyPr wrap="square">
              <a:spAutoFit/>
            </a:bodyPr>
            <a:lstStyle/>
            <a:p>
              <a:pPr marL="0" marR="0">
                <a:lnSpc>
                  <a:spcPct val="115000"/>
                </a:lnSpc>
                <a:spcBef>
                  <a:spcPts val="0"/>
                </a:spcBef>
                <a:spcAft>
                  <a:spcPts val="0"/>
                </a:spcAft>
              </a:pPr>
              <a:r>
                <a:rPr lang="en-US" sz="32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4 (</a:t>
              </a:r>
              <a:r>
                <a:rPr lang="en-US" sz="320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32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/trang 56)</a:t>
              </a:r>
            </a:p>
            <a:p>
              <a:pPr marL="0"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Xét phương trình                                           với</a:t>
              </a:r>
            </a:p>
            <a:p>
              <a:pPr marL="0"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 Đặt                       . Chứng tỏ rằng:</a:t>
              </a:r>
            </a:p>
            <a:p>
              <a:pPr marL="0"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Xét tính có nghiệm và nêu công thức nghiệm (nếu có) của phương trình trong các trường hợp:</a:t>
              </a:r>
            </a:p>
          </p:txBody>
        </p:sp>
        <p:graphicFrame>
          <p:nvGraphicFramePr>
            <p:cNvPr id="3" name="Object 2"/>
            <p:cNvGraphicFramePr>
              <a:graphicFrameLocks noChangeAspect="1"/>
            </p:cNvGraphicFramePr>
            <p:nvPr>
              <p:extLst>
                <p:ext uri="{D42A27DB-BD31-4B8C-83A1-F6EECF244321}">
                  <p14:modId xmlns:p14="http://schemas.microsoft.com/office/powerpoint/2010/main" val="1438290408"/>
                </p:ext>
              </p:extLst>
            </p:nvPr>
          </p:nvGraphicFramePr>
          <p:xfrm>
            <a:off x="3729296" y="2625924"/>
            <a:ext cx="4249329" cy="691753"/>
          </p:xfrm>
          <a:graphic>
            <a:graphicData uri="http://schemas.openxmlformats.org/presentationml/2006/ole">
              <mc:AlternateContent xmlns:mc="http://schemas.openxmlformats.org/markup-compatibility/2006">
                <mc:Choice xmlns:v="urn:schemas-microsoft-com:vml" Requires="v">
                  <p:oleObj name="Equation" r:id="rId3" imgW="1638000" imgH="266400" progId="Equation.DSMT4">
                    <p:embed/>
                  </p:oleObj>
                </mc:Choice>
                <mc:Fallback>
                  <p:oleObj name="Equation" r:id="rId3" imgW="1638000" imgH="266400" progId="Equation.DSMT4">
                    <p:embed/>
                    <p:pic>
                      <p:nvPicPr>
                        <p:cNvPr id="0" name=""/>
                        <p:cNvPicPr/>
                        <p:nvPr/>
                      </p:nvPicPr>
                      <p:blipFill>
                        <a:blip r:embed="rId4"/>
                        <a:stretch>
                          <a:fillRect/>
                        </a:stretch>
                      </p:blipFill>
                      <p:spPr>
                        <a:xfrm>
                          <a:off x="3729296" y="2625924"/>
                          <a:ext cx="4249329" cy="691753"/>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905629689"/>
                </p:ext>
              </p:extLst>
            </p:nvPr>
          </p:nvGraphicFramePr>
          <p:xfrm>
            <a:off x="8604533" y="2711042"/>
            <a:ext cx="1350375" cy="495586"/>
          </p:xfrm>
          <a:graphic>
            <a:graphicData uri="http://schemas.openxmlformats.org/presentationml/2006/ole">
              <mc:AlternateContent xmlns:mc="http://schemas.openxmlformats.org/markup-compatibility/2006">
                <mc:Choice xmlns:v="urn:schemas-microsoft-com:vml" Requires="v">
                  <p:oleObj name="Equation" r:id="rId5" imgW="520560" imgH="190440" progId="Equation.DSMT4">
                    <p:embed/>
                  </p:oleObj>
                </mc:Choice>
                <mc:Fallback>
                  <p:oleObj name="Equation" r:id="rId5" imgW="520560" imgH="190440" progId="Equation.DSMT4">
                    <p:embed/>
                    <p:pic>
                      <p:nvPicPr>
                        <p:cNvPr id="0" name=""/>
                        <p:cNvPicPr/>
                        <p:nvPr/>
                      </p:nvPicPr>
                      <p:blipFill>
                        <a:blip r:embed="rId6"/>
                        <a:stretch>
                          <a:fillRect/>
                        </a:stretch>
                      </p:blipFill>
                      <p:spPr>
                        <a:xfrm>
                          <a:off x="8604533" y="2711042"/>
                          <a:ext cx="1350375" cy="495586"/>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0595807"/>
                </p:ext>
              </p:extLst>
            </p:nvPr>
          </p:nvGraphicFramePr>
          <p:xfrm>
            <a:off x="1939229" y="3178918"/>
            <a:ext cx="2272897" cy="559989"/>
          </p:xfrm>
          <a:graphic>
            <a:graphicData uri="http://schemas.openxmlformats.org/presentationml/2006/ole">
              <mc:AlternateContent xmlns:mc="http://schemas.openxmlformats.org/markup-compatibility/2006">
                <mc:Choice xmlns:v="urn:schemas-microsoft-com:vml" Requires="v">
                  <p:oleObj name="Equation" r:id="rId7" imgW="876240" imgH="215640" progId="Equation.DSMT4">
                    <p:embed/>
                  </p:oleObj>
                </mc:Choice>
                <mc:Fallback>
                  <p:oleObj name="Equation" r:id="rId7" imgW="876240" imgH="215640" progId="Equation.DSMT4">
                    <p:embed/>
                    <p:pic>
                      <p:nvPicPr>
                        <p:cNvPr id="0" name=""/>
                        <p:cNvPicPr/>
                        <p:nvPr/>
                      </p:nvPicPr>
                      <p:blipFill>
                        <a:blip r:embed="rId8"/>
                        <a:stretch>
                          <a:fillRect/>
                        </a:stretch>
                      </p:blipFill>
                      <p:spPr>
                        <a:xfrm>
                          <a:off x="1939229" y="3178918"/>
                          <a:ext cx="2272897" cy="55998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81706729"/>
                </p:ext>
              </p:extLst>
            </p:nvPr>
          </p:nvGraphicFramePr>
          <p:xfrm>
            <a:off x="6867595" y="3252202"/>
            <a:ext cx="1515265" cy="461167"/>
          </p:xfrm>
          <a:graphic>
            <a:graphicData uri="http://schemas.openxmlformats.org/presentationml/2006/ole">
              <mc:AlternateContent xmlns:mc="http://schemas.openxmlformats.org/markup-compatibility/2006">
                <mc:Choice xmlns:v="urn:schemas-microsoft-com:vml" Requires="v">
                  <p:oleObj name="Equation" r:id="rId9" imgW="583920" imgH="177480" progId="Equation.DSMT4">
                    <p:embed/>
                  </p:oleObj>
                </mc:Choice>
                <mc:Fallback>
                  <p:oleObj name="Equation" r:id="rId9" imgW="583920" imgH="177480" progId="Equation.DSMT4">
                    <p:embed/>
                    <p:pic>
                      <p:nvPicPr>
                        <p:cNvPr id="0" name=""/>
                        <p:cNvPicPr/>
                        <p:nvPr/>
                      </p:nvPicPr>
                      <p:blipFill>
                        <a:blip r:embed="rId10"/>
                        <a:stretch>
                          <a:fillRect/>
                        </a:stretch>
                      </p:blipFill>
                      <p:spPr>
                        <a:xfrm>
                          <a:off x="6867595" y="3252202"/>
                          <a:ext cx="1515265" cy="46116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31599292"/>
                </p:ext>
              </p:extLst>
            </p:nvPr>
          </p:nvGraphicFramePr>
          <p:xfrm>
            <a:off x="6653091" y="4373719"/>
            <a:ext cx="3656400" cy="559989"/>
          </p:xfrm>
          <a:graphic>
            <a:graphicData uri="http://schemas.openxmlformats.org/presentationml/2006/ole">
              <mc:AlternateContent xmlns:mc="http://schemas.openxmlformats.org/markup-compatibility/2006">
                <mc:Choice xmlns:v="urn:schemas-microsoft-com:vml" Requires="v">
                  <p:oleObj name="Equation" r:id="rId11" imgW="1409400" imgH="215640" progId="Equation.DSMT4">
                    <p:embed/>
                  </p:oleObj>
                </mc:Choice>
                <mc:Fallback>
                  <p:oleObj name="Equation" r:id="rId11" imgW="1409400" imgH="215640" progId="Equation.DSMT4">
                    <p:embed/>
                    <p:pic>
                      <p:nvPicPr>
                        <p:cNvPr id="0" name=""/>
                        <p:cNvPicPr/>
                        <p:nvPr/>
                      </p:nvPicPr>
                      <p:blipFill>
                        <a:blip r:embed="rId12"/>
                        <a:stretch>
                          <a:fillRect/>
                        </a:stretch>
                      </p:blipFill>
                      <p:spPr>
                        <a:xfrm>
                          <a:off x="6653091" y="4373719"/>
                          <a:ext cx="3656400" cy="559989"/>
                        </a:xfrm>
                        <a:prstGeom prst="rect">
                          <a:avLst/>
                        </a:prstGeom>
                      </p:spPr>
                    </p:pic>
                  </p:oleObj>
                </mc:Fallback>
              </mc:AlternateContent>
            </a:graphicData>
          </a:graphic>
        </p:graphicFrame>
      </p:grpSp>
    </p:spTree>
    <p:extLst>
      <p:ext uri="{BB962C8B-B14F-4D97-AF65-F5344CB8AC3E}">
        <p14:creationId xmlns:p14="http://schemas.microsoft.com/office/powerpoint/2010/main" val="36505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52400" y="444731"/>
            <a:ext cx="12039600" cy="6752618"/>
            <a:chOff x="0" y="777240"/>
            <a:chExt cx="12039600" cy="6752618"/>
          </a:xfrm>
        </p:grpSpPr>
        <p:sp>
          <p:nvSpPr>
            <p:cNvPr id="4" name="TextBox 3">
              <a:extLst>
                <a:ext uri="{FF2B5EF4-FFF2-40B4-BE49-F238E27FC236}">
                  <a16:creationId xmlns:a16="http://schemas.microsoft.com/office/drawing/2014/main" id="{B8815A91-02C2-A307-4C8B-3ED1223E930D}"/>
                </a:ext>
              </a:extLst>
            </p:cNvPr>
            <p:cNvSpPr txBox="1"/>
            <p:nvPr/>
          </p:nvSpPr>
          <p:spPr>
            <a:xfrm>
              <a:off x="0" y="777240"/>
              <a:ext cx="12039600" cy="6752618"/>
            </a:xfrm>
            <a:prstGeom prst="rect">
              <a:avLst/>
            </a:prstGeom>
            <a:noFill/>
          </p:spPr>
          <p:txBody>
            <a:bodyPr wrap="square">
              <a:spAutoFit/>
            </a:bodyPr>
            <a:lstStyle/>
            <a:p>
              <a:pPr marL="0" marR="0">
                <a:lnSpc>
                  <a:spcPct val="115000"/>
                </a:lnSpc>
                <a:spcBef>
                  <a:spcPts val="0"/>
                </a:spcBef>
                <a:spcAft>
                  <a:spcPts val="0"/>
                </a:spcAft>
              </a:pP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dirty="0">
                  <a:solidFill>
                    <a:srgbClr val="FFC000"/>
                  </a:solidFill>
                  <a:effectLst/>
                  <a:latin typeface="Times New Roman" panose="02020603050405020304" pitchFamily="18" charset="0"/>
                  <a:ea typeface="Times New Roman" panose="02020603050405020304" pitchFamily="18" charset="0"/>
                </a:rPr>
                <a:t>Hoạt động 4 (</a:t>
              </a:r>
              <a:r>
                <a:rPr lang="en-US" sz="3200" dirty="0" err="1">
                  <a:solidFill>
                    <a:srgbClr val="FFC000"/>
                  </a:solidFill>
                  <a:effectLst/>
                  <a:latin typeface="Times New Roman" panose="02020603050405020304" pitchFamily="18" charset="0"/>
                  <a:ea typeface="Times New Roman" panose="02020603050405020304" pitchFamily="18" charset="0"/>
                </a:rPr>
                <a:t>sgk</a:t>
              </a:r>
              <a:r>
                <a:rPr lang="en-US" sz="3200" dirty="0">
                  <a:solidFill>
                    <a:srgbClr val="FFC000"/>
                  </a:solidFill>
                  <a:effectLst/>
                  <a:latin typeface="Times New Roman" panose="02020603050405020304" pitchFamily="18" charset="0"/>
                  <a:ea typeface="Times New Roman" panose="02020603050405020304" pitchFamily="18" charset="0"/>
                </a:rPr>
                <a:t>/trang 56)</a:t>
              </a:r>
            </a:p>
            <a:p>
              <a:pPr marL="514350" marR="0" indent="-514350">
                <a:lnSpc>
                  <a:spcPct val="115000"/>
                </a:lnSpc>
                <a:spcBef>
                  <a:spcPts val="0"/>
                </a:spcBef>
                <a:spcAft>
                  <a:spcPts val="0"/>
                </a:spcAft>
                <a:buAutoNum type="alphaLcParenR"/>
              </a:pPr>
              <a:r>
                <a:rPr lang="en-US" sz="3200" dirty="0">
                  <a:solidFill>
                    <a:schemeClr val="bg1"/>
                  </a:solidFill>
                  <a:effectLst/>
                  <a:latin typeface="Times New Roman" panose="02020603050405020304" pitchFamily="18" charset="0"/>
                  <a:ea typeface="Times New Roman" panose="02020603050405020304" pitchFamily="18" charset="0"/>
                </a:rPr>
                <a:t>Xét phương trình                                        với  </a:t>
              </a:r>
            </a:p>
            <a:p>
              <a:pPr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rPr>
                <a:t>Ta có: </a:t>
              </a:r>
              <a:endParaRPr lang="en-US" sz="3200" i="1" dirty="0">
                <a:solidFill>
                  <a:schemeClr val="bg1"/>
                </a:solidFill>
                <a:effectLst/>
                <a:latin typeface="Cambria Math" panose="02040503050406030204" pitchFamily="18" charset="0"/>
                <a:ea typeface="Times New Roman" panose="02020603050405020304" pitchFamily="18" charset="0"/>
              </a:endParaRPr>
            </a:p>
            <a:p>
              <a:pPr marR="0">
                <a:lnSpc>
                  <a:spcPct val="115000"/>
                </a:lnSpc>
                <a:spcBef>
                  <a:spcPts val="0"/>
                </a:spcBef>
                <a:spcAft>
                  <a:spcPts val="0"/>
                </a:spcAft>
              </a:pPr>
              <a:r>
                <a:rPr lang="en-US" sz="3200" dirty="0">
                  <a:solidFill>
                    <a:schemeClr val="bg1"/>
                  </a:solidFill>
                  <a:latin typeface="Times New Roman" panose="02020603050405020304" pitchFamily="18" charset="0"/>
                  <a:ea typeface="Times New Roman" panose="02020603050405020304" pitchFamily="18" charset="0"/>
                </a:rPr>
                <a:t>               </a:t>
              </a:r>
              <a:endParaRPr lang="en-US" sz="3200" dirty="0">
                <a:solidFill>
                  <a:schemeClr val="bg1"/>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rPr>
                <a:t>b) Ta có: </a:t>
              </a:r>
            </a:p>
            <a:p>
              <a:pPr marL="342900" marR="0" lvl="0" indent="-342900">
                <a:lnSpc>
                  <a:spcPct val="150000"/>
                </a:lnSpc>
                <a:spcBef>
                  <a:spcPts val="0"/>
                </a:spcBef>
                <a:spcAft>
                  <a:spcPts val="800"/>
                </a:spcAft>
                <a:buFont typeface="Symbol" panose="05050102010706020507" pitchFamily="18" charset="2"/>
                <a:buChar char=""/>
              </a:pP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Nếu            thì phương trình có hai nghiệm phân biệt </a:t>
              </a:r>
            </a:p>
            <a:p>
              <a:pPr marR="0" lvl="0">
                <a:lnSpc>
                  <a:spcPct val="150000"/>
                </a:lnSpc>
                <a:spcBef>
                  <a:spcPts val="0"/>
                </a:spcBef>
                <a:spcAft>
                  <a:spcPts val="800"/>
                </a:spcAft>
              </a:pPr>
              <a:endParaRPr lang="en-US" sz="3200" dirty="0">
                <a:solidFill>
                  <a:schemeClr val="bg1"/>
                </a:solidFill>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Nếu            thì phương trình có nghiệm kép </a:t>
              </a:r>
            </a:p>
            <a:p>
              <a:pPr marL="342900" marR="0" lvl="0" indent="-342900">
                <a:lnSpc>
                  <a:spcPct val="150000"/>
                </a:lnSpc>
                <a:spcBef>
                  <a:spcPts val="0"/>
                </a:spcBef>
                <a:spcAft>
                  <a:spcPts val="800"/>
                </a:spcAft>
                <a:buFont typeface="Symbol" panose="05050102010706020507" pitchFamily="18" charset="2"/>
                <a:buChar char=""/>
              </a:pP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Nếu            thì phương trình vô nghiệm .</a:t>
              </a:r>
              <a:endParaRPr lang="en-US"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rPr>
                <a:t> </a:t>
              </a:r>
            </a:p>
          </p:txBody>
        </p:sp>
        <p:grpSp>
          <p:nvGrpSpPr>
            <p:cNvPr id="15" name="Group 14"/>
            <p:cNvGrpSpPr/>
            <p:nvPr/>
          </p:nvGrpSpPr>
          <p:grpSpPr>
            <a:xfrm>
              <a:off x="3469989" y="1383635"/>
              <a:ext cx="5846226" cy="628866"/>
              <a:chOff x="3469989" y="1383635"/>
              <a:chExt cx="5846226" cy="628866"/>
            </a:xfrm>
          </p:grpSpPr>
          <p:graphicFrame>
            <p:nvGraphicFramePr>
              <p:cNvPr id="6" name="Object 5"/>
              <p:cNvGraphicFramePr>
                <a:graphicFrameLocks noChangeAspect="1"/>
              </p:cNvGraphicFramePr>
              <p:nvPr>
                <p:extLst>
                  <p:ext uri="{D42A27DB-BD31-4B8C-83A1-F6EECF244321}">
                    <p14:modId xmlns:p14="http://schemas.microsoft.com/office/powerpoint/2010/main" val="4226359112"/>
                  </p:ext>
                </p:extLst>
              </p:nvPr>
            </p:nvGraphicFramePr>
            <p:xfrm>
              <a:off x="3469989" y="1383635"/>
              <a:ext cx="3863026" cy="628866"/>
            </p:xfrm>
            <a:graphic>
              <a:graphicData uri="http://schemas.openxmlformats.org/presentationml/2006/ole">
                <mc:AlternateContent xmlns:mc="http://schemas.openxmlformats.org/markup-compatibility/2006">
                  <mc:Choice xmlns:v="urn:schemas-microsoft-com:vml" Requires="v">
                    <p:oleObj name="Equation" r:id="rId2" imgW="1638000" imgH="266400" progId="Equation.DSMT4">
                      <p:embed/>
                    </p:oleObj>
                  </mc:Choice>
                  <mc:Fallback>
                    <p:oleObj name="Equation" r:id="rId2" imgW="1638000" imgH="266400" progId="Equation.DSMT4">
                      <p:embed/>
                      <p:pic>
                        <p:nvPicPr>
                          <p:cNvPr id="0" name=""/>
                          <p:cNvPicPr/>
                          <p:nvPr/>
                        </p:nvPicPr>
                        <p:blipFill>
                          <a:blip r:embed="rId3"/>
                          <a:stretch>
                            <a:fillRect/>
                          </a:stretch>
                        </p:blipFill>
                        <p:spPr>
                          <a:xfrm>
                            <a:off x="3469989" y="1383635"/>
                            <a:ext cx="3863026" cy="628866"/>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52634274"/>
                  </p:ext>
                </p:extLst>
              </p:nvPr>
            </p:nvGraphicFramePr>
            <p:xfrm>
              <a:off x="8088431" y="1445763"/>
              <a:ext cx="1227784" cy="449189"/>
            </p:xfrm>
            <a:graphic>
              <a:graphicData uri="http://schemas.openxmlformats.org/presentationml/2006/ole">
                <mc:AlternateContent xmlns:mc="http://schemas.openxmlformats.org/markup-compatibility/2006">
                  <mc:Choice xmlns:v="urn:schemas-microsoft-com:vml" Requires="v">
                    <p:oleObj name="Equation" r:id="rId4" imgW="520560" imgH="190440" progId="Equation.DSMT4">
                      <p:embed/>
                    </p:oleObj>
                  </mc:Choice>
                  <mc:Fallback>
                    <p:oleObj name="Equation" r:id="rId4" imgW="520560" imgH="190440" progId="Equation.DSMT4">
                      <p:embed/>
                      <p:pic>
                        <p:nvPicPr>
                          <p:cNvPr id="0" name=""/>
                          <p:cNvPicPr/>
                          <p:nvPr/>
                        </p:nvPicPr>
                        <p:blipFill>
                          <a:blip r:embed="rId5"/>
                          <a:stretch>
                            <a:fillRect/>
                          </a:stretch>
                        </p:blipFill>
                        <p:spPr>
                          <a:xfrm>
                            <a:off x="8088431" y="1445763"/>
                            <a:ext cx="1227784" cy="449189"/>
                          </a:xfrm>
                          <a:prstGeom prst="rect">
                            <a:avLst/>
                          </a:prstGeom>
                        </p:spPr>
                      </p:pic>
                    </p:oleObj>
                  </mc:Fallback>
                </mc:AlternateContent>
              </a:graphicData>
            </a:graphic>
          </p:graphicFrame>
        </p:grpSp>
        <p:grpSp>
          <p:nvGrpSpPr>
            <p:cNvPr id="16" name="Group 15"/>
            <p:cNvGrpSpPr/>
            <p:nvPr/>
          </p:nvGrpSpPr>
          <p:grpSpPr>
            <a:xfrm>
              <a:off x="1170132" y="1849178"/>
              <a:ext cx="7213975" cy="1317885"/>
              <a:chOff x="1170132" y="1849178"/>
              <a:chExt cx="7213975" cy="1317885"/>
            </a:xfrm>
          </p:grpSpPr>
          <p:graphicFrame>
            <p:nvGraphicFramePr>
              <p:cNvPr id="8" name="Object 7"/>
              <p:cNvGraphicFramePr>
                <a:graphicFrameLocks noChangeAspect="1"/>
              </p:cNvGraphicFramePr>
              <p:nvPr>
                <p:extLst>
                  <p:ext uri="{D42A27DB-BD31-4B8C-83A1-F6EECF244321}">
                    <p14:modId xmlns:p14="http://schemas.microsoft.com/office/powerpoint/2010/main" val="2814470579"/>
                  </p:ext>
                </p:extLst>
              </p:nvPr>
            </p:nvGraphicFramePr>
            <p:xfrm>
              <a:off x="1170132" y="1849178"/>
              <a:ext cx="7213975" cy="757632"/>
            </p:xfrm>
            <a:graphic>
              <a:graphicData uri="http://schemas.openxmlformats.org/presentationml/2006/ole">
                <mc:AlternateContent xmlns:mc="http://schemas.openxmlformats.org/markup-compatibility/2006">
                  <mc:Choice xmlns:v="urn:schemas-microsoft-com:vml" Requires="v">
                    <p:oleObj name="Equation" r:id="rId6" imgW="2781000" imgH="291960" progId="Equation.DSMT4">
                      <p:embed/>
                    </p:oleObj>
                  </mc:Choice>
                  <mc:Fallback>
                    <p:oleObj name="Equation" r:id="rId6" imgW="2781000" imgH="291960" progId="Equation.DSMT4">
                      <p:embed/>
                      <p:pic>
                        <p:nvPicPr>
                          <p:cNvPr id="0" name=""/>
                          <p:cNvPicPr/>
                          <p:nvPr/>
                        </p:nvPicPr>
                        <p:blipFill>
                          <a:blip r:embed="rId7"/>
                          <a:stretch>
                            <a:fillRect/>
                          </a:stretch>
                        </p:blipFill>
                        <p:spPr>
                          <a:xfrm>
                            <a:off x="1170132" y="1849178"/>
                            <a:ext cx="7213975" cy="75763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00856164"/>
                  </p:ext>
                </p:extLst>
              </p:nvPr>
            </p:nvGraphicFramePr>
            <p:xfrm>
              <a:off x="1587933" y="2478088"/>
              <a:ext cx="3175000" cy="688975"/>
            </p:xfrm>
            <a:graphic>
              <a:graphicData uri="http://schemas.openxmlformats.org/presentationml/2006/ole">
                <mc:AlternateContent xmlns:mc="http://schemas.openxmlformats.org/markup-compatibility/2006">
                  <mc:Choice xmlns:v="urn:schemas-microsoft-com:vml" Requires="v">
                    <p:oleObj name="Equation" r:id="rId8" imgW="1346040" imgH="291960" progId="Equation.DSMT4">
                      <p:embed/>
                    </p:oleObj>
                  </mc:Choice>
                  <mc:Fallback>
                    <p:oleObj name="Equation" r:id="rId8" imgW="1346040" imgH="291960" progId="Equation.DSMT4">
                      <p:embed/>
                      <p:pic>
                        <p:nvPicPr>
                          <p:cNvPr id="0" name=""/>
                          <p:cNvPicPr/>
                          <p:nvPr/>
                        </p:nvPicPr>
                        <p:blipFill>
                          <a:blip r:embed="rId9"/>
                          <a:stretch>
                            <a:fillRect/>
                          </a:stretch>
                        </p:blipFill>
                        <p:spPr>
                          <a:xfrm>
                            <a:off x="1587933" y="2478088"/>
                            <a:ext cx="3175000" cy="688975"/>
                          </a:xfrm>
                          <a:prstGeom prst="rect">
                            <a:avLst/>
                          </a:prstGeom>
                        </p:spPr>
                      </p:pic>
                    </p:oleObj>
                  </mc:Fallback>
                </mc:AlternateContent>
              </a:graphicData>
            </a:graphic>
          </p:graphicFrame>
        </p:grpSp>
        <p:grpSp>
          <p:nvGrpSpPr>
            <p:cNvPr id="17" name="Group 16"/>
            <p:cNvGrpSpPr/>
            <p:nvPr/>
          </p:nvGrpSpPr>
          <p:grpSpPr>
            <a:xfrm>
              <a:off x="1170131" y="3814515"/>
              <a:ext cx="5526632" cy="1639180"/>
              <a:chOff x="1170131" y="3814515"/>
              <a:chExt cx="5526632" cy="1639180"/>
            </a:xfrm>
          </p:grpSpPr>
          <p:graphicFrame>
            <p:nvGraphicFramePr>
              <p:cNvPr id="3" name="Object 2"/>
              <p:cNvGraphicFramePr>
                <a:graphicFrameLocks noChangeAspect="1"/>
              </p:cNvGraphicFramePr>
              <p:nvPr>
                <p:extLst>
                  <p:ext uri="{D42A27DB-BD31-4B8C-83A1-F6EECF244321}">
                    <p14:modId xmlns:p14="http://schemas.microsoft.com/office/powerpoint/2010/main" val="824654046"/>
                  </p:ext>
                </p:extLst>
              </p:nvPr>
            </p:nvGraphicFramePr>
            <p:xfrm>
              <a:off x="2232095" y="4391976"/>
              <a:ext cx="4464668" cy="1061719"/>
            </p:xfrm>
            <a:graphic>
              <a:graphicData uri="http://schemas.openxmlformats.org/presentationml/2006/ole">
                <mc:AlternateContent xmlns:mc="http://schemas.openxmlformats.org/markup-compatibility/2006">
                  <mc:Choice xmlns:v="urn:schemas-microsoft-com:vml" Requires="v">
                    <p:oleObj name="Equation" r:id="rId10" imgW="2082600" imgH="495000" progId="Equation.DSMT4">
                      <p:embed/>
                    </p:oleObj>
                  </mc:Choice>
                  <mc:Fallback>
                    <p:oleObj name="Equation" r:id="rId10" imgW="2082600" imgH="495000" progId="Equation.DSMT4">
                      <p:embed/>
                      <p:pic>
                        <p:nvPicPr>
                          <p:cNvPr id="0" name=""/>
                          <p:cNvPicPr/>
                          <p:nvPr/>
                        </p:nvPicPr>
                        <p:blipFill>
                          <a:blip r:embed="rId11"/>
                          <a:stretch>
                            <a:fillRect/>
                          </a:stretch>
                        </p:blipFill>
                        <p:spPr>
                          <a:xfrm>
                            <a:off x="2232095" y="4391976"/>
                            <a:ext cx="4464668" cy="106171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64091388"/>
                  </p:ext>
                </p:extLst>
              </p:nvPr>
            </p:nvGraphicFramePr>
            <p:xfrm>
              <a:off x="1170131" y="3814515"/>
              <a:ext cx="1048109" cy="449189"/>
            </p:xfrm>
            <a:graphic>
              <a:graphicData uri="http://schemas.openxmlformats.org/presentationml/2006/ole">
                <mc:AlternateContent xmlns:mc="http://schemas.openxmlformats.org/markup-compatibility/2006">
                  <mc:Choice xmlns:v="urn:schemas-microsoft-com:vml" Requires="v">
                    <p:oleObj name="Equation" r:id="rId12" imgW="444240" imgH="190440" progId="Equation.DSMT4">
                      <p:embed/>
                    </p:oleObj>
                  </mc:Choice>
                  <mc:Fallback>
                    <p:oleObj name="Equation" r:id="rId12" imgW="444240" imgH="190440" progId="Equation.DSMT4">
                      <p:embed/>
                      <p:pic>
                        <p:nvPicPr>
                          <p:cNvPr id="0" name=""/>
                          <p:cNvPicPr/>
                          <p:nvPr/>
                        </p:nvPicPr>
                        <p:blipFill>
                          <a:blip r:embed="rId13"/>
                          <a:stretch>
                            <a:fillRect/>
                          </a:stretch>
                        </p:blipFill>
                        <p:spPr>
                          <a:xfrm>
                            <a:off x="1170131" y="3814515"/>
                            <a:ext cx="1048109" cy="449189"/>
                          </a:xfrm>
                          <a:prstGeom prst="rect">
                            <a:avLst/>
                          </a:prstGeom>
                        </p:spPr>
                      </p:pic>
                    </p:oleObj>
                  </mc:Fallback>
                </mc:AlternateContent>
              </a:graphicData>
            </a:graphic>
          </p:graphicFrame>
        </p:grpSp>
        <p:grpSp>
          <p:nvGrpSpPr>
            <p:cNvPr id="18" name="Group 17"/>
            <p:cNvGrpSpPr/>
            <p:nvPr/>
          </p:nvGrpSpPr>
          <p:grpSpPr>
            <a:xfrm>
              <a:off x="1170130" y="5161500"/>
              <a:ext cx="8625219" cy="1078054"/>
              <a:chOff x="1170130" y="5161500"/>
              <a:chExt cx="8625219" cy="1078054"/>
            </a:xfrm>
          </p:grpSpPr>
          <p:graphicFrame>
            <p:nvGraphicFramePr>
              <p:cNvPr id="5" name="Object 4"/>
              <p:cNvGraphicFramePr>
                <a:graphicFrameLocks noChangeAspect="1"/>
              </p:cNvGraphicFramePr>
              <p:nvPr>
                <p:extLst>
                  <p:ext uri="{D42A27DB-BD31-4B8C-83A1-F6EECF244321}">
                    <p14:modId xmlns:p14="http://schemas.microsoft.com/office/powerpoint/2010/main" val="1656535683"/>
                  </p:ext>
                </p:extLst>
              </p:nvPr>
            </p:nvGraphicFramePr>
            <p:xfrm>
              <a:off x="7609296" y="5161500"/>
              <a:ext cx="2186053" cy="1078054"/>
            </p:xfrm>
            <a:graphic>
              <a:graphicData uri="http://schemas.openxmlformats.org/presentationml/2006/ole">
                <mc:AlternateContent xmlns:mc="http://schemas.openxmlformats.org/markup-compatibility/2006">
                  <mc:Choice xmlns:v="urn:schemas-microsoft-com:vml" Requires="v">
                    <p:oleObj name="Equation" r:id="rId14" imgW="927000" imgH="457200" progId="Equation.DSMT4">
                      <p:embed/>
                    </p:oleObj>
                  </mc:Choice>
                  <mc:Fallback>
                    <p:oleObj name="Equation" r:id="rId14" imgW="927000" imgH="457200" progId="Equation.DSMT4">
                      <p:embed/>
                      <p:pic>
                        <p:nvPicPr>
                          <p:cNvPr id="0" name=""/>
                          <p:cNvPicPr/>
                          <p:nvPr/>
                        </p:nvPicPr>
                        <p:blipFill>
                          <a:blip r:embed="rId15"/>
                          <a:stretch>
                            <a:fillRect/>
                          </a:stretch>
                        </p:blipFill>
                        <p:spPr>
                          <a:xfrm>
                            <a:off x="7609296" y="5161500"/>
                            <a:ext cx="2186053" cy="1078054"/>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5907912"/>
                  </p:ext>
                </p:extLst>
              </p:nvPr>
            </p:nvGraphicFramePr>
            <p:xfrm>
              <a:off x="1170130" y="5506152"/>
              <a:ext cx="1048109" cy="449189"/>
            </p:xfrm>
            <a:graphic>
              <a:graphicData uri="http://schemas.openxmlformats.org/presentationml/2006/ole">
                <mc:AlternateContent xmlns:mc="http://schemas.openxmlformats.org/markup-compatibility/2006">
                  <mc:Choice xmlns:v="urn:schemas-microsoft-com:vml" Requires="v">
                    <p:oleObj name="Equation" r:id="rId16" imgW="444240" imgH="190440" progId="Equation.DSMT4">
                      <p:embed/>
                    </p:oleObj>
                  </mc:Choice>
                  <mc:Fallback>
                    <p:oleObj name="Equation" r:id="rId16" imgW="444240" imgH="190440" progId="Equation.DSMT4">
                      <p:embed/>
                      <p:pic>
                        <p:nvPicPr>
                          <p:cNvPr id="0" name=""/>
                          <p:cNvPicPr/>
                          <p:nvPr/>
                        </p:nvPicPr>
                        <p:blipFill>
                          <a:blip r:embed="rId17"/>
                          <a:stretch>
                            <a:fillRect/>
                          </a:stretch>
                        </p:blipFill>
                        <p:spPr>
                          <a:xfrm>
                            <a:off x="1170130" y="5506152"/>
                            <a:ext cx="1048109" cy="449189"/>
                          </a:xfrm>
                          <a:prstGeom prst="rect">
                            <a:avLst/>
                          </a:prstGeom>
                        </p:spPr>
                      </p:pic>
                    </p:oleObj>
                  </mc:Fallback>
                </mc:AlternateContent>
              </a:graphicData>
            </a:graphic>
          </p:graphicFrame>
        </p:grpSp>
        <p:graphicFrame>
          <p:nvGraphicFramePr>
            <p:cNvPr id="14" name="Object 13"/>
            <p:cNvGraphicFramePr>
              <a:graphicFrameLocks noChangeAspect="1"/>
            </p:cNvGraphicFramePr>
            <p:nvPr>
              <p:extLst>
                <p:ext uri="{D42A27DB-BD31-4B8C-83A1-F6EECF244321}">
                  <p14:modId xmlns:p14="http://schemas.microsoft.com/office/powerpoint/2010/main" val="3124992765"/>
                </p:ext>
              </p:extLst>
            </p:nvPr>
          </p:nvGraphicFramePr>
          <p:xfrm>
            <a:off x="1183986" y="6204338"/>
            <a:ext cx="1048109" cy="449189"/>
          </p:xfrm>
          <a:graphic>
            <a:graphicData uri="http://schemas.openxmlformats.org/presentationml/2006/ole">
              <mc:AlternateContent xmlns:mc="http://schemas.openxmlformats.org/markup-compatibility/2006">
                <mc:Choice xmlns:v="urn:schemas-microsoft-com:vml" Requires="v">
                  <p:oleObj name="Equation" r:id="rId18" imgW="444240" imgH="190440" progId="Equation.DSMT4">
                    <p:embed/>
                  </p:oleObj>
                </mc:Choice>
                <mc:Fallback>
                  <p:oleObj name="Equation" r:id="rId18" imgW="444240" imgH="190440" progId="Equation.DSMT4">
                    <p:embed/>
                    <p:pic>
                      <p:nvPicPr>
                        <p:cNvPr id="0" name=""/>
                        <p:cNvPicPr/>
                        <p:nvPr/>
                      </p:nvPicPr>
                      <p:blipFill>
                        <a:blip r:embed="rId19"/>
                        <a:stretch>
                          <a:fillRect/>
                        </a:stretch>
                      </p:blipFill>
                      <p:spPr>
                        <a:xfrm>
                          <a:off x="1183986" y="6204338"/>
                          <a:ext cx="1048109" cy="449189"/>
                        </a:xfrm>
                        <a:prstGeom prst="rect">
                          <a:avLst/>
                        </a:prstGeom>
                      </p:spPr>
                    </p:pic>
                  </p:oleObj>
                </mc:Fallback>
              </mc:AlternateContent>
            </a:graphicData>
          </a:graphic>
        </p:graphicFrame>
      </p:grpSp>
    </p:spTree>
    <p:extLst>
      <p:ext uri="{BB962C8B-B14F-4D97-AF65-F5344CB8AC3E}">
        <p14:creationId xmlns:p14="http://schemas.microsoft.com/office/powerpoint/2010/main" val="207325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815A91-02C2-A307-4C8B-3ED1223E930D}"/>
              </a:ext>
            </a:extLst>
          </p:cNvPr>
          <p:cNvSpPr txBox="1"/>
          <p:nvPr/>
        </p:nvSpPr>
        <p:spPr>
          <a:xfrm>
            <a:off x="929306" y="983672"/>
            <a:ext cx="10701464" cy="5394297"/>
          </a:xfrm>
          <a:prstGeom prst="rect">
            <a:avLst/>
          </a:prstGeom>
          <a:noFill/>
        </p:spPr>
        <p:txBody>
          <a:bodyPr wrap="square">
            <a:spAutoFit/>
          </a:bodyPr>
          <a:lstStyle/>
          <a:p>
            <a:pPr marL="0" marR="0">
              <a:lnSpc>
                <a:spcPct val="115000"/>
              </a:lnSpc>
              <a:spcBef>
                <a:spcPts val="0"/>
              </a:spcBef>
              <a:spcAft>
                <a:spcPts val="0"/>
              </a:spcAft>
            </a:pP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dirty="0">
                <a:solidFill>
                  <a:srgbClr val="FFC000"/>
                </a:solidFill>
                <a:effectLst/>
                <a:latin typeface="Times New Roman" panose="02020603050405020304" pitchFamily="18" charset="0"/>
                <a:ea typeface="Times New Roman" panose="02020603050405020304" pitchFamily="18" charset="0"/>
              </a:rPr>
              <a:t>Nhận xét: </a:t>
            </a:r>
          </a:p>
          <a:p>
            <a:pPr marL="0"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rPr>
              <a:t>Xét phương trình                                       với</a:t>
            </a:r>
          </a:p>
          <a:p>
            <a:pPr marL="0"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rPr>
              <a:t>Ta có: </a:t>
            </a:r>
          </a:p>
          <a:p>
            <a:pPr marL="342900" marR="0" lvl="0" indent="-342900">
              <a:lnSpc>
                <a:spcPct val="115000"/>
              </a:lnSpc>
              <a:spcBef>
                <a:spcPts val="0"/>
              </a:spcBef>
              <a:spcAft>
                <a:spcPts val="800"/>
              </a:spcAft>
              <a:buFont typeface="Symbol" panose="05050102010706020507" pitchFamily="18" charset="2"/>
              <a:buChar char=""/>
            </a:pP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Nếu            thì phương trình có hai nghiệm phân biệt</a:t>
            </a:r>
            <a:endParaRPr lang="en-US"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15000"/>
              </a:lnSpc>
              <a:spcBef>
                <a:spcPts val="0"/>
              </a:spcBef>
              <a:spcAft>
                <a:spcPts val="0"/>
              </a:spcAft>
            </a:pPr>
            <a:endParaRPr lang="en-US" sz="3200" dirty="0">
              <a:solidFill>
                <a:schemeClr val="bg1"/>
              </a:solidFill>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Nếu            thì phương trình có nghiệm kép </a:t>
            </a:r>
            <a:endParaRPr lang="en-US"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Symbol" panose="05050102010706020507" pitchFamily="18" charset="2"/>
              <a:buChar char=""/>
            </a:pP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Nếu            thì phương trình vô nghiệm </a:t>
            </a:r>
            <a:endParaRPr lang="en-US"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a:solidFill>
                  <a:schemeClr val="accent4"/>
                </a:solidFill>
                <a:effectLst/>
                <a:latin typeface="Times New Roman" panose="02020603050405020304" pitchFamily="18" charset="0"/>
                <a:ea typeface="Times New Roman" panose="02020603050405020304" pitchFamily="18" charset="0"/>
              </a:rPr>
              <a:t>Công thức trên là công thức nghiệm thu gọn</a:t>
            </a:r>
          </a:p>
        </p:txBody>
      </p:sp>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3CBD7C2-1E1A-865C-A923-6CFE3F5C90C2}"/>
              </a:ext>
            </a:extLst>
          </p:cNvPr>
          <p:cNvSpPr txBox="1">
            <a:spLocks/>
          </p:cNvSpPr>
          <p:nvPr/>
        </p:nvSpPr>
        <p:spPr>
          <a:xfrm>
            <a:off x="520477" y="-108710"/>
            <a:ext cx="11110293"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 (Tiết 2)</a:t>
            </a:r>
            <a:endParaRPr lang="en-US" sz="320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63913266"/>
              </p:ext>
            </p:extLst>
          </p:nvPr>
        </p:nvGraphicFramePr>
        <p:xfrm>
          <a:off x="2274767" y="3363769"/>
          <a:ext cx="4903470" cy="1152525"/>
        </p:xfrm>
        <a:graphic>
          <a:graphicData uri="http://schemas.openxmlformats.org/presentationml/2006/ole">
            <mc:AlternateContent xmlns:mc="http://schemas.openxmlformats.org/markup-compatibility/2006">
              <mc:Choice xmlns:v="urn:schemas-microsoft-com:vml" Requires="v">
                <p:oleObj name="Equation" r:id="rId2" imgW="4457898" imgH="1047807" progId="Equation.DSMT4">
                  <p:embed/>
                </p:oleObj>
              </mc:Choice>
              <mc:Fallback>
                <p:oleObj name="Equation" r:id="rId2" imgW="4457898" imgH="1047807" progId="Equation.DSMT4">
                  <p:embed/>
                  <p:pic>
                    <p:nvPicPr>
                      <p:cNvPr id="0" name=""/>
                      <p:cNvPicPr/>
                      <p:nvPr/>
                    </p:nvPicPr>
                    <p:blipFill>
                      <a:blip r:embed="rId3"/>
                      <a:stretch>
                        <a:fillRect/>
                      </a:stretch>
                    </p:blipFill>
                    <p:spPr>
                      <a:xfrm>
                        <a:off x="2274767" y="3363769"/>
                        <a:ext cx="4903470" cy="11525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183438364"/>
              </p:ext>
            </p:extLst>
          </p:nvPr>
        </p:nvGraphicFramePr>
        <p:xfrm>
          <a:off x="8539090" y="4175777"/>
          <a:ext cx="2404658" cy="1185859"/>
        </p:xfrm>
        <a:graphic>
          <a:graphicData uri="http://schemas.openxmlformats.org/presentationml/2006/ole">
            <mc:AlternateContent xmlns:mc="http://schemas.openxmlformats.org/markup-compatibility/2006">
              <mc:Choice xmlns:v="urn:schemas-microsoft-com:vml" Requires="v">
                <p:oleObj name="Equation" r:id="rId4" imgW="927000" imgH="457200" progId="Equation.DSMT4">
                  <p:embed/>
                </p:oleObj>
              </mc:Choice>
              <mc:Fallback>
                <p:oleObj name="Equation" r:id="rId4" imgW="927000" imgH="457200" progId="Equation.DSMT4">
                  <p:embed/>
                  <p:pic>
                    <p:nvPicPr>
                      <p:cNvPr id="5" name="Object 4"/>
                      <p:cNvPicPr/>
                      <p:nvPr/>
                    </p:nvPicPr>
                    <p:blipFill>
                      <a:blip r:embed="rId5"/>
                      <a:stretch>
                        <a:fillRect/>
                      </a:stretch>
                    </p:blipFill>
                    <p:spPr>
                      <a:xfrm>
                        <a:off x="8539090" y="4175777"/>
                        <a:ext cx="2404658" cy="118585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09374580"/>
              </p:ext>
            </p:extLst>
          </p:nvPr>
        </p:nvGraphicFramePr>
        <p:xfrm>
          <a:off x="3867016" y="1568192"/>
          <a:ext cx="3863026" cy="628866"/>
        </p:xfrm>
        <a:graphic>
          <a:graphicData uri="http://schemas.openxmlformats.org/presentationml/2006/ole">
            <mc:AlternateContent xmlns:mc="http://schemas.openxmlformats.org/markup-compatibility/2006">
              <mc:Choice xmlns:v="urn:schemas-microsoft-com:vml" Requires="v">
                <p:oleObj name="Equation" r:id="rId6" imgW="1638000" imgH="266400" progId="Equation.DSMT4">
                  <p:embed/>
                </p:oleObj>
              </mc:Choice>
              <mc:Fallback>
                <p:oleObj name="Equation" r:id="rId6" imgW="1638000" imgH="266400" progId="Equation.DSMT4">
                  <p:embed/>
                  <p:pic>
                    <p:nvPicPr>
                      <p:cNvPr id="3" name="Object 2"/>
                      <p:cNvPicPr/>
                      <p:nvPr/>
                    </p:nvPicPr>
                    <p:blipFill>
                      <a:blip r:embed="rId7"/>
                      <a:stretch>
                        <a:fillRect/>
                      </a:stretch>
                    </p:blipFill>
                    <p:spPr>
                      <a:xfrm>
                        <a:off x="3867016" y="1568192"/>
                        <a:ext cx="3863026" cy="628866"/>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00754200"/>
              </p:ext>
            </p:extLst>
          </p:nvPr>
        </p:nvGraphicFramePr>
        <p:xfrm>
          <a:off x="8402671" y="1647873"/>
          <a:ext cx="1227614" cy="450533"/>
        </p:xfrm>
        <a:graphic>
          <a:graphicData uri="http://schemas.openxmlformats.org/presentationml/2006/ole">
            <mc:AlternateContent xmlns:mc="http://schemas.openxmlformats.org/markup-compatibility/2006">
              <mc:Choice xmlns:v="urn:schemas-microsoft-com:vml" Requires="v">
                <p:oleObj name="Equation" r:id="rId8" imgW="520560" imgH="190440" progId="Equation.DSMT4">
                  <p:embed/>
                </p:oleObj>
              </mc:Choice>
              <mc:Fallback>
                <p:oleObj name="Equation" r:id="rId8" imgW="520560" imgH="190440" progId="Equation.DSMT4">
                  <p:embed/>
                  <p:pic>
                    <p:nvPicPr>
                      <p:cNvPr id="4" name="Object 3"/>
                      <p:cNvPicPr/>
                      <p:nvPr/>
                    </p:nvPicPr>
                    <p:blipFill>
                      <a:blip r:embed="rId9"/>
                      <a:stretch>
                        <a:fillRect/>
                      </a:stretch>
                    </p:blipFill>
                    <p:spPr>
                      <a:xfrm>
                        <a:off x="8402671" y="1647873"/>
                        <a:ext cx="1227614" cy="45053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00779683"/>
              </p:ext>
            </p:extLst>
          </p:nvPr>
        </p:nvGraphicFramePr>
        <p:xfrm>
          <a:off x="2077256" y="2146044"/>
          <a:ext cx="2052205" cy="502227"/>
        </p:xfrm>
        <a:graphic>
          <a:graphicData uri="http://schemas.openxmlformats.org/presentationml/2006/ole">
            <mc:AlternateContent xmlns:mc="http://schemas.openxmlformats.org/markup-compatibility/2006">
              <mc:Choice xmlns:v="urn:schemas-microsoft-com:vml" Requires="v">
                <p:oleObj name="Equation" r:id="rId10" imgW="2257371" imgH="552657" progId="Equation.DSMT4">
                  <p:embed/>
                </p:oleObj>
              </mc:Choice>
              <mc:Fallback>
                <p:oleObj name="Equation" r:id="rId10" imgW="2257371" imgH="552657" progId="Equation.DSMT4">
                  <p:embed/>
                  <p:pic>
                    <p:nvPicPr>
                      <p:cNvPr id="0" name=""/>
                      <p:cNvPicPr/>
                      <p:nvPr/>
                    </p:nvPicPr>
                    <p:blipFill>
                      <a:blip r:embed="rId11"/>
                      <a:stretch>
                        <a:fillRect/>
                      </a:stretch>
                    </p:blipFill>
                    <p:spPr>
                      <a:xfrm>
                        <a:off x="2077256" y="2146044"/>
                        <a:ext cx="2052205" cy="502227"/>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54790401"/>
              </p:ext>
            </p:extLst>
          </p:nvPr>
        </p:nvGraphicFramePr>
        <p:xfrm>
          <a:off x="2111678" y="2772968"/>
          <a:ext cx="1078054" cy="449189"/>
        </p:xfrm>
        <a:graphic>
          <a:graphicData uri="http://schemas.openxmlformats.org/presentationml/2006/ole">
            <mc:AlternateContent xmlns:mc="http://schemas.openxmlformats.org/markup-compatibility/2006">
              <mc:Choice xmlns:v="urn:schemas-microsoft-com:vml" Requires="v">
                <p:oleObj name="Equation" r:id="rId12" imgW="457200" imgH="190440" progId="Equation.DSMT4">
                  <p:embed/>
                </p:oleObj>
              </mc:Choice>
              <mc:Fallback>
                <p:oleObj name="Equation" r:id="rId12" imgW="457200" imgH="190440" progId="Equation.DSMT4">
                  <p:embed/>
                  <p:pic>
                    <p:nvPicPr>
                      <p:cNvPr id="0" name=""/>
                      <p:cNvPicPr/>
                      <p:nvPr/>
                    </p:nvPicPr>
                    <p:blipFill>
                      <a:blip r:embed="rId13"/>
                      <a:stretch>
                        <a:fillRect/>
                      </a:stretch>
                    </p:blipFill>
                    <p:spPr>
                      <a:xfrm>
                        <a:off x="2111678" y="2772968"/>
                        <a:ext cx="1078054" cy="449189"/>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91238722"/>
              </p:ext>
            </p:extLst>
          </p:nvPr>
        </p:nvGraphicFramePr>
        <p:xfrm>
          <a:off x="2099341" y="4571892"/>
          <a:ext cx="1078054" cy="449189"/>
        </p:xfrm>
        <a:graphic>
          <a:graphicData uri="http://schemas.openxmlformats.org/presentationml/2006/ole">
            <mc:AlternateContent xmlns:mc="http://schemas.openxmlformats.org/markup-compatibility/2006">
              <mc:Choice xmlns:v="urn:schemas-microsoft-com:vml" Requires="v">
                <p:oleObj name="Equation" r:id="rId14" imgW="457200" imgH="190440" progId="Equation.DSMT4">
                  <p:embed/>
                </p:oleObj>
              </mc:Choice>
              <mc:Fallback>
                <p:oleObj name="Equation" r:id="rId14" imgW="457200" imgH="190440" progId="Equation.DSMT4">
                  <p:embed/>
                  <p:pic>
                    <p:nvPicPr>
                      <p:cNvPr id="0" name=""/>
                      <p:cNvPicPr/>
                      <p:nvPr/>
                    </p:nvPicPr>
                    <p:blipFill>
                      <a:blip r:embed="rId15"/>
                      <a:stretch>
                        <a:fillRect/>
                      </a:stretch>
                    </p:blipFill>
                    <p:spPr>
                      <a:xfrm>
                        <a:off x="2099341" y="4571892"/>
                        <a:ext cx="1078054" cy="449189"/>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31197947"/>
              </p:ext>
            </p:extLst>
          </p:nvPr>
        </p:nvGraphicFramePr>
        <p:xfrm>
          <a:off x="2122289" y="5109331"/>
          <a:ext cx="1078054" cy="449189"/>
        </p:xfrm>
        <a:graphic>
          <a:graphicData uri="http://schemas.openxmlformats.org/presentationml/2006/ole">
            <mc:AlternateContent xmlns:mc="http://schemas.openxmlformats.org/markup-compatibility/2006">
              <mc:Choice xmlns:v="urn:schemas-microsoft-com:vml" Requires="v">
                <p:oleObj name="Equation" r:id="rId16" imgW="457200" imgH="190440" progId="Equation.DSMT4">
                  <p:embed/>
                </p:oleObj>
              </mc:Choice>
              <mc:Fallback>
                <p:oleObj name="Equation" r:id="rId16" imgW="457200" imgH="190440" progId="Equation.DSMT4">
                  <p:embed/>
                  <p:pic>
                    <p:nvPicPr>
                      <p:cNvPr id="0" name=""/>
                      <p:cNvPicPr/>
                      <p:nvPr/>
                    </p:nvPicPr>
                    <p:blipFill>
                      <a:blip r:embed="rId17"/>
                      <a:stretch>
                        <a:fillRect/>
                      </a:stretch>
                    </p:blipFill>
                    <p:spPr>
                      <a:xfrm>
                        <a:off x="2122289" y="5109331"/>
                        <a:ext cx="1078054" cy="449189"/>
                      </a:xfrm>
                      <a:prstGeom prst="rect">
                        <a:avLst/>
                      </a:prstGeom>
                    </p:spPr>
                  </p:pic>
                </p:oleObj>
              </mc:Fallback>
            </mc:AlternateContent>
          </a:graphicData>
        </a:graphic>
      </p:graphicFrame>
    </p:spTree>
    <p:extLst>
      <p:ext uri="{BB962C8B-B14F-4D97-AF65-F5344CB8AC3E}">
        <p14:creationId xmlns:p14="http://schemas.microsoft.com/office/powerpoint/2010/main" val="406067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415650-3257-D059-0B48-37E5207FDED8}"/>
              </a:ext>
            </a:extLst>
          </p:cNvPr>
          <p:cNvSpPr txBox="1"/>
          <p:nvPr/>
        </p:nvSpPr>
        <p:spPr>
          <a:xfrm>
            <a:off x="687358" y="1350667"/>
            <a:ext cx="6096000" cy="1315425"/>
          </a:xfrm>
          <a:prstGeom prst="rect">
            <a:avLst/>
          </a:prstGeom>
          <a:noFill/>
        </p:spPr>
        <p:txBody>
          <a:bodyPr wrap="square">
            <a:spAutoFit/>
          </a:bodyPr>
          <a:lstStyle/>
          <a:p>
            <a:pPr marL="0" marR="0">
              <a:lnSpc>
                <a:spcPct val="115000"/>
              </a:lnSpc>
              <a:spcBef>
                <a:spcPts val="0"/>
              </a:spcBef>
              <a:spcAft>
                <a:spcPts val="0"/>
              </a:spcAft>
            </a:pPr>
            <a:r>
              <a:rPr lang="en-US" sz="3600"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Ví dụ 4 (</a:t>
            </a:r>
            <a:r>
              <a:rPr lang="en-US" sz="360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36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/trang 55)</a:t>
            </a:r>
          </a:p>
          <a:p>
            <a:pPr marL="0" marR="0">
              <a:lnSpc>
                <a:spcPct val="115000"/>
              </a:lnSpc>
              <a:spcBef>
                <a:spcPts val="0"/>
              </a:spcBef>
              <a:spcAft>
                <a:spcPts val="0"/>
              </a:spcAft>
            </a:pP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 các phương trình:</a:t>
            </a:r>
          </a:p>
        </p:txBody>
      </p:sp>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51B922-F177-9CE1-421A-02B31E4BDAA8}"/>
              </a:ext>
            </a:extLst>
          </p:cNvPr>
          <p:cNvSpPr txBox="1">
            <a:spLocks/>
          </p:cNvSpPr>
          <p:nvPr/>
        </p:nvSpPr>
        <p:spPr>
          <a:xfrm>
            <a:off x="520477" y="-108710"/>
            <a:ext cx="11110293"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 (Tiết 2)</a:t>
            </a:r>
            <a:endParaRPr lang="en-US" sz="320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65746130"/>
              </p:ext>
            </p:extLst>
          </p:nvPr>
        </p:nvGraphicFramePr>
        <p:xfrm>
          <a:off x="1997675" y="2666092"/>
          <a:ext cx="4183449" cy="2108195"/>
        </p:xfrm>
        <a:graphic>
          <a:graphicData uri="http://schemas.openxmlformats.org/presentationml/2006/ole">
            <mc:AlternateContent xmlns:mc="http://schemas.openxmlformats.org/markup-compatibility/2006">
              <mc:Choice xmlns:v="urn:schemas-microsoft-com:vml" Requires="v">
                <p:oleObj name="Equation" r:id="rId3" imgW="1612800" imgH="812520" progId="Equation.DSMT4">
                  <p:embed/>
                </p:oleObj>
              </mc:Choice>
              <mc:Fallback>
                <p:oleObj name="Equation" r:id="rId3" imgW="1612800" imgH="812520" progId="Equation.DSMT4">
                  <p:embed/>
                  <p:pic>
                    <p:nvPicPr>
                      <p:cNvPr id="0" name=""/>
                      <p:cNvPicPr/>
                      <p:nvPr/>
                    </p:nvPicPr>
                    <p:blipFill>
                      <a:blip r:embed="rId4"/>
                      <a:stretch>
                        <a:fillRect/>
                      </a:stretch>
                    </p:blipFill>
                    <p:spPr>
                      <a:xfrm>
                        <a:off x="1997675" y="2666092"/>
                        <a:ext cx="4183449" cy="2108195"/>
                      </a:xfrm>
                      <a:prstGeom prst="rect">
                        <a:avLst/>
                      </a:prstGeom>
                    </p:spPr>
                  </p:pic>
                </p:oleObj>
              </mc:Fallback>
            </mc:AlternateContent>
          </a:graphicData>
        </a:graphic>
      </p:graphicFrame>
    </p:spTree>
    <p:extLst>
      <p:ext uri="{BB962C8B-B14F-4D97-AF65-F5344CB8AC3E}">
        <p14:creationId xmlns:p14="http://schemas.microsoft.com/office/powerpoint/2010/main" val="10514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87D652-5DF6-1892-8800-99FACBC5F568}"/>
              </a:ext>
            </a:extLst>
          </p:cNvPr>
          <p:cNvSpPr txBox="1"/>
          <p:nvPr/>
        </p:nvSpPr>
        <p:spPr>
          <a:xfrm>
            <a:off x="762000" y="762000"/>
            <a:ext cx="11170920" cy="5189113"/>
          </a:xfrm>
          <a:prstGeom prst="rect">
            <a:avLst/>
          </a:prstGeom>
          <a:noFill/>
        </p:spPr>
        <p:txBody>
          <a:bodyPr wrap="square">
            <a:spAutoFit/>
          </a:bodyPr>
          <a:lstStyle/>
          <a:p>
            <a:pPr marL="0" marR="0">
              <a:lnSpc>
                <a:spcPct val="115000"/>
              </a:lnSpc>
              <a:spcBef>
                <a:spcPts val="0"/>
              </a:spcBef>
              <a:spcAft>
                <a:spcPts val="0"/>
              </a:spcAft>
            </a:pPr>
            <a:r>
              <a:rPr lang="en-US" sz="3200" dirty="0">
                <a:solidFill>
                  <a:srgbClr val="FFC000"/>
                </a:solidFill>
                <a:effectLst/>
                <a:latin typeface="Times New Roman" panose="02020603050405020304" pitchFamily="18" charset="0"/>
                <a:ea typeface="Times New Roman" panose="02020603050405020304" pitchFamily="18" charset="0"/>
              </a:rPr>
              <a:t>Luyện tập 4 SGK/tr56. </a:t>
            </a:r>
            <a:r>
              <a:rPr lang="en-US" sz="3200" dirty="0">
                <a:solidFill>
                  <a:schemeClr val="bg1"/>
                </a:solidFill>
                <a:effectLst/>
                <a:latin typeface="Times New Roman" panose="02020603050405020304" pitchFamily="18" charset="0"/>
                <a:ea typeface="Times New Roman" panose="02020603050405020304" pitchFamily="18" charset="0"/>
              </a:rPr>
              <a:t>Giải các phương trình:</a:t>
            </a:r>
          </a:p>
          <a:p>
            <a:pPr marL="0" marR="0">
              <a:lnSpc>
                <a:spcPct val="115000"/>
              </a:lnSpc>
              <a:spcBef>
                <a:spcPts val="0"/>
              </a:spcBef>
              <a:spcAft>
                <a:spcPts val="0"/>
              </a:spcAft>
            </a:pPr>
            <a:endParaRPr lang="en-US" sz="3200" dirty="0">
              <a:solidFill>
                <a:srgbClr val="FFC000"/>
              </a:solidFill>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endParaRPr lang="en-US" sz="3200" dirty="0">
              <a:solidFill>
                <a:srgbClr val="FFC000"/>
              </a:solidFill>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endParaRPr lang="en-US" sz="3200" dirty="0">
              <a:solidFill>
                <a:srgbClr val="FFC000"/>
              </a:solidFill>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endParaRPr lang="en-US" sz="3200" dirty="0">
              <a:solidFill>
                <a:srgbClr val="FFC000"/>
              </a:solidFill>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3200" dirty="0">
                <a:solidFill>
                  <a:srgbClr val="FFC000"/>
                </a:solidFill>
                <a:latin typeface="Times New Roman" panose="02020603050405020304" pitchFamily="18" charset="0"/>
                <a:ea typeface="Times New Roman" panose="02020603050405020304" pitchFamily="18" charset="0"/>
              </a:rPr>
              <a:t>HOẠT ĐỘNG NHÓM (6 nhóm) – Thời gian: 2 phút</a:t>
            </a:r>
          </a:p>
          <a:p>
            <a:pPr marL="0"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rPr>
              <a:t>+ Nhóm 1; 2: Làm ý a)</a:t>
            </a:r>
          </a:p>
          <a:p>
            <a:pPr marL="0"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rPr>
              <a:t>+ Nhóm 3; 4: Làm ý b)</a:t>
            </a:r>
          </a:p>
          <a:p>
            <a:pPr marL="0" marR="0">
              <a:lnSpc>
                <a:spcPct val="115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rPr>
              <a:t>+ Nhóm 5; 6: Làm ý c)</a:t>
            </a:r>
          </a:p>
        </p:txBody>
      </p:sp>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5E6F527-3B4E-7420-DFA3-CA36E5F88699}"/>
              </a:ext>
            </a:extLst>
          </p:cNvPr>
          <p:cNvSpPr txBox="1">
            <a:spLocks/>
          </p:cNvSpPr>
          <p:nvPr/>
        </p:nvSpPr>
        <p:spPr>
          <a:xfrm>
            <a:off x="520477" y="-108710"/>
            <a:ext cx="11110293"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 (Tiết 2)</a:t>
            </a:r>
            <a:endParaRPr lang="en-US" sz="3200">
              <a:solidFill>
                <a:srgbClr val="FFFF00"/>
              </a:solidFill>
            </a:endParaRPr>
          </a:p>
        </p:txBody>
      </p:sp>
      <p:pic>
        <p:nvPicPr>
          <p:cNvPr id="5" name="Đồng hồ đếm ngược 2 phút có tiếng">
            <a:hlinkClick r:id="" action="ppaction://media"/>
            <a:extLst>
              <a:ext uri="{FF2B5EF4-FFF2-40B4-BE49-F238E27FC236}">
                <a16:creationId xmlns:a16="http://schemas.microsoft.com/office/drawing/2014/main" id="{67859303-C4B2-24A3-4CE1-259E45B8F6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2868" y="4295532"/>
            <a:ext cx="1885351" cy="106051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136491527"/>
              </p:ext>
            </p:extLst>
          </p:nvPr>
        </p:nvGraphicFramePr>
        <p:xfrm>
          <a:off x="1592088" y="1440015"/>
          <a:ext cx="3803135" cy="1916541"/>
        </p:xfrm>
        <a:graphic>
          <a:graphicData uri="http://schemas.openxmlformats.org/presentationml/2006/ole">
            <mc:AlternateContent xmlns:mc="http://schemas.openxmlformats.org/markup-compatibility/2006">
              <mc:Choice xmlns:v="urn:schemas-microsoft-com:vml" Requires="v">
                <p:oleObj name="Equation" r:id="rId6" imgW="1612800" imgH="812520" progId="Equation.DSMT4">
                  <p:embed/>
                </p:oleObj>
              </mc:Choice>
              <mc:Fallback>
                <p:oleObj name="Equation" r:id="rId6" imgW="1612800" imgH="812520" progId="Equation.DSMT4">
                  <p:embed/>
                  <p:pic>
                    <p:nvPicPr>
                      <p:cNvPr id="0" name=""/>
                      <p:cNvPicPr/>
                      <p:nvPr/>
                    </p:nvPicPr>
                    <p:blipFill>
                      <a:blip r:embed="rId7"/>
                      <a:stretch>
                        <a:fillRect/>
                      </a:stretch>
                    </p:blipFill>
                    <p:spPr>
                      <a:xfrm>
                        <a:off x="1592088" y="1440015"/>
                        <a:ext cx="3803135" cy="1916541"/>
                      </a:xfrm>
                      <a:prstGeom prst="rect">
                        <a:avLst/>
                      </a:prstGeom>
                    </p:spPr>
                  </p:pic>
                </p:oleObj>
              </mc:Fallback>
            </mc:AlternateContent>
          </a:graphicData>
        </a:graphic>
      </p:graphicFrame>
    </p:spTree>
    <p:extLst>
      <p:ext uri="{BB962C8B-B14F-4D97-AF65-F5344CB8AC3E}">
        <p14:creationId xmlns:p14="http://schemas.microsoft.com/office/powerpoint/2010/main" val="80714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fade">
                                      <p:cBhvr>
                                        <p:cTn id="16" dur="500"/>
                                        <p:tgtEl>
                                          <p:spTgt spid="4">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500"/>
                                        <p:tgtEl>
                                          <p:spTgt spid="4">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7508F4E-6CDF-1629-3E7A-C5CA34816F84}"/>
              </a:ext>
            </a:extLst>
          </p:cNvPr>
          <p:cNvSpPr txBox="1">
            <a:spLocks/>
          </p:cNvSpPr>
          <p:nvPr/>
        </p:nvSpPr>
        <p:spPr>
          <a:xfrm>
            <a:off x="520477" y="-108710"/>
            <a:ext cx="11110293"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 (Tiết 2)</a:t>
            </a:r>
            <a:endParaRPr lang="en-US" sz="3200">
              <a:solidFill>
                <a:srgbClr val="FFFF00"/>
              </a:solidFill>
            </a:endParaRPr>
          </a:p>
        </p:txBody>
      </p:sp>
      <p:grpSp>
        <p:nvGrpSpPr>
          <p:cNvPr id="14" name="Group 13"/>
          <p:cNvGrpSpPr/>
          <p:nvPr/>
        </p:nvGrpSpPr>
        <p:grpSpPr>
          <a:xfrm>
            <a:off x="249786" y="592965"/>
            <a:ext cx="11166359" cy="5913743"/>
            <a:chOff x="249786" y="745365"/>
            <a:chExt cx="11166359" cy="5913743"/>
          </a:xfrm>
        </p:grpSpPr>
        <p:sp>
          <p:nvSpPr>
            <p:cNvPr id="3" name="TextBox 2"/>
            <p:cNvSpPr txBox="1"/>
            <p:nvPr/>
          </p:nvSpPr>
          <p:spPr>
            <a:xfrm>
              <a:off x="249786" y="745365"/>
              <a:ext cx="11166359" cy="5909310"/>
            </a:xfrm>
            <a:prstGeom prst="rect">
              <a:avLst/>
            </a:prstGeom>
            <a:noFill/>
          </p:spPr>
          <p:txBody>
            <a:bodyPr wrap="square" rtlCol="0">
              <a:spAutoFit/>
            </a:bodyPr>
            <a:lstStyle/>
            <a:p>
              <a:pPr>
                <a:lnSpc>
                  <a:spcPct val="150000"/>
                </a:lnSpc>
              </a:pPr>
              <a:r>
                <a:rPr lang="en-US" sz="2800" dirty="0">
                  <a:solidFill>
                    <a:srgbClr val="FFC000"/>
                  </a:solidFill>
                  <a:latin typeface="Times New Roman" panose="02020603050405020304" pitchFamily="18" charset="0"/>
                  <a:ea typeface="Times New Roman" panose="02020603050405020304" pitchFamily="18" charset="0"/>
                </a:rPr>
                <a:t>* Luyện tập 4 (</a:t>
              </a:r>
              <a:r>
                <a:rPr lang="en-US" sz="2800" dirty="0" err="1">
                  <a:solidFill>
                    <a:srgbClr val="FFC000"/>
                  </a:solidFill>
                  <a:latin typeface="Times New Roman" panose="02020603050405020304" pitchFamily="18" charset="0"/>
                  <a:ea typeface="Times New Roman" panose="02020603050405020304" pitchFamily="18" charset="0"/>
                </a:rPr>
                <a:t>sgk</a:t>
              </a:r>
              <a:r>
                <a:rPr lang="en-US" sz="2800" dirty="0">
                  <a:solidFill>
                    <a:srgbClr val="FFC000"/>
                  </a:solidFill>
                  <a:latin typeface="Times New Roman" panose="02020603050405020304" pitchFamily="18" charset="0"/>
                  <a:ea typeface="Times New Roman" panose="02020603050405020304" pitchFamily="18" charset="0"/>
                </a:rPr>
                <a:t>/trang 56) </a:t>
              </a:r>
            </a:p>
            <a:p>
              <a:pPr marL="514350" indent="-514350">
                <a:lnSpc>
                  <a:spcPct val="150000"/>
                </a:lnSpc>
                <a:buAutoNum type="alphaLcParenR"/>
              </a:pPr>
              <a:r>
                <a:rPr lang="en-US" sz="2800" dirty="0">
                  <a:solidFill>
                    <a:schemeClr val="bg1">
                      <a:lumMod val="95000"/>
                    </a:schemeClr>
                  </a:solidFill>
                  <a:latin typeface="Times New Roman" panose="02020603050405020304" pitchFamily="18" charset="0"/>
                  <a:ea typeface="Times New Roman" panose="02020603050405020304" pitchFamily="18" charset="0"/>
                </a:rPr>
                <a:t>Xét phương trình:                         có các hệ số</a:t>
              </a:r>
            </a:p>
            <a:p>
              <a:pPr>
                <a:lnSpc>
                  <a:spcPct val="150000"/>
                </a:lnSpc>
              </a:pPr>
              <a:r>
                <a:rPr lang="en-US" sz="2800" dirty="0">
                  <a:solidFill>
                    <a:schemeClr val="bg1">
                      <a:lumMod val="95000"/>
                    </a:schemeClr>
                  </a:solidFill>
                  <a:latin typeface="Times New Roman" panose="02020603050405020304" pitchFamily="18" charset="0"/>
                  <a:ea typeface="Times New Roman" panose="02020603050405020304" pitchFamily="18" charset="0"/>
                </a:rPr>
                <a:t>  Do             nên  </a:t>
              </a:r>
            </a:p>
            <a:p>
              <a:pPr>
                <a:lnSpc>
                  <a:spcPct val="150000"/>
                </a:lnSpc>
              </a:pPr>
              <a:r>
                <a:rPr lang="en-US" sz="2800" dirty="0">
                  <a:solidFill>
                    <a:schemeClr val="bg1">
                      <a:lumMod val="95000"/>
                    </a:schemeClr>
                  </a:solidFill>
                  <a:latin typeface="Times New Roman" panose="02020603050405020304" pitchFamily="18" charset="0"/>
                  <a:ea typeface="Times New Roman" panose="02020603050405020304" pitchFamily="18" charset="0"/>
                </a:rPr>
                <a:t>Ta có</a:t>
              </a:r>
            </a:p>
            <a:p>
              <a:pPr>
                <a:lnSpc>
                  <a:spcPct val="150000"/>
                </a:lnSpc>
              </a:pPr>
              <a:r>
                <a:rPr lang="en-US" sz="2800" dirty="0">
                  <a:solidFill>
                    <a:schemeClr val="bg1">
                      <a:lumMod val="95000"/>
                    </a:schemeClr>
                  </a:solidFill>
                  <a:latin typeface="Times New Roman" panose="02020603050405020304" pitchFamily="18" charset="0"/>
                  <a:ea typeface="Times New Roman" panose="02020603050405020304" pitchFamily="18" charset="0"/>
                </a:rPr>
                <a:t>Do            nên phương trình đã cho có hai nghiệm phân biệt là:</a:t>
              </a:r>
            </a:p>
            <a:p>
              <a:pPr>
                <a:lnSpc>
                  <a:spcPct val="150000"/>
                </a:lnSpc>
              </a:pPr>
              <a:endParaRPr lang="en-US" sz="2800" dirty="0">
                <a:solidFill>
                  <a:schemeClr val="bg1">
                    <a:lumMod val="95000"/>
                  </a:schemeClr>
                </a:solidFill>
                <a:latin typeface="Times New Roman" panose="02020603050405020304" pitchFamily="18" charset="0"/>
                <a:ea typeface="Times New Roman" panose="02020603050405020304" pitchFamily="18" charset="0"/>
              </a:endParaRPr>
            </a:p>
            <a:p>
              <a:pPr>
                <a:lnSpc>
                  <a:spcPct val="150000"/>
                </a:lnSpc>
              </a:pPr>
              <a:endParaRPr lang="en-US" sz="2800" dirty="0">
                <a:solidFill>
                  <a:schemeClr val="bg1">
                    <a:lumMod val="95000"/>
                  </a:schemeClr>
                </a:solidFill>
                <a:latin typeface="Times New Roman" panose="02020603050405020304" pitchFamily="18" charset="0"/>
                <a:ea typeface="Times New Roman" panose="02020603050405020304" pitchFamily="18" charset="0"/>
              </a:endParaRPr>
            </a:p>
            <a:p>
              <a:pPr>
                <a:lnSpc>
                  <a:spcPct val="150000"/>
                </a:lnSpc>
              </a:pPr>
              <a:endParaRPr lang="en-US" sz="2800" dirty="0">
                <a:solidFill>
                  <a:schemeClr val="bg1">
                    <a:lumMod val="95000"/>
                  </a:schemeClr>
                </a:solidFill>
                <a:latin typeface="Times New Roman" panose="02020603050405020304" pitchFamily="18" charset="0"/>
                <a:ea typeface="Times New Roman" panose="02020603050405020304" pitchFamily="18" charset="0"/>
              </a:endParaRPr>
            </a:p>
            <a:p>
              <a:pPr>
                <a:lnSpc>
                  <a:spcPct val="150000"/>
                </a:lnSpc>
              </a:pPr>
              <a:r>
                <a:rPr lang="en-US" sz="2800" dirty="0">
                  <a:solidFill>
                    <a:schemeClr val="bg1">
                      <a:lumMod val="95000"/>
                    </a:schemeClr>
                  </a:solidFill>
                  <a:latin typeface="Times New Roman" panose="02020603050405020304" pitchFamily="18" charset="0"/>
                  <a:ea typeface="Times New Roman" panose="02020603050405020304" pitchFamily="18" charset="0"/>
                </a:rPr>
                <a:t>Vậy tập nghiệm của phương trình đã cho là </a:t>
              </a:r>
            </a:p>
          </p:txBody>
        </p:sp>
        <p:graphicFrame>
          <p:nvGraphicFramePr>
            <p:cNvPr id="5" name="Object 4"/>
            <p:cNvGraphicFramePr>
              <a:graphicFrameLocks noChangeAspect="1"/>
            </p:cNvGraphicFramePr>
            <p:nvPr>
              <p:extLst>
                <p:ext uri="{D42A27DB-BD31-4B8C-83A1-F6EECF244321}">
                  <p14:modId xmlns:p14="http://schemas.microsoft.com/office/powerpoint/2010/main" val="2219460010"/>
                </p:ext>
              </p:extLst>
            </p:nvPr>
          </p:nvGraphicFramePr>
          <p:xfrm>
            <a:off x="3280315" y="1526733"/>
            <a:ext cx="2259557" cy="462801"/>
          </p:xfrm>
          <a:graphic>
            <a:graphicData uri="http://schemas.openxmlformats.org/presentationml/2006/ole">
              <mc:AlternateContent xmlns:mc="http://schemas.openxmlformats.org/markup-compatibility/2006">
                <mc:Choice xmlns:v="urn:schemas-microsoft-com:vml" Requires="v">
                  <p:oleObj name="Equation" r:id="rId2" imgW="1054080" imgH="215640" progId="Equation.DSMT4">
                    <p:embed/>
                  </p:oleObj>
                </mc:Choice>
                <mc:Fallback>
                  <p:oleObj name="Equation" r:id="rId2" imgW="1054080" imgH="215640" progId="Equation.DSMT4">
                    <p:embed/>
                    <p:pic>
                      <p:nvPicPr>
                        <p:cNvPr id="0" name=""/>
                        <p:cNvPicPr/>
                        <p:nvPr/>
                      </p:nvPicPr>
                      <p:blipFill>
                        <a:blip r:embed="rId3"/>
                        <a:stretch>
                          <a:fillRect/>
                        </a:stretch>
                      </p:blipFill>
                      <p:spPr>
                        <a:xfrm>
                          <a:off x="3280315" y="1526733"/>
                          <a:ext cx="2259557" cy="46280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79914389"/>
                </p:ext>
              </p:extLst>
            </p:nvPr>
          </p:nvGraphicFramePr>
          <p:xfrm>
            <a:off x="7454564" y="1580006"/>
            <a:ext cx="2940147" cy="462801"/>
          </p:xfrm>
          <a:graphic>
            <a:graphicData uri="http://schemas.openxmlformats.org/presentationml/2006/ole">
              <mc:AlternateContent xmlns:mc="http://schemas.openxmlformats.org/markup-compatibility/2006">
                <mc:Choice xmlns:v="urn:schemas-microsoft-com:vml" Requires="v">
                  <p:oleObj name="Equation" r:id="rId4" imgW="1371600" imgH="215640" progId="Equation.DSMT4">
                    <p:embed/>
                  </p:oleObj>
                </mc:Choice>
                <mc:Fallback>
                  <p:oleObj name="Equation" r:id="rId4" imgW="1371600" imgH="215640" progId="Equation.DSMT4">
                    <p:embed/>
                    <p:pic>
                      <p:nvPicPr>
                        <p:cNvPr id="0" name=""/>
                        <p:cNvPicPr/>
                        <p:nvPr/>
                      </p:nvPicPr>
                      <p:blipFill>
                        <a:blip r:embed="rId5"/>
                        <a:stretch>
                          <a:fillRect/>
                        </a:stretch>
                      </p:blipFill>
                      <p:spPr>
                        <a:xfrm>
                          <a:off x="7454564" y="1580006"/>
                          <a:ext cx="2940147" cy="46280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025569556"/>
                </p:ext>
              </p:extLst>
            </p:nvPr>
          </p:nvGraphicFramePr>
          <p:xfrm>
            <a:off x="1037014" y="2250528"/>
            <a:ext cx="1061719" cy="408354"/>
          </p:xfrm>
          <a:graphic>
            <a:graphicData uri="http://schemas.openxmlformats.org/presentationml/2006/ole">
              <mc:AlternateContent xmlns:mc="http://schemas.openxmlformats.org/markup-compatibility/2006">
                <mc:Choice xmlns:v="urn:schemas-microsoft-com:vml" Requires="v">
                  <p:oleObj name="Equation" r:id="rId6" imgW="495000" imgH="190440" progId="Equation.DSMT4">
                    <p:embed/>
                  </p:oleObj>
                </mc:Choice>
                <mc:Fallback>
                  <p:oleObj name="Equation" r:id="rId6" imgW="495000" imgH="190440" progId="Equation.DSMT4">
                    <p:embed/>
                    <p:pic>
                      <p:nvPicPr>
                        <p:cNvPr id="0" name=""/>
                        <p:cNvPicPr/>
                        <p:nvPr/>
                      </p:nvPicPr>
                      <p:blipFill>
                        <a:blip r:embed="rId7"/>
                        <a:stretch>
                          <a:fillRect/>
                        </a:stretch>
                      </p:blipFill>
                      <p:spPr>
                        <a:xfrm>
                          <a:off x="1037014" y="2250528"/>
                          <a:ext cx="1061719" cy="40835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7122264"/>
                </p:ext>
              </p:extLst>
            </p:nvPr>
          </p:nvGraphicFramePr>
          <p:xfrm>
            <a:off x="2708619" y="2250528"/>
            <a:ext cx="1143391" cy="408354"/>
          </p:xfrm>
          <a:graphic>
            <a:graphicData uri="http://schemas.openxmlformats.org/presentationml/2006/ole">
              <mc:AlternateContent xmlns:mc="http://schemas.openxmlformats.org/markup-compatibility/2006">
                <mc:Choice xmlns:v="urn:schemas-microsoft-com:vml" Requires="v">
                  <p:oleObj name="Equation" r:id="rId8" imgW="533160" imgH="190440" progId="Equation.DSMT4">
                    <p:embed/>
                  </p:oleObj>
                </mc:Choice>
                <mc:Fallback>
                  <p:oleObj name="Equation" r:id="rId8" imgW="533160" imgH="190440" progId="Equation.DSMT4">
                    <p:embed/>
                    <p:pic>
                      <p:nvPicPr>
                        <p:cNvPr id="0" name=""/>
                        <p:cNvPicPr/>
                        <p:nvPr/>
                      </p:nvPicPr>
                      <p:blipFill>
                        <a:blip r:embed="rId9"/>
                        <a:stretch>
                          <a:fillRect/>
                        </a:stretch>
                      </p:blipFill>
                      <p:spPr>
                        <a:xfrm>
                          <a:off x="2708619" y="2250528"/>
                          <a:ext cx="1143391" cy="408354"/>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12139091"/>
                </p:ext>
              </p:extLst>
            </p:nvPr>
          </p:nvGraphicFramePr>
          <p:xfrm>
            <a:off x="1198828" y="2754589"/>
            <a:ext cx="6778671" cy="626142"/>
          </p:xfrm>
          <a:graphic>
            <a:graphicData uri="http://schemas.openxmlformats.org/presentationml/2006/ole">
              <mc:AlternateContent xmlns:mc="http://schemas.openxmlformats.org/markup-compatibility/2006">
                <mc:Choice xmlns:v="urn:schemas-microsoft-com:vml" Requires="v">
                  <p:oleObj name="Equation" r:id="rId10" imgW="3162240" imgH="291960" progId="Equation.DSMT4">
                    <p:embed/>
                  </p:oleObj>
                </mc:Choice>
                <mc:Fallback>
                  <p:oleObj name="Equation" r:id="rId10" imgW="3162240" imgH="291960" progId="Equation.DSMT4">
                    <p:embed/>
                    <p:pic>
                      <p:nvPicPr>
                        <p:cNvPr id="0" name=""/>
                        <p:cNvPicPr/>
                        <p:nvPr/>
                      </p:nvPicPr>
                      <p:blipFill>
                        <a:blip r:embed="rId11"/>
                        <a:stretch>
                          <a:fillRect/>
                        </a:stretch>
                      </p:blipFill>
                      <p:spPr>
                        <a:xfrm>
                          <a:off x="1198828" y="2754589"/>
                          <a:ext cx="6778671" cy="62614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06142470"/>
                </p:ext>
              </p:extLst>
            </p:nvPr>
          </p:nvGraphicFramePr>
          <p:xfrm>
            <a:off x="828223" y="3512957"/>
            <a:ext cx="952826" cy="408354"/>
          </p:xfrm>
          <a:graphic>
            <a:graphicData uri="http://schemas.openxmlformats.org/presentationml/2006/ole">
              <mc:AlternateContent xmlns:mc="http://schemas.openxmlformats.org/markup-compatibility/2006">
                <mc:Choice xmlns:v="urn:schemas-microsoft-com:vml" Requires="v">
                  <p:oleObj name="Equation" r:id="rId12" imgW="444240" imgH="190440" progId="Equation.DSMT4">
                    <p:embed/>
                  </p:oleObj>
                </mc:Choice>
                <mc:Fallback>
                  <p:oleObj name="Equation" r:id="rId12" imgW="444240" imgH="190440" progId="Equation.DSMT4">
                    <p:embed/>
                    <p:pic>
                      <p:nvPicPr>
                        <p:cNvPr id="0" name=""/>
                        <p:cNvPicPr/>
                        <p:nvPr/>
                      </p:nvPicPr>
                      <p:blipFill>
                        <a:blip r:embed="rId13"/>
                        <a:stretch>
                          <a:fillRect/>
                        </a:stretch>
                      </p:blipFill>
                      <p:spPr>
                        <a:xfrm>
                          <a:off x="828223" y="3512957"/>
                          <a:ext cx="952826" cy="408354"/>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46972482"/>
                </p:ext>
              </p:extLst>
            </p:nvPr>
          </p:nvGraphicFramePr>
          <p:xfrm>
            <a:off x="3137830" y="3998758"/>
            <a:ext cx="5390270" cy="2150662"/>
          </p:xfrm>
          <a:graphic>
            <a:graphicData uri="http://schemas.openxmlformats.org/presentationml/2006/ole">
              <mc:AlternateContent xmlns:mc="http://schemas.openxmlformats.org/markup-compatibility/2006">
                <mc:Choice xmlns:v="urn:schemas-microsoft-com:vml" Requires="v">
                  <p:oleObj name="Equation" r:id="rId14" imgW="2514600" imgH="1002960" progId="Equation.DSMT4">
                    <p:embed/>
                  </p:oleObj>
                </mc:Choice>
                <mc:Fallback>
                  <p:oleObj name="Equation" r:id="rId14" imgW="2514600" imgH="1002960" progId="Equation.DSMT4">
                    <p:embed/>
                    <p:pic>
                      <p:nvPicPr>
                        <p:cNvPr id="0" name=""/>
                        <p:cNvPicPr/>
                        <p:nvPr/>
                      </p:nvPicPr>
                      <p:blipFill>
                        <a:blip r:embed="rId15"/>
                        <a:stretch>
                          <a:fillRect/>
                        </a:stretch>
                      </p:blipFill>
                      <p:spPr>
                        <a:xfrm>
                          <a:off x="3137830" y="3998758"/>
                          <a:ext cx="5390270" cy="2150662"/>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016571865"/>
                </p:ext>
              </p:extLst>
            </p:nvPr>
          </p:nvGraphicFramePr>
          <p:xfrm>
            <a:off x="6586095" y="5869624"/>
            <a:ext cx="3430171" cy="789484"/>
          </p:xfrm>
          <a:graphic>
            <a:graphicData uri="http://schemas.openxmlformats.org/presentationml/2006/ole">
              <mc:AlternateContent xmlns:mc="http://schemas.openxmlformats.org/markup-compatibility/2006">
                <mc:Choice xmlns:v="urn:schemas-microsoft-com:vml" Requires="v">
                  <p:oleObj name="Equation" r:id="rId16" imgW="1600200" imgH="368280" progId="Equation.DSMT4">
                    <p:embed/>
                  </p:oleObj>
                </mc:Choice>
                <mc:Fallback>
                  <p:oleObj name="Equation" r:id="rId16" imgW="1600200" imgH="368280" progId="Equation.DSMT4">
                    <p:embed/>
                    <p:pic>
                      <p:nvPicPr>
                        <p:cNvPr id="0" name=""/>
                        <p:cNvPicPr/>
                        <p:nvPr/>
                      </p:nvPicPr>
                      <p:blipFill>
                        <a:blip r:embed="rId17"/>
                        <a:stretch>
                          <a:fillRect/>
                        </a:stretch>
                      </p:blipFill>
                      <p:spPr>
                        <a:xfrm>
                          <a:off x="6586095" y="5869624"/>
                          <a:ext cx="3430171" cy="789484"/>
                        </a:xfrm>
                        <a:prstGeom prst="rect">
                          <a:avLst/>
                        </a:prstGeom>
                      </p:spPr>
                    </p:pic>
                  </p:oleObj>
                </mc:Fallback>
              </mc:AlternateContent>
            </a:graphicData>
          </a:graphic>
        </p:graphicFrame>
      </p:grpSp>
    </p:spTree>
    <p:extLst>
      <p:ext uri="{BB962C8B-B14F-4D97-AF65-F5344CB8AC3E}">
        <p14:creationId xmlns:p14="http://schemas.microsoft.com/office/powerpoint/2010/main" val="5577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3B216B-3EC0-79AB-1109-1C767348BF21}"/>
              </a:ext>
            </a:extLst>
          </p:cNvPr>
          <p:cNvSpPr txBox="1"/>
          <p:nvPr/>
        </p:nvSpPr>
        <p:spPr>
          <a:xfrm>
            <a:off x="429492" y="353349"/>
            <a:ext cx="11582400" cy="5543056"/>
          </a:xfrm>
          <a:prstGeom prst="rect">
            <a:avLst/>
          </a:prstGeom>
          <a:noFill/>
        </p:spPr>
        <p:txBody>
          <a:bodyPr wrap="square">
            <a:spAutoFit/>
          </a:bodyPr>
          <a:lstStyle/>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b) Xét phương trình:                                          </a:t>
            </a:r>
          </a:p>
          <a:p>
            <a:pPr marL="0" marR="0">
              <a:lnSpc>
                <a:spcPct val="115000"/>
              </a:lnSpc>
              <a:spcBef>
                <a:spcPts val="0"/>
              </a:spcBef>
              <a:spcAft>
                <a:spcPts val="0"/>
              </a:spcAft>
            </a:pPr>
            <a:r>
              <a:rPr lang="en-US" sz="2800" dirty="0">
                <a:solidFill>
                  <a:schemeClr val="bg1"/>
                </a:solidFill>
                <a:latin typeface="Times New Roman" panose="02020603050405020304" pitchFamily="18" charset="0"/>
                <a:ea typeface="Times New Roman" panose="02020603050405020304" pitchFamily="18" charset="0"/>
              </a:rPr>
              <a:t> </a:t>
            </a:r>
            <a:r>
              <a:rPr lang="en-US" sz="2800" dirty="0">
                <a:solidFill>
                  <a:schemeClr val="bg1"/>
                </a:solidFill>
                <a:effectLst/>
                <a:latin typeface="Times New Roman" panose="02020603050405020304" pitchFamily="18" charset="0"/>
                <a:ea typeface="Times New Roman" panose="02020603050405020304" pitchFamily="18" charset="0"/>
              </a:rPr>
              <a:t>có các hệ số                                        Do             nên</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Ta có: </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Do            nên phương trình đã cho vô nghiệm</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c) Xét phương trình:                                   </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có các hệ số                                        Do             nên  </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Ta có: </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Do            nên phương trình đã cho nghiệm kép là: </a:t>
            </a:r>
          </a:p>
          <a:p>
            <a:pPr marL="0" marR="0">
              <a:lnSpc>
                <a:spcPct val="115000"/>
              </a:lnSpc>
              <a:spcBef>
                <a:spcPts val="0"/>
              </a:spcBef>
              <a:spcAft>
                <a:spcPts val="0"/>
              </a:spcAft>
            </a:pPr>
            <a:endParaRPr lang="en-US" sz="2800" dirty="0">
              <a:solidFill>
                <a:schemeClr val="bg1"/>
              </a:solidFill>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Vậy tập nghiệm của phương trình đã cho là: </a:t>
            </a:r>
          </a:p>
        </p:txBody>
      </p:sp>
      <p:graphicFrame>
        <p:nvGraphicFramePr>
          <p:cNvPr id="2" name="Object 1"/>
          <p:cNvGraphicFramePr>
            <a:graphicFrameLocks noChangeAspect="1"/>
          </p:cNvGraphicFramePr>
          <p:nvPr>
            <p:extLst>
              <p:ext uri="{D42A27DB-BD31-4B8C-83A1-F6EECF244321}">
                <p14:modId xmlns:p14="http://schemas.microsoft.com/office/powerpoint/2010/main" val="3139398167"/>
              </p:ext>
            </p:extLst>
          </p:nvPr>
        </p:nvGraphicFramePr>
        <p:xfrm>
          <a:off x="3221142" y="4346014"/>
          <a:ext cx="3620735" cy="980049"/>
        </p:xfrm>
        <a:graphic>
          <a:graphicData uri="http://schemas.openxmlformats.org/presentationml/2006/ole">
            <mc:AlternateContent xmlns:mc="http://schemas.openxmlformats.org/markup-compatibility/2006">
              <mc:Choice xmlns:v="urn:schemas-microsoft-com:vml" Requires="v">
                <p:oleObj name="Equation" r:id="rId2" imgW="1688760" imgH="457200" progId="Equation.DSMT4">
                  <p:embed/>
                </p:oleObj>
              </mc:Choice>
              <mc:Fallback>
                <p:oleObj name="Equation" r:id="rId2" imgW="1688760" imgH="457200" progId="Equation.DSMT4">
                  <p:embed/>
                  <p:pic>
                    <p:nvPicPr>
                      <p:cNvPr id="0" name=""/>
                      <p:cNvPicPr/>
                      <p:nvPr/>
                    </p:nvPicPr>
                    <p:blipFill>
                      <a:blip r:embed="rId3"/>
                      <a:stretch>
                        <a:fillRect/>
                      </a:stretch>
                    </p:blipFill>
                    <p:spPr>
                      <a:xfrm>
                        <a:off x="3221142" y="4346014"/>
                        <a:ext cx="3620735" cy="980049"/>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013400921"/>
              </p:ext>
            </p:extLst>
          </p:nvPr>
        </p:nvGraphicFramePr>
        <p:xfrm>
          <a:off x="4646837" y="5844541"/>
          <a:ext cx="1212686" cy="965199"/>
        </p:xfrm>
        <a:graphic>
          <a:graphicData uri="http://schemas.openxmlformats.org/presentationml/2006/ole">
            <mc:AlternateContent xmlns:mc="http://schemas.openxmlformats.org/markup-compatibility/2006">
              <mc:Choice xmlns:v="urn:schemas-microsoft-com:vml" Requires="v">
                <p:oleObj name="Equation" r:id="rId4" imgW="622080" imgH="495000" progId="Equation.DSMT4">
                  <p:embed/>
                </p:oleObj>
              </mc:Choice>
              <mc:Fallback>
                <p:oleObj name="Equation" r:id="rId4" imgW="622080" imgH="495000" progId="Equation.DSMT4">
                  <p:embed/>
                  <p:pic>
                    <p:nvPicPr>
                      <p:cNvPr id="0" name=""/>
                      <p:cNvPicPr/>
                      <p:nvPr/>
                    </p:nvPicPr>
                    <p:blipFill>
                      <a:blip r:embed="rId5"/>
                      <a:stretch>
                        <a:fillRect/>
                      </a:stretch>
                    </p:blipFill>
                    <p:spPr>
                      <a:xfrm>
                        <a:off x="4646837" y="5844541"/>
                        <a:ext cx="1212686" cy="96519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7504655"/>
              </p:ext>
            </p:extLst>
          </p:nvPr>
        </p:nvGraphicFramePr>
        <p:xfrm>
          <a:off x="3520601" y="391936"/>
          <a:ext cx="3021818" cy="462801"/>
        </p:xfrm>
        <a:graphic>
          <a:graphicData uri="http://schemas.openxmlformats.org/presentationml/2006/ole">
            <mc:AlternateContent xmlns:mc="http://schemas.openxmlformats.org/markup-compatibility/2006">
              <mc:Choice xmlns:v="urn:schemas-microsoft-com:vml" Requires="v">
                <p:oleObj name="Equation" r:id="rId6" imgW="1409400" imgH="215640" progId="Equation.DSMT4">
                  <p:embed/>
                </p:oleObj>
              </mc:Choice>
              <mc:Fallback>
                <p:oleObj name="Equation" r:id="rId6" imgW="1409400" imgH="215640" progId="Equation.DSMT4">
                  <p:embed/>
                  <p:pic>
                    <p:nvPicPr>
                      <p:cNvPr id="0" name=""/>
                      <p:cNvPicPr/>
                      <p:nvPr/>
                    </p:nvPicPr>
                    <p:blipFill>
                      <a:blip r:embed="rId7"/>
                      <a:stretch>
                        <a:fillRect/>
                      </a:stretch>
                    </p:blipFill>
                    <p:spPr>
                      <a:xfrm>
                        <a:off x="3520601" y="391936"/>
                        <a:ext cx="3021818" cy="46280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40539266"/>
              </p:ext>
            </p:extLst>
          </p:nvPr>
        </p:nvGraphicFramePr>
        <p:xfrm>
          <a:off x="2355768" y="913280"/>
          <a:ext cx="3430171" cy="462801"/>
        </p:xfrm>
        <a:graphic>
          <a:graphicData uri="http://schemas.openxmlformats.org/presentationml/2006/ole">
            <mc:AlternateContent xmlns:mc="http://schemas.openxmlformats.org/markup-compatibility/2006">
              <mc:Choice xmlns:v="urn:schemas-microsoft-com:vml" Requires="v">
                <p:oleObj name="Equation" r:id="rId8" imgW="1600200" imgH="215640" progId="Equation.DSMT4">
                  <p:embed/>
                </p:oleObj>
              </mc:Choice>
              <mc:Fallback>
                <p:oleObj name="Equation" r:id="rId8" imgW="1600200" imgH="215640" progId="Equation.DSMT4">
                  <p:embed/>
                  <p:pic>
                    <p:nvPicPr>
                      <p:cNvPr id="0" name=""/>
                      <p:cNvPicPr/>
                      <p:nvPr/>
                    </p:nvPicPr>
                    <p:blipFill>
                      <a:blip r:embed="rId9"/>
                      <a:stretch>
                        <a:fillRect/>
                      </a:stretch>
                    </p:blipFill>
                    <p:spPr>
                      <a:xfrm>
                        <a:off x="2355768" y="913280"/>
                        <a:ext cx="3430171" cy="46280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728757419"/>
              </p:ext>
            </p:extLst>
          </p:nvPr>
        </p:nvGraphicFramePr>
        <p:xfrm>
          <a:off x="6408369" y="940503"/>
          <a:ext cx="980049" cy="408354"/>
        </p:xfrm>
        <a:graphic>
          <a:graphicData uri="http://schemas.openxmlformats.org/presentationml/2006/ole">
            <mc:AlternateContent xmlns:mc="http://schemas.openxmlformats.org/markup-compatibility/2006">
              <mc:Choice xmlns:v="urn:schemas-microsoft-com:vml" Requires="v">
                <p:oleObj name="Equation" r:id="rId10" imgW="457200" imgH="190440" progId="Equation.DSMT4">
                  <p:embed/>
                </p:oleObj>
              </mc:Choice>
              <mc:Fallback>
                <p:oleObj name="Equation" r:id="rId10" imgW="457200" imgH="190440" progId="Equation.DSMT4">
                  <p:embed/>
                  <p:pic>
                    <p:nvPicPr>
                      <p:cNvPr id="0" name=""/>
                      <p:cNvPicPr/>
                      <p:nvPr/>
                    </p:nvPicPr>
                    <p:blipFill>
                      <a:blip r:embed="rId11"/>
                      <a:stretch>
                        <a:fillRect/>
                      </a:stretch>
                    </p:blipFill>
                    <p:spPr>
                      <a:xfrm>
                        <a:off x="6408369" y="940503"/>
                        <a:ext cx="980049" cy="40835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05823474"/>
              </p:ext>
            </p:extLst>
          </p:nvPr>
        </p:nvGraphicFramePr>
        <p:xfrm>
          <a:off x="8066354" y="926575"/>
          <a:ext cx="925603" cy="408354"/>
        </p:xfrm>
        <a:graphic>
          <a:graphicData uri="http://schemas.openxmlformats.org/presentationml/2006/ole">
            <mc:AlternateContent xmlns:mc="http://schemas.openxmlformats.org/markup-compatibility/2006">
              <mc:Choice xmlns:v="urn:schemas-microsoft-com:vml" Requires="v">
                <p:oleObj name="Equation" r:id="rId12" imgW="431640" imgH="190440" progId="Equation.DSMT4">
                  <p:embed/>
                </p:oleObj>
              </mc:Choice>
              <mc:Fallback>
                <p:oleObj name="Equation" r:id="rId12" imgW="431640" imgH="190440" progId="Equation.DSMT4">
                  <p:embed/>
                  <p:pic>
                    <p:nvPicPr>
                      <p:cNvPr id="0" name=""/>
                      <p:cNvPicPr/>
                      <p:nvPr/>
                    </p:nvPicPr>
                    <p:blipFill>
                      <a:blip r:embed="rId13"/>
                      <a:stretch>
                        <a:fillRect/>
                      </a:stretch>
                    </p:blipFill>
                    <p:spPr>
                      <a:xfrm>
                        <a:off x="8066354" y="926575"/>
                        <a:ext cx="925603" cy="40835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29256351"/>
              </p:ext>
            </p:extLst>
          </p:nvPr>
        </p:nvGraphicFramePr>
        <p:xfrm>
          <a:off x="1473969" y="1349586"/>
          <a:ext cx="6560883" cy="571696"/>
        </p:xfrm>
        <a:graphic>
          <a:graphicData uri="http://schemas.openxmlformats.org/presentationml/2006/ole">
            <mc:AlternateContent xmlns:mc="http://schemas.openxmlformats.org/markup-compatibility/2006">
              <mc:Choice xmlns:v="urn:schemas-microsoft-com:vml" Requires="v">
                <p:oleObj name="Equation" r:id="rId14" imgW="3060360" imgH="266400" progId="Equation.DSMT4">
                  <p:embed/>
                </p:oleObj>
              </mc:Choice>
              <mc:Fallback>
                <p:oleObj name="Equation" r:id="rId14" imgW="3060360" imgH="266400" progId="Equation.DSMT4">
                  <p:embed/>
                  <p:pic>
                    <p:nvPicPr>
                      <p:cNvPr id="0" name=""/>
                      <p:cNvPicPr/>
                      <p:nvPr/>
                    </p:nvPicPr>
                    <p:blipFill>
                      <a:blip r:embed="rId15"/>
                      <a:stretch>
                        <a:fillRect/>
                      </a:stretch>
                    </p:blipFill>
                    <p:spPr>
                      <a:xfrm>
                        <a:off x="1473969" y="1349586"/>
                        <a:ext cx="6560883" cy="57169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686121565"/>
              </p:ext>
            </p:extLst>
          </p:nvPr>
        </p:nvGraphicFramePr>
        <p:xfrm>
          <a:off x="997799" y="1907427"/>
          <a:ext cx="980049" cy="408354"/>
        </p:xfrm>
        <a:graphic>
          <a:graphicData uri="http://schemas.openxmlformats.org/presentationml/2006/ole">
            <mc:AlternateContent xmlns:mc="http://schemas.openxmlformats.org/markup-compatibility/2006">
              <mc:Choice xmlns:v="urn:schemas-microsoft-com:vml" Requires="v">
                <p:oleObj name="Equation" r:id="rId16" imgW="457200" imgH="190440" progId="Equation.DSMT4">
                  <p:embed/>
                </p:oleObj>
              </mc:Choice>
              <mc:Fallback>
                <p:oleObj name="Equation" r:id="rId16" imgW="457200" imgH="190440" progId="Equation.DSMT4">
                  <p:embed/>
                  <p:pic>
                    <p:nvPicPr>
                      <p:cNvPr id="0" name=""/>
                      <p:cNvPicPr/>
                      <p:nvPr/>
                    </p:nvPicPr>
                    <p:blipFill>
                      <a:blip r:embed="rId17"/>
                      <a:stretch>
                        <a:fillRect/>
                      </a:stretch>
                    </p:blipFill>
                    <p:spPr>
                      <a:xfrm>
                        <a:off x="997799" y="1907427"/>
                        <a:ext cx="980049" cy="408354"/>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580929639"/>
              </p:ext>
            </p:extLst>
          </p:nvPr>
        </p:nvGraphicFramePr>
        <p:xfrm>
          <a:off x="3451570" y="2357588"/>
          <a:ext cx="3049041" cy="462801"/>
        </p:xfrm>
        <a:graphic>
          <a:graphicData uri="http://schemas.openxmlformats.org/presentationml/2006/ole">
            <mc:AlternateContent xmlns:mc="http://schemas.openxmlformats.org/markup-compatibility/2006">
              <mc:Choice xmlns:v="urn:schemas-microsoft-com:vml" Requires="v">
                <p:oleObj name="Equation" r:id="rId18" imgW="1422360" imgH="215640" progId="Equation.DSMT4">
                  <p:embed/>
                </p:oleObj>
              </mc:Choice>
              <mc:Fallback>
                <p:oleObj name="Equation" r:id="rId18" imgW="1422360" imgH="215640" progId="Equation.DSMT4">
                  <p:embed/>
                  <p:pic>
                    <p:nvPicPr>
                      <p:cNvPr id="0" name=""/>
                      <p:cNvPicPr/>
                      <p:nvPr/>
                    </p:nvPicPr>
                    <p:blipFill>
                      <a:blip r:embed="rId19"/>
                      <a:stretch>
                        <a:fillRect/>
                      </a:stretch>
                    </p:blipFill>
                    <p:spPr>
                      <a:xfrm>
                        <a:off x="3451570" y="2357588"/>
                        <a:ext cx="3049041" cy="462801"/>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89204125"/>
              </p:ext>
            </p:extLst>
          </p:nvPr>
        </p:nvGraphicFramePr>
        <p:xfrm>
          <a:off x="2284595" y="2903346"/>
          <a:ext cx="3457395" cy="462801"/>
        </p:xfrm>
        <a:graphic>
          <a:graphicData uri="http://schemas.openxmlformats.org/presentationml/2006/ole">
            <mc:AlternateContent xmlns:mc="http://schemas.openxmlformats.org/markup-compatibility/2006">
              <mc:Choice xmlns:v="urn:schemas-microsoft-com:vml" Requires="v">
                <p:oleObj name="Equation" r:id="rId20" imgW="1612800" imgH="215640" progId="Equation.DSMT4">
                  <p:embed/>
                </p:oleObj>
              </mc:Choice>
              <mc:Fallback>
                <p:oleObj name="Equation" r:id="rId20" imgW="1612800" imgH="215640" progId="Equation.DSMT4">
                  <p:embed/>
                  <p:pic>
                    <p:nvPicPr>
                      <p:cNvPr id="0" name=""/>
                      <p:cNvPicPr/>
                      <p:nvPr/>
                    </p:nvPicPr>
                    <p:blipFill>
                      <a:blip r:embed="rId21"/>
                      <a:stretch>
                        <a:fillRect/>
                      </a:stretch>
                    </p:blipFill>
                    <p:spPr>
                      <a:xfrm>
                        <a:off x="2284595" y="2903346"/>
                        <a:ext cx="3457395" cy="462801"/>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18505824"/>
              </p:ext>
            </p:extLst>
          </p:nvPr>
        </p:nvGraphicFramePr>
        <p:xfrm>
          <a:off x="6283065" y="2911123"/>
          <a:ext cx="1034497" cy="408354"/>
        </p:xfrm>
        <a:graphic>
          <a:graphicData uri="http://schemas.openxmlformats.org/presentationml/2006/ole">
            <mc:AlternateContent xmlns:mc="http://schemas.openxmlformats.org/markup-compatibility/2006">
              <mc:Choice xmlns:v="urn:schemas-microsoft-com:vml" Requires="v">
                <p:oleObj name="Equation" r:id="rId22" imgW="482400" imgH="190440" progId="Equation.DSMT4">
                  <p:embed/>
                </p:oleObj>
              </mc:Choice>
              <mc:Fallback>
                <p:oleObj name="Equation" r:id="rId22" imgW="482400" imgH="190440" progId="Equation.DSMT4">
                  <p:embed/>
                  <p:pic>
                    <p:nvPicPr>
                      <p:cNvPr id="0" name=""/>
                      <p:cNvPicPr/>
                      <p:nvPr/>
                    </p:nvPicPr>
                    <p:blipFill>
                      <a:blip r:embed="rId23"/>
                      <a:stretch>
                        <a:fillRect/>
                      </a:stretch>
                    </p:blipFill>
                    <p:spPr>
                      <a:xfrm>
                        <a:off x="6283065" y="2911123"/>
                        <a:ext cx="1034497" cy="408354"/>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951378637"/>
              </p:ext>
            </p:extLst>
          </p:nvPr>
        </p:nvGraphicFramePr>
        <p:xfrm>
          <a:off x="8004037" y="2903346"/>
          <a:ext cx="1088943" cy="408354"/>
        </p:xfrm>
        <a:graphic>
          <a:graphicData uri="http://schemas.openxmlformats.org/presentationml/2006/ole">
            <mc:AlternateContent xmlns:mc="http://schemas.openxmlformats.org/markup-compatibility/2006">
              <mc:Choice xmlns:v="urn:schemas-microsoft-com:vml" Requires="v">
                <p:oleObj name="Equation" r:id="rId24" imgW="507960" imgH="190440" progId="Equation.DSMT4">
                  <p:embed/>
                </p:oleObj>
              </mc:Choice>
              <mc:Fallback>
                <p:oleObj name="Equation" r:id="rId24" imgW="507960" imgH="190440" progId="Equation.DSMT4">
                  <p:embed/>
                  <p:pic>
                    <p:nvPicPr>
                      <p:cNvPr id="0" name=""/>
                      <p:cNvPicPr/>
                      <p:nvPr/>
                    </p:nvPicPr>
                    <p:blipFill>
                      <a:blip r:embed="rId25"/>
                      <a:stretch>
                        <a:fillRect/>
                      </a:stretch>
                    </p:blipFill>
                    <p:spPr>
                      <a:xfrm>
                        <a:off x="8004037" y="2903346"/>
                        <a:ext cx="1088943" cy="408354"/>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795617076"/>
              </p:ext>
            </p:extLst>
          </p:nvPr>
        </p:nvGraphicFramePr>
        <p:xfrm>
          <a:off x="1518939" y="3343582"/>
          <a:ext cx="5798623" cy="571696"/>
        </p:xfrm>
        <a:graphic>
          <a:graphicData uri="http://schemas.openxmlformats.org/presentationml/2006/ole">
            <mc:AlternateContent xmlns:mc="http://schemas.openxmlformats.org/markup-compatibility/2006">
              <mc:Choice xmlns:v="urn:schemas-microsoft-com:vml" Requires="v">
                <p:oleObj name="Equation" r:id="rId26" imgW="2705040" imgH="266400" progId="Equation.DSMT4">
                  <p:embed/>
                </p:oleObj>
              </mc:Choice>
              <mc:Fallback>
                <p:oleObj name="Equation" r:id="rId26" imgW="2705040" imgH="266400" progId="Equation.DSMT4">
                  <p:embed/>
                  <p:pic>
                    <p:nvPicPr>
                      <p:cNvPr id="0" name=""/>
                      <p:cNvPicPr/>
                      <p:nvPr/>
                    </p:nvPicPr>
                    <p:blipFill>
                      <a:blip r:embed="rId27"/>
                      <a:stretch>
                        <a:fillRect/>
                      </a:stretch>
                    </p:blipFill>
                    <p:spPr>
                      <a:xfrm>
                        <a:off x="1518939" y="3343582"/>
                        <a:ext cx="5798623" cy="571696"/>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189299240"/>
              </p:ext>
            </p:extLst>
          </p:nvPr>
        </p:nvGraphicFramePr>
        <p:xfrm>
          <a:off x="997798" y="3883714"/>
          <a:ext cx="980049" cy="408354"/>
        </p:xfrm>
        <a:graphic>
          <a:graphicData uri="http://schemas.openxmlformats.org/presentationml/2006/ole">
            <mc:AlternateContent xmlns:mc="http://schemas.openxmlformats.org/markup-compatibility/2006">
              <mc:Choice xmlns:v="urn:schemas-microsoft-com:vml" Requires="v">
                <p:oleObj name="Equation" r:id="rId28" imgW="457200" imgH="190440" progId="Equation.DSMT4">
                  <p:embed/>
                </p:oleObj>
              </mc:Choice>
              <mc:Fallback>
                <p:oleObj name="Equation" r:id="rId28" imgW="457200" imgH="190440" progId="Equation.DSMT4">
                  <p:embed/>
                  <p:pic>
                    <p:nvPicPr>
                      <p:cNvPr id="0" name=""/>
                      <p:cNvPicPr/>
                      <p:nvPr/>
                    </p:nvPicPr>
                    <p:blipFill>
                      <a:blip r:embed="rId29"/>
                      <a:stretch>
                        <a:fillRect/>
                      </a:stretch>
                    </p:blipFill>
                    <p:spPr>
                      <a:xfrm>
                        <a:off x="997798" y="3883714"/>
                        <a:ext cx="980049" cy="408354"/>
                      </a:xfrm>
                      <a:prstGeom prst="rect">
                        <a:avLst/>
                      </a:prstGeom>
                    </p:spPr>
                  </p:pic>
                </p:oleObj>
              </mc:Fallback>
            </mc:AlternateContent>
          </a:graphicData>
        </a:graphic>
      </p:graphicFrame>
    </p:spTree>
    <p:extLst>
      <p:ext uri="{BB962C8B-B14F-4D97-AF65-F5344CB8AC3E}">
        <p14:creationId xmlns:p14="http://schemas.microsoft.com/office/powerpoint/2010/main" val="360749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par>
                                <p:cTn id="23" presetID="2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1000"/>
                                        <p:tgtEl>
                                          <p:spTgt spid="9"/>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500"/>
                                        <p:tgtEl>
                                          <p:spTgt spid="3">
                                            <p:txEl>
                                              <p:pRg st="4" end="4"/>
                                            </p:txEl>
                                          </p:spTgt>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1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par>
                                <p:cTn id="55" presetID="2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1000"/>
                                        <p:tgtEl>
                                          <p:spTgt spid="13"/>
                                        </p:tgtEl>
                                      </p:cBhvr>
                                    </p:animEffect>
                                  </p:childTnLst>
                                </p:cTn>
                              </p:par>
                              <p:par>
                                <p:cTn id="58" presetID="22" presetClass="entr" presetSubtype="8"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1000"/>
                                        <p:tgtEl>
                                          <p:spTgt spid="12"/>
                                        </p:tgtEl>
                                      </p:cBhvr>
                                    </p:animEffect>
                                  </p:childTnLst>
                                </p:cTn>
                              </p:par>
                              <p:par>
                                <p:cTn id="61" presetID="22" presetClass="entr" presetSubtype="8"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10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Effect transition="in" filter="fade">
                                      <p:cBhvr>
                                        <p:cTn id="68" dur="500"/>
                                        <p:tgtEl>
                                          <p:spTgt spid="3">
                                            <p:txEl>
                                              <p:pRg st="6" end="6"/>
                                            </p:txEl>
                                          </p:spTgt>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left)">
                                      <p:cBhvr>
                                        <p:cTn id="72" dur="10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Effect transition="in" filter="fade">
                                      <p:cBhvr>
                                        <p:cTn id="77" dur="500"/>
                                        <p:tgtEl>
                                          <p:spTgt spid="3">
                                            <p:txEl>
                                              <p:pRg st="7" end="7"/>
                                            </p:txEl>
                                          </p:spTgt>
                                        </p:tgtEl>
                                      </p:cBhvr>
                                    </p:animEffect>
                                  </p:childTnLst>
                                </p:cTn>
                              </p:par>
                              <p:par>
                                <p:cTn id="78" presetID="22" presetClass="entr" presetSubtype="8" fill="hold"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1000"/>
                                        <p:tgtEl>
                                          <p:spTgt spid="16"/>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wipe(left)">
                                      <p:cBhvr>
                                        <p:cTn id="84" dur="500"/>
                                        <p:tgtEl>
                                          <p:spTgt spid="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
                                            <p:txEl>
                                              <p:pRg st="10" end="10"/>
                                            </p:txEl>
                                          </p:spTgt>
                                        </p:tgtEl>
                                        <p:attrNameLst>
                                          <p:attrName>style.visibility</p:attrName>
                                        </p:attrNameLst>
                                      </p:cBhvr>
                                      <p:to>
                                        <p:strVal val="visible"/>
                                      </p:to>
                                    </p:set>
                                    <p:animEffect transition="in" filter="fade">
                                      <p:cBhvr>
                                        <p:cTn id="89" dur="500"/>
                                        <p:tgtEl>
                                          <p:spTgt spid="3">
                                            <p:txEl>
                                              <p:pRg st="10" end="10"/>
                                            </p:txEl>
                                          </p:spTgt>
                                        </p:tgtEl>
                                      </p:cBhvr>
                                    </p:animEffect>
                                  </p:childTnLst>
                                </p:cTn>
                              </p:par>
                            </p:childTnLst>
                          </p:cTn>
                        </p:par>
                        <p:par>
                          <p:cTn id="90" fill="hold">
                            <p:stCondLst>
                              <p:cond delay="500"/>
                            </p:stCondLst>
                            <p:childTnLst>
                              <p:par>
                                <p:cTn id="91" presetID="22" presetClass="entr" presetSubtype="8" fill="hold" nodeType="after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wipe(left)">
                                      <p:cBhvr>
                                        <p:cTn id="9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AAB2AB-A0C4-49E5-47FF-412FE4EAFA88}"/>
              </a:ext>
            </a:extLst>
          </p:cNvPr>
          <p:cNvSpPr txBox="1"/>
          <p:nvPr/>
        </p:nvSpPr>
        <p:spPr>
          <a:xfrm>
            <a:off x="429490" y="1204346"/>
            <a:ext cx="6096000" cy="1546770"/>
          </a:xfrm>
          <a:prstGeom prst="rect">
            <a:avLst/>
          </a:prstGeom>
          <a:noFill/>
        </p:spPr>
        <p:txBody>
          <a:bodyPr wrap="square">
            <a:spAutoFit/>
          </a:bodyPr>
          <a:lstStyle/>
          <a:p>
            <a:pPr marL="0" marR="0">
              <a:lnSpc>
                <a:spcPct val="115000"/>
              </a:lnSpc>
              <a:spcBef>
                <a:spcPts val="0"/>
              </a:spcBef>
              <a:spcAft>
                <a:spcPts val="0"/>
              </a:spcAft>
            </a:pPr>
            <a:r>
              <a:rPr lang="en-US" sz="2800"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Ví dụ 5 (</a:t>
            </a:r>
            <a:r>
              <a:rPr lang="en-US" sz="280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/trang 56)</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 phương trình:</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FE6EAAB-F7A7-825F-974E-ACB42E3E4F6C}"/>
              </a:ext>
            </a:extLst>
          </p:cNvPr>
          <p:cNvSpPr txBox="1">
            <a:spLocks/>
          </p:cNvSpPr>
          <p:nvPr/>
        </p:nvSpPr>
        <p:spPr>
          <a:xfrm>
            <a:off x="520477" y="-108710"/>
            <a:ext cx="11110293"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 (Tiết 2)</a:t>
            </a:r>
            <a:endParaRPr lang="en-US" sz="3200">
              <a:solidFill>
                <a:srgbClr val="FFFF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483491448"/>
              </p:ext>
            </p:extLst>
          </p:nvPr>
        </p:nvGraphicFramePr>
        <p:xfrm>
          <a:off x="1544616" y="2288315"/>
          <a:ext cx="3865748" cy="462801"/>
        </p:xfrm>
        <a:graphic>
          <a:graphicData uri="http://schemas.openxmlformats.org/presentationml/2006/ole">
            <mc:AlternateContent xmlns:mc="http://schemas.openxmlformats.org/markup-compatibility/2006">
              <mc:Choice xmlns:v="urn:schemas-microsoft-com:vml" Requires="v">
                <p:oleObj name="Equation" r:id="rId3" imgW="1803240" imgH="215640" progId="Equation.DSMT4">
                  <p:embed/>
                </p:oleObj>
              </mc:Choice>
              <mc:Fallback>
                <p:oleObj name="Equation" r:id="rId3" imgW="1803240" imgH="215640" progId="Equation.DSMT4">
                  <p:embed/>
                  <p:pic>
                    <p:nvPicPr>
                      <p:cNvPr id="0" name=""/>
                      <p:cNvPicPr/>
                      <p:nvPr/>
                    </p:nvPicPr>
                    <p:blipFill>
                      <a:blip r:embed="rId4"/>
                      <a:stretch>
                        <a:fillRect/>
                      </a:stretch>
                    </p:blipFill>
                    <p:spPr>
                      <a:xfrm>
                        <a:off x="1544616" y="2288315"/>
                        <a:ext cx="3865748" cy="462801"/>
                      </a:xfrm>
                      <a:prstGeom prst="rect">
                        <a:avLst/>
                      </a:prstGeom>
                    </p:spPr>
                  </p:pic>
                </p:oleObj>
              </mc:Fallback>
            </mc:AlternateContent>
          </a:graphicData>
        </a:graphic>
      </p:graphicFrame>
    </p:spTree>
    <p:extLst>
      <p:ext uri="{BB962C8B-B14F-4D97-AF65-F5344CB8AC3E}">
        <p14:creationId xmlns:p14="http://schemas.microsoft.com/office/powerpoint/2010/main" val="2260486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10293" cy="854075"/>
          </a:xfrm>
        </p:spPr>
        <p:txBody>
          <a:bodyPr>
            <a:normAutofit/>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a:t>
            </a:r>
            <a:endParaRPr lang="en-US" sz="320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a:solidFill>
                  <a:srgbClr val="FFFF00"/>
                </a:solidFill>
                <a:latin typeface="Times New Roman" panose="02020603050405020304" pitchFamily="18" charset="0"/>
                <a:cs typeface="Times New Roman" panose="02020603050405020304" pitchFamily="18" charset="0"/>
              </a:rPr>
              <a:t>(Tiết 2)</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LUYỆN TẬP</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002264" y="3242446"/>
            <a:ext cx="5440100" cy="180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Times New Roman" panose="02020603050405020304" pitchFamily="18" charset="0"/>
                <a:cs typeface="Times New Roman" panose="02020603050405020304" pitchFamily="18" charset="0"/>
              </a:rPr>
              <a:t> Xác định được ẩn và các hệ số của phương trình bậc hai cho trước.</a:t>
            </a:r>
          </a:p>
          <a:p>
            <a:r>
              <a:rPr lang="en-US">
                <a:solidFill>
                  <a:schemeClr val="bg1"/>
                </a:solidFill>
                <a:latin typeface="Times New Roman" panose="02020603050405020304" pitchFamily="18" charset="0"/>
                <a:cs typeface="Times New Roman" panose="02020603050405020304" pitchFamily="18" charset="0"/>
              </a:rPr>
              <a:t> Áp dụng được công thức nghiệm thu gọn để giải phương trình bậc hai một ẩn cơ bản.</a:t>
            </a:r>
          </a:p>
        </p:txBody>
      </p:sp>
      <p:sp>
        <p:nvSpPr>
          <p:cNvPr id="7"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326710C-D31F-D778-2E7E-2908ECD47BA9}"/>
              </a:ext>
            </a:extLst>
          </p:cNvPr>
          <p:cNvSpPr txBox="1">
            <a:spLocks/>
          </p:cNvSpPr>
          <p:nvPr/>
        </p:nvSpPr>
        <p:spPr>
          <a:xfrm>
            <a:off x="520477" y="-108710"/>
            <a:ext cx="11110293"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 (Tiết 2)</a:t>
            </a:r>
            <a:endParaRPr lang="en-US" sz="3200">
              <a:solidFill>
                <a:srgbClr val="FFFF00"/>
              </a:solidFill>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2C1DB33-BF1C-53A9-5BAC-583E9795404C}"/>
              </a:ext>
            </a:extLst>
          </p:cNvPr>
          <p:cNvSpPr txBox="1"/>
          <p:nvPr/>
        </p:nvSpPr>
        <p:spPr>
          <a:xfrm>
            <a:off x="332509" y="872831"/>
            <a:ext cx="11554691" cy="5586145"/>
          </a:xfrm>
          <a:prstGeom prst="rect">
            <a:avLst/>
          </a:prstGeom>
          <a:noFill/>
        </p:spPr>
        <p:txBody>
          <a:bodyPr wrap="square">
            <a:spAutoFit/>
          </a:bodyPr>
          <a:lstStyle/>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 phương trình:  </a:t>
            </a:r>
          </a:p>
          <a:p>
            <a:pPr marL="0" marR="0">
              <a:lnSpc>
                <a:spcPct val="115000"/>
              </a:lnSpc>
              <a:spcBef>
                <a:spcPts val="0"/>
              </a:spcBef>
              <a:spcAft>
                <a:spcPts val="0"/>
              </a:spcAft>
            </a:pPr>
            <a:r>
              <a:rPr lang="en-US" sz="28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Giải: </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Xét phương trình:                          có các hệ số </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Do              nên</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p>
          <a:p>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Do            nên phương trình đã cho có hai nghiệm phân biệt là:</a:t>
            </a:r>
          </a:p>
          <a:p>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Vậy tập nghiệm của phương trình đã cho là:</a:t>
            </a:r>
          </a:p>
        </p:txBody>
      </p:sp>
      <p:sp>
        <p:nvSpPr>
          <p:cNvPr id="18"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F9B833F-827C-D053-FEFC-2EC8677ED5A4}"/>
              </a:ext>
            </a:extLst>
          </p:cNvPr>
          <p:cNvSpPr>
            <a:spLocks noGrp="1"/>
          </p:cNvSpPr>
          <p:nvPr>
            <p:ph type="title"/>
          </p:nvPr>
        </p:nvSpPr>
        <p:spPr>
          <a:xfrm>
            <a:off x="682485" y="169022"/>
            <a:ext cx="6674279"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HOẠT ĐỘNG NHÓM ĐÔI (1 phút)</a:t>
            </a:r>
            <a:endParaRPr lang="en-US" sz="3200" b="1" dirty="0">
              <a:solidFill>
                <a:srgbClr val="FFC000"/>
              </a:solidFill>
              <a:latin typeface="Times New Roman" panose="02020603050405020304" pitchFamily="18" charset="0"/>
              <a:cs typeface="Times New Roman" panose="02020603050405020304" pitchFamily="18" charset="0"/>
            </a:endParaRPr>
          </a:p>
        </p:txBody>
      </p:sp>
      <p:pic>
        <p:nvPicPr>
          <p:cNvPr id="2" name="1 Minute timer (Đồng hồ đếm ngược 1 phút)">
            <a:hlinkClick r:id="" action="ppaction://media"/>
            <a:extLst>
              <a:ext uri="{FF2B5EF4-FFF2-40B4-BE49-F238E27FC236}">
                <a16:creationId xmlns:a16="http://schemas.microsoft.com/office/drawing/2014/main" id="{BBA41018-9A92-A1F0-AB6D-070A79B3EC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09805" y="367033"/>
            <a:ext cx="1799710" cy="1011596"/>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46556721"/>
              </p:ext>
            </p:extLst>
          </p:nvPr>
        </p:nvGraphicFramePr>
        <p:xfrm>
          <a:off x="3123566" y="915828"/>
          <a:ext cx="2259557" cy="462801"/>
        </p:xfrm>
        <a:graphic>
          <a:graphicData uri="http://schemas.openxmlformats.org/presentationml/2006/ole">
            <mc:AlternateContent xmlns:mc="http://schemas.openxmlformats.org/markup-compatibility/2006">
              <mc:Choice xmlns:v="urn:schemas-microsoft-com:vml" Requires="v">
                <p:oleObj name="Equation" r:id="rId6" imgW="1054080" imgH="215640" progId="Equation.DSMT4">
                  <p:embed/>
                </p:oleObj>
              </mc:Choice>
              <mc:Fallback>
                <p:oleObj name="Equation" r:id="rId6" imgW="1054080" imgH="215640" progId="Equation.DSMT4">
                  <p:embed/>
                  <p:pic>
                    <p:nvPicPr>
                      <p:cNvPr id="0" name=""/>
                      <p:cNvPicPr/>
                      <p:nvPr/>
                    </p:nvPicPr>
                    <p:blipFill>
                      <a:blip r:embed="rId7"/>
                      <a:stretch>
                        <a:fillRect/>
                      </a:stretch>
                    </p:blipFill>
                    <p:spPr>
                      <a:xfrm>
                        <a:off x="3123566" y="915828"/>
                        <a:ext cx="2259557" cy="46280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433682434"/>
              </p:ext>
            </p:extLst>
          </p:nvPr>
        </p:nvGraphicFramePr>
        <p:xfrm>
          <a:off x="3018559" y="1898282"/>
          <a:ext cx="2247900" cy="457200"/>
        </p:xfrm>
        <a:graphic>
          <a:graphicData uri="http://schemas.openxmlformats.org/presentationml/2006/ole">
            <mc:AlternateContent xmlns:mc="http://schemas.openxmlformats.org/markup-compatibility/2006">
              <mc:Choice xmlns:v="urn:schemas-microsoft-com:vml" Requires="v">
                <p:oleObj name="Equation" r:id="rId8" imgW="2248108" imgH="457094" progId="Equation.DSMT4">
                  <p:embed/>
                </p:oleObj>
              </mc:Choice>
              <mc:Fallback>
                <p:oleObj name="Equation" r:id="rId8" imgW="2248108" imgH="457094" progId="Equation.DSMT4">
                  <p:embed/>
                  <p:pic>
                    <p:nvPicPr>
                      <p:cNvPr id="0" name=""/>
                      <p:cNvPicPr/>
                      <p:nvPr/>
                    </p:nvPicPr>
                    <p:blipFill>
                      <a:blip r:embed="rId9"/>
                      <a:stretch>
                        <a:fillRect/>
                      </a:stretch>
                    </p:blipFill>
                    <p:spPr>
                      <a:xfrm>
                        <a:off x="3018559" y="1898282"/>
                        <a:ext cx="2247900" cy="457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5559278"/>
              </p:ext>
            </p:extLst>
          </p:nvPr>
        </p:nvGraphicFramePr>
        <p:xfrm>
          <a:off x="7029012" y="1933129"/>
          <a:ext cx="2722358" cy="462801"/>
        </p:xfrm>
        <a:graphic>
          <a:graphicData uri="http://schemas.openxmlformats.org/presentationml/2006/ole">
            <mc:AlternateContent xmlns:mc="http://schemas.openxmlformats.org/markup-compatibility/2006">
              <mc:Choice xmlns:v="urn:schemas-microsoft-com:vml" Requires="v">
                <p:oleObj name="Equation" r:id="rId10" imgW="1269720" imgH="215640" progId="Equation.DSMT4">
                  <p:embed/>
                </p:oleObj>
              </mc:Choice>
              <mc:Fallback>
                <p:oleObj name="Equation" r:id="rId10" imgW="1269720" imgH="215640" progId="Equation.DSMT4">
                  <p:embed/>
                  <p:pic>
                    <p:nvPicPr>
                      <p:cNvPr id="0" name=""/>
                      <p:cNvPicPr/>
                      <p:nvPr/>
                    </p:nvPicPr>
                    <p:blipFill>
                      <a:blip r:embed="rId11"/>
                      <a:stretch>
                        <a:fillRect/>
                      </a:stretch>
                    </p:blipFill>
                    <p:spPr>
                      <a:xfrm>
                        <a:off x="7029012" y="1933129"/>
                        <a:ext cx="2722358" cy="46280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676414822"/>
              </p:ext>
            </p:extLst>
          </p:nvPr>
        </p:nvGraphicFramePr>
        <p:xfrm>
          <a:off x="895914" y="2437495"/>
          <a:ext cx="1034497" cy="408354"/>
        </p:xfrm>
        <a:graphic>
          <a:graphicData uri="http://schemas.openxmlformats.org/presentationml/2006/ole">
            <mc:AlternateContent xmlns:mc="http://schemas.openxmlformats.org/markup-compatibility/2006">
              <mc:Choice xmlns:v="urn:schemas-microsoft-com:vml" Requires="v">
                <p:oleObj name="Equation" r:id="rId12" imgW="482400" imgH="190440" progId="Equation.DSMT4">
                  <p:embed/>
                </p:oleObj>
              </mc:Choice>
              <mc:Fallback>
                <p:oleObj name="Equation" r:id="rId12" imgW="482400" imgH="190440" progId="Equation.DSMT4">
                  <p:embed/>
                  <p:pic>
                    <p:nvPicPr>
                      <p:cNvPr id="0" name=""/>
                      <p:cNvPicPr/>
                      <p:nvPr/>
                    </p:nvPicPr>
                    <p:blipFill>
                      <a:blip r:embed="rId13"/>
                      <a:stretch>
                        <a:fillRect/>
                      </a:stretch>
                    </p:blipFill>
                    <p:spPr>
                      <a:xfrm>
                        <a:off x="895914" y="2437495"/>
                        <a:ext cx="1034497" cy="40835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3754334"/>
              </p:ext>
            </p:extLst>
          </p:nvPr>
        </p:nvGraphicFramePr>
        <p:xfrm>
          <a:off x="2668408" y="2439071"/>
          <a:ext cx="1143391" cy="408354"/>
        </p:xfrm>
        <a:graphic>
          <a:graphicData uri="http://schemas.openxmlformats.org/presentationml/2006/ole">
            <mc:AlternateContent xmlns:mc="http://schemas.openxmlformats.org/markup-compatibility/2006">
              <mc:Choice xmlns:v="urn:schemas-microsoft-com:vml" Requires="v">
                <p:oleObj name="Equation" r:id="rId14" imgW="533160" imgH="190440" progId="Equation.DSMT4">
                  <p:embed/>
                </p:oleObj>
              </mc:Choice>
              <mc:Fallback>
                <p:oleObj name="Equation" r:id="rId14" imgW="533160" imgH="190440" progId="Equation.DSMT4">
                  <p:embed/>
                  <p:pic>
                    <p:nvPicPr>
                      <p:cNvPr id="0" name=""/>
                      <p:cNvPicPr/>
                      <p:nvPr/>
                    </p:nvPicPr>
                    <p:blipFill>
                      <a:blip r:embed="rId15"/>
                      <a:stretch>
                        <a:fillRect/>
                      </a:stretch>
                    </p:blipFill>
                    <p:spPr>
                      <a:xfrm>
                        <a:off x="2668408" y="2439071"/>
                        <a:ext cx="1143391" cy="40835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83630502"/>
              </p:ext>
            </p:extLst>
          </p:nvPr>
        </p:nvGraphicFramePr>
        <p:xfrm>
          <a:off x="1375045" y="2803460"/>
          <a:ext cx="4845798" cy="626142"/>
        </p:xfrm>
        <a:graphic>
          <a:graphicData uri="http://schemas.openxmlformats.org/presentationml/2006/ole">
            <mc:AlternateContent xmlns:mc="http://schemas.openxmlformats.org/markup-compatibility/2006">
              <mc:Choice xmlns:v="urn:schemas-microsoft-com:vml" Requires="v">
                <p:oleObj name="Equation" r:id="rId16" imgW="2260440" imgH="291960" progId="Equation.DSMT4">
                  <p:embed/>
                </p:oleObj>
              </mc:Choice>
              <mc:Fallback>
                <p:oleObj name="Equation" r:id="rId16" imgW="2260440" imgH="291960" progId="Equation.DSMT4">
                  <p:embed/>
                  <p:pic>
                    <p:nvPicPr>
                      <p:cNvPr id="0" name=""/>
                      <p:cNvPicPr/>
                      <p:nvPr/>
                    </p:nvPicPr>
                    <p:blipFill>
                      <a:blip r:embed="rId17"/>
                      <a:stretch>
                        <a:fillRect/>
                      </a:stretch>
                    </p:blipFill>
                    <p:spPr>
                      <a:xfrm>
                        <a:off x="1375045" y="2803460"/>
                        <a:ext cx="4845798" cy="62614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330334566"/>
              </p:ext>
            </p:extLst>
          </p:nvPr>
        </p:nvGraphicFramePr>
        <p:xfrm>
          <a:off x="885020" y="3388037"/>
          <a:ext cx="980049" cy="408354"/>
        </p:xfrm>
        <a:graphic>
          <a:graphicData uri="http://schemas.openxmlformats.org/presentationml/2006/ole">
            <mc:AlternateContent xmlns:mc="http://schemas.openxmlformats.org/markup-compatibility/2006">
              <mc:Choice xmlns:v="urn:schemas-microsoft-com:vml" Requires="v">
                <p:oleObj name="Equation" r:id="rId18" imgW="457200" imgH="190440" progId="Equation.DSMT4">
                  <p:embed/>
                </p:oleObj>
              </mc:Choice>
              <mc:Fallback>
                <p:oleObj name="Equation" r:id="rId18" imgW="457200" imgH="190440" progId="Equation.DSMT4">
                  <p:embed/>
                  <p:pic>
                    <p:nvPicPr>
                      <p:cNvPr id="0" name=""/>
                      <p:cNvPicPr/>
                      <p:nvPr/>
                    </p:nvPicPr>
                    <p:blipFill>
                      <a:blip r:embed="rId19"/>
                      <a:stretch>
                        <a:fillRect/>
                      </a:stretch>
                    </p:blipFill>
                    <p:spPr>
                      <a:xfrm>
                        <a:off x="885020" y="3388037"/>
                        <a:ext cx="980049" cy="408354"/>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91466542"/>
              </p:ext>
            </p:extLst>
          </p:nvPr>
        </p:nvGraphicFramePr>
        <p:xfrm>
          <a:off x="6688676" y="5901211"/>
          <a:ext cx="1442851" cy="571696"/>
        </p:xfrm>
        <a:graphic>
          <a:graphicData uri="http://schemas.openxmlformats.org/presentationml/2006/ole">
            <mc:AlternateContent xmlns:mc="http://schemas.openxmlformats.org/markup-compatibility/2006">
              <mc:Choice xmlns:v="urn:schemas-microsoft-com:vml" Requires="v">
                <p:oleObj name="Equation" r:id="rId20" imgW="672840" imgH="266400" progId="Equation.DSMT4">
                  <p:embed/>
                </p:oleObj>
              </mc:Choice>
              <mc:Fallback>
                <p:oleObj name="Equation" r:id="rId20" imgW="672840" imgH="266400" progId="Equation.DSMT4">
                  <p:embed/>
                  <p:pic>
                    <p:nvPicPr>
                      <p:cNvPr id="0" name=""/>
                      <p:cNvPicPr/>
                      <p:nvPr/>
                    </p:nvPicPr>
                    <p:blipFill>
                      <a:blip r:embed="rId21"/>
                      <a:stretch>
                        <a:fillRect/>
                      </a:stretch>
                    </p:blipFill>
                    <p:spPr>
                      <a:xfrm>
                        <a:off x="6688676" y="5901211"/>
                        <a:ext cx="1442851" cy="571696"/>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44773145"/>
              </p:ext>
            </p:extLst>
          </p:nvPr>
        </p:nvGraphicFramePr>
        <p:xfrm>
          <a:off x="2047056" y="3793991"/>
          <a:ext cx="5363046" cy="2150662"/>
        </p:xfrm>
        <a:graphic>
          <a:graphicData uri="http://schemas.openxmlformats.org/presentationml/2006/ole">
            <mc:AlternateContent xmlns:mc="http://schemas.openxmlformats.org/markup-compatibility/2006">
              <mc:Choice xmlns:v="urn:schemas-microsoft-com:vml" Requires="v">
                <p:oleObj name="Equation" r:id="rId22" imgW="2501640" imgH="1002960" progId="Equation.DSMT4">
                  <p:embed/>
                </p:oleObj>
              </mc:Choice>
              <mc:Fallback>
                <p:oleObj name="Equation" r:id="rId22" imgW="2501640" imgH="1002960" progId="Equation.DSMT4">
                  <p:embed/>
                  <p:pic>
                    <p:nvPicPr>
                      <p:cNvPr id="0" name=""/>
                      <p:cNvPicPr/>
                      <p:nvPr/>
                    </p:nvPicPr>
                    <p:blipFill>
                      <a:blip r:embed="rId23"/>
                      <a:stretch>
                        <a:fillRect/>
                      </a:stretch>
                    </p:blipFill>
                    <p:spPr>
                      <a:xfrm>
                        <a:off x="2047056" y="3793991"/>
                        <a:ext cx="5363046" cy="2150662"/>
                      </a:xfrm>
                      <a:prstGeom prst="rect">
                        <a:avLst/>
                      </a:prstGeom>
                    </p:spPr>
                  </p:pic>
                </p:oleObj>
              </mc:Fallback>
            </mc:AlternateContent>
          </a:graphicData>
        </a:graphic>
      </p:graphicFrame>
    </p:spTree>
    <p:extLst>
      <p:ext uri="{BB962C8B-B14F-4D97-AF65-F5344CB8AC3E}">
        <p14:creationId xmlns:p14="http://schemas.microsoft.com/office/powerpoint/2010/main" val="10998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500"/>
                                        <p:tgtEl>
                                          <p:spTgt spid="11">
                                            <p:txEl>
                                              <p:pRg st="2" end="2"/>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par>
                                <p:cTn id="30" presetID="22" presetClass="entr" presetSubtype="8"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fade">
                                      <p:cBhvr>
                                        <p:cTn id="37" dur="500"/>
                                        <p:tgtEl>
                                          <p:spTgt spid="11">
                                            <p:txEl>
                                              <p:pRg st="3" end="3"/>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1000"/>
                                        <p:tgtEl>
                                          <p:spTgt spid="6"/>
                                        </p:tgtEl>
                                      </p:cBhvr>
                                    </p:animEffect>
                                  </p:childTnLst>
                                </p:cTn>
                              </p:par>
                              <p:par>
                                <p:cTn id="41" presetID="22" presetClass="entr" presetSubtype="8"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1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xEl>
                                              <p:pRg st="4" end="4"/>
                                            </p:txEl>
                                          </p:spTgt>
                                        </p:tgtEl>
                                        <p:attrNameLst>
                                          <p:attrName>style.visibility</p:attrName>
                                        </p:attrNameLst>
                                      </p:cBhvr>
                                      <p:to>
                                        <p:strVal val="visible"/>
                                      </p:to>
                                    </p:set>
                                    <p:animEffect transition="in" filter="fade">
                                      <p:cBhvr>
                                        <p:cTn id="48" dur="500"/>
                                        <p:tgtEl>
                                          <p:spTgt spid="11">
                                            <p:txEl>
                                              <p:pRg st="4" end="4"/>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1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xEl>
                                              <p:pRg st="5" end="5"/>
                                            </p:txEl>
                                          </p:spTgt>
                                        </p:tgtEl>
                                        <p:attrNameLst>
                                          <p:attrName>style.visibility</p:attrName>
                                        </p:attrNameLst>
                                      </p:cBhvr>
                                      <p:to>
                                        <p:strVal val="visible"/>
                                      </p:to>
                                    </p:set>
                                    <p:animEffect transition="in" filter="fade">
                                      <p:cBhvr>
                                        <p:cTn id="56" dur="500"/>
                                        <p:tgtEl>
                                          <p:spTgt spid="11">
                                            <p:txEl>
                                              <p:pRg st="5" end="5"/>
                                            </p:txEl>
                                          </p:spTgt>
                                        </p:tgtEl>
                                      </p:cBhvr>
                                    </p:animEffect>
                                  </p:childTnLst>
                                </p:cTn>
                              </p:par>
                              <p:par>
                                <p:cTn id="57" presetID="22" presetClass="entr" presetSubtype="8"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1000"/>
                                        <p:tgtEl>
                                          <p:spTgt spid="9"/>
                                        </p:tgtEl>
                                      </p:cBhvr>
                                    </p:animEffect>
                                  </p:childTnLst>
                                </p:cTn>
                              </p:par>
                              <p:par>
                                <p:cTn id="60" presetID="22" presetClass="entr" presetSubtype="8"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1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xEl>
                                              <p:pRg st="11" end="11"/>
                                            </p:txEl>
                                          </p:spTgt>
                                        </p:tgtEl>
                                        <p:attrNameLst>
                                          <p:attrName>style.visibility</p:attrName>
                                        </p:attrNameLst>
                                      </p:cBhvr>
                                      <p:to>
                                        <p:strVal val="visible"/>
                                      </p:to>
                                    </p:set>
                                    <p:animEffect transition="in" filter="fade">
                                      <p:cBhvr>
                                        <p:cTn id="67" dur="500"/>
                                        <p:tgtEl>
                                          <p:spTgt spid="11">
                                            <p:txEl>
                                              <p:pRg st="11" end="11"/>
                                            </p:txEl>
                                          </p:spTgt>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left)">
                                      <p:cBhvr>
                                        <p:cTn id="71" dur="10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6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6" fill="hold" display="0">
                  <p:stCondLst>
                    <p:cond delay="indefinite"/>
                  </p:stCondLst>
                </p:cTn>
                <p:tgtEl>
                  <p:spTgt spid="2"/>
                </p:tgtEl>
              </p:cMediaNode>
            </p:video>
            <p:seq concurrent="1" nextAc="seek">
              <p:cTn id="77" restart="whenNotActive" fill="hold" evtFilter="cancelBubble" nodeType="interactiveSeq">
                <p:stCondLst>
                  <p:cond evt="onClick" delay="0">
                    <p:tgtEl>
                      <p:spTgt spid="2"/>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2"/>
                                        </p:tgtEl>
                                      </p:cBhvr>
                                    </p:cmd>
                                  </p:childTnLst>
                                </p:cTn>
                              </p:par>
                            </p:childTnLst>
                          </p:cTn>
                        </p:par>
                      </p:childTnLst>
                    </p:cTn>
                  </p:par>
                </p:childTnLst>
              </p:cTn>
              <p:nextCondLst>
                <p:cond evt="onClick" delay="0">
                  <p:tgtEl>
                    <p:spTgt spid="2"/>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CỦNG CỐ</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578194" y="3242445"/>
            <a:ext cx="4179336" cy="7852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n-US">
                <a:solidFill>
                  <a:schemeClr val="bg1"/>
                </a:solidFill>
                <a:latin typeface="Times New Roman" panose="02020603050405020304" pitchFamily="18" charset="0"/>
                <a:cs typeface="Times New Roman" panose="02020603050405020304" pitchFamily="18" charset="0"/>
              </a:rPr>
              <a:t>Vận dụng được phương trình bậc hai vào giải quyết bài toán thực tiễn (đơn giản, quen thuộc).</a:t>
            </a:r>
            <a:endParaRPr lang="en-US" b="1" i="1">
              <a:solidFill>
                <a:schemeClr val="bg1"/>
              </a:solidFill>
              <a:latin typeface="Times New Roman" panose="02020603050405020304" pitchFamily="18" charset="0"/>
              <a:cs typeface="Times New Roman" panose="02020603050405020304" pitchFamily="18" charset="0"/>
            </a:endParaRPr>
          </a:p>
        </p:txBody>
      </p:sp>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5E0AB03-5387-77CE-2553-38B52E115555}"/>
              </a:ext>
            </a:extLst>
          </p:cNvPr>
          <p:cNvSpPr txBox="1">
            <a:spLocks/>
          </p:cNvSpPr>
          <p:nvPr/>
        </p:nvSpPr>
        <p:spPr>
          <a:xfrm>
            <a:off x="520477" y="-108710"/>
            <a:ext cx="11110293"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 (Tiết 2)</a:t>
            </a:r>
            <a:endParaRPr lang="en-US" sz="3200">
              <a:solidFill>
                <a:srgbClr val="FFFF00"/>
              </a:solidFill>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C84A-6953-6200-0842-C76891723F15}"/>
            </a:ext>
          </a:extLst>
        </p:cNvPr>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FEFD89B-4A85-C010-A6A1-5DF600556469}"/>
              </a:ext>
            </a:extLst>
          </p:cNvPr>
          <p:cNvSpPr txBox="1">
            <a:spLocks/>
          </p:cNvSpPr>
          <p:nvPr/>
        </p:nvSpPr>
        <p:spPr>
          <a:xfrm>
            <a:off x="520477" y="-108710"/>
            <a:ext cx="11110293"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 (Tiết 2)</a:t>
            </a:r>
            <a:endParaRPr lang="en-US" sz="3200">
              <a:solidFill>
                <a:srgbClr val="FFFF00"/>
              </a:solidFill>
            </a:endParaRPr>
          </a:p>
        </p:txBody>
      </p:sp>
      <p:sp>
        <p:nvSpPr>
          <p:cNvPr id="10" name="TextBox 9">
            <a:extLst>
              <a:ext uri="{FF2B5EF4-FFF2-40B4-BE49-F238E27FC236}">
                <a16:creationId xmlns:a16="http://schemas.microsoft.com/office/drawing/2014/main" id="{6DBA9EF4-E70A-BB60-0E88-FA17E8F6672E}"/>
              </a:ext>
            </a:extLst>
          </p:cNvPr>
          <p:cNvSpPr txBox="1"/>
          <p:nvPr/>
        </p:nvSpPr>
        <p:spPr>
          <a:xfrm>
            <a:off x="520478" y="1759527"/>
            <a:ext cx="11366722" cy="1953868"/>
          </a:xfrm>
          <a:prstGeom prst="rect">
            <a:avLst/>
          </a:prstGeom>
          <a:noFill/>
        </p:spPr>
        <p:txBody>
          <a:bodyPr wrap="square">
            <a:spAutoFit/>
          </a:bodyPr>
          <a:lstStyle/>
          <a:p>
            <a:pPr marL="0" marR="0">
              <a:lnSpc>
                <a:spcPct val="150000"/>
              </a:lnSpc>
              <a:spcBef>
                <a:spcPts val="0"/>
              </a:spcBef>
              <a:spcAft>
                <a:spcPts val="0"/>
              </a:spcAft>
            </a:pPr>
            <a:r>
              <a:rPr lang="en-US" sz="28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2(</a:t>
            </a:r>
            <a:r>
              <a:rPr lang="en-US" sz="280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/tr59)</a:t>
            </a:r>
          </a:p>
          <a:p>
            <a:pPr marL="0" marR="0">
              <a:lnSpc>
                <a:spcPct val="150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Chứng minh rằng: Nếu               thì phương trình </a:t>
            </a:r>
          </a:p>
          <a:p>
            <a:pPr marL="0" marR="0">
              <a:lnSpc>
                <a:spcPct val="150000"/>
              </a:lnSpc>
              <a:spcBef>
                <a:spcPts val="0"/>
              </a:spcBef>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ó hai nghiệm phân biệt. Điều ngược lại có đúng không? Vì sao?</a:t>
            </a:r>
          </a:p>
        </p:txBody>
      </p:sp>
      <p:graphicFrame>
        <p:nvGraphicFramePr>
          <p:cNvPr id="3" name="Object 2"/>
          <p:cNvGraphicFramePr>
            <a:graphicFrameLocks noChangeAspect="1"/>
          </p:cNvGraphicFramePr>
          <p:nvPr>
            <p:extLst>
              <p:ext uri="{D42A27DB-BD31-4B8C-83A1-F6EECF244321}">
                <p14:modId xmlns:p14="http://schemas.microsoft.com/office/powerpoint/2010/main" val="244304134"/>
              </p:ext>
            </p:extLst>
          </p:nvPr>
        </p:nvGraphicFramePr>
        <p:xfrm>
          <a:off x="3942617" y="2597367"/>
          <a:ext cx="1225062" cy="408354"/>
        </p:xfrm>
        <a:graphic>
          <a:graphicData uri="http://schemas.openxmlformats.org/presentationml/2006/ole">
            <mc:AlternateContent xmlns:mc="http://schemas.openxmlformats.org/markup-compatibility/2006">
              <mc:Choice xmlns:v="urn:schemas-microsoft-com:vml" Requires="v">
                <p:oleObj name="Equation" r:id="rId3" imgW="571320" imgH="190440" progId="Equation.DSMT4">
                  <p:embed/>
                </p:oleObj>
              </mc:Choice>
              <mc:Fallback>
                <p:oleObj name="Equation" r:id="rId3" imgW="571320" imgH="190440" progId="Equation.DSMT4">
                  <p:embed/>
                  <p:pic>
                    <p:nvPicPr>
                      <p:cNvPr id="0" name=""/>
                      <p:cNvPicPr/>
                      <p:nvPr/>
                    </p:nvPicPr>
                    <p:blipFill>
                      <a:blip r:embed="rId4"/>
                      <a:stretch>
                        <a:fillRect/>
                      </a:stretch>
                    </p:blipFill>
                    <p:spPr>
                      <a:xfrm>
                        <a:off x="3942617" y="2597367"/>
                        <a:ext cx="1225062" cy="408354"/>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818910903"/>
              </p:ext>
            </p:extLst>
          </p:nvPr>
        </p:nvGraphicFramePr>
        <p:xfrm>
          <a:off x="7622885" y="2534661"/>
          <a:ext cx="3511842" cy="571696"/>
        </p:xfrm>
        <a:graphic>
          <a:graphicData uri="http://schemas.openxmlformats.org/presentationml/2006/ole">
            <mc:AlternateContent xmlns:mc="http://schemas.openxmlformats.org/markup-compatibility/2006">
              <mc:Choice xmlns:v="urn:schemas-microsoft-com:vml" Requires="v">
                <p:oleObj name="Equation" r:id="rId5" imgW="1638000" imgH="266400" progId="Equation.DSMT4">
                  <p:embed/>
                </p:oleObj>
              </mc:Choice>
              <mc:Fallback>
                <p:oleObj name="Equation" r:id="rId5" imgW="1638000" imgH="266400" progId="Equation.DSMT4">
                  <p:embed/>
                  <p:pic>
                    <p:nvPicPr>
                      <p:cNvPr id="0" name=""/>
                      <p:cNvPicPr/>
                      <p:nvPr/>
                    </p:nvPicPr>
                    <p:blipFill>
                      <a:blip r:embed="rId6"/>
                      <a:stretch>
                        <a:fillRect/>
                      </a:stretch>
                    </p:blipFill>
                    <p:spPr>
                      <a:xfrm>
                        <a:off x="7622885" y="2534661"/>
                        <a:ext cx="3511842" cy="571696"/>
                      </a:xfrm>
                      <a:prstGeom prst="rect">
                        <a:avLst/>
                      </a:prstGeom>
                    </p:spPr>
                  </p:pic>
                </p:oleObj>
              </mc:Fallback>
            </mc:AlternateContent>
          </a:graphicData>
        </a:graphic>
      </p:graphicFrame>
    </p:spTree>
    <p:extLst>
      <p:ext uri="{BB962C8B-B14F-4D97-AF65-F5344CB8AC3E}">
        <p14:creationId xmlns:p14="http://schemas.microsoft.com/office/powerpoint/2010/main" val="2231125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C8D3C74-1BA1-12C9-F086-F7C26FC7CC75}"/>
                  </a:ext>
                </a:extLst>
              </p:cNvPr>
              <p:cNvSpPr txBox="1"/>
              <p:nvPr/>
            </p:nvSpPr>
            <p:spPr>
              <a:xfrm>
                <a:off x="292231" y="254524"/>
                <a:ext cx="11415860" cy="6469463"/>
              </a:xfrm>
              <a:prstGeom prst="rect">
                <a:avLst/>
              </a:prstGeom>
              <a:noFill/>
            </p:spPr>
            <p:txBody>
              <a:bodyPr wrap="square">
                <a:spAutoFit/>
              </a:bodyPr>
              <a:lstStyle/>
              <a:p>
                <a:pPr marL="0" marR="0">
                  <a:lnSpc>
                    <a:spcPct val="115000"/>
                  </a:lnSpc>
                  <a:spcBef>
                    <a:spcPts val="0"/>
                  </a:spcBef>
                  <a:spcAft>
                    <a:spcPts val="0"/>
                  </a:spcAft>
                </a:pPr>
                <a:r>
                  <a:rPr lang="en-US" sz="2800"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2 (</a:t>
                </a:r>
                <a:r>
                  <a:rPr lang="en-US" sz="2800" b="1"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/tr59)</a:t>
                </a:r>
                <a:endParaRPr lang="en-US" sz="28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Xét phương trình                                         có</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 có:           với mọi</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 đề bài ta có:              , do đó                     Suy ra</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Vậy phương trình                                        có hai nghiệm phân biệt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đpcm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Xét phương trình                                         có </a:t>
                </a:r>
              </a:p>
              <a:p>
                <a:pPr>
                  <a:lnSpc>
                    <a:spcPct val="115000"/>
                  </a:lnSpc>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 cần chứng minh: Nếu phương trình</a:t>
                </a:r>
                <a:r>
                  <a:rPr lang="en-US" sz="2800" dirty="0">
                    <a:solidFill>
                      <a:schemeClr val="bg1"/>
                    </a:solidFill>
                    <a:ea typeface="Times New Roman" panose="02020603050405020304" pitchFamily="18" charset="0"/>
                  </a:rPr>
                  <a:t> </a:t>
                </a:r>
                <a:endParaRPr lang="en-US" sz="2800" b="0" i="0" dirty="0">
                  <a:solidFill>
                    <a:schemeClr val="bg1"/>
                  </a:solidFill>
                  <a:latin typeface="Cambria Math" panose="02040503050406030204" pitchFamily="18" charset="0"/>
                  <a:ea typeface="Times New Roman" panose="02020603050405020304" pitchFamily="18" charset="0"/>
                </a:endParaRPr>
              </a:p>
              <a:p>
                <a:pPr>
                  <a:lnSpc>
                    <a:spcPct val="115000"/>
                  </a:lnSpc>
                </a:pPr>
                <a14:m>
                  <m:oMath xmlns:m="http://schemas.openxmlformats.org/officeDocument/2006/math">
                    <m:r>
                      <m:rPr>
                        <m:sty m:val="p"/>
                      </m:rPr>
                      <a:rPr lang="en-US" sz="2800" b="0" i="0" smtClean="0">
                        <a:solidFill>
                          <a:schemeClr val="bg1"/>
                        </a:solidFill>
                        <a:latin typeface="Cambria Math" panose="02040503050406030204" pitchFamily="18" charset="0"/>
                        <a:ea typeface="Times New Roman" panose="02020603050405020304" pitchFamily="18" charset="0"/>
                      </a:rPr>
                      <m:t>c</m:t>
                    </m:r>
                    <m:r>
                      <a:rPr lang="en-US" sz="2800" b="0" i="0" smtClean="0">
                        <a:solidFill>
                          <a:schemeClr val="bg1"/>
                        </a:solidFill>
                        <a:latin typeface="Cambria Math" panose="02040503050406030204" pitchFamily="18" charset="0"/>
                        <a:ea typeface="Times New Roman" panose="02020603050405020304" pitchFamily="18" charset="0"/>
                      </a:rPr>
                      <m:t>ó</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hai nghiệm phân biệt thì</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 đề 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 trình                                         có hai nghiệm phân biệt</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Do đó:</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 sử chọn                                Khi đó:</a:t>
                </a:r>
              </a:p>
              <a:p>
                <a:pPr marL="0" marR="0">
                  <a:lnSpc>
                    <a:spcPct val="115000"/>
                  </a:lnSpc>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Suy ra:</a:t>
                </a:r>
              </a:p>
              <a:p>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Vậy điều ngược lại là sai.</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C8D3C74-1BA1-12C9-F086-F7C26FC7CC75}"/>
                  </a:ext>
                </a:extLst>
              </p:cNvPr>
              <p:cNvSpPr txBox="1">
                <a:spLocks noRot="1" noChangeAspect="1" noMove="1" noResize="1" noEditPoints="1" noAdjustHandles="1" noChangeArrowheads="1" noChangeShapeType="1" noTextEdit="1"/>
              </p:cNvSpPr>
              <p:nvPr/>
            </p:nvSpPr>
            <p:spPr>
              <a:xfrm>
                <a:off x="292231" y="254524"/>
                <a:ext cx="11415860" cy="6469463"/>
              </a:xfrm>
              <a:prstGeom prst="rect">
                <a:avLst/>
              </a:prstGeom>
              <a:blipFill>
                <a:blip r:embed="rId3"/>
                <a:stretch>
                  <a:fillRect l="-1121" t="-660" b="-1697"/>
                </a:stretch>
              </a:blipFill>
            </p:spPr>
            <p:txBody>
              <a:bodyPr/>
              <a:lstStyle/>
              <a:p>
                <a:r>
                  <a:rPr lang="vi-VN">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3255307546"/>
              </p:ext>
            </p:extLst>
          </p:nvPr>
        </p:nvGraphicFramePr>
        <p:xfrm>
          <a:off x="3183070" y="790677"/>
          <a:ext cx="3511221" cy="572315"/>
        </p:xfrm>
        <a:graphic>
          <a:graphicData uri="http://schemas.openxmlformats.org/presentationml/2006/ole">
            <mc:AlternateContent xmlns:mc="http://schemas.openxmlformats.org/markup-compatibility/2006">
              <mc:Choice xmlns:v="urn:schemas-microsoft-com:vml" Requires="v">
                <p:oleObj name="Equation" r:id="rId4" imgW="1638000" imgH="266400" progId="Equation.DSMT4">
                  <p:embed/>
                </p:oleObj>
              </mc:Choice>
              <mc:Fallback>
                <p:oleObj name="Equation" r:id="rId4" imgW="1638000" imgH="266400" progId="Equation.DSMT4">
                  <p:embed/>
                  <p:pic>
                    <p:nvPicPr>
                      <p:cNvPr id="0" name=""/>
                      <p:cNvPicPr/>
                      <p:nvPr/>
                    </p:nvPicPr>
                    <p:blipFill>
                      <a:blip r:embed="rId5"/>
                      <a:stretch>
                        <a:fillRect/>
                      </a:stretch>
                    </p:blipFill>
                    <p:spPr>
                      <a:xfrm>
                        <a:off x="3183070" y="790677"/>
                        <a:ext cx="3511221" cy="57231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9983537"/>
              </p:ext>
            </p:extLst>
          </p:nvPr>
        </p:nvGraphicFramePr>
        <p:xfrm>
          <a:off x="7187829" y="767391"/>
          <a:ext cx="1960098" cy="462801"/>
        </p:xfrm>
        <a:graphic>
          <a:graphicData uri="http://schemas.openxmlformats.org/presentationml/2006/ole">
            <mc:AlternateContent xmlns:mc="http://schemas.openxmlformats.org/markup-compatibility/2006">
              <mc:Choice xmlns:v="urn:schemas-microsoft-com:vml" Requires="v">
                <p:oleObj name="Equation" r:id="rId6" imgW="914400" imgH="215640" progId="Equation.DSMT4">
                  <p:embed/>
                </p:oleObj>
              </mc:Choice>
              <mc:Fallback>
                <p:oleObj name="Equation" r:id="rId6" imgW="914400" imgH="215640" progId="Equation.DSMT4">
                  <p:embed/>
                  <p:pic>
                    <p:nvPicPr>
                      <p:cNvPr id="0" name=""/>
                      <p:cNvPicPr/>
                      <p:nvPr/>
                    </p:nvPicPr>
                    <p:blipFill>
                      <a:blip r:embed="rId7"/>
                      <a:stretch>
                        <a:fillRect/>
                      </a:stretch>
                    </p:blipFill>
                    <p:spPr>
                      <a:xfrm>
                        <a:off x="7187829" y="767391"/>
                        <a:ext cx="1960098" cy="46280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607954930"/>
              </p:ext>
            </p:extLst>
          </p:nvPr>
        </p:nvGraphicFramePr>
        <p:xfrm>
          <a:off x="1430159" y="1292543"/>
          <a:ext cx="890954" cy="420728"/>
        </p:xfrm>
        <a:graphic>
          <a:graphicData uri="http://schemas.openxmlformats.org/presentationml/2006/ole">
            <mc:AlternateContent xmlns:mc="http://schemas.openxmlformats.org/markup-compatibility/2006">
              <mc:Choice xmlns:v="urn:schemas-microsoft-com:vml" Requires="v">
                <p:oleObj name="Equation" r:id="rId8" imgW="457200" imgH="215640" progId="Equation.DSMT4">
                  <p:embed/>
                </p:oleObj>
              </mc:Choice>
              <mc:Fallback>
                <p:oleObj name="Equation" r:id="rId8" imgW="457200" imgH="215640" progId="Equation.DSMT4">
                  <p:embed/>
                  <p:pic>
                    <p:nvPicPr>
                      <p:cNvPr id="0" name=""/>
                      <p:cNvPicPr/>
                      <p:nvPr/>
                    </p:nvPicPr>
                    <p:blipFill>
                      <a:blip r:embed="rId9"/>
                      <a:stretch>
                        <a:fillRect/>
                      </a:stretch>
                    </p:blipFill>
                    <p:spPr>
                      <a:xfrm>
                        <a:off x="1430159" y="1292543"/>
                        <a:ext cx="890954" cy="42072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53347892"/>
              </p:ext>
            </p:extLst>
          </p:nvPr>
        </p:nvGraphicFramePr>
        <p:xfrm>
          <a:off x="3553229" y="1329028"/>
          <a:ext cx="925603" cy="408354"/>
        </p:xfrm>
        <a:graphic>
          <a:graphicData uri="http://schemas.openxmlformats.org/presentationml/2006/ole">
            <mc:AlternateContent xmlns:mc="http://schemas.openxmlformats.org/markup-compatibility/2006">
              <mc:Choice xmlns:v="urn:schemas-microsoft-com:vml" Requires="v">
                <p:oleObj name="Equation" r:id="rId10" imgW="431640" imgH="190440" progId="Equation.DSMT4">
                  <p:embed/>
                </p:oleObj>
              </mc:Choice>
              <mc:Fallback>
                <p:oleObj name="Equation" r:id="rId10" imgW="431640" imgH="190440" progId="Equation.DSMT4">
                  <p:embed/>
                  <p:pic>
                    <p:nvPicPr>
                      <p:cNvPr id="0" name=""/>
                      <p:cNvPicPr/>
                      <p:nvPr/>
                    </p:nvPicPr>
                    <p:blipFill>
                      <a:blip r:embed="rId11"/>
                      <a:stretch>
                        <a:fillRect/>
                      </a:stretch>
                    </p:blipFill>
                    <p:spPr>
                      <a:xfrm>
                        <a:off x="3553229" y="1329028"/>
                        <a:ext cx="925603" cy="40835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47721662"/>
              </p:ext>
            </p:extLst>
          </p:nvPr>
        </p:nvGraphicFramePr>
        <p:xfrm>
          <a:off x="2940698" y="1823132"/>
          <a:ext cx="1225062" cy="408354"/>
        </p:xfrm>
        <a:graphic>
          <a:graphicData uri="http://schemas.openxmlformats.org/presentationml/2006/ole">
            <mc:AlternateContent xmlns:mc="http://schemas.openxmlformats.org/markup-compatibility/2006">
              <mc:Choice xmlns:v="urn:schemas-microsoft-com:vml" Requires="v">
                <p:oleObj name="Equation" r:id="rId12" imgW="571320" imgH="190440" progId="Equation.DSMT4">
                  <p:embed/>
                </p:oleObj>
              </mc:Choice>
              <mc:Fallback>
                <p:oleObj name="Equation" r:id="rId12" imgW="571320" imgH="190440" progId="Equation.DSMT4">
                  <p:embed/>
                  <p:pic>
                    <p:nvPicPr>
                      <p:cNvPr id="3" name="Object 2"/>
                      <p:cNvPicPr/>
                      <p:nvPr/>
                    </p:nvPicPr>
                    <p:blipFill>
                      <a:blip r:embed="rId13"/>
                      <a:stretch>
                        <a:fillRect/>
                      </a:stretch>
                    </p:blipFill>
                    <p:spPr>
                      <a:xfrm>
                        <a:off x="2940698" y="1823132"/>
                        <a:ext cx="1225062" cy="40835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89875588"/>
              </p:ext>
            </p:extLst>
          </p:nvPr>
        </p:nvGraphicFramePr>
        <p:xfrm>
          <a:off x="5255655" y="1823498"/>
          <a:ext cx="1716088" cy="407988"/>
        </p:xfrm>
        <a:graphic>
          <a:graphicData uri="http://schemas.openxmlformats.org/presentationml/2006/ole">
            <mc:AlternateContent xmlns:mc="http://schemas.openxmlformats.org/markup-compatibility/2006">
              <mc:Choice xmlns:v="urn:schemas-microsoft-com:vml" Requires="v">
                <p:oleObj name="Equation" r:id="rId14" imgW="799920" imgH="190440" progId="Equation.DSMT4">
                  <p:embed/>
                </p:oleObj>
              </mc:Choice>
              <mc:Fallback>
                <p:oleObj name="Equation" r:id="rId14" imgW="799920" imgH="190440" progId="Equation.DSMT4">
                  <p:embed/>
                  <p:pic>
                    <p:nvPicPr>
                      <p:cNvPr id="0" name=""/>
                      <p:cNvPicPr/>
                      <p:nvPr/>
                    </p:nvPicPr>
                    <p:blipFill>
                      <a:blip r:embed="rId15"/>
                      <a:stretch>
                        <a:fillRect/>
                      </a:stretch>
                    </p:blipFill>
                    <p:spPr>
                      <a:xfrm>
                        <a:off x="5255655" y="1823498"/>
                        <a:ext cx="1716088" cy="40798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45683692"/>
              </p:ext>
            </p:extLst>
          </p:nvPr>
        </p:nvGraphicFramePr>
        <p:xfrm>
          <a:off x="2977709" y="2262650"/>
          <a:ext cx="3495675" cy="552450"/>
        </p:xfrm>
        <a:graphic>
          <a:graphicData uri="http://schemas.openxmlformats.org/presentationml/2006/ole">
            <mc:AlternateContent xmlns:mc="http://schemas.openxmlformats.org/markup-compatibility/2006">
              <mc:Choice xmlns:v="urn:schemas-microsoft-com:vml" Requires="v">
                <p:oleObj name="Equation" r:id="rId16" imgW="3495747" imgH="552657" progId="Equation.DSMT4">
                  <p:embed/>
                </p:oleObj>
              </mc:Choice>
              <mc:Fallback>
                <p:oleObj name="Equation" r:id="rId16" imgW="3495747" imgH="552657" progId="Equation.DSMT4">
                  <p:embed/>
                  <p:pic>
                    <p:nvPicPr>
                      <p:cNvPr id="0" name=""/>
                      <p:cNvPicPr/>
                      <p:nvPr/>
                    </p:nvPicPr>
                    <p:blipFill>
                      <a:blip r:embed="rId17"/>
                      <a:stretch>
                        <a:fillRect/>
                      </a:stretch>
                    </p:blipFill>
                    <p:spPr>
                      <a:xfrm>
                        <a:off x="2977709" y="2262650"/>
                        <a:ext cx="3495675" cy="5524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70676488"/>
              </p:ext>
            </p:extLst>
          </p:nvPr>
        </p:nvGraphicFramePr>
        <p:xfrm>
          <a:off x="3199387" y="2770937"/>
          <a:ext cx="3495675" cy="552450"/>
        </p:xfrm>
        <a:graphic>
          <a:graphicData uri="http://schemas.openxmlformats.org/presentationml/2006/ole">
            <mc:AlternateContent xmlns:mc="http://schemas.openxmlformats.org/markup-compatibility/2006">
              <mc:Choice xmlns:v="urn:schemas-microsoft-com:vml" Requires="v">
                <p:oleObj name="Equation" r:id="rId18" imgW="3495747" imgH="552657" progId="Equation.DSMT4">
                  <p:embed/>
                </p:oleObj>
              </mc:Choice>
              <mc:Fallback>
                <p:oleObj name="Equation" r:id="rId18" imgW="3495747" imgH="552657" progId="Equation.DSMT4">
                  <p:embed/>
                  <p:pic>
                    <p:nvPicPr>
                      <p:cNvPr id="0" name=""/>
                      <p:cNvPicPr/>
                      <p:nvPr/>
                    </p:nvPicPr>
                    <p:blipFill>
                      <a:blip r:embed="rId19"/>
                      <a:stretch>
                        <a:fillRect/>
                      </a:stretch>
                    </p:blipFill>
                    <p:spPr>
                      <a:xfrm>
                        <a:off x="3199387" y="2770937"/>
                        <a:ext cx="3495675" cy="55245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38331020"/>
              </p:ext>
            </p:extLst>
          </p:nvPr>
        </p:nvGraphicFramePr>
        <p:xfrm>
          <a:off x="7138112" y="2758843"/>
          <a:ext cx="1952625" cy="457200"/>
        </p:xfrm>
        <a:graphic>
          <a:graphicData uri="http://schemas.openxmlformats.org/presentationml/2006/ole">
            <mc:AlternateContent xmlns:mc="http://schemas.openxmlformats.org/markup-compatibility/2006">
              <mc:Choice xmlns:v="urn:schemas-microsoft-com:vml" Requires="v">
                <p:oleObj name="Equation" r:id="rId20" imgW="1952515" imgH="457094" progId="Equation.DSMT4">
                  <p:embed/>
                </p:oleObj>
              </mc:Choice>
              <mc:Fallback>
                <p:oleObj name="Equation" r:id="rId20" imgW="1952515" imgH="457094" progId="Equation.DSMT4">
                  <p:embed/>
                  <p:pic>
                    <p:nvPicPr>
                      <p:cNvPr id="0" name=""/>
                      <p:cNvPicPr/>
                      <p:nvPr/>
                    </p:nvPicPr>
                    <p:blipFill>
                      <a:blip r:embed="rId21"/>
                      <a:stretch>
                        <a:fillRect/>
                      </a:stretch>
                    </p:blipFill>
                    <p:spPr>
                      <a:xfrm>
                        <a:off x="7138112" y="2758843"/>
                        <a:ext cx="1952625" cy="4572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36782053"/>
              </p:ext>
            </p:extLst>
          </p:nvPr>
        </p:nvGraphicFramePr>
        <p:xfrm>
          <a:off x="4342388" y="3806705"/>
          <a:ext cx="1209675" cy="400050"/>
        </p:xfrm>
        <a:graphic>
          <a:graphicData uri="http://schemas.openxmlformats.org/presentationml/2006/ole">
            <mc:AlternateContent xmlns:mc="http://schemas.openxmlformats.org/markup-compatibility/2006">
              <mc:Choice xmlns:v="urn:schemas-microsoft-com:vml" Requires="v">
                <p:oleObj name="Equation" r:id="rId22" imgW="1209742" imgH="400010" progId="Equation.DSMT4">
                  <p:embed/>
                </p:oleObj>
              </mc:Choice>
              <mc:Fallback>
                <p:oleObj name="Equation" r:id="rId22" imgW="1209742" imgH="400010" progId="Equation.DSMT4">
                  <p:embed/>
                  <p:pic>
                    <p:nvPicPr>
                      <p:cNvPr id="0" name=""/>
                      <p:cNvPicPr/>
                      <p:nvPr/>
                    </p:nvPicPr>
                    <p:blipFill>
                      <a:blip r:embed="rId23"/>
                      <a:stretch>
                        <a:fillRect/>
                      </a:stretch>
                    </p:blipFill>
                    <p:spPr>
                      <a:xfrm>
                        <a:off x="4342388" y="3806705"/>
                        <a:ext cx="1209675" cy="40005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646077278"/>
              </p:ext>
            </p:extLst>
          </p:nvPr>
        </p:nvGraphicFramePr>
        <p:xfrm>
          <a:off x="5890780" y="3278020"/>
          <a:ext cx="3486150" cy="542925"/>
        </p:xfrm>
        <a:graphic>
          <a:graphicData uri="http://schemas.openxmlformats.org/presentationml/2006/ole">
            <mc:AlternateContent xmlns:mc="http://schemas.openxmlformats.org/markup-compatibility/2006">
              <mc:Choice xmlns:v="urn:schemas-microsoft-com:vml" Requires="v">
                <p:oleObj name="Equation" r:id="rId24" imgW="3486062" imgH="542932" progId="Equation.DSMT4">
                  <p:embed/>
                </p:oleObj>
              </mc:Choice>
              <mc:Fallback>
                <p:oleObj name="Equation" r:id="rId24" imgW="3486062" imgH="542932" progId="Equation.DSMT4">
                  <p:embed/>
                  <p:pic>
                    <p:nvPicPr>
                      <p:cNvPr id="0" name=""/>
                      <p:cNvPicPr/>
                      <p:nvPr/>
                    </p:nvPicPr>
                    <p:blipFill>
                      <a:blip r:embed="rId25"/>
                      <a:stretch>
                        <a:fillRect/>
                      </a:stretch>
                    </p:blipFill>
                    <p:spPr>
                      <a:xfrm>
                        <a:off x="5890780" y="3278020"/>
                        <a:ext cx="3486150" cy="54292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445687059"/>
              </p:ext>
            </p:extLst>
          </p:nvPr>
        </p:nvGraphicFramePr>
        <p:xfrm>
          <a:off x="4175275" y="4250778"/>
          <a:ext cx="3486150" cy="542925"/>
        </p:xfrm>
        <a:graphic>
          <a:graphicData uri="http://schemas.openxmlformats.org/presentationml/2006/ole">
            <mc:AlternateContent xmlns:mc="http://schemas.openxmlformats.org/markup-compatibility/2006">
              <mc:Choice xmlns:v="urn:schemas-microsoft-com:vml" Requires="v">
                <p:oleObj name="Equation" r:id="rId26" imgW="3486062" imgH="542932" progId="Equation.DSMT4">
                  <p:embed/>
                </p:oleObj>
              </mc:Choice>
              <mc:Fallback>
                <p:oleObj name="Equation" r:id="rId26" imgW="3486062" imgH="542932" progId="Equation.DSMT4">
                  <p:embed/>
                  <p:pic>
                    <p:nvPicPr>
                      <p:cNvPr id="0" name=""/>
                      <p:cNvPicPr/>
                      <p:nvPr/>
                    </p:nvPicPr>
                    <p:blipFill>
                      <a:blip r:embed="rId27"/>
                      <a:stretch>
                        <a:fillRect/>
                      </a:stretch>
                    </p:blipFill>
                    <p:spPr>
                      <a:xfrm>
                        <a:off x="4175275" y="4250778"/>
                        <a:ext cx="3486150" cy="5429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867108144"/>
              </p:ext>
            </p:extLst>
          </p:nvPr>
        </p:nvGraphicFramePr>
        <p:xfrm>
          <a:off x="1430159" y="4709156"/>
          <a:ext cx="2504568" cy="462801"/>
        </p:xfrm>
        <a:graphic>
          <a:graphicData uri="http://schemas.openxmlformats.org/presentationml/2006/ole">
            <mc:AlternateContent xmlns:mc="http://schemas.openxmlformats.org/markup-compatibility/2006">
              <mc:Choice xmlns:v="urn:schemas-microsoft-com:vml" Requires="v">
                <p:oleObj name="Equation" r:id="rId28" imgW="1168200" imgH="215640" progId="Equation.DSMT4">
                  <p:embed/>
                </p:oleObj>
              </mc:Choice>
              <mc:Fallback>
                <p:oleObj name="Equation" r:id="rId28" imgW="1168200" imgH="215640" progId="Equation.DSMT4">
                  <p:embed/>
                  <p:pic>
                    <p:nvPicPr>
                      <p:cNvPr id="0" name=""/>
                      <p:cNvPicPr/>
                      <p:nvPr/>
                    </p:nvPicPr>
                    <p:blipFill>
                      <a:blip r:embed="rId29"/>
                      <a:stretch>
                        <a:fillRect/>
                      </a:stretch>
                    </p:blipFill>
                    <p:spPr>
                      <a:xfrm>
                        <a:off x="1430159" y="4709156"/>
                        <a:ext cx="2504568" cy="462801"/>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016334211"/>
              </p:ext>
            </p:extLst>
          </p:nvPr>
        </p:nvGraphicFramePr>
        <p:xfrm>
          <a:off x="2177222" y="5253770"/>
          <a:ext cx="2613464" cy="462801"/>
        </p:xfrm>
        <a:graphic>
          <a:graphicData uri="http://schemas.openxmlformats.org/presentationml/2006/ole">
            <mc:AlternateContent xmlns:mc="http://schemas.openxmlformats.org/markup-compatibility/2006">
              <mc:Choice xmlns:v="urn:schemas-microsoft-com:vml" Requires="v">
                <p:oleObj name="Equation" r:id="rId30" imgW="1218960" imgH="215640" progId="Equation.DSMT4">
                  <p:embed/>
                </p:oleObj>
              </mc:Choice>
              <mc:Fallback>
                <p:oleObj name="Equation" r:id="rId30" imgW="1218960" imgH="215640" progId="Equation.DSMT4">
                  <p:embed/>
                  <p:pic>
                    <p:nvPicPr>
                      <p:cNvPr id="0" name=""/>
                      <p:cNvPicPr/>
                      <p:nvPr/>
                    </p:nvPicPr>
                    <p:blipFill>
                      <a:blip r:embed="rId31"/>
                      <a:stretch>
                        <a:fillRect/>
                      </a:stretch>
                    </p:blipFill>
                    <p:spPr>
                      <a:xfrm>
                        <a:off x="2177222" y="5253770"/>
                        <a:ext cx="2613464" cy="462801"/>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764034901"/>
              </p:ext>
            </p:extLst>
          </p:nvPr>
        </p:nvGraphicFramePr>
        <p:xfrm>
          <a:off x="6073365" y="5253770"/>
          <a:ext cx="1796755" cy="408354"/>
        </p:xfrm>
        <a:graphic>
          <a:graphicData uri="http://schemas.openxmlformats.org/presentationml/2006/ole">
            <mc:AlternateContent xmlns:mc="http://schemas.openxmlformats.org/markup-compatibility/2006">
              <mc:Choice xmlns:v="urn:schemas-microsoft-com:vml" Requires="v">
                <p:oleObj name="Equation" r:id="rId32" imgW="838080" imgH="190440" progId="Equation.DSMT4">
                  <p:embed/>
                </p:oleObj>
              </mc:Choice>
              <mc:Fallback>
                <p:oleObj name="Equation" r:id="rId32" imgW="838080" imgH="190440" progId="Equation.DSMT4">
                  <p:embed/>
                  <p:pic>
                    <p:nvPicPr>
                      <p:cNvPr id="0" name=""/>
                      <p:cNvPicPr/>
                      <p:nvPr/>
                    </p:nvPicPr>
                    <p:blipFill>
                      <a:blip r:embed="rId33"/>
                      <a:stretch>
                        <a:fillRect/>
                      </a:stretch>
                    </p:blipFill>
                    <p:spPr>
                      <a:xfrm>
                        <a:off x="6073365" y="5253770"/>
                        <a:ext cx="1796755" cy="408354"/>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772065151"/>
              </p:ext>
            </p:extLst>
          </p:nvPr>
        </p:nvGraphicFramePr>
        <p:xfrm>
          <a:off x="1446919" y="5714203"/>
          <a:ext cx="4845798" cy="462801"/>
        </p:xfrm>
        <a:graphic>
          <a:graphicData uri="http://schemas.openxmlformats.org/presentationml/2006/ole">
            <mc:AlternateContent xmlns:mc="http://schemas.openxmlformats.org/markup-compatibility/2006">
              <mc:Choice xmlns:v="urn:schemas-microsoft-com:vml" Requires="v">
                <p:oleObj name="Equation" r:id="rId34" imgW="2260440" imgH="215640" progId="Equation.DSMT4">
                  <p:embed/>
                </p:oleObj>
              </mc:Choice>
              <mc:Fallback>
                <p:oleObj name="Equation" r:id="rId34" imgW="2260440" imgH="215640" progId="Equation.DSMT4">
                  <p:embed/>
                  <p:pic>
                    <p:nvPicPr>
                      <p:cNvPr id="0" name=""/>
                      <p:cNvPicPr/>
                      <p:nvPr/>
                    </p:nvPicPr>
                    <p:blipFill>
                      <a:blip r:embed="rId35"/>
                      <a:stretch>
                        <a:fillRect/>
                      </a:stretch>
                    </p:blipFill>
                    <p:spPr>
                      <a:xfrm>
                        <a:off x="1446919" y="5714203"/>
                        <a:ext cx="4845798" cy="462801"/>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685871809"/>
              </p:ext>
            </p:extLst>
          </p:nvPr>
        </p:nvGraphicFramePr>
        <p:xfrm>
          <a:off x="7995119" y="1823940"/>
          <a:ext cx="898377" cy="408354"/>
        </p:xfrm>
        <a:graphic>
          <a:graphicData uri="http://schemas.openxmlformats.org/presentationml/2006/ole">
            <mc:AlternateContent xmlns:mc="http://schemas.openxmlformats.org/markup-compatibility/2006">
              <mc:Choice xmlns:v="urn:schemas-microsoft-com:vml" Requires="v">
                <p:oleObj name="Equation" r:id="rId36" imgW="419040" imgH="190440" progId="Equation.DSMT4">
                  <p:embed/>
                </p:oleObj>
              </mc:Choice>
              <mc:Fallback>
                <p:oleObj name="Equation" r:id="rId36" imgW="419040" imgH="190440" progId="Equation.DSMT4">
                  <p:embed/>
                  <p:pic>
                    <p:nvPicPr>
                      <p:cNvPr id="0" name=""/>
                      <p:cNvPicPr/>
                      <p:nvPr/>
                    </p:nvPicPr>
                    <p:blipFill>
                      <a:blip r:embed="rId37"/>
                      <a:stretch>
                        <a:fillRect/>
                      </a:stretch>
                    </p:blipFill>
                    <p:spPr>
                      <a:xfrm>
                        <a:off x="7995119" y="1823940"/>
                        <a:ext cx="898377" cy="408354"/>
                      </a:xfrm>
                      <a:prstGeom prst="rect">
                        <a:avLst/>
                      </a:prstGeom>
                    </p:spPr>
                  </p:pic>
                </p:oleObj>
              </mc:Fallback>
            </mc:AlternateContent>
          </a:graphicData>
        </a:graphic>
      </p:graphicFrame>
    </p:spTree>
    <p:extLst>
      <p:ext uri="{BB962C8B-B14F-4D97-AF65-F5344CB8AC3E}">
        <p14:creationId xmlns:p14="http://schemas.microsoft.com/office/powerpoint/2010/main" val="322302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1000"/>
                                        <p:tgtEl>
                                          <p:spTgt spid="4"/>
                                        </p:tgtEl>
                                      </p:cBhvr>
                                    </p:animEffect>
                                  </p:childTnLst>
                                </p:cTn>
                              </p:par>
                              <p:par>
                                <p:cTn id="27" presetID="22" presetClass="entr" presetSubtype="8"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1000"/>
                                        <p:tgtEl>
                                          <p:spTgt spid="7"/>
                                        </p:tgtEl>
                                      </p:cBhvr>
                                    </p:animEffect>
                                  </p:childTnLst>
                                </p:cTn>
                              </p:par>
                              <p:par>
                                <p:cTn id="38" presetID="22" presetClass="entr" presetSubtype="8"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1000"/>
                                        <p:tgtEl>
                                          <p:spTgt spid="8"/>
                                        </p:tgtEl>
                                      </p:cBhvr>
                                    </p:animEffect>
                                  </p:childTnLst>
                                </p:cTn>
                              </p:par>
                              <p:par>
                                <p:cTn id="41" presetID="22" presetClass="entr" presetSubtype="8"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1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fade">
                                      <p:cBhvr>
                                        <p:cTn id="48" dur="500"/>
                                        <p:tgtEl>
                                          <p:spTgt spid="5">
                                            <p:txEl>
                                              <p:pRg st="4" end="4"/>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1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
                                            <p:txEl>
                                              <p:pRg st="5" end="5"/>
                                            </p:txEl>
                                          </p:spTgt>
                                        </p:tgtEl>
                                        <p:attrNameLst>
                                          <p:attrName>style.visibility</p:attrName>
                                        </p:attrNameLst>
                                      </p:cBhvr>
                                      <p:to>
                                        <p:strVal val="visible"/>
                                      </p:to>
                                    </p:set>
                                    <p:animEffect transition="in" filter="fade">
                                      <p:cBhvr>
                                        <p:cTn id="56" dur="500"/>
                                        <p:tgtEl>
                                          <p:spTgt spid="5">
                                            <p:txEl>
                                              <p:pRg st="5" end="5"/>
                                            </p:txEl>
                                          </p:spTgt>
                                        </p:tgtEl>
                                      </p:cBhvr>
                                    </p:animEffect>
                                  </p:childTnLst>
                                </p:cTn>
                              </p:par>
                              <p:par>
                                <p:cTn id="57" presetID="22" presetClass="entr" presetSubtype="8"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1000"/>
                                        <p:tgtEl>
                                          <p:spTgt spid="10"/>
                                        </p:tgtEl>
                                      </p:cBhvr>
                                    </p:animEffect>
                                  </p:childTnLst>
                                </p:cTn>
                              </p:par>
                              <p:par>
                                <p:cTn id="60" presetID="22" presetClass="entr" presetSubtype="8"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10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animEffect transition="in" filter="fade">
                                      <p:cBhvr>
                                        <p:cTn id="67" dur="500"/>
                                        <p:tgtEl>
                                          <p:spTgt spid="5">
                                            <p:txEl>
                                              <p:pRg st="6" end="6"/>
                                            </p:txEl>
                                          </p:spTgt>
                                        </p:tgtEl>
                                      </p:cBhvr>
                                    </p:animEffect>
                                  </p:childTnLst>
                                </p:cTn>
                              </p:par>
                              <p:par>
                                <p:cTn id="68" presetID="22" presetClass="entr" presetSubtype="8"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left)">
                                      <p:cBhvr>
                                        <p:cTn id="70" dur="1000"/>
                                        <p:tgtEl>
                                          <p:spTgt spid="14"/>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5">
                                            <p:txEl>
                                              <p:pRg st="7" end="7"/>
                                            </p:txEl>
                                          </p:spTgt>
                                        </p:tgtEl>
                                        <p:attrNameLst>
                                          <p:attrName>style.visibility</p:attrName>
                                        </p:attrNameLst>
                                      </p:cBhvr>
                                      <p:to>
                                        <p:strVal val="visible"/>
                                      </p:to>
                                    </p:set>
                                    <p:animEffect transition="in" filter="fade">
                                      <p:cBhvr>
                                        <p:cTn id="74" dur="500"/>
                                        <p:tgtEl>
                                          <p:spTgt spid="5">
                                            <p:txEl>
                                              <p:pRg st="7" end="7"/>
                                            </p:txEl>
                                          </p:spTgt>
                                        </p:tgtEl>
                                      </p:cBhvr>
                                    </p:animEffect>
                                  </p:childTnLst>
                                </p:cTn>
                              </p:par>
                            </p:childTnLst>
                          </p:cTn>
                        </p:par>
                        <p:par>
                          <p:cTn id="75" fill="hold">
                            <p:stCondLst>
                              <p:cond delay="1500"/>
                            </p:stCondLst>
                            <p:childTnLst>
                              <p:par>
                                <p:cTn id="76" presetID="22" presetClass="entr" presetSubtype="8" fill="hold"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left)">
                                      <p:cBhvr>
                                        <p:cTn id="78" dur="10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
                                            <p:txEl>
                                              <p:pRg st="8" end="8"/>
                                            </p:txEl>
                                          </p:spTgt>
                                        </p:tgtEl>
                                        <p:attrNameLst>
                                          <p:attrName>style.visibility</p:attrName>
                                        </p:attrNameLst>
                                      </p:cBhvr>
                                      <p:to>
                                        <p:strVal val="visible"/>
                                      </p:to>
                                    </p:set>
                                    <p:animEffect transition="in" filter="fade">
                                      <p:cBhvr>
                                        <p:cTn id="83" dur="500"/>
                                        <p:tgtEl>
                                          <p:spTgt spid="5">
                                            <p:txEl>
                                              <p:pRg st="8" end="8"/>
                                            </p:txEl>
                                          </p:spTgt>
                                        </p:tgtEl>
                                      </p:cBhvr>
                                    </p:animEffect>
                                  </p:childTnLst>
                                </p:cTn>
                              </p:par>
                              <p:par>
                                <p:cTn id="84" presetID="22" presetClass="entr" presetSubtype="8" fill="hold"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left)">
                                      <p:cBhvr>
                                        <p:cTn id="86" dur="10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
                                            <p:txEl>
                                              <p:pRg st="9" end="9"/>
                                            </p:txEl>
                                          </p:spTgt>
                                        </p:tgtEl>
                                        <p:attrNameLst>
                                          <p:attrName>style.visibility</p:attrName>
                                        </p:attrNameLst>
                                      </p:cBhvr>
                                      <p:to>
                                        <p:strVal val="visible"/>
                                      </p:to>
                                    </p:set>
                                    <p:animEffect transition="in" filter="fade">
                                      <p:cBhvr>
                                        <p:cTn id="91" dur="500"/>
                                        <p:tgtEl>
                                          <p:spTgt spid="5">
                                            <p:txEl>
                                              <p:pRg st="9" end="9"/>
                                            </p:txEl>
                                          </p:spTgt>
                                        </p:tgtEl>
                                      </p:cBhvr>
                                    </p:animEffect>
                                  </p:childTnLst>
                                </p:cTn>
                              </p:par>
                            </p:childTnLst>
                          </p:cTn>
                        </p:par>
                        <p:par>
                          <p:cTn id="92" fill="hold">
                            <p:stCondLst>
                              <p:cond delay="500"/>
                            </p:stCondLst>
                            <p:childTnLst>
                              <p:par>
                                <p:cTn id="93" presetID="22" presetClass="entr" presetSubtype="8" fill="hold"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wipe(left)">
                                      <p:cBhvr>
                                        <p:cTn id="95" dur="10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
                                            <p:txEl>
                                              <p:pRg st="10" end="10"/>
                                            </p:txEl>
                                          </p:spTgt>
                                        </p:tgtEl>
                                        <p:attrNameLst>
                                          <p:attrName>style.visibility</p:attrName>
                                        </p:attrNameLst>
                                      </p:cBhvr>
                                      <p:to>
                                        <p:strVal val="visible"/>
                                      </p:to>
                                    </p:set>
                                    <p:animEffect transition="in" filter="fade">
                                      <p:cBhvr>
                                        <p:cTn id="100" dur="500"/>
                                        <p:tgtEl>
                                          <p:spTgt spid="5">
                                            <p:txEl>
                                              <p:pRg st="10" end="10"/>
                                            </p:txEl>
                                          </p:spTgt>
                                        </p:tgtEl>
                                      </p:cBhvr>
                                    </p:animEffect>
                                  </p:childTnLst>
                                </p:cTn>
                              </p:par>
                              <p:par>
                                <p:cTn id="101" presetID="22" presetClass="entr" presetSubtype="8" fill="hold"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left)">
                                      <p:cBhvr>
                                        <p:cTn id="103" dur="1000"/>
                                        <p:tgtEl>
                                          <p:spTgt spid="17"/>
                                        </p:tgtEl>
                                      </p:cBhvr>
                                    </p:animEffect>
                                  </p:childTnLst>
                                </p:cTn>
                              </p:par>
                              <p:par>
                                <p:cTn id="104" presetID="22" presetClass="entr" presetSubtype="8" fill="hold"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left)">
                                      <p:cBhvr>
                                        <p:cTn id="106" dur="1000"/>
                                        <p:tgtEl>
                                          <p:spTgt spid="18"/>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5">
                                            <p:txEl>
                                              <p:pRg st="11" end="11"/>
                                            </p:txEl>
                                          </p:spTgt>
                                        </p:tgtEl>
                                        <p:attrNameLst>
                                          <p:attrName>style.visibility</p:attrName>
                                        </p:attrNameLst>
                                      </p:cBhvr>
                                      <p:to>
                                        <p:strVal val="visible"/>
                                      </p:to>
                                    </p:set>
                                    <p:animEffect transition="in" filter="fade">
                                      <p:cBhvr>
                                        <p:cTn id="111" dur="500"/>
                                        <p:tgtEl>
                                          <p:spTgt spid="5">
                                            <p:txEl>
                                              <p:pRg st="11" end="11"/>
                                            </p:txEl>
                                          </p:spTgt>
                                        </p:tgtEl>
                                      </p:cBhvr>
                                    </p:animEffect>
                                  </p:childTnLst>
                                </p:cTn>
                              </p:par>
                            </p:childTnLst>
                          </p:cTn>
                        </p:par>
                        <p:par>
                          <p:cTn id="112" fill="hold">
                            <p:stCondLst>
                              <p:cond delay="500"/>
                            </p:stCondLst>
                            <p:childTnLst>
                              <p:par>
                                <p:cTn id="113" presetID="22" presetClass="entr" presetSubtype="8" fill="hold" nodeType="after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left)">
                                      <p:cBhvr>
                                        <p:cTn id="115" dur="1000"/>
                                        <p:tgtEl>
                                          <p:spTgt spid="19"/>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5">
                                            <p:txEl>
                                              <p:pRg st="12" end="12"/>
                                            </p:txEl>
                                          </p:spTgt>
                                        </p:tgtEl>
                                        <p:attrNameLst>
                                          <p:attrName>style.visibility</p:attrName>
                                        </p:attrNameLst>
                                      </p:cBhvr>
                                      <p:to>
                                        <p:strVal val="visible"/>
                                      </p:to>
                                    </p:set>
                                    <p:animEffect transition="in" filter="fade">
                                      <p:cBhvr>
                                        <p:cTn id="120"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1128169" y="695964"/>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895549" y="2345185"/>
            <a:ext cx="7001545" cy="2530180"/>
          </a:xfrm>
          <a:prstGeom prst="rect">
            <a:avLst/>
          </a:prstGeom>
          <a:noFill/>
        </p:spPr>
        <p:txBody>
          <a:bodyPr wrap="square" rtlCol="0">
            <a:spAutoFit/>
          </a:bodyPr>
          <a:lstStyle/>
          <a:p>
            <a:pPr marL="0" marR="0" algn="just">
              <a:lnSpc>
                <a:spcPct val="115000"/>
              </a:lnSpc>
              <a:spcBef>
                <a:spcPts val="0"/>
              </a:spcBef>
              <a:spcAft>
                <a:spcPts val="0"/>
              </a:spcAft>
            </a:pPr>
            <a:r>
              <a:rPr lang="en-US" sz="2800">
                <a:solidFill>
                  <a:schemeClr val="bg1"/>
                </a:solidFill>
                <a:effectLst/>
                <a:latin typeface="Times New Roman" panose="02020603050405020304" pitchFamily="18" charset="0"/>
                <a:ea typeface="Times New Roman" panose="02020603050405020304" pitchFamily="18" charset="0"/>
              </a:rPr>
              <a:t>- Đọc lại toàn bộ nội dung bài đã học.</a:t>
            </a:r>
          </a:p>
          <a:p>
            <a:pPr marL="0" marR="0" algn="just">
              <a:lnSpc>
                <a:spcPct val="115000"/>
              </a:lnSpc>
              <a:spcBef>
                <a:spcPts val="0"/>
              </a:spcBef>
              <a:spcAft>
                <a:spcPts val="0"/>
              </a:spcAft>
            </a:pPr>
            <a:r>
              <a:rPr lang="en-US" sz="2800">
                <a:solidFill>
                  <a:schemeClr val="bg1"/>
                </a:solidFill>
                <a:effectLst/>
                <a:latin typeface="Times New Roman" panose="02020603050405020304" pitchFamily="18" charset="0"/>
                <a:ea typeface="Times New Roman" panose="02020603050405020304" pitchFamily="18" charset="0"/>
              </a:rPr>
              <a:t>- Học thuộc: định nghĩa, cách giải phương trình bậc hai theo công thức nghiệm, công thức nghiệm thu gọn, các phần nhận xét.</a:t>
            </a:r>
          </a:p>
          <a:p>
            <a:pPr marL="0" marR="0" algn="just">
              <a:lnSpc>
                <a:spcPct val="115000"/>
              </a:lnSpc>
              <a:spcBef>
                <a:spcPts val="0"/>
              </a:spcBef>
              <a:spcAft>
                <a:spcPts val="0"/>
              </a:spcAft>
            </a:pPr>
            <a:r>
              <a:rPr lang="en-US" sz="2800">
                <a:solidFill>
                  <a:schemeClr val="bg1"/>
                </a:solidFill>
                <a:effectLst/>
                <a:latin typeface="Times New Roman" panose="02020603050405020304" pitchFamily="18" charset="0"/>
                <a:ea typeface="Times New Roman" panose="02020603050405020304" pitchFamily="18" charset="0"/>
              </a:rPr>
              <a:t>- Đọc các mục III; IV (sgk/tr56; 57)</a:t>
            </a:r>
          </a:p>
        </p:txBody>
      </p:sp>
    </p:spTree>
    <p:extLst>
      <p:ext uri="{BB962C8B-B14F-4D97-AF65-F5344CB8AC3E}">
        <p14:creationId xmlns:p14="http://schemas.microsoft.com/office/powerpoint/2010/main" val="3098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p:cNvCxnSpPr>
          <p:nvPr/>
        </p:nvCxnSpPr>
        <p:spPr>
          <a:xfrm>
            <a:off x="6096000" y="3229620"/>
            <a:ext cx="4361895"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579121" y="2160397"/>
            <a:ext cx="549319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3293616" y="4630775"/>
            <a:ext cx="2765930"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579121" y="1538351"/>
            <a:ext cx="4733592" cy="553998"/>
          </a:xfrm>
          <a:prstGeom prst="rect">
            <a:avLst/>
          </a:prstGeom>
          <a:noFill/>
        </p:spPr>
        <p:txBody>
          <a:bodyPr wrap="square" rtlCol="0">
            <a:spAutoFit/>
          </a:bodyPr>
          <a:lstStyle/>
          <a:p>
            <a:pPr algn="just"/>
            <a:r>
              <a:rPr lang="pt-BR" sz="3000">
                <a:solidFill>
                  <a:srgbClr val="FFFF00"/>
                </a:solidFill>
                <a:latin typeface="Times New Roman" panose="02020603050405020304" pitchFamily="18" charset="0"/>
                <a:cs typeface="Times New Roman" panose="02020603050405020304" pitchFamily="18" charset="0"/>
              </a:rPr>
              <a:t>Trò chơi: </a:t>
            </a:r>
            <a:r>
              <a:rPr lang="pt-BR" sz="3000">
                <a:solidFill>
                  <a:schemeClr val="bg1"/>
                </a:solidFill>
                <a:latin typeface="Times New Roman" panose="02020603050405020304" pitchFamily="18" charset="0"/>
                <a:cs typeface="Times New Roman" panose="02020603050405020304" pitchFamily="18" charset="0"/>
              </a:rPr>
              <a:t>Giải cứu rừng xanh</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6992252" y="2637649"/>
            <a:ext cx="3843387" cy="553998"/>
          </a:xfrm>
          <a:prstGeom prst="rect">
            <a:avLst/>
          </a:prstGeom>
        </p:spPr>
        <p:txBody>
          <a:bodyPr wrap="square">
            <a:spAutoFit/>
          </a:bodyPr>
          <a:lstStyle/>
          <a:p>
            <a:pPr lvl="0"/>
            <a:r>
              <a:rPr lang="en-US" sz="3000">
                <a:solidFill>
                  <a:srgbClr val="FFFF00"/>
                </a:solidFill>
                <a:latin typeface="Times New Roman" panose="02020603050405020304" pitchFamily="18" charset="0"/>
                <a:cs typeface="Times New Roman" panose="02020603050405020304" pitchFamily="18" charset="0"/>
              </a:rPr>
              <a:t>Hình thành kiến thức</a:t>
            </a: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a:off x="6089376" y="5939694"/>
            <a:ext cx="2735028" cy="225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nvGraphicFramePr>
        <p:xfrm>
          <a:off x="4394200" y="2362200"/>
          <a:ext cx="914400" cy="233363"/>
        </p:xfrm>
        <a:graphic>
          <a:graphicData uri="http://schemas.openxmlformats.org/presentationml/2006/ole">
            <mc:AlternateContent xmlns:mc="http://schemas.openxmlformats.org/markup-compatibility/2006">
              <mc:Choice xmlns:v="urn:schemas-microsoft-com:vml" Requires="v">
                <p:oleObj name="Equation" r:id="rId2" imgW="914400" imgH="233280" progId="Equation.DSMT4">
                  <p:embed/>
                </p:oleObj>
              </mc:Choice>
              <mc:Fallback>
                <p:oleObj name="Equation" r:id="rId2" imgW="914400" imgH="233280" progId="Equation.DSMT4">
                  <p:embed/>
                  <p:pic>
                    <p:nvPicPr>
                      <p:cNvPr id="3" name="Object 2">
                        <a:extLst>
                          <a:ext uri="{FF2B5EF4-FFF2-40B4-BE49-F238E27FC236}">
                            <a16:creationId xmlns:a16="http://schemas.microsoft.com/office/drawing/2014/main" id="{901537D5-D607-073A-BEBF-6FADD0F16036}"/>
                          </a:ext>
                        </a:extLst>
                      </p:cNvPr>
                      <p:cNvPicPr/>
                      <p:nvPr/>
                    </p:nvPicPr>
                    <p:blipFill>
                      <a:blip r:embed="rId3"/>
                      <a:stretch>
                        <a:fillRect/>
                      </a:stretch>
                    </p:blipFill>
                    <p:spPr>
                      <a:xfrm>
                        <a:off x="4394200" y="2362200"/>
                        <a:ext cx="914400" cy="233363"/>
                      </a:xfrm>
                      <a:prstGeom prst="rect">
                        <a:avLst/>
                      </a:prstGeom>
                    </p:spPr>
                  </p:pic>
                </p:oleObj>
              </mc:Fallback>
            </mc:AlternateContent>
          </a:graphicData>
        </a:graphic>
      </p:graphicFrame>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70824D0-9970-2CEA-86A9-70C3A28B41F4}"/>
              </a:ext>
            </a:extLst>
          </p:cNvPr>
          <p:cNvSpPr txBox="1">
            <a:spLocks/>
          </p:cNvSpPr>
          <p:nvPr/>
        </p:nvSpPr>
        <p:spPr>
          <a:xfrm>
            <a:off x="520477" y="-108710"/>
            <a:ext cx="11110293"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PHƯƠNG TRÌNH BẬC HAI MỘT ẨN (Tiết 2)</a:t>
            </a:r>
            <a:endParaRPr lang="en-US" sz="3200">
              <a:solidFill>
                <a:srgbClr val="FFFF00"/>
              </a:solidFill>
            </a:endParaRPr>
          </a:p>
        </p:txBody>
      </p:sp>
    </p:spTree>
    <p:extLst>
      <p:ext uri="{BB962C8B-B14F-4D97-AF65-F5344CB8AC3E}">
        <p14:creationId xmlns:p14="http://schemas.microsoft.com/office/powerpoint/2010/main" val="2626858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226001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34762" y="3499848"/>
            <a:ext cx="2964989" cy="38688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801" y="198217"/>
            <a:ext cx="5612191" cy="5612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729177" y="2817157"/>
            <a:ext cx="1040815" cy="9717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96792" y="4547141"/>
            <a:ext cx="2934896" cy="28317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619192" y="2314074"/>
            <a:ext cx="4595363" cy="5483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3192" y="-950823"/>
            <a:ext cx="3556000" cy="35718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498768" y="628807"/>
            <a:ext cx="2714205" cy="1077218"/>
          </a:xfrm>
          <a:prstGeom prst="rect">
            <a:avLst/>
          </a:prstGeom>
          <a:noFill/>
        </p:spPr>
        <p:txBody>
          <a:bodyPr wrap="none" rtlCol="0">
            <a:spAutoFit/>
          </a:bodyPr>
          <a:lstStyle/>
          <a:p>
            <a:pPr algn="ctr"/>
            <a:r>
              <a:rPr lang="en-US" sz="3200" b="1" dirty="0">
                <a:solidFill>
                  <a:srgbClr val="008000"/>
                </a:solidFill>
                <a:latin typeface="Arial" panose="020B0604020202020204" pitchFamily="34" charset="0"/>
                <a:cs typeface="Arial" panose="020B0604020202020204" pitchFamily="34" charset="0"/>
              </a:rPr>
              <a:t>GIẢI CỨU</a:t>
            </a:r>
          </a:p>
          <a:p>
            <a:pPr algn="ctr"/>
            <a:r>
              <a:rPr lang="en-US" sz="3200" b="1" dirty="0">
                <a:solidFill>
                  <a:srgbClr val="008000"/>
                </a:solidFill>
                <a:latin typeface="Arial" panose="020B0604020202020204" pitchFamily="34" charset="0"/>
                <a:cs typeface="Arial" panose="020B0604020202020204" pitchFamily="34" charset="0"/>
              </a:rPr>
              <a:t>RỪNG XANH</a:t>
            </a:r>
          </a:p>
        </p:txBody>
      </p:sp>
      <p:sp>
        <p:nvSpPr>
          <p:cNvPr id="3" name="Rectangle 2">
            <a:extLst>
              <a:ext uri="{FF2B5EF4-FFF2-40B4-BE49-F238E27FC236}">
                <a16:creationId xmlns:a16="http://schemas.microsoft.com/office/drawing/2014/main" id="{BC431AF3-CAC9-5FAA-00EF-D9C28436692E}"/>
              </a:ext>
            </a:extLst>
          </p:cNvPr>
          <p:cNvSpPr/>
          <p:nvPr/>
        </p:nvSpPr>
        <p:spPr>
          <a:xfrm>
            <a:off x="4417899" y="2860244"/>
            <a:ext cx="2648226" cy="7524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hlinkClick r:id="rId16" action="ppaction://hlinksldjump"/>
              </a:rPr>
              <a:t>LUẬT CHƠI</a:t>
            </a:r>
            <a:endParaRPr lang="en-US" sz="3600">
              <a:solidFill>
                <a:schemeClr val="bg1"/>
              </a:solidFill>
            </a:endParaRPr>
          </a:p>
        </p:txBody>
      </p:sp>
    </p:spTree>
    <p:extLst>
      <p:ext uri="{BB962C8B-B14F-4D97-AF65-F5344CB8AC3E}">
        <p14:creationId xmlns:p14="http://schemas.microsoft.com/office/powerpoint/2010/main" val="204229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34762" y="3499848"/>
            <a:ext cx="2964989" cy="38688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64240" y="241079"/>
            <a:ext cx="5612191" cy="5612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729177" y="2817157"/>
            <a:ext cx="1040815" cy="9717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96792" y="4547141"/>
            <a:ext cx="2934896" cy="28317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619192" y="2314074"/>
            <a:ext cx="4595363" cy="5483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7215" y="-950822"/>
            <a:ext cx="7472363" cy="296285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009266" y="857411"/>
            <a:ext cx="4820153" cy="584775"/>
          </a:xfrm>
          <a:prstGeom prst="rect">
            <a:avLst/>
          </a:prstGeom>
          <a:noFill/>
        </p:spPr>
        <p:txBody>
          <a:bodyPr wrap="square" rtlCol="0">
            <a:spAutoFit/>
          </a:bodyPr>
          <a:lstStyle/>
          <a:p>
            <a:pPr algn="ctr"/>
            <a:r>
              <a:rPr lang="en-US" sz="3200" b="1">
                <a:solidFill>
                  <a:srgbClr val="008000"/>
                </a:solidFill>
                <a:latin typeface="Arial" panose="020B0604020202020204" pitchFamily="34" charset="0"/>
                <a:cs typeface="Arial" panose="020B0604020202020204" pitchFamily="34" charset="0"/>
              </a:rPr>
              <a:t>GIẢI CỨU RỪNG </a:t>
            </a:r>
            <a:r>
              <a:rPr lang="en-US" sz="3200" b="1" dirty="0">
                <a:solidFill>
                  <a:srgbClr val="008000"/>
                </a:solidFill>
                <a:latin typeface="Arial" panose="020B0604020202020204" pitchFamily="34" charset="0"/>
                <a:cs typeface="Arial" panose="020B0604020202020204" pitchFamily="34" charset="0"/>
              </a:rPr>
              <a:t>XANH</a:t>
            </a:r>
          </a:p>
        </p:txBody>
      </p:sp>
      <p:pic>
        <p:nvPicPr>
          <p:cNvPr id="2" name="Picture 2" descr="C:\Users\ADMIN\Desktop\Giai cuu con vat\wooden-board-theme-image-1-vector-clip-art_csp9738361.jpg">
            <a:extLst>
              <a:ext uri="{FF2B5EF4-FFF2-40B4-BE49-F238E27FC236}">
                <a16:creationId xmlns:a16="http://schemas.microsoft.com/office/drawing/2014/main" id="{604CCA4C-8CCA-0EB3-346A-4B95B7D8A1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961" y="2012036"/>
            <a:ext cx="12213675" cy="53747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7774DB-0197-511F-9D88-E9F101684E73}"/>
              </a:ext>
            </a:extLst>
          </p:cNvPr>
          <p:cNvSpPr txBox="1"/>
          <p:nvPr/>
        </p:nvSpPr>
        <p:spPr>
          <a:xfrm>
            <a:off x="1214438" y="3079255"/>
            <a:ext cx="9813817" cy="2677656"/>
          </a:xfrm>
          <a:prstGeom prst="rect">
            <a:avLst/>
          </a:prstGeom>
          <a:solidFill>
            <a:schemeClr val="accent4">
              <a:lumMod val="40000"/>
              <a:lumOff val="60000"/>
            </a:schemeClr>
          </a:solidFill>
        </p:spPr>
        <p:txBody>
          <a:bodyPr wrap="square" rtlCol="0">
            <a:spAutoFit/>
          </a:bodyPr>
          <a:lstStyle/>
          <a:p>
            <a:pPr algn="ctr"/>
            <a:r>
              <a:rPr lang="en-US" sz="2800">
                <a:solidFill>
                  <a:srgbClr val="0000CC"/>
                </a:solidFill>
                <a:latin typeface="Times New Roman" panose="02020603050405020304" pitchFamily="18" charset="0"/>
                <a:cs typeface="Times New Roman" panose="02020603050405020304" pitchFamily="18" charset="0"/>
              </a:rPr>
              <a:t>Rừng xanh đang bị tàn phá nghiêm trọng, hàng trăm loài động vật bị đe dọa. Các bạn hãy giúp khôi phục lại khu rừng và đưa các loài động vật trở về rừng bằng cách trả lời đúng các câu hỏi. HS đứng tại chỗ trả lời, HS trả lời sai nhường quyền cho bạn khác (tối đa 1 câu gọi 3 HS), mỗi câu trả lời đúng thì các bạn sẽ giải cứu được 1 con vật, thời gian trả lời mỗi câu hỏi là 1 phút.</a:t>
            </a:r>
            <a:endParaRPr lang="en-US" sz="2800" b="1" dirty="0">
              <a:solidFill>
                <a:srgbClr val="0000CC"/>
              </a:solidFill>
              <a:latin typeface="Times New Roman" panose="02020603050405020304" pitchFamily="18" charset="0"/>
              <a:cs typeface="Times New Roman" panose="02020603050405020304" pitchFamily="18" charset="0"/>
            </a:endParaRPr>
          </a:p>
        </p:txBody>
      </p:sp>
      <p:pic>
        <p:nvPicPr>
          <p:cNvPr id="18" name="Picture 11" descr="C:\Users\ADMIN\Desktop\Tai nguyen thiet ke tro choi\Angry birds epic birds\1505573783630 (2).png">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62531" y="113370"/>
            <a:ext cx="1681872" cy="102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50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42"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par>
                                <p:cTn id="42" presetID="26"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80">
                                          <p:stCondLst>
                                            <p:cond delay="0"/>
                                          </p:stCondLst>
                                        </p:cTn>
                                        <p:tgtEl>
                                          <p:spTgt spid="18"/>
                                        </p:tgtEl>
                                      </p:cBhvr>
                                    </p:animEffect>
                                    <p:anim calcmode="lin" valueType="num">
                                      <p:cBhvr>
                                        <p:cTn id="6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6" dur="26">
                                          <p:stCondLst>
                                            <p:cond delay="650"/>
                                          </p:stCondLst>
                                        </p:cTn>
                                        <p:tgtEl>
                                          <p:spTgt spid="18"/>
                                        </p:tgtEl>
                                      </p:cBhvr>
                                      <p:to x="100000" y="60000"/>
                                    </p:animScale>
                                    <p:animScale>
                                      <p:cBhvr>
                                        <p:cTn id="67" dur="166" decel="50000">
                                          <p:stCondLst>
                                            <p:cond delay="676"/>
                                          </p:stCondLst>
                                        </p:cTn>
                                        <p:tgtEl>
                                          <p:spTgt spid="18"/>
                                        </p:tgtEl>
                                      </p:cBhvr>
                                      <p:to x="100000" y="100000"/>
                                    </p:animScale>
                                    <p:animScale>
                                      <p:cBhvr>
                                        <p:cTn id="68" dur="26">
                                          <p:stCondLst>
                                            <p:cond delay="1312"/>
                                          </p:stCondLst>
                                        </p:cTn>
                                        <p:tgtEl>
                                          <p:spTgt spid="18"/>
                                        </p:tgtEl>
                                      </p:cBhvr>
                                      <p:to x="100000" y="80000"/>
                                    </p:animScale>
                                    <p:animScale>
                                      <p:cBhvr>
                                        <p:cTn id="69" dur="166" decel="50000">
                                          <p:stCondLst>
                                            <p:cond delay="1338"/>
                                          </p:stCondLst>
                                        </p:cTn>
                                        <p:tgtEl>
                                          <p:spTgt spid="18"/>
                                        </p:tgtEl>
                                      </p:cBhvr>
                                      <p:to x="100000" y="100000"/>
                                    </p:animScale>
                                    <p:animScale>
                                      <p:cBhvr>
                                        <p:cTn id="70" dur="26">
                                          <p:stCondLst>
                                            <p:cond delay="1642"/>
                                          </p:stCondLst>
                                        </p:cTn>
                                        <p:tgtEl>
                                          <p:spTgt spid="18"/>
                                        </p:tgtEl>
                                      </p:cBhvr>
                                      <p:to x="100000" y="90000"/>
                                    </p:animScale>
                                    <p:animScale>
                                      <p:cBhvr>
                                        <p:cTn id="71" dur="166" decel="50000">
                                          <p:stCondLst>
                                            <p:cond delay="1668"/>
                                          </p:stCondLst>
                                        </p:cTn>
                                        <p:tgtEl>
                                          <p:spTgt spid="18"/>
                                        </p:tgtEl>
                                      </p:cBhvr>
                                      <p:to x="100000" y="100000"/>
                                    </p:animScale>
                                    <p:animScale>
                                      <p:cBhvr>
                                        <p:cTn id="72" dur="26">
                                          <p:stCondLst>
                                            <p:cond delay="1808"/>
                                          </p:stCondLst>
                                        </p:cTn>
                                        <p:tgtEl>
                                          <p:spTgt spid="18"/>
                                        </p:tgtEl>
                                      </p:cBhvr>
                                      <p:to x="100000" y="95000"/>
                                    </p:animScale>
                                    <p:animScale>
                                      <p:cBhvr>
                                        <p:cTn id="73"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TRO CHOI POWERPOINT\Giai cuu rung xanh\flores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38200"/>
            <a:ext cx="14020800" cy="8026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304801" y="2789767"/>
            <a:ext cx="1092047" cy="13144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3352801" y="4531684"/>
            <a:ext cx="1342159" cy="17061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5613" y="4211831"/>
            <a:ext cx="2330787" cy="233078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ADMIN\Desktop\Giai cuu con vat\clipbear4.gif"/>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0102" y1="27511" x2="40102" y2="28603"/>
                        <a14:backgroundMark x1="33249" y1="35153" x2="32487" y2="36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40800" y="2933238"/>
            <a:ext cx="2641600" cy="307069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840341" y="4319135"/>
            <a:ext cx="933521" cy="1839367"/>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207433" y="-126999"/>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41" name="Picture 13" descr="C:\Users\ADMIN\Desktop\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43200" y="4397175"/>
            <a:ext cx="2345011" cy="204384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11800" y="4409018"/>
            <a:ext cx="2819400" cy="2208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32341" y="4409017"/>
            <a:ext cx="1757927" cy="19304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588638" y="4893055"/>
            <a:ext cx="1695065" cy="158255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3443789" y="4757348"/>
            <a:ext cx="1442953" cy="13922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a:hlinkClick r:id="rId15"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5527496" y="4247009"/>
            <a:ext cx="2579291" cy="252766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435956" y="-56492"/>
            <a:ext cx="830904" cy="75192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258667" y="2425183"/>
            <a:ext cx="1336984" cy="949579"/>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1" name="TextBox 50"/>
          <p:cNvSpPr txBox="1"/>
          <p:nvPr/>
        </p:nvSpPr>
        <p:spPr>
          <a:xfrm rot="560109">
            <a:off x="481766" y="2828529"/>
            <a:ext cx="1546967" cy="338554"/>
          </a:xfrm>
          <a:prstGeom prst="rect">
            <a:avLst/>
          </a:prstGeom>
          <a:noFill/>
        </p:spPr>
        <p:txBody>
          <a:bodyPr wrap="square" rtlCol="0">
            <a:spAutoFit/>
          </a:bodyPr>
          <a:lstStyle/>
          <a:p>
            <a:r>
              <a:rPr lang="en-US" sz="1600" b="1" dirty="0">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499242" y="3208496"/>
            <a:ext cx="1092047" cy="13144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1" y="27215"/>
            <a:ext cx="1763300" cy="82580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28" action="ppaction://hlinksldjump"/>
            <a:extLst>
              <a:ext uri="{FF2B5EF4-FFF2-40B4-BE49-F238E27FC236}">
                <a16:creationId xmlns:a16="http://schemas.microsoft.com/office/drawing/2014/main" id="{130742A1-6703-810F-950D-39253014763A}"/>
              </a:ext>
            </a:extLst>
          </p:cNvPr>
          <p:cNvSpPr/>
          <p:nvPr/>
        </p:nvSpPr>
        <p:spPr>
          <a:xfrm>
            <a:off x="1266860" y="221415"/>
            <a:ext cx="1129007" cy="3897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NEXT</a:t>
            </a:r>
          </a:p>
        </p:txBody>
      </p:sp>
    </p:spTree>
    <p:extLst>
      <p:ext uri="{BB962C8B-B14F-4D97-AF65-F5344CB8AC3E}">
        <p14:creationId xmlns:p14="http://schemas.microsoft.com/office/powerpoint/2010/main" val="4677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par>
                                <p:cTn id="11" presetID="1" presetClass="exit" presetSubtype="0" fill="hold"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4"/>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44"/>
                                        </p:tgtEl>
                                        <p:attrNameLst>
                                          <p:attrName>ppt_x</p:attrName>
                                        </p:attrNameLst>
                                      </p:cBhvr>
                                      <p:tavLst>
                                        <p:tav tm="0">
                                          <p:val>
                                            <p:strVal val="ppt_x"/>
                                          </p:val>
                                        </p:tav>
                                        <p:tav tm="100000">
                                          <p:val>
                                            <p:strVal val="ppt_x"/>
                                          </p:val>
                                        </p:tav>
                                      </p:tavLst>
                                    </p:anim>
                                    <p:anim calcmode="lin" valueType="num">
                                      <p:cBhvr additive="base">
                                        <p:cTn id="18" dur="500"/>
                                        <p:tgtEl>
                                          <p:spTgt spid="44"/>
                                        </p:tgtEl>
                                        <p:attrNameLst>
                                          <p:attrName>ppt_y</p:attrName>
                                        </p:attrNameLst>
                                      </p:cBhvr>
                                      <p:tavLst>
                                        <p:tav tm="0">
                                          <p:val>
                                            <p:strVal val="ppt_y"/>
                                          </p:val>
                                        </p:tav>
                                        <p:tav tm="100000">
                                          <p:val>
                                            <p:strVal val="1+ppt_h/2"/>
                                          </p:val>
                                        </p:tav>
                                      </p:tavLst>
                                    </p:anim>
                                    <p:set>
                                      <p:cBhvr>
                                        <p:cTn id="19" dur="1" fill="hold">
                                          <p:stCondLst>
                                            <p:cond delay="499"/>
                                          </p:stCondLst>
                                        </p:cTn>
                                        <p:tgtEl>
                                          <p:spTgt spid="44"/>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39"/>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par>
                                <p:cTn id="24" presetID="32" presetClass="emph" presetSubtype="0" repeatCount="indefinite" fill="hold" nodeType="withEffect">
                                  <p:stCondLst>
                                    <p:cond delay="0"/>
                                  </p:stCondLst>
                                  <p:childTnLst>
                                    <p:animRot by="120000">
                                      <p:cBhvr>
                                        <p:cTn id="25" dur="200" fill="hold">
                                          <p:stCondLst>
                                            <p:cond delay="0"/>
                                          </p:stCondLst>
                                        </p:cTn>
                                        <p:tgtEl>
                                          <p:spTgt spid="45"/>
                                        </p:tgtEl>
                                        <p:attrNameLst>
                                          <p:attrName>r</p:attrName>
                                        </p:attrNameLst>
                                      </p:cBhvr>
                                    </p:animRot>
                                    <p:animRot by="-240000">
                                      <p:cBhvr>
                                        <p:cTn id="26" dur="400" fill="hold">
                                          <p:stCondLst>
                                            <p:cond delay="400"/>
                                          </p:stCondLst>
                                        </p:cTn>
                                        <p:tgtEl>
                                          <p:spTgt spid="45"/>
                                        </p:tgtEl>
                                        <p:attrNameLst>
                                          <p:attrName>r</p:attrName>
                                        </p:attrNameLst>
                                      </p:cBhvr>
                                    </p:animRot>
                                    <p:animRot by="240000">
                                      <p:cBhvr>
                                        <p:cTn id="27" dur="400" fill="hold">
                                          <p:stCondLst>
                                            <p:cond delay="800"/>
                                          </p:stCondLst>
                                        </p:cTn>
                                        <p:tgtEl>
                                          <p:spTgt spid="45"/>
                                        </p:tgtEl>
                                        <p:attrNameLst>
                                          <p:attrName>r</p:attrName>
                                        </p:attrNameLst>
                                      </p:cBhvr>
                                    </p:animRot>
                                    <p:animRot by="-240000">
                                      <p:cBhvr>
                                        <p:cTn id="28" dur="400" fill="hold">
                                          <p:stCondLst>
                                            <p:cond delay="1200"/>
                                          </p:stCondLst>
                                        </p:cTn>
                                        <p:tgtEl>
                                          <p:spTgt spid="45"/>
                                        </p:tgtEl>
                                        <p:attrNameLst>
                                          <p:attrName>r</p:attrName>
                                        </p:attrNameLst>
                                      </p:cBhvr>
                                    </p:animRot>
                                    <p:animRot by="120000">
                                      <p:cBhvr>
                                        <p:cTn id="29" dur="400" fill="hold">
                                          <p:stCondLst>
                                            <p:cond delay="1600"/>
                                          </p:stCondLst>
                                        </p:cTn>
                                        <p:tgtEl>
                                          <p:spTgt spid="45"/>
                                        </p:tgtEl>
                                        <p:attrNameLst>
                                          <p:attrName>r</p:attrName>
                                        </p:attrNameLst>
                                      </p:cBhvr>
                                    </p:animRot>
                                  </p:childTnLst>
                                </p:cTn>
                              </p:par>
                              <p:par>
                                <p:cTn id="30" presetID="35" presetClass="path" presetSubtype="0" accel="50000" decel="50000" fill="hold" nodeType="withEffect">
                                  <p:stCondLst>
                                    <p:cond delay="0"/>
                                  </p:stCondLst>
                                  <p:childTnLst>
                                    <p:animMotion origin="layout" path="M 4.44444E-6 -4.44444E-6 L -0.23056 0.00186 " pathEditMode="relative" rAng="0" ptsTypes="AA">
                                      <p:cBhvr>
                                        <p:cTn id="31"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nodeType="withEffect">
                                  <p:stCondLst>
                                    <p:cond delay="0"/>
                                  </p:stCondLst>
                                  <p:childTnLst>
                                    <p:anim calcmode="lin" valueType="num">
                                      <p:cBhvr additive="base">
                                        <p:cTn id="36" dur="500"/>
                                        <p:tgtEl>
                                          <p:spTgt spid="41"/>
                                        </p:tgtEl>
                                        <p:attrNameLst>
                                          <p:attrName>ppt_x</p:attrName>
                                        </p:attrNameLst>
                                      </p:cBhvr>
                                      <p:tavLst>
                                        <p:tav tm="0">
                                          <p:val>
                                            <p:strVal val="ppt_x"/>
                                          </p:val>
                                        </p:tav>
                                        <p:tav tm="100000">
                                          <p:val>
                                            <p:strVal val="ppt_x"/>
                                          </p:val>
                                        </p:tav>
                                      </p:tavLst>
                                    </p:anim>
                                    <p:anim calcmode="lin" valueType="num">
                                      <p:cBhvr additive="base">
                                        <p:cTn id="37" dur="500"/>
                                        <p:tgtEl>
                                          <p:spTgt spid="41"/>
                                        </p:tgtEl>
                                        <p:attrNameLst>
                                          <p:attrName>ppt_y</p:attrName>
                                        </p:attrNameLst>
                                      </p:cBhvr>
                                      <p:tavLst>
                                        <p:tav tm="0">
                                          <p:val>
                                            <p:strVal val="ppt_y"/>
                                          </p:val>
                                        </p:tav>
                                        <p:tav tm="100000">
                                          <p:val>
                                            <p:strVal val="1+ppt_h/2"/>
                                          </p:val>
                                        </p:tav>
                                      </p:tavLst>
                                    </p:anim>
                                    <p:set>
                                      <p:cBhvr>
                                        <p:cTn id="38" dur="1" fill="hold">
                                          <p:stCondLst>
                                            <p:cond delay="499"/>
                                          </p:stCondLst>
                                        </p:cTn>
                                        <p:tgtEl>
                                          <p:spTgt spid="4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32" presetClass="emph" presetSubtype="0" fill="hold" nodeType="withEffect">
                                  <p:stCondLst>
                                    <p:cond delay="0"/>
                                  </p:stCondLst>
                                  <p:childTnLst>
                                    <p:animRot by="120000">
                                      <p:cBhvr>
                                        <p:cTn id="44" dur="300" fill="hold">
                                          <p:stCondLst>
                                            <p:cond delay="0"/>
                                          </p:stCondLst>
                                        </p:cTn>
                                        <p:tgtEl>
                                          <p:spTgt spid="46"/>
                                        </p:tgtEl>
                                        <p:attrNameLst>
                                          <p:attrName>r</p:attrName>
                                        </p:attrNameLst>
                                      </p:cBhvr>
                                    </p:animRot>
                                    <p:animRot by="-240000">
                                      <p:cBhvr>
                                        <p:cTn id="45" dur="600" fill="hold">
                                          <p:stCondLst>
                                            <p:cond delay="600"/>
                                          </p:stCondLst>
                                        </p:cTn>
                                        <p:tgtEl>
                                          <p:spTgt spid="46"/>
                                        </p:tgtEl>
                                        <p:attrNameLst>
                                          <p:attrName>r</p:attrName>
                                        </p:attrNameLst>
                                      </p:cBhvr>
                                    </p:animRot>
                                    <p:animRot by="240000">
                                      <p:cBhvr>
                                        <p:cTn id="46" dur="600" fill="hold">
                                          <p:stCondLst>
                                            <p:cond delay="1200"/>
                                          </p:stCondLst>
                                        </p:cTn>
                                        <p:tgtEl>
                                          <p:spTgt spid="46"/>
                                        </p:tgtEl>
                                        <p:attrNameLst>
                                          <p:attrName>r</p:attrName>
                                        </p:attrNameLst>
                                      </p:cBhvr>
                                    </p:animRot>
                                    <p:animRot by="-240000">
                                      <p:cBhvr>
                                        <p:cTn id="47" dur="600" fill="hold">
                                          <p:stCondLst>
                                            <p:cond delay="1800"/>
                                          </p:stCondLst>
                                        </p:cTn>
                                        <p:tgtEl>
                                          <p:spTgt spid="46"/>
                                        </p:tgtEl>
                                        <p:attrNameLst>
                                          <p:attrName>r</p:attrName>
                                        </p:attrNameLst>
                                      </p:cBhvr>
                                    </p:animRot>
                                    <p:animRot by="120000">
                                      <p:cBhvr>
                                        <p:cTn id="48" dur="600" fill="hold">
                                          <p:stCondLst>
                                            <p:cond delay="2400"/>
                                          </p:stCondLst>
                                        </p:cTn>
                                        <p:tgtEl>
                                          <p:spTgt spid="46"/>
                                        </p:tgtEl>
                                        <p:attrNameLst>
                                          <p:attrName>r</p:attrName>
                                        </p:attrNameLst>
                                      </p:cBhvr>
                                    </p:animRot>
                                  </p:childTnLst>
                                </p:cTn>
                              </p:par>
                              <p:par>
                                <p:cTn id="49" presetID="35" presetClass="path" presetSubtype="0" accel="50000" decel="50000" fill="hold" nodeType="withEffect">
                                  <p:stCondLst>
                                    <p:cond delay="0"/>
                                  </p:stCondLst>
                                  <p:childTnLst>
                                    <p:animMotion origin="layout" path="M -3.33333E-6 2.80913E-6 L -0.50833 0.01079 " pathEditMode="relative" rAng="0" ptsTypes="AA">
                                      <p:cBhvr>
                                        <p:cTn id="50"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1.66667E-6 2.96296E-6 L -0.00312 0.37407 " pathEditMode="relative" rAng="0" ptsTypes="AA">
                                      <p:cBhvr>
                                        <p:cTn id="57" dur="1000" fill="hold"/>
                                        <p:tgtEl>
                                          <p:spTgt spid="49"/>
                                        </p:tgtEl>
                                        <p:attrNameLst>
                                          <p:attrName>ppt_x</p:attrName>
                                          <p:attrName>ppt_y</p:attrName>
                                        </p:attrNameLst>
                                      </p:cBhvr>
                                      <p:rCtr x="-156" y="18704"/>
                                    </p:animMotion>
                                  </p:childTnLst>
                                </p:cTn>
                              </p:par>
                              <p:par>
                                <p:cTn id="58" presetID="9" presetClass="entr" presetSubtype="0" fill="hold" grpId="0" nodeType="withEffect">
                                  <p:stCondLst>
                                    <p:cond delay="500"/>
                                  </p:stCondLst>
                                  <p:childTnLst>
                                    <p:set>
                                      <p:cBhvr>
                                        <p:cTn id="59" dur="1" fill="hold">
                                          <p:stCondLst>
                                            <p:cond delay="0"/>
                                          </p:stCondLst>
                                        </p:cTn>
                                        <p:tgtEl>
                                          <p:spTgt spid="50"/>
                                        </p:tgtEl>
                                        <p:attrNameLst>
                                          <p:attrName>style.visibility</p:attrName>
                                        </p:attrNameLst>
                                      </p:cBhvr>
                                      <p:to>
                                        <p:strVal val="visible"/>
                                      </p:to>
                                    </p:set>
                                    <p:animEffect transition="in" filter="dissolve">
                                      <p:cBhvr>
                                        <p:cTn id="60" dur="500"/>
                                        <p:tgtEl>
                                          <p:spTgt spid="50"/>
                                        </p:tgtEl>
                                      </p:cBhvr>
                                    </p:animEffect>
                                  </p:childTnLst>
                                </p:cTn>
                              </p:par>
                              <p:par>
                                <p:cTn id="61" presetID="9" presetClass="entr" presetSubtype="0" fill="hold" grpId="0" nodeType="withEffect">
                                  <p:stCondLst>
                                    <p:cond delay="500"/>
                                  </p:stCondLst>
                                  <p:childTnLst>
                                    <p:set>
                                      <p:cBhvr>
                                        <p:cTn id="62" dur="1" fill="hold">
                                          <p:stCondLst>
                                            <p:cond delay="0"/>
                                          </p:stCondLst>
                                        </p:cTn>
                                        <p:tgtEl>
                                          <p:spTgt spid="51"/>
                                        </p:tgtEl>
                                        <p:attrNameLst>
                                          <p:attrName>style.visibility</p:attrName>
                                        </p:attrNameLst>
                                      </p:cBhvr>
                                      <p:to>
                                        <p:strVal val="visible"/>
                                      </p:to>
                                    </p:set>
                                    <p:animEffect transition="in" filter="dissolve">
                                      <p:cBhvr>
                                        <p:cTn id="63" dur="500"/>
                                        <p:tgtEl>
                                          <p:spTgt spid="51"/>
                                        </p:tgtEl>
                                      </p:cBhvr>
                                    </p:animEffect>
                                  </p:childTnLst>
                                </p:cTn>
                              </p:par>
                            </p:childTnLst>
                          </p:cTn>
                        </p:par>
                        <p:par>
                          <p:cTn id="64" fill="hold">
                            <p:stCondLst>
                              <p:cond delay="1000"/>
                            </p:stCondLst>
                            <p:childTnLst>
                              <p:par>
                                <p:cTn id="65" presetID="1" presetClass="exit" presetSubtype="0" fill="hold" nodeType="after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xit" presetSubtype="0" fill="hold" grpId="1" nodeType="withEffect">
                                  <p:stCondLst>
                                    <p:cond delay="1000"/>
                                  </p:stCondLst>
                                  <p:childTnLst>
                                    <p:set>
                                      <p:cBhvr>
                                        <p:cTn id="68" dur="1" fill="hold">
                                          <p:stCondLst>
                                            <p:cond delay="0"/>
                                          </p:stCondLst>
                                        </p:cTn>
                                        <p:tgtEl>
                                          <p:spTgt spid="50"/>
                                        </p:tgtEl>
                                        <p:attrNameLst>
                                          <p:attrName>style.visibility</p:attrName>
                                        </p:attrNameLst>
                                      </p:cBhvr>
                                      <p:to>
                                        <p:strVal val="hidden"/>
                                      </p:to>
                                    </p:set>
                                  </p:childTnLst>
                                </p:cTn>
                              </p:par>
                              <p:par>
                                <p:cTn id="69" presetID="1" presetClass="exit" presetSubtype="0" fill="hold" grpId="1" nodeType="withEffect">
                                  <p:stCondLst>
                                    <p:cond delay="1000"/>
                                  </p:stCondLst>
                                  <p:childTnLst>
                                    <p:set>
                                      <p:cBhvr>
                                        <p:cTn id="70" dur="1" fill="hold">
                                          <p:stCondLst>
                                            <p:cond delay="0"/>
                                          </p:stCondLst>
                                        </p:cTn>
                                        <p:tgtEl>
                                          <p:spTgt spid="51"/>
                                        </p:tgtEl>
                                        <p:attrNameLst>
                                          <p:attrName>style.visibility</p:attrName>
                                        </p:attrNameLst>
                                      </p:cBhvr>
                                      <p:to>
                                        <p:strVal val="hidden"/>
                                      </p:to>
                                    </p:set>
                                  </p:childTnLst>
                                </p:cTn>
                              </p:par>
                              <p:par>
                                <p:cTn id="71" presetID="1" presetClass="exit" presetSubtype="0" fill="hold" nodeType="withEffect">
                                  <p:stCondLst>
                                    <p:cond delay="50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ntr" presetSubtype="0" fill="hold" nodeType="withEffect">
                                  <p:stCondLst>
                                    <p:cond delay="50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2" presetClass="exit" presetSubtype="4" fill="hold" nodeType="clickEffect">
                                  <p:stCondLst>
                                    <p:cond delay="0"/>
                                  </p:stCondLst>
                                  <p:childTnLst>
                                    <p:anim calcmode="lin" valueType="num">
                                      <p:cBhvr additive="base">
                                        <p:cTn id="79" dur="500"/>
                                        <p:tgtEl>
                                          <p:spTgt spid="42"/>
                                        </p:tgtEl>
                                        <p:attrNameLst>
                                          <p:attrName>ppt_x</p:attrName>
                                        </p:attrNameLst>
                                      </p:cBhvr>
                                      <p:tavLst>
                                        <p:tav tm="0">
                                          <p:val>
                                            <p:strVal val="ppt_x"/>
                                          </p:val>
                                        </p:tav>
                                        <p:tav tm="100000">
                                          <p:val>
                                            <p:strVal val="ppt_x"/>
                                          </p:val>
                                        </p:tav>
                                      </p:tavLst>
                                    </p:anim>
                                    <p:anim calcmode="lin" valueType="num">
                                      <p:cBhvr additive="base">
                                        <p:cTn id="80" dur="500"/>
                                        <p:tgtEl>
                                          <p:spTgt spid="42"/>
                                        </p:tgtEl>
                                        <p:attrNameLst>
                                          <p:attrName>ppt_y</p:attrName>
                                        </p:attrNameLst>
                                      </p:cBhvr>
                                      <p:tavLst>
                                        <p:tav tm="0">
                                          <p:val>
                                            <p:strVal val="ppt_y"/>
                                          </p:val>
                                        </p:tav>
                                        <p:tav tm="100000">
                                          <p:val>
                                            <p:strVal val="1+ppt_h/2"/>
                                          </p:val>
                                        </p:tav>
                                      </p:tavLst>
                                    </p:anim>
                                    <p:set>
                                      <p:cBhvr>
                                        <p:cTn id="81" dur="1" fill="hold">
                                          <p:stCondLst>
                                            <p:cond delay="499"/>
                                          </p:stCondLst>
                                        </p:cTn>
                                        <p:tgtEl>
                                          <p:spTgt spid="42"/>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37"/>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47"/>
                                        </p:tgtEl>
                                        <p:attrNameLst>
                                          <p:attrName>style.visibility</p:attrName>
                                        </p:attrNameLst>
                                      </p:cBhvr>
                                      <p:to>
                                        <p:strVal val="visible"/>
                                      </p:to>
                                    </p:set>
                                  </p:childTnLst>
                                </p:cTn>
                              </p:par>
                              <p:par>
                                <p:cTn id="86" presetID="35" presetClass="path" presetSubtype="0" accel="50000" decel="50000" fill="hold" nodeType="withEffect">
                                  <p:stCondLst>
                                    <p:cond delay="0"/>
                                  </p:stCondLst>
                                  <p:childTnLst>
                                    <p:animMotion origin="layout" path="M -5.55556E-7 -4.44444E-6 L -0.75243 0.03612 " pathEditMode="relative" rAng="0" ptsTypes="AA">
                                      <p:cBhvr>
                                        <p:cTn id="87" dur="3000" fill="hold"/>
                                        <p:tgtEl>
                                          <p:spTgt spid="47"/>
                                        </p:tgtEl>
                                        <p:attrNameLst>
                                          <p:attrName>ppt_x</p:attrName>
                                          <p:attrName>ppt_y</p:attrName>
                                        </p:attrNameLst>
                                      </p:cBhvr>
                                      <p:rCtr x="-37622" y="1790"/>
                                    </p:animMotion>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47"/>
                                        </p:tgtEl>
                                        <p:attrNameLst>
                                          <p:attrName>r</p:attrName>
                                        </p:attrNameLst>
                                      </p:cBhvr>
                                    </p:animRot>
                                    <p:animRot by="-240000">
                                      <p:cBhvr>
                                        <p:cTn id="90" dur="200" fill="hold">
                                          <p:stCondLst>
                                            <p:cond delay="200"/>
                                          </p:stCondLst>
                                        </p:cTn>
                                        <p:tgtEl>
                                          <p:spTgt spid="47"/>
                                        </p:tgtEl>
                                        <p:attrNameLst>
                                          <p:attrName>r</p:attrName>
                                        </p:attrNameLst>
                                      </p:cBhvr>
                                    </p:animRot>
                                    <p:animRot by="240000">
                                      <p:cBhvr>
                                        <p:cTn id="91" dur="200" fill="hold">
                                          <p:stCondLst>
                                            <p:cond delay="400"/>
                                          </p:stCondLst>
                                        </p:cTn>
                                        <p:tgtEl>
                                          <p:spTgt spid="47"/>
                                        </p:tgtEl>
                                        <p:attrNameLst>
                                          <p:attrName>r</p:attrName>
                                        </p:attrNameLst>
                                      </p:cBhvr>
                                    </p:animRot>
                                    <p:animRot by="-240000">
                                      <p:cBhvr>
                                        <p:cTn id="92" dur="200" fill="hold">
                                          <p:stCondLst>
                                            <p:cond delay="600"/>
                                          </p:stCondLst>
                                        </p:cTn>
                                        <p:tgtEl>
                                          <p:spTgt spid="47"/>
                                        </p:tgtEl>
                                        <p:attrNameLst>
                                          <p:attrName>r</p:attrName>
                                        </p:attrNameLst>
                                      </p:cBhvr>
                                    </p:animRot>
                                    <p:animRot by="120000">
                                      <p:cBhvr>
                                        <p:cTn id="93"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childTnLst>
        </p:cTn>
      </p:par>
    </p:tnLst>
    <p:bldLst>
      <p:bldP spid="50" grpId="0" animBg="1"/>
      <p:bldP spid="50" grpId="1" animBg="1"/>
      <p:bldP spid="51" grpId="0"/>
      <p:bldP spid="5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318034" y="-196463"/>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3" y="5879592"/>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1"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5600" y="-376531"/>
            <a:ext cx="7226300" cy="30698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7193" y="1068160"/>
            <a:ext cx="14491651" cy="66813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4368800" y="362347"/>
            <a:ext cx="4572000" cy="1080545"/>
            <a:chOff x="4368800" y="362347"/>
            <a:chExt cx="4572000" cy="1080545"/>
          </a:xfrm>
        </p:grpSpPr>
        <p:sp>
          <p:nvSpPr>
            <p:cNvPr id="2" name="TextBox 1"/>
            <p:cNvSpPr txBox="1"/>
            <p:nvPr/>
          </p:nvSpPr>
          <p:spPr>
            <a:xfrm>
              <a:off x="4368800" y="362347"/>
              <a:ext cx="4572000" cy="584775"/>
            </a:xfrm>
            <a:prstGeom prst="rect">
              <a:avLst/>
            </a:prstGeom>
            <a:noFill/>
          </p:spPr>
          <p:txBody>
            <a:bodyPr wrap="square" rtlCol="0">
              <a:spAutoFit/>
            </a:bodyPr>
            <a:lstStyle/>
            <a:p>
              <a:r>
                <a:rPr lang="en-US" sz="3200" b="1" dirty="0">
                  <a:solidFill>
                    <a:srgbClr val="0000CC"/>
                  </a:solidFill>
                  <a:latin typeface="Times New Roman" panose="02020603050405020304" pitchFamily="18" charset="0"/>
                  <a:cs typeface="Times New Roman" panose="02020603050405020304" pitchFamily="18" charset="0"/>
                </a:rPr>
                <a:t>Câu 1:</a:t>
              </a:r>
              <a:r>
                <a:rPr lang="en-US" sz="3200" dirty="0">
                  <a:solidFill>
                    <a:srgbClr val="0000CC"/>
                  </a:solidFill>
                  <a:latin typeface="Times New Roman" panose="02020603050405020304" pitchFamily="18" charset="0"/>
                  <a:cs typeface="Times New Roman" panose="02020603050405020304" pitchFamily="18" charset="0"/>
                </a:rPr>
                <a:t> Giải phương trình:</a:t>
              </a:r>
            </a:p>
          </p:txBody>
        </p:sp>
        <p:graphicFrame>
          <p:nvGraphicFramePr>
            <p:cNvPr id="7" name="Object 6"/>
            <p:cNvGraphicFramePr>
              <a:graphicFrameLocks noChangeAspect="1"/>
            </p:cNvGraphicFramePr>
            <p:nvPr>
              <p:extLst>
                <p:ext uri="{D42A27DB-BD31-4B8C-83A1-F6EECF244321}">
                  <p14:modId xmlns:p14="http://schemas.microsoft.com/office/powerpoint/2010/main" val="2835384443"/>
                </p:ext>
              </p:extLst>
            </p:nvPr>
          </p:nvGraphicFramePr>
          <p:xfrm>
            <a:off x="5069489" y="873918"/>
            <a:ext cx="2814919" cy="568974"/>
          </p:xfrm>
          <a:graphic>
            <a:graphicData uri="http://schemas.openxmlformats.org/presentationml/2006/ole">
              <mc:AlternateContent xmlns:mc="http://schemas.openxmlformats.org/markup-compatibility/2006">
                <mc:Choice xmlns:v="urn:schemas-microsoft-com:vml" Requires="v">
                  <p:oleObj name="Equation" r:id="rId15" imgW="1193760" imgH="241200" progId="Equation.DSMT4">
                    <p:embed/>
                  </p:oleObj>
                </mc:Choice>
                <mc:Fallback>
                  <p:oleObj name="Equation" r:id="rId15" imgW="1193760" imgH="241200" progId="Equation.DSMT4">
                    <p:embed/>
                    <p:pic>
                      <p:nvPicPr>
                        <p:cNvPr id="0" name=""/>
                        <p:cNvPicPr/>
                        <p:nvPr/>
                      </p:nvPicPr>
                      <p:blipFill>
                        <a:blip r:embed="rId16"/>
                        <a:stretch>
                          <a:fillRect/>
                        </a:stretch>
                      </p:blipFill>
                      <p:spPr>
                        <a:xfrm>
                          <a:off x="5069489" y="873918"/>
                          <a:ext cx="2814919" cy="568974"/>
                        </a:xfrm>
                        <a:prstGeom prst="rect">
                          <a:avLst/>
                        </a:prstGeom>
                      </p:spPr>
                    </p:pic>
                  </p:oleObj>
                </mc:Fallback>
              </mc:AlternateContent>
            </a:graphicData>
          </a:graphic>
        </p:graphicFrame>
      </p:grpSp>
      <p:grpSp>
        <p:nvGrpSpPr>
          <p:cNvPr id="17" name="Group 16"/>
          <p:cNvGrpSpPr/>
          <p:nvPr/>
        </p:nvGrpSpPr>
        <p:grpSpPr>
          <a:xfrm>
            <a:off x="926522" y="1653062"/>
            <a:ext cx="11164455" cy="4770537"/>
            <a:chOff x="926522" y="1653062"/>
            <a:chExt cx="11164455" cy="4770537"/>
          </a:xfrm>
        </p:grpSpPr>
        <p:grpSp>
          <p:nvGrpSpPr>
            <p:cNvPr id="6" name="Group 5"/>
            <p:cNvGrpSpPr/>
            <p:nvPr/>
          </p:nvGrpSpPr>
          <p:grpSpPr>
            <a:xfrm>
              <a:off x="926522" y="1653062"/>
              <a:ext cx="11164455" cy="4770537"/>
              <a:chOff x="926522" y="1653062"/>
              <a:chExt cx="11164455" cy="4770537"/>
            </a:xfrm>
          </p:grpSpPr>
          <p:sp>
            <p:nvSpPr>
              <p:cNvPr id="10" name="TextBox 9"/>
              <p:cNvSpPr txBox="1"/>
              <p:nvPr/>
            </p:nvSpPr>
            <p:spPr>
              <a:xfrm>
                <a:off x="926522" y="1653062"/>
                <a:ext cx="11164455" cy="4770537"/>
              </a:xfrm>
              <a:prstGeom prst="rect">
                <a:avLst/>
              </a:prstGeom>
              <a:solidFill>
                <a:srgbClr val="FFECAF"/>
              </a:solidFill>
            </p:spPr>
            <p:txBody>
              <a:bodyPr wrap="square" rtlCol="0">
                <a:spAutoFit/>
              </a:bodyPr>
              <a:lstStyle/>
              <a:p>
                <a:r>
                  <a:rPr lang="en-US" sz="3200" dirty="0">
                    <a:solidFill>
                      <a:srgbClr val="0000CC"/>
                    </a:solidFill>
                    <a:latin typeface="Times New Roman" panose="02020603050405020304" pitchFamily="18" charset="0"/>
                    <a:cs typeface="Times New Roman" panose="02020603050405020304" pitchFamily="18" charset="0"/>
                  </a:rPr>
                  <a:t>PT :                               có các hệ số</a:t>
                </a:r>
              </a:p>
              <a:p>
                <a:endParaRPr lang="en-US" sz="3200"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en-US" sz="3200" dirty="0">
                    <a:solidFill>
                      <a:srgbClr val="0000CC"/>
                    </a:solidFill>
                    <a:latin typeface="Times New Roman" panose="02020603050405020304" pitchFamily="18" charset="0"/>
                    <a:cs typeface="Times New Roman" panose="02020603050405020304" pitchFamily="18" charset="0"/>
                  </a:rPr>
                  <a:t>Do           nên phương trình đã cho có hai nghiệm phân biệt là: </a:t>
                </a:r>
              </a:p>
              <a:p>
                <a:pPr>
                  <a:lnSpc>
                    <a:spcPct val="150000"/>
                  </a:lnSpc>
                </a:pPr>
                <a:endParaRPr lang="en-US" sz="3200"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en-US" sz="3200" dirty="0">
                    <a:solidFill>
                      <a:srgbClr val="0000CC"/>
                    </a:solidFill>
                    <a:latin typeface="Times New Roman" panose="02020603050405020304" pitchFamily="18" charset="0"/>
                    <a:cs typeface="Times New Roman" panose="02020603050405020304" pitchFamily="18" charset="0"/>
                  </a:rPr>
                  <a:t>    Vậy tập nghiệm của phương trình đã cho là:</a:t>
                </a:r>
              </a:p>
              <a:p>
                <a:pPr>
                  <a:lnSpc>
                    <a:spcPct val="150000"/>
                  </a:lnSpc>
                </a:pPr>
                <a:r>
                  <a:rPr lang="en-US" sz="3200" dirty="0">
                    <a:solidFill>
                      <a:srgbClr val="0000CC"/>
                    </a:solidFill>
                    <a:latin typeface="Times New Roman" panose="02020603050405020304" pitchFamily="18" charset="0"/>
                    <a:cs typeface="Times New Roman" panose="02020603050405020304" pitchFamily="18" charset="0"/>
                  </a:rPr>
                  <a:t> </a:t>
                </a:r>
              </a:p>
              <a:p>
                <a:pPr>
                  <a:lnSpc>
                    <a:spcPct val="150000"/>
                  </a:lnSpc>
                </a:pPr>
                <a:endParaRPr lang="en-US" sz="3200"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444520603"/>
                  </p:ext>
                </p:extLst>
              </p:nvPr>
            </p:nvGraphicFramePr>
            <p:xfrm>
              <a:off x="1740943" y="3347136"/>
              <a:ext cx="9827714" cy="1061719"/>
            </p:xfrm>
            <a:graphic>
              <a:graphicData uri="http://schemas.openxmlformats.org/presentationml/2006/ole">
                <mc:AlternateContent xmlns:mc="http://schemas.openxmlformats.org/markup-compatibility/2006">
                  <mc:Choice xmlns:v="urn:schemas-microsoft-com:vml" Requires="v">
                    <p:oleObj name="Equation" r:id="rId17" imgW="4584600" imgH="495000" progId="Equation.DSMT4">
                      <p:embed/>
                    </p:oleObj>
                  </mc:Choice>
                  <mc:Fallback>
                    <p:oleObj name="Equation" r:id="rId17" imgW="4584600" imgH="495000" progId="Equation.DSMT4">
                      <p:embed/>
                      <p:pic>
                        <p:nvPicPr>
                          <p:cNvPr id="0" name=""/>
                          <p:cNvPicPr/>
                          <p:nvPr/>
                        </p:nvPicPr>
                        <p:blipFill>
                          <a:blip r:embed="rId18"/>
                          <a:stretch>
                            <a:fillRect/>
                          </a:stretch>
                        </p:blipFill>
                        <p:spPr>
                          <a:xfrm>
                            <a:off x="1740943" y="3347136"/>
                            <a:ext cx="9827714" cy="1061719"/>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349349503"/>
                  </p:ext>
                </p:extLst>
              </p:nvPr>
            </p:nvGraphicFramePr>
            <p:xfrm>
              <a:off x="4617578" y="4938643"/>
              <a:ext cx="3266830" cy="1225062"/>
            </p:xfrm>
            <a:graphic>
              <a:graphicData uri="http://schemas.openxmlformats.org/presentationml/2006/ole">
                <mc:AlternateContent xmlns:mc="http://schemas.openxmlformats.org/markup-compatibility/2006">
                  <mc:Choice xmlns:v="urn:schemas-microsoft-com:vml" Requires="v">
                    <p:oleObj name="Equation" r:id="rId19" imgW="1523880" imgH="571320" progId="Equation.DSMT4">
                      <p:embed/>
                    </p:oleObj>
                  </mc:Choice>
                  <mc:Fallback>
                    <p:oleObj name="Equation" r:id="rId19" imgW="1523880" imgH="571320" progId="Equation.DSMT4">
                      <p:embed/>
                      <p:pic>
                        <p:nvPicPr>
                          <p:cNvPr id="0" name=""/>
                          <p:cNvPicPr/>
                          <p:nvPr/>
                        </p:nvPicPr>
                        <p:blipFill>
                          <a:blip r:embed="rId20"/>
                          <a:stretch>
                            <a:fillRect/>
                          </a:stretch>
                        </p:blipFill>
                        <p:spPr>
                          <a:xfrm>
                            <a:off x="4617578" y="4938643"/>
                            <a:ext cx="3266830" cy="122506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4790910"/>
                  </p:ext>
                </p:extLst>
              </p:nvPr>
            </p:nvGraphicFramePr>
            <p:xfrm>
              <a:off x="2209330" y="2220685"/>
              <a:ext cx="7845835" cy="688756"/>
            </p:xfrm>
            <a:graphic>
              <a:graphicData uri="http://schemas.openxmlformats.org/presentationml/2006/ole">
                <mc:AlternateContent xmlns:mc="http://schemas.openxmlformats.org/markup-compatibility/2006">
                  <mc:Choice xmlns:v="urn:schemas-microsoft-com:vml" Requires="v">
                    <p:oleObj name="Equation" r:id="rId21" imgW="3327120" imgH="291960" progId="Equation.DSMT4">
                      <p:embed/>
                    </p:oleObj>
                  </mc:Choice>
                  <mc:Fallback>
                    <p:oleObj name="Equation" r:id="rId21" imgW="3327120" imgH="291960" progId="Equation.DSMT4">
                      <p:embed/>
                      <p:pic>
                        <p:nvPicPr>
                          <p:cNvPr id="0" name=""/>
                          <p:cNvPicPr/>
                          <p:nvPr/>
                        </p:nvPicPr>
                        <p:blipFill>
                          <a:blip r:embed="rId22"/>
                          <a:stretch>
                            <a:fillRect/>
                          </a:stretch>
                        </p:blipFill>
                        <p:spPr>
                          <a:xfrm>
                            <a:off x="2209330" y="2220685"/>
                            <a:ext cx="7845835" cy="688756"/>
                          </a:xfrm>
                          <a:prstGeom prst="rect">
                            <a:avLst/>
                          </a:prstGeom>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1880964435"/>
                </p:ext>
              </p:extLst>
            </p:nvPr>
          </p:nvGraphicFramePr>
          <p:xfrm>
            <a:off x="1708535" y="1678614"/>
            <a:ext cx="3090863" cy="607695"/>
          </p:xfrm>
          <a:graphic>
            <a:graphicData uri="http://schemas.openxmlformats.org/presentationml/2006/ole">
              <mc:AlternateContent xmlns:mc="http://schemas.openxmlformats.org/markup-compatibility/2006">
                <mc:Choice xmlns:v="urn:schemas-microsoft-com:vml" Requires="v">
                  <p:oleObj name="Equation" r:id="rId23" imgW="2809819" imgH="552657" progId="Equation.DSMT4">
                    <p:embed/>
                  </p:oleObj>
                </mc:Choice>
                <mc:Fallback>
                  <p:oleObj name="Equation" r:id="rId23" imgW="2809819" imgH="552657" progId="Equation.DSMT4">
                    <p:embed/>
                    <p:pic>
                      <p:nvPicPr>
                        <p:cNvPr id="0" name=""/>
                        <p:cNvPicPr/>
                        <p:nvPr/>
                      </p:nvPicPr>
                      <p:blipFill>
                        <a:blip r:embed="rId24"/>
                        <a:stretch>
                          <a:fillRect/>
                        </a:stretch>
                      </p:blipFill>
                      <p:spPr>
                        <a:xfrm>
                          <a:off x="1708535" y="1678614"/>
                          <a:ext cx="3090863" cy="60769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306092387"/>
                </p:ext>
              </p:extLst>
            </p:nvPr>
          </p:nvGraphicFramePr>
          <p:xfrm>
            <a:off x="6858633" y="1699402"/>
            <a:ext cx="4049553" cy="558800"/>
          </p:xfrm>
          <a:graphic>
            <a:graphicData uri="http://schemas.openxmlformats.org/presentationml/2006/ole">
              <mc:AlternateContent xmlns:mc="http://schemas.openxmlformats.org/markup-compatibility/2006">
                <mc:Choice xmlns:v="urn:schemas-microsoft-com:vml" Requires="v">
                  <p:oleObj name="Equation" r:id="rId25" imgW="1562040" imgH="215640" progId="Equation.DSMT4">
                    <p:embed/>
                  </p:oleObj>
                </mc:Choice>
                <mc:Fallback>
                  <p:oleObj name="Equation" r:id="rId25" imgW="1562040" imgH="215640" progId="Equation.DSMT4">
                    <p:embed/>
                    <p:pic>
                      <p:nvPicPr>
                        <p:cNvPr id="0" name=""/>
                        <p:cNvPicPr/>
                        <p:nvPr/>
                      </p:nvPicPr>
                      <p:blipFill>
                        <a:blip r:embed="rId26"/>
                        <a:stretch>
                          <a:fillRect/>
                        </a:stretch>
                      </p:blipFill>
                      <p:spPr>
                        <a:xfrm>
                          <a:off x="6858633" y="1699402"/>
                          <a:ext cx="4049553" cy="5588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058673859"/>
                </p:ext>
              </p:extLst>
            </p:nvPr>
          </p:nvGraphicFramePr>
          <p:xfrm>
            <a:off x="1535637" y="2844832"/>
            <a:ext cx="1087037" cy="494108"/>
          </p:xfrm>
          <a:graphic>
            <a:graphicData uri="http://schemas.openxmlformats.org/presentationml/2006/ole">
              <mc:AlternateContent xmlns:mc="http://schemas.openxmlformats.org/markup-compatibility/2006">
                <mc:Choice xmlns:v="urn:schemas-microsoft-com:vml" Requires="v">
                  <p:oleObj name="Equation" r:id="rId27" imgW="419040" imgH="190440" progId="Equation.DSMT4">
                    <p:embed/>
                  </p:oleObj>
                </mc:Choice>
                <mc:Fallback>
                  <p:oleObj name="Equation" r:id="rId27" imgW="419040" imgH="190440" progId="Equation.DSMT4">
                    <p:embed/>
                    <p:pic>
                      <p:nvPicPr>
                        <p:cNvPr id="0" name=""/>
                        <p:cNvPicPr/>
                        <p:nvPr/>
                      </p:nvPicPr>
                      <p:blipFill>
                        <a:blip r:embed="rId28"/>
                        <a:stretch>
                          <a:fillRect/>
                        </a:stretch>
                      </p:blipFill>
                      <p:spPr>
                        <a:xfrm>
                          <a:off x="1535637" y="2844832"/>
                          <a:ext cx="1087037" cy="494108"/>
                        </a:xfrm>
                        <a:prstGeom prst="rect">
                          <a:avLst/>
                        </a:prstGeom>
                      </p:spPr>
                    </p:pic>
                  </p:oleObj>
                </mc:Fallback>
              </mc:AlternateContent>
            </a:graphicData>
          </a:graphic>
        </p:graphicFrame>
      </p:grpSp>
    </p:spTree>
    <p:extLst>
      <p:ext uri="{BB962C8B-B14F-4D97-AF65-F5344CB8AC3E}">
        <p14:creationId xmlns:p14="http://schemas.microsoft.com/office/powerpoint/2010/main" val="326434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328839" y="38655"/>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3" y="5879592"/>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1"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04001" y="-469900"/>
            <a:ext cx="5734739" cy="32132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176" y="1929689"/>
            <a:ext cx="12366413" cy="5929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39240" y="3447222"/>
            <a:ext cx="9532478" cy="2246769"/>
          </a:xfrm>
          <a:prstGeom prst="rect">
            <a:avLst/>
          </a:prstGeom>
          <a:solidFill>
            <a:srgbClr val="FFECAF"/>
          </a:solidFill>
        </p:spPr>
        <p:txBody>
          <a:bodyPr wrap="square" rtlCol="0">
            <a:spAutoFit/>
          </a:bodyPr>
          <a:lstStyle/>
          <a:p>
            <a:r>
              <a:rPr lang="en-US" sz="2800" dirty="0">
                <a:solidFill>
                  <a:srgbClr val="0000CC"/>
                </a:solidFill>
                <a:latin typeface="Times New Roman" panose="02020603050405020304" pitchFamily="18" charset="0"/>
                <a:cs typeface="Times New Roman" panose="02020603050405020304" pitchFamily="18" charset="0"/>
              </a:rPr>
              <a:t>Xét phương trình:                                có các hệ số </a:t>
            </a:r>
          </a:p>
          <a:p>
            <a:endParaRPr lang="en-US" sz="2800" i="1" dirty="0">
              <a:solidFill>
                <a:srgbClr val="0000CC"/>
              </a:solidFill>
              <a:latin typeface="Cambria Math" panose="02040503050406030204" pitchFamily="18" charset="0"/>
            </a:endParaRPr>
          </a:p>
          <a:p>
            <a:endParaRPr lang="en-US" sz="2800" i="1" dirty="0">
              <a:solidFill>
                <a:srgbClr val="0000CC"/>
              </a:solidFill>
              <a:latin typeface="Cambria Math" panose="02040503050406030204" pitchFamily="18" charset="0"/>
            </a:endParaRPr>
          </a:p>
          <a:p>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a:solidFill>
                  <a:srgbClr val="0000CC"/>
                </a:solidFill>
                <a:latin typeface="Times New Roman" panose="02020603050405020304" pitchFamily="18" charset="0"/>
                <a:cs typeface="Times New Roman" panose="02020603050405020304" pitchFamily="18" charset="0"/>
              </a:rPr>
              <a:t>Do           nên phương trình đã cho </a:t>
            </a:r>
            <a:r>
              <a:rPr lang="en-US" sz="2800">
                <a:solidFill>
                  <a:srgbClr val="0000CC"/>
                </a:solidFill>
                <a:latin typeface="Times New Roman" panose="02020603050405020304" pitchFamily="18" charset="0"/>
                <a:cs typeface="Times New Roman" panose="02020603050405020304" pitchFamily="18" charset="0"/>
              </a:rPr>
              <a:t>vô nghiệm.</a:t>
            </a:r>
            <a:endParaRPr lang="en-US" sz="2800" dirty="0">
              <a:solidFill>
                <a:srgbClr val="0000CC"/>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4297680" y="372507"/>
            <a:ext cx="3977640" cy="945703"/>
            <a:chOff x="4297680" y="372507"/>
            <a:chExt cx="3977640" cy="945703"/>
          </a:xfrm>
        </p:grpSpPr>
        <p:sp>
          <p:nvSpPr>
            <p:cNvPr id="2" name="TextBox 1"/>
            <p:cNvSpPr txBox="1"/>
            <p:nvPr/>
          </p:nvSpPr>
          <p:spPr>
            <a:xfrm>
              <a:off x="4297680" y="372507"/>
              <a:ext cx="3977640"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Câu 2:</a:t>
              </a:r>
              <a:r>
                <a:rPr lang="en-US" sz="2800" dirty="0">
                  <a:solidFill>
                    <a:srgbClr val="0000CC"/>
                  </a:solidFill>
                  <a:latin typeface="Times New Roman" panose="02020603050405020304" pitchFamily="18" charset="0"/>
                  <a:cs typeface="Times New Roman" panose="02020603050405020304" pitchFamily="18" charset="0"/>
                </a:rPr>
                <a:t> Giải phương trình:</a:t>
              </a:r>
            </a:p>
          </p:txBody>
        </p:sp>
        <p:graphicFrame>
          <p:nvGraphicFramePr>
            <p:cNvPr id="3" name="Object 2"/>
            <p:cNvGraphicFramePr>
              <a:graphicFrameLocks noChangeAspect="1"/>
            </p:cNvGraphicFramePr>
            <p:nvPr>
              <p:extLst>
                <p:ext uri="{D42A27DB-BD31-4B8C-83A1-F6EECF244321}">
                  <p14:modId xmlns:p14="http://schemas.microsoft.com/office/powerpoint/2010/main" val="2556617259"/>
                </p:ext>
              </p:extLst>
            </p:nvPr>
          </p:nvGraphicFramePr>
          <p:xfrm>
            <a:off x="4716626" y="855409"/>
            <a:ext cx="2776806" cy="462801"/>
          </p:xfrm>
          <a:graphic>
            <a:graphicData uri="http://schemas.openxmlformats.org/presentationml/2006/ole">
              <mc:AlternateContent xmlns:mc="http://schemas.openxmlformats.org/markup-compatibility/2006">
                <mc:Choice xmlns:v="urn:schemas-microsoft-com:vml" Requires="v">
                  <p:oleObj name="Equation" r:id="rId14" imgW="1295280" imgH="215640" progId="Equation.DSMT4">
                    <p:embed/>
                  </p:oleObj>
                </mc:Choice>
                <mc:Fallback>
                  <p:oleObj name="Equation" r:id="rId14" imgW="1295280" imgH="215640" progId="Equation.DSMT4">
                    <p:embed/>
                    <p:pic>
                      <p:nvPicPr>
                        <p:cNvPr id="0" name=""/>
                        <p:cNvPicPr/>
                        <p:nvPr/>
                      </p:nvPicPr>
                      <p:blipFill>
                        <a:blip r:embed="rId15"/>
                        <a:stretch>
                          <a:fillRect/>
                        </a:stretch>
                      </p:blipFill>
                      <p:spPr>
                        <a:xfrm>
                          <a:off x="4716626" y="855409"/>
                          <a:ext cx="2776806" cy="462801"/>
                        </a:xfrm>
                        <a:prstGeom prst="rect">
                          <a:avLst/>
                        </a:prstGeom>
                      </p:spPr>
                    </p:pic>
                  </p:oleObj>
                </mc:Fallback>
              </mc:AlternateContent>
            </a:graphicData>
          </a:graphic>
        </p:graphicFrame>
      </p:grpSp>
      <p:graphicFrame>
        <p:nvGraphicFramePr>
          <p:cNvPr id="4" name="Object 3"/>
          <p:cNvGraphicFramePr>
            <a:graphicFrameLocks noChangeAspect="1"/>
          </p:cNvGraphicFramePr>
          <p:nvPr>
            <p:extLst>
              <p:ext uri="{D42A27DB-BD31-4B8C-83A1-F6EECF244321}">
                <p14:modId xmlns:p14="http://schemas.microsoft.com/office/powerpoint/2010/main" val="2052667564"/>
              </p:ext>
            </p:extLst>
          </p:nvPr>
        </p:nvGraphicFramePr>
        <p:xfrm>
          <a:off x="4226240" y="3460332"/>
          <a:ext cx="2771775" cy="447675"/>
        </p:xfrm>
        <a:graphic>
          <a:graphicData uri="http://schemas.openxmlformats.org/presentationml/2006/ole">
            <mc:AlternateContent xmlns:mc="http://schemas.openxmlformats.org/markup-compatibility/2006">
              <mc:Choice xmlns:v="urn:schemas-microsoft-com:vml" Requires="v">
                <p:oleObj name="Equation" r:id="rId16" imgW="2771922" imgH="447792" progId="Equation.DSMT4">
                  <p:embed/>
                </p:oleObj>
              </mc:Choice>
              <mc:Fallback>
                <p:oleObj name="Equation" r:id="rId16" imgW="2771922" imgH="447792" progId="Equation.DSMT4">
                  <p:embed/>
                  <p:pic>
                    <p:nvPicPr>
                      <p:cNvPr id="0" name=""/>
                      <p:cNvPicPr/>
                      <p:nvPr/>
                    </p:nvPicPr>
                    <p:blipFill>
                      <a:blip r:embed="rId17"/>
                      <a:stretch>
                        <a:fillRect/>
                      </a:stretch>
                    </p:blipFill>
                    <p:spPr>
                      <a:xfrm>
                        <a:off x="4226240" y="3460332"/>
                        <a:ext cx="2771775" cy="4476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09328192"/>
              </p:ext>
            </p:extLst>
          </p:nvPr>
        </p:nvGraphicFramePr>
        <p:xfrm>
          <a:off x="3543932" y="4006471"/>
          <a:ext cx="2967369" cy="462801"/>
        </p:xfrm>
        <a:graphic>
          <a:graphicData uri="http://schemas.openxmlformats.org/presentationml/2006/ole">
            <mc:AlternateContent xmlns:mc="http://schemas.openxmlformats.org/markup-compatibility/2006">
              <mc:Choice xmlns:v="urn:schemas-microsoft-com:vml" Requires="v">
                <p:oleObj name="Equation" r:id="rId18" imgW="1384200" imgH="215640" progId="Equation.DSMT4">
                  <p:embed/>
                </p:oleObj>
              </mc:Choice>
              <mc:Fallback>
                <p:oleObj name="Equation" r:id="rId18" imgW="1384200" imgH="215640" progId="Equation.DSMT4">
                  <p:embed/>
                  <p:pic>
                    <p:nvPicPr>
                      <p:cNvPr id="0" name=""/>
                      <p:cNvPicPr/>
                      <p:nvPr/>
                    </p:nvPicPr>
                    <p:blipFill>
                      <a:blip r:embed="rId19"/>
                      <a:stretch>
                        <a:fillRect/>
                      </a:stretch>
                    </p:blipFill>
                    <p:spPr>
                      <a:xfrm>
                        <a:off x="3543932" y="4006471"/>
                        <a:ext cx="2967369" cy="46280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24072372"/>
              </p:ext>
            </p:extLst>
          </p:nvPr>
        </p:nvGraphicFramePr>
        <p:xfrm>
          <a:off x="2357118" y="4507778"/>
          <a:ext cx="5989188" cy="462801"/>
        </p:xfrm>
        <a:graphic>
          <a:graphicData uri="http://schemas.openxmlformats.org/presentationml/2006/ole">
            <mc:AlternateContent xmlns:mc="http://schemas.openxmlformats.org/markup-compatibility/2006">
              <mc:Choice xmlns:v="urn:schemas-microsoft-com:vml" Requires="v">
                <p:oleObj name="Equation" r:id="rId20" imgW="2793960" imgH="215640" progId="Equation.DSMT4">
                  <p:embed/>
                </p:oleObj>
              </mc:Choice>
              <mc:Fallback>
                <p:oleObj name="Equation" r:id="rId20" imgW="2793960" imgH="215640" progId="Equation.DSMT4">
                  <p:embed/>
                  <p:pic>
                    <p:nvPicPr>
                      <p:cNvPr id="0" name=""/>
                      <p:cNvPicPr/>
                      <p:nvPr/>
                    </p:nvPicPr>
                    <p:blipFill>
                      <a:blip r:embed="rId21"/>
                      <a:stretch>
                        <a:fillRect/>
                      </a:stretch>
                    </p:blipFill>
                    <p:spPr>
                      <a:xfrm>
                        <a:off x="2357118" y="4507778"/>
                        <a:ext cx="5989188" cy="46280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124890067"/>
              </p:ext>
            </p:extLst>
          </p:nvPr>
        </p:nvGraphicFramePr>
        <p:xfrm>
          <a:off x="2095604" y="5216568"/>
          <a:ext cx="898377" cy="408354"/>
        </p:xfrm>
        <a:graphic>
          <a:graphicData uri="http://schemas.openxmlformats.org/presentationml/2006/ole">
            <mc:AlternateContent xmlns:mc="http://schemas.openxmlformats.org/markup-compatibility/2006">
              <mc:Choice xmlns:v="urn:schemas-microsoft-com:vml" Requires="v">
                <p:oleObj name="Equation" r:id="rId22" imgW="419040" imgH="190440" progId="Equation.DSMT4">
                  <p:embed/>
                </p:oleObj>
              </mc:Choice>
              <mc:Fallback>
                <p:oleObj name="Equation" r:id="rId22" imgW="419040" imgH="190440" progId="Equation.DSMT4">
                  <p:embed/>
                  <p:pic>
                    <p:nvPicPr>
                      <p:cNvPr id="0" name=""/>
                      <p:cNvPicPr/>
                      <p:nvPr/>
                    </p:nvPicPr>
                    <p:blipFill>
                      <a:blip r:embed="rId23"/>
                      <a:stretch>
                        <a:fillRect/>
                      </a:stretch>
                    </p:blipFill>
                    <p:spPr>
                      <a:xfrm>
                        <a:off x="2095604" y="5216568"/>
                        <a:ext cx="898377" cy="408354"/>
                      </a:xfrm>
                      <a:prstGeom prst="rect">
                        <a:avLst/>
                      </a:prstGeom>
                    </p:spPr>
                  </p:pic>
                </p:oleObj>
              </mc:Fallback>
            </mc:AlternateContent>
          </a:graphicData>
        </a:graphic>
      </p:graphicFrame>
    </p:spTree>
    <p:extLst>
      <p:ext uri="{BB962C8B-B14F-4D97-AF65-F5344CB8AC3E}">
        <p14:creationId xmlns:p14="http://schemas.microsoft.com/office/powerpoint/2010/main" val="337276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22" presetClass="entr" presetSubtype="8"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par>
                                <p:cTn id="30" presetID="22" presetClass="entr" presetSubtype="8"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1000"/>
                                        <p:tgtEl>
                                          <p:spTgt spid="5"/>
                                        </p:tgtEl>
                                      </p:cBhvr>
                                    </p:animEffect>
                                  </p:childTnLst>
                                </p:cTn>
                              </p:par>
                              <p:par>
                                <p:cTn id="33" presetID="2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1000"/>
                                        <p:tgtEl>
                                          <p:spTgt spid="6"/>
                                        </p:tgtEl>
                                      </p:cBhvr>
                                    </p:animEffect>
                                  </p:childTnLst>
                                </p:cTn>
                              </p:par>
                              <p:par>
                                <p:cTn id="36" presetID="22" presetClass="entr" presetSubtype="8"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5566</TotalTime>
  <Words>1279</Words>
  <Application>Microsoft Office PowerPoint</Application>
  <PresentationFormat>Widescreen</PresentationFormat>
  <Paragraphs>186</Paragraphs>
  <Slides>26</Slides>
  <Notes>11</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Agency FB</vt:lpstr>
      <vt:lpstr>Arial</vt:lpstr>
      <vt:lpstr>Calibri</vt:lpstr>
      <vt:lpstr>Calibri Light</vt:lpstr>
      <vt:lpstr>Cambria Math</vt:lpstr>
      <vt:lpstr>Comic Sans MS</vt:lpstr>
      <vt:lpstr>Symbol</vt:lpstr>
      <vt:lpstr>Times New Roman</vt:lpstr>
      <vt:lpstr>1_Office Theme</vt:lpstr>
      <vt:lpstr>Equation</vt:lpstr>
      <vt:lpstr>PowerPoint Presentation</vt:lpstr>
      <vt:lpstr>BÀI 2. PHƯƠNG TRÌNH BẬC HAI MỘT 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 HOẠT ĐỘNG NHÓM ĐÔI (1 phút)</vt:lpstr>
      <vt:lpstr> CỦNG CỐ</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Phạm Minh Huy</cp:lastModifiedBy>
  <cp:revision>479</cp:revision>
  <dcterms:created xsi:type="dcterms:W3CDTF">2022-08-03T11:07:12Z</dcterms:created>
  <dcterms:modified xsi:type="dcterms:W3CDTF">2024-07-29T14:43:23Z</dcterms:modified>
</cp:coreProperties>
</file>