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vml" ContentType="application/vnd.openxmlformats-officedocument.vmlDrawing"/>
  <Default Extension="jpg" ContentType="image/jpeg"/>
  <Default Extension="wmv" ContentType="video/x-ms-wm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sldIdLst>
    <p:sldId id="570" r:id="rId2"/>
    <p:sldId id="368" r:id="rId3"/>
    <p:sldId id="384" r:id="rId4"/>
    <p:sldId id="591" r:id="rId5"/>
    <p:sldId id="575" r:id="rId6"/>
    <p:sldId id="621" r:id="rId7"/>
    <p:sldId id="592" r:id="rId8"/>
    <p:sldId id="607" r:id="rId9"/>
    <p:sldId id="272" r:id="rId10"/>
    <p:sldId id="273" r:id="rId11"/>
    <p:sldId id="274" r:id="rId12"/>
    <p:sldId id="275" r:id="rId13"/>
    <p:sldId id="276" r:id="rId14"/>
    <p:sldId id="277" r:id="rId15"/>
    <p:sldId id="599" r:id="rId16"/>
    <p:sldId id="600" r:id="rId17"/>
    <p:sldId id="601" r:id="rId18"/>
    <p:sldId id="609" r:id="rId19"/>
    <p:sldId id="602" r:id="rId20"/>
    <p:sldId id="573" r:id="rId21"/>
    <p:sldId id="625" r:id="rId22"/>
    <p:sldId id="603" r:id="rId23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0816745-3E03-B8ED-F6C1-7CC92A5F4233}" name="Kiều Thị Phương Thuỷ" initials="TK" userId="S::phuongthuy@office365vn.org::21d9696b-2f94-4079-97fd-f009f3b7397b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FPTShop" initials="F" lastIdx="21" clrIdx="0"/>
  <p:cmAuthor id="1" name="Kiều Thị Phương Thuỷ" initials="TK" lastIdx="17" clrIdx="1">
    <p:extLst>
      <p:ext uri="{19B8F6BF-5375-455C-9EA6-DF929625EA0E}">
        <p15:presenceInfo xmlns:p15="http://schemas.microsoft.com/office/powerpoint/2012/main" userId="S::phuongthuy@office365vn.org::21d9696b-2f94-4079-97fd-f009f3b7397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135FB"/>
    <a:srgbClr val="008000"/>
    <a:srgbClr val="332391"/>
    <a:srgbClr val="1D04B0"/>
    <a:srgbClr val="4DFB35"/>
    <a:srgbClr val="FF93FF"/>
    <a:srgbClr val="FFECAF"/>
    <a:srgbClr val="FF4FFF"/>
    <a:srgbClr val="CC00CC"/>
    <a:srgbClr val="7F7F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41" autoAdjust="0"/>
    <p:restoredTop sz="94660"/>
  </p:normalViewPr>
  <p:slideViewPr>
    <p:cSldViewPr snapToGrid="0">
      <p:cViewPr varScale="1">
        <p:scale>
          <a:sx n="69" d="100"/>
          <a:sy n="69" d="100"/>
        </p:scale>
        <p:origin x="156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8/10/relationships/authors" Target="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1.wmf"/><Relationship Id="rId2" Type="http://schemas.openxmlformats.org/officeDocument/2006/relationships/image" Target="../media/image50.wmf"/><Relationship Id="rId1" Type="http://schemas.openxmlformats.org/officeDocument/2006/relationships/image" Target="../media/image49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69.wmf"/><Relationship Id="rId2" Type="http://schemas.openxmlformats.org/officeDocument/2006/relationships/image" Target="../media/image68.wmf"/><Relationship Id="rId1" Type="http://schemas.openxmlformats.org/officeDocument/2006/relationships/image" Target="../media/image6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D7292D-5B6E-4748-BD46-8839EDC60379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768A89-F29B-44A5-93B5-548F33E525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5223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B979B6-8E7C-4E90-8C9D-F537DFD708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30110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 các con số ra câu hỏi, Click vào “Quay” để quay, Click bất kì để dừng quay, Click “kết thúc” để qua bài mới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C050B3-AE3E-426E-AE2F-2D9A399CC7E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597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 A,B,C,D để ra đáp án, Click vào “quay về” để về trang chủ quay vòng quay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768A89-F29B-44A5-93B5-548F33E5250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6908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vào A,B,C,D để ra đáp án, Click vào “quay về” để về trang chủ quay vòng quay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768A89-F29B-44A5-93B5-548F33E5250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9837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vào A,B,C,D để ra đáp án, Click vào “quay về” để về trang chủ quay vòng quay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768A89-F29B-44A5-93B5-548F33E5250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4769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vào A,B,C,D để ra đáp án, Click vào “quay về” để về trang chủ quay vòng quay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768A89-F29B-44A5-93B5-548F33E5250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6380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vào A,B,C,D để ra đáp án, Click vào “quay về” để về trang chủ quay vòng quay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768A89-F29B-44A5-93B5-548F33E5250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2870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4/1/2025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4473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4/1/2025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4845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4/1/2025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148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4/1/2025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7904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4/1/2025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4388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4/1/2025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5964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4/1/2025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7237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4/1/2025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4769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4/1/2025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5244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4/1/2025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0095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4/1/2025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4511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8AE751-BC33-4D44-9EB8-F7A13F929D3E}" type="datetimeFigureOut">
              <a:rPr lang="en-US" smtClean="0"/>
              <a:pPr/>
              <a:t>4/1/2025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85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2.png"/><Relationship Id="rId3" Type="http://schemas.openxmlformats.org/officeDocument/2006/relationships/audio" Target="../media/audio1.wav"/><Relationship Id="rId7" Type="http://schemas.microsoft.com/office/2007/relationships/hdphoto" Target="../media/hdphoto3.wdp"/><Relationship Id="rId12" Type="http://schemas.openxmlformats.org/officeDocument/2006/relationships/image" Target="../media/image41.png"/><Relationship Id="rId17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11" Type="http://schemas.microsoft.com/office/2007/relationships/hdphoto" Target="../media/hdphoto5.wdp"/><Relationship Id="rId5" Type="http://schemas.openxmlformats.org/officeDocument/2006/relationships/audio" Target="../media/audio3.wav"/><Relationship Id="rId15" Type="http://schemas.openxmlformats.org/officeDocument/2006/relationships/slide" Target="slide9.xml"/><Relationship Id="rId10" Type="http://schemas.openxmlformats.org/officeDocument/2006/relationships/image" Target="../media/image40.png"/><Relationship Id="rId4" Type="http://schemas.openxmlformats.org/officeDocument/2006/relationships/audio" Target="../media/audio2.wav"/><Relationship Id="rId9" Type="http://schemas.microsoft.com/office/2007/relationships/hdphoto" Target="../media/hdphoto4.wdp"/><Relationship Id="rId1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3" Type="http://schemas.openxmlformats.org/officeDocument/2006/relationships/audio" Target="../media/audio1.wav"/><Relationship Id="rId7" Type="http://schemas.microsoft.com/office/2007/relationships/hdphoto" Target="../media/hdphoto3.wdp"/><Relationship Id="rId12" Type="http://schemas.openxmlformats.org/officeDocument/2006/relationships/image" Target="../media/image43.png"/><Relationship Id="rId17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11" Type="http://schemas.microsoft.com/office/2007/relationships/hdphoto" Target="../media/hdphoto5.wdp"/><Relationship Id="rId5" Type="http://schemas.openxmlformats.org/officeDocument/2006/relationships/audio" Target="../media/audio2.wav"/><Relationship Id="rId15" Type="http://schemas.openxmlformats.org/officeDocument/2006/relationships/slide" Target="slide9.xml"/><Relationship Id="rId10" Type="http://schemas.openxmlformats.org/officeDocument/2006/relationships/image" Target="../media/image40.png"/><Relationship Id="rId4" Type="http://schemas.openxmlformats.org/officeDocument/2006/relationships/audio" Target="../media/audio3.wav"/><Relationship Id="rId9" Type="http://schemas.microsoft.com/office/2007/relationships/hdphoto" Target="../media/hdphoto4.wdp"/><Relationship Id="rId1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56.png"/><Relationship Id="rId18" Type="http://schemas.openxmlformats.org/officeDocument/2006/relationships/image" Target="../media/image43.png"/><Relationship Id="rId3" Type="http://schemas.openxmlformats.org/officeDocument/2006/relationships/audio" Target="../media/audio1.wav"/><Relationship Id="rId21" Type="http://schemas.openxmlformats.org/officeDocument/2006/relationships/image" Target="../media/image4.png"/><Relationship Id="rId7" Type="http://schemas.microsoft.com/office/2007/relationships/hdphoto" Target="../media/hdphoto3.wdp"/><Relationship Id="rId12" Type="http://schemas.openxmlformats.org/officeDocument/2006/relationships/image" Target="../media/image55.png"/><Relationship Id="rId17" Type="http://schemas.openxmlformats.org/officeDocument/2006/relationships/image" Target="../media/image44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46.png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11" Type="http://schemas.microsoft.com/office/2007/relationships/hdphoto" Target="../media/hdphoto5.wdp"/><Relationship Id="rId5" Type="http://schemas.openxmlformats.org/officeDocument/2006/relationships/audio" Target="../media/audio3.wav"/><Relationship Id="rId15" Type="http://schemas.openxmlformats.org/officeDocument/2006/relationships/image" Target="../media/image58.png"/><Relationship Id="rId10" Type="http://schemas.openxmlformats.org/officeDocument/2006/relationships/image" Target="../media/image40.png"/><Relationship Id="rId19" Type="http://schemas.openxmlformats.org/officeDocument/2006/relationships/slide" Target="slide9.xml"/><Relationship Id="rId4" Type="http://schemas.openxmlformats.org/officeDocument/2006/relationships/audio" Target="../media/audio2.wav"/><Relationship Id="rId9" Type="http://schemas.microsoft.com/office/2007/relationships/hdphoto" Target="../media/hdphoto4.wdp"/><Relationship Id="rId14" Type="http://schemas.openxmlformats.org/officeDocument/2006/relationships/image" Target="../media/image57.png"/><Relationship Id="rId22" Type="http://schemas.openxmlformats.org/officeDocument/2006/relationships/image" Target="../media/image5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61.png"/><Relationship Id="rId18" Type="http://schemas.openxmlformats.org/officeDocument/2006/relationships/image" Target="../media/image3.png"/><Relationship Id="rId3" Type="http://schemas.openxmlformats.org/officeDocument/2006/relationships/audio" Target="../media/audio1.wav"/><Relationship Id="rId7" Type="http://schemas.microsoft.com/office/2007/relationships/hdphoto" Target="../media/hdphoto3.wdp"/><Relationship Id="rId12" Type="http://schemas.openxmlformats.org/officeDocument/2006/relationships/image" Target="../media/image59.png"/><Relationship Id="rId17" Type="http://schemas.openxmlformats.org/officeDocument/2006/relationships/slide" Target="slide9.xml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45.png"/><Relationship Id="rId20" Type="http://schemas.openxmlformats.org/officeDocument/2006/relationships/image" Target="../media/image54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11" Type="http://schemas.microsoft.com/office/2007/relationships/hdphoto" Target="../media/hdphoto5.wdp"/><Relationship Id="rId5" Type="http://schemas.openxmlformats.org/officeDocument/2006/relationships/audio" Target="../media/audio2.wav"/><Relationship Id="rId15" Type="http://schemas.openxmlformats.org/officeDocument/2006/relationships/image" Target="../media/image43.png"/><Relationship Id="rId10" Type="http://schemas.openxmlformats.org/officeDocument/2006/relationships/image" Target="../media/image40.png"/><Relationship Id="rId19" Type="http://schemas.openxmlformats.org/officeDocument/2006/relationships/image" Target="../media/image4.png"/><Relationship Id="rId4" Type="http://schemas.openxmlformats.org/officeDocument/2006/relationships/audio" Target="../media/audio3.wav"/><Relationship Id="rId9" Type="http://schemas.microsoft.com/office/2007/relationships/hdphoto" Target="../media/hdphoto4.wdp"/><Relationship Id="rId14" Type="http://schemas.openxmlformats.org/officeDocument/2006/relationships/image" Target="../media/image6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5.png"/><Relationship Id="rId3" Type="http://schemas.openxmlformats.org/officeDocument/2006/relationships/audio" Target="../media/audio1.wav"/><Relationship Id="rId7" Type="http://schemas.microsoft.com/office/2007/relationships/hdphoto" Target="../media/hdphoto3.wdp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11" Type="http://schemas.microsoft.com/office/2007/relationships/hdphoto" Target="../media/hdphoto5.wdp"/><Relationship Id="rId5" Type="http://schemas.openxmlformats.org/officeDocument/2006/relationships/audio" Target="../media/audio2.wav"/><Relationship Id="rId15" Type="http://schemas.openxmlformats.org/officeDocument/2006/relationships/image" Target="../media/image3.png"/><Relationship Id="rId10" Type="http://schemas.openxmlformats.org/officeDocument/2006/relationships/image" Target="../media/image40.png"/><Relationship Id="rId4" Type="http://schemas.openxmlformats.org/officeDocument/2006/relationships/audio" Target="../media/audio3.wav"/><Relationship Id="rId9" Type="http://schemas.microsoft.com/office/2007/relationships/hdphoto" Target="../media/hdphoto4.wdp"/><Relationship Id="rId14" Type="http://schemas.openxmlformats.org/officeDocument/2006/relationships/slide" Target="slide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8.png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47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13" Type="http://schemas.openxmlformats.org/officeDocument/2006/relationships/oleObject" Target="../embeddings/oleObject3.bin"/><Relationship Id="rId3" Type="http://schemas.openxmlformats.org/officeDocument/2006/relationships/video" Target="../media/media3.mp4"/><Relationship Id="rId7" Type="http://schemas.openxmlformats.org/officeDocument/2006/relationships/image" Target="../media/image69.png"/><Relationship Id="rId12" Type="http://schemas.openxmlformats.org/officeDocument/2006/relationships/image" Target="../media/image50.wmf"/><Relationship Id="rId2" Type="http://schemas.microsoft.com/office/2007/relationships/media" Target="../media/media3.mp4"/><Relationship Id="rId1" Type="http://schemas.openxmlformats.org/officeDocument/2006/relationships/vmlDrawing" Target="../drawings/vmlDrawing1.vml"/><Relationship Id="rId6" Type="http://schemas.openxmlformats.org/officeDocument/2006/relationships/image" Target="../media/image67.png"/><Relationship Id="rId11" Type="http://schemas.openxmlformats.org/officeDocument/2006/relationships/oleObject" Target="../embeddings/oleObject2.bin"/><Relationship Id="rId5" Type="http://schemas.openxmlformats.org/officeDocument/2006/relationships/image" Target="../media/image30.jpeg"/><Relationship Id="rId10" Type="http://schemas.openxmlformats.org/officeDocument/2006/relationships/image" Target="../media/image52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9.wmf"/><Relationship Id="rId14" Type="http://schemas.openxmlformats.org/officeDocument/2006/relationships/image" Target="../media/image51.w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71.png"/><Relationship Id="rId4" Type="http://schemas.openxmlformats.org/officeDocument/2006/relationships/image" Target="../media/image70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75.png"/><Relationship Id="rId5" Type="http://schemas.openxmlformats.org/officeDocument/2006/relationships/image" Target="../media/image52.png"/><Relationship Id="rId4" Type="http://schemas.openxmlformats.org/officeDocument/2006/relationships/image" Target="../media/image6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10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6.emf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65.emf"/><Relationship Id="rId5" Type="http://schemas.openxmlformats.org/officeDocument/2006/relationships/image" Target="../media/image52.png"/><Relationship Id="rId4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wmf"/><Relationship Id="rId3" Type="http://schemas.openxmlformats.org/officeDocument/2006/relationships/image" Target="../media/image30.jpeg"/><Relationship Id="rId7" Type="http://schemas.openxmlformats.org/officeDocument/2006/relationships/oleObject" Target="../embeddings/oleObject5.bin"/><Relationship Id="rId12" Type="http://schemas.openxmlformats.org/officeDocument/2006/relationships/image" Target="../media/image66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67.wmf"/><Relationship Id="rId11" Type="http://schemas.openxmlformats.org/officeDocument/2006/relationships/image" Target="../media/image65.emf"/><Relationship Id="rId5" Type="http://schemas.openxmlformats.org/officeDocument/2006/relationships/oleObject" Target="../embeddings/oleObject4.bin"/><Relationship Id="rId10" Type="http://schemas.openxmlformats.org/officeDocument/2006/relationships/image" Target="../media/image69.wmf"/><Relationship Id="rId4" Type="http://schemas.openxmlformats.org/officeDocument/2006/relationships/image" Target="../media/image81.png"/><Relationship Id="rId9" Type="http://schemas.openxmlformats.org/officeDocument/2006/relationships/oleObject" Target="../embeddings/oleObject6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0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18" Type="http://schemas.openxmlformats.org/officeDocument/2006/relationships/image" Target="../media/image2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" Type="http://schemas.openxmlformats.org/officeDocument/2006/relationships/image" Target="../media/image11.png"/><Relationship Id="rId16" Type="http://schemas.openxmlformats.org/officeDocument/2006/relationships/image" Target="../media/image25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19" Type="http://schemas.openxmlformats.org/officeDocument/2006/relationships/image" Target="../media/image28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13" Type="http://schemas.openxmlformats.org/officeDocument/2006/relationships/image" Target="../media/image36.gif"/><Relationship Id="rId3" Type="http://schemas.openxmlformats.org/officeDocument/2006/relationships/slideLayout" Target="../slideLayouts/slideLayout2.xml"/><Relationship Id="rId7" Type="http://schemas.openxmlformats.org/officeDocument/2006/relationships/slide" Target="slide11.xml"/><Relationship Id="rId12" Type="http://schemas.openxmlformats.org/officeDocument/2006/relationships/image" Target="../media/image35.gi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slide" Target="slide10.xml"/><Relationship Id="rId11" Type="http://schemas.openxmlformats.org/officeDocument/2006/relationships/image" Target="../media/image34.gif"/><Relationship Id="rId5" Type="http://schemas.openxmlformats.org/officeDocument/2006/relationships/image" Target="../media/image33.png"/><Relationship Id="rId15" Type="http://schemas.openxmlformats.org/officeDocument/2006/relationships/slide" Target="slide15.xml"/><Relationship Id="rId10" Type="http://schemas.openxmlformats.org/officeDocument/2006/relationships/slide" Target="slide14.xml"/><Relationship Id="rId4" Type="http://schemas.openxmlformats.org/officeDocument/2006/relationships/notesSlide" Target="../notesSlides/notesSlide2.xml"/><Relationship Id="rId9" Type="http://schemas.openxmlformats.org/officeDocument/2006/relationships/slide" Target="slide13.xml"/><Relationship Id="rId1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hỗ dành sẵn cho Nội dung 4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1528377-7ACF-46B8-9189-905EFCEFA8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4"/>
          <a:stretch/>
        </p:blipFill>
        <p:spPr>
          <a:xfrm>
            <a:off x="9141" y="9"/>
            <a:ext cx="12191999" cy="6857991"/>
          </a:xfrm>
          <a:prstGeom prst="rect">
            <a:avLst/>
          </a:prstGeom>
        </p:spPr>
      </p:pic>
      <p:sp>
        <p:nvSpPr>
          <p:cNvPr id="10" name="Hộp Văn bản 9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C2202BE-FB57-4E81-83EF-0EA40E864761}"/>
              </a:ext>
            </a:extLst>
          </p:cNvPr>
          <p:cNvSpPr txBox="1"/>
          <p:nvPr/>
        </p:nvSpPr>
        <p:spPr>
          <a:xfrm>
            <a:off x="-4362313" y="2831373"/>
            <a:ext cx="121859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spcAft>
                <a:spcPts val="600"/>
              </a:spcAft>
            </a:pPr>
            <a:r>
              <a:rPr lang="en-US" sz="6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 9 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Hộp Văn bản 10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2B28935-FE08-4EA8-AA06-C7169869F84A}"/>
              </a:ext>
            </a:extLst>
          </p:cNvPr>
          <p:cNvSpPr txBox="1"/>
          <p:nvPr/>
        </p:nvSpPr>
        <p:spPr>
          <a:xfrm>
            <a:off x="3050" y="6150104"/>
            <a:ext cx="121798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spcAft>
                <a:spcPts val="600"/>
              </a:spcAft>
            </a:pP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</a:t>
            </a:r>
            <a:r>
              <a:rPr lang="en-US" sz="4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2024- 2025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Hộp Văn bản 11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F448CB2-903F-4084-9023-F64F551BAAF9}"/>
              </a:ext>
            </a:extLst>
          </p:cNvPr>
          <p:cNvSpPr txBox="1"/>
          <p:nvPr/>
        </p:nvSpPr>
        <p:spPr>
          <a:xfrm>
            <a:off x="3850008" y="235917"/>
            <a:ext cx="53940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THCS HOÀI MỸ</a:t>
            </a: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Hộp Văn bản 11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F448CB2-903F-4084-9023-F64F551BAAF9}"/>
              </a:ext>
            </a:extLst>
          </p:cNvPr>
          <p:cNvSpPr txBox="1"/>
          <p:nvPr/>
        </p:nvSpPr>
        <p:spPr>
          <a:xfrm>
            <a:off x="3408137" y="4121407"/>
            <a:ext cx="53940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Tường Đạt</a:t>
            </a: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3886177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PL20U25GSXzBJYl68kk8uQGfFKzs7yb1M4KJWUiLk6ZEvGF+qCIPSnY57AbBFCvTW2023.15.81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3739" y="4123850"/>
            <a:ext cx="1086500" cy="1182926"/>
          </a:xfrm>
          <a:prstGeom prst="rect">
            <a:avLst/>
          </a:prstGeom>
        </p:spPr>
      </p:pic>
      <p:pic>
        <p:nvPicPr>
          <p:cNvPr id="9" name="Picture 8" descr="OPL20U25GSXzBJYl68kk8uQGfFKzs7yb1M4KJWUiLk6ZEvGF+qCIPSnY57AbBFCvTW2023.15.81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9089" y="4859533"/>
            <a:ext cx="812889" cy="885032"/>
          </a:xfrm>
          <a:prstGeom prst="rect">
            <a:avLst/>
          </a:prstGeom>
        </p:spPr>
      </p:pic>
      <p:pic>
        <p:nvPicPr>
          <p:cNvPr id="11" name="Picture 10" descr="OPL20U25GSXzBJYl68kk8uQGfFKzs7yb1M4KJWUiLk6ZEvGF+qCIPSnY57AbBFCvTW2023.15.81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5541" y="5381445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 descr="OPL20U25GSXzBJYl68kk8uQGfFKzs7yb1M4KJWUiLk6ZEvGF+qCIPSnY57AbBFCvTW2023.15.81+K4lPs7H94VUqPe2XwIsfPRnrXQE//QTEXxb8/8N4CNc6FpgZahzpTjFhMzSA7T/nHJa11DE8Ng2TP3iAmRczFlmslSuUNOgUeb6yRvs0=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 descr="OPL20U25GSXzBJYl68kk8uQGfFKzs7yb1M4KJWUiLk6ZEvGF+qCIPSnY57AbBFCvTW2023.15.81+K4lPs7H94VUqPe2XwIsfPRnrXQE//QTEXxb8/8N4CNc6FpgZahzpTjFhMzSA7T/nHJa11DE8Ng2TP3iAmRczFlmslSuUNOgUeb6yRvs0="/>
          <p:cNvSpPr/>
          <p:nvPr/>
        </p:nvSpPr>
        <p:spPr>
          <a:xfrm>
            <a:off x="6130615" y="2830202"/>
            <a:ext cx="4906798" cy="1293648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D.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tất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cả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đỉnh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tam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giác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40" name="Cloud 39" descr="OPL20U25GSXzBJYl68kk8uQGfFKzs7yb1M4KJWUiLk6ZEvGF+qCIPSnY57AbBFCvTW2023.15.81+K4lPs7H94VUqPe2XwIsfPRnrXQE//QTEXxb8/8N4CNc6FpgZahzpTjFhMzSA7T/nHJa11DE8Ng2TP3iAmRczFlmslSuUNOgUeb6yRvs0=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Cloud 40" descr="OPL20U25GSXzBJYl68kk8uQGfFKzs7yb1M4KJWUiLk6ZEvGF+qCIPSnY57AbBFCvTW2023.15.81+K4lPs7H94VUqPe2XwIsfPRnrXQE//QTEXxb8/8N4CNc6FpgZahzpTjFhMzSA7T/nHJa11DE8Ng2TP3iAmRczFlmslSuUNOgUeb6yRvs0=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Rectangle 41" descr="OPL20U25GSXzBJYl68kk8uQGfFKzs7yb1M4KJWUiLk6ZEvGF+qCIPSnY57AbBFCvTW2023.15.81+K4lPs7H94VUqPe2XwIsfPRnrXQE//QTEXxb8/8N4CNc6FpgZahzpTjFhMzSA7T/nHJa11DE8Ng2TP3iAmRczFlmslSuUNOgUeb6yRvs0="/>
          <p:cNvSpPr/>
          <p:nvPr/>
        </p:nvSpPr>
        <p:spPr>
          <a:xfrm>
            <a:off x="6130615" y="1476555"/>
            <a:ext cx="4906798" cy="1247796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cắt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tất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cả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cạnh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tam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giác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43" name="Rectangle 42" descr="OPL20U25GSXzBJYl68kk8uQGfFKzs7yb1M4KJWUiLk6ZEvGF+qCIPSnY57AbBFCvTW2023.15.81+K4lPs7H94VUqPe2XwIsfPRnrXQE//QTEXxb8/8N4CNc6FpgZahzpTjFhMzSA7T/nHJa11DE8Ng2TP3iAmRczFlmslSuUNOgUeb6yRvs0="/>
          <p:cNvSpPr/>
          <p:nvPr/>
        </p:nvSpPr>
        <p:spPr>
          <a:xfrm>
            <a:off x="1110220" y="2838517"/>
            <a:ext cx="4906798" cy="1278729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B.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nằm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ngoài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tam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giác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4" name="Rectangle 43" descr="OPL20U25GSXzBJYl68kk8uQGfFKzs7yb1M4KJWUiLk6ZEvGF+qCIPSnY57AbBFCvTW2023.15.81+K4lPs7H94VUqPe2XwIsfPRnrXQE//QTEXxb8/8N4CNc6FpgZahzpTjFhMzSA7T/nHJa11DE8Ng2TP3iAmRczFlmslSuUNOgUeb6yRvs0="/>
          <p:cNvSpPr/>
          <p:nvPr/>
        </p:nvSpPr>
        <p:spPr>
          <a:xfrm>
            <a:off x="1110220" y="1483691"/>
            <a:ext cx="4906798" cy="1215760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ts val="1200"/>
              </a:spcBef>
              <a:spcAft>
                <a:spcPts val="1200"/>
              </a:spcAft>
            </a:pP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xúc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tất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cả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cạnh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tam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giác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10278846" y="3533295"/>
            <a:ext cx="672086" cy="537630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407807" y="3484329"/>
            <a:ext cx="657833" cy="575701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4179" y="2033558"/>
            <a:ext cx="681173" cy="59860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2100453"/>
            <a:ext cx="675435" cy="593564"/>
          </a:xfrm>
          <a:prstGeom prst="rect">
            <a:avLst/>
          </a:prstGeom>
        </p:spPr>
      </p:pic>
      <p:sp>
        <p:nvSpPr>
          <p:cNvPr id="57" name="Cloud 56">
            <a:hlinkClick r:id="rId15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CB98DA-C5E4-25D6-0D3B-443E842911E8}"/>
              </a:ext>
            </a:extLst>
          </p:cNvPr>
          <p:cNvSpPr txBox="1"/>
          <p:nvPr/>
        </p:nvSpPr>
        <p:spPr>
          <a:xfrm>
            <a:off x="2493821" y="702289"/>
            <a:ext cx="72831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720"/>
              </a:spcAft>
            </a:pPr>
            <a:r>
              <a:rPr lang="en-US" sz="2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tròn</a:t>
            </a:r>
            <a:r>
              <a:rPr lang="en-US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ngoại</a:t>
            </a:r>
            <a:r>
              <a:rPr lang="en-US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tam 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giác</a:t>
            </a:r>
            <a:r>
              <a:rPr lang="en-US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tròn</a:t>
            </a:r>
            <a:endParaRPr lang="en-US" sz="2800" b="1" dirty="0">
              <a:solidFill>
                <a:srgbClr val="FFFF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Google Shape;54;p8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85D3CE4-E76D-13FA-31AD-8AD50D812CD1}"/>
              </a:ext>
            </a:extLst>
          </p:cNvPr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9832063" y="25400"/>
            <a:ext cx="2410700" cy="340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53;p8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352AE9E-B1A8-3693-B666-51D7A17DE11B}"/>
              </a:ext>
            </a:extLst>
          </p:cNvPr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73152" y="4282651"/>
            <a:ext cx="3308475" cy="25753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6344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PL20U25GSXzBJYl68kk8uQGfFKzs7yb1M4KJWUiLk6ZEvGF+qCIPSnY57AbBFCvTW2023.15.81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 descr="OPL20U25GSXzBJYl68kk8uQGfFKzs7yb1M4KJWUiLk6ZEvGF+qCIPSnY57AbBFCvTW2023.15.81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 descr="OPL20U25GSXzBJYl68kk8uQGfFKzs7yb1M4KJWUiLk6ZEvGF+qCIPSnY57AbBFCvTW2023.15.81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26" name="Rectangle 25" descr="OPL20U25GSXzBJYl68kk8uQGfFKzs7yb1M4KJWUiLk6ZEvGF+qCIPSnY57AbBFCvTW2023.15.81+K4lPs7H94VUqPe2XwIsfPRnrXQE//QTEXxb8/8N4CNc6FpgZahzpTjFhMzSA7T/nHJa11DE8Ng2TP3iAmRczFlmslSuUNOgUeb6yRvs0="/>
          <p:cNvSpPr/>
          <p:nvPr/>
        </p:nvSpPr>
        <p:spPr>
          <a:xfrm>
            <a:off x="1110220" y="1949346"/>
            <a:ext cx="4906798" cy="770816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trung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trực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 descr="OPL20U25GSXzBJYl68kk8uQGfFKzs7yb1M4KJWUiLk6ZEvGF+qCIPSnY57AbBFCvTW2023.15.81+K4lPs7H94VUqPe2XwIsfPRnrXQE//QTEXxb8/8N4CNc6FpgZahzpTjFhMzSA7T/nHJa11DE8Ng2TP3iAmRczFlmslSuUNOgUeb6yRvs0=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 descr="OPL20U25GSXzBJYl68kk8uQGfFKzs7yb1M4KJWUiLk6ZEvGF+qCIPSnY57AbBFCvTW2023.15.81+K4lPs7H94VUqPe2XwIsfPRnrXQE//QTEXxb8/8N4CNc6FpgZahzpTjFhMzSA7T/nHJa11DE8Ng2TP3iAmRczFlmslSuUNOgUeb6yRvs0=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 descr="OPL20U25GSXzBJYl68kk8uQGfFKzs7yb1M4KJWUiLk6ZEvGF+qCIPSnY57AbBFCvTW2023.15.81+K4lPs7H94VUqPe2XwIsfPRnrXQE//QTEXxb8/8N4CNc6FpgZahzpTjFhMzSA7T/nHJa11DE8Ng2TP3iAmRczFlmslSuUNOgUeb6yRvs0="/>
          <p:cNvSpPr/>
          <p:nvPr/>
        </p:nvSpPr>
        <p:spPr>
          <a:xfrm>
            <a:off x="6130615" y="1953535"/>
            <a:ext cx="4906798" cy="770816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giác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 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 descr="OPL20U25GSXzBJYl68kk8uQGfFKzs7yb1M4KJWUiLk6ZEvGF+qCIPSnY57AbBFCvTW2023.15.81+K4lPs7H94VUqPe2XwIsfPRnrXQE//QTEXxb8/8N4CNc6FpgZahzpTjFhMzSA7T/nHJa11DE8Ng2TP3iAmRczFlmslSuUNOgUeb6yRvs0="/>
          <p:cNvSpPr/>
          <p:nvPr/>
        </p:nvSpPr>
        <p:spPr>
          <a:xfrm>
            <a:off x="1110220" y="2838518"/>
            <a:ext cx="4906798" cy="770816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B.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giác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ngoài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 descr="OPL20U25GSXzBJYl68kk8uQGfFKzs7yb1M4KJWUiLk6ZEvGF+qCIPSnY57AbBFCvTW2023.15.81+K4lPs7H94VUqPe2XwIsfPRnrXQE//QTEXxb8/8N4CNc6FpgZahzpTjFhMzSA7T/nHJa11DE8Ng2TP3iAmRczFlmslSuUNOgUeb6yRvs0="/>
          <p:cNvSpPr/>
          <p:nvPr/>
        </p:nvSpPr>
        <p:spPr>
          <a:xfrm>
            <a:off x="6130615" y="2842707"/>
            <a:ext cx="4906798" cy="770816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D.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trung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tuyến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6" y="1974821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2" y="2871882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883479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026493"/>
            <a:ext cx="804742" cy="643793"/>
          </a:xfrm>
          <a:prstGeom prst="rect">
            <a:avLst/>
          </a:prstGeom>
        </p:spPr>
      </p:pic>
      <p:sp>
        <p:nvSpPr>
          <p:cNvPr id="18" name="Cloud 17">
            <a:hlinkClick r:id="rId15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Google Shape;54;p8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86E3F8F-2E3A-B84A-472D-617B4089B996}"/>
              </a:ext>
            </a:extLst>
          </p:cNvPr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9781300" y="64328"/>
            <a:ext cx="2410700" cy="340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53;p8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166D862-8EB5-BC7B-2E00-BE4E10E7C7C0}"/>
              </a:ext>
            </a:extLst>
          </p:cNvPr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73152" y="4282651"/>
            <a:ext cx="3308475" cy="257534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5E7E5AD-D278-AE35-62B6-7D5C40607BB3}"/>
              </a:ext>
            </a:extLst>
          </p:cNvPr>
          <p:cNvSpPr txBox="1"/>
          <p:nvPr/>
        </p:nvSpPr>
        <p:spPr>
          <a:xfrm>
            <a:off x="1884785" y="694036"/>
            <a:ext cx="811066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720"/>
              </a:spcAft>
            </a:pP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tròn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tam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giác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giao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2878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PL20U25GSXzBJYl68kk8uQGfFKzs7yb1M4KJWUiLk6ZEvGF+qCIPSnY57AbBFCvTW2023.15.81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 descr="OPL20U25GSXzBJYl68kk8uQGfFKzs7yb1M4KJWUiLk6ZEvGF+qCIPSnY57AbBFCvTW2023.15.81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 descr="OPL20U25GSXzBJYl68kk8uQGfFKzs7yb1M4KJWUiLk6ZEvGF+qCIPSnY57AbBFCvTW2023.15.81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 descr="OPL20U25GSXzBJYl68kk8uQGfFKzs7yb1M4KJWUiLk6ZEvGF+qCIPSnY57AbBFCvTW2023.15.81+K4lPs7H94VUqPe2XwIsfPRnrXQE//QTEXxb8/8N4CNc6FpgZahzpTjFhMzSA7T/nHJa11DE8Ng2TP3iAmRczFlmslSuUNOgUeb6yRvs0="/>
              <p:cNvSpPr/>
              <p:nvPr/>
            </p:nvSpPr>
            <p:spPr>
              <a:xfrm>
                <a:off x="1134283" y="2839290"/>
                <a:ext cx="4906798" cy="770816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>
                  <a:defRPr/>
                </a:pPr>
                <a:r>
                  <a:rPr lang="nl-NL" sz="3200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B.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32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radPr>
                      <m:deg/>
                      <m:e>
                        <m:r>
                          <m:rPr>
                            <m:nor/>
                          </m:rPr>
                          <a:rPr lang="en-US" sz="3200">
                            <a:solidFill>
                              <a:prstClr val="white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lang="nl-NL" sz="3200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	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6" name="Rectangle 25" descr="OPL20U25GSXzBJYl68kk8uQGfFKzs7yb1M4KJWUiLk6ZEvGF+qCIPSnY57AbBFCvTW2023.15.81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4283" y="2839290"/>
                <a:ext cx="4906798" cy="770816"/>
              </a:xfrm>
              <a:prstGeom prst="rect">
                <a:avLst/>
              </a:prstGeom>
              <a:blipFill>
                <a:blip r:embed="rId12"/>
                <a:stretch>
                  <a:fillRect l="-2970" b="-14729"/>
                </a:stretch>
              </a:blipFill>
              <a:ln w="19050"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Cloud 39" descr="OPL20U25GSXzBJYl68kk8uQGfFKzs7yb1M4KJWUiLk6ZEvGF+qCIPSnY57AbBFCvTW2023.15.81+K4lPs7H94VUqPe2XwIsfPRnrXQE//QTEXxb8/8N4CNc6FpgZahzpTjFhMzSA7T/nHJa11DE8Ng2TP3iAmRczFlmslSuUNOgUeb6yRvs0=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 descr="OPL20U25GSXzBJYl68kk8uQGfFKzs7yb1M4KJWUiLk6ZEvGF+qCIPSnY57AbBFCvTW2023.15.81+K4lPs7H94VUqPe2XwIsfPRnrXQE//QTEXxb8/8N4CNc6FpgZahzpTjFhMzSA7T/nHJa11DE8Ng2TP3iAmRczFlmslSuUNOgUeb6yRvs0=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 descr="OPL20U25GSXzBJYl68kk8uQGfFKzs7yb1M4KJWUiLk6ZEvGF+qCIPSnY57AbBFCvTW2023.15.81+K4lPs7H94VUqPe2XwIsfPRnrXQE//QTEXxb8/8N4CNc6FpgZahzpTjFhMzSA7T/nHJa11DE8Ng2TP3iAmRczFlmslSuUNOgUeb6yRvs0="/>
              <p:cNvSpPr/>
              <p:nvPr/>
            </p:nvSpPr>
            <p:spPr>
              <a:xfrm>
                <a:off x="6130615" y="1953535"/>
                <a:ext cx="4906798" cy="770816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>
                  <a:defRPr/>
                </a:pPr>
                <a:r>
                  <a:rPr lang="nl-NL" sz="3200">
                    <a:solidFill>
                      <a:prstClr val="white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C.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>
                        <a:solidFill>
                          <a:prstClr val="white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</m:oMath>
                </a14:m>
                <a:endParaRPr kumimoji="0" lang="en-US" sz="3200" b="0" i="0" u="none" strike="noStrike" kern="1200" cap="none" spc="0" normalizeH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2" name="Rectangle 41" descr="OPL20U25GSXzBJYl68kk8uQGfFKzs7yb1M4KJWUiLk6ZEvGF+qCIPSnY57AbBFCvTW2023.15.81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30615" y="1953535"/>
                <a:ext cx="4906798" cy="770816"/>
              </a:xfrm>
              <a:prstGeom prst="rect">
                <a:avLst/>
              </a:prstGeom>
              <a:blipFill>
                <a:blip r:embed="rId13"/>
                <a:stretch>
                  <a:fillRect l="-3094" b="-10769"/>
                </a:stretch>
              </a:blipFill>
              <a:ln w="19050"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 descr="OPL20U25GSXzBJYl68kk8uQGfFKzs7yb1M4KJWUiLk6ZEvGF+qCIPSnY57AbBFCvTW2023.15.81+K4lPs7H94VUqPe2XwIsfPRnrXQE//QTEXxb8/8N4CNc6FpgZahzpTjFhMzSA7T/nHJa11DE8Ng2TP3iAmRczFlmslSuUNOgUeb6yRvs0="/>
              <p:cNvSpPr/>
              <p:nvPr/>
            </p:nvSpPr>
            <p:spPr>
              <a:xfrm>
                <a:off x="1134283" y="1983066"/>
                <a:ext cx="4906798" cy="770816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>
                  <a:defRPr/>
                </a:pPr>
                <a:r>
                  <a:rPr lang="en-US" sz="3200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A.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>
                        <a:solidFill>
                          <a:prstClr val="white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3" name="Rectangle 42" descr="OPL20U25GSXzBJYl68kk8uQGfFKzs7yb1M4KJWUiLk6ZEvGF+qCIPSnY57AbBFCvTW2023.15.81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4283" y="1983066"/>
                <a:ext cx="4906798" cy="770816"/>
              </a:xfrm>
              <a:prstGeom prst="rect">
                <a:avLst/>
              </a:prstGeom>
              <a:blipFill>
                <a:blip r:embed="rId14"/>
                <a:stretch>
                  <a:fillRect l="-2970" b="-10769"/>
                </a:stretch>
              </a:blipFill>
              <a:ln w="19050"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 descr="OPL20U25GSXzBJYl68kk8uQGfFKzs7yb1M4KJWUiLk6ZEvGF+qCIPSnY57AbBFCvTW2023.15.81+K4lPs7H94VUqPe2XwIsfPRnrXQE//QTEXxb8/8N4CNc6FpgZahzpTjFhMzSA7T/nHJa11DE8Ng2TP3iAmRczFlmslSuUNOgUeb6yRvs0="/>
              <p:cNvSpPr/>
              <p:nvPr/>
            </p:nvSpPr>
            <p:spPr>
              <a:xfrm>
                <a:off x="6130615" y="2842707"/>
                <a:ext cx="4906798" cy="770816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>
                  <a:defRPr/>
                </a:pPr>
                <a:r>
                  <a:rPr lang="nl-NL" sz="3200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D.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>
                        <a:solidFill>
                          <a:prstClr val="white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ad>
                      <m:radPr>
                        <m:degHide m:val="on"/>
                        <m:ctrlPr>
                          <a:rPr lang="en-US" sz="32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radPr>
                      <m:deg/>
                      <m:e>
                        <m:r>
                          <m:rPr>
                            <m:nor/>
                          </m:rPr>
                          <a:rPr lang="en-US" sz="3200">
                            <a:solidFill>
                              <a:prstClr val="white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4" name="Rectangle 43" descr="OPL20U25GSXzBJYl68kk8uQGfFKzs7yb1M4KJWUiLk6ZEvGF+qCIPSnY57AbBFCvTW2023.15.81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30615" y="2842707"/>
                <a:ext cx="4906798" cy="770816"/>
              </a:xfrm>
              <a:prstGeom prst="rect">
                <a:avLst/>
              </a:prstGeom>
              <a:blipFill>
                <a:blip r:embed="rId15"/>
                <a:stretch>
                  <a:fillRect l="-3094" b="-13846"/>
                </a:stretch>
              </a:blipFill>
              <a:ln w="19050"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6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155944" y="2840702"/>
            <a:ext cx="885137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36545" y="2016430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883479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1994791"/>
            <a:ext cx="804742" cy="707197"/>
          </a:xfrm>
          <a:prstGeom prst="rect">
            <a:avLst/>
          </a:prstGeom>
        </p:spPr>
      </p:pic>
      <p:sp>
        <p:nvSpPr>
          <p:cNvPr id="17" name="Cloud 16">
            <a:hlinkClick r:id="rId19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Google Shape;54;p8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497AEC1-430F-F725-72D7-0676439AB888}"/>
              </a:ext>
            </a:extLst>
          </p:cNvPr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9781300" y="64328"/>
            <a:ext cx="2410700" cy="340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53;p8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AEDE846-F4C2-C55C-42DB-8E171A1EF719}"/>
              </a:ext>
            </a:extLst>
          </p:cNvPr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73152" y="4282651"/>
            <a:ext cx="3308475" cy="2575349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F11912A-C8C8-1A1D-22B5-40ED847F4CD6}"/>
                  </a:ext>
                </a:extLst>
              </p:cNvPr>
              <p:cNvSpPr txBox="1"/>
              <p:nvPr/>
            </p:nvSpPr>
            <p:spPr>
              <a:xfrm>
                <a:off x="2006221" y="442463"/>
                <a:ext cx="7600871" cy="138499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 b="1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800" b="1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tròn</a:t>
                </a:r>
                <a:r>
                  <a:rPr lang="en-US" sz="2800" b="1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ngoại</a:t>
                </a:r>
                <a:r>
                  <a:rPr lang="en-US" sz="2800" b="1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tiếp</a:t>
                </a:r>
                <a:r>
                  <a:rPr lang="en-US" sz="2800" b="1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800" b="1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2800" b="1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2800" b="1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2800" b="1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1" i="1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𝟐</m:t>
                    </m:r>
                  </m:oMath>
                </a14:m>
                <a:r>
                  <a:rPr lang="en-US" sz="2800" b="1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b="1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bán</a:t>
                </a:r>
                <a:r>
                  <a:rPr lang="en-US" sz="2800" b="1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kính</a:t>
                </a:r>
                <a:r>
                  <a:rPr lang="en-US" sz="2800" b="1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endParaRPr lang="en-US" sz="28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endParaRPr lang="en-US" sz="28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EF11912A-C8C8-1A1D-22B5-40ED847F4C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6221" y="442463"/>
                <a:ext cx="7600871" cy="1384995"/>
              </a:xfrm>
              <a:prstGeom prst="rect">
                <a:avLst/>
              </a:prstGeom>
              <a:blipFill rotWithShape="1">
                <a:blip r:embed="rId22"/>
                <a:stretch>
                  <a:fillRect l="-1604" t="-44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37043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PL20U25GSXzBJYl68kk8uQGfFKzs7yb1M4KJWUiLk6ZEvGF+qCIPSnY57AbBFCvTW2023.15.81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 descr="OPL20U25GSXzBJYl68kk8uQGfFKzs7yb1M4KJWUiLk6ZEvGF+qCIPSnY57AbBFCvTW2023.15.81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 descr="OPL20U25GSXzBJYl68kk8uQGfFKzs7yb1M4KJWUiLk6ZEvGF+qCIPSnY57AbBFCvTW2023.15.81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 descr="OPL20U25GSXzBJYl68kk8uQGfFKzs7yb1M4KJWUiLk6ZEvGF+qCIPSnY57AbBFCvTW2023.15.81+K4lPs7H94VUqPe2XwIsfPRnrXQE//QTEXxb8/8N4CNc6FpgZahzpTjFhMzSA7T/nHJa11DE8Ng2TP3iAmRczFlmslSuUNOgUeb6yRvs0="/>
              <p:cNvSpPr/>
              <p:nvPr/>
            </p:nvSpPr>
            <p:spPr>
              <a:xfrm>
                <a:off x="977014" y="2819947"/>
                <a:ext cx="4906798" cy="929785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>
                            <a:solidFill>
                              <a:prstClr val="white"/>
                            </a:solidFill>
                            <a:latin typeface="Times New Roman" pitchFamily="18" charset="0"/>
                            <a:ea typeface="Calibri" panose="020F0502020204030204" pitchFamily="34" charset="0"/>
                            <a:cs typeface="Times New Roman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>
                            <a:solidFill>
                              <a:prstClr val="white"/>
                            </a:solidFill>
                            <a:latin typeface="Times New Roman" pitchFamily="18" charset="0"/>
                            <a:ea typeface="Calibri" panose="020F0502020204030204" pitchFamily="34" charset="0"/>
                            <a:cs typeface="Times New Roman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6" name="Rectangle 25" descr="OPL20U25GSXzBJYl68kk8uQGfFKzs7yb1M4KJWUiLk6ZEvGF+qCIPSnY57AbBFCvTW2023.15.81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7014" y="2819947"/>
                <a:ext cx="4906798" cy="929785"/>
              </a:xfrm>
              <a:prstGeom prst="rect">
                <a:avLst/>
              </a:prstGeom>
              <a:blipFill rotWithShape="1">
                <a:blip r:embed="rId12"/>
                <a:stretch>
                  <a:fillRect l="-2970" b="-5161"/>
                </a:stretch>
              </a:blipFill>
              <a:ln w="19050"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Cloud 39" descr="OPL20U25GSXzBJYl68kk8uQGfFKzs7yb1M4KJWUiLk6ZEvGF+qCIPSnY57AbBFCvTW2023.15.81+K4lPs7H94VUqPe2XwIsfPRnrXQE//QTEXxb8/8N4CNc6FpgZahzpTjFhMzSA7T/nHJa11DE8Ng2TP3iAmRczFlmslSuUNOgUeb6yRvs0=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 descr="OPL20U25GSXzBJYl68kk8uQGfFKzs7yb1M4KJWUiLk6ZEvGF+qCIPSnY57AbBFCvTW2023.15.81+K4lPs7H94VUqPe2XwIsfPRnrXQE//QTEXxb8/8N4CNc6FpgZahzpTjFhMzSA7T/nHJa11DE8Ng2TP3iAmRczFlmslSuUNOgUeb6yRvs0=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 descr="OPL20U25GSXzBJYl68kk8uQGfFKzs7yb1M4KJWUiLk6ZEvGF+qCIPSnY57AbBFCvTW2023.15.81+K4lPs7H94VUqPe2XwIsfPRnrXQE//QTEXxb8/8N4CNc6FpgZahzpTjFhMzSA7T/nHJa11DE8Ng2TP3iAmRczFlmslSuUNOgUeb6yRvs0="/>
              <p:cNvSpPr/>
              <p:nvPr/>
            </p:nvSpPr>
            <p:spPr>
              <a:xfrm>
                <a:off x="6130615" y="1953535"/>
                <a:ext cx="4906798" cy="770816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kumimoji="0" lang="vi-VN" sz="3200" b="0" i="0" u="none" strike="noStrike" kern="120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>
                        <a:solidFill>
                          <a:prstClr val="white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</m:t>
                    </m:r>
                    <m:rad>
                      <m:radPr>
                        <m:degHide m:val="on"/>
                        <m:ctrlPr>
                          <a:rPr lang="en-US" sz="32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radPr>
                      <m:deg/>
                      <m:e>
                        <m:r>
                          <m:rPr>
                            <m:nor/>
                          </m:rPr>
                          <a:rPr lang="en-US" sz="3200">
                            <a:solidFill>
                              <a:prstClr val="white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lang="nl-NL" sz="3200">
                    <a:solidFill>
                      <a:prstClr val="white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2" name="Rectangle 41" descr="OPL20U25GSXzBJYl68kk8uQGfFKzs7yb1M4KJWUiLk6ZEvGF+qCIPSnY57AbBFCvTW2023.15.81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30615" y="1953535"/>
                <a:ext cx="4906798" cy="770816"/>
              </a:xfrm>
              <a:prstGeom prst="rect">
                <a:avLst/>
              </a:prstGeom>
              <a:blipFill>
                <a:blip r:embed="rId13"/>
                <a:stretch>
                  <a:fillRect l="-3094" b="-13846"/>
                </a:stretch>
              </a:blipFill>
              <a:ln w="19050"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Rectangle 42" descr="OPL20U25GSXzBJYl68kk8uQGfFKzs7yb1M4KJWUiLk6ZEvGF+qCIPSnY57AbBFCvTW2023.15.81+K4lPs7H94VUqPe2XwIsfPRnrXQE//QTEXxb8/8N4CNc6FpgZahzpTjFhMzSA7T/nHJa11DE8Ng2TP3iAmRczFlmslSuUNOgUeb6yRvs0="/>
          <p:cNvSpPr/>
          <p:nvPr/>
        </p:nvSpPr>
        <p:spPr>
          <a:xfrm>
            <a:off x="977014" y="1953535"/>
            <a:ext cx="4906798" cy="770816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6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 descr="OPL20U25GSXzBJYl68kk8uQGfFKzs7yb1M4KJWUiLk6ZEvGF+qCIPSnY57AbBFCvTW2023.15.81+K4lPs7H94VUqPe2XwIsfPRnrXQE//QTEXxb8/8N4CNc6FpgZahzpTjFhMzSA7T/nHJa11DE8Ng2TP3iAmRczFlmslSuUNOgUeb6yRvs0="/>
              <p:cNvSpPr/>
              <p:nvPr/>
            </p:nvSpPr>
            <p:spPr>
              <a:xfrm>
                <a:off x="6130615" y="2842706"/>
                <a:ext cx="4906798" cy="907025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>
                            <a:solidFill>
                              <a:prstClr val="white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sz="32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radPr>
                          <m:deg/>
                          <m:e>
                            <m:r>
                              <m:rPr>
                                <m:nor/>
                              </m:rPr>
                              <a:rPr lang="en-US" sz="3200">
                                <a:solidFill>
                                  <a:prstClr val="white"/>
                                </a:solidFill>
                                <a:latin typeface="Times New Roman" panose="020206030504050203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e>
                        </m:rad>
                      </m:den>
                    </m:f>
                  </m:oMath>
                </a14:m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4" name="Rectangle 43" descr="OPL20U25GSXzBJYl68kk8uQGfFKzs7yb1M4KJWUiLk6ZEvGF+qCIPSnY57AbBFCvTW2023.15.81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30615" y="2842706"/>
                <a:ext cx="4906798" cy="907025"/>
              </a:xfrm>
              <a:prstGeom prst="rect">
                <a:avLst/>
              </a:prstGeom>
              <a:blipFill rotWithShape="1">
                <a:blip r:embed="rId14"/>
                <a:stretch>
                  <a:fillRect l="-3094" b="-658"/>
                </a:stretch>
              </a:blipFill>
              <a:ln w="19050"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7" name="Picture 4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8090" y="2845423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276" y="2017129"/>
            <a:ext cx="804536" cy="64362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883479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4821" y="2026493"/>
            <a:ext cx="732592" cy="643793"/>
          </a:xfrm>
          <a:prstGeom prst="rect">
            <a:avLst/>
          </a:prstGeom>
        </p:spPr>
      </p:pic>
      <p:sp>
        <p:nvSpPr>
          <p:cNvPr id="18" name="Cloud 17">
            <a:hlinkClick r:id="rId17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Google Shape;54;p8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6E1AD82-1AD2-589C-528B-676970F14FFB}"/>
              </a:ext>
            </a:extLst>
          </p:cNvPr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9781300" y="64328"/>
            <a:ext cx="2410700" cy="340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53;p8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73A6459-A0EE-6138-D303-F0C103EDFCB8}"/>
              </a:ext>
            </a:extLst>
          </p:cNvPr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73152" y="4282651"/>
            <a:ext cx="3308475" cy="2575349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7CF22DE-6073-9341-3D13-DC81B0313E36}"/>
                  </a:ext>
                </a:extLst>
              </p:cNvPr>
              <p:cNvSpPr txBox="1"/>
              <p:nvPr/>
            </p:nvSpPr>
            <p:spPr>
              <a:xfrm>
                <a:off x="1998736" y="806746"/>
                <a:ext cx="8495671" cy="6093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  <a:spcBef>
                    <a:spcPts val="300"/>
                  </a:spcBef>
                  <a:spcAft>
                    <a:spcPts val="720"/>
                  </a:spcAft>
                </a:pPr>
                <a:r>
                  <a:rPr lang="en-US" sz="2800" b="1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2800" b="1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b="1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800" b="1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2800" b="1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nội</a:t>
                </a:r>
                <a:r>
                  <a:rPr lang="en-US" sz="2800" b="1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tiếp</a:t>
                </a:r>
                <a:r>
                  <a:rPr lang="en-US" sz="2800" b="1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800" b="1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tròn</a:t>
                </a:r>
                <a:r>
                  <a:rPr lang="en-US" sz="2800" b="1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2800" b="1" i="1" smtClean="0">
                            <a:solidFill>
                              <a:srgbClr val="FFFF00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O</m:t>
                        </m:r>
                        <m:r>
                          <m:rPr>
                            <m:nor/>
                          </m:rPr>
                          <a:rPr lang="en-US" sz="2800" b="1">
                            <a:solidFill>
                              <a:srgbClr val="FFFF00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;3</m:t>
                        </m:r>
                      </m:e>
                    </m:d>
                  </m:oMath>
                </a14:m>
                <a:r>
                  <a:rPr lang="en-US" sz="2800" b="1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endParaRPr lang="en-US" sz="28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77CF22DE-6073-9341-3D13-DC81B0313E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8736" y="806746"/>
                <a:ext cx="8495671" cy="609398"/>
              </a:xfrm>
              <a:prstGeom prst="rect">
                <a:avLst/>
              </a:prstGeom>
              <a:blipFill rotWithShape="1">
                <a:blip r:embed="rId20"/>
                <a:stretch>
                  <a:fillRect l="-1506" t="-3000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71103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PL20U25GSXzBJYl68kk8uQGfFKzs7yb1M4KJWUiLk6ZEvGF+qCIPSnY57AbBFCvTW2023.15.81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 descr="OPL20U25GSXzBJYl68kk8uQGfFKzs7yb1M4KJWUiLk6ZEvGF+qCIPSnY57AbBFCvTW2023.15.81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 descr="OPL20U25GSXzBJYl68kk8uQGfFKzs7yb1M4KJWUiLk6ZEvGF+qCIPSnY57AbBFCvTW2023.15.81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26" name="Rectangle 25" descr="OPL20U25GSXzBJYl68kk8uQGfFKzs7yb1M4KJWUiLk6ZEvGF+qCIPSnY57AbBFCvTW2023.15.81+K4lPs7H94VUqPe2XwIsfPRnrXQE//QTEXxb8/8N4CNc6FpgZahzpTjFhMzSA7T/nHJa11DE8Ng2TP3iAmRczFlmslSuUNOgUeb6yRvs0="/>
          <p:cNvSpPr/>
          <p:nvPr/>
        </p:nvSpPr>
        <p:spPr>
          <a:xfrm>
            <a:off x="1110220" y="1949346"/>
            <a:ext cx="4906798" cy="770816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Hình vuông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 descr="OPL20U25GSXzBJYl68kk8uQGfFKzs7yb1M4KJWUiLk6ZEvGF+qCIPSnY57AbBFCvTW2023.15.81+K4lPs7H94VUqPe2XwIsfPRnrXQE//QTEXxb8/8N4CNc6FpgZahzpTjFhMzSA7T/nHJa11DE8Ng2TP3iAmRczFlmslSuUNOgUeb6yRvs0=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 descr="OPL20U25GSXzBJYl68kk8uQGfFKzs7yb1M4KJWUiLk6ZEvGF+qCIPSnY57AbBFCvTW2023.15.81+K4lPs7H94VUqPe2XwIsfPRnrXQE//QTEXxb8/8N4CNc6FpgZahzpTjFhMzSA7T/nHJa11DE8Ng2TP3iAmRczFlmslSuUNOgUeb6yRvs0=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 descr="OPL20U25GSXzBJYl68kk8uQGfFKzs7yb1M4KJWUiLk6ZEvGF+qCIPSnY57AbBFCvTW2023.15.81+K4lPs7H94VUqPe2XwIsfPRnrXQE//QTEXxb8/8N4CNc6FpgZahzpTjFhMzSA7T/nHJa11DE8Ng2TP3iAmRczFlmslSuUNOgUeb6yRvs0="/>
          <p:cNvSpPr/>
          <p:nvPr/>
        </p:nvSpPr>
        <p:spPr>
          <a:xfrm>
            <a:off x="6250931" y="2893936"/>
            <a:ext cx="4906798" cy="770816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D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Hình thang cân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 descr="OPL20U25GSXzBJYl68kk8uQGfFKzs7yb1M4KJWUiLk6ZEvGF+qCIPSnY57AbBFCvTW2023.15.81+K4lPs7H94VUqPe2XwIsfPRnrXQE//QTEXxb8/8N4CNc6FpgZahzpTjFhMzSA7T/nHJa11DE8Ng2TP3iAmRczFlmslSuUNOgUeb6yRvs0="/>
          <p:cNvSpPr/>
          <p:nvPr/>
        </p:nvSpPr>
        <p:spPr>
          <a:xfrm>
            <a:off x="6250931" y="1996866"/>
            <a:ext cx="4906798" cy="770816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Hình bình hành	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 descr="OPL20U25GSXzBJYl68kk8uQGfFKzs7yb1M4KJWUiLk6ZEvGF+qCIPSnY57AbBFCvTW2023.15.81+K4lPs7H94VUqPe2XwIsfPRnrXQE//QTEXxb8/8N4CNc6FpgZahzpTjFhMzSA7T/nHJa11DE8Ng2TP3iAmRczFlmslSuUNOgUeb6yRvs0="/>
          <p:cNvSpPr/>
          <p:nvPr/>
        </p:nvSpPr>
        <p:spPr>
          <a:xfrm>
            <a:off x="1110220" y="2869061"/>
            <a:ext cx="4906798" cy="770816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B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Hình chữ nhật</a:t>
            </a: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6" y="1974821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193" y="2060460"/>
            <a:ext cx="804536" cy="64362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276" y="2909833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7011" y="2918768"/>
            <a:ext cx="732592" cy="643793"/>
          </a:xfrm>
          <a:prstGeom prst="rect">
            <a:avLst/>
          </a:prstGeom>
        </p:spPr>
      </p:pic>
      <p:sp>
        <p:nvSpPr>
          <p:cNvPr id="18" name="Cloud 17">
            <a:hlinkClick r:id="rId14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Google Shape;54;p8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F5A1917-166E-3483-EF07-0A8C93194677}"/>
              </a:ext>
            </a:extLst>
          </p:cNvPr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9781300" y="64328"/>
            <a:ext cx="2410700" cy="340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53;p8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C4800A6-EB48-A20D-4977-73659CB6EDA8}"/>
              </a:ext>
            </a:extLst>
          </p:cNvPr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73152" y="4282651"/>
            <a:ext cx="3308475" cy="257534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8930695-019A-0B33-D968-3FE0294799C1}"/>
              </a:ext>
            </a:extLst>
          </p:cNvPr>
          <p:cNvSpPr txBox="1"/>
          <p:nvPr/>
        </p:nvSpPr>
        <p:spPr>
          <a:xfrm>
            <a:off x="1720404" y="840713"/>
            <a:ext cx="9161965" cy="6093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300"/>
              </a:spcBef>
              <a:spcAft>
                <a:spcPts val="720"/>
              </a:spcAft>
            </a:pP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Tứ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giác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nào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sau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đây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nội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tiếp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đường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tròn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936227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84230AD-B320-4488-B3BF-DC9901B221CD}"/>
              </a:ext>
            </a:extLst>
          </p:cNvPr>
          <p:cNvSpPr txBox="1">
            <a:spLocks/>
          </p:cNvSpPr>
          <p:nvPr/>
        </p:nvSpPr>
        <p:spPr>
          <a:xfrm>
            <a:off x="0" y="154980"/>
            <a:ext cx="12192000" cy="563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1800"/>
              </a:spcAft>
            </a:pP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VIII -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KỲ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II</a:t>
            </a:r>
            <a:endParaRPr lang="en-US" sz="2800" dirty="0">
              <a:solidFill>
                <a:srgbClr val="FFFF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F03E79E-088B-47EE-8A16-3EFE780BBEAC}"/>
                  </a:ext>
                </a:extLst>
              </p:cNvPr>
              <p:cNvSpPr txBox="1"/>
              <p:nvPr/>
            </p:nvSpPr>
            <p:spPr>
              <a:xfrm>
                <a:off x="1747287" y="3292475"/>
                <a:ext cx="6096000" cy="25092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20000"/>
                  </a:lnSpc>
                  <a:spcBef>
                    <a:spcPts val="300"/>
                  </a:spcBef>
                  <a:spcAft>
                    <a:spcPts val="720"/>
                  </a:spcAft>
                </a:pP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Do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ABCD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tứ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nội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tiếp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</a:t>
                </a:r>
              </a:p>
              <a:p>
                <a:pPr algn="just">
                  <a:lnSpc>
                    <a:spcPct val="120000"/>
                  </a:lnSpc>
                  <a:spcBef>
                    <a:spcPts val="300"/>
                  </a:spcBef>
                  <a:spcAft>
                    <a:spcPts val="720"/>
                  </a:spcAft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</m:acc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</m:t>
                        </m:r>
                        <m:r>
                          <m:rPr>
                            <m:nor/>
                          </m:rPr>
                          <a:rPr lang="en-US" sz="2800" b="0" i="1" smtClean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</m:acc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180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ai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đối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nhau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</a:t>
                </a:r>
              </a:p>
              <a:p>
                <a:pPr algn="just">
                  <a:lnSpc>
                    <a:spcPct val="120000"/>
                  </a:lnSpc>
                  <a:spcBef>
                    <a:spcPts val="300"/>
                  </a:spcBef>
                  <a:spcAft>
                    <a:spcPts val="720"/>
                  </a:spcAft>
                </a:pP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Mà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</m:t>
                        </m:r>
                      </m:e>
                    </m:acc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80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endParaRPr lang="en-US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</m:acc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180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°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acc>
                      <m:accPr>
                        <m:chr m:val="̂"/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</m:t>
                        </m:r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</m:acc>
                    <m:r>
                      <m:rPr>
                        <m:nor/>
                      </m:rPr>
                      <a:rPr lang="en-US" sz="2800" b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=180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°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− 80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°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100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AF03E79E-088B-47EE-8A16-3EFE780BBE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7287" y="3292475"/>
                <a:ext cx="6096000" cy="2509277"/>
              </a:xfrm>
              <a:prstGeom prst="rect">
                <a:avLst/>
              </a:prstGeom>
              <a:blipFill rotWithShape="1">
                <a:blip r:embed="rId4"/>
                <a:stretch>
                  <a:fillRect l="-2100" t="-728" b="-43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1780FD1-B784-49BE-8308-553A53F54992}"/>
                  </a:ext>
                </a:extLst>
              </p:cNvPr>
              <p:cNvSpPr txBox="1"/>
              <p:nvPr/>
            </p:nvSpPr>
            <p:spPr>
              <a:xfrm>
                <a:off x="530856" y="1526375"/>
                <a:ext cx="7750976" cy="114499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20000"/>
                  </a:lnSpc>
                  <a:spcBef>
                    <a:spcPts val="300"/>
                  </a:spcBef>
                  <a:spcAft>
                    <a:spcPts val="720"/>
                  </a:spcAft>
                </a:pPr>
                <a:r>
                  <a:rPr lang="en-US" sz="2800" b="1" u="sng" dirty="0" err="1">
                    <a:solidFill>
                      <a:srgbClr val="FFFF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Bài</a:t>
                </a:r>
                <a:r>
                  <a:rPr lang="en-US" sz="2800" b="1" u="sng" dirty="0">
                    <a:solidFill>
                      <a:srgbClr val="FFFF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1. </a:t>
                </a:r>
                <a:r>
                  <a:rPr lang="en-US" sz="2800" b="1" u="sng" dirty="0" err="1">
                    <a:solidFill>
                      <a:srgbClr val="FFFF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SGK</a:t>
                </a:r>
                <a:r>
                  <a:rPr lang="en-US" sz="2800" b="1" u="sng" dirty="0">
                    <a:solidFill>
                      <a:srgbClr val="FFFF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/</a:t>
                </a:r>
                <a:r>
                  <a:rPr lang="en-US" sz="2800" b="1" u="sng" dirty="0" err="1">
                    <a:solidFill>
                      <a:srgbClr val="FFFF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Tr79</a:t>
                </a:r>
                <a:r>
                  <a:rPr lang="en-US" sz="2800" b="1" u="sng" dirty="0">
                    <a:solidFill>
                      <a:srgbClr val="FFFF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.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Cho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tứ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giác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ABCD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nội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tiếp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đường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tròn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có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</m:t>
                        </m:r>
                      </m:e>
                    </m:acc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 80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.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Số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đo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góc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en-US" sz="2800" i="1">
                        <a:solidFill>
                          <a:schemeClr val="bg1"/>
                        </a:solidFill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là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:</a:t>
                </a:r>
                <a:endParaRPr lang="en-US" sz="2800" b="1" u="sng" dirty="0">
                  <a:solidFill>
                    <a:srgbClr val="FFFF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31780FD1-B784-49BE-8308-553A53F549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0856" y="1526375"/>
                <a:ext cx="7750976" cy="1144993"/>
              </a:xfrm>
              <a:prstGeom prst="rect">
                <a:avLst/>
              </a:prstGeom>
              <a:blipFill rotWithShape="1">
                <a:blip r:embed="rId5"/>
                <a:stretch>
                  <a:fillRect l="-1572" t="-1596" r="-1572" b="-95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>
            <a:extLst>
              <a:ext uri="{FF2B5EF4-FFF2-40B4-BE49-F238E27FC236}">
                <a16:creationId xmlns:a16="http://schemas.microsoft.com/office/drawing/2014/main" id="{9BBA79ED-458A-1057-1EC0-7F3D9BC4D256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083550" y="1003300"/>
            <a:ext cx="3405188" cy="3576638"/>
            <a:chOff x="5092" y="632"/>
            <a:chExt cx="2145" cy="2253"/>
          </a:xfrm>
        </p:grpSpPr>
        <p:sp>
          <p:nvSpPr>
            <p:cNvPr id="6" name="AutoShape 3">
              <a:extLst>
                <a:ext uri="{FF2B5EF4-FFF2-40B4-BE49-F238E27FC236}">
                  <a16:creationId xmlns:a16="http://schemas.microsoft.com/office/drawing/2014/main" id="{DC948899-AB6E-DD52-F8F9-49814EA19D28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5092" y="632"/>
              <a:ext cx="2145" cy="2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Oval 6">
              <a:extLst>
                <a:ext uri="{FF2B5EF4-FFF2-40B4-BE49-F238E27FC236}">
                  <a16:creationId xmlns:a16="http://schemas.microsoft.com/office/drawing/2014/main" id="{1FF654EC-8DD0-3EA3-E835-34100E7DD4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47" y="865"/>
              <a:ext cx="1769" cy="1769"/>
            </a:xfrm>
            <a:prstGeom prst="ellipse">
              <a:avLst/>
            </a:prstGeom>
            <a:noFill/>
            <a:ln w="28575" cap="flat">
              <a:solidFill>
                <a:srgbClr val="FBFFF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Line 7">
              <a:extLst>
                <a:ext uri="{FF2B5EF4-FFF2-40B4-BE49-F238E27FC236}">
                  <a16:creationId xmlns:a16="http://schemas.microsoft.com/office/drawing/2014/main" id="{040C68B7-3CB5-6499-9680-47A873BD7C2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85" y="2004"/>
              <a:ext cx="717" cy="620"/>
            </a:xfrm>
            <a:prstGeom prst="line">
              <a:avLst/>
            </a:prstGeom>
            <a:noFill/>
            <a:ln w="28575" cap="flat">
              <a:solidFill>
                <a:srgbClr val="FBFB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Line 8">
              <a:extLst>
                <a:ext uri="{FF2B5EF4-FFF2-40B4-BE49-F238E27FC236}">
                  <a16:creationId xmlns:a16="http://schemas.microsoft.com/office/drawing/2014/main" id="{1B100C99-7375-81F0-27DD-855E910C227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002" y="1732"/>
              <a:ext cx="1013" cy="892"/>
            </a:xfrm>
            <a:prstGeom prst="line">
              <a:avLst/>
            </a:prstGeom>
            <a:noFill/>
            <a:ln w="28575" cap="flat">
              <a:solidFill>
                <a:srgbClr val="FBFB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Line 9">
              <a:extLst>
                <a:ext uri="{FF2B5EF4-FFF2-40B4-BE49-F238E27FC236}">
                  <a16:creationId xmlns:a16="http://schemas.microsoft.com/office/drawing/2014/main" id="{C2D67A48-BE4B-27BE-D9F3-98954408D3C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955" y="883"/>
              <a:ext cx="1060" cy="849"/>
            </a:xfrm>
            <a:prstGeom prst="line">
              <a:avLst/>
            </a:prstGeom>
            <a:noFill/>
            <a:ln w="28575" cap="flat">
              <a:solidFill>
                <a:srgbClr val="FBFB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Line 10">
              <a:extLst>
                <a:ext uri="{FF2B5EF4-FFF2-40B4-BE49-F238E27FC236}">
                  <a16:creationId xmlns:a16="http://schemas.microsoft.com/office/drawing/2014/main" id="{7759AB19-22E9-D7A4-C55B-4C1A4125023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285" y="883"/>
              <a:ext cx="670" cy="1121"/>
            </a:xfrm>
            <a:prstGeom prst="line">
              <a:avLst/>
            </a:prstGeom>
            <a:noFill/>
            <a:ln w="28575" cap="flat">
              <a:solidFill>
                <a:srgbClr val="FBFB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6" name="Group 13">
              <a:extLst>
                <a:ext uri="{FF2B5EF4-FFF2-40B4-BE49-F238E27FC236}">
                  <a16:creationId xmlns:a16="http://schemas.microsoft.com/office/drawing/2014/main" id="{405F4555-86AB-E898-B4F4-0382ADAFBEF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740" y="1647"/>
              <a:ext cx="252" cy="208"/>
              <a:chOff x="6740" y="1647"/>
              <a:chExt cx="252" cy="208"/>
            </a:xfrm>
          </p:grpSpPr>
          <p:sp>
            <p:nvSpPr>
              <p:cNvPr id="37" name="Rectangle 11">
                <a:extLst>
                  <a:ext uri="{FF2B5EF4-FFF2-40B4-BE49-F238E27FC236}">
                    <a16:creationId xmlns:a16="http://schemas.microsoft.com/office/drawing/2014/main" id="{264533CC-E297-1232-8DF7-F315682F03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40" y="1647"/>
                <a:ext cx="181" cy="2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500" b="0" i="0" u="none" strike="noStrike" cap="none" normalizeH="0" baseline="0">
                    <a:ln>
                      <a:noFill/>
                    </a:ln>
                    <a:solidFill>
                      <a:srgbClr val="FFFF00"/>
                    </a:solidFill>
                    <a:effectLst/>
                    <a:latin typeface="VNtimes new roman" panose="020B7200000000000000" pitchFamily="34" charset="0"/>
                  </a:rPr>
                  <a:t>80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8" name="Rectangle 12">
                <a:extLst>
                  <a:ext uri="{FF2B5EF4-FFF2-40B4-BE49-F238E27FC236}">
                    <a16:creationId xmlns:a16="http://schemas.microsoft.com/office/drawing/2014/main" id="{6C5AE95D-37A8-72C1-76A9-91A5B082CC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63" y="1661"/>
                <a:ext cx="129" cy="1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500" b="0" i="0" u="none" strike="noStrike" cap="none" normalizeH="0" baseline="0">
                    <a:ln>
                      <a:noFill/>
                    </a:ln>
                    <a:solidFill>
                      <a:srgbClr val="FFFF00"/>
                    </a:solidFill>
                    <a:effectLst/>
                    <a:latin typeface="Symbol" panose="05050102010706020507" pitchFamily="18" charset="2"/>
                  </a:rPr>
                  <a:t>°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7" name="Group 17">
              <a:extLst>
                <a:ext uri="{FF2B5EF4-FFF2-40B4-BE49-F238E27FC236}">
                  <a16:creationId xmlns:a16="http://schemas.microsoft.com/office/drawing/2014/main" id="{DB91B346-DBCF-7B4D-2FA4-97F4C0DC5D0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107" y="1725"/>
              <a:ext cx="169" cy="247"/>
              <a:chOff x="6107" y="1725"/>
              <a:chExt cx="169" cy="247"/>
            </a:xfrm>
          </p:grpSpPr>
          <p:sp>
            <p:nvSpPr>
              <p:cNvPr id="34" name="Oval 14">
                <a:extLst>
                  <a:ext uri="{FF2B5EF4-FFF2-40B4-BE49-F238E27FC236}">
                    <a16:creationId xmlns:a16="http://schemas.microsoft.com/office/drawing/2014/main" id="{443AB882-2C7C-0A33-E4F4-371D45C451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07" y="1725"/>
                <a:ext cx="49" cy="49"/>
              </a:xfrm>
              <a:prstGeom prst="ellipse">
                <a:avLst/>
              </a:prstGeom>
              <a:solidFill>
                <a:srgbClr val="FFFDFD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" name="Oval 15">
                <a:extLst>
                  <a:ext uri="{FF2B5EF4-FFF2-40B4-BE49-F238E27FC236}">
                    <a16:creationId xmlns:a16="http://schemas.microsoft.com/office/drawing/2014/main" id="{FB95B6D0-9205-B69F-F1E1-ECF526A564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07" y="1725"/>
                <a:ext cx="49" cy="49"/>
              </a:xfrm>
              <a:prstGeom prst="ellips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" name="Rectangle 16">
                <a:extLst>
                  <a:ext uri="{FF2B5EF4-FFF2-40B4-BE49-F238E27FC236}">
                    <a16:creationId xmlns:a16="http://schemas.microsoft.com/office/drawing/2014/main" id="{C15C51B9-58BE-B8DD-58B0-F132090605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13" y="1780"/>
                <a:ext cx="163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800" b="1" i="1" u="none" strike="noStrike" cap="none" normalizeH="0" baseline="0">
                    <a:ln>
                      <a:noFill/>
                    </a:ln>
                    <a:solidFill>
                      <a:srgbClr val="FBFBFB"/>
                    </a:solidFill>
                    <a:effectLst/>
                    <a:latin typeface="Times New Roman" panose="02020603050405020304" pitchFamily="18" charset="0"/>
                  </a:rPr>
                  <a:t>O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8" name="Group 21">
              <a:extLst>
                <a:ext uri="{FF2B5EF4-FFF2-40B4-BE49-F238E27FC236}">
                  <a16:creationId xmlns:a16="http://schemas.microsoft.com/office/drawing/2014/main" id="{074368C9-B6DC-1C52-319D-291A610CF37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152" y="1882"/>
              <a:ext cx="157" cy="192"/>
              <a:chOff x="5152" y="1882"/>
              <a:chExt cx="157" cy="192"/>
            </a:xfrm>
          </p:grpSpPr>
          <p:sp>
            <p:nvSpPr>
              <p:cNvPr id="31" name="Oval 18">
                <a:extLst>
                  <a:ext uri="{FF2B5EF4-FFF2-40B4-BE49-F238E27FC236}">
                    <a16:creationId xmlns:a16="http://schemas.microsoft.com/office/drawing/2014/main" id="{9CBBB4A0-92F2-99C3-8C4C-05E89F66D5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61" y="1980"/>
                <a:ext cx="48" cy="48"/>
              </a:xfrm>
              <a:prstGeom prst="ellipse">
                <a:avLst/>
              </a:prstGeom>
              <a:solidFill>
                <a:srgbClr val="FFFDFD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" name="Oval 19">
                <a:extLst>
                  <a:ext uri="{FF2B5EF4-FFF2-40B4-BE49-F238E27FC236}">
                    <a16:creationId xmlns:a16="http://schemas.microsoft.com/office/drawing/2014/main" id="{86142026-1830-2CCF-B41D-0D11609A21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61" y="1980"/>
                <a:ext cx="48" cy="48"/>
              </a:xfrm>
              <a:prstGeom prst="ellips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" name="Rectangle 20">
                <a:extLst>
                  <a:ext uri="{FF2B5EF4-FFF2-40B4-BE49-F238E27FC236}">
                    <a16:creationId xmlns:a16="http://schemas.microsoft.com/office/drawing/2014/main" id="{4F2FE492-6C63-3FE2-178B-FB65731ECE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52" y="1882"/>
                <a:ext cx="156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800" b="1" i="1" u="none" strike="noStrike" cap="none" normalizeH="0" baseline="0">
                    <a:ln>
                      <a:noFill/>
                    </a:ln>
                    <a:solidFill>
                      <a:srgbClr val="FBFBFB"/>
                    </a:solidFill>
                    <a:effectLst/>
                    <a:latin typeface="Times New Roman" panose="02020603050405020304" pitchFamily="18" charset="0"/>
                  </a:rPr>
                  <a:t>A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9" name="Group 25">
              <a:extLst>
                <a:ext uri="{FF2B5EF4-FFF2-40B4-BE49-F238E27FC236}">
                  <a16:creationId xmlns:a16="http://schemas.microsoft.com/office/drawing/2014/main" id="{0E7F6481-F292-9148-1011-1CA1606F844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931" y="692"/>
              <a:ext cx="165" cy="215"/>
              <a:chOff x="5931" y="692"/>
              <a:chExt cx="165" cy="215"/>
            </a:xfrm>
          </p:grpSpPr>
          <p:sp>
            <p:nvSpPr>
              <p:cNvPr id="28" name="Oval 22">
                <a:extLst>
                  <a:ext uri="{FF2B5EF4-FFF2-40B4-BE49-F238E27FC236}">
                    <a16:creationId xmlns:a16="http://schemas.microsoft.com/office/drawing/2014/main" id="{12910103-070E-23A5-456F-8600900669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31" y="859"/>
                <a:ext cx="48" cy="48"/>
              </a:xfrm>
              <a:prstGeom prst="ellipse">
                <a:avLst/>
              </a:prstGeom>
              <a:solidFill>
                <a:srgbClr val="FFFDFD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" name="Oval 23">
                <a:extLst>
                  <a:ext uri="{FF2B5EF4-FFF2-40B4-BE49-F238E27FC236}">
                    <a16:creationId xmlns:a16="http://schemas.microsoft.com/office/drawing/2014/main" id="{DA6E0C49-4D6C-7520-0FF8-07763C3722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31" y="859"/>
                <a:ext cx="48" cy="48"/>
              </a:xfrm>
              <a:prstGeom prst="ellips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" name="Rectangle 24">
                <a:extLst>
                  <a:ext uri="{FF2B5EF4-FFF2-40B4-BE49-F238E27FC236}">
                    <a16:creationId xmlns:a16="http://schemas.microsoft.com/office/drawing/2014/main" id="{C0E000B8-9475-50C2-43E6-85F9DDA61D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40" y="692"/>
                <a:ext cx="156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800" b="1" i="1" u="none" strike="noStrike" cap="none" normalizeH="0" baseline="0">
                    <a:ln>
                      <a:noFill/>
                    </a:ln>
                    <a:solidFill>
                      <a:srgbClr val="FBFBFB"/>
                    </a:solidFill>
                    <a:effectLst/>
                    <a:latin typeface="Times New Roman" panose="02020603050405020304" pitchFamily="18" charset="0"/>
                  </a:rPr>
                  <a:t>B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20" name="Group 29">
              <a:extLst>
                <a:ext uri="{FF2B5EF4-FFF2-40B4-BE49-F238E27FC236}">
                  <a16:creationId xmlns:a16="http://schemas.microsoft.com/office/drawing/2014/main" id="{1E1089E9-BE11-CE1B-1C3E-3F6015BE7A7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991" y="1647"/>
              <a:ext cx="228" cy="192"/>
              <a:chOff x="6991" y="1647"/>
              <a:chExt cx="228" cy="192"/>
            </a:xfrm>
          </p:grpSpPr>
          <p:sp>
            <p:nvSpPr>
              <p:cNvPr id="25" name="Oval 26">
                <a:extLst>
                  <a:ext uri="{FF2B5EF4-FFF2-40B4-BE49-F238E27FC236}">
                    <a16:creationId xmlns:a16="http://schemas.microsoft.com/office/drawing/2014/main" id="{70095A04-D17B-E6F4-6CA7-86FC25427C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91" y="1708"/>
                <a:ext cx="48" cy="48"/>
              </a:xfrm>
              <a:prstGeom prst="ellipse">
                <a:avLst/>
              </a:prstGeom>
              <a:solidFill>
                <a:srgbClr val="FFFDFD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" name="Oval 27">
                <a:extLst>
                  <a:ext uri="{FF2B5EF4-FFF2-40B4-BE49-F238E27FC236}">
                    <a16:creationId xmlns:a16="http://schemas.microsoft.com/office/drawing/2014/main" id="{A5438811-46A2-3CC6-90ED-599D5EC16F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91" y="1708"/>
                <a:ext cx="48" cy="48"/>
              </a:xfrm>
              <a:prstGeom prst="ellips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" name="Rectangle 28">
                <a:extLst>
                  <a:ext uri="{FF2B5EF4-FFF2-40B4-BE49-F238E27FC236}">
                    <a16:creationId xmlns:a16="http://schemas.microsoft.com/office/drawing/2014/main" id="{EA60CB75-B938-C7EA-07EE-A1B155DBDD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63" y="1647"/>
                <a:ext cx="156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800" b="1" i="1" u="none" strike="noStrike" cap="none" normalizeH="0" baseline="0">
                    <a:ln>
                      <a:noFill/>
                    </a:ln>
                    <a:solidFill>
                      <a:srgbClr val="FBFBFB"/>
                    </a:solidFill>
                    <a:effectLst/>
                    <a:latin typeface="Times New Roman" panose="02020603050405020304" pitchFamily="18" charset="0"/>
                  </a:rPr>
                  <a:t>C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21" name="Group 33">
              <a:extLst>
                <a:ext uri="{FF2B5EF4-FFF2-40B4-BE49-F238E27FC236}">
                  <a16:creationId xmlns:a16="http://schemas.microsoft.com/office/drawing/2014/main" id="{D6D22E07-5E4F-E2DB-659B-4E60AB32FEA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934" y="2600"/>
              <a:ext cx="163" cy="248"/>
              <a:chOff x="5934" y="2600"/>
              <a:chExt cx="163" cy="248"/>
            </a:xfrm>
          </p:grpSpPr>
          <p:sp>
            <p:nvSpPr>
              <p:cNvPr id="22" name="Oval 30">
                <a:extLst>
                  <a:ext uri="{FF2B5EF4-FFF2-40B4-BE49-F238E27FC236}">
                    <a16:creationId xmlns:a16="http://schemas.microsoft.com/office/drawing/2014/main" id="{EEE9A6D5-48E6-3436-FECF-821B78672A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78" y="2600"/>
                <a:ext cx="48" cy="48"/>
              </a:xfrm>
              <a:prstGeom prst="ellipse">
                <a:avLst/>
              </a:prstGeom>
              <a:solidFill>
                <a:srgbClr val="FFFDFD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" name="Oval 31">
                <a:extLst>
                  <a:ext uri="{FF2B5EF4-FFF2-40B4-BE49-F238E27FC236}">
                    <a16:creationId xmlns:a16="http://schemas.microsoft.com/office/drawing/2014/main" id="{11032551-BC01-BEDA-3107-B8BDEB4A87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78" y="2600"/>
                <a:ext cx="48" cy="48"/>
              </a:xfrm>
              <a:prstGeom prst="ellips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" name="Rectangle 32">
                <a:extLst>
                  <a:ext uri="{FF2B5EF4-FFF2-40B4-BE49-F238E27FC236}">
                    <a16:creationId xmlns:a16="http://schemas.microsoft.com/office/drawing/2014/main" id="{FAE8CAC0-6D90-8CD6-911F-A68DFF61C8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34" y="2656"/>
                <a:ext cx="163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800" b="1" i="1" u="none" strike="noStrike" cap="none" normalizeH="0" baseline="0">
                    <a:ln>
                      <a:noFill/>
                    </a:ln>
                    <a:solidFill>
                      <a:srgbClr val="FBFBFB"/>
                    </a:solidFill>
                    <a:effectLst/>
                    <a:latin typeface="Times New Roman" panose="02020603050405020304" pitchFamily="18" charset="0"/>
                  </a:rPr>
                  <a:t>D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</p:grpSp>
      <p:pic>
        <p:nvPicPr>
          <p:cNvPr id="39" name="Picture 38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75C378D-2A1C-4C21-A589-FD907B8E051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10720972" y="5037857"/>
            <a:ext cx="1760687" cy="1760687"/>
          </a:xfrm>
          <a:prstGeom prst="rect">
            <a:avLst/>
          </a:prstGeom>
        </p:spPr>
      </p:pic>
      <p:pic>
        <p:nvPicPr>
          <p:cNvPr id="41" name="60s CÓ ÂM 10 GIÂY CUỐI">
            <a:hlinkClick r:id="" action="ppaction://media"/>
            <a:extLst>
              <a:ext uri="{FF2B5EF4-FFF2-40B4-BE49-F238E27FC236}">
                <a16:creationId xmlns:a16="http://schemas.microsoft.com/office/drawing/2014/main" id="{C27DBED8-EE02-45B7-5979-2C1AA79B057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5962" y="2829781"/>
            <a:ext cx="1279741" cy="64178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74656" y="791308"/>
            <a:ext cx="42116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Dạng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1: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Tính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đo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góc</a:t>
            </a:r>
            <a:endParaRPr lang="en-US" sz="3200" b="1" u="sng" dirty="0">
              <a:solidFill>
                <a:srgbClr val="FFFF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540570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8" fill="hold" display="0">
                  <p:stCondLst>
                    <p:cond delay="indefinite"/>
                  </p:stCondLst>
                </p:cTn>
                <p:tgtEl>
                  <p:spTgt spid="41"/>
                </p:tgtEl>
              </p:cMediaNode>
            </p:video>
          </p:childTnLst>
        </p:cTn>
      </p:par>
    </p:tnLst>
    <p:bldLst>
      <p:bldP spid="12" grpId="0"/>
      <p:bldP spid="15" grpId="0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653A930-4926-CD90-62F7-3503A3AFE6FD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9089" y="5724253"/>
            <a:ext cx="1698724" cy="1133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F03E79E-088B-47EE-8A16-3EFE780BBEAC}"/>
                  </a:ext>
                </a:extLst>
              </p:cNvPr>
              <p:cNvSpPr txBox="1"/>
              <p:nvPr/>
            </p:nvSpPr>
            <p:spPr>
              <a:xfrm>
                <a:off x="280665" y="1752958"/>
                <a:ext cx="8770594" cy="515936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20000"/>
                  </a:lnSpc>
                </a:pPr>
                <a:r>
                  <a:rPr lang="en-US" sz="2800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Chứng</a:t>
                </a:r>
                <a:r>
                  <a:rPr lang="en-US" sz="280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minh:</a:t>
                </a:r>
              </a:p>
              <a:p>
                <a:pPr algn="just">
                  <a:lnSpc>
                    <a:spcPct val="120000"/>
                  </a:lnSpc>
                </a:pP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Do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tròn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I</m:t>
                        </m:r>
                      </m:e>
                    </m:d>
                  </m:oMath>
                </a14:m>
                <a:r>
                  <a:rPr lang="en-US" sz="2800" i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nội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tiếp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ΔABC</m:t>
                    </m:r>
                  </m:oMath>
                </a14:m>
                <a:r>
                  <a:rPr lang="en-US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tiếp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xúc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ba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nhận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ba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AB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, 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AC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, 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BC</m:t>
                    </m:r>
                  </m:oMath>
                </a14:m>
                <a:r>
                  <a:rPr lang="en-US" sz="2800" i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tiếp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tuyến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I</m:t>
                        </m:r>
                      </m:e>
                    </m:d>
                  </m:oMath>
                </a14:m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  <a:p>
                <a:pPr algn="just">
                  <a:lnSpc>
                    <a:spcPct val="120000"/>
                  </a:lnSpc>
                </a:pP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Xét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tròn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I</m:t>
                        </m:r>
                      </m:e>
                    </m:d>
                  </m:oMath>
                </a14:m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</a:t>
                </a:r>
              </a:p>
              <a:p>
                <a:pPr algn="just">
                  <a:lnSpc>
                    <a:spcPct val="120000"/>
                  </a:lnSpc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IA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tia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phân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PIN</m:t>
                        </m:r>
                      </m:e>
                    </m:acc>
                  </m:oMath>
                </a14:m>
                <a:r>
                  <a:rPr lang="en-US" sz="2800" i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(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ính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chất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2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tiếp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tuyến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cắt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nhau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 </a:t>
                </a:r>
              </a:p>
              <a:p>
                <a:pPr algn="just">
                  <a:lnSpc>
                    <a:spcPct val="120000"/>
                  </a:lnSpc>
                </a:pP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Suy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ra</a:t>
                </a:r>
                <a:r>
                  <a:rPr lang="en-US" sz="2800" i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AIN</m:t>
                        </m:r>
                      </m:e>
                    </m:acc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PIA</m:t>
                        </m:r>
                      </m:e>
                    </m:acc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acc>
                      <m:accPr>
                        <m:chr m:val="̂"/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PIN</m:t>
                        </m:r>
                      </m:e>
                    </m:acc>
                  </m:oMath>
                </a14:m>
                <a:r>
                  <a:rPr lang="en-US" sz="2800" i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800" i="1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sđ</a:t>
                </a:r>
                <a:r>
                  <a:rPr lang="en-US" sz="2800" i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20000"/>
                  </a:lnSpc>
                </a:pP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Mà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PMN</m:t>
                        </m:r>
                      </m:e>
                    </m:acc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i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i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sđ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(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óc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nội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tiếp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chắn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cung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PN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).</a:t>
                </a:r>
              </a:p>
              <a:p>
                <a:pPr algn="just">
                  <a:lnSpc>
                    <a:spcPct val="120000"/>
                  </a:lnSpc>
                </a:pP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Do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đó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AIN</m:t>
                        </m:r>
                      </m:e>
                    </m:acc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PMN</m:t>
                        </m:r>
                      </m:e>
                    </m:acc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acc>
                      <m:accPr>
                        <m:chr m:val="̂"/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PIN</m:t>
                        </m:r>
                      </m:e>
                    </m:acc>
                  </m:oMath>
                </a14:m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AF03E79E-088B-47EE-8A16-3EFE780BBE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665" y="1752958"/>
                <a:ext cx="8770594" cy="5159361"/>
              </a:xfrm>
              <a:prstGeom prst="rect">
                <a:avLst/>
              </a:prstGeom>
              <a:blipFill rotWithShape="1">
                <a:blip r:embed="rId6"/>
                <a:stretch>
                  <a:fillRect l="-1390" t="-355" r="-14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31780FD1-B784-49BE-8308-553A53F54992}"/>
              </a:ext>
            </a:extLst>
          </p:cNvPr>
          <p:cNvSpPr txBox="1"/>
          <p:nvPr/>
        </p:nvSpPr>
        <p:spPr>
          <a:xfrm>
            <a:off x="206002" y="74619"/>
            <a:ext cx="11690723" cy="6093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Bef>
                <a:spcPts val="300"/>
              </a:spcBef>
              <a:spcAft>
                <a:spcPts val="720"/>
              </a:spcAft>
            </a:pPr>
            <a:r>
              <a:rPr lang="en-US" sz="2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Dạng</a:t>
            </a:r>
            <a:r>
              <a:rPr lang="en-US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2: 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Vận</a:t>
            </a:r>
            <a:r>
              <a:rPr lang="en-US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dụng</a:t>
            </a:r>
            <a:r>
              <a:rPr lang="en-US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tính</a:t>
            </a:r>
            <a:r>
              <a:rPr lang="en-US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chất</a:t>
            </a:r>
            <a:r>
              <a:rPr lang="en-US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tứ</a:t>
            </a:r>
            <a:r>
              <a:rPr lang="en-US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giác</a:t>
            </a:r>
            <a:r>
              <a:rPr lang="en-US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nội</a:t>
            </a:r>
            <a:r>
              <a:rPr lang="en-US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tiếp</a:t>
            </a:r>
            <a:r>
              <a:rPr lang="en-US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chứng</a:t>
            </a:r>
            <a:r>
              <a:rPr lang="en-US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minh 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yếu</a:t>
            </a:r>
            <a:r>
              <a:rPr lang="en-US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tố</a:t>
            </a:r>
            <a:r>
              <a:rPr lang="en-US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endParaRPr lang="en-US" sz="2800" dirty="0">
              <a:solidFill>
                <a:srgbClr val="FFFF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FC3684F-2404-4366-89A4-2BE1780C93C2}"/>
                  </a:ext>
                </a:extLst>
              </p:cNvPr>
              <p:cNvSpPr txBox="1"/>
              <p:nvPr/>
            </p:nvSpPr>
            <p:spPr>
              <a:xfrm>
                <a:off x="175850" y="684017"/>
                <a:ext cx="11452980" cy="14327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20000"/>
                  </a:lnSpc>
                  <a:spcBef>
                    <a:spcPts val="300"/>
                  </a:spcBef>
                  <a:spcAft>
                    <a:spcPts val="720"/>
                  </a:spcAft>
                </a:pPr>
                <a:r>
                  <a:rPr lang="en-US" sz="2800" b="1" u="sng" dirty="0">
                    <a:solidFill>
                      <a:srgbClr val="FFFF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Bài 2. </a:t>
                </a:r>
                <a:r>
                  <a:rPr lang="en-US" sz="2800" b="1" u="sng" dirty="0" err="1">
                    <a:solidFill>
                      <a:srgbClr val="FFFF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SGK</a:t>
                </a:r>
                <a:r>
                  <a:rPr lang="en-US" sz="2800" b="1" u="sng" dirty="0">
                    <a:solidFill>
                      <a:srgbClr val="FFFF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/</a:t>
                </a:r>
                <a:r>
                  <a:rPr lang="en-US" sz="2800" b="1" u="sng" dirty="0" err="1">
                    <a:solidFill>
                      <a:srgbClr val="FFFF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Tr79</a:t>
                </a:r>
                <a:r>
                  <a:rPr lang="en-US" sz="2800" b="1" u="sng" dirty="0">
                    <a:solidFill>
                      <a:srgbClr val="FFFF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. </a:t>
                </a:r>
                <a:r>
                  <a:rPr lang="en-US" sz="2800" dirty="0">
                    <a:solidFill>
                      <a:schemeClr val="bg1">
                        <a:lumMod val="95000"/>
                      </a:schemeClr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Cho </a:t>
                </a:r>
                <a:r>
                  <a:rPr lang="en-US" sz="2800" dirty="0" err="1">
                    <a:solidFill>
                      <a:schemeClr val="bg1">
                        <a:lumMod val="95000"/>
                      </a:schemeClr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đường</a:t>
                </a:r>
                <a:r>
                  <a:rPr lang="en-US" sz="2800" dirty="0">
                    <a:solidFill>
                      <a:schemeClr val="bg1">
                        <a:lumMod val="95000"/>
                      </a:schemeClr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>
                        <a:lumMod val="95000"/>
                      </a:schemeClr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tròn</a:t>
                </a:r>
                <a:r>
                  <a:rPr lang="en-US" sz="2800" dirty="0">
                    <a:solidFill>
                      <a:schemeClr val="bg1">
                        <a:lumMod val="95000"/>
                      </a:schemeClr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I</m:t>
                        </m:r>
                      </m:e>
                    </m:d>
                  </m:oMath>
                </a14:m>
                <a:r>
                  <a:rPr lang="en-US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nội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tiếp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ΔABC</m:t>
                    </m:r>
                  </m:oMath>
                </a14:m>
                <a:r>
                  <a:rPr lang="en-US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lần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lượt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tiếp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xúc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B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, 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, 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B</m:t>
                    </m:r>
                  </m:oMath>
                </a14:m>
                <a:r>
                  <a:rPr lang="en-US" sz="2800" dirty="0">
                    <a:solidFill>
                      <a:srgbClr val="FFFF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tại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bg1"/>
                        </a:solidFill>
                        <a:effectLst/>
                        <a:latin typeface="Cambria Math"/>
                        <a:ea typeface="Calibri" panose="020F0502020204030204" pitchFamily="34" charset="0"/>
                      </a:rPr>
                      <m:t>𝑀</m:t>
                    </m:r>
                    <m:r>
                      <a:rPr lang="en-US" sz="2800" b="0" i="1" smtClean="0">
                        <a:solidFill>
                          <a:schemeClr val="bg1"/>
                        </a:solidFill>
                        <a:effectLst/>
                        <a:latin typeface="Cambria Math"/>
                        <a:ea typeface="Calibri" panose="020F0502020204030204" pitchFamily="34" charset="0"/>
                      </a:rPr>
                      <m:t>, </m:t>
                    </m:r>
                    <m:r>
                      <a:rPr lang="en-US" sz="2800" b="0" i="1" smtClean="0">
                        <a:solidFill>
                          <a:schemeClr val="bg1"/>
                        </a:solidFill>
                        <a:effectLst/>
                        <a:latin typeface="Cambria Math"/>
                        <a:ea typeface="Calibri" panose="020F0502020204030204" pitchFamily="34" charset="0"/>
                      </a:rPr>
                      <m:t>𝑁</m:t>
                    </m:r>
                    <m:r>
                      <a:rPr lang="en-US" sz="2800" b="0" i="1" smtClean="0">
                        <a:solidFill>
                          <a:schemeClr val="bg1"/>
                        </a:solidFill>
                        <a:effectLst/>
                        <a:latin typeface="Cambria Math"/>
                        <a:ea typeface="Calibri" panose="020F0502020204030204" pitchFamily="34" charset="0"/>
                      </a:rPr>
                      <m:t>,</m:t>
                    </m:r>
                    <m:r>
                      <a:rPr lang="en-US" sz="2800" b="0" i="1" smtClean="0">
                        <a:solidFill>
                          <a:schemeClr val="bg1"/>
                        </a:solidFill>
                        <a:effectLst/>
                        <a:latin typeface="Cambria Math"/>
                        <a:ea typeface="Calibri" panose="020F0502020204030204" pitchFamily="34" charset="0"/>
                      </a:rPr>
                      <m:t>𝑃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.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Chứng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minh:</a:t>
                </a:r>
                <a14:m>
                  <m:oMath xmlns:m="http://schemas.openxmlformats.org/officeDocument/2006/math">
                    <m:r>
                      <a:rPr lang="en-US" sz="2800" b="0" i="0" smtClean="0">
                        <a:solidFill>
                          <a:schemeClr val="bg1"/>
                        </a:solidFill>
                        <a:latin typeface="Cambria Math"/>
                        <a:ea typeface="Calibri" panose="020F0502020204030204" pitchFamily="34" charset="0"/>
                      </a:rPr>
                      <m:t> </m:t>
                    </m:r>
                    <m:acc>
                      <m:accPr>
                        <m:chr m:val="̂"/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AIN</m:t>
                        </m:r>
                      </m:e>
                    </m:acc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P</m:t>
                        </m:r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𝑀𝑁</m:t>
                        </m:r>
                      </m:e>
                    </m:acc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acc>
                      <m:accPr>
                        <m:chr m:val="̂"/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PIN</m:t>
                        </m:r>
                      </m:e>
                    </m:acc>
                  </m:oMath>
                </a14:m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endParaRPr lang="en-US" sz="2800" dirty="0">
                  <a:solidFill>
                    <a:srgbClr val="FFFF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BFC3684F-2404-4366-89A4-2BE1780C93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850" y="684017"/>
                <a:ext cx="11452980" cy="1432765"/>
              </a:xfrm>
              <a:prstGeom prst="rect">
                <a:avLst/>
              </a:prstGeom>
              <a:blipFill rotWithShape="1">
                <a:blip r:embed="rId7"/>
                <a:stretch>
                  <a:fillRect l="-1118" t="-1277" r="-1064" b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4">
            <a:extLst>
              <a:ext uri="{FF2B5EF4-FFF2-40B4-BE49-F238E27FC236}">
                <a16:creationId xmlns:a16="http://schemas.microsoft.com/office/drawing/2014/main" id="{1716DA15-E6B5-3802-3133-5FA63EB0417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679784" y="2303100"/>
            <a:ext cx="3468689" cy="3109913"/>
            <a:chOff x="4517" y="706"/>
            <a:chExt cx="2185" cy="1959"/>
          </a:xfrm>
        </p:grpSpPr>
        <p:sp>
          <p:nvSpPr>
            <p:cNvPr id="5" name="AutoShape 3">
              <a:extLst>
                <a:ext uri="{FF2B5EF4-FFF2-40B4-BE49-F238E27FC236}">
                  <a16:creationId xmlns:a16="http://schemas.microsoft.com/office/drawing/2014/main" id="{42CB86EA-DFD5-B00A-10AF-5B8A178709D1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4517" y="706"/>
              <a:ext cx="2185" cy="19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Oval 6">
              <a:extLst>
                <a:ext uri="{FF2B5EF4-FFF2-40B4-BE49-F238E27FC236}">
                  <a16:creationId xmlns:a16="http://schemas.microsoft.com/office/drawing/2014/main" id="{199F67E4-3072-F817-11FD-BBFE33C876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30" y="1428"/>
              <a:ext cx="977" cy="979"/>
            </a:xfrm>
            <a:prstGeom prst="ellipse">
              <a:avLst/>
            </a:prstGeom>
            <a:noFill/>
            <a:ln w="28575" cap="flat">
              <a:solidFill>
                <a:srgbClr val="FBFFF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Line 7">
              <a:extLst>
                <a:ext uri="{FF2B5EF4-FFF2-40B4-BE49-F238E27FC236}">
                  <a16:creationId xmlns:a16="http://schemas.microsoft.com/office/drawing/2014/main" id="{6240DE7E-CA49-8780-E614-6086DFCF7BC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27" y="964"/>
              <a:ext cx="510" cy="1443"/>
            </a:xfrm>
            <a:prstGeom prst="line">
              <a:avLst/>
            </a:prstGeom>
            <a:noFill/>
            <a:ln w="28575" cap="flat">
              <a:solidFill>
                <a:srgbClr val="FBFB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Line 8">
              <a:extLst>
                <a:ext uri="{FF2B5EF4-FFF2-40B4-BE49-F238E27FC236}">
                  <a16:creationId xmlns:a16="http://schemas.microsoft.com/office/drawing/2014/main" id="{768C73A3-9991-6191-CF29-6C43662DF83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27" y="2407"/>
              <a:ext cx="1765" cy="0"/>
            </a:xfrm>
            <a:prstGeom prst="line">
              <a:avLst/>
            </a:prstGeom>
            <a:noFill/>
            <a:ln w="28575" cap="flat">
              <a:solidFill>
                <a:srgbClr val="FBFB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Line 9">
              <a:extLst>
                <a:ext uri="{FF2B5EF4-FFF2-40B4-BE49-F238E27FC236}">
                  <a16:creationId xmlns:a16="http://schemas.microsoft.com/office/drawing/2014/main" id="{CA4CC99A-737A-6CC9-80B6-0ED83B85AB1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37" y="964"/>
              <a:ext cx="1255" cy="1443"/>
            </a:xfrm>
            <a:prstGeom prst="line">
              <a:avLst/>
            </a:prstGeom>
            <a:noFill/>
            <a:ln w="28575" cap="flat">
              <a:solidFill>
                <a:srgbClr val="FBFB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Line 10">
              <a:extLst>
                <a:ext uri="{FF2B5EF4-FFF2-40B4-BE49-F238E27FC236}">
                  <a16:creationId xmlns:a16="http://schemas.microsoft.com/office/drawing/2014/main" id="{071C7777-4575-91A7-00AD-5260FB8054F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58" y="1754"/>
              <a:ext cx="461" cy="164"/>
            </a:xfrm>
            <a:prstGeom prst="line">
              <a:avLst/>
            </a:prstGeom>
            <a:noFill/>
            <a:ln w="28575" cap="flat">
              <a:solidFill>
                <a:srgbClr val="FBFB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Line 11">
              <a:extLst>
                <a:ext uri="{FF2B5EF4-FFF2-40B4-BE49-F238E27FC236}">
                  <a16:creationId xmlns:a16="http://schemas.microsoft.com/office/drawing/2014/main" id="{C77B3607-9F02-1C9F-97C6-D50DAB718A4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419" y="1596"/>
              <a:ext cx="368" cy="322"/>
            </a:xfrm>
            <a:prstGeom prst="line">
              <a:avLst/>
            </a:prstGeom>
            <a:noFill/>
            <a:ln w="28575" cap="flat">
              <a:solidFill>
                <a:srgbClr val="FBFB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Line 12">
              <a:extLst>
                <a:ext uri="{FF2B5EF4-FFF2-40B4-BE49-F238E27FC236}">
                  <a16:creationId xmlns:a16="http://schemas.microsoft.com/office/drawing/2014/main" id="{94C8CEBB-85F2-F27C-7F08-CC94A0DA915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19" y="1918"/>
              <a:ext cx="0" cy="489"/>
            </a:xfrm>
            <a:prstGeom prst="line">
              <a:avLst/>
            </a:prstGeom>
            <a:noFill/>
            <a:ln w="28575" cap="flat">
              <a:solidFill>
                <a:srgbClr val="FBFB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Line 13">
              <a:extLst>
                <a:ext uri="{FF2B5EF4-FFF2-40B4-BE49-F238E27FC236}">
                  <a16:creationId xmlns:a16="http://schemas.microsoft.com/office/drawing/2014/main" id="{6ADF9CD8-C67A-1209-1045-F752B0ED8CF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37" y="964"/>
              <a:ext cx="182" cy="954"/>
            </a:xfrm>
            <a:prstGeom prst="line">
              <a:avLst/>
            </a:prstGeom>
            <a:noFill/>
            <a:ln w="28575" cap="flat">
              <a:solidFill>
                <a:srgbClr val="FBFB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Line 14">
              <a:extLst>
                <a:ext uri="{FF2B5EF4-FFF2-40B4-BE49-F238E27FC236}">
                  <a16:creationId xmlns:a16="http://schemas.microsoft.com/office/drawing/2014/main" id="{29AECCF9-C734-2906-AAAF-8929054A318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58" y="1754"/>
              <a:ext cx="461" cy="653"/>
            </a:xfrm>
            <a:prstGeom prst="line">
              <a:avLst/>
            </a:prstGeom>
            <a:noFill/>
            <a:ln w="28575" cap="flat">
              <a:solidFill>
                <a:srgbClr val="FBFB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Line 15">
              <a:extLst>
                <a:ext uri="{FF2B5EF4-FFF2-40B4-BE49-F238E27FC236}">
                  <a16:creationId xmlns:a16="http://schemas.microsoft.com/office/drawing/2014/main" id="{7BE92335-45E8-9BBF-46F3-6D36A6BB8F6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419" y="1596"/>
              <a:ext cx="368" cy="811"/>
            </a:xfrm>
            <a:prstGeom prst="line">
              <a:avLst/>
            </a:prstGeom>
            <a:noFill/>
            <a:ln w="28575" cap="flat">
              <a:solidFill>
                <a:srgbClr val="FBFB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21" name="Group 19">
              <a:extLst>
                <a:ext uri="{FF2B5EF4-FFF2-40B4-BE49-F238E27FC236}">
                  <a16:creationId xmlns:a16="http://schemas.microsoft.com/office/drawing/2014/main" id="{4C5FAF18-8722-9CD3-DB7C-35FC0A93466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763" y="1439"/>
              <a:ext cx="214" cy="192"/>
              <a:chOff x="5763" y="1439"/>
              <a:chExt cx="214" cy="192"/>
            </a:xfrm>
          </p:grpSpPr>
          <p:sp>
            <p:nvSpPr>
              <p:cNvPr id="46" name="Oval 16">
                <a:extLst>
                  <a:ext uri="{FF2B5EF4-FFF2-40B4-BE49-F238E27FC236}">
                    <a16:creationId xmlns:a16="http://schemas.microsoft.com/office/drawing/2014/main" id="{F46C75AC-5A86-4752-4658-E67E457491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3" y="1572"/>
                <a:ext cx="48" cy="48"/>
              </a:xfrm>
              <a:prstGeom prst="ellipse">
                <a:avLst/>
              </a:prstGeom>
              <a:solidFill>
                <a:srgbClr val="FFFDFD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" name="Oval 17">
                <a:extLst>
                  <a:ext uri="{FF2B5EF4-FFF2-40B4-BE49-F238E27FC236}">
                    <a16:creationId xmlns:a16="http://schemas.microsoft.com/office/drawing/2014/main" id="{2E3C6F70-6D20-98F0-DDE0-25B709FBA9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3" y="1572"/>
                <a:ext cx="48" cy="48"/>
              </a:xfrm>
              <a:prstGeom prst="ellips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" name="Rectangle 18">
                <a:extLst>
                  <a:ext uri="{FF2B5EF4-FFF2-40B4-BE49-F238E27FC236}">
                    <a16:creationId xmlns:a16="http://schemas.microsoft.com/office/drawing/2014/main" id="{32EB04AC-435B-D00A-83A3-BF3A8D0480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14" y="1439"/>
                <a:ext cx="163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800" b="1" i="1" u="none" strike="noStrike" cap="none" normalizeH="0" baseline="0">
                    <a:ln>
                      <a:noFill/>
                    </a:ln>
                    <a:solidFill>
                      <a:srgbClr val="FBFBFB"/>
                    </a:solidFill>
                    <a:effectLst/>
                    <a:latin typeface="Times New Roman" panose="02020603050405020304" pitchFamily="18" charset="0"/>
                  </a:rPr>
                  <a:t>N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22" name="Group 23">
              <a:extLst>
                <a:ext uri="{FF2B5EF4-FFF2-40B4-BE49-F238E27FC236}">
                  <a16:creationId xmlns:a16="http://schemas.microsoft.com/office/drawing/2014/main" id="{04713266-FBF0-88DA-3897-ECA53B854BE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358" y="2383"/>
              <a:ext cx="188" cy="246"/>
              <a:chOff x="5358" y="2383"/>
              <a:chExt cx="188" cy="246"/>
            </a:xfrm>
          </p:grpSpPr>
          <p:sp>
            <p:nvSpPr>
              <p:cNvPr id="43" name="Oval 20">
                <a:extLst>
                  <a:ext uri="{FF2B5EF4-FFF2-40B4-BE49-F238E27FC236}">
                    <a16:creationId xmlns:a16="http://schemas.microsoft.com/office/drawing/2014/main" id="{5D140079-1CAA-3753-A0AC-D097AE5AC7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95" y="2383"/>
                <a:ext cx="48" cy="48"/>
              </a:xfrm>
              <a:prstGeom prst="ellipse">
                <a:avLst/>
              </a:prstGeom>
              <a:solidFill>
                <a:srgbClr val="FFFDFD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" name="Oval 21">
                <a:extLst>
                  <a:ext uri="{FF2B5EF4-FFF2-40B4-BE49-F238E27FC236}">
                    <a16:creationId xmlns:a16="http://schemas.microsoft.com/office/drawing/2014/main" id="{79099622-DC6B-2F6E-F5E0-75C5D5B810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95" y="2383"/>
                <a:ext cx="48" cy="48"/>
              </a:xfrm>
              <a:prstGeom prst="ellips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" name="Rectangle 22">
                <a:extLst>
                  <a:ext uri="{FF2B5EF4-FFF2-40B4-BE49-F238E27FC236}">
                    <a16:creationId xmlns:a16="http://schemas.microsoft.com/office/drawing/2014/main" id="{66A3063F-D784-D3FF-1B18-ABF9996196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58" y="2437"/>
                <a:ext cx="188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800" b="1" i="1" u="none" strike="noStrike" cap="none" normalizeH="0" baseline="0">
                    <a:ln>
                      <a:noFill/>
                    </a:ln>
                    <a:solidFill>
                      <a:srgbClr val="FBFBFB"/>
                    </a:solidFill>
                    <a:effectLst/>
                    <a:latin typeface="Times New Roman" panose="02020603050405020304" pitchFamily="18" charset="0"/>
                  </a:rPr>
                  <a:t>M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23" name="Group 27">
              <a:extLst>
                <a:ext uri="{FF2B5EF4-FFF2-40B4-BE49-F238E27FC236}">
                  <a16:creationId xmlns:a16="http://schemas.microsoft.com/office/drawing/2014/main" id="{49AEF352-2BF1-6A78-697A-29902CE5013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805" y="1614"/>
              <a:ext cx="177" cy="192"/>
              <a:chOff x="4805" y="1614"/>
              <a:chExt cx="177" cy="192"/>
            </a:xfrm>
          </p:grpSpPr>
          <p:sp>
            <p:nvSpPr>
              <p:cNvPr id="40" name="Oval 24">
                <a:extLst>
                  <a:ext uri="{FF2B5EF4-FFF2-40B4-BE49-F238E27FC236}">
                    <a16:creationId xmlns:a16="http://schemas.microsoft.com/office/drawing/2014/main" id="{72C62EEA-8E65-9774-47CD-7B8D0C14D5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4" y="1730"/>
                <a:ext cx="48" cy="48"/>
              </a:xfrm>
              <a:prstGeom prst="ellipse">
                <a:avLst/>
              </a:prstGeom>
              <a:solidFill>
                <a:srgbClr val="FFFDFD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" name="Oval 25">
                <a:extLst>
                  <a:ext uri="{FF2B5EF4-FFF2-40B4-BE49-F238E27FC236}">
                    <a16:creationId xmlns:a16="http://schemas.microsoft.com/office/drawing/2014/main" id="{C090AD53-C4A4-4480-B4DE-8B3F233858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4" y="1730"/>
                <a:ext cx="48" cy="48"/>
              </a:xfrm>
              <a:prstGeom prst="ellips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" name="Rectangle 26">
                <a:extLst>
                  <a:ext uri="{FF2B5EF4-FFF2-40B4-BE49-F238E27FC236}">
                    <a16:creationId xmlns:a16="http://schemas.microsoft.com/office/drawing/2014/main" id="{58C2FD8D-D0FB-DD40-6FF0-FF76646FFC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05" y="1614"/>
                <a:ext cx="148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800" b="1" i="1" u="none" strike="noStrike" cap="none" normalizeH="0" baseline="0">
                    <a:ln>
                      <a:noFill/>
                    </a:ln>
                    <a:solidFill>
                      <a:srgbClr val="FBFBFB"/>
                    </a:solidFill>
                    <a:effectLst/>
                    <a:latin typeface="Times New Roman" panose="02020603050405020304" pitchFamily="18" charset="0"/>
                  </a:rPr>
                  <a:t>P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24" name="Group 31">
              <a:extLst>
                <a:ext uri="{FF2B5EF4-FFF2-40B4-BE49-F238E27FC236}">
                  <a16:creationId xmlns:a16="http://schemas.microsoft.com/office/drawing/2014/main" id="{1063C773-3E88-31BB-8104-DB82CB82E7F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395" y="1885"/>
              <a:ext cx="174" cy="192"/>
              <a:chOff x="5395" y="1885"/>
              <a:chExt cx="174" cy="192"/>
            </a:xfrm>
          </p:grpSpPr>
          <p:sp>
            <p:nvSpPr>
              <p:cNvPr id="37" name="Oval 28">
                <a:extLst>
                  <a:ext uri="{FF2B5EF4-FFF2-40B4-BE49-F238E27FC236}">
                    <a16:creationId xmlns:a16="http://schemas.microsoft.com/office/drawing/2014/main" id="{2E6A97AD-83E2-7BF4-6937-F82AA681A4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95" y="1894"/>
                <a:ext cx="48" cy="48"/>
              </a:xfrm>
              <a:prstGeom prst="ellipse">
                <a:avLst/>
              </a:prstGeom>
              <a:solidFill>
                <a:srgbClr val="FFFDFD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" name="Oval 29">
                <a:extLst>
                  <a:ext uri="{FF2B5EF4-FFF2-40B4-BE49-F238E27FC236}">
                    <a16:creationId xmlns:a16="http://schemas.microsoft.com/office/drawing/2014/main" id="{8846B3E9-1941-28B6-266F-7D1E8126D4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95" y="1894"/>
                <a:ext cx="48" cy="48"/>
              </a:xfrm>
              <a:prstGeom prst="ellips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" name="Rectangle 30">
                <a:extLst>
                  <a:ext uri="{FF2B5EF4-FFF2-40B4-BE49-F238E27FC236}">
                    <a16:creationId xmlns:a16="http://schemas.microsoft.com/office/drawing/2014/main" id="{F164BD47-593C-8D20-7FCD-7E35EA60E0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54" y="1885"/>
                <a:ext cx="115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800" b="1" i="1" u="none" strike="noStrike" cap="none" normalizeH="0" baseline="0">
                    <a:ln>
                      <a:noFill/>
                    </a:ln>
                    <a:solidFill>
                      <a:srgbClr val="FBFBFB"/>
                    </a:solidFill>
                    <a:effectLst/>
                    <a:latin typeface="Times New Roman" panose="02020603050405020304" pitchFamily="18" charset="0"/>
                  </a:rPr>
                  <a:t>I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25" name="Group 35">
              <a:extLst>
                <a:ext uri="{FF2B5EF4-FFF2-40B4-BE49-F238E27FC236}">
                  <a16:creationId xmlns:a16="http://schemas.microsoft.com/office/drawing/2014/main" id="{23AB23A8-7BCE-7036-39BA-0A826885B0C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172" y="766"/>
              <a:ext cx="156" cy="222"/>
              <a:chOff x="5172" y="766"/>
              <a:chExt cx="156" cy="222"/>
            </a:xfrm>
          </p:grpSpPr>
          <p:sp>
            <p:nvSpPr>
              <p:cNvPr id="34" name="Oval 32">
                <a:extLst>
                  <a:ext uri="{FF2B5EF4-FFF2-40B4-BE49-F238E27FC236}">
                    <a16:creationId xmlns:a16="http://schemas.microsoft.com/office/drawing/2014/main" id="{4F66AD9F-8FC5-D675-251D-DE4D7ED25C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13" y="940"/>
                <a:ext cx="48" cy="48"/>
              </a:xfrm>
              <a:prstGeom prst="ellipse">
                <a:avLst/>
              </a:prstGeom>
              <a:solidFill>
                <a:srgbClr val="FFFDFD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" name="Oval 33">
                <a:extLst>
                  <a:ext uri="{FF2B5EF4-FFF2-40B4-BE49-F238E27FC236}">
                    <a16:creationId xmlns:a16="http://schemas.microsoft.com/office/drawing/2014/main" id="{F5BD76E6-7E67-C68C-C9B0-46C938C9DF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13" y="940"/>
                <a:ext cx="48" cy="48"/>
              </a:xfrm>
              <a:prstGeom prst="ellips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" name="Rectangle 34">
                <a:extLst>
                  <a:ext uri="{FF2B5EF4-FFF2-40B4-BE49-F238E27FC236}">
                    <a16:creationId xmlns:a16="http://schemas.microsoft.com/office/drawing/2014/main" id="{7B14416B-B739-07D1-77C9-ABBE5F25DC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72" y="766"/>
                <a:ext cx="156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800" b="1" i="1" u="none" strike="noStrike" cap="none" normalizeH="0" baseline="0">
                    <a:ln>
                      <a:noFill/>
                    </a:ln>
                    <a:solidFill>
                      <a:srgbClr val="FBFBFB"/>
                    </a:solidFill>
                    <a:effectLst/>
                    <a:latin typeface="Times New Roman" panose="02020603050405020304" pitchFamily="18" charset="0"/>
                  </a:rPr>
                  <a:t>A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26" name="Group 39">
              <a:extLst>
                <a:ext uri="{FF2B5EF4-FFF2-40B4-BE49-F238E27FC236}">
                  <a16:creationId xmlns:a16="http://schemas.microsoft.com/office/drawing/2014/main" id="{3BFE609C-4F6A-7413-F092-3365CEFEFAE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577" y="2383"/>
              <a:ext cx="174" cy="192"/>
              <a:chOff x="4577" y="2383"/>
              <a:chExt cx="174" cy="192"/>
            </a:xfrm>
          </p:grpSpPr>
          <p:sp>
            <p:nvSpPr>
              <p:cNvPr id="31" name="Oval 36">
                <a:extLst>
                  <a:ext uri="{FF2B5EF4-FFF2-40B4-BE49-F238E27FC236}">
                    <a16:creationId xmlns:a16="http://schemas.microsoft.com/office/drawing/2014/main" id="{44DE7EDB-5A66-C822-73C9-D2887046A2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03" y="2383"/>
                <a:ext cx="48" cy="48"/>
              </a:xfrm>
              <a:prstGeom prst="ellipse">
                <a:avLst/>
              </a:prstGeom>
              <a:solidFill>
                <a:srgbClr val="FFFDFD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" name="Oval 37">
                <a:extLst>
                  <a:ext uri="{FF2B5EF4-FFF2-40B4-BE49-F238E27FC236}">
                    <a16:creationId xmlns:a16="http://schemas.microsoft.com/office/drawing/2014/main" id="{8310CF53-45C6-75E0-3FE3-62DBE1DBF2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03" y="2383"/>
                <a:ext cx="48" cy="48"/>
              </a:xfrm>
              <a:prstGeom prst="ellips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" name="Rectangle 38">
                <a:extLst>
                  <a:ext uri="{FF2B5EF4-FFF2-40B4-BE49-F238E27FC236}">
                    <a16:creationId xmlns:a16="http://schemas.microsoft.com/office/drawing/2014/main" id="{2DEFF84D-4753-BC04-2C32-C68AE810C3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77" y="2383"/>
                <a:ext cx="156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800" b="1" i="1" u="none" strike="noStrike" cap="none" normalizeH="0" baseline="0">
                    <a:ln>
                      <a:noFill/>
                    </a:ln>
                    <a:solidFill>
                      <a:srgbClr val="FBFBFB"/>
                    </a:solidFill>
                    <a:effectLst/>
                    <a:latin typeface="Times New Roman" panose="02020603050405020304" pitchFamily="18" charset="0"/>
                  </a:rPr>
                  <a:t>B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27" name="Group 43">
              <a:extLst>
                <a:ext uri="{FF2B5EF4-FFF2-40B4-BE49-F238E27FC236}">
                  <a16:creationId xmlns:a16="http://schemas.microsoft.com/office/drawing/2014/main" id="{63A44E13-CA83-A172-A98A-7EF89AD31A9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468" y="2371"/>
              <a:ext cx="216" cy="192"/>
              <a:chOff x="6468" y="2371"/>
              <a:chExt cx="216" cy="192"/>
            </a:xfrm>
          </p:grpSpPr>
          <p:sp>
            <p:nvSpPr>
              <p:cNvPr id="28" name="Oval 40">
                <a:extLst>
                  <a:ext uri="{FF2B5EF4-FFF2-40B4-BE49-F238E27FC236}">
                    <a16:creationId xmlns:a16="http://schemas.microsoft.com/office/drawing/2014/main" id="{3476289B-4791-A457-16D3-43D189F7DE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68" y="2383"/>
                <a:ext cx="48" cy="48"/>
              </a:xfrm>
              <a:prstGeom prst="ellipse">
                <a:avLst/>
              </a:prstGeom>
              <a:solidFill>
                <a:srgbClr val="FFFDFD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" name="Oval 41">
                <a:extLst>
                  <a:ext uri="{FF2B5EF4-FFF2-40B4-BE49-F238E27FC236}">
                    <a16:creationId xmlns:a16="http://schemas.microsoft.com/office/drawing/2014/main" id="{6D284DC8-1826-6B7A-968D-3398EC5C9E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68" y="2383"/>
                <a:ext cx="48" cy="48"/>
              </a:xfrm>
              <a:prstGeom prst="ellips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" name="Rectangle 42">
                <a:extLst>
                  <a:ext uri="{FF2B5EF4-FFF2-40B4-BE49-F238E27FC236}">
                    <a16:creationId xmlns:a16="http://schemas.microsoft.com/office/drawing/2014/main" id="{71A8B383-4568-B16E-3BAF-188788E1D1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28" y="2371"/>
                <a:ext cx="156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800" b="1" i="1" u="none" strike="noStrike" cap="none" normalizeH="0" baseline="0">
                    <a:ln>
                      <a:noFill/>
                    </a:ln>
                    <a:solidFill>
                      <a:srgbClr val="FBFBFB"/>
                    </a:solidFill>
                    <a:effectLst/>
                    <a:latin typeface="Times New Roman" panose="02020603050405020304" pitchFamily="18" charset="0"/>
                  </a:rPr>
                  <a:t>C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</p:grpSp>
      <p:graphicFrame>
        <p:nvGraphicFramePr>
          <p:cNvPr id="49" name="Object 48">
            <a:extLst>
              <a:ext uri="{FF2B5EF4-FFF2-40B4-BE49-F238E27FC236}">
                <a16:creationId xmlns:a16="http://schemas.microsoft.com/office/drawing/2014/main" id="{551C9202-272A-4F17-8FF8-10733825E13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2365229"/>
              </p:ext>
            </p:extLst>
          </p:nvPr>
        </p:nvGraphicFramePr>
        <p:xfrm>
          <a:off x="2032000" y="2159000"/>
          <a:ext cx="914400" cy="233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Equation" r:id="rId8" imgW="914400" imgH="233280" progId="Equation.DSMT4">
                  <p:embed/>
                </p:oleObj>
              </mc:Choice>
              <mc:Fallback>
                <p:oleObj name="Equation" r:id="rId8" imgW="914400" imgH="2332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032000" y="2159000"/>
                        <a:ext cx="914400" cy="2333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0" name="3 Minute Timer with Music" descr="OPL20U25GSXzBJYl68kk8uQGfFKzs7yb1M4KJWUiLk6ZEvGF+qCIPSnY57AbBFCvTW(2023.15.83.Nguyen Hien)83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:a16="http://schemas.microsoft.com/office/drawing/2014/main" id="{6F8E0E34-C2B0-40C8-93E1-0DDBE3A5C1F1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10"/>
          <a:srcRect l="20710" t="34405" r="21287" b="34493"/>
          <a:stretch/>
        </p:blipFill>
        <p:spPr>
          <a:xfrm>
            <a:off x="9006478" y="6309792"/>
            <a:ext cx="1632611" cy="492443"/>
          </a:xfrm>
          <a:prstGeom prst="rect">
            <a:avLst/>
          </a:prstGeom>
        </p:spPr>
      </p:pic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46336329"/>
              </p:ext>
            </p:extLst>
          </p:nvPr>
        </p:nvGraphicFramePr>
        <p:xfrm>
          <a:off x="4730750" y="4516686"/>
          <a:ext cx="585788" cy="501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Equation" r:id="rId11" imgW="266400" imgH="228600" progId="Equation.DSMT4">
                  <p:embed/>
                </p:oleObj>
              </mc:Choice>
              <mc:Fallback>
                <p:oleObj name="Equation" r:id="rId11" imgW="26640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4730750" y="4516686"/>
                        <a:ext cx="585788" cy="501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6060906"/>
              </p:ext>
            </p:extLst>
          </p:nvPr>
        </p:nvGraphicFramePr>
        <p:xfrm>
          <a:off x="2475861" y="5392685"/>
          <a:ext cx="585787" cy="501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Equation" r:id="rId13" imgW="585720" imgH="501480" progId="Equation.DSMT4">
                  <p:embed/>
                </p:oleObj>
              </mc:Choice>
              <mc:Fallback>
                <p:oleObj name="Equation" r:id="rId13" imgW="585720" imgH="501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2475861" y="5392685"/>
                        <a:ext cx="585787" cy="501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19912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67" fill="hold" display="0">
                  <p:stCondLst>
                    <p:cond delay="indefinite"/>
                  </p:stCondLst>
                </p:cTn>
                <p:tgtEl>
                  <p:spTgt spid="50"/>
                </p:tgtEl>
              </p:cMediaNode>
            </p:video>
          </p:childTnLst>
        </p:cTn>
      </p:par>
    </p:tnLst>
    <p:bldLst>
      <p:bldP spid="15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F03E79E-088B-47EE-8A16-3EFE780BBEAC}"/>
                  </a:ext>
                </a:extLst>
              </p:cNvPr>
              <p:cNvSpPr txBox="1"/>
              <p:nvPr/>
            </p:nvSpPr>
            <p:spPr>
              <a:xfrm>
                <a:off x="127353" y="2013466"/>
                <a:ext cx="11769432" cy="551413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20000"/>
                  </a:lnSpc>
                  <a:spcBef>
                    <a:spcPts val="300"/>
                  </a:spcBef>
                  <a:spcAft>
                    <a:spcPts val="720"/>
                  </a:spcAft>
                </a:pPr>
                <a:r>
                  <a:rPr lang="en-US" sz="2800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Chứng</a:t>
                </a:r>
                <a:r>
                  <a:rPr lang="en-US" sz="280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minh: 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Vì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tứ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ABCD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nội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tiếp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</a:t>
                </a:r>
              </a:p>
              <a:p>
                <a:pPr algn="just">
                  <a:lnSpc>
                    <a:spcPct val="120000"/>
                  </a:lnSpc>
                  <a:spcBef>
                    <a:spcPts val="300"/>
                  </a:spcBef>
                  <a:spcAft>
                    <a:spcPts val="720"/>
                  </a:spcAft>
                </a:pPr>
                <a:r>
                  <a:rPr lang="en-US" sz="2800" dirty="0">
                    <a:solidFill>
                      <a:schemeClr val="bg1"/>
                    </a:solidFill>
                    <a:effectLst/>
                    <a:ea typeface="Calibri" panose="020F0502020204030204" pitchFamily="34" charset="0"/>
                  </a:rPr>
                  <a:t>       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BAD</m:t>
                        </m:r>
                      </m:e>
                    </m:acc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BCD</m:t>
                        </m:r>
                      </m:e>
                    </m:acc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=180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    (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ai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đối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nhau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</a:t>
                </a:r>
              </a:p>
              <a:p>
                <a:pPr algn="just">
                  <a:lnSpc>
                    <a:spcPct val="120000"/>
                  </a:lnSpc>
                  <a:spcBef>
                    <a:spcPts val="300"/>
                  </a:spcBef>
                  <a:spcAft>
                    <a:spcPts val="720"/>
                  </a:spcAft>
                </a:pP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   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Mà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BAD</m:t>
                        </m:r>
                      </m:e>
                    </m:acc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IAD</m:t>
                        </m:r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</m:acc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=180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ai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kề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bù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</a:t>
                </a:r>
              </a:p>
              <a:p>
                <a:pPr algn="just">
                  <a:lnSpc>
                    <a:spcPct val="120000"/>
                  </a:lnSpc>
                  <a:spcBef>
                    <a:spcPts val="300"/>
                  </a:spcBef>
                  <a:spcAft>
                    <a:spcPts val="720"/>
                  </a:spcAft>
                </a:pP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    Do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đó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IAD</m:t>
                        </m:r>
                        <m:r>
                          <m:rPr>
                            <m:nor/>
                          </m:rPr>
                          <a:rPr lang="en-US" sz="2800" b="0" i="1" smtClean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</m:acc>
                    <m:r>
                      <a:rPr lang="en-US" sz="2800" b="0" i="1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BCD</m:t>
                        </m:r>
                      </m:e>
                    </m:acc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  <a:p>
                <a:pPr algn="just">
                  <a:lnSpc>
                    <a:spcPct val="120000"/>
                  </a:lnSpc>
                  <a:spcBef>
                    <a:spcPts val="300"/>
                  </a:spcBef>
                  <a:spcAft>
                    <a:spcPts val="720"/>
                  </a:spcAft>
                </a:pP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    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Xét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ΔIAD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ΔICB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80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I</m:t>
                        </m:r>
                      </m:e>
                    </m:acc>
                  </m:oMath>
                </a14:m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chung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IAD</m:t>
                        </m:r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</m:acc>
                    <m:r>
                      <a:rPr lang="en-US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BCD</m:t>
                        </m:r>
                      </m:e>
                    </m:acc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cmt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).</a:t>
                </a:r>
              </a:p>
              <a:p>
                <a:pPr algn="just">
                  <a:lnSpc>
                    <a:spcPct val="120000"/>
                  </a:lnSpc>
                  <a:spcBef>
                    <a:spcPts val="300"/>
                  </a:spcBef>
                  <a:spcAft>
                    <a:spcPts val="720"/>
                  </a:spcAft>
                </a:pP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   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Suy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ra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ΔIAD</m:t>
                    </m:r>
                    <m:r>
                      <m:rPr>
                        <m:nor/>
                      </m:rPr>
                      <a:rPr lang="en-US" sz="2800" smtClean="0">
                        <a:solidFill>
                          <a:schemeClr val="bg1"/>
                        </a:solidFill>
                        <a:effectLst/>
                        <a:latin typeface="Yu Gothic" panose="020B0400000000000000" pitchFamily="34" charset="-128"/>
                        <a:ea typeface="Yu Gothic" panose="020B0400000000000000" pitchFamily="34" charset="-128"/>
                        <a:cs typeface="Times New Roman" panose="02020603050405020304" pitchFamily="18" charset="0"/>
                      </a:rPr>
                      <m:t>∽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ΔICB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g.g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).</a:t>
                </a:r>
              </a:p>
              <a:p>
                <a:pPr algn="just">
                  <a:lnSpc>
                    <a:spcPct val="120000"/>
                  </a:lnSpc>
                  <a:spcBef>
                    <a:spcPts val="300"/>
                  </a:spcBef>
                  <a:spcAft>
                    <a:spcPts val="720"/>
                  </a:spcAft>
                </a:pP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   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Suy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ra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IA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IC</m:t>
                        </m:r>
                      </m:den>
                    </m:f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ID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IB</m:t>
                        </m:r>
                      </m:den>
                    </m:f>
                  </m:oMath>
                </a14:m>
                <a:r>
                  <a:rPr lang="en-US" sz="2800" i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hay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IA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IB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IC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ID</m:t>
                    </m:r>
                  </m:oMath>
                </a14:m>
                <a:r>
                  <a:rPr lang="en-US" sz="2800" i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(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đpcm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).</a:t>
                </a:r>
              </a:p>
              <a:p>
                <a:pPr algn="just">
                  <a:lnSpc>
                    <a:spcPct val="120000"/>
                  </a:lnSpc>
                  <a:spcBef>
                    <a:spcPts val="300"/>
                  </a:spcBef>
                  <a:spcAft>
                    <a:spcPts val="720"/>
                  </a:spcAft>
                </a:pPr>
                <a:endParaRPr lang="en-US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AF03E79E-088B-47EE-8A16-3EFE780BBE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353" y="2013466"/>
                <a:ext cx="11769432" cy="5514138"/>
              </a:xfrm>
              <a:prstGeom prst="rect">
                <a:avLst/>
              </a:prstGeom>
              <a:blipFill rotWithShape="1">
                <a:blip r:embed="rId4"/>
                <a:stretch>
                  <a:fillRect l="-1088" t="-3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31780FD1-B784-49BE-8308-553A53F54992}"/>
              </a:ext>
            </a:extLst>
          </p:cNvPr>
          <p:cNvSpPr txBox="1"/>
          <p:nvPr/>
        </p:nvSpPr>
        <p:spPr>
          <a:xfrm>
            <a:off x="206002" y="-22830"/>
            <a:ext cx="11985998" cy="6093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Bef>
                <a:spcPts val="300"/>
              </a:spcBef>
              <a:spcAft>
                <a:spcPts val="720"/>
              </a:spcAft>
            </a:pPr>
            <a:r>
              <a:rPr lang="en-US" sz="2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Dạng</a:t>
            </a:r>
            <a:r>
              <a:rPr lang="en-US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2: 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Vận</a:t>
            </a:r>
            <a:r>
              <a:rPr lang="en-US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dụng</a:t>
            </a:r>
            <a:r>
              <a:rPr lang="en-US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tính</a:t>
            </a:r>
            <a:r>
              <a:rPr lang="en-US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chất</a:t>
            </a:r>
            <a:r>
              <a:rPr lang="en-US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tứ</a:t>
            </a:r>
            <a:r>
              <a:rPr lang="en-US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giác</a:t>
            </a:r>
            <a:r>
              <a:rPr lang="en-US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nội</a:t>
            </a:r>
            <a:r>
              <a:rPr lang="en-US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tiếp</a:t>
            </a:r>
            <a:r>
              <a:rPr lang="en-US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chứng</a:t>
            </a:r>
            <a:r>
              <a:rPr lang="en-US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minh 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yếu</a:t>
            </a:r>
            <a:r>
              <a:rPr lang="en-US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tố</a:t>
            </a:r>
            <a:r>
              <a:rPr lang="en-US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endParaRPr lang="en-US" sz="2800" dirty="0">
              <a:solidFill>
                <a:srgbClr val="FFFF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FC3684F-2404-4366-89A4-2BE1780C93C2}"/>
                  </a:ext>
                </a:extLst>
              </p:cNvPr>
              <p:cNvSpPr txBox="1"/>
              <p:nvPr/>
            </p:nvSpPr>
            <p:spPr>
              <a:xfrm>
                <a:off x="211283" y="551400"/>
                <a:ext cx="11744239" cy="152868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ts val="300"/>
                  </a:spcBef>
                  <a:spcAft>
                    <a:spcPts val="720"/>
                  </a:spcAft>
                </a:pPr>
                <a:r>
                  <a:rPr lang="en-US" sz="2800" b="1" u="sng" dirty="0" err="1">
                    <a:solidFill>
                      <a:srgbClr val="FFFF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Bài</a:t>
                </a:r>
                <a:r>
                  <a:rPr lang="en-US" sz="2800" b="1" u="sng" dirty="0">
                    <a:solidFill>
                      <a:srgbClr val="FFFF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4 </a:t>
                </a:r>
                <a:r>
                  <a:rPr lang="en-US" sz="2800" b="1" u="sng" dirty="0" err="1">
                    <a:solidFill>
                      <a:srgbClr val="FFFF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SGK</a:t>
                </a:r>
                <a:r>
                  <a:rPr lang="en-US" sz="2800" b="1" u="sng" dirty="0">
                    <a:solidFill>
                      <a:srgbClr val="FFFF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/</a:t>
                </a:r>
                <a:r>
                  <a:rPr lang="en-US" sz="2800" b="1" u="sng" dirty="0" err="1">
                    <a:solidFill>
                      <a:srgbClr val="FFFF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Tr79</a:t>
                </a:r>
                <a:r>
                  <a:rPr lang="en-US" sz="2800" b="1" u="sng" dirty="0">
                    <a:solidFill>
                      <a:srgbClr val="FFFF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. 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Cho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tứ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giác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nội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tiếp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AB</m:t>
                    </m:r>
                    <m:r>
                      <m:rPr>
                        <m:nor/>
                      </m:rPr>
                      <a:rPr lang="en-US" sz="280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</m:t>
                    </m:r>
                  </m:oMath>
                </a14:m>
                <a:r>
                  <a:rPr lang="en-US" sz="2800" i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D</a:t>
                </a:r>
                <a:r>
                  <a:rPr lang="en-US" sz="2800" i="1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có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hai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tia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CD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 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BA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cắt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nhau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tại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bg1"/>
                        </a:solidFill>
                        <a:effectLst/>
                        <a:latin typeface="Cambria Math"/>
                        <a:ea typeface="Calibri" panose="020F0502020204030204" pitchFamily="34" charset="0"/>
                      </a:rPr>
                      <m:t>𝐼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.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Chứng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minh: a)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IAD</m:t>
                        </m:r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</m:acc>
                    <m:r>
                      <a:rPr lang="en-US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BCD</m:t>
                        </m:r>
                      </m:e>
                    </m:acc>
                  </m:oMath>
                </a14:m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                </a:t>
                </a:r>
              </a:p>
              <a:p>
                <a:pPr algn="just">
                  <a:spcBef>
                    <a:spcPts val="300"/>
                  </a:spcBef>
                  <a:spcAft>
                    <a:spcPts val="720"/>
                  </a:spcAft>
                </a:pP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                     b) </a:t>
                </a:r>
                <a14:m>
                  <m:oMath xmlns:m="http://schemas.openxmlformats.org/officeDocument/2006/math">
                    <m:r>
                      <a:rPr lang="en-US" sz="2800" dirty="0">
                        <a:solidFill>
                          <a:schemeClr val="bg1"/>
                        </a:solidFill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IA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IB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IC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ID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BFC3684F-2404-4366-89A4-2BE1780C93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283" y="551400"/>
                <a:ext cx="11744239" cy="1528688"/>
              </a:xfrm>
              <a:prstGeom prst="rect">
                <a:avLst/>
              </a:prstGeom>
              <a:blipFill rotWithShape="1">
                <a:blip r:embed="rId5"/>
                <a:stretch>
                  <a:fillRect l="-1090" t="-3984" r="-1038" b="-103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4">
            <a:extLst>
              <a:ext uri="{FF2B5EF4-FFF2-40B4-BE49-F238E27FC236}">
                <a16:creationId xmlns:a16="http://schemas.microsoft.com/office/drawing/2014/main" id="{9B68B7B4-7CA4-CCC7-76AB-9E764198CA30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877604" y="1767345"/>
            <a:ext cx="4919662" cy="3135312"/>
            <a:chOff x="4015" y="669"/>
            <a:chExt cx="3099" cy="1975"/>
          </a:xfrm>
        </p:grpSpPr>
        <p:sp>
          <p:nvSpPr>
            <p:cNvPr id="5" name="AutoShape 3">
              <a:extLst>
                <a:ext uri="{FF2B5EF4-FFF2-40B4-BE49-F238E27FC236}">
                  <a16:creationId xmlns:a16="http://schemas.microsoft.com/office/drawing/2014/main" id="{DCCAA66E-B462-A250-9AE1-D6ABD454873C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4015" y="669"/>
              <a:ext cx="3099" cy="1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Oval 6">
              <a:extLst>
                <a:ext uri="{FF2B5EF4-FFF2-40B4-BE49-F238E27FC236}">
                  <a16:creationId xmlns:a16="http://schemas.microsoft.com/office/drawing/2014/main" id="{79C72908-9E79-B7E4-B6C0-DD962F33E7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98" y="929"/>
              <a:ext cx="1655" cy="1654"/>
            </a:xfrm>
            <a:prstGeom prst="ellipse">
              <a:avLst/>
            </a:prstGeom>
            <a:noFill/>
            <a:ln w="28575" cap="flat">
              <a:solidFill>
                <a:srgbClr val="FBFFF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Line 7">
              <a:extLst>
                <a:ext uri="{FF2B5EF4-FFF2-40B4-BE49-F238E27FC236}">
                  <a16:creationId xmlns:a16="http://schemas.microsoft.com/office/drawing/2014/main" id="{A51A878D-97F7-2791-0FE9-D0676B65686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195" y="2231"/>
              <a:ext cx="2707" cy="5"/>
            </a:xfrm>
            <a:prstGeom prst="line">
              <a:avLst/>
            </a:prstGeom>
            <a:noFill/>
            <a:ln w="28575" cap="flat">
              <a:solidFill>
                <a:srgbClr val="FBFB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Line 8">
              <a:extLst>
                <a:ext uri="{FF2B5EF4-FFF2-40B4-BE49-F238E27FC236}">
                  <a16:creationId xmlns:a16="http://schemas.microsoft.com/office/drawing/2014/main" id="{5790C892-6CD5-5662-DB68-1BED28551D1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195" y="929"/>
              <a:ext cx="2049" cy="1307"/>
            </a:xfrm>
            <a:prstGeom prst="line">
              <a:avLst/>
            </a:prstGeom>
            <a:noFill/>
            <a:ln w="28575" cap="flat">
              <a:solidFill>
                <a:srgbClr val="FBFB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Line 9">
              <a:extLst>
                <a:ext uri="{FF2B5EF4-FFF2-40B4-BE49-F238E27FC236}">
                  <a16:creationId xmlns:a16="http://schemas.microsoft.com/office/drawing/2014/main" id="{E5576126-207C-B838-D335-D03A762F82F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67" y="1424"/>
              <a:ext cx="83" cy="809"/>
            </a:xfrm>
            <a:prstGeom prst="line">
              <a:avLst/>
            </a:prstGeom>
            <a:noFill/>
            <a:ln w="28575" cap="flat">
              <a:solidFill>
                <a:srgbClr val="FBFB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Line 10">
              <a:extLst>
                <a:ext uri="{FF2B5EF4-FFF2-40B4-BE49-F238E27FC236}">
                  <a16:creationId xmlns:a16="http://schemas.microsoft.com/office/drawing/2014/main" id="{29BDD58F-C9F8-DB14-7030-1BB7FB508C5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244" y="929"/>
              <a:ext cx="658" cy="1302"/>
            </a:xfrm>
            <a:prstGeom prst="line">
              <a:avLst/>
            </a:prstGeom>
            <a:noFill/>
            <a:ln w="28575" cap="flat">
              <a:solidFill>
                <a:srgbClr val="FBFB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6" name="Group 14">
              <a:extLst>
                <a:ext uri="{FF2B5EF4-FFF2-40B4-BE49-F238E27FC236}">
                  <a16:creationId xmlns:a16="http://schemas.microsoft.com/office/drawing/2014/main" id="{81BC86DD-51AB-3BA8-7993-53FDE8AF74E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330" y="1270"/>
              <a:ext cx="163" cy="192"/>
              <a:chOff x="5330" y="1270"/>
              <a:chExt cx="163" cy="192"/>
            </a:xfrm>
          </p:grpSpPr>
          <p:sp>
            <p:nvSpPr>
              <p:cNvPr id="33" name="Oval 11">
                <a:extLst>
                  <a:ext uri="{FF2B5EF4-FFF2-40B4-BE49-F238E27FC236}">
                    <a16:creationId xmlns:a16="http://schemas.microsoft.com/office/drawing/2014/main" id="{74F82F67-B7CF-4D7D-BAF3-2FFCE46C27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43" y="1400"/>
                <a:ext cx="48" cy="48"/>
              </a:xfrm>
              <a:prstGeom prst="ellipse">
                <a:avLst/>
              </a:prstGeom>
              <a:solidFill>
                <a:srgbClr val="FFFDFD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" name="Oval 12">
                <a:extLst>
                  <a:ext uri="{FF2B5EF4-FFF2-40B4-BE49-F238E27FC236}">
                    <a16:creationId xmlns:a16="http://schemas.microsoft.com/office/drawing/2014/main" id="{B0BB21BF-EA58-AED5-93E3-B14D17909D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43" y="1400"/>
                <a:ext cx="48" cy="48"/>
              </a:xfrm>
              <a:prstGeom prst="ellips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" name="Rectangle 13">
                <a:extLst>
                  <a:ext uri="{FF2B5EF4-FFF2-40B4-BE49-F238E27FC236}">
                    <a16:creationId xmlns:a16="http://schemas.microsoft.com/office/drawing/2014/main" id="{FFCC7789-DEE6-AB06-F8C0-7B83332226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30" y="1270"/>
                <a:ext cx="163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800" b="1" i="1" u="none" strike="noStrike" cap="none" normalizeH="0" baseline="0">
                    <a:ln>
                      <a:noFill/>
                    </a:ln>
                    <a:solidFill>
                      <a:srgbClr val="FBFBFB"/>
                    </a:solidFill>
                    <a:effectLst/>
                    <a:latin typeface="Times New Roman" panose="02020603050405020304" pitchFamily="18" charset="0"/>
                  </a:rPr>
                  <a:t>D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7" name="Group 18">
              <a:extLst>
                <a:ext uri="{FF2B5EF4-FFF2-40B4-BE49-F238E27FC236}">
                  <a16:creationId xmlns:a16="http://schemas.microsoft.com/office/drawing/2014/main" id="{E140885E-89BE-6FEC-7F61-7217CC60955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433" y="2209"/>
              <a:ext cx="156" cy="237"/>
              <a:chOff x="5433" y="2209"/>
              <a:chExt cx="156" cy="237"/>
            </a:xfrm>
          </p:grpSpPr>
          <p:sp>
            <p:nvSpPr>
              <p:cNvPr id="30" name="Oval 15">
                <a:extLst>
                  <a:ext uri="{FF2B5EF4-FFF2-40B4-BE49-F238E27FC236}">
                    <a16:creationId xmlns:a16="http://schemas.microsoft.com/office/drawing/2014/main" id="{41464C4F-7819-91F4-C92C-65854D4EB7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26" y="2209"/>
                <a:ext cx="48" cy="48"/>
              </a:xfrm>
              <a:prstGeom prst="ellipse">
                <a:avLst/>
              </a:prstGeom>
              <a:solidFill>
                <a:srgbClr val="FFFDFD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" name="Oval 16">
                <a:extLst>
                  <a:ext uri="{FF2B5EF4-FFF2-40B4-BE49-F238E27FC236}">
                    <a16:creationId xmlns:a16="http://schemas.microsoft.com/office/drawing/2014/main" id="{3CE39BAF-5C17-2420-80BF-EB8D2963F2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26" y="2209"/>
                <a:ext cx="48" cy="48"/>
              </a:xfrm>
              <a:prstGeom prst="ellips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" name="Rectangle 17">
                <a:extLst>
                  <a:ext uri="{FF2B5EF4-FFF2-40B4-BE49-F238E27FC236}">
                    <a16:creationId xmlns:a16="http://schemas.microsoft.com/office/drawing/2014/main" id="{A7A190CA-FECA-DED6-EF76-6F2F3B8904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33" y="2254"/>
                <a:ext cx="156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800" b="1" i="1" u="none" strike="noStrike" cap="none" normalizeH="0" baseline="0">
                    <a:ln>
                      <a:noFill/>
                    </a:ln>
                    <a:solidFill>
                      <a:srgbClr val="FBFBFB"/>
                    </a:solidFill>
                    <a:effectLst/>
                    <a:latin typeface="Times New Roman" panose="02020603050405020304" pitchFamily="18" charset="0"/>
                  </a:rPr>
                  <a:t>A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8" name="Group 22">
              <a:extLst>
                <a:ext uri="{FF2B5EF4-FFF2-40B4-BE49-F238E27FC236}">
                  <a16:creationId xmlns:a16="http://schemas.microsoft.com/office/drawing/2014/main" id="{B2C37EF0-16C4-33CA-B3E2-998AE1168D4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75" y="2183"/>
              <a:ext cx="144" cy="192"/>
              <a:chOff x="4075" y="2183"/>
              <a:chExt cx="144" cy="192"/>
            </a:xfrm>
          </p:grpSpPr>
          <p:sp>
            <p:nvSpPr>
              <p:cNvPr id="27" name="Oval 19">
                <a:extLst>
                  <a:ext uri="{FF2B5EF4-FFF2-40B4-BE49-F238E27FC236}">
                    <a16:creationId xmlns:a16="http://schemas.microsoft.com/office/drawing/2014/main" id="{C91DD59B-90EE-8E3D-F256-0ED40E2108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71" y="2212"/>
                <a:ext cx="48" cy="48"/>
              </a:xfrm>
              <a:prstGeom prst="ellipse">
                <a:avLst/>
              </a:prstGeom>
              <a:solidFill>
                <a:srgbClr val="FFFDFD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" name="Oval 20">
                <a:extLst>
                  <a:ext uri="{FF2B5EF4-FFF2-40B4-BE49-F238E27FC236}">
                    <a16:creationId xmlns:a16="http://schemas.microsoft.com/office/drawing/2014/main" id="{D5C168C1-17BA-A94B-50EC-410192ED24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71" y="2212"/>
                <a:ext cx="48" cy="48"/>
              </a:xfrm>
              <a:prstGeom prst="ellips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" name="Rectangle 21">
                <a:extLst>
                  <a:ext uri="{FF2B5EF4-FFF2-40B4-BE49-F238E27FC236}">
                    <a16:creationId xmlns:a16="http://schemas.microsoft.com/office/drawing/2014/main" id="{D3059F04-0693-5D99-D94B-D9038FCD40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75" y="2183"/>
                <a:ext cx="115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800" b="1" i="1" u="none" strike="noStrike" cap="none" normalizeH="0" baseline="0">
                    <a:ln>
                      <a:noFill/>
                    </a:ln>
                    <a:solidFill>
                      <a:srgbClr val="FBFBFB"/>
                    </a:solidFill>
                    <a:effectLst/>
                    <a:latin typeface="Times New Roman" panose="02020603050405020304" pitchFamily="18" charset="0"/>
                  </a:rPr>
                  <a:t>I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9" name="Group 26">
              <a:extLst>
                <a:ext uri="{FF2B5EF4-FFF2-40B4-BE49-F238E27FC236}">
                  <a16:creationId xmlns:a16="http://schemas.microsoft.com/office/drawing/2014/main" id="{426B4C70-4C0E-B106-303E-9DF12BF1F35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878" y="2207"/>
              <a:ext cx="212" cy="197"/>
              <a:chOff x="6878" y="2207"/>
              <a:chExt cx="212" cy="197"/>
            </a:xfrm>
          </p:grpSpPr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AB67582A-411E-4D2F-B72B-54122D6BE4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78" y="2207"/>
                <a:ext cx="48" cy="48"/>
              </a:xfrm>
              <a:prstGeom prst="ellipse">
                <a:avLst/>
              </a:prstGeom>
              <a:solidFill>
                <a:srgbClr val="FFFDFD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2120C9F7-FE9C-19A0-4E8C-133A5487DA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78" y="2207"/>
                <a:ext cx="48" cy="48"/>
              </a:xfrm>
              <a:prstGeom prst="ellips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045F7177-D3FD-FA23-5DE1-845DEEF0C2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34" y="2212"/>
                <a:ext cx="156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800" b="1" i="1" u="none" strike="noStrike" cap="none" normalizeH="0" baseline="0">
                    <a:ln>
                      <a:noFill/>
                    </a:ln>
                    <a:solidFill>
                      <a:srgbClr val="FBFBFB"/>
                    </a:solidFill>
                    <a:effectLst/>
                    <a:latin typeface="Times New Roman" panose="02020603050405020304" pitchFamily="18" charset="0"/>
                  </a:rPr>
                  <a:t>B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20" name="Group 30">
              <a:extLst>
                <a:ext uri="{FF2B5EF4-FFF2-40B4-BE49-F238E27FC236}">
                  <a16:creationId xmlns:a16="http://schemas.microsoft.com/office/drawing/2014/main" id="{22570CD3-1F54-E15C-3F16-75F6EAB8C9E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202" y="729"/>
              <a:ext cx="156" cy="224"/>
              <a:chOff x="6202" y="729"/>
              <a:chExt cx="156" cy="224"/>
            </a:xfrm>
          </p:grpSpPr>
          <p:sp>
            <p:nvSpPr>
              <p:cNvPr id="21" name="Oval 27">
                <a:extLst>
                  <a:ext uri="{FF2B5EF4-FFF2-40B4-BE49-F238E27FC236}">
                    <a16:creationId xmlns:a16="http://schemas.microsoft.com/office/drawing/2014/main" id="{F3072047-5238-3378-6E05-3959CA10B2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20" y="905"/>
                <a:ext cx="48" cy="48"/>
              </a:xfrm>
              <a:prstGeom prst="ellipse">
                <a:avLst/>
              </a:prstGeom>
              <a:solidFill>
                <a:srgbClr val="FFFDFD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" name="Oval 28">
                <a:extLst>
                  <a:ext uri="{FF2B5EF4-FFF2-40B4-BE49-F238E27FC236}">
                    <a16:creationId xmlns:a16="http://schemas.microsoft.com/office/drawing/2014/main" id="{2DD714B4-6212-5CCE-8CB6-81BDA3C066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20" y="905"/>
                <a:ext cx="48" cy="48"/>
              </a:xfrm>
              <a:prstGeom prst="ellips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" name="Rectangle 29">
                <a:extLst>
                  <a:ext uri="{FF2B5EF4-FFF2-40B4-BE49-F238E27FC236}">
                    <a16:creationId xmlns:a16="http://schemas.microsoft.com/office/drawing/2014/main" id="{0E2F6093-CB9F-0692-77F0-4E515E83CD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02" y="729"/>
                <a:ext cx="156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800" b="1" i="1" u="none" strike="noStrike" cap="none" normalizeH="0" baseline="0">
                    <a:ln>
                      <a:noFill/>
                    </a:ln>
                    <a:solidFill>
                      <a:srgbClr val="FBFBFB"/>
                    </a:solidFill>
                    <a:effectLst/>
                    <a:latin typeface="Times New Roman" panose="02020603050405020304" pitchFamily="18" charset="0"/>
                  </a:rPr>
                  <a:t>C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</p:grpSp>
      <p:pic>
        <p:nvPicPr>
          <p:cNvPr id="36" name="Picture 35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CAE5ACF-D3C8-45DA-A44B-813DC240370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10768764" y="4939657"/>
            <a:ext cx="1883796" cy="1883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202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F8A3F9A5-DEF9-4A18-BCA4-A0F955E1DD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29D5D15-B5AB-464D-991D-06482DE5E5F9}"/>
              </a:ext>
            </a:extLst>
          </p:cNvPr>
          <p:cNvSpPr txBox="1"/>
          <p:nvPr/>
        </p:nvSpPr>
        <p:spPr>
          <a:xfrm>
            <a:off x="206002" y="293703"/>
            <a:ext cx="11282449" cy="6093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Bef>
                <a:spcPts val="300"/>
              </a:spcBef>
              <a:spcAft>
                <a:spcPts val="720"/>
              </a:spcAft>
            </a:pPr>
            <a:r>
              <a:rPr lang="en-US" sz="2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Dạng</a:t>
            </a:r>
            <a:r>
              <a:rPr lang="en-US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2: 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Vận</a:t>
            </a:r>
            <a:r>
              <a:rPr lang="en-US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dụng</a:t>
            </a:r>
            <a:r>
              <a:rPr lang="en-US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tính</a:t>
            </a:r>
            <a:r>
              <a:rPr lang="en-US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chất</a:t>
            </a:r>
            <a:r>
              <a:rPr lang="en-US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tứ</a:t>
            </a:r>
            <a:r>
              <a:rPr lang="en-US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giác</a:t>
            </a:r>
            <a:r>
              <a:rPr lang="en-US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nội</a:t>
            </a:r>
            <a:r>
              <a:rPr lang="en-US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tiếp</a:t>
            </a:r>
            <a:r>
              <a:rPr lang="en-US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chứng</a:t>
            </a:r>
            <a:r>
              <a:rPr lang="en-US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minh 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yếu</a:t>
            </a:r>
            <a:r>
              <a:rPr lang="en-US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tố</a:t>
            </a:r>
            <a:r>
              <a:rPr lang="en-US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endParaRPr lang="en-US" sz="2800" dirty="0">
              <a:solidFill>
                <a:srgbClr val="FFFF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8" name="Picture 7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D9FBE97-F2D0-4BB5-AAD1-1F25FDC68C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4792" y="4766620"/>
            <a:ext cx="1955323" cy="195532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270AF07-3422-4189-9312-B4EB87B9602A}"/>
              </a:ext>
            </a:extLst>
          </p:cNvPr>
          <p:cNvSpPr txBox="1"/>
          <p:nvPr/>
        </p:nvSpPr>
        <p:spPr>
          <a:xfrm>
            <a:off x="6998676" y="2616971"/>
            <a:ext cx="4797101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SGK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79 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endParaRPr lang="en-US" sz="2800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AAEB9A7-4562-44C8-8BC1-34022E9B6060}"/>
              </a:ext>
            </a:extLst>
          </p:cNvPr>
          <p:cNvCxnSpPr/>
          <p:nvPr/>
        </p:nvCxnSpPr>
        <p:spPr>
          <a:xfrm>
            <a:off x="1341783" y="3299791"/>
            <a:ext cx="5227982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1D0A700-9F03-4C28-B5D1-4EA3F9844EC3}"/>
              </a:ext>
            </a:extLst>
          </p:cNvPr>
          <p:cNvCxnSpPr>
            <a:cxnSpLocks/>
          </p:cNvCxnSpPr>
          <p:nvPr/>
        </p:nvCxnSpPr>
        <p:spPr>
          <a:xfrm flipV="1">
            <a:off x="2600739" y="3948945"/>
            <a:ext cx="2703443" cy="2319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013E0D3-0141-4424-BC50-009D0F7FB823}"/>
              </a:ext>
            </a:extLst>
          </p:cNvPr>
          <p:cNvCxnSpPr>
            <a:cxnSpLocks/>
          </p:cNvCxnSpPr>
          <p:nvPr/>
        </p:nvCxnSpPr>
        <p:spPr>
          <a:xfrm flipV="1">
            <a:off x="2613991" y="3966267"/>
            <a:ext cx="0" cy="1194588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45E6A7B0-FA4F-4F9F-BB83-AC894844F22E}"/>
              </a:ext>
            </a:extLst>
          </p:cNvPr>
          <p:cNvCxnSpPr>
            <a:cxnSpLocks/>
          </p:cNvCxnSpPr>
          <p:nvPr/>
        </p:nvCxnSpPr>
        <p:spPr>
          <a:xfrm flipV="1">
            <a:off x="5304182" y="3948945"/>
            <a:ext cx="0" cy="1194588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244C0DEF-7B36-4B5D-A3E7-F68CBAC109D7}"/>
              </a:ext>
            </a:extLst>
          </p:cNvPr>
          <p:cNvCxnSpPr>
            <a:cxnSpLocks/>
          </p:cNvCxnSpPr>
          <p:nvPr/>
        </p:nvCxnSpPr>
        <p:spPr>
          <a:xfrm flipH="1" flipV="1">
            <a:off x="1341784" y="3299792"/>
            <a:ext cx="1258954" cy="660748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52" name="Group 51">
            <a:extLst>
              <a:ext uri="{FF2B5EF4-FFF2-40B4-BE49-F238E27FC236}">
                <a16:creationId xmlns:a16="http://schemas.microsoft.com/office/drawing/2014/main" id="{AF2D72AC-CDF5-41D3-8BC7-32F23DA44A75}"/>
              </a:ext>
            </a:extLst>
          </p:cNvPr>
          <p:cNvGrpSpPr/>
          <p:nvPr/>
        </p:nvGrpSpPr>
        <p:grpSpPr>
          <a:xfrm>
            <a:off x="1350574" y="3273415"/>
            <a:ext cx="5247862" cy="2580547"/>
            <a:chOff x="1341782" y="3299791"/>
            <a:chExt cx="5247862" cy="2580547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3EC7D161-269A-4897-916D-744B4A40F29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41783" y="5873712"/>
              <a:ext cx="5221356" cy="6626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305D534B-D533-401D-92FF-C6F115B52388}"/>
                </a:ext>
              </a:extLst>
            </p:cNvPr>
            <p:cNvCxnSpPr>
              <a:cxnSpLocks/>
            </p:cNvCxnSpPr>
            <p:nvPr/>
          </p:nvCxnSpPr>
          <p:spPr>
            <a:xfrm>
              <a:off x="1341783" y="3299791"/>
              <a:ext cx="0" cy="2573921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13EDE982-D24F-45DC-AC16-8F69437F2596}"/>
                </a:ext>
              </a:extLst>
            </p:cNvPr>
            <p:cNvCxnSpPr>
              <a:cxnSpLocks/>
            </p:cNvCxnSpPr>
            <p:nvPr/>
          </p:nvCxnSpPr>
          <p:spPr>
            <a:xfrm>
              <a:off x="6583018" y="3306417"/>
              <a:ext cx="0" cy="2573921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214E543-908D-4DB6-AE0E-90E9EC344782}"/>
                </a:ext>
              </a:extLst>
            </p:cNvPr>
            <p:cNvCxnSpPr>
              <a:cxnSpLocks/>
            </p:cNvCxnSpPr>
            <p:nvPr/>
          </p:nvCxnSpPr>
          <p:spPr>
            <a:xfrm>
              <a:off x="2620619" y="5143532"/>
              <a:ext cx="2703442" cy="1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DC4FE2CC-7CB8-433B-9A9D-9F4876DB7B9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322409" y="5160855"/>
              <a:ext cx="1258954" cy="660748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B085A097-B210-4B4D-BAAB-739D4EBD43F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41782" y="5143532"/>
              <a:ext cx="1272209" cy="712858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8122FB44-17A1-4DC2-A59B-F7C34004D0D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290929" y="3299791"/>
              <a:ext cx="1298715" cy="681007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70A3A494-F288-44C2-99C3-95ECAA7DE38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959088" y="3314410"/>
              <a:ext cx="13252" cy="64613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F4EF47EE-0319-402E-95D2-DFB7D1FA10B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52460" y="5160855"/>
              <a:ext cx="0" cy="695535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1B71819A-E0D7-482A-A11B-4DD35BA63714}"/>
                </a:ext>
              </a:extLst>
            </p:cNvPr>
            <p:cNvSpPr txBox="1"/>
            <p:nvPr/>
          </p:nvSpPr>
          <p:spPr>
            <a:xfrm>
              <a:off x="2701373" y="3422468"/>
              <a:ext cx="982324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HS 2</a:t>
              </a:r>
              <a:endParaRPr lang="en-US" sz="2800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FFC5B74E-4F56-4A3D-AD6F-412D4CAB3578}"/>
                </a:ext>
              </a:extLst>
            </p:cNvPr>
            <p:cNvSpPr txBox="1"/>
            <p:nvPr/>
          </p:nvSpPr>
          <p:spPr>
            <a:xfrm>
              <a:off x="4374754" y="3366600"/>
              <a:ext cx="982324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HS 3</a:t>
              </a:r>
              <a:endParaRPr lang="en-US" sz="2800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4FF6EAE6-EA17-4A0E-8504-35A1A7EEF6AB}"/>
                </a:ext>
              </a:extLst>
            </p:cNvPr>
            <p:cNvSpPr txBox="1"/>
            <p:nvPr/>
          </p:nvSpPr>
          <p:spPr>
            <a:xfrm>
              <a:off x="2563464" y="4269776"/>
              <a:ext cx="3045519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Ý kiến thống nhất</a:t>
              </a:r>
              <a:endParaRPr lang="en-US" sz="2800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99D4A054-60D7-4DE2-A0C3-BF6EFA7C47AE}"/>
                </a:ext>
              </a:extLst>
            </p:cNvPr>
            <p:cNvSpPr txBox="1"/>
            <p:nvPr/>
          </p:nvSpPr>
          <p:spPr>
            <a:xfrm>
              <a:off x="1519856" y="4183434"/>
              <a:ext cx="982324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HS 1</a:t>
              </a:r>
              <a:endParaRPr lang="en-US" sz="2800"/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0555F6C3-ACE4-4D51-812A-A560010A7BA2}"/>
                </a:ext>
              </a:extLst>
            </p:cNvPr>
            <p:cNvSpPr txBox="1"/>
            <p:nvPr/>
          </p:nvSpPr>
          <p:spPr>
            <a:xfrm>
              <a:off x="5457406" y="4270520"/>
              <a:ext cx="982324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HS 4</a:t>
              </a:r>
              <a:endParaRPr lang="en-US" sz="2800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A90205AA-B211-4C55-9696-CD14BBDDFF24}"/>
                </a:ext>
              </a:extLst>
            </p:cNvPr>
            <p:cNvSpPr txBox="1"/>
            <p:nvPr/>
          </p:nvSpPr>
          <p:spPr>
            <a:xfrm>
              <a:off x="2582512" y="5231087"/>
              <a:ext cx="982324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HS 6</a:t>
              </a:r>
              <a:endParaRPr lang="en-US" sz="2800"/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7C72D4E4-ACAF-423E-98BF-4B08BE16057A}"/>
                </a:ext>
              </a:extLst>
            </p:cNvPr>
            <p:cNvSpPr txBox="1"/>
            <p:nvPr/>
          </p:nvSpPr>
          <p:spPr>
            <a:xfrm>
              <a:off x="4435334" y="5202658"/>
              <a:ext cx="982324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HS 5</a:t>
              </a:r>
              <a:endParaRPr lang="en-US" sz="2800"/>
            </a:p>
          </p:txBody>
        </p:sp>
      </p:grpSp>
      <p:pic>
        <p:nvPicPr>
          <p:cNvPr id="53" name="3 Minute Timer with Music" descr="OPL20U25GSXzBJYl68kk8uQGfFKzs7yb1M4KJWUiLk6ZEvGF+qCIPSnY57AbBFCvTW(2023.15.83.Nguyen Hien)83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:a16="http://schemas.microsoft.com/office/drawing/2014/main" id="{28353272-0233-42BB-AE2D-D670CE85CE2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0710" t="34405" r="21287" b="34493"/>
          <a:stretch/>
        </p:blipFill>
        <p:spPr>
          <a:xfrm>
            <a:off x="7681209" y="6084291"/>
            <a:ext cx="1632611" cy="49244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BFC3684F-2404-4366-89A4-2BE1780C93C2}"/>
                  </a:ext>
                </a:extLst>
              </p:cNvPr>
              <p:cNvSpPr txBox="1"/>
              <p:nvPr/>
            </p:nvSpPr>
            <p:spPr>
              <a:xfrm>
                <a:off x="206002" y="906241"/>
                <a:ext cx="11399844" cy="166205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20000"/>
                  </a:lnSpc>
                  <a:spcBef>
                    <a:spcPts val="300"/>
                  </a:spcBef>
                  <a:spcAft>
                    <a:spcPts val="720"/>
                  </a:spcAft>
                </a:pPr>
                <a:r>
                  <a:rPr lang="en-US" sz="2800" b="1" u="sng" dirty="0" err="1">
                    <a:solidFill>
                      <a:srgbClr val="FFFF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Bài</a:t>
                </a:r>
                <a:r>
                  <a:rPr lang="en-US" sz="2800" b="1" u="sng" dirty="0">
                    <a:solidFill>
                      <a:srgbClr val="FFFF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5: SGK.Tr79. 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Cho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tứ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giác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ABC</m:t>
                    </m:r>
                  </m:oMath>
                </a14:m>
                <a:r>
                  <a:rPr lang="en-US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D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và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các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điểm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M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 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N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lần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lượt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thuộc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các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đoạn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thẳng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AB</m:t>
                    </m:r>
                  </m:oMath>
                </a14:m>
                <a:r>
                  <a:rPr lang="en-US" sz="2800" dirty="0">
                    <a:solidFill>
                      <a:srgbClr val="FFFF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và</a:t>
                </a:r>
                <a:r>
                  <a:rPr lang="en-US" sz="2800" dirty="0">
                    <a:solidFill>
                      <a:srgbClr val="FFFF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</m:t>
                    </m:r>
                  </m:oMath>
                </a14:m>
                <a:r>
                  <a:rPr lang="en-US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D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sao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cho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các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tứ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giác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MND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 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B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MNC</m:t>
                    </m:r>
                  </m:oMath>
                </a14:m>
                <a:r>
                  <a:rPr lang="en-US" sz="2800" dirty="0">
                    <a:solidFill>
                      <a:srgbClr val="FFFF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là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các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tứ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giác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nội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tiếp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.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Chứng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minh:</a:t>
                </a:r>
                <a:r>
                  <a:rPr lang="en-US" sz="280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</m:acc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</m:acc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=180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2800" dirty="0">
                  <a:solidFill>
                    <a:srgbClr val="FFFF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BFC3684F-2404-4366-89A4-2BE1780C93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002" y="906241"/>
                <a:ext cx="11399844" cy="1662058"/>
              </a:xfrm>
              <a:prstGeom prst="rect">
                <a:avLst/>
              </a:prstGeom>
              <a:blipFill rotWithShape="1">
                <a:blip r:embed="rId6"/>
                <a:stretch>
                  <a:fillRect l="-1123" t="-1103" r="-1070" b="-66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44974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35" fill="hold" display="0">
                  <p:stCondLst>
                    <p:cond delay="indefinite"/>
                  </p:stCondLst>
                </p:cTn>
                <p:tgtEl>
                  <p:spTgt spid="53"/>
                </p:tgtEl>
              </p:cMediaNode>
            </p:video>
          </p:childTnLst>
        </p:cTn>
      </p:par>
    </p:tnLst>
    <p:bldLst>
      <p:bldP spid="5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F03E79E-088B-47EE-8A16-3EFE780BBEAC}"/>
                  </a:ext>
                </a:extLst>
              </p:cNvPr>
              <p:cNvSpPr txBox="1"/>
              <p:nvPr/>
            </p:nvSpPr>
            <p:spPr>
              <a:xfrm>
                <a:off x="265881" y="2126942"/>
                <a:ext cx="11769432" cy="517404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20000"/>
                  </a:lnSpc>
                  <a:spcBef>
                    <a:spcPts val="300"/>
                  </a:spcBef>
                  <a:spcAft>
                    <a:spcPts val="720"/>
                  </a:spcAft>
                </a:pP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Vì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tứ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AMND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nội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tiếp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</a:t>
                </a:r>
              </a:p>
              <a:p>
                <a:pPr algn="just">
                  <a:lnSpc>
                    <a:spcPct val="120000"/>
                  </a:lnSpc>
                  <a:spcBef>
                    <a:spcPts val="300"/>
                  </a:spcBef>
                  <a:spcAft>
                    <a:spcPts val="720"/>
                  </a:spcAft>
                </a:pP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</m:acc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MND</m:t>
                        </m:r>
                      </m:e>
                    </m:acc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=180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  <a:p>
                <a:pPr algn="just">
                  <a:lnSpc>
                    <a:spcPct val="120000"/>
                  </a:lnSpc>
                  <a:spcBef>
                    <a:spcPts val="300"/>
                  </a:spcBef>
                  <a:spcAft>
                    <a:spcPts val="720"/>
                  </a:spcAft>
                </a:pP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Mà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MNC</m:t>
                        </m:r>
                      </m:e>
                    </m:acc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MND</m:t>
                        </m:r>
                      </m:e>
                    </m:acc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=180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Hai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kề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bù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</a:t>
                </a:r>
              </a:p>
              <a:p>
                <a:pPr algn="just">
                  <a:lnSpc>
                    <a:spcPct val="120000"/>
                  </a:lnSpc>
                  <a:spcBef>
                    <a:spcPts val="300"/>
                  </a:spcBef>
                  <a:spcAft>
                    <a:spcPts val="720"/>
                  </a:spcAft>
                </a:pP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Suy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ra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MNC</m:t>
                        </m:r>
                      </m:e>
                    </m:acc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</m:acc>
                  </m:oMath>
                </a14:m>
                <a:r>
                  <a:rPr lang="en-US" sz="2800" i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(1).</a:t>
                </a:r>
              </a:p>
              <a:p>
                <a:pPr algn="just">
                  <a:lnSpc>
                    <a:spcPct val="120000"/>
                  </a:lnSpc>
                  <a:spcBef>
                    <a:spcPts val="300"/>
                  </a:spcBef>
                  <a:spcAft>
                    <a:spcPts val="720"/>
                  </a:spcAft>
                </a:pP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Tứ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BCNM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nội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tiếp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</a:t>
                </a:r>
              </a:p>
              <a:p>
                <a:pPr algn="just">
                  <a:lnSpc>
                    <a:spcPct val="120000"/>
                  </a:lnSpc>
                  <a:spcBef>
                    <a:spcPts val="300"/>
                  </a:spcBef>
                  <a:spcAft>
                    <a:spcPts val="720"/>
                  </a:spcAft>
                </a:pP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MNC</m:t>
                        </m:r>
                      </m:e>
                    </m:acc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</m:acc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=180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(2).</a:t>
                </a:r>
              </a:p>
              <a:p>
                <a:pPr algn="just">
                  <a:lnSpc>
                    <a:spcPct val="120000"/>
                  </a:lnSpc>
                  <a:spcBef>
                    <a:spcPts val="300"/>
                  </a:spcBef>
                  <a:spcAft>
                    <a:spcPts val="720"/>
                  </a:spcAft>
                </a:pP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Từ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(1)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(2) ta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</m:acc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</m:acc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=180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đpcm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</a:t>
                </a:r>
              </a:p>
              <a:p>
                <a:pPr algn="just">
                  <a:lnSpc>
                    <a:spcPct val="120000"/>
                  </a:lnSpc>
                  <a:spcBef>
                    <a:spcPts val="300"/>
                  </a:spcBef>
                  <a:spcAft>
                    <a:spcPts val="720"/>
                  </a:spcAft>
                </a:pPr>
                <a:endParaRPr lang="en-US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F03E79E-088B-47EE-8A16-3EFE780BBE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5881" y="2126942"/>
                <a:ext cx="11769432" cy="5174045"/>
              </a:xfrm>
              <a:prstGeom prst="rect">
                <a:avLst/>
              </a:prstGeom>
              <a:blipFill>
                <a:blip r:embed="rId2"/>
                <a:stretch>
                  <a:fillRect l="-1088" t="-4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31780FD1-B784-49BE-8308-553A53F54992}"/>
              </a:ext>
            </a:extLst>
          </p:cNvPr>
          <p:cNvSpPr txBox="1"/>
          <p:nvPr/>
        </p:nvSpPr>
        <p:spPr>
          <a:xfrm>
            <a:off x="206002" y="293703"/>
            <a:ext cx="11282449" cy="1081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Bef>
                <a:spcPts val="300"/>
              </a:spcBef>
              <a:spcAft>
                <a:spcPts val="720"/>
              </a:spcAft>
            </a:pPr>
            <a:r>
              <a:rPr lang="en-US" sz="2800" b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Dạng 2: Vận dụng tính chất của tứ giác nội tiếp chứng minh các yếu tố hình học</a:t>
            </a:r>
            <a:endParaRPr lang="en-US" sz="2800">
              <a:solidFill>
                <a:srgbClr val="FFFF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FC3684F-2404-4366-89A4-2BE1780C93C2}"/>
              </a:ext>
            </a:extLst>
          </p:cNvPr>
          <p:cNvSpPr txBox="1"/>
          <p:nvPr/>
        </p:nvSpPr>
        <p:spPr>
          <a:xfrm>
            <a:off x="206002" y="1304402"/>
            <a:ext cx="6168188" cy="6093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Bef>
                <a:spcPts val="300"/>
              </a:spcBef>
              <a:spcAft>
                <a:spcPts val="720"/>
              </a:spcAft>
            </a:pPr>
            <a:r>
              <a:rPr lang="en-US" sz="2800" b="1" u="sng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2800" b="1" u="sng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5 </a:t>
            </a:r>
            <a:r>
              <a:rPr lang="en-US" sz="2800" b="1" u="sng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SGK</a:t>
            </a:r>
            <a:r>
              <a:rPr lang="en-US" sz="2800" b="1" u="sng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/</a:t>
            </a:r>
            <a:r>
              <a:rPr lang="en-US" sz="2800" b="1" u="sng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Tr79</a:t>
            </a:r>
            <a:endParaRPr lang="en-US" sz="2800" dirty="0">
              <a:solidFill>
                <a:srgbClr val="FFFF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grpSp>
        <p:nvGrpSpPr>
          <p:cNvPr id="4" name="Group 4">
            <a:extLst>
              <a:ext uri="{FF2B5EF4-FFF2-40B4-BE49-F238E27FC236}">
                <a16:creationId xmlns:a16="http://schemas.microsoft.com/office/drawing/2014/main" id="{23A76016-4824-D646-5952-39C0E9E86BC5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800225" y="952500"/>
            <a:ext cx="4688226" cy="2893943"/>
            <a:chOff x="4306" y="858"/>
            <a:chExt cx="2396" cy="1479"/>
          </a:xfrm>
        </p:grpSpPr>
        <p:sp>
          <p:nvSpPr>
            <p:cNvPr id="5" name="AutoShape 3">
              <a:extLst>
                <a:ext uri="{FF2B5EF4-FFF2-40B4-BE49-F238E27FC236}">
                  <a16:creationId xmlns:a16="http://schemas.microsoft.com/office/drawing/2014/main" id="{3E51E2CC-3DB6-ABCC-0232-E836243F54C8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4306" y="858"/>
              <a:ext cx="2396" cy="14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Line 6">
              <a:extLst>
                <a:ext uri="{FF2B5EF4-FFF2-40B4-BE49-F238E27FC236}">
                  <a16:creationId xmlns:a16="http://schemas.microsoft.com/office/drawing/2014/main" id="{9A29DECC-C9A4-EF13-A4C1-8D83E1D8638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504" y="1093"/>
              <a:ext cx="342" cy="1034"/>
            </a:xfrm>
            <a:prstGeom prst="line">
              <a:avLst/>
            </a:prstGeom>
            <a:noFill/>
            <a:ln w="28575" cap="flat">
              <a:solidFill>
                <a:srgbClr val="FBFB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Line 7">
              <a:extLst>
                <a:ext uri="{FF2B5EF4-FFF2-40B4-BE49-F238E27FC236}">
                  <a16:creationId xmlns:a16="http://schemas.microsoft.com/office/drawing/2014/main" id="{C0A03E87-B935-BC2D-14F0-5F919C30269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04" y="2127"/>
              <a:ext cx="1982" cy="0"/>
            </a:xfrm>
            <a:prstGeom prst="line">
              <a:avLst/>
            </a:prstGeom>
            <a:noFill/>
            <a:ln w="28575" cap="flat">
              <a:solidFill>
                <a:srgbClr val="FBFB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Line 8">
              <a:extLst>
                <a:ext uri="{FF2B5EF4-FFF2-40B4-BE49-F238E27FC236}">
                  <a16:creationId xmlns:a16="http://schemas.microsoft.com/office/drawing/2014/main" id="{18EDADD3-5C95-2DDA-F031-6921E41E38A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46" y="1093"/>
              <a:ext cx="775" cy="12"/>
            </a:xfrm>
            <a:prstGeom prst="line">
              <a:avLst/>
            </a:prstGeom>
            <a:noFill/>
            <a:ln w="28575" cap="flat">
              <a:solidFill>
                <a:srgbClr val="FBFB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Line 9">
              <a:extLst>
                <a:ext uri="{FF2B5EF4-FFF2-40B4-BE49-F238E27FC236}">
                  <a16:creationId xmlns:a16="http://schemas.microsoft.com/office/drawing/2014/main" id="{0210BD6E-5A73-9F75-C6B2-4D5F8E23602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621" y="1105"/>
              <a:ext cx="865" cy="1022"/>
            </a:xfrm>
            <a:prstGeom prst="line">
              <a:avLst/>
            </a:prstGeom>
            <a:noFill/>
            <a:ln w="28575" cap="flat">
              <a:solidFill>
                <a:srgbClr val="FBFB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Line 10">
              <a:extLst>
                <a:ext uri="{FF2B5EF4-FFF2-40B4-BE49-F238E27FC236}">
                  <a16:creationId xmlns:a16="http://schemas.microsoft.com/office/drawing/2014/main" id="{FF9FA2D3-47AC-4883-E45A-BAF5344F699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636" y="1395"/>
              <a:ext cx="1231" cy="335"/>
            </a:xfrm>
            <a:prstGeom prst="line">
              <a:avLst/>
            </a:prstGeom>
            <a:noFill/>
            <a:ln w="28575" cap="flat">
              <a:solidFill>
                <a:srgbClr val="FBFB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6" name="Group 14">
              <a:extLst>
                <a:ext uri="{FF2B5EF4-FFF2-40B4-BE49-F238E27FC236}">
                  <a16:creationId xmlns:a16="http://schemas.microsoft.com/office/drawing/2014/main" id="{6760AB23-4E3A-7F5E-A881-3B037829D9E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02" y="918"/>
              <a:ext cx="168" cy="199"/>
              <a:chOff x="4702" y="918"/>
              <a:chExt cx="168" cy="199"/>
            </a:xfrm>
          </p:grpSpPr>
          <p:sp>
            <p:nvSpPr>
              <p:cNvPr id="37" name="Oval 11">
                <a:extLst>
                  <a:ext uri="{FF2B5EF4-FFF2-40B4-BE49-F238E27FC236}">
                    <a16:creationId xmlns:a16="http://schemas.microsoft.com/office/drawing/2014/main" id="{104DDA78-E444-ED60-0F2A-B00C54D26B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22" y="1068"/>
                <a:ext cx="48" cy="49"/>
              </a:xfrm>
              <a:prstGeom prst="ellipse">
                <a:avLst/>
              </a:prstGeom>
              <a:solidFill>
                <a:srgbClr val="FFFDFD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" name="Oval 12">
                <a:extLst>
                  <a:ext uri="{FF2B5EF4-FFF2-40B4-BE49-F238E27FC236}">
                    <a16:creationId xmlns:a16="http://schemas.microsoft.com/office/drawing/2014/main" id="{750EE7CF-09AF-81E6-1679-23144B6948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22" y="1068"/>
                <a:ext cx="48" cy="49"/>
              </a:xfrm>
              <a:prstGeom prst="ellips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" name="Rectangle 13">
                <a:extLst>
                  <a:ext uri="{FF2B5EF4-FFF2-40B4-BE49-F238E27FC236}">
                    <a16:creationId xmlns:a16="http://schemas.microsoft.com/office/drawing/2014/main" id="{6EEACB94-D93B-2475-C9D5-F48D95907F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02" y="918"/>
                <a:ext cx="156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800" b="1" i="1" u="none" strike="noStrike" cap="none" normalizeH="0" baseline="0">
                    <a:ln>
                      <a:noFill/>
                    </a:ln>
                    <a:solidFill>
                      <a:srgbClr val="FBFBFB"/>
                    </a:solidFill>
                    <a:effectLst/>
                    <a:latin typeface="Times New Roman" panose="02020603050405020304" pitchFamily="18" charset="0"/>
                  </a:rPr>
                  <a:t>B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7" name="Group 18">
              <a:extLst>
                <a:ext uri="{FF2B5EF4-FFF2-40B4-BE49-F238E27FC236}">
                  <a16:creationId xmlns:a16="http://schemas.microsoft.com/office/drawing/2014/main" id="{8DCE823B-89D9-7314-041D-051A2BFFDA4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66" y="2103"/>
              <a:ext cx="162" cy="198"/>
              <a:chOff x="4366" y="2103"/>
              <a:chExt cx="162" cy="198"/>
            </a:xfrm>
          </p:grpSpPr>
          <p:sp>
            <p:nvSpPr>
              <p:cNvPr id="34" name="Oval 15">
                <a:extLst>
                  <a:ext uri="{FF2B5EF4-FFF2-40B4-BE49-F238E27FC236}">
                    <a16:creationId xmlns:a16="http://schemas.microsoft.com/office/drawing/2014/main" id="{FBE4255C-4C01-31A6-91AE-6A407E5263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80" y="2103"/>
                <a:ext cx="48" cy="48"/>
              </a:xfrm>
              <a:prstGeom prst="ellipse">
                <a:avLst/>
              </a:prstGeom>
              <a:solidFill>
                <a:srgbClr val="FFFDFD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" name="Oval 16">
                <a:extLst>
                  <a:ext uri="{FF2B5EF4-FFF2-40B4-BE49-F238E27FC236}">
                    <a16:creationId xmlns:a16="http://schemas.microsoft.com/office/drawing/2014/main" id="{F77894F9-0F9C-BEAD-46C0-721A74B959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80" y="2103"/>
                <a:ext cx="48" cy="48"/>
              </a:xfrm>
              <a:prstGeom prst="ellips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" name="Rectangle 17">
                <a:extLst>
                  <a:ext uri="{FF2B5EF4-FFF2-40B4-BE49-F238E27FC236}">
                    <a16:creationId xmlns:a16="http://schemas.microsoft.com/office/drawing/2014/main" id="{C1DDCFDD-A645-8EA3-D308-A4504355C5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66" y="2109"/>
                <a:ext cx="156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800" b="1" i="1" u="none" strike="noStrike" cap="none" normalizeH="0" baseline="0">
                    <a:ln>
                      <a:noFill/>
                    </a:ln>
                    <a:solidFill>
                      <a:srgbClr val="FBFBFB"/>
                    </a:solidFill>
                    <a:effectLst/>
                    <a:latin typeface="Times New Roman" panose="02020603050405020304" pitchFamily="18" charset="0"/>
                  </a:rPr>
                  <a:t>A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8" name="Group 22">
              <a:extLst>
                <a:ext uri="{FF2B5EF4-FFF2-40B4-BE49-F238E27FC236}">
                  <a16:creationId xmlns:a16="http://schemas.microsoft.com/office/drawing/2014/main" id="{2A74666D-B587-DE3C-77FE-9E795E2DE99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462" y="2091"/>
              <a:ext cx="223" cy="192"/>
              <a:chOff x="6462" y="2091"/>
              <a:chExt cx="223" cy="192"/>
            </a:xfrm>
          </p:grpSpPr>
          <p:sp>
            <p:nvSpPr>
              <p:cNvPr id="31" name="Oval 19">
                <a:extLst>
                  <a:ext uri="{FF2B5EF4-FFF2-40B4-BE49-F238E27FC236}">
                    <a16:creationId xmlns:a16="http://schemas.microsoft.com/office/drawing/2014/main" id="{86EE44C1-414E-8B49-783D-8EE31A3051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62" y="2103"/>
                <a:ext cx="48" cy="48"/>
              </a:xfrm>
              <a:prstGeom prst="ellipse">
                <a:avLst/>
              </a:prstGeom>
              <a:solidFill>
                <a:srgbClr val="FFFDFD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" name="Oval 20">
                <a:extLst>
                  <a:ext uri="{FF2B5EF4-FFF2-40B4-BE49-F238E27FC236}">
                    <a16:creationId xmlns:a16="http://schemas.microsoft.com/office/drawing/2014/main" id="{34C4E551-E7D7-A51B-5028-476B91DEBE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62" y="2103"/>
                <a:ext cx="48" cy="48"/>
              </a:xfrm>
              <a:prstGeom prst="ellips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" name="Rectangle 21">
                <a:extLst>
                  <a:ext uri="{FF2B5EF4-FFF2-40B4-BE49-F238E27FC236}">
                    <a16:creationId xmlns:a16="http://schemas.microsoft.com/office/drawing/2014/main" id="{682B0239-241C-BDB9-22E2-8B85471723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22" y="2091"/>
                <a:ext cx="163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800" b="1" i="1" u="none" strike="noStrike" cap="none" normalizeH="0" baseline="0">
                    <a:ln>
                      <a:noFill/>
                    </a:ln>
                    <a:solidFill>
                      <a:srgbClr val="FBFBFB"/>
                    </a:solidFill>
                    <a:effectLst/>
                    <a:latin typeface="Times New Roman" panose="02020603050405020304" pitchFamily="18" charset="0"/>
                  </a:rPr>
                  <a:t>D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9" name="Group 26">
              <a:extLst>
                <a:ext uri="{FF2B5EF4-FFF2-40B4-BE49-F238E27FC236}">
                  <a16:creationId xmlns:a16="http://schemas.microsoft.com/office/drawing/2014/main" id="{7A8C54B1-6CD3-23FF-81D8-032A052A1C4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597" y="918"/>
              <a:ext cx="168" cy="211"/>
              <a:chOff x="5597" y="918"/>
              <a:chExt cx="168" cy="211"/>
            </a:xfrm>
          </p:grpSpPr>
          <p:sp>
            <p:nvSpPr>
              <p:cNvPr id="28" name="Oval 23">
                <a:extLst>
                  <a:ext uri="{FF2B5EF4-FFF2-40B4-BE49-F238E27FC236}">
                    <a16:creationId xmlns:a16="http://schemas.microsoft.com/office/drawing/2014/main" id="{94DA77DC-0D7A-B52F-B0B3-06B17FDF15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97" y="1080"/>
                <a:ext cx="48" cy="49"/>
              </a:xfrm>
              <a:prstGeom prst="ellipse">
                <a:avLst/>
              </a:prstGeom>
              <a:solidFill>
                <a:srgbClr val="FFFDFD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" name="Oval 24">
                <a:extLst>
                  <a:ext uri="{FF2B5EF4-FFF2-40B4-BE49-F238E27FC236}">
                    <a16:creationId xmlns:a16="http://schemas.microsoft.com/office/drawing/2014/main" id="{65143C46-36AE-CB3F-E363-28B5D07D23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97" y="1080"/>
                <a:ext cx="48" cy="49"/>
              </a:xfrm>
              <a:prstGeom prst="ellips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" name="Rectangle 25">
                <a:extLst>
                  <a:ext uri="{FF2B5EF4-FFF2-40B4-BE49-F238E27FC236}">
                    <a16:creationId xmlns:a16="http://schemas.microsoft.com/office/drawing/2014/main" id="{62F869A4-AC26-F714-CC9A-05B15D1C13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09" y="918"/>
                <a:ext cx="156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800" b="1" i="1" u="none" strike="noStrike" cap="none" normalizeH="0" baseline="0">
                    <a:ln>
                      <a:noFill/>
                    </a:ln>
                    <a:solidFill>
                      <a:srgbClr val="FBFBFB"/>
                    </a:solidFill>
                    <a:effectLst/>
                    <a:latin typeface="Times New Roman" panose="02020603050405020304" pitchFamily="18" charset="0"/>
                  </a:rPr>
                  <a:t>C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20" name="Group 30">
              <a:extLst>
                <a:ext uri="{FF2B5EF4-FFF2-40B4-BE49-F238E27FC236}">
                  <a16:creationId xmlns:a16="http://schemas.microsoft.com/office/drawing/2014/main" id="{0F4BFA5B-ACFC-3CCC-A6D4-BB66BA57080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75" y="1610"/>
              <a:ext cx="188" cy="192"/>
              <a:chOff x="4475" y="1610"/>
              <a:chExt cx="188" cy="192"/>
            </a:xfrm>
          </p:grpSpPr>
          <p:sp>
            <p:nvSpPr>
              <p:cNvPr id="25" name="Oval 27">
                <a:extLst>
                  <a:ext uri="{FF2B5EF4-FFF2-40B4-BE49-F238E27FC236}">
                    <a16:creationId xmlns:a16="http://schemas.microsoft.com/office/drawing/2014/main" id="{0D27C5A7-F70D-D072-BDD3-73AF47AFDA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12" y="1706"/>
                <a:ext cx="48" cy="48"/>
              </a:xfrm>
              <a:prstGeom prst="ellipse">
                <a:avLst/>
              </a:prstGeom>
              <a:solidFill>
                <a:srgbClr val="FFFDFD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" name="Oval 28">
                <a:extLst>
                  <a:ext uri="{FF2B5EF4-FFF2-40B4-BE49-F238E27FC236}">
                    <a16:creationId xmlns:a16="http://schemas.microsoft.com/office/drawing/2014/main" id="{50CAE95B-FF12-80D3-9F31-3B95A97E4B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12" y="1706"/>
                <a:ext cx="48" cy="48"/>
              </a:xfrm>
              <a:prstGeom prst="ellips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" name="Rectangle 29">
                <a:extLst>
                  <a:ext uri="{FF2B5EF4-FFF2-40B4-BE49-F238E27FC236}">
                    <a16:creationId xmlns:a16="http://schemas.microsoft.com/office/drawing/2014/main" id="{B55629EE-9829-4D6D-150C-ABDED32230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75" y="1610"/>
                <a:ext cx="188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800" b="1" i="1" u="none" strike="noStrike" cap="none" normalizeH="0" baseline="0">
                    <a:ln>
                      <a:noFill/>
                    </a:ln>
                    <a:solidFill>
                      <a:srgbClr val="FBFBFB"/>
                    </a:solidFill>
                    <a:effectLst/>
                    <a:latin typeface="Times New Roman" panose="02020603050405020304" pitchFamily="18" charset="0"/>
                  </a:rPr>
                  <a:t>M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21" name="Group 34">
              <a:extLst>
                <a:ext uri="{FF2B5EF4-FFF2-40B4-BE49-F238E27FC236}">
                  <a16:creationId xmlns:a16="http://schemas.microsoft.com/office/drawing/2014/main" id="{324BC286-1E82-158A-7DA7-1A881E7D81B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843" y="1237"/>
              <a:ext cx="211" cy="192"/>
              <a:chOff x="5843" y="1237"/>
              <a:chExt cx="211" cy="192"/>
            </a:xfrm>
          </p:grpSpPr>
          <p:sp>
            <p:nvSpPr>
              <p:cNvPr id="22" name="Oval 31">
                <a:extLst>
                  <a:ext uri="{FF2B5EF4-FFF2-40B4-BE49-F238E27FC236}">
                    <a16:creationId xmlns:a16="http://schemas.microsoft.com/office/drawing/2014/main" id="{D3A07659-9F28-EBEF-18E8-B36D879C40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43" y="1371"/>
                <a:ext cx="48" cy="48"/>
              </a:xfrm>
              <a:prstGeom prst="ellipse">
                <a:avLst/>
              </a:prstGeom>
              <a:solidFill>
                <a:srgbClr val="FFFDFD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" name="Oval 32">
                <a:extLst>
                  <a:ext uri="{FF2B5EF4-FFF2-40B4-BE49-F238E27FC236}">
                    <a16:creationId xmlns:a16="http://schemas.microsoft.com/office/drawing/2014/main" id="{081E8595-A199-C459-DBFA-2E8FBEE193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43" y="1371"/>
                <a:ext cx="48" cy="48"/>
              </a:xfrm>
              <a:prstGeom prst="ellips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" name="Rectangle 33">
                <a:extLst>
                  <a:ext uri="{FF2B5EF4-FFF2-40B4-BE49-F238E27FC236}">
                    <a16:creationId xmlns:a16="http://schemas.microsoft.com/office/drawing/2014/main" id="{8254B171-BE32-C1EB-A24A-B5E38CBD3A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91" y="1237"/>
                <a:ext cx="163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800" b="1" i="1" u="none" strike="noStrike" cap="none" normalizeH="0" baseline="0">
                    <a:ln>
                      <a:noFill/>
                    </a:ln>
                    <a:solidFill>
                      <a:srgbClr val="FBFBFB"/>
                    </a:solidFill>
                    <a:effectLst/>
                    <a:latin typeface="Times New Roman" panose="02020603050405020304" pitchFamily="18" charset="0"/>
                  </a:rPr>
                  <a:t>N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</p:grpSp>
      <p:pic>
        <p:nvPicPr>
          <p:cNvPr id="40" name="Picture 39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103A0B2-F6FC-4933-B158-D5DE94E97E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2411" y="4455402"/>
            <a:ext cx="2327672" cy="2327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875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3570047-0C4B-697C-0A36-621A11812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837" y="1339090"/>
            <a:ext cx="11110293" cy="854075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1800"/>
              </a:spcAft>
            </a:pP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 CUỐI CHƯƠNG VIII </a:t>
            </a:r>
            <a:b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dirty="0">
              <a:solidFill>
                <a:srgbClr val="FFFF00"/>
              </a:solidFill>
            </a:endParaRPr>
          </a:p>
        </p:txBody>
      </p:sp>
      <p:pic>
        <p:nvPicPr>
          <p:cNvPr id="4" name="Google Shape;54;p8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D0DC559-E816-6894-91E5-58A8531C2236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781300" y="64328"/>
            <a:ext cx="2410700" cy="340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53;p8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DDE7E48-2BD0-5D2B-40A4-2A6D3FFB140D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152" y="4282651"/>
            <a:ext cx="3308475" cy="2575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1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B0E9D86-FFCE-1225-743D-3C31A8BD48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rot="631394">
            <a:off x="7436249" y="3067771"/>
            <a:ext cx="3194131" cy="3194131"/>
          </a:xfrm>
          <a:prstGeom prst="rect">
            <a:avLst/>
          </a:prstGeom>
        </p:spPr>
      </p:pic>
      <p:pic>
        <p:nvPicPr>
          <p:cNvPr id="7" name="Graphic 6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F4B61C0-993C-71AA-2BF5-84BC50CFAFD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 rot="18889495">
            <a:off x="7963640" y="4019899"/>
            <a:ext cx="1574403" cy="1574403"/>
          </a:xfrm>
          <a:prstGeom prst="rect">
            <a:avLst/>
          </a:prstGeom>
        </p:spPr>
      </p:pic>
      <p:pic>
        <p:nvPicPr>
          <p:cNvPr id="8" name="Graphic 7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153854D-C107-5F14-99E6-EAEC58D8B0A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 rot="20520790">
            <a:off x="8697815" y="4126106"/>
            <a:ext cx="1488402" cy="1488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8912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2726841-2B10-B74D-5DAD-52BF801175D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4788" y="4944441"/>
            <a:ext cx="2209197" cy="1474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0FC1CF0-44D0-9233-9635-7EFFA79137C9}"/>
              </a:ext>
            </a:extLst>
          </p:cNvPr>
          <p:cNvSpPr txBox="1">
            <a:spLocks/>
          </p:cNvSpPr>
          <p:nvPr/>
        </p:nvSpPr>
        <p:spPr>
          <a:xfrm>
            <a:off x="0" y="60220"/>
            <a:ext cx="5241235" cy="7852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VẬN DỤNG</a:t>
            </a:r>
            <a:endParaRPr lang="en-US" sz="32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Placeholder 3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DDA1E83-A68C-1238-82A7-A36E7F0E8F44}"/>
              </a:ext>
            </a:extLst>
          </p:cNvPr>
          <p:cNvSpPr txBox="1">
            <a:spLocks/>
          </p:cNvSpPr>
          <p:nvPr/>
        </p:nvSpPr>
        <p:spPr>
          <a:xfrm>
            <a:off x="1378050" y="982139"/>
            <a:ext cx="5241235" cy="180663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toán thực tế</a:t>
            </a:r>
          </a:p>
        </p:txBody>
      </p:sp>
      <p:pic>
        <p:nvPicPr>
          <p:cNvPr id="37" name="3 Minute Timer with Music" descr="OPL20U25GSXzBJYl68kk8uQGfFKzs7yb1M4KJWUiLk6ZEvGF+qCIPSnY57AbBFCvTW(2023.15.83.Nguyen Hien)83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:a16="http://schemas.microsoft.com/office/drawing/2014/main" id="{BA10FE8F-090B-47D4-915B-FECF2CFFF0C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0710" t="34405" r="21287" b="34493"/>
          <a:stretch/>
        </p:blipFill>
        <p:spPr>
          <a:xfrm>
            <a:off x="10383507" y="6272834"/>
            <a:ext cx="1632611" cy="492443"/>
          </a:xfrm>
          <a:prstGeom prst="rect">
            <a:avLst/>
          </a:prstGeom>
        </p:spPr>
      </p:pic>
      <p:grpSp>
        <p:nvGrpSpPr>
          <p:cNvPr id="1070" name="Group 1069">
            <a:extLst>
              <a:ext uri="{FF2B5EF4-FFF2-40B4-BE49-F238E27FC236}">
                <a16:creationId xmlns:a16="http://schemas.microsoft.com/office/drawing/2014/main" id="{1FCB9053-E38A-8FBB-4EC0-DFCE0C8D6D71}"/>
              </a:ext>
            </a:extLst>
          </p:cNvPr>
          <p:cNvGrpSpPr/>
          <p:nvPr/>
        </p:nvGrpSpPr>
        <p:grpSpPr>
          <a:xfrm>
            <a:off x="607403" y="661751"/>
            <a:ext cx="11235462" cy="3803650"/>
            <a:chOff x="169139" y="195263"/>
            <a:chExt cx="11235462" cy="3803650"/>
          </a:xfrm>
        </p:grpSpPr>
        <p:cxnSp>
          <p:nvCxnSpPr>
            <p:cNvPr id="3" name="Straight Connector 2" descr="OPL20U25GSXzBJYl68kk8uQGfFKzs7yb1M4KJWUiLk6ZEvGF+qCIPSnY57AbBFCvTW(2023.15.83.Nguyen Hien)83+K4lPs7H94VUqPe2XwIsfPRnrXQE//QTEXxb8/8N4CNc6FpgZahzpTjFhMzSA7T/nHJa11DE8Ng2TP3iAmRczFlmslSuUNOgUeb6yRvs0=">
              <a:extLst>
                <a:ext uri="{FF2B5EF4-FFF2-40B4-BE49-F238E27FC236}">
                  <a16:creationId xmlns:a16="http://schemas.microsoft.com/office/drawing/2014/main" id="{37952358-6350-B399-46AC-7131915460A4}"/>
                </a:ext>
              </a:extLst>
            </p:cNvPr>
            <p:cNvCxnSpPr>
              <a:cxnSpLocks/>
            </p:cNvCxnSpPr>
            <p:nvPr/>
          </p:nvCxnSpPr>
          <p:spPr>
            <a:xfrm>
              <a:off x="169139" y="982139"/>
              <a:ext cx="5241235" cy="0"/>
            </a:xfrm>
            <a:prstGeom prst="line">
              <a:avLst/>
            </a:prstGeom>
            <a:ln w="38100">
              <a:solidFill>
                <a:srgbClr val="E6E6E6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047" name="AutoShape 29">
              <a:extLst>
                <a:ext uri="{FF2B5EF4-FFF2-40B4-BE49-F238E27FC236}">
                  <a16:creationId xmlns:a16="http://schemas.microsoft.com/office/drawing/2014/main" id="{397FDC21-4579-44EE-D2D6-AEBAB542A5DF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7305676" y="195263"/>
              <a:ext cx="4098925" cy="3803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049" name="Group 34">
              <a:extLst>
                <a:ext uri="{FF2B5EF4-FFF2-40B4-BE49-F238E27FC236}">
                  <a16:creationId xmlns:a16="http://schemas.microsoft.com/office/drawing/2014/main" id="{8E25FE68-37AC-91B7-4048-9E26C471E53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431089" y="320676"/>
              <a:ext cx="3868738" cy="3552825"/>
              <a:chOff x="4501" y="202"/>
              <a:chExt cx="2437" cy="2238"/>
            </a:xfrm>
          </p:grpSpPr>
          <p:pic>
            <p:nvPicPr>
              <p:cNvPr id="1068" name="Picture 32">
                <a:extLst>
                  <a:ext uri="{FF2B5EF4-FFF2-40B4-BE49-F238E27FC236}">
                    <a16:creationId xmlns:a16="http://schemas.microsoft.com/office/drawing/2014/main" id="{F02DA98C-7E52-CCBD-E394-9285D2F9920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13" y="202"/>
                <a:ext cx="2425" cy="2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69" name="Picture 33">
                <a:extLst>
                  <a:ext uri="{FF2B5EF4-FFF2-40B4-BE49-F238E27FC236}">
                    <a16:creationId xmlns:a16="http://schemas.microsoft.com/office/drawing/2014/main" id="{1B2AFDD6-AE48-7E93-A2FA-7666D4DECFC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01" y="202"/>
                <a:ext cx="2425" cy="2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050" name="Line 35">
              <a:extLst>
                <a:ext uri="{FF2B5EF4-FFF2-40B4-BE49-F238E27FC236}">
                  <a16:creationId xmlns:a16="http://schemas.microsoft.com/office/drawing/2014/main" id="{E2465D23-FB6D-9536-338C-0D6C798A13D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326564" y="652463"/>
              <a:ext cx="1249363" cy="95250"/>
            </a:xfrm>
            <a:prstGeom prst="line">
              <a:avLst/>
            </a:prstGeom>
            <a:noFill/>
            <a:ln w="28575" cap="flat">
              <a:solidFill>
                <a:srgbClr val="FFFF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1" name="Line 36">
              <a:extLst>
                <a:ext uri="{FF2B5EF4-FFF2-40B4-BE49-F238E27FC236}">
                  <a16:creationId xmlns:a16="http://schemas.microsoft.com/office/drawing/2014/main" id="{F9D4065E-81BB-BBD5-4188-268851DE0A2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393114" y="747713"/>
              <a:ext cx="2182813" cy="496888"/>
            </a:xfrm>
            <a:prstGeom prst="line">
              <a:avLst/>
            </a:prstGeom>
            <a:noFill/>
            <a:ln w="28575" cap="flat">
              <a:solidFill>
                <a:srgbClr val="FFFF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2" name="Line 37">
              <a:extLst>
                <a:ext uri="{FF2B5EF4-FFF2-40B4-BE49-F238E27FC236}">
                  <a16:creationId xmlns:a16="http://schemas.microsoft.com/office/drawing/2014/main" id="{69F5C80C-D3D0-E416-9150-1FFF0641317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393114" y="652463"/>
              <a:ext cx="933450" cy="592138"/>
            </a:xfrm>
            <a:prstGeom prst="line">
              <a:avLst/>
            </a:prstGeom>
            <a:noFill/>
            <a:ln w="28575" cap="flat">
              <a:solidFill>
                <a:srgbClr val="FFFF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053" name="Group 40">
              <a:extLst>
                <a:ext uri="{FF2B5EF4-FFF2-40B4-BE49-F238E27FC236}">
                  <a16:creationId xmlns:a16="http://schemas.microsoft.com/office/drawing/2014/main" id="{B8D489BD-A648-E301-B9B3-F2056E29716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764603" y="976316"/>
              <a:ext cx="293688" cy="230188"/>
              <a:chOff x="5521" y="615"/>
              <a:chExt cx="185" cy="145"/>
            </a:xfrm>
          </p:grpSpPr>
          <p:sp>
            <p:nvSpPr>
              <p:cNvPr id="1066" name="Rectangle 38">
                <a:extLst>
                  <a:ext uri="{FF2B5EF4-FFF2-40B4-BE49-F238E27FC236}">
                    <a16:creationId xmlns:a16="http://schemas.microsoft.com/office/drawing/2014/main" id="{074576BB-F829-35D0-799C-8D23C76BF7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21" y="618"/>
                <a:ext cx="149" cy="1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100" b="0" i="0" u="none" strike="noStrike" cap="none" normalizeH="0" baseline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latin typeface="VNtimes new roman" panose="020B7200000000000000" pitchFamily="34" charset="0"/>
                  </a:rPr>
                  <a:t>30</a:t>
                </a:r>
                <a:endParaRPr kumimoji="0" lang="en-US" alt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067" name="Rectangle 39">
                <a:extLst>
                  <a:ext uri="{FF2B5EF4-FFF2-40B4-BE49-F238E27FC236}">
                    <a16:creationId xmlns:a16="http://schemas.microsoft.com/office/drawing/2014/main" id="{3A9CCFD9-AF88-209D-6F34-060276E1FD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19" y="615"/>
                <a:ext cx="87" cy="1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100" b="0" i="0" u="none" strike="noStrike" cap="none" normalizeH="0" baseline="0">
                    <a:ln>
                      <a:noFill/>
                    </a:ln>
                    <a:solidFill>
                      <a:srgbClr val="FFFF00"/>
                    </a:solidFill>
                    <a:effectLst/>
                    <a:latin typeface="Symbol" panose="05050102010706020507" pitchFamily="18" charset="2"/>
                  </a:rPr>
                  <a:t>°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054" name="Group 44">
              <a:extLst>
                <a:ext uri="{FF2B5EF4-FFF2-40B4-BE49-F238E27FC236}">
                  <a16:creationId xmlns:a16="http://schemas.microsoft.com/office/drawing/2014/main" id="{0D17AB52-F5B4-6994-F85C-39F16906C11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150352" y="404813"/>
              <a:ext cx="247650" cy="304800"/>
              <a:chOff x="5764" y="255"/>
              <a:chExt cx="156" cy="192"/>
            </a:xfrm>
          </p:grpSpPr>
          <p:sp>
            <p:nvSpPr>
              <p:cNvPr id="1063" name="Oval 41">
                <a:extLst>
                  <a:ext uri="{FF2B5EF4-FFF2-40B4-BE49-F238E27FC236}">
                    <a16:creationId xmlns:a16="http://schemas.microsoft.com/office/drawing/2014/main" id="{9AA254F6-46B0-5FE7-3417-3C9B568B81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1" y="387"/>
                <a:ext cx="48" cy="48"/>
              </a:xfrm>
              <a:prstGeom prst="ellipse">
                <a:avLst/>
              </a:prstGeom>
              <a:solidFill>
                <a:srgbClr val="FFFF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64" name="Oval 42">
                <a:extLst>
                  <a:ext uri="{FF2B5EF4-FFF2-40B4-BE49-F238E27FC236}">
                    <a16:creationId xmlns:a16="http://schemas.microsoft.com/office/drawing/2014/main" id="{D043198E-9086-FC2F-AC1F-685B8542D6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1" y="387"/>
                <a:ext cx="48" cy="48"/>
              </a:xfrm>
              <a:prstGeom prst="ellips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65" name="Rectangle 43">
                <a:extLst>
                  <a:ext uri="{FF2B5EF4-FFF2-40B4-BE49-F238E27FC236}">
                    <a16:creationId xmlns:a16="http://schemas.microsoft.com/office/drawing/2014/main" id="{F3A1F398-88D5-7CE8-CB28-87F7E0EFE7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4" y="255"/>
                <a:ext cx="156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800" b="1" i="1" u="none" strike="noStrike" cap="none" normalizeH="0" baseline="0">
                    <a:ln>
                      <a:noFill/>
                    </a:ln>
                    <a:solidFill>
                      <a:srgbClr val="FFFF00"/>
                    </a:solidFill>
                    <a:effectLst/>
                    <a:latin typeface="Times New Roman" panose="02020603050405020304" pitchFamily="18" charset="0"/>
                  </a:rPr>
                  <a:t>B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055" name="Group 48">
              <a:extLst>
                <a:ext uri="{FF2B5EF4-FFF2-40B4-BE49-F238E27FC236}">
                  <a16:creationId xmlns:a16="http://schemas.microsoft.com/office/drawing/2014/main" id="{5544B648-9B33-2176-BE2F-1C9EB26FCD1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320339" y="709613"/>
              <a:ext cx="293688" cy="352425"/>
              <a:chOff x="6501" y="447"/>
              <a:chExt cx="185" cy="222"/>
            </a:xfrm>
          </p:grpSpPr>
          <p:sp>
            <p:nvSpPr>
              <p:cNvPr id="1060" name="Oval 45">
                <a:extLst>
                  <a:ext uri="{FF2B5EF4-FFF2-40B4-BE49-F238E27FC236}">
                    <a16:creationId xmlns:a16="http://schemas.microsoft.com/office/drawing/2014/main" id="{8ADDEF8A-C0EA-C790-0751-490CD616A7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38" y="447"/>
                <a:ext cx="48" cy="48"/>
              </a:xfrm>
              <a:prstGeom prst="ellipse">
                <a:avLst/>
              </a:prstGeom>
              <a:solidFill>
                <a:srgbClr val="FFFF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61" name="Oval 46">
                <a:extLst>
                  <a:ext uri="{FF2B5EF4-FFF2-40B4-BE49-F238E27FC236}">
                    <a16:creationId xmlns:a16="http://schemas.microsoft.com/office/drawing/2014/main" id="{D2F81710-9A99-2977-9F67-4DD745D682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38" y="447"/>
                <a:ext cx="48" cy="48"/>
              </a:xfrm>
              <a:prstGeom prst="ellips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62" name="Rectangle 47">
                <a:extLst>
                  <a:ext uri="{FF2B5EF4-FFF2-40B4-BE49-F238E27FC236}">
                    <a16:creationId xmlns:a16="http://schemas.microsoft.com/office/drawing/2014/main" id="{AA90A45F-873F-44FC-C181-91C2746211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01" y="477"/>
                <a:ext cx="156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800" b="1" i="1" u="none" strike="noStrike" cap="none" normalizeH="0" baseline="0">
                    <a:ln>
                      <a:noFill/>
                    </a:ln>
                    <a:solidFill>
                      <a:srgbClr val="FFFF00"/>
                    </a:solidFill>
                    <a:effectLst/>
                    <a:latin typeface="Times New Roman" panose="02020603050405020304" pitchFamily="18" charset="0"/>
                  </a:rPr>
                  <a:t>C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056" name="Group 52">
              <a:extLst>
                <a:ext uri="{FF2B5EF4-FFF2-40B4-BE49-F238E27FC236}">
                  <a16:creationId xmlns:a16="http://schemas.microsoft.com/office/drawing/2014/main" id="{EE1D0D29-695B-9CC3-839C-74815C1E06B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55000" y="863601"/>
              <a:ext cx="247650" cy="419100"/>
              <a:chOff x="5263" y="544"/>
              <a:chExt cx="156" cy="264"/>
            </a:xfrm>
          </p:grpSpPr>
          <p:sp>
            <p:nvSpPr>
              <p:cNvPr id="1057" name="Oval 49">
                <a:extLst>
                  <a:ext uri="{FF2B5EF4-FFF2-40B4-BE49-F238E27FC236}">
                    <a16:creationId xmlns:a16="http://schemas.microsoft.com/office/drawing/2014/main" id="{E7E03D26-0950-D5F0-7CEC-606F3C1665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63" y="760"/>
                <a:ext cx="48" cy="48"/>
              </a:xfrm>
              <a:prstGeom prst="ellipse">
                <a:avLst/>
              </a:prstGeom>
              <a:solidFill>
                <a:srgbClr val="FFFF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58" name="Oval 50">
                <a:extLst>
                  <a:ext uri="{FF2B5EF4-FFF2-40B4-BE49-F238E27FC236}">
                    <a16:creationId xmlns:a16="http://schemas.microsoft.com/office/drawing/2014/main" id="{38ECA485-DA3A-91CD-0F6F-D242A4B437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63" y="760"/>
                <a:ext cx="48" cy="48"/>
              </a:xfrm>
              <a:prstGeom prst="ellips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59" name="Rectangle 51">
                <a:extLst>
                  <a:ext uri="{FF2B5EF4-FFF2-40B4-BE49-F238E27FC236}">
                    <a16:creationId xmlns:a16="http://schemas.microsoft.com/office/drawing/2014/main" id="{EE03DF7A-01F0-42F4-A6D2-EEA0D61FE7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63" y="544"/>
                <a:ext cx="156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800" b="1" i="1" u="none" strike="noStrike" cap="none" normalizeH="0" baseline="0">
                    <a:ln>
                      <a:noFill/>
                    </a:ln>
                    <a:solidFill>
                      <a:srgbClr val="FFFF00"/>
                    </a:solidFill>
                    <a:effectLst/>
                    <a:latin typeface="Times New Roman" panose="02020603050405020304" pitchFamily="18" charset="0"/>
                  </a:rPr>
                  <a:t>A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D2D20A01-2DB9-4BF5-8803-FE7F6D87D22E}"/>
                  </a:ext>
                </a:extLst>
              </p:cNvPr>
              <p:cNvSpPr txBox="1"/>
              <p:nvPr/>
            </p:nvSpPr>
            <p:spPr>
              <a:xfrm>
                <a:off x="349135" y="1598678"/>
                <a:ext cx="7135770" cy="373031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20000"/>
                  </a:lnSpc>
                  <a:spcBef>
                    <a:spcPts val="300"/>
                  </a:spcBef>
                  <a:spcAft>
                    <a:spcPts val="720"/>
                  </a:spcAft>
                </a:pPr>
                <a:r>
                  <a:rPr lang="en-US" sz="2800" b="1" u="sng" dirty="0">
                    <a:solidFill>
                      <a:srgbClr val="FFFF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Bài 6. </a:t>
                </a:r>
                <a:r>
                  <a:rPr lang="en-US" sz="2800" b="1" u="sng" dirty="0" err="1">
                    <a:solidFill>
                      <a:srgbClr val="FFFF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SGK</a:t>
                </a:r>
                <a:r>
                  <a:rPr lang="en-US" sz="2800" b="1" u="sng" dirty="0">
                    <a:solidFill>
                      <a:srgbClr val="FFFF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/</a:t>
                </a:r>
                <a:r>
                  <a:rPr lang="en-US" sz="2800" b="1" u="sng" dirty="0" err="1">
                    <a:solidFill>
                      <a:srgbClr val="FFFF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Tr</a:t>
                </a:r>
                <a:r>
                  <a:rPr lang="en-US" sz="2800" b="1" u="sng" dirty="0">
                    <a:solidFill>
                      <a:srgbClr val="FFFF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79</a:t>
                </a:r>
                <a:r>
                  <a:rPr lang="en-US" sz="2800" b="1" dirty="0">
                    <a:solidFill>
                      <a:srgbClr val="FFFF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.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Khung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thép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của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một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sân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khấu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có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dạng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đường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tròn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bán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kính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15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m.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Mắt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của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một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người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thợ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ở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vị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trí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nhìn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hai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đèn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ở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các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vị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trí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B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, C 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(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B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, C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cùng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thuộc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đường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tròn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bán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kính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15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m),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bằng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cách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nào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đó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,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người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thợ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thấy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rằng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góc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nhìn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BAC</m:t>
                        </m:r>
                      </m:e>
                    </m:acc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=30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(</a:t>
                </a:r>
                <a:r>
                  <a:rPr lang="en-US" sz="2800" i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Hình</a:t>
                </a:r>
                <a:r>
                  <a:rPr lang="en-US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31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).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Khoảng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cách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giữa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hai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vị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trí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B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, </a:t>
                </a:r>
                <a:r>
                  <a:rPr lang="en-US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bằng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bao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nhiêu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mét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?</a:t>
                </a:r>
                <a:endParaRPr lang="en-US" sz="2800" b="1" u="sng" dirty="0">
                  <a:solidFill>
                    <a:srgbClr val="FFFF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61" name="TextBox 60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D2D20A01-2DB9-4BF5-8803-FE7F6D87D2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135" y="1598678"/>
                <a:ext cx="7135770" cy="3730317"/>
              </a:xfrm>
              <a:prstGeom prst="rect">
                <a:avLst/>
              </a:prstGeom>
              <a:blipFill rotWithShape="1">
                <a:blip r:embed="rId8"/>
                <a:stretch>
                  <a:fillRect l="-1708" t="-490" r="-1708" b="-24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11028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81070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20" fill="hold" display="0">
                  <p:stCondLst>
                    <p:cond delay="indefinite"/>
                  </p:stCondLst>
                </p:cTn>
                <p:tgtEl>
                  <p:spTgt spid="37"/>
                </p:tgtEl>
              </p:cMediaNode>
            </p:video>
          </p:childTnLst>
        </p:cTn>
      </p:par>
    </p:tnLst>
    <p:bldLst>
      <p:bldP spid="6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2726841-2B10-B74D-5DAD-52BF801175D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4788" y="4944441"/>
            <a:ext cx="2209197" cy="1474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0FC1CF0-44D0-9233-9635-7EFFA79137C9}"/>
              </a:ext>
            </a:extLst>
          </p:cNvPr>
          <p:cNvSpPr txBox="1">
            <a:spLocks/>
          </p:cNvSpPr>
          <p:nvPr/>
        </p:nvSpPr>
        <p:spPr>
          <a:xfrm>
            <a:off x="0" y="60220"/>
            <a:ext cx="5241235" cy="7852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VẬN DỤNG</a:t>
            </a:r>
            <a:endParaRPr lang="en-US" sz="32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Placeholder 3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DDA1E83-A68C-1238-82A7-A36E7F0E8F44}"/>
              </a:ext>
            </a:extLst>
          </p:cNvPr>
          <p:cNvSpPr txBox="1">
            <a:spLocks/>
          </p:cNvSpPr>
          <p:nvPr/>
        </p:nvSpPr>
        <p:spPr>
          <a:xfrm>
            <a:off x="1378050" y="982139"/>
            <a:ext cx="5241235" cy="180663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toán thực tế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241B622-9454-4ACE-8C8F-5837DD1E742F}"/>
                  </a:ext>
                </a:extLst>
              </p:cNvPr>
              <p:cNvSpPr txBox="1"/>
              <p:nvPr/>
            </p:nvSpPr>
            <p:spPr>
              <a:xfrm>
                <a:off x="513433" y="1959183"/>
                <a:ext cx="6793830" cy="46999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  <a:spcBef>
                    <a:spcPts val="300"/>
                  </a:spcBef>
                  <a:spcAft>
                    <a:spcPts val="720"/>
                  </a:spcAft>
                </a:pP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Giả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sử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mô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phỏng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bài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toán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như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vẽ</a:t>
                </a:r>
                <a:endParaRPr lang="en-US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  <a:spcBef>
                    <a:spcPts val="300"/>
                  </a:spcBef>
                  <a:spcAft>
                    <a:spcPts val="720"/>
                  </a:spcAft>
                </a:pP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tròn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O</m:t>
                        </m:r>
                        <m:r>
                          <m:rPr>
                            <m:nor/>
                          </m:rPr>
                          <a:rPr lang="en-US" sz="2800" i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; 15</m:t>
                        </m:r>
                      </m:e>
                    </m:d>
                  </m:oMath>
                </a14:m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  <a:p>
                <a:pPr>
                  <a:lnSpc>
                    <a:spcPct val="120000"/>
                  </a:lnSpc>
                  <a:spcBef>
                    <a:spcPts val="300"/>
                  </a:spcBef>
                  <a:spcAft>
                    <a:spcPts val="720"/>
                  </a:spcAft>
                </a:pP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Ta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BAC</m:t>
                        </m:r>
                      </m:e>
                    </m:acc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i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i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sđ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    (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nội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tiếp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chắn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).</a:t>
                </a:r>
              </a:p>
              <a:p>
                <a:pPr>
                  <a:lnSpc>
                    <a:spcPct val="120000"/>
                  </a:lnSpc>
                  <a:spcBef>
                    <a:spcPts val="300"/>
                  </a:spcBef>
                  <a:spcAft>
                    <a:spcPts val="720"/>
                  </a:spcAft>
                </a:pP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Mà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BOC</m:t>
                        </m:r>
                      </m:e>
                    </m:acc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sđ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</a:t>
                </a:r>
                <a:r>
                  <a:rPr lang="en-US" sz="2800" i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BOC</m:t>
                        </m:r>
                      </m:e>
                    </m:acc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acc>
                      <m:accPr>
                        <m:chr m:val="̂"/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BAC</m:t>
                        </m:r>
                      </m:e>
                    </m:acc>
                  </m:oMath>
                </a14:m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  <a:p>
                <a:pPr>
                  <a:lnSpc>
                    <a:spcPct val="120000"/>
                  </a:lnSpc>
                  <a:spcBef>
                    <a:spcPts val="300"/>
                  </a:spcBef>
                  <a:spcAft>
                    <a:spcPts val="720"/>
                  </a:spcAft>
                </a:pP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Theo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đề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BAC</m:t>
                        </m:r>
                      </m:e>
                    </m:acc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=30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suy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ra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BOC</m:t>
                        </m:r>
                      </m:e>
                    </m:acc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=60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  <a:p>
                <a:pPr>
                  <a:lnSpc>
                    <a:spcPct val="120000"/>
                  </a:lnSpc>
                  <a:spcBef>
                    <a:spcPts val="300"/>
                  </a:spcBef>
                  <a:spcAft>
                    <a:spcPts val="720"/>
                  </a:spcAft>
                </a:pP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Mà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OB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OC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=15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ΔBOC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đều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</a:p>
              <a:p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Vậy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BC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OB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=15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5241B622-9454-4ACE-8C8F-5837DD1E74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433" y="1959183"/>
                <a:ext cx="6793830" cy="4699941"/>
              </a:xfrm>
              <a:prstGeom prst="rect">
                <a:avLst/>
              </a:prstGeom>
              <a:blipFill rotWithShape="1">
                <a:blip r:embed="rId4"/>
                <a:stretch>
                  <a:fillRect l="-1794" t="-389" r="-1076" b="-27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D2D20A01-2DB9-4BF5-8803-FE7F6D87D22E}"/>
              </a:ext>
            </a:extLst>
          </p:cNvPr>
          <p:cNvSpPr txBox="1"/>
          <p:nvPr/>
        </p:nvSpPr>
        <p:spPr>
          <a:xfrm>
            <a:off x="488898" y="1368573"/>
            <a:ext cx="6713620" cy="6093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300"/>
              </a:spcBef>
              <a:spcAft>
                <a:spcPts val="720"/>
              </a:spcAft>
            </a:pPr>
            <a:r>
              <a:rPr lang="en-US" sz="2800" b="1" u="sng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2800" b="1" u="sng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6. </a:t>
            </a:r>
            <a:r>
              <a:rPr lang="en-US" sz="2800" b="1" u="sng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SGK</a:t>
            </a:r>
            <a:r>
              <a:rPr lang="en-US" sz="2800" b="1" u="sng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/</a:t>
            </a:r>
            <a:r>
              <a:rPr lang="en-US" sz="2800" b="1" u="sng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</a:t>
            </a:r>
            <a:r>
              <a:rPr lang="en-US" sz="2800" b="1" u="sng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79</a:t>
            </a: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3049588" y="3454401"/>
          <a:ext cx="582612" cy="5243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Equation" r:id="rId5" imgW="253800" imgH="228600" progId="Equation.DSMT4">
                  <p:embed/>
                </p:oleObj>
              </mc:Choice>
              <mc:Fallback>
                <p:oleObj name="Equation" r:id="rId5" imgW="253800" imgH="228600" progId="Equation.DSMT4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049588" y="3454401"/>
                        <a:ext cx="582612" cy="5243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/>
        </p:nvGraphicFramePr>
        <p:xfrm>
          <a:off x="6220822" y="3454401"/>
          <a:ext cx="586377" cy="5277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Equation" r:id="rId7" imgW="253800" imgH="228600" progId="Equation.DSMT4">
                  <p:embed/>
                </p:oleObj>
              </mc:Choice>
              <mc:Fallback>
                <p:oleObj name="Equation" r:id="rId7" imgW="253800" imgH="228600" progId="Equation.DSMT4">
                  <p:embed/>
                  <p:pic>
                    <p:nvPicPr>
                      <p:cNvPr id="10" name="Object 9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220822" y="3454401"/>
                        <a:ext cx="586377" cy="52773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Object 39"/>
          <p:cNvGraphicFramePr>
            <a:graphicFrameLocks noChangeAspect="1"/>
          </p:cNvGraphicFramePr>
          <p:nvPr/>
        </p:nvGraphicFramePr>
        <p:xfrm>
          <a:off x="2531716" y="4183228"/>
          <a:ext cx="592483" cy="5332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" name="Equation" r:id="rId9" imgW="253800" imgH="228600" progId="Equation.DSMT4">
                  <p:embed/>
                </p:oleObj>
              </mc:Choice>
              <mc:Fallback>
                <p:oleObj name="Equation" r:id="rId9" imgW="253800" imgH="228600" progId="Equation.DSMT4">
                  <p:embed/>
                  <p:pic>
                    <p:nvPicPr>
                      <p:cNvPr id="40" name="Object 39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531716" y="4183228"/>
                        <a:ext cx="592483" cy="5332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70" name="Group 1069">
            <a:extLst>
              <a:ext uri="{FF2B5EF4-FFF2-40B4-BE49-F238E27FC236}">
                <a16:creationId xmlns:a16="http://schemas.microsoft.com/office/drawing/2014/main" id="{1FCB9053-E38A-8FBB-4EC0-DFCE0C8D6D71}"/>
              </a:ext>
            </a:extLst>
          </p:cNvPr>
          <p:cNvGrpSpPr/>
          <p:nvPr/>
        </p:nvGrpSpPr>
        <p:grpSpPr>
          <a:xfrm>
            <a:off x="551313" y="674811"/>
            <a:ext cx="11235462" cy="3803650"/>
            <a:chOff x="169139" y="195263"/>
            <a:chExt cx="11235462" cy="3803650"/>
          </a:xfrm>
        </p:grpSpPr>
        <p:cxnSp>
          <p:nvCxnSpPr>
            <p:cNvPr id="3" name="Straight Connector 2" descr="OPL20U25GSXzBJYl68kk8uQGfFKzs7yb1M4KJWUiLk6ZEvGF+qCIPSnY57AbBFCvTW(2023.15.83.Nguyen Hien)83+K4lPs7H94VUqPe2XwIsfPRnrXQE//QTEXxb8/8N4CNc6FpgZahzpTjFhMzSA7T/nHJa11DE8Ng2TP3iAmRczFlmslSuUNOgUeb6yRvs0=">
              <a:extLst>
                <a:ext uri="{FF2B5EF4-FFF2-40B4-BE49-F238E27FC236}">
                  <a16:creationId xmlns:a16="http://schemas.microsoft.com/office/drawing/2014/main" id="{37952358-6350-B399-46AC-7131915460A4}"/>
                </a:ext>
              </a:extLst>
            </p:cNvPr>
            <p:cNvCxnSpPr>
              <a:cxnSpLocks/>
            </p:cNvCxnSpPr>
            <p:nvPr/>
          </p:nvCxnSpPr>
          <p:spPr>
            <a:xfrm>
              <a:off x="169139" y="982139"/>
              <a:ext cx="5241235" cy="0"/>
            </a:xfrm>
            <a:prstGeom prst="line">
              <a:avLst/>
            </a:prstGeom>
            <a:ln w="38100">
              <a:solidFill>
                <a:srgbClr val="E6E6E6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047" name="AutoShape 29">
              <a:extLst>
                <a:ext uri="{FF2B5EF4-FFF2-40B4-BE49-F238E27FC236}">
                  <a16:creationId xmlns:a16="http://schemas.microsoft.com/office/drawing/2014/main" id="{397FDC21-4579-44EE-D2D6-AEBAB542A5DF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7305676" y="195263"/>
              <a:ext cx="4098925" cy="3803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049" name="Group 34">
              <a:extLst>
                <a:ext uri="{FF2B5EF4-FFF2-40B4-BE49-F238E27FC236}">
                  <a16:creationId xmlns:a16="http://schemas.microsoft.com/office/drawing/2014/main" id="{8E25FE68-37AC-91B7-4048-9E26C471E53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431089" y="320676"/>
              <a:ext cx="3868738" cy="3552825"/>
              <a:chOff x="4501" y="202"/>
              <a:chExt cx="2437" cy="2238"/>
            </a:xfrm>
          </p:grpSpPr>
          <p:pic>
            <p:nvPicPr>
              <p:cNvPr id="1068" name="Picture 32">
                <a:extLst>
                  <a:ext uri="{FF2B5EF4-FFF2-40B4-BE49-F238E27FC236}">
                    <a16:creationId xmlns:a16="http://schemas.microsoft.com/office/drawing/2014/main" id="{F02DA98C-7E52-CCBD-E394-9285D2F9920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13" y="202"/>
                <a:ext cx="2425" cy="2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69" name="Picture 33">
                <a:extLst>
                  <a:ext uri="{FF2B5EF4-FFF2-40B4-BE49-F238E27FC236}">
                    <a16:creationId xmlns:a16="http://schemas.microsoft.com/office/drawing/2014/main" id="{1B2AFDD6-AE48-7E93-A2FA-7666D4DECFC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01" y="202"/>
                <a:ext cx="2425" cy="2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050" name="Line 35">
              <a:extLst>
                <a:ext uri="{FF2B5EF4-FFF2-40B4-BE49-F238E27FC236}">
                  <a16:creationId xmlns:a16="http://schemas.microsoft.com/office/drawing/2014/main" id="{E2465D23-FB6D-9536-338C-0D6C798A13D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326564" y="652463"/>
              <a:ext cx="1249363" cy="95250"/>
            </a:xfrm>
            <a:prstGeom prst="line">
              <a:avLst/>
            </a:prstGeom>
            <a:noFill/>
            <a:ln w="28575" cap="flat">
              <a:solidFill>
                <a:srgbClr val="FFFF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1" name="Line 36">
              <a:extLst>
                <a:ext uri="{FF2B5EF4-FFF2-40B4-BE49-F238E27FC236}">
                  <a16:creationId xmlns:a16="http://schemas.microsoft.com/office/drawing/2014/main" id="{F9D4065E-81BB-BBD5-4188-268851DE0A2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393114" y="747713"/>
              <a:ext cx="2182813" cy="496888"/>
            </a:xfrm>
            <a:prstGeom prst="line">
              <a:avLst/>
            </a:prstGeom>
            <a:noFill/>
            <a:ln w="28575" cap="flat">
              <a:solidFill>
                <a:srgbClr val="FFFF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2" name="Line 37">
              <a:extLst>
                <a:ext uri="{FF2B5EF4-FFF2-40B4-BE49-F238E27FC236}">
                  <a16:creationId xmlns:a16="http://schemas.microsoft.com/office/drawing/2014/main" id="{69F5C80C-D3D0-E416-9150-1FFF0641317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393114" y="652463"/>
              <a:ext cx="933450" cy="592138"/>
            </a:xfrm>
            <a:prstGeom prst="line">
              <a:avLst/>
            </a:prstGeom>
            <a:noFill/>
            <a:ln w="28575" cap="flat">
              <a:solidFill>
                <a:srgbClr val="FFFF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053" name="Group 40">
              <a:extLst>
                <a:ext uri="{FF2B5EF4-FFF2-40B4-BE49-F238E27FC236}">
                  <a16:creationId xmlns:a16="http://schemas.microsoft.com/office/drawing/2014/main" id="{B8D489BD-A648-E301-B9B3-F2056E29716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785226" y="957263"/>
              <a:ext cx="273050" cy="225425"/>
              <a:chOff x="5534" y="603"/>
              <a:chExt cx="172" cy="142"/>
            </a:xfrm>
          </p:grpSpPr>
          <p:sp>
            <p:nvSpPr>
              <p:cNvPr id="1066" name="Rectangle 38">
                <a:extLst>
                  <a:ext uri="{FF2B5EF4-FFF2-40B4-BE49-F238E27FC236}">
                    <a16:creationId xmlns:a16="http://schemas.microsoft.com/office/drawing/2014/main" id="{074576BB-F829-35D0-799C-8D23C76BF7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34" y="603"/>
                <a:ext cx="123" cy="1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100" b="0" i="0" u="none" strike="noStrike" cap="none" normalizeH="0" baseline="0">
                    <a:ln>
                      <a:noFill/>
                    </a:ln>
                    <a:solidFill>
                      <a:srgbClr val="FFFF00"/>
                    </a:solidFill>
                    <a:effectLst/>
                    <a:latin typeface="VNtimes new roman" panose="020B7200000000000000" pitchFamily="34" charset="0"/>
                  </a:rPr>
                  <a:t>30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067" name="Rectangle 39">
                <a:extLst>
                  <a:ext uri="{FF2B5EF4-FFF2-40B4-BE49-F238E27FC236}">
                    <a16:creationId xmlns:a16="http://schemas.microsoft.com/office/drawing/2014/main" id="{3A9CCFD9-AF88-209D-6F34-060276E1FD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19" y="615"/>
                <a:ext cx="87" cy="1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100" b="0" i="0" u="none" strike="noStrike" cap="none" normalizeH="0" baseline="0">
                    <a:ln>
                      <a:noFill/>
                    </a:ln>
                    <a:solidFill>
                      <a:srgbClr val="FFFF00"/>
                    </a:solidFill>
                    <a:effectLst/>
                    <a:latin typeface="Symbol" panose="05050102010706020507" pitchFamily="18" charset="2"/>
                  </a:rPr>
                  <a:t>°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054" name="Group 44">
              <a:extLst>
                <a:ext uri="{FF2B5EF4-FFF2-40B4-BE49-F238E27FC236}">
                  <a16:creationId xmlns:a16="http://schemas.microsoft.com/office/drawing/2014/main" id="{0D17AB52-F5B4-6994-F85C-39F16906C11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150352" y="404813"/>
              <a:ext cx="247650" cy="304800"/>
              <a:chOff x="5764" y="255"/>
              <a:chExt cx="156" cy="192"/>
            </a:xfrm>
          </p:grpSpPr>
          <p:sp>
            <p:nvSpPr>
              <p:cNvPr id="1063" name="Oval 41">
                <a:extLst>
                  <a:ext uri="{FF2B5EF4-FFF2-40B4-BE49-F238E27FC236}">
                    <a16:creationId xmlns:a16="http://schemas.microsoft.com/office/drawing/2014/main" id="{9AA254F6-46B0-5FE7-3417-3C9B568B81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1" y="387"/>
                <a:ext cx="48" cy="48"/>
              </a:xfrm>
              <a:prstGeom prst="ellipse">
                <a:avLst/>
              </a:prstGeom>
              <a:solidFill>
                <a:srgbClr val="FFFF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64" name="Oval 42">
                <a:extLst>
                  <a:ext uri="{FF2B5EF4-FFF2-40B4-BE49-F238E27FC236}">
                    <a16:creationId xmlns:a16="http://schemas.microsoft.com/office/drawing/2014/main" id="{D043198E-9086-FC2F-AC1F-685B8542D6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1" y="387"/>
                <a:ext cx="48" cy="48"/>
              </a:xfrm>
              <a:prstGeom prst="ellips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65" name="Rectangle 43">
                <a:extLst>
                  <a:ext uri="{FF2B5EF4-FFF2-40B4-BE49-F238E27FC236}">
                    <a16:creationId xmlns:a16="http://schemas.microsoft.com/office/drawing/2014/main" id="{F3A1F398-88D5-7CE8-CB28-87F7E0EFE7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4" y="255"/>
                <a:ext cx="156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800" b="1" i="1" u="none" strike="noStrike" cap="none" normalizeH="0" baseline="0">
                    <a:ln>
                      <a:noFill/>
                    </a:ln>
                    <a:solidFill>
                      <a:srgbClr val="FFFF00"/>
                    </a:solidFill>
                    <a:effectLst/>
                    <a:latin typeface="Times New Roman" panose="02020603050405020304" pitchFamily="18" charset="0"/>
                  </a:rPr>
                  <a:t>B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055" name="Group 48">
              <a:extLst>
                <a:ext uri="{FF2B5EF4-FFF2-40B4-BE49-F238E27FC236}">
                  <a16:creationId xmlns:a16="http://schemas.microsoft.com/office/drawing/2014/main" id="{5544B648-9B33-2176-BE2F-1C9EB26FCD1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320339" y="709613"/>
              <a:ext cx="293688" cy="352425"/>
              <a:chOff x="6501" y="447"/>
              <a:chExt cx="185" cy="222"/>
            </a:xfrm>
          </p:grpSpPr>
          <p:sp>
            <p:nvSpPr>
              <p:cNvPr id="1060" name="Oval 45">
                <a:extLst>
                  <a:ext uri="{FF2B5EF4-FFF2-40B4-BE49-F238E27FC236}">
                    <a16:creationId xmlns:a16="http://schemas.microsoft.com/office/drawing/2014/main" id="{8ADDEF8A-C0EA-C790-0751-490CD616A7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38" y="447"/>
                <a:ext cx="48" cy="48"/>
              </a:xfrm>
              <a:prstGeom prst="ellipse">
                <a:avLst/>
              </a:prstGeom>
              <a:solidFill>
                <a:srgbClr val="FFFF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61" name="Oval 46">
                <a:extLst>
                  <a:ext uri="{FF2B5EF4-FFF2-40B4-BE49-F238E27FC236}">
                    <a16:creationId xmlns:a16="http://schemas.microsoft.com/office/drawing/2014/main" id="{D2F81710-9A99-2977-9F67-4DD745D682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38" y="447"/>
                <a:ext cx="48" cy="48"/>
              </a:xfrm>
              <a:prstGeom prst="ellips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62" name="Rectangle 47">
                <a:extLst>
                  <a:ext uri="{FF2B5EF4-FFF2-40B4-BE49-F238E27FC236}">
                    <a16:creationId xmlns:a16="http://schemas.microsoft.com/office/drawing/2014/main" id="{AA90A45F-873F-44FC-C181-91C2746211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01" y="477"/>
                <a:ext cx="156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800" b="1" i="1" u="none" strike="noStrike" cap="none" normalizeH="0" baseline="0">
                    <a:ln>
                      <a:noFill/>
                    </a:ln>
                    <a:solidFill>
                      <a:srgbClr val="FFFF00"/>
                    </a:solidFill>
                    <a:effectLst/>
                    <a:latin typeface="Times New Roman" panose="02020603050405020304" pitchFamily="18" charset="0"/>
                  </a:rPr>
                  <a:t>C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056" name="Group 52">
              <a:extLst>
                <a:ext uri="{FF2B5EF4-FFF2-40B4-BE49-F238E27FC236}">
                  <a16:creationId xmlns:a16="http://schemas.microsoft.com/office/drawing/2014/main" id="{EE1D0D29-695B-9CC3-839C-74815C1E06B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55000" y="863601"/>
              <a:ext cx="247650" cy="419100"/>
              <a:chOff x="5263" y="544"/>
              <a:chExt cx="156" cy="264"/>
            </a:xfrm>
          </p:grpSpPr>
          <p:sp>
            <p:nvSpPr>
              <p:cNvPr id="1057" name="Oval 49">
                <a:extLst>
                  <a:ext uri="{FF2B5EF4-FFF2-40B4-BE49-F238E27FC236}">
                    <a16:creationId xmlns:a16="http://schemas.microsoft.com/office/drawing/2014/main" id="{E7E03D26-0950-D5F0-7CEC-606F3C1665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63" y="760"/>
                <a:ext cx="48" cy="48"/>
              </a:xfrm>
              <a:prstGeom prst="ellipse">
                <a:avLst/>
              </a:prstGeom>
              <a:solidFill>
                <a:srgbClr val="FFFF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58" name="Oval 50">
                <a:extLst>
                  <a:ext uri="{FF2B5EF4-FFF2-40B4-BE49-F238E27FC236}">
                    <a16:creationId xmlns:a16="http://schemas.microsoft.com/office/drawing/2014/main" id="{38ECA485-DA3A-91CD-0F6F-D242A4B437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63" y="760"/>
                <a:ext cx="48" cy="48"/>
              </a:xfrm>
              <a:prstGeom prst="ellips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59" name="Rectangle 51">
                <a:extLst>
                  <a:ext uri="{FF2B5EF4-FFF2-40B4-BE49-F238E27FC236}">
                    <a16:creationId xmlns:a16="http://schemas.microsoft.com/office/drawing/2014/main" id="{EE03DF7A-01F0-42F4-A6D2-EEA0D61FE7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63" y="544"/>
                <a:ext cx="156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800" b="1" i="1" u="none" strike="noStrike" cap="none" normalizeH="0" baseline="0">
                    <a:ln>
                      <a:noFill/>
                    </a:ln>
                    <a:solidFill>
                      <a:srgbClr val="FFFF00"/>
                    </a:solidFill>
                    <a:effectLst/>
                    <a:latin typeface="Times New Roman" panose="02020603050405020304" pitchFamily="18" charset="0"/>
                  </a:rPr>
                  <a:t>A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</p:grpSp>
      <p:grpSp>
        <p:nvGrpSpPr>
          <p:cNvPr id="38" name="Group 46">
            <a:extLst>
              <a:ext uri="{FF2B5EF4-FFF2-40B4-BE49-F238E27FC236}">
                <a16:creationId xmlns:a16="http://schemas.microsoft.com/office/drawing/2014/main" id="{0E8538DB-2CC3-99DE-49DC-29DD8D2E58E3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700962" y="271634"/>
            <a:ext cx="3183148" cy="3204619"/>
            <a:chOff x="4718" y="91"/>
            <a:chExt cx="2372" cy="2388"/>
          </a:xfrm>
        </p:grpSpPr>
        <p:sp>
          <p:nvSpPr>
            <p:cNvPr id="39" name="AutoShape 45">
              <a:extLst>
                <a:ext uri="{FF2B5EF4-FFF2-40B4-BE49-F238E27FC236}">
                  <a16:creationId xmlns:a16="http://schemas.microsoft.com/office/drawing/2014/main" id="{D1C00FD5-E8A4-AD46-8E83-6C1E79DBF02F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4718" y="91"/>
              <a:ext cx="2372" cy="2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Oval 48">
              <a:extLst>
                <a:ext uri="{FF2B5EF4-FFF2-40B4-BE49-F238E27FC236}">
                  <a16:creationId xmlns:a16="http://schemas.microsoft.com/office/drawing/2014/main" id="{92E034C4-662C-2CE9-9264-B952F25725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80" y="297"/>
              <a:ext cx="2122" cy="2120"/>
            </a:xfrm>
            <a:prstGeom prst="ellipse">
              <a:avLst/>
            </a:prstGeom>
            <a:noFill/>
            <a:ln w="28575" cap="flat">
              <a:solidFill>
                <a:srgbClr val="FBFFF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Line 49">
              <a:extLst>
                <a:ext uri="{FF2B5EF4-FFF2-40B4-BE49-F238E27FC236}">
                  <a16:creationId xmlns:a16="http://schemas.microsoft.com/office/drawing/2014/main" id="{4199E60D-A3E2-2C72-1AD8-32C139C3DD5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928" y="342"/>
              <a:ext cx="1217" cy="1554"/>
            </a:xfrm>
            <a:prstGeom prst="line">
              <a:avLst/>
            </a:prstGeom>
            <a:noFill/>
            <a:ln w="28575" cap="flat">
              <a:solidFill>
                <a:srgbClr val="FBFB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Line 50">
              <a:extLst>
                <a:ext uri="{FF2B5EF4-FFF2-40B4-BE49-F238E27FC236}">
                  <a16:creationId xmlns:a16="http://schemas.microsoft.com/office/drawing/2014/main" id="{22D94951-6AFC-49B2-538E-291C566FC63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928" y="1108"/>
              <a:ext cx="1944" cy="788"/>
            </a:xfrm>
            <a:prstGeom prst="line">
              <a:avLst/>
            </a:prstGeom>
            <a:noFill/>
            <a:ln w="28575" cap="flat">
              <a:solidFill>
                <a:srgbClr val="FBFB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Line 51">
              <a:extLst>
                <a:ext uri="{FF2B5EF4-FFF2-40B4-BE49-F238E27FC236}">
                  <a16:creationId xmlns:a16="http://schemas.microsoft.com/office/drawing/2014/main" id="{BCF916BA-7AF7-3582-AF9D-C23163FD116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841" y="342"/>
              <a:ext cx="304" cy="1015"/>
            </a:xfrm>
            <a:prstGeom prst="line">
              <a:avLst/>
            </a:prstGeom>
            <a:noFill/>
            <a:ln w="28575" cap="flat">
              <a:solidFill>
                <a:srgbClr val="FBFB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Line 52">
              <a:extLst>
                <a:ext uri="{FF2B5EF4-FFF2-40B4-BE49-F238E27FC236}">
                  <a16:creationId xmlns:a16="http://schemas.microsoft.com/office/drawing/2014/main" id="{23A94847-3B4E-02F3-BCA3-8DD6901920C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841" y="1108"/>
              <a:ext cx="1031" cy="249"/>
            </a:xfrm>
            <a:prstGeom prst="line">
              <a:avLst/>
            </a:prstGeom>
            <a:noFill/>
            <a:ln w="28575" cap="flat">
              <a:solidFill>
                <a:srgbClr val="FBFB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Line 53">
              <a:extLst>
                <a:ext uri="{FF2B5EF4-FFF2-40B4-BE49-F238E27FC236}">
                  <a16:creationId xmlns:a16="http://schemas.microsoft.com/office/drawing/2014/main" id="{9586D9AE-32E0-DB64-47D6-303C0EB8DE5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145" y="342"/>
              <a:ext cx="727" cy="766"/>
            </a:xfrm>
            <a:prstGeom prst="line">
              <a:avLst/>
            </a:prstGeom>
            <a:noFill/>
            <a:ln w="28575" cap="flat">
              <a:solidFill>
                <a:srgbClr val="FBFB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48" name="Group 56">
              <a:extLst>
                <a:ext uri="{FF2B5EF4-FFF2-40B4-BE49-F238E27FC236}">
                  <a16:creationId xmlns:a16="http://schemas.microsoft.com/office/drawing/2014/main" id="{802BF712-A938-C2E4-E54A-1BCD1BE5666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133" y="1595"/>
              <a:ext cx="271" cy="209"/>
              <a:chOff x="5133" y="1595"/>
              <a:chExt cx="271" cy="209"/>
            </a:xfrm>
          </p:grpSpPr>
          <p:sp>
            <p:nvSpPr>
              <p:cNvPr id="1026" name="Rectangle 54">
                <a:extLst>
                  <a:ext uri="{FF2B5EF4-FFF2-40B4-BE49-F238E27FC236}">
                    <a16:creationId xmlns:a16="http://schemas.microsoft.com/office/drawing/2014/main" id="{C26397B7-F583-575B-86B8-BAE8854916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33" y="1610"/>
                <a:ext cx="168" cy="1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500" b="0" i="0" u="none" strike="noStrike" cap="none" normalizeH="0" baseline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latin typeface="VNtimes new roman" panose="020B7200000000000000" pitchFamily="34" charset="0"/>
                  </a:rPr>
                  <a:t>30</a:t>
                </a:r>
                <a:endParaRPr kumimoji="0" lang="en-US" alt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027" name="Rectangle 55">
                <a:extLst>
                  <a:ext uri="{FF2B5EF4-FFF2-40B4-BE49-F238E27FC236}">
                    <a16:creationId xmlns:a16="http://schemas.microsoft.com/office/drawing/2014/main" id="{71F1F494-9BD8-A363-7146-074E70B084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84" y="1595"/>
                <a:ext cx="120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500" b="0" i="0" u="none" strike="noStrike" cap="none" normalizeH="0" baseline="0">
                    <a:ln>
                      <a:noFill/>
                    </a:ln>
                    <a:solidFill>
                      <a:srgbClr val="FFFF00"/>
                    </a:solidFill>
                    <a:effectLst/>
                    <a:latin typeface="Symbol" panose="05050102010706020507" pitchFamily="18" charset="2"/>
                  </a:rPr>
                  <a:t>°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49" name="Group 60">
              <a:extLst>
                <a:ext uri="{FF2B5EF4-FFF2-40B4-BE49-F238E27FC236}">
                  <a16:creationId xmlns:a16="http://schemas.microsoft.com/office/drawing/2014/main" id="{F1CF5270-EC15-4423-B780-2416C4B9319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691" y="1333"/>
              <a:ext cx="174" cy="205"/>
              <a:chOff x="5691" y="1333"/>
              <a:chExt cx="174" cy="205"/>
            </a:xfrm>
          </p:grpSpPr>
          <p:sp>
            <p:nvSpPr>
              <p:cNvPr id="63" name="Oval 57">
                <a:extLst>
                  <a:ext uri="{FF2B5EF4-FFF2-40B4-BE49-F238E27FC236}">
                    <a16:creationId xmlns:a16="http://schemas.microsoft.com/office/drawing/2014/main" id="{69532CBC-2190-6B21-817C-6F5FE191AD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17" y="1333"/>
                <a:ext cx="48" cy="48"/>
              </a:xfrm>
              <a:prstGeom prst="ellipse">
                <a:avLst/>
              </a:prstGeom>
              <a:solidFill>
                <a:srgbClr val="FFFDFD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24" name="Oval 58">
                <a:extLst>
                  <a:ext uri="{FF2B5EF4-FFF2-40B4-BE49-F238E27FC236}">
                    <a16:creationId xmlns:a16="http://schemas.microsoft.com/office/drawing/2014/main" id="{55DA0B6A-03AA-1344-55BB-08A2EDA196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17" y="1333"/>
                <a:ext cx="48" cy="48"/>
              </a:xfrm>
              <a:prstGeom prst="ellips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25" name="Rectangle 59">
                <a:extLst>
                  <a:ext uri="{FF2B5EF4-FFF2-40B4-BE49-F238E27FC236}">
                    <a16:creationId xmlns:a16="http://schemas.microsoft.com/office/drawing/2014/main" id="{AEB11DDC-3E2E-E3D0-7761-01C8191B67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91" y="1345"/>
                <a:ext cx="163" cy="1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800" b="1" i="1" u="none" strike="noStrike" cap="none" normalizeH="0" baseline="0">
                    <a:ln>
                      <a:noFill/>
                    </a:ln>
                    <a:solidFill>
                      <a:srgbClr val="FBFBFB"/>
                    </a:solidFill>
                    <a:effectLst/>
                    <a:latin typeface="Times New Roman" panose="02020603050405020304" pitchFamily="18" charset="0"/>
                  </a:rPr>
                  <a:t>O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50" name="Group 64">
              <a:extLst>
                <a:ext uri="{FF2B5EF4-FFF2-40B4-BE49-F238E27FC236}">
                  <a16:creationId xmlns:a16="http://schemas.microsoft.com/office/drawing/2014/main" id="{171C0A21-4688-F968-990E-8F74AA5C5AF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84" y="1872"/>
              <a:ext cx="168" cy="194"/>
              <a:chOff x="4784" y="1872"/>
              <a:chExt cx="168" cy="194"/>
            </a:xfrm>
          </p:grpSpPr>
          <p:sp>
            <p:nvSpPr>
              <p:cNvPr id="59" name="Oval 61">
                <a:extLst>
                  <a:ext uri="{FF2B5EF4-FFF2-40B4-BE49-F238E27FC236}">
                    <a16:creationId xmlns:a16="http://schemas.microsoft.com/office/drawing/2014/main" id="{A6BC6E72-7286-0C13-D04B-DDAD352CAE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04" y="1872"/>
                <a:ext cx="48" cy="48"/>
              </a:xfrm>
              <a:prstGeom prst="ellipse">
                <a:avLst/>
              </a:prstGeom>
              <a:solidFill>
                <a:srgbClr val="FFFDFD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" name="Oval 62">
                <a:extLst>
                  <a:ext uri="{FF2B5EF4-FFF2-40B4-BE49-F238E27FC236}">
                    <a16:creationId xmlns:a16="http://schemas.microsoft.com/office/drawing/2014/main" id="{AB6B1CEB-D8F7-A3A6-60C8-47D5BDDBBC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04" y="1872"/>
                <a:ext cx="48" cy="48"/>
              </a:xfrm>
              <a:prstGeom prst="ellips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" name="Rectangle 63">
                <a:extLst>
                  <a:ext uri="{FF2B5EF4-FFF2-40B4-BE49-F238E27FC236}">
                    <a16:creationId xmlns:a16="http://schemas.microsoft.com/office/drawing/2014/main" id="{D5F47F7F-ABC8-A45F-D7E5-7B321543DF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84" y="1873"/>
                <a:ext cx="156" cy="1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800" b="1" i="1" u="none" strike="noStrike" cap="none" normalizeH="0" baseline="0">
                    <a:ln>
                      <a:noFill/>
                    </a:ln>
                    <a:solidFill>
                      <a:srgbClr val="FBFBFB"/>
                    </a:solidFill>
                    <a:effectLst/>
                    <a:latin typeface="Times New Roman" panose="02020603050405020304" pitchFamily="18" charset="0"/>
                  </a:rPr>
                  <a:t>A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51" name="Group 68">
              <a:extLst>
                <a:ext uri="{FF2B5EF4-FFF2-40B4-BE49-F238E27FC236}">
                  <a16:creationId xmlns:a16="http://schemas.microsoft.com/office/drawing/2014/main" id="{D849C2E7-16E3-7BB5-DC96-C67C19CC306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121" y="152"/>
              <a:ext cx="164" cy="214"/>
              <a:chOff x="6121" y="152"/>
              <a:chExt cx="164" cy="214"/>
            </a:xfrm>
          </p:grpSpPr>
          <p:sp>
            <p:nvSpPr>
              <p:cNvPr id="56" name="Oval 65">
                <a:extLst>
                  <a:ext uri="{FF2B5EF4-FFF2-40B4-BE49-F238E27FC236}">
                    <a16:creationId xmlns:a16="http://schemas.microsoft.com/office/drawing/2014/main" id="{4CC93EE6-A52F-56C9-FCA1-C5DE5EF354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21" y="318"/>
                <a:ext cx="48" cy="48"/>
              </a:xfrm>
              <a:prstGeom prst="ellipse">
                <a:avLst/>
              </a:prstGeom>
              <a:solidFill>
                <a:srgbClr val="FFFDFD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" name="Oval 66">
                <a:extLst>
                  <a:ext uri="{FF2B5EF4-FFF2-40B4-BE49-F238E27FC236}">
                    <a16:creationId xmlns:a16="http://schemas.microsoft.com/office/drawing/2014/main" id="{25BEAB7F-92B6-8D46-3C2D-52FE5D4E7F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21" y="318"/>
                <a:ext cx="48" cy="48"/>
              </a:xfrm>
              <a:prstGeom prst="ellips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" name="Rectangle 67">
                <a:extLst>
                  <a:ext uri="{FF2B5EF4-FFF2-40B4-BE49-F238E27FC236}">
                    <a16:creationId xmlns:a16="http://schemas.microsoft.com/office/drawing/2014/main" id="{4ED7CDCF-313F-5E29-82B1-EF65809232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29" y="152"/>
                <a:ext cx="156" cy="1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800" b="1" i="1" u="none" strike="noStrike" cap="none" normalizeH="0" baseline="0">
                    <a:ln>
                      <a:noFill/>
                    </a:ln>
                    <a:solidFill>
                      <a:srgbClr val="FBFBFB"/>
                    </a:solidFill>
                    <a:effectLst/>
                    <a:latin typeface="Times New Roman" panose="02020603050405020304" pitchFamily="18" charset="0"/>
                  </a:rPr>
                  <a:t>B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52" name="Group 72">
              <a:extLst>
                <a:ext uri="{FF2B5EF4-FFF2-40B4-BE49-F238E27FC236}">
                  <a16:creationId xmlns:a16="http://schemas.microsoft.com/office/drawing/2014/main" id="{554D1F44-EDBF-6AB1-8638-092EDD65C62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848" y="997"/>
              <a:ext cx="224" cy="193"/>
              <a:chOff x="6848" y="997"/>
              <a:chExt cx="224" cy="193"/>
            </a:xfrm>
          </p:grpSpPr>
          <p:sp>
            <p:nvSpPr>
              <p:cNvPr id="53" name="Oval 69">
                <a:extLst>
                  <a:ext uri="{FF2B5EF4-FFF2-40B4-BE49-F238E27FC236}">
                    <a16:creationId xmlns:a16="http://schemas.microsoft.com/office/drawing/2014/main" id="{3CE0BC9D-3582-7E55-219C-B6E1EA58B9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48" y="1084"/>
                <a:ext cx="48" cy="48"/>
              </a:xfrm>
              <a:prstGeom prst="ellipse">
                <a:avLst/>
              </a:prstGeom>
              <a:solidFill>
                <a:srgbClr val="FFFDFD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" name="Oval 70">
                <a:extLst>
                  <a:ext uri="{FF2B5EF4-FFF2-40B4-BE49-F238E27FC236}">
                    <a16:creationId xmlns:a16="http://schemas.microsoft.com/office/drawing/2014/main" id="{0FA1EEE1-42B7-E2CB-40C3-C6C40BB8A2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48" y="1084"/>
                <a:ext cx="48" cy="48"/>
              </a:xfrm>
              <a:prstGeom prst="ellips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" name="Rectangle 71">
                <a:extLst>
                  <a:ext uri="{FF2B5EF4-FFF2-40B4-BE49-F238E27FC236}">
                    <a16:creationId xmlns:a16="http://schemas.microsoft.com/office/drawing/2014/main" id="{1B95B210-E665-1760-9B99-FD81927D98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16" y="997"/>
                <a:ext cx="156" cy="1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800" b="1" i="1" u="none" strike="noStrike" cap="none" normalizeH="0" baseline="0">
                    <a:ln>
                      <a:noFill/>
                    </a:ln>
                    <a:solidFill>
                      <a:srgbClr val="FBFBFB"/>
                    </a:solidFill>
                    <a:effectLst/>
                    <a:latin typeface="Times New Roman" panose="02020603050405020304" pitchFamily="18" charset="0"/>
                  </a:rPr>
                  <a:t>C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14273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7" dur="500"/>
                                        <p:tgtEl>
                                          <p:spTgt spid="10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8ACB5EE-A090-077A-3735-B1A142BA828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65241" b="27407"/>
          <a:stretch/>
        </p:blipFill>
        <p:spPr>
          <a:xfrm rot="5400000" flipH="1">
            <a:off x="7599909" y="-1066585"/>
            <a:ext cx="5837648" cy="7970818"/>
          </a:xfrm>
          <a:custGeom>
            <a:avLst/>
            <a:gdLst>
              <a:gd name="connsiteX0" fmla="*/ 0 w 10489406"/>
              <a:gd name="connsiteY0" fmla="*/ 0 h 4924926"/>
              <a:gd name="connsiteX1" fmla="*/ 10489406 w 10489406"/>
              <a:gd name="connsiteY1" fmla="*/ 0 h 4924926"/>
              <a:gd name="connsiteX2" fmla="*/ 10489406 w 10489406"/>
              <a:gd name="connsiteY2" fmla="*/ 4924926 h 4924926"/>
              <a:gd name="connsiteX3" fmla="*/ 3121009 w 10489406"/>
              <a:gd name="connsiteY3" fmla="*/ 4924926 h 4924926"/>
              <a:gd name="connsiteX4" fmla="*/ 3140441 w 10489406"/>
              <a:gd name="connsiteY4" fmla="*/ 4862327 h 4924926"/>
              <a:gd name="connsiteX5" fmla="*/ 3155759 w 10489406"/>
              <a:gd name="connsiteY5" fmla="*/ 4710374 h 4924926"/>
              <a:gd name="connsiteX6" fmla="*/ 2401780 w 10489406"/>
              <a:gd name="connsiteY6" fmla="*/ 3956395 h 4924926"/>
              <a:gd name="connsiteX7" fmla="*/ 1647801 w 10489406"/>
              <a:gd name="connsiteY7" fmla="*/ 4710374 h 4924926"/>
              <a:gd name="connsiteX8" fmla="*/ 1663119 w 10489406"/>
              <a:gd name="connsiteY8" fmla="*/ 4862327 h 4924926"/>
              <a:gd name="connsiteX9" fmla="*/ 1682551 w 10489406"/>
              <a:gd name="connsiteY9" fmla="*/ 4924926 h 4924926"/>
              <a:gd name="connsiteX10" fmla="*/ 0 w 10489406"/>
              <a:gd name="connsiteY10" fmla="*/ 4924926 h 4924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89406" h="4924926">
                <a:moveTo>
                  <a:pt x="0" y="0"/>
                </a:moveTo>
                <a:lnTo>
                  <a:pt x="10489406" y="0"/>
                </a:lnTo>
                <a:lnTo>
                  <a:pt x="10489406" y="4924926"/>
                </a:lnTo>
                <a:lnTo>
                  <a:pt x="3121009" y="4924926"/>
                </a:lnTo>
                <a:lnTo>
                  <a:pt x="3140441" y="4862327"/>
                </a:lnTo>
                <a:cubicBezTo>
                  <a:pt x="3150485" y="4813245"/>
                  <a:pt x="3155759" y="4762426"/>
                  <a:pt x="3155759" y="4710374"/>
                </a:cubicBezTo>
                <a:cubicBezTo>
                  <a:pt x="3155759" y="4293963"/>
                  <a:pt x="2818191" y="3956395"/>
                  <a:pt x="2401780" y="3956395"/>
                </a:cubicBezTo>
                <a:cubicBezTo>
                  <a:pt x="1985369" y="3956395"/>
                  <a:pt x="1647801" y="4293963"/>
                  <a:pt x="1647801" y="4710374"/>
                </a:cubicBezTo>
                <a:cubicBezTo>
                  <a:pt x="1647801" y="4762426"/>
                  <a:pt x="1653076" y="4813245"/>
                  <a:pt x="1663119" y="4862327"/>
                </a:cubicBezTo>
                <a:lnTo>
                  <a:pt x="1682551" y="4924926"/>
                </a:lnTo>
                <a:lnTo>
                  <a:pt x="0" y="4924926"/>
                </a:lnTo>
                <a:close/>
              </a:path>
            </a:pathLst>
          </a:custGeom>
          <a:effectLst>
            <a:outerShdw blurRad="254000" dist="38100" dir="8100000" algn="tr" rotWithShape="0">
              <a:prstClr val="black">
                <a:alpha val="30000"/>
              </a:prstClr>
            </a:outerShdw>
          </a:effectLst>
        </p:spPr>
      </p:pic>
      <p:sp>
        <p:nvSpPr>
          <p:cNvPr id="4" name="Rectangle: Rounded Corners 3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0AE8C0B-F0B3-F38F-9134-38AB8564D00A}"/>
              </a:ext>
            </a:extLst>
          </p:cNvPr>
          <p:cNvSpPr/>
          <p:nvPr/>
        </p:nvSpPr>
        <p:spPr>
          <a:xfrm>
            <a:off x="338471" y="327152"/>
            <a:ext cx="5569605" cy="918073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HƯỚNG DẪN </a:t>
            </a:r>
            <a:r>
              <a:rPr lang="en-US" sz="3200" b="1" kern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VỀ NHÀ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" name="TextBox 4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93BB5D9-B701-B99A-B334-6D8023462F41}"/>
              </a:ext>
            </a:extLst>
          </p:cNvPr>
          <p:cNvSpPr txBox="1"/>
          <p:nvPr/>
        </p:nvSpPr>
        <p:spPr>
          <a:xfrm>
            <a:off x="248712" y="1495933"/>
            <a:ext cx="8323788" cy="5024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  <a:spcBef>
                <a:spcPts val="300"/>
              </a:spcBef>
              <a:spcAft>
                <a:spcPts val="720"/>
              </a:spcAft>
            </a:pPr>
            <a:r>
              <a:rPr lang="fr-FR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 </a:t>
            </a:r>
            <a:r>
              <a:rPr lang="fr-FR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Đọc</a:t>
            </a:r>
            <a:r>
              <a:rPr lang="fr-FR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lại</a:t>
            </a:r>
            <a:r>
              <a:rPr lang="fr-FR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toàn</a:t>
            </a:r>
            <a:r>
              <a:rPr lang="fr-FR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bộ</a:t>
            </a:r>
            <a:r>
              <a:rPr lang="fr-FR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nội</a:t>
            </a:r>
            <a:r>
              <a:rPr lang="fr-FR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dung</a:t>
            </a:r>
            <a:r>
              <a:rPr lang="fr-FR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fr-FR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đã</a:t>
            </a:r>
            <a:r>
              <a:rPr lang="fr-FR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fr-FR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457200" indent="-457200" algn="just">
              <a:lnSpc>
                <a:spcPct val="120000"/>
              </a:lnSpc>
              <a:spcBef>
                <a:spcPts val="300"/>
              </a:spcBef>
              <a:spcAft>
                <a:spcPts val="720"/>
              </a:spcAft>
              <a:buFontTx/>
              <a:buChar char="-"/>
            </a:pPr>
            <a:r>
              <a:rPr lang="fr-FR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Làm</a:t>
            </a:r>
            <a:r>
              <a:rPr lang="fr-FR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fr-FR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r>
              <a:rPr lang="fr-FR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3 SGK </a:t>
            </a:r>
            <a:r>
              <a:rPr lang="fr-FR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trang</a:t>
            </a:r>
            <a:r>
              <a:rPr lang="fr-FR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79. Chia </a:t>
            </a:r>
            <a:r>
              <a:rPr lang="fr-FR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lớp</a:t>
            </a:r>
            <a:r>
              <a:rPr lang="fr-FR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làm</a:t>
            </a:r>
            <a:r>
              <a:rPr lang="fr-FR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4 </a:t>
            </a:r>
            <a:r>
              <a:rPr lang="fr-FR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nhóm</a:t>
            </a:r>
            <a:r>
              <a:rPr lang="fr-FR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fr-FR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trình</a:t>
            </a:r>
            <a:r>
              <a:rPr lang="fr-FR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bày</a:t>
            </a:r>
            <a:r>
              <a:rPr lang="fr-FR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fr-FR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giải</a:t>
            </a:r>
            <a:r>
              <a:rPr lang="fr-FR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vào</a:t>
            </a:r>
            <a:r>
              <a:rPr lang="fr-FR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bảng</a:t>
            </a:r>
            <a:r>
              <a:rPr lang="fr-FR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phụ</a:t>
            </a:r>
            <a:r>
              <a:rPr lang="fr-FR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hoặc</a:t>
            </a:r>
            <a:r>
              <a:rPr lang="fr-FR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trình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chiếu</a:t>
            </a:r>
            <a:r>
              <a:rPr lang="en-US" sz="280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</a:t>
            </a:r>
            <a:r>
              <a:rPr lang="en-US" sz="280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owerpoint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tiết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sau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  <a:p>
            <a:pPr algn="just">
              <a:lnSpc>
                <a:spcPct val="120000"/>
              </a:lnSpc>
              <a:spcBef>
                <a:spcPts val="300"/>
              </a:spcBef>
              <a:spcAft>
                <a:spcPts val="720"/>
              </a:spcAft>
            </a:pPr>
            <a:r>
              <a:rPr lang="fr-FR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fr-FR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Chuẩn</a:t>
            </a:r>
            <a:r>
              <a:rPr lang="fr-FR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bị</a:t>
            </a:r>
            <a:r>
              <a:rPr lang="fr-FR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fr-FR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giờ</a:t>
            </a:r>
            <a:r>
              <a:rPr lang="fr-FR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sau</a:t>
            </a:r>
            <a:r>
              <a:rPr lang="fr-FR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tiếp</a:t>
            </a:r>
            <a:r>
              <a:rPr lang="fr-FR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tục</a:t>
            </a:r>
            <a:r>
              <a:rPr lang="fr-FR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ôn</a:t>
            </a:r>
            <a:r>
              <a:rPr lang="fr-FR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r>
              <a:rPr lang="fr-FR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t-BR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t-BR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FC3684F-2404-4366-89A4-2BE1780C93C2}"/>
                  </a:ext>
                </a:extLst>
              </p:cNvPr>
              <p:cNvSpPr txBox="1"/>
              <p:nvPr/>
            </p:nvSpPr>
            <p:spPr>
              <a:xfrm>
                <a:off x="248712" y="4375306"/>
                <a:ext cx="11943288" cy="225677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20000"/>
                  </a:lnSpc>
                  <a:spcBef>
                    <a:spcPts val="300"/>
                  </a:spcBef>
                  <a:spcAft>
                    <a:spcPts val="720"/>
                  </a:spcAft>
                </a:pPr>
                <a:r>
                  <a:rPr lang="en-US" sz="2800" b="1" u="sng" dirty="0" err="1">
                    <a:solidFill>
                      <a:srgbClr val="FFFF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Bài</a:t>
                </a:r>
                <a:r>
                  <a:rPr lang="en-US" sz="2800" b="1" u="sng" dirty="0">
                    <a:solidFill>
                      <a:srgbClr val="FFFF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3: SGK. Tr79. 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Cho tam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giác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AB</m:t>
                    </m:r>
                    <m:r>
                      <m:rPr>
                        <m:nor/>
                      </m:rPr>
                      <a:rPr lang="en-US" sz="280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</m:t>
                    </m:r>
                  </m:oMath>
                </a14:m>
                <a:r>
                  <a:rPr lang="en-US" sz="2800" i="1" dirty="0">
                    <a:solidFill>
                      <a:srgbClr val="FFFF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nội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tiếp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đường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tròn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2800" b="0" i="1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O</m:t>
                        </m:r>
                      </m:e>
                    </m:d>
                  </m:oMath>
                </a14:m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.</a:t>
                </a:r>
                <a:r>
                  <a:rPr lang="en-US" sz="2800" i="1" dirty="0">
                    <a:solidFill>
                      <a:srgbClr val="FFFF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Các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đường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cao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K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 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BM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cắt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nhau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tại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trực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tâm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bg1"/>
                        </a:solidFill>
                        <a:effectLst/>
                        <a:latin typeface="Cambria Math"/>
                        <a:ea typeface="Calibri" panose="020F0502020204030204" pitchFamily="34" charset="0"/>
                      </a:rPr>
                      <m:t>𝐻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của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tam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giác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ABC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. Tia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AK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cắt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đường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tròn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O</m:t>
                        </m:r>
                      </m:e>
                    </m:d>
                    <m:r>
                      <a:rPr lang="en-US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tại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điểm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N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(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khác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).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Chứng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minh:</a:t>
                </a:r>
              </a:p>
              <a:p>
                <a:pPr algn="just">
                  <a:lnSpc>
                    <a:spcPct val="120000"/>
                  </a:lnSpc>
                  <a:spcBef>
                    <a:spcPts val="300"/>
                  </a:spcBef>
                  <a:spcAft>
                    <a:spcPts val="720"/>
                  </a:spcAft>
                </a:pP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a)</a:t>
                </a:r>
                <a:r>
                  <a:rPr lang="en-US" sz="2800" dirty="0">
                    <a:solidFill>
                      <a:schemeClr val="bg1"/>
                    </a:solidFill>
                    <a:ea typeface="Aptos" panose="020B00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rPr>
                          <m:t>CBM</m:t>
                        </m:r>
                      </m:e>
                    </m:acc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rPr>
                          <m:t>CAK</m:t>
                        </m:r>
                      </m:e>
                    </m:acc>
                  </m:oMath>
                </a14:m>
                <a:r>
                  <a:rPr lang="en-US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.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   b) Tam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giác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BHN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cân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      c)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BC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là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đường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trung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trực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của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HN</m:t>
                    </m:r>
                  </m:oMath>
                </a14:m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FC3684F-2404-4366-89A4-2BE1780C93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712" y="4375306"/>
                <a:ext cx="11943288" cy="2256772"/>
              </a:xfrm>
              <a:prstGeom prst="rect">
                <a:avLst/>
              </a:prstGeom>
              <a:blipFill>
                <a:blip r:embed="rId3"/>
                <a:stretch>
                  <a:fillRect l="-1072" t="-1081" r="-1021" b="-67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40349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999A4E5-A243-DFE6-12E4-A3A0B1068507}"/>
              </a:ext>
            </a:extLst>
          </p:cNvPr>
          <p:cNvCxnSpPr>
            <a:cxnSpLocks/>
          </p:cNvCxnSpPr>
          <p:nvPr/>
        </p:nvCxnSpPr>
        <p:spPr>
          <a:xfrm flipV="1">
            <a:off x="6096000" y="3183348"/>
            <a:ext cx="4235116" cy="46273"/>
          </a:xfrm>
          <a:prstGeom prst="line">
            <a:avLst/>
          </a:prstGeom>
          <a:ln w="412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55ACC63-ED4D-E9EA-055F-7350F4D3DAC3}"/>
              </a:ext>
            </a:extLst>
          </p:cNvPr>
          <p:cNvCxnSpPr>
            <a:cxnSpLocks/>
          </p:cNvCxnSpPr>
          <p:nvPr/>
        </p:nvCxnSpPr>
        <p:spPr>
          <a:xfrm>
            <a:off x="1643271" y="2160397"/>
            <a:ext cx="4429048" cy="0"/>
          </a:xfrm>
          <a:prstGeom prst="line">
            <a:avLst/>
          </a:prstGeom>
          <a:ln w="412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2A7B395-02D6-D52D-5BE4-52664FE113B5}"/>
              </a:ext>
            </a:extLst>
          </p:cNvPr>
          <p:cNvCxnSpPr>
            <a:cxnSpLocks/>
          </p:cNvCxnSpPr>
          <p:nvPr/>
        </p:nvCxnSpPr>
        <p:spPr>
          <a:xfrm>
            <a:off x="1948070" y="4630775"/>
            <a:ext cx="4111476" cy="0"/>
          </a:xfrm>
          <a:prstGeom prst="line">
            <a:avLst/>
          </a:prstGeom>
          <a:ln w="412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CBA85D5-8ABA-5858-AE75-D5F13868CB9A}"/>
              </a:ext>
            </a:extLst>
          </p:cNvPr>
          <p:cNvSpPr/>
          <p:nvPr/>
        </p:nvSpPr>
        <p:spPr>
          <a:xfrm>
            <a:off x="6011536" y="1116688"/>
            <a:ext cx="195432" cy="1954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80EFB2E-33A0-E7A3-E43E-8FB31706D493}"/>
              </a:ext>
            </a:extLst>
          </p:cNvPr>
          <p:cNvGrpSpPr/>
          <p:nvPr/>
        </p:nvGrpSpPr>
        <p:grpSpPr>
          <a:xfrm>
            <a:off x="5896108" y="1987014"/>
            <a:ext cx="399784" cy="399784"/>
            <a:chOff x="5896108" y="4064132"/>
            <a:chExt cx="399784" cy="399784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32F8ECA9-BC52-E60F-E96A-B44B1120C0F1}"/>
                </a:ext>
              </a:extLst>
            </p:cNvPr>
            <p:cNvSpPr/>
            <p:nvPr/>
          </p:nvSpPr>
          <p:spPr>
            <a:xfrm>
              <a:off x="5896108" y="4064132"/>
              <a:ext cx="399784" cy="399784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1E6EC3D8-4064-59B1-AB97-906A3B9749FE}"/>
                </a:ext>
              </a:extLst>
            </p:cNvPr>
            <p:cNvSpPr/>
            <p:nvPr/>
          </p:nvSpPr>
          <p:spPr>
            <a:xfrm>
              <a:off x="5961830" y="4129854"/>
              <a:ext cx="268340" cy="26834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380733C-1240-691D-A03A-1587D8850BC5}"/>
              </a:ext>
            </a:extLst>
          </p:cNvPr>
          <p:cNvGrpSpPr/>
          <p:nvPr/>
        </p:nvGrpSpPr>
        <p:grpSpPr>
          <a:xfrm>
            <a:off x="5896108" y="3029728"/>
            <a:ext cx="399784" cy="399784"/>
            <a:chOff x="5896108" y="5817086"/>
            <a:chExt cx="399784" cy="399784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4EA8C85F-CEED-E5BF-DD93-C9102284D9AD}"/>
                </a:ext>
              </a:extLst>
            </p:cNvPr>
            <p:cNvSpPr/>
            <p:nvPr/>
          </p:nvSpPr>
          <p:spPr>
            <a:xfrm>
              <a:off x="5896108" y="5817086"/>
              <a:ext cx="399784" cy="399784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854EA1BB-9D98-23F5-AFB5-643BA51CF008}"/>
                </a:ext>
              </a:extLst>
            </p:cNvPr>
            <p:cNvSpPr/>
            <p:nvPr/>
          </p:nvSpPr>
          <p:spPr>
            <a:xfrm>
              <a:off x="5961830" y="5882808"/>
              <a:ext cx="268340" cy="26834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TextBox 20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C1360ED-4632-BEFA-4A48-B77224BAB924}"/>
              </a:ext>
            </a:extLst>
          </p:cNvPr>
          <p:cNvSpPr txBox="1"/>
          <p:nvPr/>
        </p:nvSpPr>
        <p:spPr>
          <a:xfrm>
            <a:off x="4929208" y="1415241"/>
            <a:ext cx="11887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rgbClr val="FFFF00"/>
                </a:solidFill>
                <a:latin typeface="Agency FB" panose="020B0503020202020204" pitchFamily="34" charset="0"/>
              </a:rPr>
              <a:t>01</a:t>
            </a:r>
            <a:endParaRPr lang="en-US" sz="4400" b="1" dirty="0">
              <a:solidFill>
                <a:srgbClr val="FFFF00"/>
              </a:solidFill>
              <a:latin typeface="Agency FB" panose="020B0503020202020204" pitchFamily="34" charset="0"/>
            </a:endParaRPr>
          </a:p>
        </p:txBody>
      </p:sp>
      <p:sp>
        <p:nvSpPr>
          <p:cNvPr id="22" name="TextBox 21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146AC5B-9FF7-9652-C60D-2224CF1A734B}"/>
              </a:ext>
            </a:extLst>
          </p:cNvPr>
          <p:cNvSpPr txBox="1"/>
          <p:nvPr/>
        </p:nvSpPr>
        <p:spPr>
          <a:xfrm>
            <a:off x="4984845" y="3811980"/>
            <a:ext cx="11887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rgbClr val="FFFF00"/>
                </a:solidFill>
                <a:latin typeface="Agency FB" panose="020B0503020202020204" pitchFamily="34" charset="0"/>
              </a:rPr>
              <a:t>03</a:t>
            </a:r>
            <a:endParaRPr lang="en-US" sz="4400" b="1" dirty="0">
              <a:solidFill>
                <a:srgbClr val="FFFF00"/>
              </a:solidFill>
              <a:latin typeface="Agency FB" panose="020B0503020202020204" pitchFamily="34" charset="0"/>
            </a:endParaRPr>
          </a:p>
        </p:txBody>
      </p:sp>
      <p:sp>
        <p:nvSpPr>
          <p:cNvPr id="23" name="TextBox 22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7DC6385-D9BA-36A7-4325-F97E5AA57045}"/>
              </a:ext>
            </a:extLst>
          </p:cNvPr>
          <p:cNvSpPr txBox="1"/>
          <p:nvPr/>
        </p:nvSpPr>
        <p:spPr>
          <a:xfrm>
            <a:off x="6144859" y="2462431"/>
            <a:ext cx="11887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rgbClr val="FFFF00"/>
                </a:solidFill>
                <a:latin typeface="Agency FB" panose="020B0503020202020204" pitchFamily="34" charset="0"/>
              </a:rPr>
              <a:t>02</a:t>
            </a:r>
            <a:endParaRPr lang="en-US" sz="4400" b="1" dirty="0">
              <a:solidFill>
                <a:srgbClr val="FFFF00"/>
              </a:solidFill>
              <a:latin typeface="Agency FB" panose="020B0503020202020204" pitchFamily="34" charset="0"/>
            </a:endParaRPr>
          </a:p>
        </p:txBody>
      </p:sp>
      <p:sp>
        <p:nvSpPr>
          <p:cNvPr id="24" name="TextBox 23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CC3F27E-2B9E-506A-A052-C31AE7789F15}"/>
              </a:ext>
            </a:extLst>
          </p:cNvPr>
          <p:cNvSpPr txBox="1"/>
          <p:nvPr/>
        </p:nvSpPr>
        <p:spPr>
          <a:xfrm>
            <a:off x="1643271" y="1538351"/>
            <a:ext cx="3669442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0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 đồ tư duy: </a:t>
            </a:r>
          </a:p>
          <a:p>
            <a:pPr lvl="0">
              <a:spcBef>
                <a:spcPts val="1800"/>
              </a:spcBef>
            </a:pPr>
            <a:r>
              <a:rPr lang="en-US" sz="3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 thống kiến thức</a:t>
            </a:r>
            <a:endParaRPr lang="en-US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1336282-F778-62CF-7A6D-4E41AF3BF946}"/>
              </a:ext>
            </a:extLst>
          </p:cNvPr>
          <p:cNvSpPr txBox="1"/>
          <p:nvPr/>
        </p:nvSpPr>
        <p:spPr>
          <a:xfrm>
            <a:off x="3366778" y="3895612"/>
            <a:ext cx="19671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en-US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2A86135-4389-B6B3-D45C-C792018BFB88}"/>
              </a:ext>
            </a:extLst>
          </p:cNvPr>
          <p:cNvGrpSpPr/>
          <p:nvPr/>
        </p:nvGrpSpPr>
        <p:grpSpPr>
          <a:xfrm>
            <a:off x="5896587" y="4430883"/>
            <a:ext cx="399784" cy="399784"/>
            <a:chOff x="5896108" y="4064132"/>
            <a:chExt cx="399784" cy="399784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389222DE-B8FA-0905-99C7-3B138A4F5135}"/>
                </a:ext>
              </a:extLst>
            </p:cNvPr>
            <p:cNvSpPr/>
            <p:nvPr/>
          </p:nvSpPr>
          <p:spPr>
            <a:xfrm>
              <a:off x="5896108" y="4064132"/>
              <a:ext cx="399784" cy="399784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DA774FAB-7DC0-30BF-8874-EF77D2A43BA8}"/>
                </a:ext>
              </a:extLst>
            </p:cNvPr>
            <p:cNvSpPr/>
            <p:nvPr/>
          </p:nvSpPr>
          <p:spPr>
            <a:xfrm>
              <a:off x="5961830" y="4129854"/>
              <a:ext cx="268340" cy="26834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3A2C01F8-8AE2-B236-27A2-6D1FCD8557F9}"/>
              </a:ext>
            </a:extLst>
          </p:cNvPr>
          <p:cNvSpPr/>
          <p:nvPr/>
        </p:nvSpPr>
        <p:spPr>
          <a:xfrm>
            <a:off x="6992253" y="2637649"/>
            <a:ext cx="321192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en-US" sz="28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B24E04F-D5D6-70D6-45AE-D1CFCFBE8867}"/>
              </a:ext>
            </a:extLst>
          </p:cNvPr>
          <p:cNvCxnSpPr>
            <a:cxnSpLocks/>
          </p:cNvCxnSpPr>
          <p:nvPr/>
        </p:nvCxnSpPr>
        <p:spPr>
          <a:xfrm>
            <a:off x="6096000" y="1206641"/>
            <a:ext cx="0" cy="5611602"/>
          </a:xfrm>
          <a:prstGeom prst="line">
            <a:avLst/>
          </a:prstGeom>
          <a:ln w="444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C07E7911-FBEA-C8EC-1425-C05E0BAD7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643"/>
            <a:ext cx="12192000" cy="563225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1800"/>
              </a:spcAft>
            </a:pP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VIII -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KỲ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II</a:t>
            </a:r>
            <a:endParaRPr lang="en-US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54472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  <p:bldP spid="25" grpId="0"/>
      <p:bldP spid="2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1905000" y="838200"/>
            <a:ext cx="4191000" cy="41148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 ĐỘNG</a:t>
            </a:r>
          </a:p>
        </p:txBody>
      </p:sp>
      <p:sp>
        <p:nvSpPr>
          <p:cNvPr id="11" name="TextBox 10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6124354" y="2484509"/>
            <a:ext cx="2308447" cy="83099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Mở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đầu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Hình ảnh 5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4143E7E-651B-40FB-A4A2-3F088BFE4B6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11" t="12222" r="20015" b="20370"/>
          <a:stretch/>
        </p:blipFill>
        <p:spPr>
          <a:xfrm>
            <a:off x="7035801" y="3511716"/>
            <a:ext cx="3073399" cy="297531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379395433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54;p8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D0DC559-E816-6894-91E5-58A8531C2236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781300" y="64328"/>
            <a:ext cx="2410700" cy="34036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E6648C9-4F8F-47F1-934B-44C64C63BAB1}"/>
              </a:ext>
            </a:extLst>
          </p:cNvPr>
          <p:cNvSpPr/>
          <p:nvPr/>
        </p:nvSpPr>
        <p:spPr>
          <a:xfrm>
            <a:off x="308147" y="398920"/>
            <a:ext cx="4189224" cy="653685"/>
          </a:xfrm>
          <a:prstGeom prst="roundRect">
            <a:avLst/>
          </a:prstGeom>
          <a:solidFill>
            <a:srgbClr val="FFD3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>
                <a:solidFill>
                  <a:srgbClr val="C55A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MỞ ĐẦU</a:t>
            </a:r>
            <a:endParaRPr lang="en-US" sz="2800">
              <a:solidFill>
                <a:srgbClr val="C55A1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Placeholder 3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82D1228-5E58-4B47-BA82-8D573AE9825D}"/>
              </a:ext>
            </a:extLst>
          </p:cNvPr>
          <p:cNvSpPr txBox="1">
            <a:spLocks/>
          </p:cNvSpPr>
          <p:nvPr/>
        </p:nvSpPr>
        <p:spPr>
          <a:xfrm>
            <a:off x="3265327" y="2115005"/>
            <a:ext cx="7976618" cy="180663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Báo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cáo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nhiệm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vụ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giao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</a:p>
          <a:p>
            <a:pPr marL="0" indent="0" algn="just">
              <a:buNone/>
            </a:pP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Vẽ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sơ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tư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duy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hệ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thống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chương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VIII.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CE94F6F-01D5-135B-342B-F9695D8851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02" b="94369" l="8640" r="95200">
                        <a14:foregroundMark x1="19520" y1="39029" x2="20640" y2="43495"/>
                        <a14:foregroundMark x1="37760" y1="38835" x2="40000" y2="44660"/>
                        <a14:foregroundMark x1="17920" y1="12233" x2="19680" y2="17476"/>
                        <a14:foregroundMark x1="26240" y1="6602" x2="28800" y2="6796"/>
                        <a14:foregroundMark x1="19520" y1="94757" x2="22240" y2="94175"/>
                        <a14:foregroundMark x1="37120" y1="37087" x2="40320" y2="39417"/>
                        <a14:foregroundMark x1="29600" y1="54175" x2="31040" y2="57864"/>
                        <a14:foregroundMark x1="29600" y1="52427" x2="32480" y2="55534"/>
                        <a14:foregroundMark x1="95200" y1="29903" x2="93280" y2="33204"/>
                        <a14:foregroundMark x1="8640" y1="40777" x2="8640" y2="44854"/>
                        <a14:foregroundMark x1="21120" y1="35728" x2="22240" y2="37670"/>
                        <a14:foregroundMark x1="28480" y1="75340" x2="29600" y2="807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57047"/>
            <a:ext cx="4130583" cy="3403600"/>
          </a:xfrm>
          <a:prstGeom prst="rect">
            <a:avLst/>
          </a:prstGeom>
        </p:spPr>
      </p:pic>
      <p:pic>
        <p:nvPicPr>
          <p:cNvPr id="8" name="Picture 7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3553BF4-C610-4337-8DB6-B9085DAB0C6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4328" y="4530328"/>
            <a:ext cx="2327672" cy="2327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345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8">
            <a:extLst>
              <a:ext uri="{FF2B5EF4-FFF2-40B4-BE49-F238E27FC236}">
                <a16:creationId xmlns:a16="http://schemas.microsoft.com/office/drawing/2014/main" id="{F5A0EB19-B637-B7C7-F3AB-6289226C23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2673" y="4581198"/>
            <a:ext cx="2560067" cy="1188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7">
            <a:extLst>
              <a:ext uri="{FF2B5EF4-FFF2-40B4-BE49-F238E27FC236}">
                <a16:creationId xmlns:a16="http://schemas.microsoft.com/office/drawing/2014/main" id="{BF595739-9CCB-4C22-86A1-B963A58CD2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92"/>
          <a:stretch/>
        </p:blipFill>
        <p:spPr bwMode="auto">
          <a:xfrm>
            <a:off x="5153816" y="4014608"/>
            <a:ext cx="1203552" cy="1150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5">
            <a:extLst>
              <a:ext uri="{FF2B5EF4-FFF2-40B4-BE49-F238E27FC236}">
                <a16:creationId xmlns:a16="http://schemas.microsoft.com/office/drawing/2014/main" id="{36A559F0-90FA-637D-93D4-5C8EF09B7A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940699"/>
            <a:ext cx="2714215" cy="895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4">
            <a:extLst>
              <a:ext uri="{FF2B5EF4-FFF2-40B4-BE49-F238E27FC236}">
                <a16:creationId xmlns:a16="http://schemas.microsoft.com/office/drawing/2014/main" id="{41C2D33F-72CD-682F-0DC1-BDAC83E76B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863" y="2936876"/>
            <a:ext cx="2413032" cy="2223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2">
            <a:extLst>
              <a:ext uri="{FF2B5EF4-FFF2-40B4-BE49-F238E27FC236}">
                <a16:creationId xmlns:a16="http://schemas.microsoft.com/office/drawing/2014/main" id="{EA65891B-D8D1-3CF6-E1EE-42803D9C6D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83"/>
          <a:stretch/>
        </p:blipFill>
        <p:spPr bwMode="auto">
          <a:xfrm>
            <a:off x="5848400" y="2973820"/>
            <a:ext cx="662619" cy="616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1">
            <a:extLst>
              <a:ext uri="{FF2B5EF4-FFF2-40B4-BE49-F238E27FC236}">
                <a16:creationId xmlns:a16="http://schemas.microsoft.com/office/drawing/2014/main" id="{3D34480C-5F7C-704A-6FA4-EBD9635616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7615" y="2809292"/>
            <a:ext cx="2516193" cy="792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>
            <a:extLst>
              <a:ext uri="{FF2B5EF4-FFF2-40B4-BE49-F238E27FC236}">
                <a16:creationId xmlns:a16="http://schemas.microsoft.com/office/drawing/2014/main" id="{4F8B53D8-731F-D191-5257-C686257EF1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863" y="2770188"/>
            <a:ext cx="2971529" cy="843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>
            <a:extLst>
              <a:ext uri="{FF2B5EF4-FFF2-40B4-BE49-F238E27FC236}">
                <a16:creationId xmlns:a16="http://schemas.microsoft.com/office/drawing/2014/main" id="{B3B40977-14AB-B298-DD1E-48897AED6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9640" y="1118070"/>
            <a:ext cx="1005530" cy="329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>
            <a:extLst>
              <a:ext uri="{FF2B5EF4-FFF2-40B4-BE49-F238E27FC236}">
                <a16:creationId xmlns:a16="http://schemas.microsoft.com/office/drawing/2014/main" id="{32FC1C15-7DF2-0386-B6BB-51481A078B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1408" y="992547"/>
            <a:ext cx="2721332" cy="807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5">
            <a:extLst>
              <a:ext uri="{FF2B5EF4-FFF2-40B4-BE49-F238E27FC236}">
                <a16:creationId xmlns:a16="http://schemas.microsoft.com/office/drawing/2014/main" id="{E23474EA-4C83-4A13-6721-5154900ABF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1" y="1050926"/>
            <a:ext cx="2801964" cy="1818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>
            <a:extLst>
              <a:ext uri="{FF2B5EF4-FFF2-40B4-BE49-F238E27FC236}">
                <a16:creationId xmlns:a16="http://schemas.microsoft.com/office/drawing/2014/main" id="{F3772E69-11F1-B0D3-5CBA-BCA6A1D1A8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76488"/>
            <a:ext cx="1592483" cy="1224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 descr="A diagram of a triangle with lines and a yellow line&#10;&#10;Description automatically generated">
            <a:extLst>
              <a:ext uri="{FF2B5EF4-FFF2-40B4-BE49-F238E27FC236}">
                <a16:creationId xmlns:a16="http://schemas.microsoft.com/office/drawing/2014/main" id="{D745E3E0-DEBB-C7C0-4FF2-4AC539A45DA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828" y="318843"/>
            <a:ext cx="1846601" cy="1850686"/>
          </a:xfrm>
          <a:prstGeom prst="rect">
            <a:avLst/>
          </a:prstGeom>
        </p:spPr>
      </p:pic>
      <p:pic>
        <p:nvPicPr>
          <p:cNvPr id="22" name="Picture 21" descr="A circle with a triangle and a triangle with a circle and a triangle with a triangle and a triangle with a triangle and a triangle with a triangle and a triangle with a triangle and a triangle with&#10;&#10;Description automatically generated">
            <a:extLst>
              <a:ext uri="{FF2B5EF4-FFF2-40B4-BE49-F238E27FC236}">
                <a16:creationId xmlns:a16="http://schemas.microsoft.com/office/drawing/2014/main" id="{D7A361EE-44AA-068A-EF70-592D112E2FB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081" y="198473"/>
            <a:ext cx="2148213" cy="1976051"/>
          </a:xfrm>
          <a:prstGeom prst="rect">
            <a:avLst/>
          </a:prstGeom>
        </p:spPr>
      </p:pic>
      <p:pic>
        <p:nvPicPr>
          <p:cNvPr id="24" name="Picture 23" descr="A circle with a triangle and a triangle with a triangle and a triangle with a triangle and a triangle with a triangle and a triangle with a triangle and a triangle with a triangle and a triangle with&#10;&#10;Description automatically generated">
            <a:extLst>
              <a:ext uri="{FF2B5EF4-FFF2-40B4-BE49-F238E27FC236}">
                <a16:creationId xmlns:a16="http://schemas.microsoft.com/office/drawing/2014/main" id="{8C00F653-997A-1AB7-FEC5-500E7FACD29F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5294" y="71882"/>
            <a:ext cx="1959112" cy="2092376"/>
          </a:xfrm>
          <a:prstGeom prst="rect">
            <a:avLst/>
          </a:prstGeom>
        </p:spPr>
      </p:pic>
      <p:pic>
        <p:nvPicPr>
          <p:cNvPr id="26" name="Picture 25" descr="A triangle with a circle and a triangle with a circle and a triangle with a triangle with a triangle and a triangle with a triangle with a triangle with a triangle with a triangle with a triangle and&#10;&#10;Description automatically generated">
            <a:extLst>
              <a:ext uri="{FF2B5EF4-FFF2-40B4-BE49-F238E27FC236}">
                <a16:creationId xmlns:a16="http://schemas.microsoft.com/office/drawing/2014/main" id="{46B5963C-C932-D208-838A-744D4C551C0D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4654" y="2120618"/>
            <a:ext cx="2302483" cy="2076115"/>
          </a:xfrm>
          <a:prstGeom prst="rect">
            <a:avLst/>
          </a:prstGeom>
        </p:spPr>
      </p:pic>
      <p:pic>
        <p:nvPicPr>
          <p:cNvPr id="28" name="Picture 27" descr="A diagram of a circle with lines and dots&#10;&#10;Description automatically generated">
            <a:extLst>
              <a:ext uri="{FF2B5EF4-FFF2-40B4-BE49-F238E27FC236}">
                <a16:creationId xmlns:a16="http://schemas.microsoft.com/office/drawing/2014/main" id="{C67EB010-E785-F74F-5046-C2A3E6019223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646" y="2185539"/>
            <a:ext cx="3151848" cy="1976051"/>
          </a:xfrm>
          <a:prstGeom prst="rect">
            <a:avLst/>
          </a:prstGeom>
        </p:spPr>
      </p:pic>
      <p:pic>
        <p:nvPicPr>
          <p:cNvPr id="30" name="Picture 29" descr="A diagram of a circle with lines and points&#10;&#10;Description automatically generated">
            <a:extLst>
              <a:ext uri="{FF2B5EF4-FFF2-40B4-BE49-F238E27FC236}">
                <a16:creationId xmlns:a16="http://schemas.microsoft.com/office/drawing/2014/main" id="{66C7E54E-E6A0-C4B1-7FB0-D6F7C0BA662C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4442" y="4301666"/>
            <a:ext cx="1907584" cy="1818964"/>
          </a:xfrm>
          <a:prstGeom prst="rect">
            <a:avLst/>
          </a:prstGeom>
        </p:spPr>
      </p:pic>
      <p:pic>
        <p:nvPicPr>
          <p:cNvPr id="34" name="Picture 33" descr="A diagram of a circle with a triangle and a square with a triangle and a circle with a triangle and a circle with a triangle and a circle with a triangle and a circle with a triangle and&#10;&#10;Description automatically generated">
            <a:extLst>
              <a:ext uri="{FF2B5EF4-FFF2-40B4-BE49-F238E27FC236}">
                <a16:creationId xmlns:a16="http://schemas.microsoft.com/office/drawing/2014/main" id="{F62406C3-DF1D-382B-6839-D8BC2CB851E4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7803" y="4389444"/>
            <a:ext cx="1732675" cy="1731186"/>
          </a:xfrm>
          <a:prstGeom prst="rect">
            <a:avLst/>
          </a:prstGeom>
        </p:spPr>
      </p:pic>
      <p:pic>
        <p:nvPicPr>
          <p:cNvPr id="63" name="Picture 62" descr="A circle with white lines and white dots&#10;&#10;Description automatically generated">
            <a:extLst>
              <a:ext uri="{FF2B5EF4-FFF2-40B4-BE49-F238E27FC236}">
                <a16:creationId xmlns:a16="http://schemas.microsoft.com/office/drawing/2014/main" id="{43BEF31E-F479-7BED-EAEA-8EFC09EFD8A2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5990" y="4192587"/>
            <a:ext cx="1878452" cy="2037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053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0FC1CF0-44D0-9233-9635-7EFFA79137C9}"/>
              </a:ext>
            </a:extLst>
          </p:cNvPr>
          <p:cNvSpPr txBox="1">
            <a:spLocks/>
          </p:cNvSpPr>
          <p:nvPr/>
        </p:nvSpPr>
        <p:spPr>
          <a:xfrm>
            <a:off x="-837862" y="2054820"/>
            <a:ext cx="5241235" cy="7852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LUYỆN TẬP </a:t>
            </a:r>
            <a:endParaRPr lang="en-US" sz="32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7952358-6350-B399-46AC-7131915460A4}"/>
              </a:ext>
            </a:extLst>
          </p:cNvPr>
          <p:cNvCxnSpPr>
            <a:cxnSpLocks/>
          </p:cNvCxnSpPr>
          <p:nvPr/>
        </p:nvCxnSpPr>
        <p:spPr>
          <a:xfrm>
            <a:off x="682486" y="2970840"/>
            <a:ext cx="5241235" cy="0"/>
          </a:xfrm>
          <a:prstGeom prst="line">
            <a:avLst/>
          </a:prstGeom>
          <a:ln w="38100">
            <a:solidFill>
              <a:srgbClr val="E6E6E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9" name="Title 1">
            <a:extLst>
              <a:ext uri="{FF2B5EF4-FFF2-40B4-BE49-F238E27FC236}">
                <a16:creationId xmlns:a16="http://schemas.microsoft.com/office/drawing/2014/main" id="{37D41D12-11E0-4765-BE2F-C33D9F5B0832}"/>
              </a:ext>
            </a:extLst>
          </p:cNvPr>
          <p:cNvSpPr txBox="1">
            <a:spLocks/>
          </p:cNvSpPr>
          <p:nvPr/>
        </p:nvSpPr>
        <p:spPr>
          <a:xfrm>
            <a:off x="0" y="154980"/>
            <a:ext cx="12192000" cy="563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1800"/>
              </a:spcAft>
            </a:pP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VIII -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KỲ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II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10" name="Text Placeholder 3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8722C92-E646-4BE6-AD11-370FB0332E98}"/>
              </a:ext>
            </a:extLst>
          </p:cNvPr>
          <p:cNvSpPr txBox="1">
            <a:spLocks/>
          </p:cNvSpPr>
          <p:nvPr/>
        </p:nvSpPr>
        <p:spPr>
          <a:xfrm>
            <a:off x="682486" y="3338385"/>
            <a:ext cx="11365135" cy="237260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>
                <a:solidFill>
                  <a:schemeClr val="bg1"/>
                </a:solidFill>
                <a:latin typeface="Times New Roman" panose="02020603050405020304" pitchFamily="18" charset="0"/>
              </a:rPr>
              <a:t>TRẮC NGHIỆM</a:t>
            </a:r>
          </a:p>
          <a:p>
            <a:pPr algn="just"/>
            <a:r>
              <a:rPr lang="en-US">
                <a:solidFill>
                  <a:schemeClr val="bg1"/>
                </a:solidFill>
                <a:latin typeface="Times New Roman" panose="02020603050405020304" pitchFamily="18" charset="0"/>
              </a:rPr>
              <a:t>CÁC DẠNG BÀI TẬP</a:t>
            </a:r>
          </a:p>
          <a:p>
            <a:pPr marL="0" indent="0" algn="just">
              <a:buNone/>
            </a:pPr>
            <a:r>
              <a:rPr lang="en-US">
                <a:solidFill>
                  <a:schemeClr val="bg1"/>
                </a:solidFill>
                <a:latin typeface="Times New Roman" panose="02020603050405020304" pitchFamily="18" charset="0"/>
              </a:rPr>
              <a:t>       +) Dạng 1: Tính số đo góc</a:t>
            </a:r>
          </a:p>
          <a:p>
            <a:pPr marL="0" indent="0" algn="just">
              <a:buNone/>
            </a:pPr>
            <a:r>
              <a:rPr lang="en-US">
                <a:solidFill>
                  <a:schemeClr val="bg1"/>
                </a:solidFill>
                <a:latin typeface="Times New Roman" panose="02020603050405020304" pitchFamily="18" charset="0"/>
              </a:rPr>
              <a:t>       +) Dạng 2: </a:t>
            </a:r>
            <a:r>
              <a:rPr lang="en-US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 minh các yếu tố hình học</a:t>
            </a:r>
          </a:p>
          <a:p>
            <a:pPr marL="0" indent="0" algn="just">
              <a:buNone/>
            </a:pPr>
            <a:endParaRPr lang="en-US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en-US">
              <a:solidFill>
                <a:schemeClr val="bg1"/>
              </a:solidFill>
            </a:endParaRPr>
          </a:p>
        </p:txBody>
      </p:sp>
      <p:pic>
        <p:nvPicPr>
          <p:cNvPr id="4" name="Picture 3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1EE6726-CB8A-95A2-F9B4-E33F6A19207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5890" y="2213102"/>
            <a:ext cx="3643624" cy="2431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9488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OP 5 phần mềm thi trắc nghiệm tốt nhất năm 2019">
            <a:extLst>
              <a:ext uri="{FF2B5EF4-FFF2-40B4-BE49-F238E27FC236}">
                <a16:creationId xmlns:a16="http://schemas.microsoft.com/office/drawing/2014/main" id="{4572E847-9D60-C7B2-7100-8FC78483FD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86" b="89861" l="7000" r="93533">
                        <a14:foregroundMark x1="22867" y1="35741" x2="24133" y2="41318"/>
                        <a14:foregroundMark x1="7000" y1="46008" x2="7733" y2="50190"/>
                        <a14:foregroundMark x1="21333" y1="46008" x2="21667" y2="50063"/>
                        <a14:foregroundMark x1="22867" y1="43853" x2="22867" y2="49176"/>
                        <a14:foregroundMark x1="17533" y1="40431" x2="21200" y2="43473"/>
                        <a14:foregroundMark x1="15733" y1="42586" x2="13400" y2="49810"/>
                        <a14:foregroundMark x1="34267" y1="41952" x2="33467" y2="53612"/>
                        <a14:foregroundMark x1="42533" y1="40938" x2="41933" y2="52091"/>
                        <a14:foregroundMark x1="59467" y1="48669" x2="60400" y2="62484"/>
                        <a14:foregroundMark x1="92400" y1="42205" x2="93533" y2="51711"/>
                        <a14:foregroundMark x1="84800" y1="40177" x2="82267" y2="466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4904" y="0"/>
            <a:ext cx="7010400" cy="3687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F3D3A41-8316-1FAC-BF9D-B6AD9F651953}"/>
              </a:ext>
            </a:extLst>
          </p:cNvPr>
          <p:cNvSpPr txBox="1"/>
          <p:nvPr/>
        </p:nvSpPr>
        <p:spPr>
          <a:xfrm>
            <a:off x="3048000" y="3687763"/>
            <a:ext cx="6096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TRẮC NGHIỆM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FD53C72-F7AF-4031-9579-D8C29DB9181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10438441" y="4530328"/>
            <a:ext cx="2327672" cy="232767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0FBC232-9EBB-4D74-B72A-4968FFB16A71}"/>
              </a:ext>
            </a:extLst>
          </p:cNvPr>
          <p:cNvSpPr txBox="1"/>
          <p:nvPr/>
        </p:nvSpPr>
        <p:spPr>
          <a:xfrm>
            <a:off x="298175" y="5001666"/>
            <a:ext cx="1055535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i="1" u="sng" dirty="0" err="1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b="1" i="1" u="sng" dirty="0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u="sng" dirty="0" err="1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lệ</a:t>
            </a:r>
            <a:r>
              <a:rPr lang="en-US" sz="2800" b="1" i="1" dirty="0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5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trắc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nghiệm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giơ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tay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nhanh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giành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quyền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trả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Trả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đúng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lượt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quay may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mắn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quà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thúc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5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625103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 descr="OPL20U25GSXzBJYl68kk8uQGfFKzs7yb1M4KJWUiLk6ZEvGF+qCIPSnY57AbBFCvTW2023.15.81+K4lPs7H94VUqPe2XwIsfPRnrXQE//QTEXxb8/8N4CNc6FpgZahzpTjFhMzSA7T/nHJa11DE8Ng2TP3iAmRczFlmslSuUNOgUeb6yRvs0="/>
          <p:cNvGrpSpPr/>
          <p:nvPr/>
        </p:nvGrpSpPr>
        <p:grpSpPr>
          <a:xfrm>
            <a:off x="5825983" y="478508"/>
            <a:ext cx="5042125" cy="5036855"/>
            <a:chOff x="5425622" y="292790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26928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7" y="2184872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6" y="1266361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18947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1" y="352466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6" y="449299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4" y="450023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55617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 descr="OPL20U25GSXzBJYl68kk8uQGfFKzs7yb1M4KJWUiLk6ZEvGF+qCIPSnY57AbBFCvTW2023.15.81+K4lPs7H94VUqPe2XwIsfPRnrXQE//QTEXxb8/8N4CNc6FpgZahzpTjFhMzSA7T/nHJa11DE8Ng2TP3iAmRczFlmslSuUNOgUeb6yRvs0=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quay dung" descr="OPL20U25GSXzBJYl68kk8uQGfFKzs7yb1M4KJWUiLk6ZEvGF+qCIPSnY57AbBFCvTW2023.15.81+K4lPs7H94VUqPe2XwIsfPRnrXQE//QTEXxb8/8N4CNc6FpgZahzpTjFhMzSA7T/nHJa11DE8Ng2TP3iAmRczFlmslSuUNOgUeb6yRvs0="/>
          <p:cNvSpPr/>
          <p:nvPr/>
        </p:nvSpPr>
        <p:spPr>
          <a:xfrm>
            <a:off x="9287691" y="5878286"/>
            <a:ext cx="2704012" cy="849085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ounded Rectangle 25" descr="OPL20U25GSXzBJYl68kk8uQGfFKzs7yb1M4KJWUiLk6ZEvGF+qCIPSnY57AbBFCvTW2023.15.81+K4lPs7H94VUqPe2XwIsfPRnrXQE//QTEXxb8/8N4CNc6FpgZahzpTjFhMzSA7T/nHJa11DE8Ng2TP3iAmRczFlmslSuUNOgUeb6yRvs0=">
            <a:hlinkClick r:id="rId6" action="ppaction://hlinksldjump"/>
          </p:cNvPr>
          <p:cNvSpPr/>
          <p:nvPr/>
        </p:nvSpPr>
        <p:spPr>
          <a:xfrm>
            <a:off x="857805" y="2448240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ounded Rectangle 26" descr="OPL20U25GSXzBJYl68kk8uQGfFKzs7yb1M4KJWUiLk6ZEvGF+qCIPSnY57AbBFCvTW2023.15.81+K4lPs7H94VUqPe2XwIsfPRnrXQE//QTEXxb8/8N4CNc6FpgZahzpTjFhMzSA7T/nHJa11DE8Ng2TP3iAmRczFlmslSuUNOgUeb6yRvs0=">
            <a:hlinkClick r:id="rId7" action="ppaction://hlinksldjump"/>
          </p:cNvPr>
          <p:cNvSpPr/>
          <p:nvPr/>
        </p:nvSpPr>
        <p:spPr>
          <a:xfrm>
            <a:off x="2355722" y="2448240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ounded Rectangle 27" descr="OPL20U25GSXzBJYl68kk8uQGfFKzs7yb1M4KJWUiLk6ZEvGF+qCIPSnY57AbBFCvTW2023.15.81+K4lPs7H94VUqPe2XwIsfPRnrXQE//QTEXxb8/8N4CNc6FpgZahzpTjFhMzSA7T/nHJa11DE8Ng2TP3iAmRczFlmslSuUNOgUeb6yRvs0=">
            <a:hlinkClick r:id="rId8" action="ppaction://hlinksldjump"/>
          </p:cNvPr>
          <p:cNvSpPr/>
          <p:nvPr/>
        </p:nvSpPr>
        <p:spPr>
          <a:xfrm>
            <a:off x="3853638" y="2448240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Rounded Rectangle 34" descr="OPL20U25GSXzBJYl68kk8uQGfFKzs7yb1M4KJWUiLk6ZEvGF+qCIPSnY57AbBFCvTW2023.15.81+K4lPs7H94VUqPe2XwIsfPRnrXQE//QTEXxb8/8N4CNc6FpgZahzpTjFhMzSA7T/nHJa11DE8Ng2TP3iAmRczFlmslSuUNOgUeb6yRvs0=">
            <a:hlinkClick r:id="rId9" action="ppaction://hlinksldjump"/>
          </p:cNvPr>
          <p:cNvSpPr/>
          <p:nvPr/>
        </p:nvSpPr>
        <p:spPr>
          <a:xfrm>
            <a:off x="1564189" y="3983843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Rounded Rectangle 35" descr="OPL20U25GSXzBJYl68kk8uQGfFKzs7yb1M4KJWUiLk6ZEvGF+qCIPSnY57AbBFCvTW2023.15.81+K4lPs7H94VUqPe2XwIsfPRnrXQE//QTEXxb8/8N4CNc6FpgZahzpTjFhMzSA7T/nHJa11DE8Ng2TP3iAmRczFlmslSuUNOgUeb6yRvs0=">
            <a:hlinkClick r:id="rId10" action="ppaction://hlinksldjump"/>
          </p:cNvPr>
          <p:cNvSpPr/>
          <p:nvPr/>
        </p:nvSpPr>
        <p:spPr>
          <a:xfrm>
            <a:off x="3062106" y="3983843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 descr="OPL20U25GSXzBJYl68kk8uQGfFKzs7yb1M4KJWUiLk6ZEvGF+qCIPSnY57AbBFCvTW2023.15.81+K4lPs7H94VUqPe2XwIsfPRnrXQE//QTEXxb8/8N4CNc6FpgZahzpTjFhMzSA7T/nHJa11DE8Ng2TP3iAmRczFlmslSuUNOgUeb6yRvs0="/>
          <p:cNvSpPr/>
          <p:nvPr/>
        </p:nvSpPr>
        <p:spPr>
          <a:xfrm>
            <a:off x="402426" y="95110"/>
            <a:ext cx="5121915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44" name="Picture 43" descr="OPL20U25GSXzBJYl68kk8uQGfFKzs7yb1M4KJWUiLk6ZEvGF+qCIPSnY57AbBFCvTW2023.15.81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7" y="845531"/>
            <a:ext cx="495300" cy="4381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39" y="1207472"/>
            <a:ext cx="495300" cy="4381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50" y="680278"/>
            <a:ext cx="495300" cy="43815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830" y="478508"/>
            <a:ext cx="714375" cy="11906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194" y="2397345"/>
            <a:ext cx="1354214" cy="1155064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11351621" y="2586449"/>
            <a:ext cx="783772" cy="783770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lowchart: Alternate Process 4">
            <a:hlinkClick r:id="rId15" action="ppaction://hlinksldjump"/>
          </p:cNvPr>
          <p:cNvSpPr/>
          <p:nvPr/>
        </p:nvSpPr>
        <p:spPr>
          <a:xfrm>
            <a:off x="308610" y="6252210"/>
            <a:ext cx="1588770" cy="475161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KẾT THÚC</a:t>
            </a:r>
          </a:p>
        </p:txBody>
      </p:sp>
    </p:spTree>
    <p:extLst>
      <p:ext uri="{BB962C8B-B14F-4D97-AF65-F5344CB8AC3E}">
        <p14:creationId xmlns:p14="http://schemas.microsoft.com/office/powerpoint/2010/main" val="3870659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1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6931</TotalTime>
  <Words>981</Words>
  <Application>Microsoft Office PowerPoint</Application>
  <PresentationFormat>Widescreen</PresentationFormat>
  <Paragraphs>192</Paragraphs>
  <Slides>22</Slides>
  <Notes>7</Notes>
  <HiddenSlides>0</HiddenSlides>
  <MMClips>5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5" baseType="lpstr">
      <vt:lpstr>Yu Gothic</vt:lpstr>
      <vt:lpstr>Agency FB</vt:lpstr>
      <vt:lpstr>Aptos</vt:lpstr>
      <vt:lpstr>Arial</vt:lpstr>
      <vt:lpstr>Calibri</vt:lpstr>
      <vt:lpstr>Calibri Light</vt:lpstr>
      <vt:lpstr>Cambria Math</vt:lpstr>
      <vt:lpstr>Symbol</vt:lpstr>
      <vt:lpstr>Tahoma</vt:lpstr>
      <vt:lpstr>Times New Roman</vt:lpstr>
      <vt:lpstr>VNtimes new roman</vt:lpstr>
      <vt:lpstr>1_Office Theme</vt:lpstr>
      <vt:lpstr>Equation</vt:lpstr>
      <vt:lpstr>PowerPoint Presentation</vt:lpstr>
      <vt:lpstr>BÀI TẬP CUỐI CHƯƠNG VIII  </vt:lpstr>
      <vt:lpstr> BÀI TẬP CUỐI CHƯƠNG VIII - ÔN TẬP GIỮA KỲ II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Minh Phuong</dc:creator>
  <cp:lastModifiedBy>MyPC</cp:lastModifiedBy>
  <cp:revision>528</cp:revision>
  <dcterms:created xsi:type="dcterms:W3CDTF">2022-08-03T11:07:12Z</dcterms:created>
  <dcterms:modified xsi:type="dcterms:W3CDTF">2025-04-01T16:20:08Z</dcterms:modified>
</cp:coreProperties>
</file>