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570" r:id="rId2"/>
    <p:sldId id="368" r:id="rId3"/>
    <p:sldId id="384" r:id="rId4"/>
    <p:sldId id="591" r:id="rId5"/>
    <p:sldId id="615" r:id="rId6"/>
    <p:sldId id="616" r:id="rId7"/>
    <p:sldId id="617" r:id="rId8"/>
    <p:sldId id="573" r:id="rId9"/>
    <p:sldId id="578" r:id="rId10"/>
    <p:sldId id="594" r:id="rId11"/>
    <p:sldId id="646" r:id="rId12"/>
    <p:sldId id="647" r:id="rId13"/>
    <p:sldId id="638" r:id="rId14"/>
    <p:sldId id="639" r:id="rId15"/>
    <p:sldId id="640" r:id="rId16"/>
    <p:sldId id="641" r:id="rId17"/>
    <p:sldId id="643" r:id="rId18"/>
    <p:sldId id="644" r:id="rId19"/>
    <p:sldId id="645" r:id="rId20"/>
    <p:sldId id="579" r:id="rId21"/>
    <p:sldId id="381" r:id="rId22"/>
    <p:sldId id="628" r:id="rId23"/>
    <p:sldId id="629" r:id="rId24"/>
    <p:sldId id="630" r:id="rId25"/>
    <p:sldId id="631" r:id="rId26"/>
    <p:sldId id="632" r:id="rId27"/>
    <p:sldId id="633" r:id="rId28"/>
    <p:sldId id="634" r:id="rId29"/>
    <p:sldId id="635" r:id="rId30"/>
    <p:sldId id="636" r:id="rId31"/>
    <p:sldId id="637" r:id="rId3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9C96EF2-BCC6-618F-00DB-B0D6262B4E2F}" name="Hiệu" initials="H" userId="S::3101199691@haiphong.itrithuc.vn::8ee4c17b-74af-4586-bf5e-2970cef7f8f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" initials="A" lastIdx="1" clrIdx="0">
    <p:extLst>
      <p:ext uri="{19B8F6BF-5375-455C-9EA6-DF929625EA0E}">
        <p15:presenceInfo xmlns:p15="http://schemas.microsoft.com/office/powerpoint/2012/main" userId="A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FF"/>
    <a:srgbClr val="0000CC"/>
    <a:srgbClr val="FFECAF"/>
    <a:srgbClr val="FF4FFF"/>
    <a:srgbClr val="CC00CC"/>
    <a:srgbClr val="7F7F7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83" autoAdjust="0"/>
    <p:restoredTop sz="89043"/>
  </p:normalViewPr>
  <p:slideViewPr>
    <p:cSldViewPr snapToGrid="0">
      <p:cViewPr varScale="1">
        <p:scale>
          <a:sx n="65" d="100"/>
          <a:sy n="65" d="100"/>
        </p:scale>
        <p:origin x="10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5-02T18:02:09.468" idx="1">
    <p:pos x="10" y="10"/>
    <p:text>Ngôi sao cam và đỏ đều ra câu 7; ngôi sao xanh ko có câu hỏi</p:text>
    <p:extLst>
      <p:ext uri="{C676402C-5697-4E1C-873F-D02D1690AC5C}">
        <p15:threadingInfo xmlns:p15="http://schemas.microsoft.com/office/powerpoint/2012/main" timeZoneBias="-4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4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image" Target="../media/image20.emf"/><Relationship Id="rId4" Type="http://schemas.openxmlformats.org/officeDocument/2006/relationships/image" Target="../media/image23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25.emf"/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25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7292D-5B6E-4748-BD46-8839EDC60379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68A89-F29B-44A5-93B5-548F33E52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2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011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GV có thể cần hướng dẫn học sinh cách làm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629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Thầy cô chiếu đề bài xong ấn vào màn hình sẽ hiện bảng, mời HS nêu từng đại lượng đã biết, gọi ẩn, biểu diễn đại lượng còn lại.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9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VN" dirty="0"/>
              <a:t>hầy cô ấn chuột ra từng dòng bài làm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00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VN" dirty="0"/>
              <a:t>hầy cô chiếu đề và hình thức  hoạt động sau đó mời các nhóm báo cáo kết quả bằng máy chiếu hoặc bảng phụ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89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</a:t>
            </a:r>
            <a:r>
              <a:rPr lang="en-VN" dirty="0"/>
              <a:t>hầy cô ấn chuột ra từng dòng bài làm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227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</a:t>
            </a:r>
            <a:r>
              <a:rPr lang="en-VN" dirty="0"/>
              <a:t>hầy cô ấn chuột ra từng dòng bài làm. </a:t>
            </a:r>
            <a:r>
              <a:rPr lang="en-US" dirty="0"/>
              <a:t>K</a:t>
            </a:r>
            <a:r>
              <a:rPr lang="en-VN" dirty="0"/>
              <a:t>ết thúc bài làm GV chuyển sang phần vận dụng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8102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Các đội làm ra giấy hoặc bảng phụ. GV chữa bằng máy chiếu đa vật thể hoặc bảng phụ. </a:t>
            </a:r>
            <a:r>
              <a:rPr lang="en-US" dirty="0"/>
              <a:t>K</a:t>
            </a:r>
            <a:r>
              <a:rPr lang="en-VN" dirty="0"/>
              <a:t>ết thúc trò chơi, GV trao giải và hướng dẫn về nhà.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062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Sau khi thầy cô sắp xếp các đội chơi, thư kí thì ấn vào slide để chuyển sang phần chọn câu hỏi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48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Các thầy cô ấn vào ngôi sao sẽ hiện ra câu hỏi. </a:t>
            </a:r>
            <a:r>
              <a:rPr lang="en-US" dirty="0"/>
              <a:t>S</a:t>
            </a:r>
            <a:r>
              <a:rPr lang="en-VN" dirty="0"/>
              <a:t>au đó ấn vào chỗ trống trên slide để chạy đồng hồ, ấn vào chỗ trống trên slide để ra đáp án, ấn vào câu hỏi để về màn hình ngôi sao.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5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Chiếu bài của HS hoặc phần bảng phụ học sinh chuẩn bị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43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Khi nào có PPCT các thầy cô điền số phiếu theo số tiết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60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Thầy cô chiếu đề bài và yêu cầu sau đó ấn vào vị trí trống trên màn hình để chạy đồng hồ, hết đồng hồ 3 phút ấn thêm 1 lần nữa sẽ ra đồng hồ 2 phút.</a:t>
            </a:r>
          </a:p>
          <a:p>
            <a:r>
              <a:rPr lang="en-VN" dirty="0"/>
              <a:t>Với câu a,b học sinh làm theo công thức nghiệm, thầy cô ấn vào khoảng trống ở slide để sang trang đáp án. </a:t>
            </a:r>
          </a:p>
          <a:p>
            <a:r>
              <a:rPr lang="en-VN" dirty="0"/>
              <a:t>Nếu HS làm theo cách đưa về phương trình tích, thầy cô ấn vào Bài 1 để chuyển sang trang đáp án.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353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Thầy cô hỏi HS có cách làm khác không? </a:t>
            </a:r>
            <a:r>
              <a:rPr lang="en-US" dirty="0"/>
              <a:t>N</a:t>
            </a:r>
            <a:r>
              <a:rPr lang="en-VN" dirty="0"/>
              <a:t>ếu học sinh đưa ra phương trình tích thì thầy cô ấn vào bài 1 để sang slide giải theo phương trình tích.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42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VN" dirty="0"/>
              <a:t>au khi chữa xong cách này thầy cô có thể hướng dẫn học sinh làm câu c theo cách đưa vế trái thành tích.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66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GV nhận định, một số phương trình khuyết b hoặc c có thể đưa về cách làm này sẽ thuận tiện hơn.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2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4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48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2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7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2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0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microsoft.com/office/2007/relationships/media" Target="../media/media2.mp4"/><Relationship Id="rId7" Type="http://schemas.openxmlformats.org/officeDocument/2006/relationships/slide" Target="slide13.xml"/><Relationship Id="rId12" Type="http://schemas.openxmlformats.org/officeDocument/2006/relationships/image" Target="../media/image31.png"/><Relationship Id="rId2" Type="http://schemas.openxmlformats.org/officeDocument/2006/relationships/video" Target="../media/media1.mp4"/><Relationship Id="rId16" Type="http://schemas.openxmlformats.org/officeDocument/2006/relationships/image" Target="../media/image15.png"/><Relationship Id="rId1" Type="http://schemas.microsoft.com/office/2007/relationships/media" Target="../media/media1.mp4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4.png"/><Relationship Id="rId10" Type="http://schemas.openxmlformats.org/officeDocument/2006/relationships/image" Target="../media/image29.png"/><Relationship Id="rId4" Type="http://schemas.openxmlformats.org/officeDocument/2006/relationships/video" Target="../media/media2.mp4"/><Relationship Id="rId9" Type="http://schemas.openxmlformats.org/officeDocument/2006/relationships/image" Target="../media/image28.png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oleObject" Target="../embeddings/oleObject3.bin"/><Relationship Id="rId18" Type="http://schemas.openxmlformats.org/officeDocument/2006/relationships/image" Target="../media/image19.e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0.png"/><Relationship Id="rId12" Type="http://schemas.openxmlformats.org/officeDocument/2006/relationships/image" Target="../media/image16.wmf"/><Relationship Id="rId1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8.e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png"/><Relationship Id="rId11" Type="http://schemas.openxmlformats.org/officeDocument/2006/relationships/oleObject" Target="../embeddings/oleObject2.bin"/><Relationship Id="rId5" Type="http://schemas.openxmlformats.org/officeDocument/2006/relationships/slide" Target="slide13.xml"/><Relationship Id="rId15" Type="http://schemas.openxmlformats.org/officeDocument/2006/relationships/oleObject" Target="../embeddings/oleObject4.bin"/><Relationship Id="rId10" Type="http://schemas.openxmlformats.org/officeDocument/2006/relationships/image" Target="../media/image43.png"/><Relationship Id="rId4" Type="http://schemas.openxmlformats.org/officeDocument/2006/relationships/slide" Target="slide13.xml"/><Relationship Id="rId9" Type="http://schemas.openxmlformats.org/officeDocument/2006/relationships/image" Target="../media/image42.png"/><Relationship Id="rId14" Type="http://schemas.openxmlformats.org/officeDocument/2006/relationships/image" Target="../media/image17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3" Type="http://schemas.openxmlformats.org/officeDocument/2006/relationships/oleObject" Target="../embeddings/oleObject9.bin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6.bin"/><Relationship Id="rId12" Type="http://schemas.openxmlformats.org/officeDocument/2006/relationships/image" Target="../media/image2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0.png"/><Relationship Id="rId11" Type="http://schemas.openxmlformats.org/officeDocument/2006/relationships/oleObject" Target="../embeddings/oleObject8.bin"/><Relationship Id="rId5" Type="http://schemas.openxmlformats.org/officeDocument/2006/relationships/image" Target="../media/image45.png"/><Relationship Id="rId10" Type="http://schemas.openxmlformats.org/officeDocument/2006/relationships/image" Target="../media/image21.emf"/><Relationship Id="rId4" Type="http://schemas.openxmlformats.org/officeDocument/2006/relationships/image" Target="../media/image44.pn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49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1.png"/><Relationship Id="rId11" Type="http://schemas.openxmlformats.org/officeDocument/2006/relationships/image" Target="../media/image56.png"/><Relationship Id="rId5" Type="http://schemas.openxmlformats.org/officeDocument/2006/relationships/image" Target="../media/image411.png"/><Relationship Id="rId15" Type="http://schemas.openxmlformats.org/officeDocument/2006/relationships/image" Target="../media/image60.png"/><Relationship Id="rId4" Type="http://schemas.openxmlformats.org/officeDocument/2006/relationships/image" Target="../media/image401.png"/><Relationship Id="rId1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oleObject" Target="../embeddings/oleObject12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1.png"/><Relationship Id="rId12" Type="http://schemas.openxmlformats.org/officeDocument/2006/relationships/image" Target="../media/image2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5.png"/><Relationship Id="rId11" Type="http://schemas.openxmlformats.org/officeDocument/2006/relationships/oleObject" Target="../embeddings/oleObject11.bin"/><Relationship Id="rId5" Type="http://schemas.openxmlformats.org/officeDocument/2006/relationships/image" Target="../media/image55.png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openxmlformats.org/officeDocument/2006/relationships/image" Target="../media/image24.wmf"/><Relationship Id="rId14" Type="http://schemas.openxmlformats.org/officeDocument/2006/relationships/image" Target="../media/image17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0.png"/><Relationship Id="rId12" Type="http://schemas.openxmlformats.org/officeDocument/2006/relationships/image" Target="../media/image7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9.png"/><Relationship Id="rId11" Type="http://schemas.openxmlformats.org/officeDocument/2006/relationships/image" Target="../media/image480.png"/><Relationship Id="rId5" Type="http://schemas.openxmlformats.org/officeDocument/2006/relationships/image" Target="../media/image68.png"/><Relationship Id="rId15" Type="http://schemas.openxmlformats.org/officeDocument/2006/relationships/image" Target="../media/image14.png"/><Relationship Id="rId10" Type="http://schemas.openxmlformats.org/officeDocument/2006/relationships/image" Target="../media/image72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70.png"/><Relationship Id="rId14" Type="http://schemas.openxmlformats.org/officeDocument/2006/relationships/image" Target="../media/image5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74.png"/><Relationship Id="rId4" Type="http://schemas.openxmlformats.org/officeDocument/2006/relationships/image" Target="../media/image78.png"/><Relationship Id="rId9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70.png"/><Relationship Id="rId5" Type="http://schemas.openxmlformats.org/officeDocument/2006/relationships/slide" Target="slide7.xml"/><Relationship Id="rId4" Type="http://schemas.openxmlformats.org/officeDocument/2006/relationships/slide" Target="slide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6.png"/><Relationship Id="rId5" Type="http://schemas.openxmlformats.org/officeDocument/2006/relationships/slide" Target="slide7.xml"/><Relationship Id="rId4" Type="http://schemas.openxmlformats.org/officeDocument/2006/relationships/slide" Target="slide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30.png"/><Relationship Id="rId5" Type="http://schemas.openxmlformats.org/officeDocument/2006/relationships/slide" Target="slide7.xml"/><Relationship Id="rId4" Type="http://schemas.openxmlformats.org/officeDocument/2006/relationships/slide" Target="slide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50.png"/><Relationship Id="rId5" Type="http://schemas.openxmlformats.org/officeDocument/2006/relationships/slide" Target="slide7.xml"/><Relationship Id="rId4" Type="http://schemas.openxmlformats.org/officeDocument/2006/relationships/slide" Target="slide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70.png"/><Relationship Id="rId5" Type="http://schemas.openxmlformats.org/officeDocument/2006/relationships/slide" Target="slide7.xml"/><Relationship Id="rId4" Type="http://schemas.openxmlformats.org/officeDocument/2006/relationships/slide" Target="slide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90.png"/><Relationship Id="rId5" Type="http://schemas.openxmlformats.org/officeDocument/2006/relationships/slide" Target="slide7.xml"/><Relationship Id="rId4" Type="http://schemas.openxmlformats.org/officeDocument/2006/relationships/slide" Target="slide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10.png"/><Relationship Id="rId5" Type="http://schemas.openxmlformats.org/officeDocument/2006/relationships/slide" Target="slide7.xml"/><Relationship Id="rId4" Type="http://schemas.openxmlformats.org/officeDocument/2006/relationships/slide" Target="slide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17.wmf"/><Relationship Id="rId3" Type="http://schemas.openxmlformats.org/officeDocument/2006/relationships/video" Target="../media/media3.mp4"/><Relationship Id="rId7" Type="http://schemas.openxmlformats.org/officeDocument/2006/relationships/image" Target="../media/image92.png"/><Relationship Id="rId12" Type="http://schemas.openxmlformats.org/officeDocument/2006/relationships/oleObject" Target="../embeddings/oleObject16.bin"/><Relationship Id="rId2" Type="http://schemas.microsoft.com/office/2007/relationships/media" Target="../media/media3.mp4"/><Relationship Id="rId1" Type="http://schemas.openxmlformats.org/officeDocument/2006/relationships/vmlDrawing" Target="../drawings/vmlDrawing6.vml"/><Relationship Id="rId6" Type="http://schemas.openxmlformats.org/officeDocument/2006/relationships/slide" Target="slide7.xml"/><Relationship Id="rId11" Type="http://schemas.openxmlformats.org/officeDocument/2006/relationships/image" Target="../media/image25.emf"/><Relationship Id="rId5" Type="http://schemas.openxmlformats.org/officeDocument/2006/relationships/slide" Target="slide7.xml"/><Relationship Id="rId10" Type="http://schemas.openxmlformats.org/officeDocument/2006/relationships/oleObject" Target="../embeddings/oleObject15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40.png"/><Relationship Id="rId5" Type="http://schemas.openxmlformats.org/officeDocument/2006/relationships/slide" Target="slide7.xml"/><Relationship Id="rId4" Type="http://schemas.openxmlformats.org/officeDocument/2006/relationships/slide" Target="slide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7.wmf"/><Relationship Id="rId3" Type="http://schemas.openxmlformats.org/officeDocument/2006/relationships/video" Target="../media/media3.mp4"/><Relationship Id="rId7" Type="http://schemas.openxmlformats.org/officeDocument/2006/relationships/image" Target="../media/image94.png"/><Relationship Id="rId12" Type="http://schemas.openxmlformats.org/officeDocument/2006/relationships/oleObject" Target="../embeddings/oleObject18.bin"/><Relationship Id="rId2" Type="http://schemas.microsoft.com/office/2007/relationships/media" Target="../media/media3.mp4"/><Relationship Id="rId1" Type="http://schemas.openxmlformats.org/officeDocument/2006/relationships/vmlDrawing" Target="../drawings/vmlDrawing7.vml"/><Relationship Id="rId6" Type="http://schemas.openxmlformats.org/officeDocument/2006/relationships/slide" Target="slide7.xml"/><Relationship Id="rId11" Type="http://schemas.openxmlformats.org/officeDocument/2006/relationships/image" Target="../media/image25.emf"/><Relationship Id="rId5" Type="http://schemas.openxmlformats.org/officeDocument/2006/relationships/slide" Target="slide7.xml"/><Relationship Id="rId10" Type="http://schemas.openxmlformats.org/officeDocument/2006/relationships/oleObject" Target="../embeddings/oleObject17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comments" Target="../comments/comment1.xml"/><Relationship Id="rId3" Type="http://schemas.openxmlformats.org/officeDocument/2006/relationships/slide" Target="slide22.xml"/><Relationship Id="rId7" Type="http://schemas.openxmlformats.org/officeDocument/2006/relationships/slide" Target="slide23.xml"/><Relationship Id="rId12" Type="http://schemas.openxmlformats.org/officeDocument/2006/relationships/slide" Target="slide3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0.xml"/><Relationship Id="rId11" Type="http://schemas.openxmlformats.org/officeDocument/2006/relationships/slide" Target="slide29.xml"/><Relationship Id="rId5" Type="http://schemas.openxmlformats.org/officeDocument/2006/relationships/slide" Target="slide27.xml"/><Relationship Id="rId10" Type="http://schemas.openxmlformats.org/officeDocument/2006/relationships/slide" Target="slide28.xml"/><Relationship Id="rId4" Type="http://schemas.openxmlformats.org/officeDocument/2006/relationships/slide" Target="slide26.xml"/><Relationship Id="rId9" Type="http://schemas.openxmlformats.org/officeDocument/2006/relationships/slide" Target="slide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-10664" y="9"/>
            <a:ext cx="12191999" cy="6857991"/>
          </a:xfrm>
          <a:prstGeom prst="rect">
            <a:avLst/>
          </a:prstGeom>
        </p:spPr>
      </p:pic>
      <p:sp>
        <p:nvSpPr>
          <p:cNvPr id="10" name="Hộp Văn bản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204293" y="2386625"/>
            <a:ext cx="3634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6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9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3050" y="6150104"/>
            <a:ext cx="12179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</a:t>
            </a:r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1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3AC0B02-5D75-D7CA-3E91-F132A5C6CD6B}"/>
              </a:ext>
            </a:extLst>
          </p:cNvPr>
          <p:cNvSpPr txBox="1"/>
          <p:nvPr/>
        </p:nvSpPr>
        <p:spPr>
          <a:xfrm>
            <a:off x="2130900" y="316155"/>
            <a:ext cx="8207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HỌC CƠ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 HOÀI MỸ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1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3AC0B02-5D75-D7CA-3E91-F132A5C6CD6B}"/>
              </a:ext>
            </a:extLst>
          </p:cNvPr>
          <p:cNvSpPr txBox="1"/>
          <p:nvPr/>
        </p:nvSpPr>
        <p:spPr>
          <a:xfrm>
            <a:off x="3905068" y="4483809"/>
            <a:ext cx="4659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Tường Đạt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8861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57C36B62-0574-650C-A80A-CD535D5BC21D}"/>
                  </a:ext>
                </a:extLst>
              </p:cNvPr>
              <p:cNvSpPr txBox="1"/>
              <p:nvPr/>
            </p:nvSpPr>
            <p:spPr>
              <a:xfrm>
                <a:off x="2824364" y="193811"/>
                <a:ext cx="590418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3200" b="1" i="1" u="sng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14:m>
                  <m:oMath xmlns:m="http://schemas.openxmlformats.org/officeDocument/2006/math">
                    <m:r>
                      <a:rPr lang="en-VN" sz="3200" b="1" i="1" u="sng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en-VN" sz="3200" b="1" i="1" u="sng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Giải các phương trình sau: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7C36B62-0574-650C-A80A-CD535D5BC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4364" y="193811"/>
                <a:ext cx="5904180" cy="584775"/>
              </a:xfrm>
              <a:prstGeom prst="rect">
                <a:avLst/>
              </a:prstGeom>
              <a:blipFill>
                <a:blip r:embed="rId8"/>
                <a:stretch>
                  <a:fillRect l="-2575" t="-12766" r="-2146" b="-3191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EA7B36-5FC4-5749-1B20-284685BAF390}"/>
                  </a:ext>
                </a:extLst>
              </p:cNvPr>
              <p:cNvSpPr txBox="1"/>
              <p:nvPr/>
            </p:nvSpPr>
            <p:spPr>
              <a:xfrm>
                <a:off x="4072706" y="3390566"/>
                <a:ext cx="7196201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HĐ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</a:t>
                </a:r>
                <a:r>
                  <a:rPr lang="en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hời gian: </a:t>
                </a:r>
                <a14:m>
                  <m:oMath xmlns:m="http://schemas.openxmlformats.org/officeDocument/2006/math">
                    <m:r>
                      <a:rPr lang="en-VN" sz="2800" b="1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</m:oMath>
                </a14:m>
                <a:r>
                  <a:rPr lang="en-V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phút</a:t>
                </a: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HĐ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thống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</a:t>
                </a:r>
                <a:r>
                  <a:rPr lang="en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hời gian: </a:t>
                </a:r>
                <a14:m>
                  <m:oMath xmlns:m="http://schemas.openxmlformats.org/officeDocument/2006/math">
                    <m:r>
                      <a:rPr lang="en-VN" sz="2800" b="1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r>
                  <a:rPr lang="en-V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phút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EA7B36-5FC4-5749-1B20-284685BAF3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2706" y="3390566"/>
                <a:ext cx="7196201" cy="954107"/>
              </a:xfrm>
              <a:prstGeom prst="rect">
                <a:avLst/>
              </a:prstGeom>
              <a:blipFill>
                <a:blip r:embed="rId9"/>
                <a:stretch>
                  <a:fillRect l="-1761" t="-6494" r="-1232" b="-1688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A70F8E42-BB69-FD6C-B42D-EFD1492A1C02}"/>
              </a:ext>
            </a:extLst>
          </p:cNvPr>
          <p:cNvSpPr txBox="1"/>
          <p:nvPr/>
        </p:nvSpPr>
        <p:spPr>
          <a:xfrm>
            <a:off x="7162800" y="2937933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V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0D71A7A-AB42-0C52-711C-94CDC88C63D3}"/>
                  </a:ext>
                </a:extLst>
              </p:cNvPr>
              <p:cNvSpPr txBox="1"/>
              <p:nvPr/>
            </p:nvSpPr>
            <p:spPr>
              <a:xfrm>
                <a:off x="1825297" y="1049866"/>
                <a:ext cx="264848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 2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baseline="30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− 8</m:t>
                      </m:r>
                      <m:r>
                        <m:rPr>
                          <m:nor/>
                        </m:rPr>
                        <a:rPr lang="en-VN" sz="32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0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0D71A7A-AB42-0C52-711C-94CDC88C63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5297" y="1049866"/>
                <a:ext cx="2648481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F4CCCD0-597A-D7D4-A213-7F22A2BE8514}"/>
                  </a:ext>
                </a:extLst>
              </p:cNvPr>
              <p:cNvSpPr txBox="1"/>
              <p:nvPr/>
            </p:nvSpPr>
            <p:spPr>
              <a:xfrm>
                <a:off x="1825297" y="1810275"/>
                <a:ext cx="307327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 – 3</m:t>
                      </m:r>
                      <m:r>
                        <m:rPr>
                          <m:nor/>
                        </m:rPr>
                        <a:rPr lang="en-VN" sz="32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baseline="30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+ 27 = 0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F4CCCD0-597A-D7D4-A213-7F22A2BE8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5297" y="1810275"/>
                <a:ext cx="3073277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663EB8C-5929-7702-AF96-0A6143F733B2}"/>
                  </a:ext>
                </a:extLst>
              </p:cNvPr>
              <p:cNvSpPr txBox="1"/>
              <p:nvPr/>
            </p:nvSpPr>
            <p:spPr>
              <a:xfrm>
                <a:off x="6369496" y="1022568"/>
                <a:ext cx="331052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 5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baseline="30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– 3</m:t>
                      </m:r>
                      <m:r>
                        <m:rPr>
                          <m:nor/>
                        </m:rPr>
                        <a:rPr lang="en-VN" sz="32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– 2 = 0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663EB8C-5929-7702-AF96-0A6143F733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9496" y="1022568"/>
                <a:ext cx="3310522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CF954A1-2659-DE8A-D7DB-1820087466B7}"/>
                  </a:ext>
                </a:extLst>
              </p:cNvPr>
              <p:cNvSpPr txBox="1"/>
              <p:nvPr/>
            </p:nvSpPr>
            <p:spPr>
              <a:xfrm>
                <a:off x="6369496" y="1687862"/>
                <a:ext cx="32784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 3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baseline="30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– 5</m:t>
                      </m:r>
                      <m:r>
                        <m:rPr>
                          <m:nor/>
                        </m:rPr>
                        <a:rPr lang="en-VN" sz="32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+ 1= 0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CF954A1-2659-DE8A-D7DB-182008746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9496" y="1687862"/>
                <a:ext cx="3278462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5ABB041-221D-F420-C778-59E305C6E63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291" y="2448271"/>
            <a:ext cx="2327672" cy="2327672"/>
          </a:xfrm>
          <a:prstGeom prst="rect">
            <a:avLst/>
          </a:prstGeom>
        </p:spPr>
      </p:pic>
      <p:pic>
        <p:nvPicPr>
          <p:cNvPr id="3" name="ĐÊM NGƯƠC 3 PHUT  BONG SÔ_720p">
            <a:hlinkClick r:id="" action="ppaction://media"/>
            <a:extLst>
              <a:ext uri="{FF2B5EF4-FFF2-40B4-BE49-F238E27FC236}">
                <a16:creationId xmlns:a16="http://schemas.microsoft.com/office/drawing/2014/main" id="{593A18AA-DEA5-C717-FC0B-97A9A41F56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59030" y="4520307"/>
            <a:ext cx="3620932" cy="2036774"/>
          </a:xfrm>
          <a:prstGeom prst="rect">
            <a:avLst/>
          </a:prstGeom>
        </p:spPr>
      </p:pic>
      <p:pic>
        <p:nvPicPr>
          <p:cNvPr id="7" name="ĐẾM NGƯỢC 2 PHUÌT - BOÌNG SÃÌ">
            <a:hlinkClick r:id="" action="ppaction://media"/>
            <a:extLst>
              <a:ext uri="{FF2B5EF4-FFF2-40B4-BE49-F238E27FC236}">
                <a16:creationId xmlns:a16="http://schemas.microsoft.com/office/drawing/2014/main" id="{FC65D88A-526F-83E8-68F7-8E4D8ADB388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59030" y="4445585"/>
            <a:ext cx="3620932" cy="203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1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D74A7956-7EDC-2536-A7C8-9632D7258726}"/>
                  </a:ext>
                </a:extLst>
              </p:cNvPr>
              <p:cNvSpPr txBox="1"/>
              <p:nvPr/>
            </p:nvSpPr>
            <p:spPr>
              <a:xfrm>
                <a:off x="2824364" y="193811"/>
                <a:ext cx="604364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3200" b="1" u="sng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14:m>
                  <m:oMath xmlns:m="http://schemas.openxmlformats.org/officeDocument/2006/math">
                    <m:r>
                      <a:rPr lang="en-VN" sz="3200" b="1" i="0" u="sng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en-VN" sz="3200" b="1" u="sng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Giải các phương trình sau:</a:t>
                </a:r>
              </a:p>
            </p:txBody>
          </p:sp>
        </mc:Choice>
        <mc:Fallback xmlns="">
          <p:sp>
            <p:nvSpPr>
              <p:cNvPr id="6" name="TextBox 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D74A7956-7EDC-2536-A7C8-9632D72587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4364" y="193811"/>
                <a:ext cx="6043642" cy="584775"/>
              </a:xfrm>
              <a:prstGeom prst="rect">
                <a:avLst/>
              </a:prstGeom>
              <a:blipFill>
                <a:blip r:embed="rId6"/>
                <a:stretch>
                  <a:fillRect l="-2520" t="-14583" r="-161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9DDE653-CBCD-2B48-4A8F-0EC738D5A2C5}"/>
                  </a:ext>
                </a:extLst>
              </p:cNvPr>
              <p:cNvSpPr txBox="1"/>
              <p:nvPr/>
            </p:nvSpPr>
            <p:spPr>
              <a:xfrm>
                <a:off x="462550" y="778586"/>
                <a:ext cx="264848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 2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baseline="30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− 8</m:t>
                      </m:r>
                      <m:r>
                        <m:rPr>
                          <m:nor/>
                        </m:rPr>
                        <a:rPr lang="en-VN" sz="32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0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9DDE653-CBCD-2B48-4A8F-0EC738D5A2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550" y="778586"/>
                <a:ext cx="2648481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3D0EDE7-55CF-6988-A4A4-22913806D5B9}"/>
                  </a:ext>
                </a:extLst>
              </p:cNvPr>
              <p:cNvSpPr txBox="1"/>
              <p:nvPr/>
            </p:nvSpPr>
            <p:spPr>
              <a:xfrm>
                <a:off x="6438917" y="778585"/>
                <a:ext cx="307327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 – 3</m:t>
                      </m:r>
                      <m:r>
                        <m:rPr>
                          <m:nor/>
                        </m:rPr>
                        <a:rPr lang="en-VN" sz="32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baseline="30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+ 27 = 0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3D0EDE7-55CF-6988-A4A4-22913806D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8917" y="778585"/>
                <a:ext cx="3073277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8012B8A-D7C8-31CB-6B89-9B71633A554F}"/>
                  </a:ext>
                </a:extLst>
              </p:cNvPr>
              <p:cNvSpPr txBox="1"/>
              <p:nvPr/>
            </p:nvSpPr>
            <p:spPr>
              <a:xfrm>
                <a:off x="189417" y="1363361"/>
                <a:ext cx="5753083" cy="51221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=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2; 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= –8; 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=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0)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Có </a:t>
                </a:r>
                <a:r>
                  <a:rPr lang="en-VN" sz="3200" i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∆</a:t>
                </a:r>
                <a:r>
                  <a:rPr lang="en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= b</a:t>
                </a:r>
                <a:r>
                  <a:rPr lang="en-VN" sz="32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– 4ac = 64 &gt; 0</a:t>
                </a:r>
              </a:p>
              <a:p>
                <a:r>
                  <a:rPr lang="en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nên phương trình có hai nghiệm phân biệt: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vi-VN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vi-VN" sz="32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4;</m:t>
                      </m:r>
                    </m:oMath>
                  </m:oMathPara>
                </a14:m>
                <a:endParaRPr lang="vi-VN" sz="3200" b="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vi-VN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vi-VN" sz="32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</m:oMath>
                  </m:oMathPara>
                </a14:m>
                <a:endParaRPr lang="vi-VN" sz="32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200" b="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b="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8012B8A-D7C8-31CB-6B89-9B71633A55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417" y="1363361"/>
                <a:ext cx="5753083" cy="5122171"/>
              </a:xfrm>
              <a:prstGeom prst="rect">
                <a:avLst/>
              </a:prstGeom>
              <a:blipFill>
                <a:blip r:embed="rId9"/>
                <a:stretch>
                  <a:fillRect l="-26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4E12EB0-EF98-2860-039C-34E0DEEB0D2E}"/>
                  </a:ext>
                </a:extLst>
              </p:cNvPr>
              <p:cNvSpPr txBox="1"/>
              <p:nvPr/>
            </p:nvSpPr>
            <p:spPr>
              <a:xfrm>
                <a:off x="6438917" y="1363360"/>
                <a:ext cx="5753083" cy="5173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=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−3; 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=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0; 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=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27)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Có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VN" sz="32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en-US" sz="32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 b</a:t>
                </a:r>
                <a:r>
                  <a:rPr lang="en-VN" sz="32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– 4ac = 81 &gt; 0</a:t>
                </a:r>
              </a:p>
              <a:p>
                <a:r>
                  <a:rPr lang="en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nên phương trình có hai nghiệm phân biệt: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vi-VN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vi-VN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vi-VN" sz="32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3;</m:t>
                      </m:r>
                    </m:oMath>
                  </m:oMathPara>
                </a14:m>
                <a:endParaRPr lang="vi-VN" sz="3200" b="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vi-VN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vi-VN" sz="32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−3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</m:oMath>
                  </m:oMathPara>
                </a14:m>
                <a:endParaRPr lang="vi-VN" sz="32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200" b="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3; 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b="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−3</m:t>
                      </m:r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4E12EB0-EF98-2860-039C-34E0DEEB0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8917" y="1363360"/>
                <a:ext cx="5753083" cy="5173276"/>
              </a:xfrm>
              <a:prstGeom prst="rect">
                <a:avLst/>
              </a:prstGeom>
              <a:blipFill>
                <a:blip r:embed="rId10"/>
                <a:stretch>
                  <a:fillRect l="-26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3B879E9-61A2-70E0-81AC-7EDAA09F23F5}"/>
              </a:ext>
            </a:extLst>
          </p:cNvPr>
          <p:cNvCxnSpPr>
            <a:cxnSpLocks/>
          </p:cNvCxnSpPr>
          <p:nvPr/>
        </p:nvCxnSpPr>
        <p:spPr>
          <a:xfrm>
            <a:off x="6108315" y="1103744"/>
            <a:ext cx="0" cy="517449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7A7B867-2FD3-40FE-B9EB-EF27FF05A9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3075543"/>
              </p:ext>
            </p:extLst>
          </p:nvPr>
        </p:nvGraphicFramePr>
        <p:xfrm>
          <a:off x="7754608" y="3627437"/>
          <a:ext cx="441894" cy="645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11" imgW="164880" imgH="241200" progId="Equation.DSMT4">
                  <p:embed/>
                </p:oleObj>
              </mc:Choice>
              <mc:Fallback>
                <p:oleObj name="Equation" r:id="rId11" imgW="1648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754608" y="3627437"/>
                        <a:ext cx="441894" cy="6458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F1FE3D4-1B9D-4430-B364-674F1D0EC4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7263947"/>
              </p:ext>
            </p:extLst>
          </p:nvPr>
        </p:nvGraphicFramePr>
        <p:xfrm>
          <a:off x="7754608" y="4614862"/>
          <a:ext cx="523876" cy="663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13" imgW="190440" imgH="241200" progId="Equation.DSMT4">
                  <p:embed/>
                </p:oleObj>
              </mc:Choice>
              <mc:Fallback>
                <p:oleObj name="Equation" r:id="rId13" imgW="19044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754608" y="4614862"/>
                        <a:ext cx="523876" cy="663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A302A28-62CE-4DED-A73B-E88E57C44F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1577151"/>
              </p:ext>
            </p:extLst>
          </p:nvPr>
        </p:nvGraphicFramePr>
        <p:xfrm>
          <a:off x="1605020" y="3627437"/>
          <a:ext cx="442913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15" imgW="442235" imgH="646405" progId="Equation.DSMT4">
                  <p:embed/>
                </p:oleObj>
              </mc:Choice>
              <mc:Fallback>
                <p:oleObj name="Equation" r:id="rId15" imgW="442235" imgH="64640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605020" y="3627437"/>
                        <a:ext cx="442913" cy="646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1FE3AF9-C7FD-401D-AF55-FFED17AEF4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2664019"/>
              </p:ext>
            </p:extLst>
          </p:nvPr>
        </p:nvGraphicFramePr>
        <p:xfrm>
          <a:off x="1525646" y="4613275"/>
          <a:ext cx="522287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17" imgW="522838" imgH="664431" progId="Equation.DSMT4">
                  <p:embed/>
                </p:oleObj>
              </mc:Choice>
              <mc:Fallback>
                <p:oleObj name="Equation" r:id="rId17" imgW="522838" imgH="66443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25646" y="4613275"/>
                        <a:ext cx="522287" cy="665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686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2E8E2A2-16A5-B48F-B009-BE30D76015AE}"/>
                  </a:ext>
                </a:extLst>
              </p:cNvPr>
              <p:cNvSpPr txBox="1"/>
              <p:nvPr/>
            </p:nvSpPr>
            <p:spPr>
              <a:xfrm>
                <a:off x="6281460" y="509834"/>
                <a:ext cx="5753083" cy="6163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 3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baseline="300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– 5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+ 1= 0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= 3; 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= – 5; 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= 1)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Có </a:t>
                </a:r>
                <a:r>
                  <a:rPr lang="en-VN" sz="3200" i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∆</a:t>
                </a:r>
                <a:r>
                  <a:rPr lang="en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= b</a:t>
                </a:r>
                <a:r>
                  <a:rPr lang="en-VN" sz="32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– 4ac = 13 &gt; 0</a:t>
                </a:r>
              </a:p>
              <a:p>
                <a:r>
                  <a:rPr lang="en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nên phương trình có hai nghiệm phân biệt: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  </m:t>
                      </m:r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vi-VN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vi-VN" sz="32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vi-VN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vi-VN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vi-VN" sz="3200" b="0" i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13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en-US" sz="3200" b="0" i="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vi-VN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vi-VN" sz="32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vi-VN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vi-VN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vi-VN" sz="3200" b="0" i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13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</m:oMath>
                  </m:oMathPara>
                </a14:m>
                <a:endParaRPr lang="vi-VN" sz="32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200" b="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vi-VN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5+</m:t>
                          </m:r>
                          <m:rad>
                            <m:radPr>
                              <m:degHide m:val="on"/>
                              <m:ctrlPr>
                                <a:rPr lang="vi-VN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vi-VN" sz="32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13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vi-VN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vi-VN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vi-VN" sz="32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13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2E8E2A2-16A5-B48F-B009-BE30D7601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460" y="509834"/>
                <a:ext cx="5753083" cy="6163610"/>
              </a:xfrm>
              <a:prstGeom prst="rect">
                <a:avLst/>
              </a:prstGeom>
              <a:blipFill>
                <a:blip r:embed="rId4"/>
                <a:stretch>
                  <a:fillRect l="-26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B4F5BA9-4652-628E-3328-BC6677831C74}"/>
                  </a:ext>
                </a:extLst>
              </p:cNvPr>
              <p:cNvSpPr txBox="1"/>
              <p:nvPr/>
            </p:nvSpPr>
            <p:spPr>
              <a:xfrm>
                <a:off x="157458" y="1094609"/>
                <a:ext cx="5753083" cy="5554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=5; 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= –3; 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=−2)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Có </a:t>
                </a:r>
                <a:r>
                  <a:rPr lang="en-VN" sz="3200" i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∆</a:t>
                </a:r>
                <a:r>
                  <a:rPr lang="en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= b</a:t>
                </a:r>
                <a:r>
                  <a:rPr lang="en-VN" sz="32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– 4ac = 49 &gt; 0</a:t>
                </a:r>
              </a:p>
              <a:p>
                <a:r>
                  <a:rPr lang="en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nên phương trình có hai nghiệm phân biệt: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vi-VN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vi-VN" sz="32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1;</m:t>
                      </m:r>
                    </m:oMath>
                  </m:oMathPara>
                </a14:m>
                <a:endParaRPr lang="vi-VN" sz="3200" b="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vi-VN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vi-VN" sz="32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vi-VN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</m:oMath>
                  </m:oMathPara>
                </a14:m>
                <a:endParaRPr lang="vi-VN" sz="32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200" b="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b="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1; 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vi-VN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200" b="0" i="0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vi-VN" sz="3200" b="0" i="0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B4F5BA9-4652-628E-3328-BC6677831C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458" y="1094609"/>
                <a:ext cx="5753083" cy="5554919"/>
              </a:xfrm>
              <a:prstGeom prst="rect">
                <a:avLst/>
              </a:prstGeom>
              <a:blipFill>
                <a:blip r:embed="rId5"/>
                <a:stretch>
                  <a:fillRect l="-2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90A89AC-D76C-9D1C-46F4-816922434BBE}"/>
                  </a:ext>
                </a:extLst>
              </p:cNvPr>
              <p:cNvSpPr txBox="1"/>
              <p:nvPr/>
            </p:nvSpPr>
            <p:spPr>
              <a:xfrm>
                <a:off x="189417" y="509834"/>
                <a:ext cx="331052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 5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baseline="30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– 3</m:t>
                      </m:r>
                      <m:r>
                        <m:rPr>
                          <m:nor/>
                        </m:rPr>
                        <a:rPr lang="en-VN" sz="32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– 2 = 0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90A89AC-D76C-9D1C-46F4-816922434B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417" y="509834"/>
                <a:ext cx="3310522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BF85E3-C5E8-2EF1-7167-F4CD23E92322}"/>
              </a:ext>
            </a:extLst>
          </p:cNvPr>
          <p:cNvCxnSpPr>
            <a:cxnSpLocks/>
          </p:cNvCxnSpPr>
          <p:nvPr/>
        </p:nvCxnSpPr>
        <p:spPr>
          <a:xfrm>
            <a:off x="6096000" y="841753"/>
            <a:ext cx="0" cy="517449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2343A02-9B45-4888-A7CF-F3D5C078E6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867593"/>
              </p:ext>
            </p:extLst>
          </p:nvPr>
        </p:nvGraphicFramePr>
        <p:xfrm>
          <a:off x="1379246" y="3331028"/>
          <a:ext cx="442913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7" imgW="443674" imgH="646405" progId="Equation.DSMT4">
                  <p:embed/>
                </p:oleObj>
              </mc:Choice>
              <mc:Fallback>
                <p:oleObj name="Equation" r:id="rId7" imgW="443674" imgH="64640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79246" y="3331028"/>
                        <a:ext cx="442913" cy="646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3CEB0C5-787E-482E-8EF2-4D47EA59CA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757184"/>
              </p:ext>
            </p:extLst>
          </p:nvPr>
        </p:nvGraphicFramePr>
        <p:xfrm>
          <a:off x="6992680" y="3225955"/>
          <a:ext cx="442913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9" imgW="443674" imgH="646405" progId="Equation.DSMT4">
                  <p:embed/>
                </p:oleObj>
              </mc:Choice>
              <mc:Fallback>
                <p:oleObj name="Equation" r:id="rId9" imgW="443674" imgH="64640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992680" y="3225955"/>
                        <a:ext cx="442913" cy="646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E865798-8775-4215-B592-26F2634BEB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3197140"/>
              </p:ext>
            </p:extLst>
          </p:nvPr>
        </p:nvGraphicFramePr>
        <p:xfrm>
          <a:off x="1230816" y="4315590"/>
          <a:ext cx="523875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11" imgW="524277" imgH="664431" progId="Equation.DSMT4">
                  <p:embed/>
                </p:oleObj>
              </mc:Choice>
              <mc:Fallback>
                <p:oleObj name="Equation" r:id="rId11" imgW="524277" imgH="66443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230816" y="4315590"/>
                        <a:ext cx="523875" cy="665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B88FE74D-F4BD-43B4-861D-6E2D9FF4E6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7918927"/>
              </p:ext>
            </p:extLst>
          </p:nvPr>
        </p:nvGraphicFramePr>
        <p:xfrm>
          <a:off x="6863283" y="4275011"/>
          <a:ext cx="523875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13" imgW="524277" imgH="664431" progId="Equation.DSMT4">
                  <p:embed/>
                </p:oleObj>
              </mc:Choice>
              <mc:Fallback>
                <p:oleObj name="Equation" r:id="rId13" imgW="524277" imgH="66443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863283" y="4275011"/>
                        <a:ext cx="523875" cy="665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61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4E13C64-48E4-0327-A63E-EE7DAD9286E3}"/>
                  </a:ext>
                </a:extLst>
              </p:cNvPr>
              <p:cNvSpPr txBox="1"/>
              <p:nvPr/>
            </p:nvSpPr>
            <p:spPr>
              <a:xfrm>
                <a:off x="2824364" y="193811"/>
                <a:ext cx="604364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3200" b="1" u="sng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14:m>
                  <m:oMath xmlns:m="http://schemas.openxmlformats.org/officeDocument/2006/math">
                    <m:r>
                      <a:rPr lang="en-VN" sz="3200" b="1" i="0" u="sng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en-VN" sz="3200" b="1" u="sng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Giải các phương trình sau: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4E13C64-48E4-0327-A63E-EE7DAD928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4364" y="193811"/>
                <a:ext cx="6043642" cy="584775"/>
              </a:xfrm>
              <a:prstGeom prst="rect">
                <a:avLst/>
              </a:prstGeom>
              <a:blipFill>
                <a:blip r:embed="rId3"/>
                <a:stretch>
                  <a:fillRect l="-2520" t="-14583" r="-161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3BDC8D8-0FB4-C0C8-69BC-615781E82BC5}"/>
                  </a:ext>
                </a:extLst>
              </p:cNvPr>
              <p:cNvSpPr txBox="1"/>
              <p:nvPr/>
            </p:nvSpPr>
            <p:spPr>
              <a:xfrm>
                <a:off x="193966" y="1064309"/>
                <a:ext cx="5714864" cy="52647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 2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baseline="30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– 8</m:t>
                      </m:r>
                      <m:r>
                        <m:rPr>
                          <m:nor/>
                        </m:rPr>
                        <a:rPr lang="en-VN" sz="32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0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 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– 4) = 0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Trường hợp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VN" sz="3200" i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1: </m:t>
                    </m:r>
                    <m:r>
                      <m:rPr>
                        <m:nor/>
                      </m:rPr>
                      <a:rPr lang="en-VN" sz="3200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VN" sz="3200" i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0</m:t>
                    </m:r>
                  </m:oMath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Trường hợp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VN" sz="3200" i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2: </m:t>
                    </m:r>
                    <m:r>
                      <m:rPr>
                        <m:nor/>
                      </m:rPr>
                      <a:rPr lang="en-VN" sz="3200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VN" sz="3200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VN" sz="3200" i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– 4 = 0</m:t>
                    </m:r>
                  </m:oMath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		      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   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4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nghiệm của phương trình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VN" sz="3200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VN" sz="3200" i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0; </m:t>
                    </m:r>
                    <m:r>
                      <m:rPr>
                        <m:nor/>
                      </m:rPr>
                      <a:rPr lang="en-VN" sz="3200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VN" sz="3200" i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4.</m:t>
                    </m:r>
                  </m:oMath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3BDC8D8-0FB4-C0C8-69BC-615781E82B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66" y="1064309"/>
                <a:ext cx="5714864" cy="5264711"/>
              </a:xfrm>
              <a:prstGeom prst="rect">
                <a:avLst/>
              </a:prstGeom>
              <a:blipFill>
                <a:blip r:embed="rId4"/>
                <a:stretch>
                  <a:fillRect l="-2775" r="-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877576A-591B-31A1-F58B-1E24A5679B59}"/>
                  </a:ext>
                </a:extLst>
              </p:cNvPr>
              <p:cNvSpPr txBox="1"/>
              <p:nvPr/>
            </p:nvSpPr>
            <p:spPr>
              <a:xfrm>
                <a:off x="6423859" y="1117598"/>
                <a:ext cx="5574175" cy="4435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 – 3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baseline="30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+ 27= 0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  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– 3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baseline="30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– 27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  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 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 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baseline="30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9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  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  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 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± 3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nghiệm của phương trình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VN" sz="3200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VN" sz="3200" i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3; </m:t>
                    </m:r>
                    <m:r>
                      <m:rPr>
                        <m:nor/>
                      </m:rPr>
                      <a:rPr lang="en-VN" sz="3200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VN" sz="3200" i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–3.</m:t>
                    </m:r>
                  </m:oMath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877576A-591B-31A1-F58B-1E24A5679B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3859" y="1117598"/>
                <a:ext cx="5574175" cy="4435830"/>
              </a:xfrm>
              <a:prstGeom prst="rect">
                <a:avLst/>
              </a:prstGeom>
              <a:blipFill>
                <a:blip r:embed="rId5"/>
                <a:stretch>
                  <a:fillRect l="-2845" r="-2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C984A41-C1D5-D61D-02A1-858AEED4ACDF}"/>
              </a:ext>
            </a:extLst>
          </p:cNvPr>
          <p:cNvCxnSpPr>
            <a:cxnSpLocks/>
          </p:cNvCxnSpPr>
          <p:nvPr/>
        </p:nvCxnSpPr>
        <p:spPr>
          <a:xfrm>
            <a:off x="5706533" y="1117598"/>
            <a:ext cx="0" cy="517449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75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CDC5040-888B-953B-FA43-5A82826F4357}"/>
                  </a:ext>
                </a:extLst>
              </p:cNvPr>
              <p:cNvSpPr txBox="1"/>
              <p:nvPr/>
            </p:nvSpPr>
            <p:spPr>
              <a:xfrm>
                <a:off x="2153095" y="976930"/>
                <a:ext cx="10634650" cy="5389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     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m:rPr>
                          <m:nor/>
                        </m:rPr>
                        <a:rPr lang="en-VN" sz="32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baseline="30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– 3</m:t>
                      </m:r>
                      <m:r>
                        <m:rPr>
                          <m:nor/>
                        </m:rPr>
                        <a:rPr lang="en-VN" sz="32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– 2 = 0 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   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   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m:rPr>
                          <m:nor/>
                        </m:rPr>
                        <a:rPr lang="en-VN" sz="32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baseline="30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– 5</m:t>
                      </m:r>
                      <m:r>
                        <m:rPr>
                          <m:nor/>
                        </m:rPr>
                        <a:rPr lang="en-VN" sz="32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+ 2</m:t>
                      </m:r>
                      <m:r>
                        <m:rPr>
                          <m:nor/>
                        </m:rPr>
                        <a:rPr lang="en-VN" sz="32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– 2 = 0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   5</m:t>
                      </m:r>
                      <m:r>
                        <m:rPr>
                          <m:nor/>
                        </m:rPr>
                        <a:rPr lang="en-VN" sz="32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VN" sz="32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– 1) + 2(</m:t>
                      </m:r>
                      <m:r>
                        <m:rPr>
                          <m:nor/>
                        </m:rPr>
                        <a:rPr lang="en-VN" sz="32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– 1) = 0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 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 (</m:t>
                      </m:r>
                      <m:r>
                        <m:rPr>
                          <m:nor/>
                        </m:rPr>
                        <a:rPr lang="en-VN" sz="32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– 1)(5</m:t>
                      </m:r>
                      <m:r>
                        <m:rPr>
                          <m:nor/>
                        </m:rPr>
                        <a:rPr lang="en-VN" sz="32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+ 2) = 0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ườ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ợ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1: </m:t>
                      </m:r>
                      <m:r>
                        <m:rPr>
                          <m:nor/>
                        </m:rPr>
                        <a:rPr lang="en-VN" sz="32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– 1 = 0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3200" b="0" i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                            </m:t>
                    </m:r>
                    <m:r>
                      <m:rPr>
                        <m:nor/>
                      </m:rPr>
                      <a:rPr lang="en-VN" sz="32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VN" sz="3200" i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= 1</m:t>
                    </m:r>
                  </m:oMath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ườ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ợ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2: 5</m:t>
                      </m:r>
                      <m:r>
                        <m:rPr>
                          <m:nor/>
                        </m:rPr>
                        <a:rPr lang="en-VN" sz="32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+ 2 = 0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                       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32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vi-VN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200" b="0" i="0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vi-VN" sz="3200" b="0" i="0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32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b="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1; 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vi-VN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200" b="0" i="0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vi-VN" sz="3200" b="0" i="0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VN" sz="32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CDC5040-888B-953B-FA43-5A82826F4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095" y="976930"/>
                <a:ext cx="10634650" cy="538980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1176A60-41F7-9EEB-009A-8F4F280B374C}"/>
              </a:ext>
            </a:extLst>
          </p:cNvPr>
          <p:cNvSpPr txBox="1"/>
          <p:nvPr/>
        </p:nvSpPr>
        <p:spPr>
          <a:xfrm>
            <a:off x="2688898" y="23451"/>
            <a:ext cx="59041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Giải các phương trình sau:</a:t>
            </a:r>
          </a:p>
        </p:txBody>
      </p:sp>
    </p:spTree>
    <p:extLst>
      <p:ext uri="{BB962C8B-B14F-4D97-AF65-F5344CB8AC3E}">
        <p14:creationId xmlns:p14="http://schemas.microsoft.com/office/powerpoint/2010/main" val="104064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56F5E2-D678-6C65-6786-54DB1288DE1C}"/>
                  </a:ext>
                </a:extLst>
              </p:cNvPr>
              <p:cNvSpPr txBox="1"/>
              <p:nvPr/>
            </p:nvSpPr>
            <p:spPr>
              <a:xfrm>
                <a:off x="237067" y="230126"/>
                <a:ext cx="11379199" cy="20084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b="1" i="0" dirty="0" smtClean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8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r>
                  <a:rPr lang="en-US" sz="28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8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8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VN" sz="2800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1) 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Quãng đường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dài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60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km. Một người đi từ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đến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với vận tốc xác định. Khi đi từ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về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người ấy đi với vận tốc lớn hơn vận tốc lúc đi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5 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km/h. Vì vậy thời gian về ít hơn thời gian đi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1 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giờ. Tính vận tốc của người đó lúc đi?</a:t>
                </a:r>
                <a:endParaRPr lang="en-VN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56F5E2-D678-6C65-6786-54DB1288D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067" y="230126"/>
                <a:ext cx="11379199" cy="2008499"/>
              </a:xfrm>
              <a:prstGeom prst="rect">
                <a:avLst/>
              </a:prstGeom>
              <a:blipFill>
                <a:blip r:embed="rId3"/>
                <a:stretch>
                  <a:fillRect l="-1125" t="-3343" r="-1018" b="-7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5A5E2A8-8A57-D718-F7DF-94D05DC052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247861"/>
              </p:ext>
            </p:extLst>
          </p:nvPr>
        </p:nvGraphicFramePr>
        <p:xfrm>
          <a:off x="956734" y="2551006"/>
          <a:ext cx="10278532" cy="2799927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2569633">
                  <a:extLst>
                    <a:ext uri="{9D8B030D-6E8A-4147-A177-3AD203B41FA5}">
                      <a16:colId xmlns:a16="http://schemas.microsoft.com/office/drawing/2014/main" val="1399315403"/>
                    </a:ext>
                  </a:extLst>
                </a:gridCol>
                <a:gridCol w="2569633">
                  <a:extLst>
                    <a:ext uri="{9D8B030D-6E8A-4147-A177-3AD203B41FA5}">
                      <a16:colId xmlns:a16="http://schemas.microsoft.com/office/drawing/2014/main" val="59852811"/>
                    </a:ext>
                  </a:extLst>
                </a:gridCol>
                <a:gridCol w="2569633">
                  <a:extLst>
                    <a:ext uri="{9D8B030D-6E8A-4147-A177-3AD203B41FA5}">
                      <a16:colId xmlns:a16="http://schemas.microsoft.com/office/drawing/2014/main" val="105979670"/>
                    </a:ext>
                  </a:extLst>
                </a:gridCol>
                <a:gridCol w="2569633">
                  <a:extLst>
                    <a:ext uri="{9D8B030D-6E8A-4147-A177-3AD203B41FA5}">
                      <a16:colId xmlns:a16="http://schemas.microsoft.com/office/drawing/2014/main" val="547227277"/>
                    </a:ext>
                  </a:extLst>
                </a:gridCol>
              </a:tblGrid>
              <a:tr h="656129">
                <a:tc>
                  <a:txBody>
                    <a:bodyPr/>
                    <a:lstStyle/>
                    <a:p>
                      <a:endParaRPr lang="en-VN" sz="3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7555548"/>
                  </a:ext>
                </a:extLst>
              </a:tr>
              <a:tr h="1071899">
                <a:tc>
                  <a:txBody>
                    <a:bodyPr/>
                    <a:lstStyle/>
                    <a:p>
                      <a:endParaRPr lang="en-VN" sz="30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7957371"/>
                  </a:ext>
                </a:extLst>
              </a:tr>
              <a:tr h="1071899">
                <a:tc>
                  <a:txBody>
                    <a:bodyPr/>
                    <a:lstStyle/>
                    <a:p>
                      <a:endParaRPr lang="en-VN" sz="30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516387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B7BD72C-8C9E-D885-796B-668FF814AE7E}"/>
                  </a:ext>
                </a:extLst>
              </p:cNvPr>
              <p:cNvSpPr txBox="1"/>
              <p:nvPr/>
            </p:nvSpPr>
            <p:spPr>
              <a:xfrm>
                <a:off x="4168239" y="2551006"/>
                <a:ext cx="1263487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VN" sz="30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𝒔</m:t>
                    </m:r>
                  </m:oMath>
                </a14:m>
                <a:r>
                  <a:rPr lang="en-VN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(km)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B7BD72C-8C9E-D885-796B-668FF814AE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8239" y="2551006"/>
                <a:ext cx="1263487" cy="553998"/>
              </a:xfrm>
              <a:prstGeom prst="rect">
                <a:avLst/>
              </a:prstGeom>
              <a:blipFill>
                <a:blip r:embed="rId4"/>
                <a:stretch>
                  <a:fillRect l="-1000" t="-11111" r="-10000" b="-3111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428558-C5E6-4D20-84CB-B21F37F82836}"/>
                  </a:ext>
                </a:extLst>
              </p:cNvPr>
              <p:cNvSpPr txBox="1"/>
              <p:nvPr/>
            </p:nvSpPr>
            <p:spPr>
              <a:xfrm>
                <a:off x="6589801" y="2551006"/>
                <a:ext cx="1622560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VN" sz="30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𝒗</m:t>
                    </m:r>
                  </m:oMath>
                </a14:m>
                <a:r>
                  <a:rPr lang="en-VN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(km/h)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428558-C5E6-4D20-84CB-B21F37F828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9801" y="2551006"/>
                <a:ext cx="1622560" cy="553998"/>
              </a:xfrm>
              <a:prstGeom prst="rect">
                <a:avLst/>
              </a:prstGeom>
              <a:blipFill>
                <a:blip r:embed="rId5"/>
                <a:stretch>
                  <a:fillRect t="-11111" r="-7752" b="-3111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AB03E7C-83C0-3748-5145-651CE0D6E979}"/>
                  </a:ext>
                </a:extLst>
              </p:cNvPr>
              <p:cNvSpPr txBox="1"/>
              <p:nvPr/>
            </p:nvSpPr>
            <p:spPr>
              <a:xfrm>
                <a:off x="9545736" y="2551006"/>
                <a:ext cx="901209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VN" sz="30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𝒕</m:t>
                    </m:r>
                    <m:r>
                      <a:rPr lang="en-VN" sz="30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VN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(h)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AB03E7C-83C0-3748-5145-651CE0D6E9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5736" y="2551006"/>
                <a:ext cx="901209" cy="553998"/>
              </a:xfrm>
              <a:prstGeom prst="rect">
                <a:avLst/>
              </a:prstGeom>
              <a:blipFill>
                <a:blip r:embed="rId6"/>
                <a:stretch>
                  <a:fillRect l="-2778" t="-11111" r="-13889" b="-3111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C6AEF26D-86F8-43FF-CEF3-B50602270D10}"/>
              </a:ext>
            </a:extLst>
          </p:cNvPr>
          <p:cNvSpPr txBox="1"/>
          <p:nvPr/>
        </p:nvSpPr>
        <p:spPr>
          <a:xfrm>
            <a:off x="1066800" y="3429000"/>
            <a:ext cx="24240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từ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VN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VN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958767-51E2-2F33-ADCB-5398017A87E5}"/>
              </a:ext>
            </a:extLst>
          </p:cNvPr>
          <p:cNvSpPr txBox="1"/>
          <p:nvPr/>
        </p:nvSpPr>
        <p:spPr>
          <a:xfrm>
            <a:off x="1066800" y="4488990"/>
            <a:ext cx="24881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từ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VN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VN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AAEED1-682B-EAB5-0218-6EEFADF056D5}"/>
                  </a:ext>
                </a:extLst>
              </p:cNvPr>
              <p:cNvSpPr txBox="1"/>
              <p:nvPr/>
            </p:nvSpPr>
            <p:spPr>
              <a:xfrm>
                <a:off x="4493648" y="3429000"/>
                <a:ext cx="665567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000" b="1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60</m:t>
                      </m:r>
                    </m:oMath>
                  </m:oMathPara>
                </a14:m>
                <a:endParaRPr lang="en-VN" sz="3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AAEED1-682B-EAB5-0218-6EEFADF056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648" y="3429000"/>
                <a:ext cx="665567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30FA49B-C774-4ED6-9CB9-C2F334A3D2D6}"/>
                  </a:ext>
                </a:extLst>
              </p:cNvPr>
              <p:cNvSpPr txBox="1"/>
              <p:nvPr/>
            </p:nvSpPr>
            <p:spPr>
              <a:xfrm>
                <a:off x="4493648" y="4466137"/>
                <a:ext cx="665567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000" b="1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60</m:t>
                      </m:r>
                    </m:oMath>
                  </m:oMathPara>
                </a14:m>
                <a:endParaRPr lang="en-VN" sz="3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30FA49B-C774-4ED6-9CB9-C2F334A3D2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648" y="4466137"/>
                <a:ext cx="665567" cy="5539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156F5EB-355C-CA89-9E98-E8400505A1E9}"/>
                  </a:ext>
                </a:extLst>
              </p:cNvPr>
              <p:cNvSpPr txBox="1"/>
              <p:nvPr/>
            </p:nvSpPr>
            <p:spPr>
              <a:xfrm>
                <a:off x="7124360" y="3396971"/>
                <a:ext cx="47320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000" b="1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</m:oMath>
                  </m:oMathPara>
                </a14:m>
                <a:endParaRPr lang="en-VN" sz="3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156F5EB-355C-CA89-9E98-E8400505A1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4360" y="3396971"/>
                <a:ext cx="473206" cy="55399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7EF20BE-6ACF-3F8D-0118-6FA0720D135E}"/>
                  </a:ext>
                </a:extLst>
              </p:cNvPr>
              <p:cNvSpPr txBox="1"/>
              <p:nvPr/>
            </p:nvSpPr>
            <p:spPr>
              <a:xfrm>
                <a:off x="9711005" y="3272322"/>
                <a:ext cx="469680" cy="8649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000" b="1" i="0" smtClean="0">
                              <a:solidFill>
                                <a:schemeClr val="bg1"/>
                              </a:solidFill>
                              <a:latin typeface="+mj-lt"/>
                            </a:rPr>
                            <m:t>60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vi-VN" sz="3000" b="1" i="1">
                              <a:solidFill>
                                <a:schemeClr val="bg1"/>
                              </a:solidFill>
                              <a:latin typeface="+mj-lt"/>
                            </a:rPr>
                            <m:t>x</m:t>
                          </m:r>
                        </m:den>
                      </m:f>
                    </m:oMath>
                  </m:oMathPara>
                </a14:m>
                <a:endParaRPr lang="en-VN" sz="30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7EF20BE-6ACF-3F8D-0118-6FA0720D13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1005" y="3272322"/>
                <a:ext cx="469680" cy="86491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3344DC-A290-9C48-5573-BB9480786357}"/>
                  </a:ext>
                </a:extLst>
              </p:cNvPr>
              <p:cNvSpPr txBox="1"/>
              <p:nvPr/>
            </p:nvSpPr>
            <p:spPr>
              <a:xfrm>
                <a:off x="7010706" y="4488990"/>
                <a:ext cx="1077539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000" b="1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000" b="1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+ 5</m:t>
                      </m:r>
                    </m:oMath>
                  </m:oMathPara>
                </a14:m>
                <a:endParaRPr lang="en-VN" sz="3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3344DC-A290-9C48-5573-BB9480786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706" y="4488990"/>
                <a:ext cx="1077539" cy="55399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8DA7B52-BBB4-E263-265B-AE5E512838C3}"/>
                  </a:ext>
                </a:extLst>
              </p:cNvPr>
              <p:cNvSpPr txBox="1"/>
              <p:nvPr/>
            </p:nvSpPr>
            <p:spPr>
              <a:xfrm>
                <a:off x="9545736" y="4369046"/>
                <a:ext cx="859210" cy="8701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000" b="1" i="0" smtClean="0">
                              <a:solidFill>
                                <a:schemeClr val="bg1"/>
                              </a:solidFill>
                              <a:latin typeface="+mj-lt"/>
                            </a:rPr>
                            <m:t>60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vi-VN" sz="3000" b="1" i="0">
                              <a:solidFill>
                                <a:schemeClr val="bg1"/>
                              </a:solidFill>
                              <a:latin typeface="+mj-lt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000" b="1" i="0" smtClean="0">
                              <a:solidFill>
                                <a:schemeClr val="bg1"/>
                              </a:solidFill>
                              <a:latin typeface="+mj-lt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3000" b="1" i="0" smtClean="0">
                              <a:solidFill>
                                <a:schemeClr val="bg1"/>
                              </a:solidFill>
                              <a:latin typeface="+mj-lt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3000" b="1" i="0" smtClean="0">
                              <a:solidFill>
                                <a:schemeClr val="bg1"/>
                              </a:solidFill>
                              <a:latin typeface="+mj-lt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3000" b="1" i="0" smtClean="0">
                              <a:solidFill>
                                <a:schemeClr val="bg1"/>
                              </a:solidFill>
                              <a:latin typeface="+mj-lt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VN" sz="30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8DA7B52-BBB4-E263-265B-AE5E512838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5736" y="4369046"/>
                <a:ext cx="859210" cy="8701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7A14810-45CB-C1C0-78B7-A5B3AE12B4D9}"/>
              </a:ext>
            </a:extLst>
          </p:cNvPr>
          <p:cNvCxnSpPr/>
          <p:nvPr/>
        </p:nvCxnSpPr>
        <p:spPr>
          <a:xfrm>
            <a:off x="2520752" y="2210916"/>
            <a:ext cx="54308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844C5F2-5563-73DE-4E65-2853F80CB0E5}"/>
                  </a:ext>
                </a:extLst>
              </p:cNvPr>
              <p:cNvSpPr txBox="1"/>
              <p:nvPr/>
            </p:nvSpPr>
            <p:spPr>
              <a:xfrm>
                <a:off x="3554597" y="5642900"/>
                <a:ext cx="5214300" cy="8750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0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000" b="1" i="0">
                              <a:solidFill>
                                <a:srgbClr val="FFFF00"/>
                              </a:solidFill>
                              <a:latin typeface="+mj-lt"/>
                            </a:rPr>
                            <m:t>60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vi-VN" sz="3000" b="1" i="1">
                              <a:solidFill>
                                <a:srgbClr val="FFFF00"/>
                              </a:solidFill>
                              <a:latin typeface="+mj-lt"/>
                            </a:rPr>
                            <m:t>x</m:t>
                          </m:r>
                        </m:den>
                      </m:f>
                      <m:r>
                        <m:rPr>
                          <m:nor/>
                        </m:rPr>
                        <a:rPr lang="en-US" sz="3000" b="1" i="0" smtClean="0">
                          <a:solidFill>
                            <a:srgbClr val="FFFF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000" b="1" i="0" smtClean="0">
                          <a:solidFill>
                            <a:srgbClr val="FFFF00"/>
                          </a:solidFill>
                          <a:latin typeface="+mj-lt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3000" b="1" i="0" smtClean="0">
                          <a:solidFill>
                            <a:srgbClr val="FFFF00"/>
                          </a:solidFill>
                          <a:latin typeface="+mj-lt"/>
                        </a:rPr>
                        <m:t> </m:t>
                      </m:r>
                      <m:f>
                        <m:fPr>
                          <m:ctrlPr>
                            <a:rPr lang="vi-VN" sz="30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000" b="1" i="0" smtClean="0">
                              <a:solidFill>
                                <a:srgbClr val="FFFF00"/>
                              </a:solidFill>
                              <a:latin typeface="+mj-lt"/>
                            </a:rPr>
                            <m:t>60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000" b="1" i="1" smtClean="0">
                              <a:solidFill>
                                <a:srgbClr val="FFFF00"/>
                              </a:solidFill>
                              <a:latin typeface="+mj-lt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3000" b="1" i="1">
                              <a:solidFill>
                                <a:srgbClr val="FFFF00"/>
                              </a:solidFill>
                              <a:latin typeface="+mj-lt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000" b="1" i="0" smtClean="0">
                              <a:solidFill>
                                <a:srgbClr val="FFFF00"/>
                              </a:solidFill>
                              <a:latin typeface="+mj-lt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3000" b="1" i="0" smtClean="0">
                              <a:solidFill>
                                <a:srgbClr val="FFFF00"/>
                              </a:solidFill>
                              <a:latin typeface="+mj-lt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3000" b="1" i="0" smtClean="0">
                              <a:solidFill>
                                <a:srgbClr val="FFFF00"/>
                              </a:solidFill>
                              <a:latin typeface="+mj-lt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3000" b="1" i="0" smtClean="0">
                              <a:solidFill>
                                <a:srgbClr val="FFFF00"/>
                              </a:solidFill>
                              <a:latin typeface="+mj-lt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3000" b="1" i="0" smtClean="0">
                          <a:solidFill>
                            <a:srgbClr val="FFFF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000" b="1" i="0" smtClean="0">
                          <a:solidFill>
                            <a:srgbClr val="FFFF00"/>
                          </a:solidFill>
                          <a:latin typeface="+mj-lt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000" b="1" i="0" smtClean="0">
                          <a:solidFill>
                            <a:srgbClr val="FFFF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000" b="1" i="0" smtClean="0">
                          <a:solidFill>
                            <a:srgbClr val="FFFF00"/>
                          </a:solidFill>
                          <a:latin typeface="+mj-lt"/>
                        </a:rPr>
                        <m:t>1</m:t>
                      </m:r>
                    </m:oMath>
                  </m:oMathPara>
                </a14:m>
                <a:endParaRPr lang="en-VN" sz="3000" b="1" dirty="0">
                  <a:solidFill>
                    <a:srgbClr val="FFFF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844C5F2-5563-73DE-4E65-2853F80CB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4597" y="5642900"/>
                <a:ext cx="5214300" cy="87504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38049C1C-7DF2-6E49-0A65-85271C584ED2}"/>
              </a:ext>
            </a:extLst>
          </p:cNvPr>
          <p:cNvSpPr txBox="1"/>
          <p:nvPr/>
        </p:nvSpPr>
        <p:spPr>
          <a:xfrm>
            <a:off x="1298713" y="5803425"/>
            <a:ext cx="34883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 phương trình:</a:t>
            </a:r>
          </a:p>
        </p:txBody>
      </p:sp>
    </p:spTree>
    <p:extLst>
      <p:ext uri="{BB962C8B-B14F-4D97-AF65-F5344CB8AC3E}">
        <p14:creationId xmlns:p14="http://schemas.microsoft.com/office/powerpoint/2010/main" val="16070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8" grpId="0"/>
      <p:bldP spid="19" grpId="0"/>
      <p:bldP spid="21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A0735C2-8502-4FA8-7670-798F30CA9CBB}"/>
                  </a:ext>
                </a:extLst>
              </p:cNvPr>
              <p:cNvSpPr txBox="1"/>
              <p:nvPr/>
            </p:nvSpPr>
            <p:spPr>
              <a:xfrm>
                <a:off x="530086" y="251792"/>
                <a:ext cx="8953092" cy="27997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Gọi vận tốc lúc đi của người đó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VN" sz="26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(km/h, điều kiện: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VN" sz="2600" i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vi-VN" sz="2600" b="0" i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en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Khi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đó,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ờ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gian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đ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ườ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đó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f>
                        <m:fPr>
                          <m:ctrlPr>
                            <a:rPr lang="en-VN" sz="26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2600" b="0" i="0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VN" sz="26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den>
                      </m:f>
                      <m:r>
                        <m:rPr>
                          <m:nor/>
                        </m:rPr>
                        <a:rPr lang="vi-VN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vi-VN" sz="26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vi-VN" sz="2600" i="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gi</m:t>
                          </m:r>
                          <m:r>
                            <m:rPr>
                              <m:nor/>
                            </m:rPr>
                            <a:rPr lang="vi-VN" sz="2600" i="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ờ</m:t>
                          </m:r>
                        </m:e>
                      </m:d>
                    </m:oMath>
                  </m:oMathPara>
                </a14:m>
                <a:endParaRPr lang="vi-VN" sz="2600" b="0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Vận tốc lúc về của người đó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VN" sz="2600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VN" sz="2600" i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+ 5 </m:t>
                    </m:r>
                  </m:oMath>
                </a14:m>
                <a:r>
                  <a:rPr lang="en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(km/h)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Khi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đó,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ờ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gian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đ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ườ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đó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f>
                        <m:fPr>
                          <m:ctrlPr>
                            <a:rPr lang="en-VN" sz="26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2600" b="0" i="0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VN" sz="26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VN" sz="26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+ 5</m:t>
                          </m:r>
                        </m:den>
                      </m:f>
                      <m:r>
                        <m:rPr>
                          <m:nor/>
                        </m:rPr>
                        <a:rPr lang="vi-VN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vi-VN" sz="26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vi-VN" sz="2600" i="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gi</m:t>
                          </m:r>
                          <m:r>
                            <m:rPr>
                              <m:nor/>
                            </m:rPr>
                            <a:rPr lang="vi-VN" sz="2600" i="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ờ</m:t>
                          </m:r>
                        </m:e>
                      </m:d>
                    </m:oMath>
                  </m:oMathPara>
                </a14:m>
                <a:endParaRPr lang="vi-VN" sz="2600" b="0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600" b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Vì thời gian về ít hơn thời gian đi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600" b="0" i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vi-VN" sz="2600" b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giờ nên ta có phương trình: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A0735C2-8502-4FA8-7670-798F30CA9C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086" y="251792"/>
                <a:ext cx="8953092" cy="2799741"/>
              </a:xfrm>
              <a:prstGeom prst="rect">
                <a:avLst/>
              </a:prstGeom>
              <a:blipFill>
                <a:blip r:embed="rId4"/>
                <a:stretch>
                  <a:fillRect l="-1225" t="-1957" r="-204" b="-4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9C89DBC-8DAF-D4BE-871D-D42E1E9DA7F4}"/>
                  </a:ext>
                </a:extLst>
              </p:cNvPr>
              <p:cNvSpPr txBox="1"/>
              <p:nvPr/>
            </p:nvSpPr>
            <p:spPr>
              <a:xfrm>
                <a:off x="-18498" y="2972363"/>
                <a:ext cx="3552290" cy="36922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VN" sz="26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den>
                      </m:f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vi-VN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VN" sz="26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2600" b="0" i="0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2600" b="0" i="0" dirty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2600" b="0" i="0" dirty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2600" b="0" i="0" dirty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=1</m:t>
                      </m:r>
                    </m:oMath>
                  </m:oMathPara>
                </a14:m>
                <a:endParaRPr lang="vi-VN" sz="2600" b="0" dirty="0">
                  <a:solidFill>
                    <a:schemeClr val="bg1"/>
                  </a:solidFill>
                  <a:latin typeface="+mj-lt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60</m:t>
                          </m:r>
                          <m:d>
                            <m:dPr>
                              <m:ctrlPr>
                                <a:rPr lang="vi-VN" sz="2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VN" sz="2600" i="1" dirty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2600" b="0" i="0" dirty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VN" sz="2600" dirty="0">
                                  <a:solidFill>
                                    <a:schemeClr val="bg1"/>
                                  </a:solidFill>
                                  <a:latin typeface="+mj-lt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+ 5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sz="2600" b="0" i="0" dirty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2600" b="0" i="0" dirty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2600" b="0" i="0" dirty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2600" i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60</m:t>
                          </m:r>
                          <m:r>
                            <m:rPr>
                              <m:nor/>
                            </m:rPr>
                            <a:rPr lang="en-VN" sz="26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VN" sz="26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d>
                            <m:dPr>
                              <m:ctrlPr>
                                <a:rPr lang="vi-VN" sz="2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VN" sz="2600" i="1" dirty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2600" b="0" i="1" dirty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VN" sz="2600" dirty="0">
                                  <a:solidFill>
                                    <a:schemeClr val="bg1"/>
                                  </a:solidFill>
                                  <a:latin typeface="+mj-lt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+ 5</m:t>
                              </m:r>
                            </m:e>
                          </m:d>
                        </m:den>
                      </m:f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endParaRPr lang="vi-VN" sz="2600" b="0" dirty="0">
                  <a:solidFill>
                    <a:schemeClr val="bg1"/>
                  </a:solidFill>
                  <a:latin typeface="+mj-lt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60</m:t>
                          </m:r>
                          <m:r>
                            <m:rPr>
                              <m:nor/>
                            </m:rPr>
                            <a:rPr lang="en-VN" sz="26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2600" b="0" i="0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2600" b="0" i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300</m:t>
                          </m:r>
                          <m:r>
                            <m:rPr>
                              <m:nor/>
                            </m:rPr>
                            <a:rPr lang="en-US" sz="2600" b="0" i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2600" b="0" i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60</m:t>
                          </m:r>
                          <m:r>
                            <m:rPr>
                              <m:nor/>
                            </m:rPr>
                            <a:rPr lang="en-VN" sz="26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VN" sz="26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d>
                            <m:dPr>
                              <m:ctrlPr>
                                <a:rPr lang="vi-VN" sz="2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VN" sz="2600" i="1" dirty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2600" b="0" i="1" dirty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VN" sz="2600" dirty="0">
                                  <a:solidFill>
                                    <a:schemeClr val="bg1"/>
                                  </a:solidFill>
                                  <a:latin typeface="+mj-lt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+ 5</m:t>
                              </m:r>
                            </m:e>
                          </m:d>
                        </m:den>
                      </m:f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endParaRPr lang="vi-VN" sz="2600" b="0" dirty="0">
                  <a:solidFill>
                    <a:schemeClr val="bg1"/>
                  </a:solidFill>
                  <a:latin typeface="+mj-lt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9C89DBC-8DAF-D4BE-871D-D42E1E9DA7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498" y="2972363"/>
                <a:ext cx="3552290" cy="369229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E1FC0FC-9C9C-56BF-88C3-4CBC6A33E876}"/>
              </a:ext>
            </a:extLst>
          </p:cNvPr>
          <p:cNvCxnSpPr>
            <a:cxnSpLocks/>
          </p:cNvCxnSpPr>
          <p:nvPr/>
        </p:nvCxnSpPr>
        <p:spPr>
          <a:xfrm>
            <a:off x="3474808" y="3269974"/>
            <a:ext cx="0" cy="358802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921899-B1C7-2E45-3D4F-DECEDE7F8569}"/>
              </a:ext>
            </a:extLst>
          </p:cNvPr>
          <p:cNvCxnSpPr>
            <a:cxnSpLocks/>
          </p:cNvCxnSpPr>
          <p:nvPr/>
        </p:nvCxnSpPr>
        <p:spPr>
          <a:xfrm>
            <a:off x="7714410" y="3194026"/>
            <a:ext cx="0" cy="348507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2F63974-683E-E04C-9D9B-7DDE85B71ACF}"/>
                  </a:ext>
                </a:extLst>
              </p:cNvPr>
              <p:cNvSpPr txBox="1"/>
              <p:nvPr/>
            </p:nvSpPr>
            <p:spPr>
              <a:xfrm>
                <a:off x="3592774" y="3150635"/>
                <a:ext cx="4363694" cy="3021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en-US" sz="2600" i="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1;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5;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 –300)</m:t>
                      </m:r>
                    </m:oMath>
                  </m:oMathPara>
                </a14:m>
                <a:endParaRPr lang="en-VN" sz="26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Có </a:t>
                </a:r>
                <a:r>
                  <a:rPr lang="en-VN" sz="2600" i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∆</a:t>
                </a:r>
                <a:r>
                  <a:rPr lang="en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= b</a:t>
                </a:r>
                <a:r>
                  <a:rPr lang="en-VN" sz="26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– 4ac = 1 225 &gt; 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p</a:t>
                </a:r>
                <a:r>
                  <a:rPr lang="en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hương trình có hai nghiệm phân biệt là: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2F63974-683E-E04C-9D9B-7DDE85B71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2774" y="3150635"/>
                <a:ext cx="4363694" cy="3021276"/>
              </a:xfrm>
              <a:prstGeom prst="rect">
                <a:avLst/>
              </a:prstGeom>
              <a:blipFill>
                <a:blip r:embed="rId6"/>
                <a:stretch>
                  <a:fillRect l="-2514" b="-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B9B5D7C-AE9D-F7E5-273D-21A09F4227C7}"/>
                  </a:ext>
                </a:extLst>
              </p:cNvPr>
              <p:cNvSpPr txBox="1"/>
              <p:nvPr/>
            </p:nvSpPr>
            <p:spPr>
              <a:xfrm>
                <a:off x="7832375" y="2820481"/>
                <a:ext cx="4121635" cy="37532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vi-VN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vi-VN" sz="26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en-US" sz="26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vi-VN" sz="2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vi-VN" sz="26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vi-VN" sz="26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den>
                      </m:f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15(</m:t>
                      </m:r>
                      <m:r>
                        <m:rPr>
                          <m:nor/>
                        </m:rPr>
                        <a:rPr lang="vi-VN" sz="26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tm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vi-VN" sz="2600" b="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vi-VN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vi-VN" sz="26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en-US" sz="26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26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vi-VN" sz="2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vi-VN" sz="26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vi-VN" sz="26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den>
                      </m:f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−20 (</m:t>
                      </m:r>
                      <m:r>
                        <m:rPr>
                          <m:nor/>
                        </m:rPr>
                        <a:rPr lang="vi-VN" sz="26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ktm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VN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Vậy vận tốc lúc đi của người đó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VN" sz="2600" i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15</m:t>
                    </m:r>
                  </m:oMath>
                </a14:m>
                <a:r>
                  <a:rPr lang="en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km/h.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B9B5D7C-AE9D-F7E5-273D-21A09F422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2375" y="2820481"/>
                <a:ext cx="4121635" cy="3753272"/>
              </a:xfrm>
              <a:prstGeom prst="rect">
                <a:avLst/>
              </a:prstGeom>
              <a:blipFill>
                <a:blip r:embed="rId7"/>
                <a:stretch>
                  <a:fillRect l="-2663" r="-1775" b="-3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94BBB2D-FA02-4C26-BC51-319B6D510B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3297195"/>
              </p:ext>
            </p:extLst>
          </p:nvPr>
        </p:nvGraphicFramePr>
        <p:xfrm>
          <a:off x="4775200" y="279400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8" imgW="126720" imgH="190440" progId="Equation.DSMT4">
                  <p:embed/>
                </p:oleObj>
              </mc:Choice>
              <mc:Fallback>
                <p:oleObj name="Equation" r:id="rId8" imgW="12672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775200" y="2794000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258C85F-A941-4CBC-A4EF-4160C7DC0434}"/>
                  </a:ext>
                </a:extLst>
              </p:cNvPr>
              <p:cNvSpPr txBox="1"/>
              <p:nvPr/>
            </p:nvSpPr>
            <p:spPr>
              <a:xfrm>
                <a:off x="3633883" y="3269974"/>
                <a:ext cx="2492990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26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2600" i="0" baseline="30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+ 5</m:t>
                      </m:r>
                      <m:r>
                        <m:rPr>
                          <m:nor/>
                        </m:rPr>
                        <a:rPr lang="en-VN" sz="26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− 300 </m:t>
                      </m:r>
                      <m:r>
                        <m:rPr>
                          <m:nor/>
                        </m:rPr>
                        <a:rPr lang="en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0</m:t>
                      </m:r>
                    </m:oMath>
                  </m:oMathPara>
                </a14:m>
                <a:endParaRPr lang="en-VN" sz="2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258C85F-A941-4CBC-A4EF-4160C7DC0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3883" y="3269974"/>
                <a:ext cx="2492990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0E92C43-9F0E-45C5-9C28-F13CD6972D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0851224"/>
              </p:ext>
            </p:extLst>
          </p:nvPr>
        </p:nvGraphicFramePr>
        <p:xfrm>
          <a:off x="8087494" y="3370221"/>
          <a:ext cx="397030" cy="579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11" imgW="443674" imgH="646405" progId="Equation.DSMT4">
                  <p:embed/>
                </p:oleObj>
              </mc:Choice>
              <mc:Fallback>
                <p:oleObj name="Equation" r:id="rId11" imgW="443674" imgH="64640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087494" y="3370221"/>
                        <a:ext cx="397030" cy="5791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6E9A8CC-522B-4928-B24A-0DBCC89488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094150"/>
              </p:ext>
            </p:extLst>
          </p:nvPr>
        </p:nvGraphicFramePr>
        <p:xfrm>
          <a:off x="8074432" y="4630024"/>
          <a:ext cx="457246" cy="579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13" imgW="190440" imgH="241200" progId="Equation.DSMT4">
                  <p:embed/>
                </p:oleObj>
              </mc:Choice>
              <mc:Fallback>
                <p:oleObj name="Equation" r:id="rId13" imgW="19044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074432" y="4630024"/>
                        <a:ext cx="457246" cy="5791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94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56F5E2-D678-6C65-6786-54DB1288DE1C}"/>
                  </a:ext>
                </a:extLst>
              </p:cNvPr>
              <p:cNvSpPr txBox="1"/>
              <p:nvPr/>
            </p:nvSpPr>
            <p:spPr>
              <a:xfrm>
                <a:off x="132523" y="230126"/>
                <a:ext cx="12059478" cy="22852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b="1" i="1" dirty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𝟐</m:t>
                    </m:r>
                  </m:oMath>
                </a14:m>
                <a:r>
                  <a:rPr lang="en-US" sz="28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r>
                  <a:rPr lang="en-US" sz="28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Giải</a:t>
                </a:r>
                <a:r>
                  <a:rPr lang="en-US" sz="28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toán</a:t>
                </a:r>
                <a:r>
                  <a:rPr lang="en-US" sz="28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bằng</a:t>
                </a:r>
                <a:r>
                  <a:rPr lang="en-US" sz="28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cách</a:t>
                </a:r>
                <a:r>
                  <a:rPr lang="en-US" sz="28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lập</a:t>
                </a:r>
                <a:r>
                  <a:rPr lang="en-US" sz="28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28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28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  <a:endParaRPr lang="en-VN" sz="2800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/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Một phân xưởng theo kế hoạch phải may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1 000 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bộ quần áo trong thời gian quy định. Khi thực hiện, mỗi ngày xưởng may nhiều hơn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bộ nên đã hoàn thành kế hoạch trước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ngày. Hỏi theo kế hoạch, mỗi ngày xưởng phải may bao nhiêu bộ quần áo?</a:t>
                </a:r>
                <a:endParaRPr lang="en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56F5E2-D678-6C65-6786-54DB1288D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23" y="230126"/>
                <a:ext cx="12059478" cy="2285241"/>
              </a:xfrm>
              <a:prstGeom prst="rect">
                <a:avLst/>
              </a:prstGeom>
              <a:blipFill>
                <a:blip r:embed="rId5"/>
                <a:stretch>
                  <a:fillRect l="-1062" t="-2933" r="-1011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5A5E2A8-8A57-D718-F7DF-94D05DC052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6517997"/>
              </p:ext>
            </p:extLst>
          </p:nvPr>
        </p:nvGraphicFramePr>
        <p:xfrm>
          <a:off x="132522" y="2551006"/>
          <a:ext cx="11926956" cy="2799927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669774">
                  <a:extLst>
                    <a:ext uri="{9D8B030D-6E8A-4147-A177-3AD203B41FA5}">
                      <a16:colId xmlns:a16="http://schemas.microsoft.com/office/drawing/2014/main" val="1399315403"/>
                    </a:ext>
                  </a:extLst>
                </a:gridCol>
                <a:gridCol w="2994991">
                  <a:extLst>
                    <a:ext uri="{9D8B030D-6E8A-4147-A177-3AD203B41FA5}">
                      <a16:colId xmlns:a16="http://schemas.microsoft.com/office/drawing/2014/main" val="59852811"/>
                    </a:ext>
                  </a:extLst>
                </a:gridCol>
                <a:gridCol w="4518991">
                  <a:extLst>
                    <a:ext uri="{9D8B030D-6E8A-4147-A177-3AD203B41FA5}">
                      <a16:colId xmlns:a16="http://schemas.microsoft.com/office/drawing/2014/main" val="10597967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547227277"/>
                    </a:ext>
                  </a:extLst>
                </a:gridCol>
              </a:tblGrid>
              <a:tr h="656129">
                <a:tc>
                  <a:txBody>
                    <a:bodyPr/>
                    <a:lstStyle/>
                    <a:p>
                      <a:endParaRPr lang="en-VN" sz="3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7555548"/>
                  </a:ext>
                </a:extLst>
              </a:tr>
              <a:tr h="1071899">
                <a:tc>
                  <a:txBody>
                    <a:bodyPr/>
                    <a:lstStyle/>
                    <a:p>
                      <a:endParaRPr lang="en-VN" sz="30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7957371"/>
                  </a:ext>
                </a:extLst>
              </a:tr>
              <a:tr h="1071899">
                <a:tc>
                  <a:txBody>
                    <a:bodyPr/>
                    <a:lstStyle/>
                    <a:p>
                      <a:endParaRPr lang="en-VN" sz="30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516387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B7BD72C-8C9E-D885-796B-668FF814AE7E}"/>
              </a:ext>
            </a:extLst>
          </p:cNvPr>
          <p:cNvSpPr txBox="1"/>
          <p:nvPr/>
        </p:nvSpPr>
        <p:spPr>
          <a:xfrm>
            <a:off x="1807943" y="2631904"/>
            <a:ext cx="30953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bộ phải may (bộ)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428558-C5E6-4D20-84CB-B21F37F82836}"/>
              </a:ext>
            </a:extLst>
          </p:cNvPr>
          <p:cNvSpPr txBox="1"/>
          <p:nvPr/>
        </p:nvSpPr>
        <p:spPr>
          <a:xfrm>
            <a:off x="4866370" y="2640487"/>
            <a:ext cx="451598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ố bộ may được mỗi ngày (bộ)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B03E7C-83C0-3748-5145-651CE0D6E979}"/>
              </a:ext>
            </a:extLst>
          </p:cNvPr>
          <p:cNvSpPr txBox="1"/>
          <p:nvPr/>
        </p:nvSpPr>
        <p:spPr>
          <a:xfrm>
            <a:off x="9442359" y="2631903"/>
            <a:ext cx="255711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hời gian (ngày)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AEF26D-86F8-43FF-CEF3-B50602270D10}"/>
              </a:ext>
            </a:extLst>
          </p:cNvPr>
          <p:cNvSpPr txBox="1"/>
          <p:nvPr/>
        </p:nvSpPr>
        <p:spPr>
          <a:xfrm>
            <a:off x="298674" y="3459778"/>
            <a:ext cx="1527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 hoạch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958767-51E2-2F33-ADCB-5398017A87E5}"/>
              </a:ext>
            </a:extLst>
          </p:cNvPr>
          <p:cNvSpPr txBox="1"/>
          <p:nvPr/>
        </p:nvSpPr>
        <p:spPr>
          <a:xfrm>
            <a:off x="298674" y="4473299"/>
            <a:ext cx="12827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tế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AAEED1-682B-EAB5-0218-6EEFADF056D5}"/>
                  </a:ext>
                </a:extLst>
              </p:cNvPr>
              <p:cNvSpPr txBox="1"/>
              <p:nvPr/>
            </p:nvSpPr>
            <p:spPr>
              <a:xfrm>
                <a:off x="2773429" y="3515943"/>
                <a:ext cx="101822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2600" b="1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1 000</m:t>
                      </m:r>
                    </m:oMath>
                  </m:oMathPara>
                </a14:m>
                <a:endParaRPr lang="en-VN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AAEED1-682B-EAB5-0218-6EEFADF056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3429" y="3515943"/>
                <a:ext cx="1018227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30FA49B-C774-4ED6-9CB9-C2F334A3D2D6}"/>
                  </a:ext>
                </a:extLst>
              </p:cNvPr>
              <p:cNvSpPr txBox="1"/>
              <p:nvPr/>
            </p:nvSpPr>
            <p:spPr>
              <a:xfrm>
                <a:off x="2773430" y="4461101"/>
                <a:ext cx="101822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2600" b="1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1 000</m:t>
                      </m:r>
                    </m:oMath>
                  </m:oMathPara>
                </a14:m>
                <a:endParaRPr lang="en-VN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30FA49B-C774-4ED6-9CB9-C2F334A3D2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3430" y="4461101"/>
                <a:ext cx="1018227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156F5EB-355C-CA89-9E98-E8400505A1E9}"/>
                  </a:ext>
                </a:extLst>
              </p:cNvPr>
              <p:cNvSpPr txBox="1"/>
              <p:nvPr/>
            </p:nvSpPr>
            <p:spPr>
              <a:xfrm>
                <a:off x="6591743" y="3467214"/>
                <a:ext cx="434734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2600" b="1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</m:oMath>
                  </m:oMathPara>
                </a14:m>
                <a:endParaRPr lang="en-VN" sz="2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156F5EB-355C-CA89-9E98-E8400505A1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1743" y="3467214"/>
                <a:ext cx="434734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7EF20BE-6ACF-3F8D-0118-6FA0720D135E}"/>
                  </a:ext>
                </a:extLst>
              </p:cNvPr>
              <p:cNvSpPr txBox="1"/>
              <p:nvPr/>
            </p:nvSpPr>
            <p:spPr>
              <a:xfrm>
                <a:off x="10228054" y="3297929"/>
                <a:ext cx="944168" cy="7517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vi-VN" sz="2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2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𝟎𝟎𝟎</m:t>
                          </m:r>
                        </m:num>
                        <m:den>
                          <m:r>
                            <a:rPr lang="vi-VN" sz="2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den>
                      </m:f>
                    </m:oMath>
                  </m:oMathPara>
                </a14:m>
                <a:endParaRPr lang="en-VN" sz="2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7EF20BE-6ACF-3F8D-0118-6FA0720D13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8054" y="3297929"/>
                <a:ext cx="944168" cy="751744"/>
              </a:xfrm>
              <a:prstGeom prst="rect">
                <a:avLst/>
              </a:prstGeom>
              <a:blipFill>
                <a:blip r:embed="rId9"/>
                <a:stretch>
                  <a:fillRect l="-8000" t="-10000" r="-8000" b="-1000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3344DC-A290-9C48-5573-BB9480786357}"/>
                  </a:ext>
                </a:extLst>
              </p:cNvPr>
              <p:cNvSpPr txBox="1"/>
              <p:nvPr/>
            </p:nvSpPr>
            <p:spPr>
              <a:xfrm>
                <a:off x="6324508" y="4552117"/>
                <a:ext cx="1125628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2600" b="1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2600" b="1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+ 10</m:t>
                      </m:r>
                    </m:oMath>
                  </m:oMathPara>
                </a14:m>
                <a:endParaRPr lang="en-VN" sz="2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3344DC-A290-9C48-5573-BB9480786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508" y="4552117"/>
                <a:ext cx="1125628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8DA7B52-BBB4-E263-265B-AE5E512838C3}"/>
                  </a:ext>
                </a:extLst>
              </p:cNvPr>
              <p:cNvSpPr txBox="1"/>
              <p:nvPr/>
            </p:nvSpPr>
            <p:spPr>
              <a:xfrm>
                <a:off x="10055506" y="4439560"/>
                <a:ext cx="1061957" cy="7584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vi-VN" sz="2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2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𝟎𝟎𝟎</m:t>
                          </m:r>
                        </m:num>
                        <m:den>
                          <m:r>
                            <a:rPr lang="vi-VN" sz="2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vi-VN" sz="2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vi-VN" sz="2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VN" sz="2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8DA7B52-BBB4-E263-265B-AE5E512838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5506" y="4439560"/>
                <a:ext cx="1061957" cy="758413"/>
              </a:xfrm>
              <a:prstGeom prst="rect">
                <a:avLst/>
              </a:prstGeom>
              <a:blipFill>
                <a:blip r:embed="rId11"/>
                <a:stretch>
                  <a:fillRect l="-4762" t="-8197" r="-7143" b="-1311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7A14810-45CB-C1C0-78B7-A5B3AE12B4D9}"/>
              </a:ext>
            </a:extLst>
          </p:cNvPr>
          <p:cNvCxnSpPr>
            <a:cxnSpLocks/>
          </p:cNvCxnSpPr>
          <p:nvPr/>
        </p:nvCxnSpPr>
        <p:spPr>
          <a:xfrm>
            <a:off x="10055506" y="1601392"/>
            <a:ext cx="20422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844C5F2-5563-73DE-4E65-2853F80CB0E5}"/>
                  </a:ext>
                </a:extLst>
              </p:cNvPr>
              <p:cNvSpPr txBox="1"/>
              <p:nvPr/>
            </p:nvSpPr>
            <p:spPr>
              <a:xfrm>
                <a:off x="3944064" y="5642900"/>
                <a:ext cx="5214300" cy="8750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0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000" b="1" smtClean="0">
                              <a:solidFill>
                                <a:srgbClr val="FFFF00"/>
                              </a:solidFill>
                              <a:latin typeface="+mj-lt"/>
                            </a:rPr>
                            <m:t>1 000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vi-VN" sz="3000" b="1" i="1">
                              <a:solidFill>
                                <a:srgbClr val="FFFF00"/>
                              </a:solidFill>
                              <a:latin typeface="+mj-lt"/>
                            </a:rPr>
                            <m:t>x</m:t>
                          </m:r>
                        </m:den>
                      </m:f>
                      <m:r>
                        <m:rPr>
                          <m:nor/>
                        </m:rPr>
                        <a:rPr lang="en-US" sz="3000" b="1" i="0" smtClean="0">
                          <a:solidFill>
                            <a:srgbClr val="FFFF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000" b="1" i="0" smtClean="0">
                          <a:solidFill>
                            <a:srgbClr val="FFFF00"/>
                          </a:solidFill>
                          <a:latin typeface="+mj-lt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3000" b="1" i="0" smtClean="0">
                          <a:solidFill>
                            <a:srgbClr val="FFFF00"/>
                          </a:solidFill>
                          <a:latin typeface="+mj-lt"/>
                        </a:rPr>
                        <m:t> </m:t>
                      </m:r>
                      <m:f>
                        <m:fPr>
                          <m:ctrlPr>
                            <a:rPr lang="vi-VN" sz="30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000" b="1" i="0" smtClean="0">
                              <a:solidFill>
                                <a:srgbClr val="FFFF00"/>
                              </a:solidFill>
                              <a:latin typeface="+mj-lt"/>
                            </a:rPr>
                            <m:t>1 000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vi-VN" sz="3000" b="1" i="1">
                              <a:solidFill>
                                <a:srgbClr val="FFFF00"/>
                              </a:solidFill>
                              <a:latin typeface="+mj-lt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000" b="1" i="0" smtClean="0">
                              <a:solidFill>
                                <a:srgbClr val="FFFF00"/>
                              </a:solidFill>
                              <a:latin typeface="+mj-lt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3000" b="1" i="0" smtClean="0">
                              <a:solidFill>
                                <a:srgbClr val="FFFF00"/>
                              </a:solidFill>
                              <a:latin typeface="+mj-lt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3000" b="1" i="0" smtClean="0">
                              <a:solidFill>
                                <a:srgbClr val="FFFF00"/>
                              </a:solidFill>
                              <a:latin typeface="+mj-lt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3000" b="1" i="0" smtClean="0">
                              <a:solidFill>
                                <a:srgbClr val="FFFF00"/>
                              </a:solidFill>
                              <a:latin typeface="+mj-lt"/>
                            </a:rPr>
                            <m:t>10</m:t>
                          </m:r>
                        </m:den>
                      </m:f>
                      <m:r>
                        <m:rPr>
                          <m:nor/>
                        </m:rPr>
                        <a:rPr lang="en-US" sz="3000" b="1" i="0" smtClean="0">
                          <a:solidFill>
                            <a:srgbClr val="FFFF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000" b="1" i="0" smtClean="0">
                          <a:solidFill>
                            <a:srgbClr val="FFFF00"/>
                          </a:solidFill>
                          <a:latin typeface="+mj-lt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000" b="1" i="0" smtClean="0">
                          <a:solidFill>
                            <a:srgbClr val="FFFF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000" b="1" i="0" smtClean="0">
                          <a:solidFill>
                            <a:srgbClr val="FFFF00"/>
                          </a:solidFill>
                          <a:latin typeface="+mj-lt"/>
                        </a:rPr>
                        <m:t>5</m:t>
                      </m:r>
                    </m:oMath>
                  </m:oMathPara>
                </a14:m>
                <a:endParaRPr lang="en-VN" sz="3000" b="1" dirty="0">
                  <a:solidFill>
                    <a:srgbClr val="FFFF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844C5F2-5563-73DE-4E65-2853F80CB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4064" y="5642900"/>
                <a:ext cx="5214300" cy="87504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38049C1C-7DF2-6E49-0A65-85271C584ED2}"/>
              </a:ext>
            </a:extLst>
          </p:cNvPr>
          <p:cNvSpPr txBox="1"/>
          <p:nvPr/>
        </p:nvSpPr>
        <p:spPr>
          <a:xfrm>
            <a:off x="1298713" y="5803425"/>
            <a:ext cx="34883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 phương trình: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25FD0EF-E254-EBBC-E679-4EFB274C68A9}"/>
              </a:ext>
            </a:extLst>
          </p:cNvPr>
          <p:cNvCxnSpPr>
            <a:cxnSpLocks/>
          </p:cNvCxnSpPr>
          <p:nvPr/>
        </p:nvCxnSpPr>
        <p:spPr>
          <a:xfrm>
            <a:off x="201645" y="2085096"/>
            <a:ext cx="28412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A07C861-A819-B6F2-F74E-A67BD7FE965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487" y="3391814"/>
            <a:ext cx="1561730" cy="15617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81AB3CC-D35C-C4C5-D218-5393286DAF6B}"/>
                  </a:ext>
                </a:extLst>
              </p:cNvPr>
              <p:cNvSpPr txBox="1"/>
              <p:nvPr/>
            </p:nvSpPr>
            <p:spPr>
              <a:xfrm>
                <a:off x="3351132" y="4250034"/>
                <a:ext cx="49952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HĐ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đôi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</a:t>
                </a:r>
                <a:r>
                  <a:rPr lang="en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hời gian: </a:t>
                </a:r>
                <a14:m>
                  <m:oMath xmlns:m="http://schemas.openxmlformats.org/officeDocument/2006/math">
                    <m:r>
                      <a:rPr lang="en-VN" sz="2800" b="1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</m:oMath>
                </a14:m>
                <a:r>
                  <a:rPr lang="en-V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phút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81AB3CC-D35C-C4C5-D218-5393286DAF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132" y="4250034"/>
                <a:ext cx="4995278" cy="523220"/>
              </a:xfrm>
              <a:prstGeom prst="rect">
                <a:avLst/>
              </a:prstGeom>
              <a:blipFill>
                <a:blip r:embed="rId14"/>
                <a:stretch>
                  <a:fillRect l="-2792" t="-11905" r="-2284" b="-3333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ĐÊM NGƯƠC 3 PHUT  BONG SÔ_720p">
            <a:hlinkClick r:id="" action="ppaction://media"/>
            <a:extLst>
              <a:ext uri="{FF2B5EF4-FFF2-40B4-BE49-F238E27FC236}">
                <a16:creationId xmlns:a16="http://schemas.microsoft.com/office/drawing/2014/main" id="{5A1540CA-FF8E-6AB3-B04F-DEA653163C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46410" y="3213827"/>
            <a:ext cx="3620932" cy="203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8" grpId="0"/>
      <p:bldP spid="19" grpId="0"/>
      <p:bldP spid="21" grpId="0"/>
      <p:bldP spid="24" grpId="0"/>
      <p:bldP spid="25" grpId="0"/>
      <p:bldP spid="4" grpId="1"/>
      <p:bldP spid="4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A0735C2-8502-4FA8-7670-798F30CA9CBB}"/>
                  </a:ext>
                </a:extLst>
              </p:cNvPr>
              <p:cNvSpPr txBox="1"/>
              <p:nvPr/>
            </p:nvSpPr>
            <p:spPr>
              <a:xfrm>
                <a:off x="530086" y="251792"/>
                <a:ext cx="10885737" cy="27995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Gọi số bộ quần áo phải may mỗi ngày theo kế hoạch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VN" sz="2600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lang="en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(bộ, điều kiện: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VN" sz="26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600" b="0" i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VN" sz="26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</m:t>
                    </m:r>
                    <m:sSup>
                      <m:sSupPr>
                        <m:ctrlPr>
                          <a:rPr lang="en-VN" sz="2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VN" sz="260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6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Khi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đó,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ờ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gian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ho</m:t>
                      </m:r>
                      <m:r>
                        <m:rPr>
                          <m:nor/>
                        </m:rPr>
                        <a:rPr lang="en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en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vi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theo</m:t>
                      </m:r>
                      <m:r>
                        <m:rPr>
                          <m:nor/>
                        </m:rPr>
                        <a:rPr lang="vi-VN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k</m:t>
                      </m:r>
                      <m:r>
                        <m:rPr>
                          <m:nor/>
                        </m:rPr>
                        <a:rPr lang="vi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ế </m:t>
                      </m:r>
                      <m:r>
                        <m:rPr>
                          <m:nor/>
                        </m:rPr>
                        <a:rPr lang="vi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ho</m:t>
                      </m:r>
                      <m:r>
                        <m:rPr>
                          <m:nor/>
                        </m:rPr>
                        <a:rPr lang="vi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ạ</m:t>
                      </m:r>
                      <m:r>
                        <m:rPr>
                          <m:nor/>
                        </m:rPr>
                        <a:rPr lang="vi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f>
                        <m:fPr>
                          <m:ctrlPr>
                            <a:rPr lang="en-VN" sz="26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6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1 000</m:t>
                          </m:r>
                        </m:num>
                        <m:den>
                          <m:r>
                            <a:rPr lang="en-VN" sz="26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vi-VN" sz="26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vi-VN" sz="26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vi-VN" sz="2600" i="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gi</m:t>
                          </m:r>
                          <m:r>
                            <m:rPr>
                              <m:nor/>
                            </m:rPr>
                            <a:rPr lang="vi-VN" sz="2600" i="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ờ</m:t>
                          </m:r>
                        </m:e>
                      </m:d>
                    </m:oMath>
                  </m:oMathPara>
                </a14:m>
                <a:endParaRPr lang="vi-VN" sz="2600" b="0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Số bộ quần áo phải may mỗi ngày theo thực tế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VN" sz="2600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VN" sz="2600" i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+ 10 </m:t>
                    </m:r>
                  </m:oMath>
                </a14:m>
                <a:r>
                  <a:rPr lang="en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(bộ)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Khi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đó,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ờ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gian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ho</m:t>
                      </m:r>
                      <m:r>
                        <m:rPr>
                          <m:nor/>
                        </m:rPr>
                        <a:rPr lang="en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en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vi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vi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ự</m:t>
                      </m:r>
                      <m:r>
                        <m:rPr>
                          <m:nor/>
                        </m:rPr>
                        <a:rPr lang="vi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vi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ế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f>
                        <m:fPr>
                          <m:ctrlPr>
                            <a:rPr lang="en-VN" sz="26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2600" b="0" i="0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1000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VN" sz="26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VN" sz="26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+ </m:t>
                          </m:r>
                          <m:r>
                            <m:rPr>
                              <m:nor/>
                            </m:rPr>
                            <a:rPr lang="vi-VN" sz="2600" b="0" i="0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m:rPr>
                          <m:nor/>
                        </m:rPr>
                        <a:rPr lang="vi-VN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vi-VN" sz="26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vi-VN" sz="2600" i="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gi</m:t>
                          </m:r>
                          <m:r>
                            <m:rPr>
                              <m:nor/>
                            </m:rPr>
                            <a:rPr lang="vi-VN" sz="2600" i="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ờ</m:t>
                          </m:r>
                        </m:e>
                      </m:d>
                    </m:oMath>
                  </m:oMathPara>
                </a14:m>
                <a:endParaRPr lang="vi-VN" sz="2600" b="0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600" b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Vì thực tế hoàn thành sớm hơn kế hoạch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600" b="0" i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r>
                  <a:rPr lang="vi-VN" sz="2600" b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ngày nên ta có phương trình: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A0735C2-8502-4FA8-7670-798F30CA9C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086" y="251792"/>
                <a:ext cx="10885737" cy="2799549"/>
              </a:xfrm>
              <a:prstGeom prst="rect">
                <a:avLst/>
              </a:prstGeom>
              <a:blipFill>
                <a:blip r:embed="rId3"/>
                <a:stretch>
                  <a:fillRect l="-1008" t="-1739" r="-56" b="-4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9C89DBC-8DAF-D4BE-871D-D42E1E9DA7F4}"/>
                  </a:ext>
                </a:extLst>
              </p:cNvPr>
              <p:cNvSpPr txBox="1"/>
              <p:nvPr/>
            </p:nvSpPr>
            <p:spPr>
              <a:xfrm>
                <a:off x="3125356" y="3000790"/>
                <a:ext cx="6046765" cy="36857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1 000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VN" sz="26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den>
                      </m:f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vi-VN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1 000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VN" sz="26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2600" b="0" i="0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2600" b="0" i="0" dirty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2600" b="0" i="0" dirty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2600" b="0" i="0" dirty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5</m:t>
                      </m:r>
                    </m:oMath>
                  </m:oMathPara>
                </a14:m>
                <a:endParaRPr lang="vi-VN" sz="2600" b="0" dirty="0">
                  <a:solidFill>
                    <a:schemeClr val="bg1"/>
                  </a:solidFill>
                  <a:latin typeface="+mj-lt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1 000</m:t>
                          </m:r>
                          <m:d>
                            <m:dPr>
                              <m:ctrlPr>
                                <a:rPr lang="vi-VN" sz="2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VN" sz="2600" i="1" dirty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2600" b="0" i="1" dirty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VN" sz="2600" dirty="0">
                                  <a:solidFill>
                                    <a:schemeClr val="bg1"/>
                                  </a:solidFill>
                                  <a:latin typeface="+mj-lt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 </m:t>
                              </m:r>
                              <m:r>
                                <m:rPr>
                                  <m:nor/>
                                </m:rPr>
                                <a:rPr lang="vi-VN" sz="2600" b="0" i="0" dirty="0" smtClean="0">
                                  <a:solidFill>
                                    <a:schemeClr val="bg1"/>
                                  </a:solidFill>
                                  <a:latin typeface="+mj-lt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vi-VN" sz="2600" b="0" i="0" dirty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−1 000</m:t>
                          </m:r>
                          <m:r>
                            <m:rPr>
                              <m:nor/>
                            </m:rPr>
                            <a:rPr lang="en-VN" sz="26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VN" sz="26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d>
                            <m:dPr>
                              <m:ctrlPr>
                                <a:rPr lang="vi-VN" sz="2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VN" sz="2600" i="1" dirty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2600" b="0" i="0" dirty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VN" sz="2600" dirty="0">
                                  <a:solidFill>
                                    <a:schemeClr val="bg1"/>
                                  </a:solidFill>
                                  <a:latin typeface="+mj-lt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 </m:t>
                              </m:r>
                              <m:r>
                                <m:rPr>
                                  <m:nor/>
                                </m:rPr>
                                <a:rPr lang="vi-VN" sz="2600" b="0" i="0" dirty="0" smtClean="0">
                                  <a:solidFill>
                                    <a:schemeClr val="bg1"/>
                                  </a:solidFill>
                                  <a:latin typeface="+mj-lt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e>
                          </m:d>
                        </m:den>
                      </m:f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5</m:t>
                      </m:r>
                    </m:oMath>
                  </m:oMathPara>
                </a14:m>
                <a:endParaRPr lang="vi-VN" sz="2600" b="0" dirty="0">
                  <a:solidFill>
                    <a:schemeClr val="bg1"/>
                  </a:solidFill>
                  <a:latin typeface="+mj-lt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1 000</m:t>
                          </m:r>
                          <m:r>
                            <m:rPr>
                              <m:nor/>
                            </m:rPr>
                            <a:rPr lang="en-VN" sz="26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2600" b="0" i="1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2600" b="0" i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10 000</m:t>
                          </m:r>
                          <m:r>
                            <m:rPr>
                              <m:nor/>
                            </m:rPr>
                            <a:rPr lang="en-US" sz="2600" b="0" i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2600" b="0" i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1 000</m:t>
                          </m:r>
                          <m:r>
                            <m:rPr>
                              <m:nor/>
                            </m:rPr>
                            <a:rPr lang="en-VN" sz="26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VN" sz="26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d>
                            <m:dPr>
                              <m:ctrlPr>
                                <a:rPr lang="vi-VN" sz="2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VN" sz="2600" i="1" dirty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2600" b="0" i="0" dirty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VN" sz="2600" dirty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 </m:t>
                              </m:r>
                              <m:r>
                                <m:rPr>
                                  <m:nor/>
                                </m:rPr>
                                <a:rPr lang="vi-VN" sz="2600" b="0" i="0" dirty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e>
                          </m:d>
                        </m:den>
                      </m:f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5</m:t>
                      </m:r>
                    </m:oMath>
                  </m:oMathPara>
                </a14:m>
                <a:endParaRPr lang="vi-VN" sz="2600" b="0" dirty="0">
                  <a:solidFill>
                    <a:schemeClr val="bg1"/>
                  </a:solidFill>
                  <a:latin typeface="+mj-lt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9C89DBC-8DAF-D4BE-871D-D42E1E9DA7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5356" y="3000790"/>
                <a:ext cx="6046765" cy="36857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332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DB8B365-C2FB-3DCE-E829-AD4140FA2ED2}"/>
                  </a:ext>
                </a:extLst>
              </p:cNvPr>
              <p:cNvSpPr txBox="1"/>
              <p:nvPr/>
            </p:nvSpPr>
            <p:spPr>
              <a:xfrm>
                <a:off x="1001974" y="251474"/>
                <a:ext cx="8565360" cy="3031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m:rPr>
                          <m:nor/>
                        </m:rPr>
                        <a:rPr lang="en-VN" sz="26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2600" i="0" baseline="30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sz="2600" b="0" i="0" baseline="300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50</m:t>
                      </m:r>
                      <m:r>
                        <m:rPr>
                          <m:nor/>
                        </m:rPr>
                        <a:rPr lang="en-VN" sz="26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–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10 000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VN" sz="26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26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2600" i="0" baseline="30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sz="2600" b="0" i="0" baseline="300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10</m:t>
                      </m:r>
                      <m:r>
                        <m:rPr>
                          <m:nor/>
                        </m:rPr>
                        <a:rPr lang="en-VN" sz="26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– 2 000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VN" sz="26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1;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10;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 – 8 000)</m:t>
                      </m:r>
                    </m:oMath>
                  </m:oMathPara>
                </a14:m>
                <a:endParaRPr lang="en-VN" sz="26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Có </a:t>
                </a:r>
                <a:r>
                  <a:rPr lang="en-VN" sz="2600" i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∆</a:t>
                </a:r>
                <a:r>
                  <a:rPr lang="en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= b</a:t>
                </a:r>
                <a:r>
                  <a:rPr lang="en-VN" sz="26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– 4ac = 8 100 &gt; 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p</a:t>
                </a:r>
                <a:r>
                  <a:rPr lang="en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hương trình có hai nghiệm phân biệt là: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DB8B365-C2FB-3DCE-E829-AD4140FA2E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974" y="251474"/>
                <a:ext cx="8565360" cy="3031984"/>
              </a:xfrm>
              <a:prstGeom prst="rect">
                <a:avLst/>
              </a:prstGeom>
              <a:blipFill>
                <a:blip r:embed="rId4"/>
                <a:stretch>
                  <a:fillRect l="-1281" b="-3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28F1B11-2807-317D-AD19-8D9161E9D9D0}"/>
                  </a:ext>
                </a:extLst>
              </p:cNvPr>
              <p:cNvSpPr txBox="1"/>
              <p:nvPr/>
            </p:nvSpPr>
            <p:spPr>
              <a:xfrm>
                <a:off x="2786240" y="3133748"/>
                <a:ext cx="8565359" cy="3153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vi-VN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vi-VN" sz="26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en-US" sz="26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26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vi-VN" sz="2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vi-VN" sz="26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vi-VN" sz="26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den>
                      </m:f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40(</m:t>
                      </m:r>
                      <m:r>
                        <m:rPr>
                          <m:nor/>
                        </m:rPr>
                        <a:rPr lang="vi-VN" sz="26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tm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vi-VN" sz="2600" b="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vi-VN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vi-VN" sz="26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en-US" sz="26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vi-VN" sz="2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vi-VN" sz="26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</m:e>
                          </m:rad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vi-VN" sz="26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den>
                      </m:f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−50 (</m:t>
                      </m:r>
                      <m:r>
                        <m:rPr>
                          <m:nor/>
                        </m:rPr>
                        <a:rPr lang="vi-VN" sz="26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ktm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VN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Vậy theo kế hoạch mỗi ngày xưởng phải may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VN" sz="2600" i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40</m:t>
                    </m:r>
                  </m:oMath>
                </a14:m>
                <a:r>
                  <a:rPr lang="en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bộ quần áo.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28F1B11-2807-317D-AD19-8D9161E9D9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6240" y="3133748"/>
                <a:ext cx="8565359" cy="3153107"/>
              </a:xfrm>
              <a:prstGeom prst="rect">
                <a:avLst/>
              </a:prstGeom>
              <a:blipFill>
                <a:blip r:embed="rId5"/>
                <a:stretch>
                  <a:fillRect l="-1281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BC3703B-AC2A-44E8-AB6E-121EEC030F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9170228"/>
              </p:ext>
            </p:extLst>
          </p:nvPr>
        </p:nvGraphicFramePr>
        <p:xfrm>
          <a:off x="2958420" y="3680596"/>
          <a:ext cx="396875" cy="57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6" imgW="396536" imgH="579349" progId="Equation.DSMT4">
                  <p:embed/>
                </p:oleObj>
              </mc:Choice>
              <mc:Fallback>
                <p:oleObj name="Equation" r:id="rId6" imgW="396536" imgH="57934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58420" y="3680596"/>
                        <a:ext cx="396875" cy="579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8BEF5B0-0045-418E-9172-7827169DBC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3380447"/>
              </p:ext>
            </p:extLst>
          </p:nvPr>
        </p:nvGraphicFramePr>
        <p:xfrm>
          <a:off x="2898095" y="4888911"/>
          <a:ext cx="457200" cy="57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8" imgW="457348" imgH="579349" progId="Equation.DSMT4">
                  <p:embed/>
                </p:oleObj>
              </mc:Choice>
              <mc:Fallback>
                <p:oleObj name="Equation" r:id="rId8" imgW="457348" imgH="57934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898095" y="4888911"/>
                        <a:ext cx="457200" cy="579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431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570047-0C4B-697C-0A36-621A1181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37" y="1339090"/>
            <a:ext cx="11110293" cy="85407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7. PHƯƠNG 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BẬC HAI MỘT ẨN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966A0B-CCC3-E8DD-2DB9-5FDCAFE2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1217" y="2441313"/>
            <a:ext cx="1393963" cy="531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Google Shape;54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DE7E48-2BD0-5D2B-40A4-2A6D3FFB140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0E9D86-FFCE-1225-743D-3C31A8BD4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631394">
            <a:off x="7436249" y="3067771"/>
            <a:ext cx="3194131" cy="3194131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4B61C0-993C-71AA-2BF5-84BC50CFAF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8889495">
            <a:off x="7963640" y="4019899"/>
            <a:ext cx="1574403" cy="1574403"/>
          </a:xfrm>
          <a:prstGeom prst="rect">
            <a:avLst/>
          </a:prstGeom>
        </p:spPr>
      </p:pic>
      <p:pic>
        <p:nvPicPr>
          <p:cNvPr id="8" name="Graphic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53854D-C107-5F14-99E6-EAEC58D8B0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20520790">
            <a:off x="8697815" y="4126106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91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753" y="270644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cxnSp>
        <p:nvCxnSpPr>
          <p:cNvPr id="51" name="Straight Connector 5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565754" y="1063547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606" y="0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C86D1D-AD22-9BC4-B848-6D801537F135}"/>
              </a:ext>
            </a:extLst>
          </p:cNvPr>
          <p:cNvSpPr txBox="1">
            <a:spLocks/>
          </p:cNvSpPr>
          <p:nvPr/>
        </p:nvSpPr>
        <p:spPr>
          <a:xfrm>
            <a:off x="-1" y="1327534"/>
            <a:ext cx="7044267" cy="7852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“AI NHANH NHẤT”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A11CE6D-9F5A-9A8B-E0C6-3169760A95B7}"/>
                  </a:ext>
                </a:extLst>
              </p:cNvPr>
              <p:cNvSpPr txBox="1"/>
              <p:nvPr/>
            </p:nvSpPr>
            <p:spPr>
              <a:xfrm>
                <a:off x="431769" y="2392039"/>
                <a:ext cx="11328461" cy="35026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i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Luật</a:t>
                </a:r>
                <a:r>
                  <a:rPr lang="en-US" sz="2800" b="1" i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chơi</a:t>
                </a:r>
                <a:r>
                  <a:rPr lang="en-US" sz="2800" b="1" i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Mỗi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bàn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một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đội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mỗi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HS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lập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hai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bậc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hai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một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ẩn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trong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đó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1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𝒂</m:t>
                    </m:r>
                  </m:oMath>
                </a14:m>
                <a:r>
                  <a:rPr lang="en-US" sz="30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</a:t>
                </a:r>
                <a:r>
                  <a:rPr lang="en-US" sz="3000" b="1" i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ngày</a:t>
                </a:r>
                <a:r>
                  <a:rPr lang="en-US" sz="30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b="1" i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sinh</a:t>
                </a:r>
                <a:r>
                  <a:rPr lang="en-US" sz="30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000" b="1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𝒃</m:t>
                    </m:r>
                  </m:oMath>
                </a14:m>
                <a:r>
                  <a:rPr lang="en-US" sz="30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</a:t>
                </a:r>
                <a:r>
                  <a:rPr lang="en-US" sz="3000" b="1" i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tháng</a:t>
                </a:r>
                <a:r>
                  <a:rPr lang="en-US" sz="30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b="1" i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sinh</a:t>
                </a:r>
                <a:r>
                  <a:rPr lang="en-US" sz="30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000" b="1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𝒄</m:t>
                    </m:r>
                  </m:oMath>
                </a14:m>
                <a:r>
                  <a:rPr lang="en-US" sz="30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b="1" i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tuỳ</a:t>
                </a:r>
                <a:r>
                  <a:rPr lang="en-US" sz="30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ý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sau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đó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đổi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đề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bạn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trong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đội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cùng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giải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bằng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công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nghiệm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đội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nào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bày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đúng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nhanh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nhất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thì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đội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đó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chiến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thắng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sắp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xếp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giải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Nhất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Nhì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Ba.</a:t>
                </a:r>
                <a:endParaRPr lang="en-VN" sz="3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A11CE6D-9F5A-9A8B-E0C6-3169760A95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69" y="2392039"/>
                <a:ext cx="11328461" cy="3502626"/>
              </a:xfrm>
              <a:prstGeom prst="rect">
                <a:avLst/>
              </a:prstGeom>
              <a:blipFill>
                <a:blip r:embed="rId4"/>
                <a:stretch>
                  <a:fillRect l="-1233" r="-1233" b="-433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943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ACB5EE-A090-077A-3735-B1A142BA82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41" b="27407"/>
          <a:stretch/>
        </p:blipFill>
        <p:spPr>
          <a:xfrm rot="5400000" flipH="1">
            <a:off x="7543587" y="-989008"/>
            <a:ext cx="5837648" cy="7970818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4" name="Rectangle: Rounded Corners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AE8C0B-F0B3-F38F-9134-38AB8564D00A}"/>
              </a:ext>
            </a:extLst>
          </p:cNvPr>
          <p:cNvSpPr/>
          <p:nvPr/>
        </p:nvSpPr>
        <p:spPr>
          <a:xfrm>
            <a:off x="907397" y="1146832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 </a:t>
            </a:r>
            <a:r>
              <a:rPr lang="en-US" sz="4000" b="1" ker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NHÀ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371817D-6326-FEB1-FFCB-B24273F294FD}"/>
                  </a:ext>
                </a:extLst>
              </p:cNvPr>
              <p:cNvSpPr txBox="1"/>
              <p:nvPr/>
            </p:nvSpPr>
            <p:spPr>
              <a:xfrm>
                <a:off x="526395" y="2433870"/>
                <a:ext cx="9395818" cy="31123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lập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VN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Xem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chữa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tiết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VN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 tập </a:t>
                </a:r>
                <a14:m>
                  <m:oMath xmlns:m="http://schemas.openxmlformats.org/officeDocument/2006/math">
                    <m:r>
                      <a:rPr lang="en-VN" sz="32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ý </a:t>
                </a:r>
                <a14:m>
                  <m:oMath xmlns:m="http://schemas.openxmlformats.org/officeDocument/2006/math">
                    <m:r>
                      <a:rPr lang="en-VN" sz="32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3, 4 </m:t>
                    </m:r>
                  </m:oMath>
                </a14:m>
                <a:r>
                  <a:rPr lang="en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 phiếu bài tập.</a:t>
                </a:r>
                <a:endParaRPr lang="en-VN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371817D-6326-FEB1-FFCB-B24273F294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395" y="2433870"/>
                <a:ext cx="9395818" cy="3112390"/>
              </a:xfrm>
              <a:prstGeom prst="rect">
                <a:avLst/>
              </a:prstGeom>
              <a:blipFill>
                <a:blip r:embed="rId3"/>
                <a:stretch>
                  <a:fillRect l="-1619" r="-1619" b="-528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858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448F7F2-D1D2-9D08-B605-FB079D07955C}"/>
                  </a:ext>
                </a:extLst>
              </p:cNvPr>
              <p:cNvSpPr txBox="1"/>
              <p:nvPr/>
            </p:nvSpPr>
            <p:spPr>
              <a:xfrm>
                <a:off x="555811" y="1059567"/>
                <a:ext cx="10936941" cy="1178464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457200" algn="ctr">
                  <a:lnSpc>
                    <a:spcPct val="106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629920" algn="l"/>
                  </a:tabLst>
                </a:pPr>
                <a:r>
                  <a:rPr lang="vi-VN" sz="32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Câu </a:t>
                </a:r>
                <a14:m>
                  <m:oMath xmlns:m="http://schemas.openxmlformats.org/officeDocument/2006/math">
                    <m:r>
                      <a:rPr lang="vi-VN" sz="3200" b="1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vi-VN" sz="32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15875" algn="ctr">
                  <a:lnSpc>
                    <a:spcPct val="106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628650" algn="l"/>
                  </a:tabLst>
                </a:pPr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 nào phương trình bậc hai một ẩn có hai nghiệm phân biệt?</a:t>
                </a:r>
                <a:endParaRPr lang="en-VN" sz="32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7448F7F2-D1D2-9D08-B605-FB079D079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811" y="1059567"/>
                <a:ext cx="10936941" cy="11784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08FCF9B8-146D-A748-7C9C-3E1D9F82D76C}"/>
                  </a:ext>
                </a:extLst>
              </p:cNvPr>
              <p:cNvSpPr/>
              <p:nvPr/>
            </p:nvSpPr>
            <p:spPr>
              <a:xfrm>
                <a:off x="627528" y="2768503"/>
                <a:ext cx="10793505" cy="2115671"/>
              </a:xfrm>
              <a:prstGeom prst="roundRect">
                <a:avLst/>
              </a:prstGeom>
              <a:noFill/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VN" sz="360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vi-VN" sz="3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&gt;</m:t>
                    </m:r>
                    <m:r>
                      <m:rPr>
                        <m:nor/>
                      </m:rPr>
                      <a:rPr lang="en-US" sz="3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0 </m:t>
                    </m:r>
                  </m:oMath>
                </a14:m>
                <a:r>
                  <a:rPr lang="en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VN" sz="360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  <m:r>
                      <m:rPr>
                        <m:nor/>
                      </m:rPr>
                      <a:rPr lang="en-US" sz="3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m:rPr>
                        <m:nor/>
                      </m:rPr>
                      <a:rPr lang="en-US" sz="3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08FCF9B8-146D-A748-7C9C-3E1D9F82D7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28" y="2768503"/>
                <a:ext cx="10793505" cy="211567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̈á»ng há» Äáº¿m ngÆ°á»£c 10 giÃ¢y">
            <a:hlinkClick r:id="" action="ppaction://media"/>
            <a:extLst>
              <a:ext uri="{FF2B5EF4-FFF2-40B4-BE49-F238E27FC236}">
                <a16:creationId xmlns:a16="http://schemas.microsoft.com/office/drawing/2014/main" id="{B0777D00-1FD7-4DDD-BCFD-2DD41C2876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41508" y="4996520"/>
            <a:ext cx="2851244" cy="160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448F7F2-D1D2-9D08-B605-FB079D07955C}"/>
                  </a:ext>
                </a:extLst>
              </p:cNvPr>
              <p:cNvSpPr txBox="1"/>
              <p:nvPr/>
            </p:nvSpPr>
            <p:spPr>
              <a:xfrm>
                <a:off x="946771" y="663993"/>
                <a:ext cx="10298455" cy="1700466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457200" algn="ctr">
                  <a:lnSpc>
                    <a:spcPct val="106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629920" algn="l"/>
                  </a:tabLst>
                </a:pPr>
                <a:r>
                  <a:rPr lang="vi-VN" sz="3200" b="1" dirty="0">
                    <a:solidFill>
                      <a:schemeClr val="tx1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Câu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3200" b="1" i="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vi-VN" sz="3200" b="1" dirty="0">
                    <a:solidFill>
                      <a:schemeClr val="tx1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vi-VN" sz="3200" dirty="0">
                    <a:solidFill>
                      <a:schemeClr val="tx1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15875" algn="ctr">
                  <a:lnSpc>
                    <a:spcPct val="106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628650" algn="l"/>
                  </a:tabLst>
                </a:pPr>
                <a:r>
                  <a:rPr lang="vi-VN" sz="3200" dirty="0">
                    <a:solidFill>
                      <a:schemeClr val="tx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Công thức tính biệt thức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3200" i="0" smtClean="0">
                        <a:solidFill>
                          <a:schemeClr val="tx1"/>
                        </a:solidFill>
                        <a:effectLst/>
                        <a:latin typeface="+mj-lt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lang="vi-VN" sz="3200" dirty="0">
                    <a:solidFill>
                      <a:schemeClr val="tx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của phương trình bậc hai một ẩn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3200" i="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vi-VN" sz="3200" i="1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vi-VN" sz="3200" i="0" baseline="30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vi-VN" sz="3200" i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0 (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≠ 0)?</m:t>
                    </m:r>
                  </m:oMath>
                </a14:m>
                <a:endParaRPr lang="en-VN" sz="3200" dirty="0">
                  <a:solidFill>
                    <a:schemeClr val="tx1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7448F7F2-D1D2-9D08-B605-FB079D079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771" y="663993"/>
                <a:ext cx="10298455" cy="1700466"/>
              </a:xfrm>
              <a:prstGeom prst="rect">
                <a:avLst/>
              </a:prstGeom>
              <a:blipFill>
                <a:blip r:embed="rId6"/>
                <a:stretch>
                  <a:fillRect t="-5000" r="-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08FCF9B8-146D-A748-7C9C-3E1D9F82D76C}"/>
                  </a:ext>
                </a:extLst>
              </p:cNvPr>
              <p:cNvSpPr/>
              <p:nvPr/>
            </p:nvSpPr>
            <p:spPr>
              <a:xfrm>
                <a:off x="699247" y="2792873"/>
                <a:ext cx="10793505" cy="2115671"/>
              </a:xfrm>
              <a:prstGeom prst="roundRect">
                <a:avLst/>
              </a:prstGeom>
              <a:noFill/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VN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m:rPr>
                          <m:nor/>
                        </m:rPr>
                        <a:rPr lang="en-VN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r>
                        <m:rPr>
                          <m:nor/>
                        </m:rPr>
                        <a:rPr lang="en-VN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VN" sz="3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VN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– 4</m:t>
                      </m:r>
                      <m:r>
                        <m:rPr>
                          <m:nor/>
                        </m:rPr>
                        <a:rPr lang="en-VN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ac</m:t>
                      </m:r>
                    </m:oMath>
                  </m:oMathPara>
                </a14:m>
                <a:endParaRPr lang="en-VN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08FCF9B8-146D-A748-7C9C-3E1D9F82D7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47" y="2792873"/>
                <a:ext cx="10793505" cy="211567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̈á»ng há» Äáº¿m ngÆ°á»£c 10 giÃ¢y">
            <a:hlinkClick r:id="" action="ppaction://media"/>
            <a:extLst>
              <a:ext uri="{FF2B5EF4-FFF2-40B4-BE49-F238E27FC236}">
                <a16:creationId xmlns:a16="http://schemas.microsoft.com/office/drawing/2014/main" id="{08F06887-3F5B-C8CB-5E74-E9FEAAD70C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06400" y="5254175"/>
            <a:ext cx="2851244" cy="160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8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448F7F2-D1D2-9D08-B605-FB079D07955C}"/>
                  </a:ext>
                </a:extLst>
              </p:cNvPr>
              <p:cNvSpPr txBox="1"/>
              <p:nvPr/>
            </p:nvSpPr>
            <p:spPr>
              <a:xfrm>
                <a:off x="946771" y="1008767"/>
                <a:ext cx="10298455" cy="1361900"/>
              </a:xfrm>
              <a:prstGeom prst="rect">
                <a:avLst/>
              </a:prstGeom>
              <a:solidFill>
                <a:srgbClr val="0000CC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algn="ctr"/>
              </a:lstStyle>
              <a:p>
                <a:r>
                  <a:rPr lang="vi-V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</a:t>
                </a:r>
                <a14:m>
                  <m:oMath xmlns:m="http://schemas.openxmlformats.org/officeDocument/2006/math">
                    <m:r>
                      <a:rPr lang="vi-VN" sz="32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</m:oMath>
                </a14:m>
                <a:r>
                  <a:rPr lang="vi-V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nào phương trình bậc hai một ẩn có nghiệm kép?</a:t>
                </a:r>
                <a:endParaRPr 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7448F7F2-D1D2-9D08-B605-FB079D079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771" y="1008767"/>
                <a:ext cx="10298455" cy="13619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08FCF9B8-146D-A748-7C9C-3E1D9F82D76C}"/>
                  </a:ext>
                </a:extLst>
              </p:cNvPr>
              <p:cNvSpPr/>
              <p:nvPr/>
            </p:nvSpPr>
            <p:spPr>
              <a:xfrm>
                <a:off x="699247" y="2821228"/>
                <a:ext cx="10793505" cy="2115671"/>
              </a:xfrm>
              <a:prstGeom prst="roundRect">
                <a:avLst/>
              </a:prstGeom>
              <a:noFill/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VN" sz="3600" i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vi-VN" sz="3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=</m:t>
                    </m:r>
                    <m:r>
                      <m:rPr>
                        <m:nor/>
                      </m:rPr>
                      <a:rPr lang="en-US" sz="3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vi-VN" sz="3600" i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VN" sz="360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en-US" sz="360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  <m:r>
                      <m:rPr>
                        <m:nor/>
                      </m:rPr>
                      <a:rPr lang="en-US" sz="3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VN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08FCF9B8-146D-A748-7C9C-3E1D9F82D7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47" y="2821228"/>
                <a:ext cx="10793505" cy="211567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̈á»ng há» Äáº¿m ngÆ°á»£c 10 giÃ¢y">
            <a:hlinkClick r:id="" action="ppaction://media"/>
            <a:extLst>
              <a:ext uri="{FF2B5EF4-FFF2-40B4-BE49-F238E27FC236}">
                <a16:creationId xmlns:a16="http://schemas.microsoft.com/office/drawing/2014/main" id="{87D9C8DC-9E84-3CF9-ADD9-BE1FE9F13E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41508" y="5254175"/>
            <a:ext cx="2851244" cy="160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1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448F7F2-D1D2-9D08-B605-FB079D07955C}"/>
                  </a:ext>
                </a:extLst>
              </p:cNvPr>
              <p:cNvSpPr txBox="1"/>
              <p:nvPr/>
            </p:nvSpPr>
            <p:spPr>
              <a:xfrm>
                <a:off x="946771" y="1008767"/>
                <a:ext cx="10298455" cy="1649766"/>
              </a:xfrm>
              <a:prstGeom prst="rect">
                <a:avLst/>
              </a:prstGeom>
              <a:solidFill>
                <a:srgbClr val="FF93FF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algn="ctr"/>
              </a:lstStyle>
              <a:p>
                <a:r>
                  <a:rPr lang="vi-VN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</a:t>
                </a:r>
                <a14:m>
                  <m:oMath xmlns:m="http://schemas.openxmlformats.org/officeDocument/2006/math">
                    <m:r>
                      <a:rPr lang="vi-VN" sz="3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</m:oMath>
                </a14:m>
                <a:r>
                  <a:rPr lang="vi-VN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Mối quan hệ giữa ba đại lượng quãng đường, vận tốc, thời gian là gì?</a:t>
                </a:r>
                <a:endParaRPr lang="en-VN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7448F7F2-D1D2-9D08-B605-FB079D079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771" y="1008767"/>
                <a:ext cx="10298455" cy="16497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08FCF9B8-146D-A748-7C9C-3E1D9F82D76C}"/>
                  </a:ext>
                </a:extLst>
              </p:cNvPr>
              <p:cNvSpPr/>
              <p:nvPr/>
            </p:nvSpPr>
            <p:spPr>
              <a:xfrm>
                <a:off x="699245" y="2947492"/>
                <a:ext cx="10793505" cy="2115671"/>
              </a:xfrm>
              <a:prstGeom prst="roundRect">
                <a:avLst/>
              </a:prstGeom>
              <a:noFill/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VN" sz="3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3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r>
                        <m:rPr>
                          <m:nor/>
                        </m:rPr>
                        <a:rPr lang="en-VN" sz="3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VN" sz="3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. </m:t>
                      </m:r>
                      <m:r>
                        <m:rPr>
                          <m:nor/>
                        </m:rPr>
                        <a:rPr lang="en-VN" sz="3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</m:oMath>
                  </m:oMathPara>
                </a14:m>
                <a:endParaRPr lang="en-VN" sz="36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08FCF9B8-146D-A748-7C9C-3E1D9F82D7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45" y="2947492"/>
                <a:ext cx="10793505" cy="211567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̈á»ng há» Äáº¿m ngÆ°á»£c 10 giÃ¢y">
            <a:hlinkClick r:id="" action="ppaction://media"/>
            <a:extLst>
              <a:ext uri="{FF2B5EF4-FFF2-40B4-BE49-F238E27FC236}">
                <a16:creationId xmlns:a16="http://schemas.microsoft.com/office/drawing/2014/main" id="{D54FC943-DEB8-7F3F-F31B-70ACA512C9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41506" y="5254175"/>
            <a:ext cx="2851244" cy="160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5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448F7F2-D1D2-9D08-B605-FB079D07955C}"/>
                  </a:ext>
                </a:extLst>
              </p:cNvPr>
              <p:cNvSpPr txBox="1"/>
              <p:nvPr/>
            </p:nvSpPr>
            <p:spPr>
              <a:xfrm>
                <a:off x="946771" y="1008767"/>
                <a:ext cx="10298455" cy="164976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algn="ctr"/>
              </a:lstStyle>
              <a:p>
                <a:r>
                  <a:rPr lang="vi-VN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</a:t>
                </a:r>
                <a14:m>
                  <m:oMath xmlns:m="http://schemas.openxmlformats.org/officeDocument/2006/math">
                    <m:r>
                      <a:rPr lang="vi-VN" sz="3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</m:oMath>
                </a14:m>
                <a:r>
                  <a:rPr lang="vi-VN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Mối quan hệ giữa ba đại lượng khối lượng công việc, năng suất, thời gian là gì?</a:t>
                </a:r>
                <a:endParaRPr lang="en-VN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7448F7F2-D1D2-9D08-B605-FB079D079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771" y="1008767"/>
                <a:ext cx="10298455" cy="16497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08FCF9B8-146D-A748-7C9C-3E1D9F82D76C}"/>
                  </a:ext>
                </a:extLst>
              </p:cNvPr>
              <p:cNvSpPr/>
              <p:nvPr/>
            </p:nvSpPr>
            <p:spPr>
              <a:xfrm>
                <a:off x="699247" y="3137648"/>
                <a:ext cx="10793505" cy="1951938"/>
              </a:xfrm>
              <a:prstGeom prst="roundRect">
                <a:avLst/>
              </a:prstGeom>
              <a:noFill/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KLCV</m:t>
                      </m:r>
                      <m:r>
                        <m:rPr>
                          <m:nor/>
                        </m:rPr>
                        <a:rPr lang="en-VN" sz="3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VN" sz="3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NS</m:t>
                      </m:r>
                      <m:r>
                        <m:rPr>
                          <m:nor/>
                        </m:rPr>
                        <a:rPr lang="en-VN" sz="3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. </m:t>
                      </m:r>
                      <m:r>
                        <m:rPr>
                          <m:nor/>
                        </m:rPr>
                        <a:rPr lang="en-VN" sz="3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</m:oMath>
                  </m:oMathPara>
                </a14:m>
                <a:endParaRPr lang="en-VN" sz="36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08FCF9B8-146D-A748-7C9C-3E1D9F82D7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47" y="3137648"/>
                <a:ext cx="10793505" cy="1951938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̈á»ng há» Äáº¿m ngÆ°á»£c 10 giÃ¢y">
            <a:hlinkClick r:id="" action="ppaction://media"/>
            <a:extLst>
              <a:ext uri="{FF2B5EF4-FFF2-40B4-BE49-F238E27FC236}">
                <a16:creationId xmlns:a16="http://schemas.microsoft.com/office/drawing/2014/main" id="{0089B693-F683-D0F9-2D45-BE355FFB65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41508" y="5254175"/>
            <a:ext cx="2851244" cy="160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7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448F7F2-D1D2-9D08-B605-FB079D07955C}"/>
                  </a:ext>
                </a:extLst>
              </p:cNvPr>
              <p:cNvSpPr txBox="1"/>
              <p:nvPr/>
            </p:nvSpPr>
            <p:spPr>
              <a:xfrm>
                <a:off x="946771" y="1008767"/>
                <a:ext cx="10298455" cy="1649766"/>
              </a:xfrm>
              <a:prstGeom prst="rect">
                <a:avLst/>
              </a:prstGeom>
              <a:solidFill>
                <a:srgbClr val="92D05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algn="ctr"/>
              </a:lstStyle>
              <a:p>
                <a:r>
                  <a:rPr lang="vi-VN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</a:t>
                </a:r>
                <a14:m>
                  <m:oMath xmlns:m="http://schemas.openxmlformats.org/officeDocument/2006/math">
                    <m:r>
                      <a:rPr lang="vi-VN" sz="3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</m:oMath>
                </a14:m>
                <a:r>
                  <a:rPr lang="vi-VN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nào phương trình bậc hai một ẩn vô nghiệm?</a:t>
                </a:r>
                <a:endParaRPr lang="en-VN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7448F7F2-D1D2-9D08-B605-FB079D079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771" y="1008767"/>
                <a:ext cx="10298455" cy="16497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08FCF9B8-146D-A748-7C9C-3E1D9F82D76C}"/>
                  </a:ext>
                </a:extLst>
              </p:cNvPr>
              <p:cNvSpPr/>
              <p:nvPr/>
            </p:nvSpPr>
            <p:spPr>
              <a:xfrm>
                <a:off x="699247" y="3137647"/>
                <a:ext cx="10793505" cy="1858873"/>
              </a:xfrm>
              <a:prstGeom prst="roundRect">
                <a:avLst/>
              </a:prstGeom>
              <a:noFill/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VN" sz="3600" i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vi-VN" sz="3600" i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lang="en-US" sz="3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hoặc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VN" sz="360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en-US" sz="360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  <m:r>
                      <m:rPr>
                        <m:nor/>
                      </m:rPr>
                      <a:rPr lang="en-US" sz="3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lang="en-US" sz="3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08FCF9B8-146D-A748-7C9C-3E1D9F82D7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47" y="3137647"/>
                <a:ext cx="10793505" cy="1858873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̈á»ng há» Äáº¿m ngÆ°á»£c 10 giÃ¢y">
            <a:hlinkClick r:id="" action="ppaction://media"/>
            <a:extLst>
              <a:ext uri="{FF2B5EF4-FFF2-40B4-BE49-F238E27FC236}">
                <a16:creationId xmlns:a16="http://schemas.microsoft.com/office/drawing/2014/main" id="{A3F92881-6AA0-8483-2B8C-7C79EB2259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41508" y="5047320"/>
            <a:ext cx="2851244" cy="160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4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448F7F2-D1D2-9D08-B605-FB079D07955C}"/>
                  </a:ext>
                </a:extLst>
              </p:cNvPr>
              <p:cNvSpPr txBox="1"/>
              <p:nvPr/>
            </p:nvSpPr>
            <p:spPr>
              <a:xfrm>
                <a:off x="946771" y="1008767"/>
                <a:ext cx="10298455" cy="1649766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algn="ctr"/>
              </a:lstStyle>
              <a:p>
                <a:r>
                  <a:rPr lang="vi-VN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</a:t>
                </a:r>
                <a14:m>
                  <m:oMath xmlns:m="http://schemas.openxmlformats.org/officeDocument/2006/math">
                    <m:r>
                      <a:rPr lang="vi-VN" sz="3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𝟕</m:t>
                    </m:r>
                  </m:oMath>
                </a14:m>
                <a:r>
                  <a:rPr lang="vi-VN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15875">
                  <a:lnSpc>
                    <a:spcPct val="106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628650" algn="l"/>
                  </a:tabLst>
                </a:pPr>
                <a:r>
                  <a:rPr lang="vi-VN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Công thức nghiệm thu gọn của phương trình bậc hai một ẩn </a:t>
                </a:r>
                <a14:m>
                  <m:oMath xmlns:m="http://schemas.openxmlformats.org/officeDocument/2006/math">
                    <m:r>
                      <a:rPr lang="vi-VN" sz="32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vi-VN" sz="3200" i="1" baseline="30000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3200" i="1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vi-VN" sz="3200" i="1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𝑏𝑥</m:t>
                    </m:r>
                    <m:r>
                      <a:rPr lang="vi-VN" sz="3200" i="1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vi-VN" sz="3200" i="1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vi-VN" sz="3200" i="1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0 (</m:t>
                    </m:r>
                    <m:r>
                      <a:rPr lang="vi-VN" sz="3200" i="1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3200" i="1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≠ 0)</m:t>
                    </m:r>
                  </m:oMath>
                </a14:m>
                <a:r>
                  <a:rPr lang="vi-VN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 biệt thức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’ </a:t>
                </a:r>
                <a:r>
                  <a:rPr lang="vi-VN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VN" sz="3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7448F7F2-D1D2-9D08-B605-FB079D079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771" y="1008767"/>
                <a:ext cx="10298455" cy="1649766"/>
              </a:xfrm>
              <a:prstGeom prst="rect">
                <a:avLst/>
              </a:prstGeom>
              <a:blipFill>
                <a:blip r:embed="rId6"/>
                <a:stretch>
                  <a:fillRect t="-3817" r="-492" b="-10687"/>
                </a:stretch>
              </a:blipFill>
              <a:ln/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08FCF9B8-146D-A748-7C9C-3E1D9F82D76C}"/>
                  </a:ext>
                </a:extLst>
              </p:cNvPr>
              <p:cNvSpPr/>
              <p:nvPr/>
            </p:nvSpPr>
            <p:spPr>
              <a:xfrm>
                <a:off x="699247" y="3137647"/>
                <a:ext cx="10793505" cy="1969191"/>
              </a:xfrm>
              <a:prstGeom prst="roundRect">
                <a:avLst/>
              </a:prstGeom>
              <a:noFill/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VN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vi-VN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vi-VN" sz="36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36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VN" sz="36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vi-VN" sz="3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VN" sz="3600" i="1" baseline="3000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VN" sz="36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– </m:t>
                      </m:r>
                      <m:r>
                        <a:rPr lang="en-VN" sz="36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𝑎𝑐</m:t>
                      </m:r>
                      <m:r>
                        <a:rPr lang="vi-VN" sz="36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vi-VN" sz="36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ới </a:t>
                </a:r>
                <a14:m>
                  <m:oMath xmlns:m="http://schemas.openxmlformats.org/officeDocument/2006/math">
                    <m:r>
                      <a:rPr lang="en-VN" sz="36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sz="36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sz="36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36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36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endParaRPr lang="en-VN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08FCF9B8-146D-A748-7C9C-3E1D9F82D7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47" y="3137647"/>
                <a:ext cx="10793505" cy="196919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̈á»ng há» Äáº¿m ngÆ°á»£c 10 giÃ¢y">
            <a:hlinkClick r:id="" action="ppaction://media"/>
            <a:extLst>
              <a:ext uri="{FF2B5EF4-FFF2-40B4-BE49-F238E27FC236}">
                <a16:creationId xmlns:a16="http://schemas.microsoft.com/office/drawing/2014/main" id="{8A804BD0-C08A-7EB4-0642-D9D97DA85E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41508" y="5254175"/>
            <a:ext cx="2851244" cy="160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3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7448F7F2-D1D2-9D08-B605-FB079D07955C}"/>
                  </a:ext>
                </a:extLst>
              </p:cNvPr>
              <p:cNvSpPr txBox="1"/>
              <p:nvPr/>
            </p:nvSpPr>
            <p:spPr>
              <a:xfrm>
                <a:off x="448583" y="1013825"/>
                <a:ext cx="11294832" cy="1649766"/>
              </a:xfrm>
              <a:prstGeom prst="rect">
                <a:avLst/>
              </a:prstGeom>
              <a:solidFill>
                <a:srgbClr val="FF0000"/>
              </a:solidFill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algn="ctr"/>
              </a:lstStyle>
              <a:p>
                <a:r>
                  <a:rPr lang="vi-VN" sz="3200" b="1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Câu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3200" b="1" i="0" dirty="0" smtClean="0">
                        <a:solidFill>
                          <a:schemeClr val="bg1"/>
                        </a:solidFill>
                        <a:latin typeface="+mj-lt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vi-VN" sz="3200" b="1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. </a:t>
                </a:r>
              </a:p>
              <a:p>
                <a:pPr marL="15875">
                  <a:lnSpc>
                    <a:spcPct val="106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628650" algn="l"/>
                  </a:tabLst>
                </a:pPr>
                <a:r>
                  <a:rPr lang="vi-VN" sz="3200" dirty="0">
                    <a:solidFill>
                      <a:schemeClr val="bg1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Khi phương trình bậc hai một ẩn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3200" i="0" dirty="0" smtClean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vi-VN" sz="3200" i="1" dirty="0" smtClean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vi-VN" sz="3200" i="0" baseline="30000" dirty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vi-VN" sz="3200" i="1" dirty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0 (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≠ 0) </m:t>
                    </m:r>
                  </m:oMath>
                </a14:m>
                <a:r>
                  <a:rPr lang="vi-VN" sz="3200" dirty="0">
                    <a:solidFill>
                      <a:schemeClr val="bg1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 hai nghiệm phân biệt thì công thức nghiệm của phương trình là gì?</a:t>
                </a:r>
                <a:endParaRPr lang="en-VN" sz="3200" dirty="0">
                  <a:solidFill>
                    <a:schemeClr val="bg1"/>
                  </a:solidFill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7448F7F2-D1D2-9D08-B605-FB079D079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583" y="1013825"/>
                <a:ext cx="11294832" cy="1649766"/>
              </a:xfrm>
              <a:prstGeom prst="rect">
                <a:avLst/>
              </a:prstGeom>
              <a:blipFill>
                <a:blip r:embed="rId7"/>
                <a:stretch>
                  <a:fillRect t="-4412" b="-102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08FCF9B8-146D-A748-7C9C-3E1D9F82D76C}"/>
                  </a:ext>
                </a:extLst>
              </p:cNvPr>
              <p:cNvSpPr/>
              <p:nvPr/>
            </p:nvSpPr>
            <p:spPr>
              <a:xfrm>
                <a:off x="699247" y="3137648"/>
                <a:ext cx="10793505" cy="1986444"/>
              </a:xfrm>
              <a:prstGeom prst="roundRect">
                <a:avLst/>
              </a:prstGeom>
              <a:noFill/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600" b="0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6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vi-VN" sz="3600" i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en-US" sz="36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36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36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vi-VN" sz="3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vi-VN" sz="3600" b="0" i="0" smtClean="0"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vi-VN" sz="36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vi-VN" sz="3600" i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b="0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36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</m:t>
                      </m:r>
                      <m:r>
                        <m:rPr>
                          <m:nor/>
                        </m:rPr>
                        <a:rPr lang="vi-VN" sz="3600" i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vi-VN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600" i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vi-VN" sz="3600" i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en-US" sz="36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36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6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vi-VN" sz="3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vi-VN" sz="3600" i="0"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vi-VN" sz="3600" i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vi-VN" sz="3600" i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den>
                      </m:f>
                    </m:oMath>
                  </m:oMathPara>
                </a14:m>
                <a:endParaRPr lang="en-VN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08FCF9B8-146D-A748-7C9C-3E1D9F82D7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47" y="3137648"/>
                <a:ext cx="10793505" cy="1986444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̈á»ng há» Äáº¿m ngÆ°á»£c 10 giÃ¢y">
            <a:hlinkClick r:id="" action="ppaction://media"/>
            <a:extLst>
              <a:ext uri="{FF2B5EF4-FFF2-40B4-BE49-F238E27FC236}">
                <a16:creationId xmlns:a16="http://schemas.microsoft.com/office/drawing/2014/main" id="{1887E707-EFF4-7BB2-913D-A827F77B969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41507" y="5254175"/>
            <a:ext cx="2851244" cy="1603825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6D596ED-7BCA-4A5D-B29F-D481DB3DB7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1722911"/>
              </p:ext>
            </p:extLst>
          </p:nvPr>
        </p:nvGraphicFramePr>
        <p:xfrm>
          <a:off x="3299957" y="3848074"/>
          <a:ext cx="494803" cy="7218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Equation" r:id="rId10" imgW="443674" imgH="646405" progId="Equation.DSMT4">
                  <p:embed/>
                </p:oleObj>
              </mc:Choice>
              <mc:Fallback>
                <p:oleObj name="Equation" r:id="rId10" imgW="443674" imgH="646405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C0E92C43-9F0E-45C5-9C28-F13CD6972D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299957" y="3848074"/>
                        <a:ext cx="494803" cy="7218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C692DD9-95D2-41C6-80EA-FB410FA852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8565179"/>
              </p:ext>
            </p:extLst>
          </p:nvPr>
        </p:nvGraphicFramePr>
        <p:xfrm>
          <a:off x="5892503" y="3848074"/>
          <a:ext cx="593205" cy="751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Equation" r:id="rId12" imgW="190440" imgH="241200" progId="Equation.DSMT4">
                  <p:embed/>
                </p:oleObj>
              </mc:Choice>
              <mc:Fallback>
                <p:oleObj name="Equation" r:id="rId12" imgW="190440" imgH="2412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76E9A8CC-522B-4928-B24A-0DBCC89488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892503" y="3848074"/>
                        <a:ext cx="593205" cy="7513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526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999A4E5-A243-DFE6-12E4-A3A0B1068507}"/>
              </a:ext>
            </a:extLst>
          </p:cNvPr>
          <p:cNvCxnSpPr>
            <a:cxnSpLocks/>
          </p:cNvCxnSpPr>
          <p:nvPr/>
        </p:nvCxnSpPr>
        <p:spPr>
          <a:xfrm flipV="1">
            <a:off x="6156174" y="3087805"/>
            <a:ext cx="5896131" cy="6231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5ACC63-ED4D-E9EA-055F-7350F4D3DAC3}"/>
              </a:ext>
            </a:extLst>
          </p:cNvPr>
          <p:cNvCxnSpPr>
            <a:cxnSpLocks/>
          </p:cNvCxnSpPr>
          <p:nvPr/>
        </p:nvCxnSpPr>
        <p:spPr>
          <a:xfrm flipV="1">
            <a:off x="857303" y="2160397"/>
            <a:ext cx="5215016" cy="24285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A7B395-02D6-D52D-5BE4-52664FE113B5}"/>
              </a:ext>
            </a:extLst>
          </p:cNvPr>
          <p:cNvCxnSpPr>
            <a:cxnSpLocks/>
          </p:cNvCxnSpPr>
          <p:nvPr/>
        </p:nvCxnSpPr>
        <p:spPr>
          <a:xfrm>
            <a:off x="1948070" y="4630775"/>
            <a:ext cx="4111476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BA85D5-8ABA-5858-AE75-D5F13868CB9A}"/>
              </a:ext>
            </a:extLst>
          </p:cNvPr>
          <p:cNvSpPr/>
          <p:nvPr/>
        </p:nvSpPr>
        <p:spPr>
          <a:xfrm>
            <a:off x="6011536" y="1116688"/>
            <a:ext cx="195432" cy="1954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0EFB2E-33A0-E7A3-E43E-8FB31706D493}"/>
              </a:ext>
            </a:extLst>
          </p:cNvPr>
          <p:cNvGrpSpPr/>
          <p:nvPr/>
        </p:nvGrpSpPr>
        <p:grpSpPr>
          <a:xfrm>
            <a:off x="5896108" y="1987014"/>
            <a:ext cx="399784" cy="399784"/>
            <a:chOff x="5896108" y="4064132"/>
            <a:chExt cx="399784" cy="39978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2F8ECA9-BC52-E60F-E96A-B44B1120C0F1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E6EC3D8-4064-59B1-AB97-906A3B9749FE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80733C-1240-691D-A03A-1587D8850BC5}"/>
              </a:ext>
            </a:extLst>
          </p:cNvPr>
          <p:cNvGrpSpPr/>
          <p:nvPr/>
        </p:nvGrpSpPr>
        <p:grpSpPr>
          <a:xfrm>
            <a:off x="5896108" y="2821353"/>
            <a:ext cx="399784" cy="399784"/>
            <a:chOff x="5896108" y="5817086"/>
            <a:chExt cx="399784" cy="39978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EA8C85F-CEED-E5BF-DD93-C9102284D9AD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54EA1BB-9D98-23F5-AFB5-643BA51CF008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1360ED-4632-BEFA-4A48-B77224BAB924}"/>
              </a:ext>
            </a:extLst>
          </p:cNvPr>
          <p:cNvSpPr txBox="1"/>
          <p:nvPr/>
        </p:nvSpPr>
        <p:spPr>
          <a:xfrm>
            <a:off x="4929208" y="141524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01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2" name="TextBox 2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46AC5B-9FF7-9652-C60D-2224CF1A734B}"/>
              </a:ext>
            </a:extLst>
          </p:cNvPr>
          <p:cNvSpPr txBox="1"/>
          <p:nvPr/>
        </p:nvSpPr>
        <p:spPr>
          <a:xfrm>
            <a:off x="4984845" y="3811980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03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3" name="TextBox 2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DC6385-D9BA-36A7-4325-F97E5AA57045}"/>
              </a:ext>
            </a:extLst>
          </p:cNvPr>
          <p:cNvSpPr txBox="1"/>
          <p:nvPr/>
        </p:nvSpPr>
        <p:spPr>
          <a:xfrm>
            <a:off x="6100756" y="2313040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02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4" name="TextBox 2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C3F27E-2B9E-506A-A052-C31AE7789F15}"/>
              </a:ext>
            </a:extLst>
          </p:cNvPr>
          <p:cNvSpPr txBox="1"/>
          <p:nvPr/>
        </p:nvSpPr>
        <p:spPr>
          <a:xfrm>
            <a:off x="857303" y="1536020"/>
            <a:ext cx="4683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pt-BR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pt-BR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3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pt-BR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pt-BR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1&amp;1</a:t>
            </a:r>
            <a:endParaRPr lang="en-US" sz="3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336282-F778-62CF-7A6D-4E41AF3BF946}"/>
              </a:ext>
            </a:extLst>
          </p:cNvPr>
          <p:cNvSpPr txBox="1"/>
          <p:nvPr/>
        </p:nvSpPr>
        <p:spPr>
          <a:xfrm>
            <a:off x="3366778" y="3895612"/>
            <a:ext cx="1967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2A86135-4389-B6B3-D45C-C792018BFB88}"/>
              </a:ext>
            </a:extLst>
          </p:cNvPr>
          <p:cNvGrpSpPr/>
          <p:nvPr/>
        </p:nvGrpSpPr>
        <p:grpSpPr>
          <a:xfrm>
            <a:off x="5896587" y="4430883"/>
            <a:ext cx="399784" cy="399784"/>
            <a:chOff x="5896108" y="4064132"/>
            <a:chExt cx="399784" cy="39978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89222DE-B8FA-0905-99C7-3B138A4F5135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A774FAB-7DC0-30BF-8874-EF77D2A43BA8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A2C01F8-8AE2-B236-27A2-6D1FCD8557F9}"/>
              </a:ext>
            </a:extLst>
          </p:cNvPr>
          <p:cNvSpPr/>
          <p:nvPr/>
        </p:nvSpPr>
        <p:spPr>
          <a:xfrm>
            <a:off x="6948149" y="2488258"/>
            <a:ext cx="484997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just">
              <a:spcBef>
                <a:spcPts val="1800"/>
              </a:spcBef>
            </a:pP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1800"/>
              </a:spcBef>
            </a:pP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B24E04F-D5D6-70D6-45AE-D1CFCFBE8867}"/>
              </a:ext>
            </a:extLst>
          </p:cNvPr>
          <p:cNvCxnSpPr>
            <a:cxnSpLocks/>
          </p:cNvCxnSpPr>
          <p:nvPr/>
        </p:nvCxnSpPr>
        <p:spPr>
          <a:xfrm>
            <a:off x="6112030" y="1137683"/>
            <a:ext cx="0" cy="5611602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8053C84-2CAE-9092-30C3-4BB0D1E5F081}"/>
              </a:ext>
            </a:extLst>
          </p:cNvPr>
          <p:cNvCxnSpPr>
            <a:cxnSpLocks/>
          </p:cNvCxnSpPr>
          <p:nvPr/>
        </p:nvCxnSpPr>
        <p:spPr>
          <a:xfrm flipV="1">
            <a:off x="6072319" y="6473917"/>
            <a:ext cx="4114799" cy="29342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E7CF08-FF75-738C-2C7D-C87DD8EABD30}"/>
              </a:ext>
            </a:extLst>
          </p:cNvPr>
          <p:cNvGrpSpPr/>
          <p:nvPr/>
        </p:nvGrpSpPr>
        <p:grpSpPr>
          <a:xfrm>
            <a:off x="5912138" y="6279736"/>
            <a:ext cx="399784" cy="399784"/>
            <a:chOff x="5896108" y="5817086"/>
            <a:chExt cx="399784" cy="39978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D7CC4CF-A45E-F986-37B2-414660A8B53C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5A7E1C4-34C4-80F7-D8BC-6D4419381991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0555476-C589-E22F-6BD1-65FFE32E3C2C}"/>
              </a:ext>
            </a:extLst>
          </p:cNvPr>
          <p:cNvSpPr txBox="1"/>
          <p:nvPr/>
        </p:nvSpPr>
        <p:spPr>
          <a:xfrm>
            <a:off x="6121178" y="5736070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</a:t>
            </a:r>
            <a:r>
              <a:rPr lang="en-US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4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9320571-B8DF-5096-444D-94A0460A13EF}"/>
              </a:ext>
            </a:extLst>
          </p:cNvPr>
          <p:cNvSpPr/>
          <p:nvPr/>
        </p:nvSpPr>
        <p:spPr>
          <a:xfrm>
            <a:off x="7035017" y="5889142"/>
            <a:ext cx="20521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7. PHƯƠNG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BẬC HAI MỘT ẨN</a:t>
            </a:r>
            <a:endParaRPr lang="en-US" sz="2800" dirty="0">
              <a:solidFill>
                <a:srgbClr val="FFFF00"/>
              </a:solidFill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01537D5-D607-073A-BEBF-6FADD0F160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6548519"/>
              </p:ext>
            </p:extLst>
          </p:nvPr>
        </p:nvGraphicFramePr>
        <p:xfrm>
          <a:off x="4394200" y="2362200"/>
          <a:ext cx="914400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3" imgW="914400" imgH="233280" progId="Equation.DSMT4">
                  <p:embed/>
                </p:oleObj>
              </mc:Choice>
              <mc:Fallback>
                <p:oleObj name="Equation" r:id="rId3" imgW="914400" imgH="233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233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54472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9" grpId="0"/>
      <p:bldP spid="39" grpId="0"/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448F7F2-D1D2-9D08-B605-FB079D07955C}"/>
                  </a:ext>
                </a:extLst>
              </p:cNvPr>
              <p:cNvSpPr txBox="1"/>
              <p:nvPr/>
            </p:nvSpPr>
            <p:spPr>
              <a:xfrm>
                <a:off x="699245" y="210411"/>
                <a:ext cx="10793505" cy="1649766"/>
              </a:xfrm>
              <a:prstGeom prst="rect">
                <a:avLst/>
              </a:prstGeom>
              <a:solidFill>
                <a:schemeClr val="tx1"/>
              </a:solidFill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algn="ctr"/>
              </a:lstStyle>
              <a:p>
                <a:r>
                  <a:rPr lang="vi-VN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</a:t>
                </a:r>
                <a14:m>
                  <m:oMath xmlns:m="http://schemas.openxmlformats.org/officeDocument/2006/math">
                    <m:r>
                      <a:rPr lang="vi-VN" sz="32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𝟗</m:t>
                    </m:r>
                  </m:oMath>
                </a14:m>
                <a:r>
                  <a:rPr lang="vi-VN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15875">
                  <a:lnSpc>
                    <a:spcPct val="106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628650" algn="l"/>
                  </a:tabLst>
                </a:pP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Nêu các bước giải bài toán bằng cách lập phương trình.</a:t>
                </a:r>
                <a:endParaRPr lang="en-VN" sz="3200" dirty="0">
                  <a:solidFill>
                    <a:schemeClr val="bg1"/>
                  </a:solidFill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7448F7F2-D1D2-9D08-B605-FB079D079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45" y="210411"/>
                <a:ext cx="10793505" cy="16497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08FCF9B8-146D-A748-7C9C-3E1D9F82D76C}"/>
                  </a:ext>
                </a:extLst>
              </p:cNvPr>
              <p:cNvSpPr/>
              <p:nvPr/>
            </p:nvSpPr>
            <p:spPr>
              <a:xfrm>
                <a:off x="699246" y="2082800"/>
                <a:ext cx="10793505" cy="4564789"/>
              </a:xfrm>
              <a:prstGeom prst="roundRect">
                <a:avLst/>
              </a:prstGeom>
              <a:noFill/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nh</m:t>
                      </m:r>
                    </m:oMath>
                  </m:oMathPara>
                </a14:m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ẩ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à đặ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đ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ề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ki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cho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ẩ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ố</m:t>
                      </m:r>
                    </m:oMath>
                  </m:oMathPara>
                </a14:m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ể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di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ễ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đạ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ượ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ư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ế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theo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ẩ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đạ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ượ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đã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ế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</m:oMath>
                  </m:oMathPara>
                </a14:m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ể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ị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ố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quan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ệ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đạ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ượ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</m:oMath>
                  </m:oMathPara>
                </a14:m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2. 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ả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hai</m:t>
                      </m:r>
                    </m:oMath>
                  </m:oMathPara>
                </a14:m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3. 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K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ế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lu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Ki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ể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tra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xem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trong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o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tho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ả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ã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o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tho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ả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ã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đ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ề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ki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ẩ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 Đư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ra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ả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ờ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cho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to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. </m:t>
                      </m:r>
                    </m:oMath>
                  </m:oMathPara>
                </a14:m>
                <a:endPara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08FCF9B8-146D-A748-7C9C-3E1D9F82D7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46" y="2082800"/>
                <a:ext cx="10793505" cy="4564789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̈á»ng há» Äáº¿m ngÆ°á»£c 10 giÃ¢y">
            <a:hlinkClick r:id="" action="ppaction://media"/>
            <a:extLst>
              <a:ext uri="{FF2B5EF4-FFF2-40B4-BE49-F238E27FC236}">
                <a16:creationId xmlns:a16="http://schemas.microsoft.com/office/drawing/2014/main" id="{5E6ACB05-FD26-3887-EE7D-D3D5E72E4D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65795" y="5043764"/>
            <a:ext cx="2851244" cy="160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0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7448F7F2-D1D2-9D08-B605-FB079D07955C}"/>
                  </a:ext>
                </a:extLst>
              </p:cNvPr>
              <p:cNvSpPr txBox="1"/>
              <p:nvPr/>
            </p:nvSpPr>
            <p:spPr>
              <a:xfrm>
                <a:off x="699245" y="210411"/>
                <a:ext cx="10793505" cy="1649766"/>
              </a:xfrm>
              <a:prstGeom prst="rect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algn="ctr"/>
              </a:lstStyle>
              <a:p>
                <a:r>
                  <a:rPr lang="vi-VN" sz="3200" b="1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Câu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3200" b="1" i="0" dirty="0" smtClean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rPr>
                      <m:t>10</m:t>
                    </m:r>
                  </m:oMath>
                </a14:m>
                <a:r>
                  <a:rPr lang="vi-VN" sz="3200" b="1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. </a:t>
                </a:r>
              </a:p>
              <a:p>
                <a:pPr marL="15875">
                  <a:lnSpc>
                    <a:spcPct val="106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628650" algn="l"/>
                  </a:tabLst>
                </a:pPr>
                <a:r>
                  <a:rPr lang="vi-VN" sz="3200" dirty="0">
                    <a:solidFill>
                      <a:schemeClr val="bg1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Khi phương trình bậc hai một ẩn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3200" i="0" dirty="0" smtClean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vi-VN" sz="3200" i="1" dirty="0" smtClean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vi-VN" sz="3200" i="0" baseline="30000" dirty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sz="3200" b="0" i="0" baseline="30000" dirty="0" smtClean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3200" b="0" i="0" dirty="0" smtClean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vi-VN" sz="3200" i="1" dirty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200" b="0" i="0" dirty="0" smtClean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3200" b="0" i="0" dirty="0" smtClean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200" b="0" i="0" dirty="0" smtClean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dirty="0" smtClean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 (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≠0) </m:t>
                    </m:r>
                  </m:oMath>
                </a14:m>
                <a:r>
                  <a:rPr lang="vi-VN" sz="3200" dirty="0">
                    <a:solidFill>
                      <a:schemeClr val="bg1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 nghiệm kép thì công thức nghiệm của phương trình là gì?</a:t>
                </a:r>
                <a:endParaRPr lang="en-VN" sz="3200" dirty="0">
                  <a:solidFill>
                    <a:schemeClr val="tx1"/>
                  </a:solidFill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7448F7F2-D1D2-9D08-B605-FB079D079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45" y="210411"/>
                <a:ext cx="10793505" cy="16497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30560B6C-2B03-C270-684C-7218FF19C3B7}"/>
                  </a:ext>
                </a:extLst>
              </p:cNvPr>
              <p:cNvSpPr/>
              <p:nvPr/>
            </p:nvSpPr>
            <p:spPr>
              <a:xfrm>
                <a:off x="699245" y="2804346"/>
                <a:ext cx="10793505" cy="2115671"/>
              </a:xfrm>
              <a:prstGeom prst="roundRect">
                <a:avLst/>
              </a:prstGeom>
              <a:noFill/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600" b="0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</m:t>
                      </m:r>
                      <m:r>
                        <m:rPr>
                          <m:nor/>
                        </m:rPr>
                        <a:rPr lang="vi-VN" sz="3600" i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600" i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vi-VN" sz="3600" i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vi-VN" sz="3600" i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vi-VN" sz="3600" i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den>
                      </m:f>
                    </m:oMath>
                  </m:oMathPara>
                </a14:m>
                <a:endParaRPr lang="en-VN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30560B6C-2B03-C270-684C-7218FF19C3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45" y="2804346"/>
                <a:ext cx="10793505" cy="2115671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̈á»ng há» Äáº¿m ngÆ°á»£c 10 giÃ¢y">
            <a:hlinkClick r:id="" action="ppaction://media"/>
            <a:extLst>
              <a:ext uri="{FF2B5EF4-FFF2-40B4-BE49-F238E27FC236}">
                <a16:creationId xmlns:a16="http://schemas.microsoft.com/office/drawing/2014/main" id="{851C1268-64DF-6C4D-754A-BF0F93A701D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41506" y="5253318"/>
            <a:ext cx="2851244" cy="1603825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DD59434-D982-44F1-8B55-7763C14066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5491275"/>
              </p:ext>
            </p:extLst>
          </p:nvPr>
        </p:nvGraphicFramePr>
        <p:xfrm>
          <a:off x="4580048" y="3499723"/>
          <a:ext cx="487614" cy="711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Equation" r:id="rId10" imgW="443674" imgH="646405" progId="Equation.DSMT4">
                  <p:embed/>
                </p:oleObj>
              </mc:Choice>
              <mc:Fallback>
                <p:oleObj name="Equation" r:id="rId10" imgW="443674" imgH="646405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C0E92C43-9F0E-45C5-9C28-F13CD6972D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80048" y="3499723"/>
                        <a:ext cx="487614" cy="7113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B1190F6E-8A90-4ECC-A63A-870B75D4AD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3855316"/>
              </p:ext>
            </p:extLst>
          </p:nvPr>
        </p:nvGraphicFramePr>
        <p:xfrm>
          <a:off x="5534432" y="3499724"/>
          <a:ext cx="561568" cy="711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Equation" r:id="rId12" imgW="190440" imgH="241200" progId="Equation.DSMT4">
                  <p:embed/>
                </p:oleObj>
              </mc:Choice>
              <mc:Fallback>
                <p:oleObj name="Equation" r:id="rId12" imgW="190440" imgH="2412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76E9A8CC-522B-4928-B24A-0DBCC89488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534432" y="3499724"/>
                        <a:ext cx="561568" cy="711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265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124354" y="2484509"/>
            <a:ext cx="230844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Hình ảnh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7035801" y="3511716"/>
            <a:ext cx="3073399" cy="29753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79395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6A15A88-001A-4EEF-8984-D87E643599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2E293C-D651-7B42-EC18-1B6C97DB9727}"/>
              </a:ext>
            </a:extLst>
          </p:cNvPr>
          <p:cNvSpPr/>
          <p:nvPr/>
        </p:nvSpPr>
        <p:spPr>
          <a:xfrm>
            <a:off x="4334933" y="846666"/>
            <a:ext cx="8070984" cy="4809067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ChevronInverted">
              <a:avLst/>
            </a:prstTxWarp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b="1" cap="none" spc="0" dirty="0">
                <a:ln/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ĐẤU TRƯỜNG 1 &amp; 1</a:t>
            </a:r>
          </a:p>
        </p:txBody>
      </p:sp>
      <p:pic>
        <p:nvPicPr>
          <p:cNvPr id="5" name="Picture 4" descr="A bird with an arrow in the middle of a circle&#10;&#10;Description automatically generated">
            <a:extLst>
              <a:ext uri="{FF2B5EF4-FFF2-40B4-BE49-F238E27FC236}">
                <a16:creationId xmlns:a16="http://schemas.microsoft.com/office/drawing/2014/main" id="{EA009120-70CA-460D-E69E-86B6CE9041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1" r="13081" b="-1"/>
          <a:stretch/>
        </p:blipFill>
        <p:spPr>
          <a:xfrm>
            <a:off x="413291" y="389477"/>
            <a:ext cx="3730875" cy="5621857"/>
          </a:xfrm>
          <a:custGeom>
            <a:avLst/>
            <a:gdLst/>
            <a:ahLst/>
            <a:cxnLst/>
            <a:rect l="l" t="t" r="r" b="b"/>
            <a:pathLst>
              <a:path w="4551219" h="6858000">
                <a:moveTo>
                  <a:pt x="4194211" y="6564619"/>
                </a:moveTo>
                <a:lnTo>
                  <a:pt x="4194211" y="6564620"/>
                </a:lnTo>
                <a:cubicBezTo>
                  <a:pt x="4204498" y="6575478"/>
                  <a:pt x="4210595" y="6582146"/>
                  <a:pt x="4216690" y="6588625"/>
                </a:cubicBezTo>
                <a:lnTo>
                  <a:pt x="4233312" y="6625224"/>
                </a:lnTo>
                <a:lnTo>
                  <a:pt x="4226218" y="6662539"/>
                </a:lnTo>
                <a:lnTo>
                  <a:pt x="4226217" y="6662540"/>
                </a:lnTo>
                <a:lnTo>
                  <a:pt x="4226216" y="6662543"/>
                </a:lnTo>
                <a:lnTo>
                  <a:pt x="4214767" y="6683026"/>
                </a:lnTo>
                <a:lnTo>
                  <a:pt x="4211619" y="6702975"/>
                </a:lnTo>
                <a:lnTo>
                  <a:pt x="4211619" y="6702976"/>
                </a:lnTo>
                <a:cubicBezTo>
                  <a:pt x="4212024" y="6716168"/>
                  <a:pt x="4217168" y="6729218"/>
                  <a:pt x="4225455" y="6742552"/>
                </a:cubicBezTo>
                <a:lnTo>
                  <a:pt x="4225456" y="6742554"/>
                </a:lnTo>
                <a:lnTo>
                  <a:pt x="4244933" y="6812061"/>
                </a:lnTo>
                <a:lnTo>
                  <a:pt x="4244933" y="6812063"/>
                </a:lnTo>
                <a:lnTo>
                  <a:pt x="4244933" y="6812062"/>
                </a:lnTo>
                <a:lnTo>
                  <a:pt x="4244933" y="6812061"/>
                </a:lnTo>
                <a:lnTo>
                  <a:pt x="4240159" y="6776799"/>
                </a:lnTo>
                <a:lnTo>
                  <a:pt x="4225456" y="6742554"/>
                </a:lnTo>
                <a:lnTo>
                  <a:pt x="4225455" y="6742551"/>
                </a:lnTo>
                <a:lnTo>
                  <a:pt x="4211619" y="6702975"/>
                </a:lnTo>
                <a:lnTo>
                  <a:pt x="4226216" y="6662543"/>
                </a:lnTo>
                <a:lnTo>
                  <a:pt x="4226217" y="6662541"/>
                </a:lnTo>
                <a:lnTo>
                  <a:pt x="4226218" y="6662539"/>
                </a:lnTo>
                <a:lnTo>
                  <a:pt x="4233301" y="6645551"/>
                </a:lnTo>
                <a:lnTo>
                  <a:pt x="4233312" y="6625224"/>
                </a:lnTo>
                <a:lnTo>
                  <a:pt x="4233312" y="6625223"/>
                </a:lnTo>
                <a:cubicBezTo>
                  <a:pt x="4231216" y="6611340"/>
                  <a:pt x="4225168" y="6597577"/>
                  <a:pt x="4216690" y="6588624"/>
                </a:cubicBezTo>
                <a:close/>
                <a:moveTo>
                  <a:pt x="4274532" y="6438980"/>
                </a:moveTo>
                <a:lnTo>
                  <a:pt x="4254602" y="6463839"/>
                </a:lnTo>
                <a:lnTo>
                  <a:pt x="4254600" y="6463848"/>
                </a:lnTo>
                <a:lnTo>
                  <a:pt x="4240803" y="6513011"/>
                </a:lnTo>
                <a:lnTo>
                  <a:pt x="4221998" y="6546193"/>
                </a:lnTo>
                <a:lnTo>
                  <a:pt x="4221998" y="6546194"/>
                </a:lnTo>
                <a:lnTo>
                  <a:pt x="4238336" y="6521803"/>
                </a:lnTo>
                <a:lnTo>
                  <a:pt x="4240803" y="6513011"/>
                </a:lnTo>
                <a:lnTo>
                  <a:pt x="4243614" y="6508051"/>
                </a:lnTo>
                <a:lnTo>
                  <a:pt x="4254600" y="6463848"/>
                </a:lnTo>
                <a:lnTo>
                  <a:pt x="4254602" y="6463840"/>
                </a:lnTo>
                <a:cubicBezTo>
                  <a:pt x="4257553" y="6451649"/>
                  <a:pt x="4265030" y="6444076"/>
                  <a:pt x="4274532" y="6438980"/>
                </a:cubicBezTo>
                <a:close/>
                <a:moveTo>
                  <a:pt x="4360506" y="6365203"/>
                </a:moveTo>
                <a:lnTo>
                  <a:pt x="4359224" y="6387909"/>
                </a:lnTo>
                <a:lnTo>
                  <a:pt x="4357461" y="6391548"/>
                </a:lnTo>
                <a:lnTo>
                  <a:pt x="4349806" y="6407331"/>
                </a:lnTo>
                <a:lnTo>
                  <a:pt x="4349806" y="6407332"/>
                </a:lnTo>
                <a:lnTo>
                  <a:pt x="4357461" y="6391548"/>
                </a:lnTo>
                <a:lnTo>
                  <a:pt x="4359225" y="6387909"/>
                </a:lnTo>
                <a:close/>
                <a:moveTo>
                  <a:pt x="4121437" y="4221390"/>
                </a:moveTo>
                <a:lnTo>
                  <a:pt x="4121437" y="4221391"/>
                </a:lnTo>
                <a:cubicBezTo>
                  <a:pt x="4122199" y="4232060"/>
                  <a:pt x="4122389" y="4243872"/>
                  <a:pt x="4127153" y="4253014"/>
                </a:cubicBezTo>
                <a:cubicBezTo>
                  <a:pt x="4139346" y="4277401"/>
                  <a:pt x="4154966" y="4300070"/>
                  <a:pt x="4166969" y="4324645"/>
                </a:cubicBezTo>
                <a:lnTo>
                  <a:pt x="4175923" y="4363890"/>
                </a:lnTo>
                <a:lnTo>
                  <a:pt x="4175161" y="4482003"/>
                </a:lnTo>
                <a:cubicBezTo>
                  <a:pt x="4172493" y="4546775"/>
                  <a:pt x="4171921" y="4612499"/>
                  <a:pt x="4115151" y="4659173"/>
                </a:cubicBezTo>
                <a:cubicBezTo>
                  <a:pt x="4110579" y="4662985"/>
                  <a:pt x="4107911" y="4671175"/>
                  <a:pt x="4107149" y="4677654"/>
                </a:cubicBezTo>
                <a:cubicBezTo>
                  <a:pt x="4103530" y="4707563"/>
                  <a:pt x="4103148" y="4738234"/>
                  <a:pt x="4097242" y="4767763"/>
                </a:cubicBezTo>
                <a:cubicBezTo>
                  <a:pt x="4094861" y="4779574"/>
                  <a:pt x="4094052" y="4790386"/>
                  <a:pt x="4095933" y="4800482"/>
                </a:cubicBezTo>
                <a:lnTo>
                  <a:pt x="4095933" y="4800483"/>
                </a:lnTo>
                <a:cubicBezTo>
                  <a:pt x="4097814" y="4810580"/>
                  <a:pt x="4102387" y="4819963"/>
                  <a:pt x="4110769" y="4828916"/>
                </a:cubicBezTo>
                <a:lnTo>
                  <a:pt x="4132950" y="4863342"/>
                </a:lnTo>
                <a:lnTo>
                  <a:pt x="4140479" y="4889274"/>
                </a:lnTo>
                <a:lnTo>
                  <a:pt x="4138774" y="4912167"/>
                </a:lnTo>
                <a:cubicBezTo>
                  <a:pt x="4137059" y="4919977"/>
                  <a:pt x="4136702" y="4927121"/>
                  <a:pt x="4137372" y="4933803"/>
                </a:cubicBezTo>
                <a:lnTo>
                  <a:pt x="4137372" y="4933804"/>
                </a:lnTo>
                <a:lnTo>
                  <a:pt x="4142131" y="4952672"/>
                </a:lnTo>
                <a:lnTo>
                  <a:pt x="4144924" y="4957453"/>
                </a:lnTo>
                <a:lnTo>
                  <a:pt x="4146202" y="4961455"/>
                </a:lnTo>
                <a:cubicBezTo>
                  <a:pt x="4150713" y="4970096"/>
                  <a:pt x="4156419" y="4978393"/>
                  <a:pt x="4162206" y="4987037"/>
                </a:cubicBezTo>
                <a:cubicBezTo>
                  <a:pt x="4173445" y="5003801"/>
                  <a:pt x="4187543" y="5022852"/>
                  <a:pt x="4188685" y="5041521"/>
                </a:cubicBezTo>
                <a:cubicBezTo>
                  <a:pt x="4189304" y="5052095"/>
                  <a:pt x="4192222" y="5062299"/>
                  <a:pt x="4195901" y="5072375"/>
                </a:cubicBezTo>
                <a:lnTo>
                  <a:pt x="4201805" y="5087442"/>
                </a:lnTo>
                <a:lnTo>
                  <a:pt x="4214832" y="5133219"/>
                </a:lnTo>
                <a:lnTo>
                  <a:pt x="4214833" y="5133224"/>
                </a:lnTo>
                <a:lnTo>
                  <a:pt x="4208118" y="5166112"/>
                </a:lnTo>
                <a:lnTo>
                  <a:pt x="4208118" y="5166113"/>
                </a:lnTo>
                <a:cubicBezTo>
                  <a:pt x="4207356" y="5167637"/>
                  <a:pt x="4207928" y="5169780"/>
                  <a:pt x="4208809" y="5172090"/>
                </a:cubicBezTo>
                <a:lnTo>
                  <a:pt x="4211356" y="5179067"/>
                </a:lnTo>
                <a:cubicBezTo>
                  <a:pt x="4214976" y="5196594"/>
                  <a:pt x="4215024" y="5213597"/>
                  <a:pt x="4211190" y="5229433"/>
                </a:cubicBezTo>
                <a:lnTo>
                  <a:pt x="4200644" y="5248928"/>
                </a:lnTo>
                <a:lnTo>
                  <a:pt x="4187733" y="5272795"/>
                </a:lnTo>
                <a:cubicBezTo>
                  <a:pt x="4176088" y="5285440"/>
                  <a:pt x="4168382" y="5298594"/>
                  <a:pt x="4163830" y="5312287"/>
                </a:cubicBezTo>
                <a:lnTo>
                  <a:pt x="4162774" y="5321350"/>
                </a:lnTo>
                <a:lnTo>
                  <a:pt x="4160300" y="5326162"/>
                </a:lnTo>
                <a:lnTo>
                  <a:pt x="4158854" y="5355013"/>
                </a:lnTo>
                <a:lnTo>
                  <a:pt x="4158854" y="5355014"/>
                </a:lnTo>
                <a:cubicBezTo>
                  <a:pt x="4159503" y="5364882"/>
                  <a:pt x="4161206" y="5375002"/>
                  <a:pt x="4163730" y="5385384"/>
                </a:cubicBezTo>
                <a:cubicBezTo>
                  <a:pt x="4166969" y="5398721"/>
                  <a:pt x="4169255" y="5412057"/>
                  <a:pt x="4171921" y="5425582"/>
                </a:cubicBezTo>
                <a:cubicBezTo>
                  <a:pt x="4175731" y="5443870"/>
                  <a:pt x="4179733" y="5462351"/>
                  <a:pt x="4183543" y="5480637"/>
                </a:cubicBezTo>
                <a:lnTo>
                  <a:pt x="4188067" y="5507667"/>
                </a:lnTo>
                <a:lnTo>
                  <a:pt x="4177448" y="5531691"/>
                </a:lnTo>
                <a:lnTo>
                  <a:pt x="4177447" y="5531692"/>
                </a:lnTo>
                <a:cubicBezTo>
                  <a:pt x="4170398" y="5537599"/>
                  <a:pt x="4167206" y="5542648"/>
                  <a:pt x="4167302" y="5547577"/>
                </a:cubicBezTo>
                <a:lnTo>
                  <a:pt x="4167302" y="5547578"/>
                </a:lnTo>
                <a:cubicBezTo>
                  <a:pt x="4167397" y="5552507"/>
                  <a:pt x="4170779" y="5557317"/>
                  <a:pt x="4176875" y="5562746"/>
                </a:cubicBezTo>
                <a:cubicBezTo>
                  <a:pt x="4219548" y="5600467"/>
                  <a:pt x="4246219" y="5646189"/>
                  <a:pt x="4248123" y="5704483"/>
                </a:cubicBezTo>
                <a:cubicBezTo>
                  <a:pt x="4248505" y="5716485"/>
                  <a:pt x="4251171" y="5728678"/>
                  <a:pt x="4254029" y="5740488"/>
                </a:cubicBezTo>
                <a:cubicBezTo>
                  <a:pt x="4255744" y="5747728"/>
                  <a:pt x="4257650" y="5756493"/>
                  <a:pt x="4262794" y="5760873"/>
                </a:cubicBezTo>
                <a:cubicBezTo>
                  <a:pt x="4302037" y="5794974"/>
                  <a:pt x="4329280" y="5837457"/>
                  <a:pt x="4351189" y="5883751"/>
                </a:cubicBezTo>
                <a:lnTo>
                  <a:pt x="4351191" y="5883755"/>
                </a:lnTo>
                <a:lnTo>
                  <a:pt x="4369094" y="5935945"/>
                </a:lnTo>
                <a:lnTo>
                  <a:pt x="4369096" y="5935949"/>
                </a:lnTo>
                <a:lnTo>
                  <a:pt x="4365476" y="5993289"/>
                </a:lnTo>
                <a:lnTo>
                  <a:pt x="4365475" y="5993290"/>
                </a:lnTo>
                <a:cubicBezTo>
                  <a:pt x="4364334" y="6004530"/>
                  <a:pt x="4364524" y="6017484"/>
                  <a:pt x="4358999" y="6026439"/>
                </a:cubicBezTo>
                <a:cubicBezTo>
                  <a:pt x="4341662" y="6054824"/>
                  <a:pt x="4322994" y="6082257"/>
                  <a:pt x="4302799" y="6108737"/>
                </a:cubicBezTo>
                <a:cubicBezTo>
                  <a:pt x="4294131" y="6120073"/>
                  <a:pt x="4289178" y="6126883"/>
                  <a:pt x="4289107" y="6133313"/>
                </a:cubicBezTo>
                <a:lnTo>
                  <a:pt x="4289107" y="6133314"/>
                </a:lnTo>
                <a:lnTo>
                  <a:pt x="4292807" y="6143189"/>
                </a:lnTo>
                <a:lnTo>
                  <a:pt x="4304703" y="6155599"/>
                </a:lnTo>
                <a:lnTo>
                  <a:pt x="4304706" y="6155602"/>
                </a:lnTo>
                <a:cubicBezTo>
                  <a:pt x="4326994" y="6175797"/>
                  <a:pt x="4338614" y="6200944"/>
                  <a:pt x="4343376" y="6228756"/>
                </a:cubicBezTo>
                <a:lnTo>
                  <a:pt x="4360713" y="6361539"/>
                </a:lnTo>
                <a:lnTo>
                  <a:pt x="4360713" y="6361538"/>
                </a:lnTo>
                <a:cubicBezTo>
                  <a:pt x="4357093" y="6317150"/>
                  <a:pt x="4350808" y="6272763"/>
                  <a:pt x="4343376" y="6228755"/>
                </a:cubicBezTo>
                <a:cubicBezTo>
                  <a:pt x="4338614" y="6200943"/>
                  <a:pt x="4326994" y="6175796"/>
                  <a:pt x="4304706" y="6155601"/>
                </a:cubicBezTo>
                <a:lnTo>
                  <a:pt x="4304703" y="6155599"/>
                </a:lnTo>
                <a:lnTo>
                  <a:pt x="4289107" y="6133314"/>
                </a:lnTo>
                <a:lnTo>
                  <a:pt x="4302799" y="6108738"/>
                </a:lnTo>
                <a:cubicBezTo>
                  <a:pt x="4322994" y="6082258"/>
                  <a:pt x="4341662" y="6054825"/>
                  <a:pt x="4358999" y="6026440"/>
                </a:cubicBezTo>
                <a:cubicBezTo>
                  <a:pt x="4364524" y="6017485"/>
                  <a:pt x="4364334" y="6004531"/>
                  <a:pt x="4365475" y="5993291"/>
                </a:cubicBezTo>
                <a:lnTo>
                  <a:pt x="4365476" y="5993289"/>
                </a:lnTo>
                <a:lnTo>
                  <a:pt x="4368929" y="5964476"/>
                </a:lnTo>
                <a:lnTo>
                  <a:pt x="4369096" y="5935949"/>
                </a:lnTo>
                <a:lnTo>
                  <a:pt x="4369096" y="5935948"/>
                </a:lnTo>
                <a:lnTo>
                  <a:pt x="4369094" y="5935945"/>
                </a:lnTo>
                <a:lnTo>
                  <a:pt x="4362214" y="5909350"/>
                </a:lnTo>
                <a:lnTo>
                  <a:pt x="4351191" y="5883755"/>
                </a:lnTo>
                <a:lnTo>
                  <a:pt x="4351189" y="5883750"/>
                </a:lnTo>
                <a:cubicBezTo>
                  <a:pt x="4329280" y="5837456"/>
                  <a:pt x="4302037" y="5794973"/>
                  <a:pt x="4262794" y="5760872"/>
                </a:cubicBezTo>
                <a:cubicBezTo>
                  <a:pt x="4257650" y="5756492"/>
                  <a:pt x="4255744" y="5747727"/>
                  <a:pt x="4254029" y="5740487"/>
                </a:cubicBezTo>
                <a:cubicBezTo>
                  <a:pt x="4251171" y="5728677"/>
                  <a:pt x="4248505" y="5716484"/>
                  <a:pt x="4248123" y="5704482"/>
                </a:cubicBezTo>
                <a:cubicBezTo>
                  <a:pt x="4246219" y="5646188"/>
                  <a:pt x="4219548" y="5600466"/>
                  <a:pt x="4176875" y="5562745"/>
                </a:cubicBezTo>
                <a:lnTo>
                  <a:pt x="4167302" y="5547577"/>
                </a:lnTo>
                <a:lnTo>
                  <a:pt x="4177447" y="5531693"/>
                </a:lnTo>
                <a:lnTo>
                  <a:pt x="4177448" y="5531691"/>
                </a:lnTo>
                <a:lnTo>
                  <a:pt x="4185847" y="5520421"/>
                </a:lnTo>
                <a:lnTo>
                  <a:pt x="4188067" y="5507667"/>
                </a:lnTo>
                <a:lnTo>
                  <a:pt x="4188067" y="5507666"/>
                </a:lnTo>
                <a:cubicBezTo>
                  <a:pt x="4188020" y="5498831"/>
                  <a:pt x="4185448" y="5489496"/>
                  <a:pt x="4183543" y="5480636"/>
                </a:cubicBezTo>
                <a:cubicBezTo>
                  <a:pt x="4179733" y="5462350"/>
                  <a:pt x="4175731" y="5443869"/>
                  <a:pt x="4171921" y="5425581"/>
                </a:cubicBezTo>
                <a:cubicBezTo>
                  <a:pt x="4169255" y="5412056"/>
                  <a:pt x="4166969" y="5398720"/>
                  <a:pt x="4163730" y="5385383"/>
                </a:cubicBezTo>
                <a:lnTo>
                  <a:pt x="4158854" y="5355013"/>
                </a:lnTo>
                <a:lnTo>
                  <a:pt x="4162774" y="5321350"/>
                </a:lnTo>
                <a:lnTo>
                  <a:pt x="4187733" y="5272796"/>
                </a:lnTo>
                <a:lnTo>
                  <a:pt x="4200644" y="5248928"/>
                </a:lnTo>
                <a:lnTo>
                  <a:pt x="4211191" y="5229432"/>
                </a:lnTo>
                <a:lnTo>
                  <a:pt x="4211356" y="5179067"/>
                </a:lnTo>
                <a:lnTo>
                  <a:pt x="4211356" y="5179066"/>
                </a:lnTo>
                <a:cubicBezTo>
                  <a:pt x="4210880" y="5176875"/>
                  <a:pt x="4209690" y="5174399"/>
                  <a:pt x="4208809" y="5172089"/>
                </a:cubicBezTo>
                <a:lnTo>
                  <a:pt x="4208118" y="5166113"/>
                </a:lnTo>
                <a:lnTo>
                  <a:pt x="4214833" y="5133224"/>
                </a:lnTo>
                <a:lnTo>
                  <a:pt x="4214833" y="5133223"/>
                </a:lnTo>
                <a:lnTo>
                  <a:pt x="4214832" y="5133219"/>
                </a:lnTo>
                <a:lnTo>
                  <a:pt x="4207690" y="5102460"/>
                </a:lnTo>
                <a:lnTo>
                  <a:pt x="4201805" y="5087442"/>
                </a:lnTo>
                <a:lnTo>
                  <a:pt x="4201799" y="5087422"/>
                </a:lnTo>
                <a:cubicBezTo>
                  <a:pt x="4195713" y="5072410"/>
                  <a:pt x="4189614" y="5057380"/>
                  <a:pt x="4188685" y="5041520"/>
                </a:cubicBezTo>
                <a:cubicBezTo>
                  <a:pt x="4187543" y="5022851"/>
                  <a:pt x="4173445" y="5003800"/>
                  <a:pt x="4162206" y="4987036"/>
                </a:cubicBezTo>
                <a:lnTo>
                  <a:pt x="4144924" y="4957453"/>
                </a:lnTo>
                <a:lnTo>
                  <a:pt x="4137372" y="4933804"/>
                </a:lnTo>
                <a:lnTo>
                  <a:pt x="4138774" y="4912168"/>
                </a:lnTo>
                <a:cubicBezTo>
                  <a:pt x="4140536" y="4904357"/>
                  <a:pt x="4141048" y="4896713"/>
                  <a:pt x="4140479" y="4889275"/>
                </a:cubicBezTo>
                <a:lnTo>
                  <a:pt x="4140479" y="4889274"/>
                </a:lnTo>
                <a:lnTo>
                  <a:pt x="4135701" y="4867613"/>
                </a:lnTo>
                <a:lnTo>
                  <a:pt x="4132950" y="4863342"/>
                </a:lnTo>
                <a:lnTo>
                  <a:pt x="4131200" y="4857316"/>
                </a:lnTo>
                <a:cubicBezTo>
                  <a:pt x="4126057" y="4847213"/>
                  <a:pt x="4119056" y="4837702"/>
                  <a:pt x="4110769" y="4828915"/>
                </a:cubicBezTo>
                <a:lnTo>
                  <a:pt x="4095933" y="4800482"/>
                </a:lnTo>
                <a:lnTo>
                  <a:pt x="4097242" y="4767764"/>
                </a:lnTo>
                <a:cubicBezTo>
                  <a:pt x="4103148" y="4738235"/>
                  <a:pt x="4103530" y="4707564"/>
                  <a:pt x="4107149" y="4677655"/>
                </a:cubicBezTo>
                <a:cubicBezTo>
                  <a:pt x="4107911" y="4671176"/>
                  <a:pt x="4110579" y="4662986"/>
                  <a:pt x="4115151" y="4659174"/>
                </a:cubicBezTo>
                <a:cubicBezTo>
                  <a:pt x="4171921" y="4612500"/>
                  <a:pt x="4172493" y="4546776"/>
                  <a:pt x="4175161" y="4482004"/>
                </a:cubicBezTo>
                <a:cubicBezTo>
                  <a:pt x="4176875" y="4442761"/>
                  <a:pt x="4176875" y="4403325"/>
                  <a:pt x="4175923" y="4363890"/>
                </a:cubicBezTo>
                <a:lnTo>
                  <a:pt x="4175923" y="4363889"/>
                </a:lnTo>
                <a:cubicBezTo>
                  <a:pt x="4175731" y="4350553"/>
                  <a:pt x="4172683" y="4336456"/>
                  <a:pt x="4166969" y="4324644"/>
                </a:cubicBezTo>
                <a:cubicBezTo>
                  <a:pt x="4154966" y="4300069"/>
                  <a:pt x="4139346" y="4277400"/>
                  <a:pt x="4127153" y="4253013"/>
                </a:cubicBezTo>
                <a:close/>
                <a:moveTo>
                  <a:pt x="4190328" y="2836171"/>
                </a:moveTo>
                <a:lnTo>
                  <a:pt x="4181637" y="2848792"/>
                </a:lnTo>
                <a:cubicBezTo>
                  <a:pt x="4176637" y="2865009"/>
                  <a:pt x="4170779" y="2881306"/>
                  <a:pt x="4166033" y="2897784"/>
                </a:cubicBezTo>
                <a:lnTo>
                  <a:pt x="4165004" y="2903549"/>
                </a:lnTo>
                <a:lnTo>
                  <a:pt x="4161730" y="2914327"/>
                </a:lnTo>
                <a:lnTo>
                  <a:pt x="4157099" y="2947858"/>
                </a:lnTo>
                <a:lnTo>
                  <a:pt x="4157098" y="2947861"/>
                </a:lnTo>
                <a:lnTo>
                  <a:pt x="4157098" y="2947862"/>
                </a:lnTo>
                <a:cubicBezTo>
                  <a:pt x="4156729" y="2959156"/>
                  <a:pt x="4157729" y="2970575"/>
                  <a:pt x="4160682" y="2982148"/>
                </a:cubicBezTo>
                <a:lnTo>
                  <a:pt x="4172375" y="3077401"/>
                </a:lnTo>
                <a:lnTo>
                  <a:pt x="4159920" y="3172653"/>
                </a:lnTo>
                <a:cubicBezTo>
                  <a:pt x="4134011" y="3276479"/>
                  <a:pt x="4106579" y="3380304"/>
                  <a:pt x="4112293" y="3489466"/>
                </a:cubicBezTo>
                <a:cubicBezTo>
                  <a:pt x="4113245" y="3507562"/>
                  <a:pt x="4101624" y="3529089"/>
                  <a:pt x="4090194" y="3544712"/>
                </a:cubicBezTo>
                <a:cubicBezTo>
                  <a:pt x="4079336" y="3559667"/>
                  <a:pt x="4073477" y="3566811"/>
                  <a:pt x="4072572" y="3574407"/>
                </a:cubicBezTo>
                <a:lnTo>
                  <a:pt x="4072572" y="3574408"/>
                </a:lnTo>
                <a:cubicBezTo>
                  <a:pt x="4071667" y="3582004"/>
                  <a:pt x="4075716" y="3590053"/>
                  <a:pt x="4084670" y="3606817"/>
                </a:cubicBezTo>
                <a:cubicBezTo>
                  <a:pt x="4089052" y="3614819"/>
                  <a:pt x="4091718" y="3624725"/>
                  <a:pt x="4098196" y="3630632"/>
                </a:cubicBezTo>
                <a:lnTo>
                  <a:pt x="4115925" y="3654415"/>
                </a:lnTo>
                <a:lnTo>
                  <a:pt x="4118836" y="3665923"/>
                </a:lnTo>
                <a:lnTo>
                  <a:pt x="4122437" y="3680163"/>
                </a:lnTo>
                <a:lnTo>
                  <a:pt x="4118389" y="3734836"/>
                </a:lnTo>
                <a:lnTo>
                  <a:pt x="4118389" y="3734837"/>
                </a:lnTo>
                <a:cubicBezTo>
                  <a:pt x="4117437" y="3741315"/>
                  <a:pt x="4116103" y="3749125"/>
                  <a:pt x="4118771" y="3754652"/>
                </a:cubicBezTo>
                <a:lnTo>
                  <a:pt x="4125128" y="3789775"/>
                </a:lnTo>
                <a:lnTo>
                  <a:pt x="4110197" y="3822471"/>
                </a:lnTo>
                <a:cubicBezTo>
                  <a:pt x="4103149" y="3831901"/>
                  <a:pt x="4097529" y="3842045"/>
                  <a:pt x="4095862" y="3852618"/>
                </a:cubicBezTo>
                <a:lnTo>
                  <a:pt x="4095862" y="3852619"/>
                </a:lnTo>
                <a:lnTo>
                  <a:pt x="4096642" y="3868763"/>
                </a:lnTo>
                <a:lnTo>
                  <a:pt x="4105245" y="3885336"/>
                </a:lnTo>
                <a:lnTo>
                  <a:pt x="4105245" y="3885338"/>
                </a:lnTo>
                <a:cubicBezTo>
                  <a:pt x="4114961" y="3897721"/>
                  <a:pt x="4122367" y="3910318"/>
                  <a:pt x="4127626" y="3923124"/>
                </a:cubicBezTo>
                <a:lnTo>
                  <a:pt x="4137130" y="3962159"/>
                </a:lnTo>
                <a:lnTo>
                  <a:pt x="4121438" y="4043837"/>
                </a:lnTo>
                <a:lnTo>
                  <a:pt x="4121437" y="4043838"/>
                </a:lnTo>
                <a:cubicBezTo>
                  <a:pt x="4112674" y="4063841"/>
                  <a:pt x="4107292" y="4083701"/>
                  <a:pt x="4106316" y="4103824"/>
                </a:cubicBezTo>
                <a:lnTo>
                  <a:pt x="4106316" y="4103825"/>
                </a:lnTo>
                <a:lnTo>
                  <a:pt x="4108283" y="4134255"/>
                </a:lnTo>
                <a:lnTo>
                  <a:pt x="4117627" y="4165381"/>
                </a:lnTo>
                <a:lnTo>
                  <a:pt x="4117627" y="4165383"/>
                </a:lnTo>
                <a:lnTo>
                  <a:pt x="4121532" y="4192387"/>
                </a:lnTo>
                <a:lnTo>
                  <a:pt x="4121532" y="4192386"/>
                </a:lnTo>
                <a:cubicBezTo>
                  <a:pt x="4121628" y="4182766"/>
                  <a:pt x="4121056" y="4173479"/>
                  <a:pt x="4117627" y="4165382"/>
                </a:cubicBezTo>
                <a:lnTo>
                  <a:pt x="4117627" y="4165381"/>
                </a:lnTo>
                <a:lnTo>
                  <a:pt x="4106316" y="4103825"/>
                </a:lnTo>
                <a:lnTo>
                  <a:pt x="4121437" y="4043839"/>
                </a:lnTo>
                <a:lnTo>
                  <a:pt x="4121438" y="4043837"/>
                </a:lnTo>
                <a:lnTo>
                  <a:pt x="4134740" y="4002409"/>
                </a:lnTo>
                <a:lnTo>
                  <a:pt x="4137130" y="3962159"/>
                </a:lnTo>
                <a:lnTo>
                  <a:pt x="4137130" y="3962158"/>
                </a:lnTo>
                <a:cubicBezTo>
                  <a:pt x="4134868" y="3935726"/>
                  <a:pt x="4124677" y="3910103"/>
                  <a:pt x="4105245" y="3885337"/>
                </a:cubicBezTo>
                <a:lnTo>
                  <a:pt x="4105245" y="3885336"/>
                </a:lnTo>
                <a:lnTo>
                  <a:pt x="4095862" y="3852619"/>
                </a:lnTo>
                <a:lnTo>
                  <a:pt x="4110197" y="3822472"/>
                </a:lnTo>
                <a:cubicBezTo>
                  <a:pt x="4118389" y="3811613"/>
                  <a:pt x="4123533" y="3800896"/>
                  <a:pt x="4125128" y="3789776"/>
                </a:cubicBezTo>
                <a:lnTo>
                  <a:pt x="4125128" y="3789775"/>
                </a:lnTo>
                <a:cubicBezTo>
                  <a:pt x="4126724" y="3778654"/>
                  <a:pt x="4124771" y="3767129"/>
                  <a:pt x="4118771" y="3754651"/>
                </a:cubicBezTo>
                <a:lnTo>
                  <a:pt x="4118389" y="3734837"/>
                </a:lnTo>
                <a:lnTo>
                  <a:pt x="4122437" y="3680163"/>
                </a:lnTo>
                <a:lnTo>
                  <a:pt x="4122437" y="3680162"/>
                </a:lnTo>
                <a:lnTo>
                  <a:pt x="4118836" y="3665923"/>
                </a:lnTo>
                <a:lnTo>
                  <a:pt x="4115925" y="3654415"/>
                </a:lnTo>
                <a:lnTo>
                  <a:pt x="4115925" y="3654415"/>
                </a:lnTo>
                <a:lnTo>
                  <a:pt x="4115925" y="3654415"/>
                </a:lnTo>
                <a:cubicBezTo>
                  <a:pt x="4112115" y="3646122"/>
                  <a:pt x="4106436" y="3638156"/>
                  <a:pt x="4098196" y="3630631"/>
                </a:cubicBezTo>
                <a:cubicBezTo>
                  <a:pt x="4091718" y="3624724"/>
                  <a:pt x="4089052" y="3614818"/>
                  <a:pt x="4084670" y="3606816"/>
                </a:cubicBezTo>
                <a:cubicBezTo>
                  <a:pt x="4080193" y="3598434"/>
                  <a:pt x="4076942" y="3592231"/>
                  <a:pt x="4074924" y="3587173"/>
                </a:cubicBezTo>
                <a:lnTo>
                  <a:pt x="4072572" y="3574407"/>
                </a:lnTo>
                <a:lnTo>
                  <a:pt x="4077651" y="3562320"/>
                </a:lnTo>
                <a:cubicBezTo>
                  <a:pt x="4080586" y="3557715"/>
                  <a:pt x="4084765" y="3552190"/>
                  <a:pt x="4090194" y="3544713"/>
                </a:cubicBezTo>
                <a:cubicBezTo>
                  <a:pt x="4101624" y="3529090"/>
                  <a:pt x="4113245" y="3507563"/>
                  <a:pt x="4112293" y="3489467"/>
                </a:cubicBezTo>
                <a:cubicBezTo>
                  <a:pt x="4106579" y="3380305"/>
                  <a:pt x="4134011" y="3276480"/>
                  <a:pt x="4159920" y="3172654"/>
                </a:cubicBezTo>
                <a:cubicBezTo>
                  <a:pt x="4167922" y="3140649"/>
                  <a:pt x="4172160" y="3109025"/>
                  <a:pt x="4172375" y="3077401"/>
                </a:cubicBezTo>
                <a:lnTo>
                  <a:pt x="4172375" y="3077400"/>
                </a:lnTo>
                <a:cubicBezTo>
                  <a:pt x="4172589" y="3045776"/>
                  <a:pt x="4168779" y="3014152"/>
                  <a:pt x="4160682" y="2982147"/>
                </a:cubicBezTo>
                <a:lnTo>
                  <a:pt x="4157098" y="2947862"/>
                </a:lnTo>
                <a:lnTo>
                  <a:pt x="4157099" y="2947858"/>
                </a:lnTo>
                <a:lnTo>
                  <a:pt x="4165004" y="2903549"/>
                </a:lnTo>
                <a:lnTo>
                  <a:pt x="4181637" y="2848793"/>
                </a:lnTo>
                <a:cubicBezTo>
                  <a:pt x="4182970" y="2844316"/>
                  <a:pt x="4186256" y="2839982"/>
                  <a:pt x="4190328" y="2836172"/>
                </a:cubicBezTo>
                <a:close/>
                <a:moveTo>
                  <a:pt x="3705842" y="1508457"/>
                </a:moveTo>
                <a:lnTo>
                  <a:pt x="3677748" y="1596213"/>
                </a:lnTo>
                <a:cubicBezTo>
                  <a:pt x="3675271" y="1604978"/>
                  <a:pt x="3676796" y="1615836"/>
                  <a:pt x="3679653" y="1624980"/>
                </a:cubicBezTo>
                <a:cubicBezTo>
                  <a:pt x="3689369" y="1656223"/>
                  <a:pt x="3713754" y="1676036"/>
                  <a:pt x="3736234" y="1697753"/>
                </a:cubicBezTo>
                <a:cubicBezTo>
                  <a:pt x="3746141" y="1707279"/>
                  <a:pt x="3753189" y="1720423"/>
                  <a:pt x="3758903" y="1733188"/>
                </a:cubicBezTo>
                <a:cubicBezTo>
                  <a:pt x="3773574" y="1766335"/>
                  <a:pt x="3786718" y="1800246"/>
                  <a:pt x="3800624" y="1833775"/>
                </a:cubicBezTo>
                <a:cubicBezTo>
                  <a:pt x="3801958" y="1837013"/>
                  <a:pt x="3805387" y="1839679"/>
                  <a:pt x="3808245" y="1842158"/>
                </a:cubicBezTo>
                <a:cubicBezTo>
                  <a:pt x="3838346" y="1866922"/>
                  <a:pt x="3868635" y="1891497"/>
                  <a:pt x="3898736" y="1916454"/>
                </a:cubicBezTo>
                <a:cubicBezTo>
                  <a:pt x="3904450" y="1921216"/>
                  <a:pt x="3908642" y="1928076"/>
                  <a:pt x="3914166" y="1933219"/>
                </a:cubicBezTo>
                <a:cubicBezTo>
                  <a:pt x="3921786" y="1940459"/>
                  <a:pt x="3929027" y="1949603"/>
                  <a:pt x="3938171" y="1953413"/>
                </a:cubicBezTo>
                <a:cubicBezTo>
                  <a:pt x="3966936" y="1965224"/>
                  <a:pt x="3979320" y="1987894"/>
                  <a:pt x="3984654" y="2016469"/>
                </a:cubicBezTo>
                <a:cubicBezTo>
                  <a:pt x="3989607" y="2042570"/>
                  <a:pt x="3993799" y="2068669"/>
                  <a:pt x="3999513" y="2094578"/>
                </a:cubicBezTo>
                <a:cubicBezTo>
                  <a:pt x="4006371" y="2126201"/>
                  <a:pt x="4013801" y="2157636"/>
                  <a:pt x="4022184" y="2188879"/>
                </a:cubicBezTo>
                <a:cubicBezTo>
                  <a:pt x="4025804" y="2202404"/>
                  <a:pt x="4029994" y="2216692"/>
                  <a:pt x="4037424" y="2228314"/>
                </a:cubicBezTo>
                <a:cubicBezTo>
                  <a:pt x="4057999" y="2260890"/>
                  <a:pt x="4071905" y="2295753"/>
                  <a:pt x="4066381" y="2334044"/>
                </a:cubicBezTo>
                <a:cubicBezTo>
                  <a:pt x="4061999" y="2364715"/>
                  <a:pt x="4073239" y="2390434"/>
                  <a:pt x="4090766" y="2409485"/>
                </a:cubicBezTo>
                <a:cubicBezTo>
                  <a:pt x="4098720" y="2418154"/>
                  <a:pt x="4104233" y="2426976"/>
                  <a:pt x="4107867" y="2435912"/>
                </a:cubicBezTo>
                <a:lnTo>
                  <a:pt x="4113698" y="2463017"/>
                </a:lnTo>
                <a:lnTo>
                  <a:pt x="4105056" y="2518262"/>
                </a:lnTo>
                <a:lnTo>
                  <a:pt x="4105055" y="2518263"/>
                </a:lnTo>
                <a:cubicBezTo>
                  <a:pt x="4102388" y="2527789"/>
                  <a:pt x="4101244" y="2536456"/>
                  <a:pt x="4101411" y="2545005"/>
                </a:cubicBezTo>
                <a:lnTo>
                  <a:pt x="4101411" y="2545006"/>
                </a:lnTo>
                <a:cubicBezTo>
                  <a:pt x="4101577" y="2553555"/>
                  <a:pt x="4103054" y="2561985"/>
                  <a:pt x="4105625" y="2571034"/>
                </a:cubicBezTo>
                <a:cubicBezTo>
                  <a:pt x="4117627" y="2612945"/>
                  <a:pt x="4150204" y="2640950"/>
                  <a:pt x="4178779" y="2668001"/>
                </a:cubicBezTo>
                <a:cubicBezTo>
                  <a:pt x="4203164" y="2691054"/>
                  <a:pt x="4216880" y="2716963"/>
                  <a:pt x="4227170" y="2745348"/>
                </a:cubicBezTo>
                <a:lnTo>
                  <a:pt x="4227170" y="2745351"/>
                </a:lnTo>
                <a:lnTo>
                  <a:pt x="4233090" y="2778005"/>
                </a:lnTo>
                <a:lnTo>
                  <a:pt x="4232670" y="2785439"/>
                </a:lnTo>
                <a:lnTo>
                  <a:pt x="4222591" y="2811779"/>
                </a:lnTo>
                <a:lnTo>
                  <a:pt x="4222587" y="2811786"/>
                </a:lnTo>
                <a:lnTo>
                  <a:pt x="4222588" y="2811786"/>
                </a:lnTo>
                <a:lnTo>
                  <a:pt x="4222591" y="2811779"/>
                </a:lnTo>
                <a:lnTo>
                  <a:pt x="4232241" y="2793022"/>
                </a:lnTo>
                <a:lnTo>
                  <a:pt x="4232670" y="2785439"/>
                </a:lnTo>
                <a:lnTo>
                  <a:pt x="4233870" y="2782304"/>
                </a:lnTo>
                <a:lnTo>
                  <a:pt x="4233090" y="2778005"/>
                </a:lnTo>
                <a:lnTo>
                  <a:pt x="4233500" y="2770757"/>
                </a:lnTo>
                <a:lnTo>
                  <a:pt x="4227170" y="2745351"/>
                </a:lnTo>
                <a:lnTo>
                  <a:pt x="4227170" y="2745347"/>
                </a:lnTo>
                <a:cubicBezTo>
                  <a:pt x="4216880" y="2716962"/>
                  <a:pt x="4203164" y="2691053"/>
                  <a:pt x="4178779" y="2668000"/>
                </a:cubicBezTo>
                <a:cubicBezTo>
                  <a:pt x="4150204" y="2640949"/>
                  <a:pt x="4117627" y="2612944"/>
                  <a:pt x="4105625" y="2571033"/>
                </a:cubicBezTo>
                <a:lnTo>
                  <a:pt x="4101411" y="2545006"/>
                </a:lnTo>
                <a:lnTo>
                  <a:pt x="4105055" y="2518264"/>
                </a:lnTo>
                <a:lnTo>
                  <a:pt x="4105056" y="2518262"/>
                </a:lnTo>
                <a:lnTo>
                  <a:pt x="4111636" y="2490550"/>
                </a:lnTo>
                <a:lnTo>
                  <a:pt x="4113698" y="2463017"/>
                </a:lnTo>
                <a:lnTo>
                  <a:pt x="4113698" y="2463016"/>
                </a:lnTo>
                <a:cubicBezTo>
                  <a:pt x="4112817" y="2444776"/>
                  <a:pt x="4106674" y="2426821"/>
                  <a:pt x="4090766" y="2409484"/>
                </a:cubicBezTo>
                <a:cubicBezTo>
                  <a:pt x="4073239" y="2390433"/>
                  <a:pt x="4061999" y="2364714"/>
                  <a:pt x="4066381" y="2334043"/>
                </a:cubicBezTo>
                <a:cubicBezTo>
                  <a:pt x="4071905" y="2295752"/>
                  <a:pt x="4057999" y="2260889"/>
                  <a:pt x="4037424" y="2228313"/>
                </a:cubicBezTo>
                <a:cubicBezTo>
                  <a:pt x="4029994" y="2216691"/>
                  <a:pt x="4025804" y="2202403"/>
                  <a:pt x="4022184" y="2188878"/>
                </a:cubicBezTo>
                <a:cubicBezTo>
                  <a:pt x="4013801" y="2157635"/>
                  <a:pt x="4006371" y="2126200"/>
                  <a:pt x="3999513" y="2094577"/>
                </a:cubicBezTo>
                <a:cubicBezTo>
                  <a:pt x="3993799" y="2068668"/>
                  <a:pt x="3989607" y="2042569"/>
                  <a:pt x="3984654" y="2016468"/>
                </a:cubicBezTo>
                <a:cubicBezTo>
                  <a:pt x="3979320" y="1987893"/>
                  <a:pt x="3966936" y="1965223"/>
                  <a:pt x="3938171" y="1953412"/>
                </a:cubicBezTo>
                <a:cubicBezTo>
                  <a:pt x="3929027" y="1949602"/>
                  <a:pt x="3921786" y="1940458"/>
                  <a:pt x="3914166" y="1933218"/>
                </a:cubicBezTo>
                <a:cubicBezTo>
                  <a:pt x="3908642" y="1928075"/>
                  <a:pt x="3904450" y="1921215"/>
                  <a:pt x="3898736" y="1916453"/>
                </a:cubicBezTo>
                <a:cubicBezTo>
                  <a:pt x="3868635" y="1891496"/>
                  <a:pt x="3838346" y="1866921"/>
                  <a:pt x="3808245" y="1842157"/>
                </a:cubicBezTo>
                <a:cubicBezTo>
                  <a:pt x="3805387" y="1839678"/>
                  <a:pt x="3801958" y="1837012"/>
                  <a:pt x="3800624" y="1833774"/>
                </a:cubicBezTo>
                <a:cubicBezTo>
                  <a:pt x="3786718" y="1800245"/>
                  <a:pt x="3773575" y="1766334"/>
                  <a:pt x="3758903" y="1733187"/>
                </a:cubicBezTo>
                <a:cubicBezTo>
                  <a:pt x="3753189" y="1720422"/>
                  <a:pt x="3746141" y="1707278"/>
                  <a:pt x="3736235" y="1697752"/>
                </a:cubicBezTo>
                <a:cubicBezTo>
                  <a:pt x="3713755" y="1676035"/>
                  <a:pt x="3689369" y="1656222"/>
                  <a:pt x="3679653" y="1624979"/>
                </a:cubicBezTo>
                <a:cubicBezTo>
                  <a:pt x="3676797" y="1615835"/>
                  <a:pt x="3675272" y="1604977"/>
                  <a:pt x="3677749" y="1596212"/>
                </a:cubicBezTo>
                <a:close/>
                <a:moveTo>
                  <a:pt x="3724447" y="1459072"/>
                </a:moveTo>
                <a:lnTo>
                  <a:pt x="3724446" y="1459073"/>
                </a:lnTo>
                <a:lnTo>
                  <a:pt x="3715229" y="1481571"/>
                </a:lnTo>
                <a:close/>
                <a:moveTo>
                  <a:pt x="3743640" y="1268757"/>
                </a:moveTo>
                <a:cubicBezTo>
                  <a:pt x="3744092" y="1275401"/>
                  <a:pt x="3745664" y="1281688"/>
                  <a:pt x="3748807" y="1286069"/>
                </a:cubicBezTo>
                <a:cubicBezTo>
                  <a:pt x="3763380" y="1306929"/>
                  <a:pt x="3769620" y="1328552"/>
                  <a:pt x="3771144" y="1350627"/>
                </a:cubicBezTo>
                <a:lnTo>
                  <a:pt x="3765550" y="1413839"/>
                </a:lnTo>
                <a:lnTo>
                  <a:pt x="3771145" y="1350626"/>
                </a:lnTo>
                <a:cubicBezTo>
                  <a:pt x="3769620" y="1328551"/>
                  <a:pt x="3763381" y="1306929"/>
                  <a:pt x="3748807" y="1286068"/>
                </a:cubicBezTo>
                <a:close/>
                <a:moveTo>
                  <a:pt x="3685369" y="773034"/>
                </a:moveTo>
                <a:lnTo>
                  <a:pt x="3685369" y="773035"/>
                </a:lnTo>
                <a:cubicBezTo>
                  <a:pt x="3687655" y="800276"/>
                  <a:pt x="3690893" y="827329"/>
                  <a:pt x="3693369" y="854379"/>
                </a:cubicBezTo>
                <a:cubicBezTo>
                  <a:pt x="3695655" y="878956"/>
                  <a:pt x="3696417" y="903722"/>
                  <a:pt x="3724422" y="915343"/>
                </a:cubicBezTo>
                <a:cubicBezTo>
                  <a:pt x="3728804" y="917059"/>
                  <a:pt x="3732042" y="922773"/>
                  <a:pt x="3734900" y="927155"/>
                </a:cubicBezTo>
                <a:cubicBezTo>
                  <a:pt x="3778908" y="994785"/>
                  <a:pt x="3777764" y="1030980"/>
                  <a:pt x="3731280" y="1097087"/>
                </a:cubicBezTo>
                <a:cubicBezTo>
                  <a:pt x="3726518" y="1103945"/>
                  <a:pt x="3723088" y="1118613"/>
                  <a:pt x="3726898" y="1123185"/>
                </a:cubicBezTo>
                <a:cubicBezTo>
                  <a:pt x="3742710" y="1142617"/>
                  <a:pt x="3749759" y="1162953"/>
                  <a:pt x="3751617" y="1184028"/>
                </a:cubicBezTo>
                <a:cubicBezTo>
                  <a:pt x="3749759" y="1162953"/>
                  <a:pt x="3742711" y="1142616"/>
                  <a:pt x="3726899" y="1123184"/>
                </a:cubicBezTo>
                <a:cubicBezTo>
                  <a:pt x="3723089" y="1118612"/>
                  <a:pt x="3726519" y="1103944"/>
                  <a:pt x="3731281" y="1097086"/>
                </a:cubicBezTo>
                <a:cubicBezTo>
                  <a:pt x="3777765" y="1030979"/>
                  <a:pt x="3778909" y="994784"/>
                  <a:pt x="3734901" y="927154"/>
                </a:cubicBezTo>
                <a:cubicBezTo>
                  <a:pt x="3732043" y="922772"/>
                  <a:pt x="3728805" y="917058"/>
                  <a:pt x="3724423" y="915342"/>
                </a:cubicBezTo>
                <a:cubicBezTo>
                  <a:pt x="3696417" y="903721"/>
                  <a:pt x="3695655" y="878955"/>
                  <a:pt x="3693369" y="854378"/>
                </a:cubicBezTo>
                <a:close/>
                <a:moveTo>
                  <a:pt x="3740770" y="517850"/>
                </a:moveTo>
                <a:lnTo>
                  <a:pt x="3731852" y="556047"/>
                </a:lnTo>
                <a:cubicBezTo>
                  <a:pt x="3729756" y="564048"/>
                  <a:pt x="3724232" y="572622"/>
                  <a:pt x="3725374" y="580050"/>
                </a:cubicBezTo>
                <a:cubicBezTo>
                  <a:pt x="3728708" y="601578"/>
                  <a:pt x="3726279" y="622200"/>
                  <a:pt x="3721993" y="642537"/>
                </a:cubicBezTo>
                <a:lnTo>
                  <a:pt x="3709470" y="694927"/>
                </a:lnTo>
                <a:lnTo>
                  <a:pt x="3721994" y="642536"/>
                </a:lnTo>
                <a:cubicBezTo>
                  <a:pt x="3726280" y="622200"/>
                  <a:pt x="3728709" y="601577"/>
                  <a:pt x="3725375" y="580049"/>
                </a:cubicBezTo>
                <a:cubicBezTo>
                  <a:pt x="3724233" y="572621"/>
                  <a:pt x="3729757" y="564047"/>
                  <a:pt x="3731853" y="556046"/>
                </a:cubicBezTo>
                <a:close/>
                <a:moveTo>
                  <a:pt x="3754065" y="298168"/>
                </a:moveTo>
                <a:lnTo>
                  <a:pt x="3739283" y="313532"/>
                </a:lnTo>
                <a:lnTo>
                  <a:pt x="3739283" y="313532"/>
                </a:lnTo>
                <a:lnTo>
                  <a:pt x="3739282" y="313533"/>
                </a:lnTo>
                <a:cubicBezTo>
                  <a:pt x="3735090" y="316389"/>
                  <a:pt x="3737376" y="330298"/>
                  <a:pt x="3738710" y="338870"/>
                </a:cubicBezTo>
                <a:lnTo>
                  <a:pt x="3738716" y="338898"/>
                </a:lnTo>
                <a:lnTo>
                  <a:pt x="3748617" y="395639"/>
                </a:lnTo>
                <a:lnTo>
                  <a:pt x="3744807" y="367327"/>
                </a:lnTo>
                <a:lnTo>
                  <a:pt x="3738716" y="338898"/>
                </a:lnTo>
                <a:lnTo>
                  <a:pt x="3738711" y="338869"/>
                </a:lnTo>
                <a:cubicBezTo>
                  <a:pt x="3738044" y="334583"/>
                  <a:pt x="3737139" y="328963"/>
                  <a:pt x="3736925" y="324057"/>
                </a:cubicBezTo>
                <a:lnTo>
                  <a:pt x="3739283" y="313532"/>
                </a:lnTo>
                <a:close/>
                <a:moveTo>
                  <a:pt x="3761610" y="281567"/>
                </a:moveTo>
                <a:lnTo>
                  <a:pt x="3756715" y="295414"/>
                </a:lnTo>
                <a:lnTo>
                  <a:pt x="3756716" y="295414"/>
                </a:lnTo>
                <a:close/>
                <a:moveTo>
                  <a:pt x="3748290" y="24485"/>
                </a:moveTo>
                <a:lnTo>
                  <a:pt x="3746027" y="74128"/>
                </a:lnTo>
                <a:cubicBezTo>
                  <a:pt x="3746950" y="91491"/>
                  <a:pt x="3749260" y="108702"/>
                  <a:pt x="3751951" y="125860"/>
                </a:cubicBezTo>
                <a:lnTo>
                  <a:pt x="3756346" y="153386"/>
                </a:lnTo>
                <a:lnTo>
                  <a:pt x="3764619" y="228943"/>
                </a:lnTo>
                <a:lnTo>
                  <a:pt x="3760160" y="177270"/>
                </a:lnTo>
                <a:lnTo>
                  <a:pt x="3756346" y="153386"/>
                </a:lnTo>
                <a:lnTo>
                  <a:pt x="3756147" y="151568"/>
                </a:lnTo>
                <a:cubicBezTo>
                  <a:pt x="3751917" y="125875"/>
                  <a:pt x="3747412" y="100173"/>
                  <a:pt x="3746028" y="74128"/>
                </a:cubicBezTo>
                <a:close/>
                <a:moveTo>
                  <a:pt x="3745709" y="0"/>
                </a:moveTo>
                <a:lnTo>
                  <a:pt x="3748427" y="21485"/>
                </a:lnTo>
                <a:lnTo>
                  <a:pt x="3745709" y="0"/>
                </a:lnTo>
                <a:lnTo>
                  <a:pt x="4209817" y="0"/>
                </a:lnTo>
                <a:lnTo>
                  <a:pt x="4208690" y="2816"/>
                </a:lnTo>
                <a:cubicBezTo>
                  <a:pt x="4200308" y="21485"/>
                  <a:pt x="4197640" y="43011"/>
                  <a:pt x="4194592" y="63586"/>
                </a:cubicBezTo>
                <a:cubicBezTo>
                  <a:pt x="4189067" y="101307"/>
                  <a:pt x="4185637" y="139218"/>
                  <a:pt x="4180685" y="176938"/>
                </a:cubicBezTo>
                <a:cubicBezTo>
                  <a:pt x="4179541" y="184940"/>
                  <a:pt x="4177447" y="194084"/>
                  <a:pt x="4172683" y="200181"/>
                </a:cubicBezTo>
                <a:cubicBezTo>
                  <a:pt x="4140678" y="241900"/>
                  <a:pt x="4131725" y="292578"/>
                  <a:pt x="4134771" y="340773"/>
                </a:cubicBezTo>
                <a:cubicBezTo>
                  <a:pt x="4137060" y="378685"/>
                  <a:pt x="4138774" y="415834"/>
                  <a:pt x="4135536" y="453363"/>
                </a:cubicBezTo>
                <a:cubicBezTo>
                  <a:pt x="4135344" y="456221"/>
                  <a:pt x="4135726" y="460031"/>
                  <a:pt x="4137250" y="462125"/>
                </a:cubicBezTo>
                <a:cubicBezTo>
                  <a:pt x="4147346" y="475080"/>
                  <a:pt x="4148108" y="488606"/>
                  <a:pt x="4149822" y="505181"/>
                </a:cubicBezTo>
                <a:cubicBezTo>
                  <a:pt x="4152300" y="528614"/>
                  <a:pt x="4150584" y="550140"/>
                  <a:pt x="4146394" y="571859"/>
                </a:cubicBezTo>
                <a:cubicBezTo>
                  <a:pt x="4143346" y="587671"/>
                  <a:pt x="4137060" y="603672"/>
                  <a:pt x="4129057" y="617771"/>
                </a:cubicBezTo>
                <a:cubicBezTo>
                  <a:pt x="4117817" y="637391"/>
                  <a:pt x="4113437" y="656254"/>
                  <a:pt x="4128295" y="674922"/>
                </a:cubicBezTo>
                <a:cubicBezTo>
                  <a:pt x="4144108" y="695115"/>
                  <a:pt x="4138584" y="717976"/>
                  <a:pt x="4139154" y="740267"/>
                </a:cubicBezTo>
                <a:cubicBezTo>
                  <a:pt x="4139346" y="749981"/>
                  <a:pt x="4138964" y="760269"/>
                  <a:pt x="4141440" y="769604"/>
                </a:cubicBezTo>
                <a:cubicBezTo>
                  <a:pt x="4148490" y="796654"/>
                  <a:pt x="4159158" y="822755"/>
                  <a:pt x="4163920" y="850188"/>
                </a:cubicBezTo>
                <a:cubicBezTo>
                  <a:pt x="4166587" y="865429"/>
                  <a:pt x="4161824" y="882383"/>
                  <a:pt x="4158396" y="898197"/>
                </a:cubicBezTo>
                <a:cubicBezTo>
                  <a:pt x="4154776" y="914199"/>
                  <a:pt x="4149252" y="930010"/>
                  <a:pt x="4143536" y="945443"/>
                </a:cubicBezTo>
                <a:cubicBezTo>
                  <a:pt x="4139726" y="955919"/>
                  <a:pt x="4136106" y="967349"/>
                  <a:pt x="4129247" y="975732"/>
                </a:cubicBezTo>
                <a:cubicBezTo>
                  <a:pt x="4113627" y="994784"/>
                  <a:pt x="4110959" y="1014405"/>
                  <a:pt x="4119151" y="1036886"/>
                </a:cubicBezTo>
                <a:cubicBezTo>
                  <a:pt x="4120485" y="1040314"/>
                  <a:pt x="4120485" y="1044314"/>
                  <a:pt x="4120675" y="1048124"/>
                </a:cubicBezTo>
                <a:cubicBezTo>
                  <a:pt x="4124675" y="1109090"/>
                  <a:pt x="4127153" y="1170050"/>
                  <a:pt x="4133249" y="1230632"/>
                </a:cubicBezTo>
                <a:cubicBezTo>
                  <a:pt x="4135726" y="1255205"/>
                  <a:pt x="4146584" y="1278828"/>
                  <a:pt x="4153442" y="1303023"/>
                </a:cubicBezTo>
                <a:cubicBezTo>
                  <a:pt x="4154776" y="1307977"/>
                  <a:pt x="4156872" y="1313503"/>
                  <a:pt x="4155918" y="1318455"/>
                </a:cubicBezTo>
                <a:cubicBezTo>
                  <a:pt x="4146394" y="1372367"/>
                  <a:pt x="4160300" y="1422853"/>
                  <a:pt x="4178589" y="1472574"/>
                </a:cubicBezTo>
                <a:cubicBezTo>
                  <a:pt x="4180495" y="1477716"/>
                  <a:pt x="4179923" y="1484003"/>
                  <a:pt x="4179541" y="1489719"/>
                </a:cubicBezTo>
                <a:cubicBezTo>
                  <a:pt x="4178209" y="1505723"/>
                  <a:pt x="4171541" y="1523058"/>
                  <a:pt x="4175541" y="1537536"/>
                </a:cubicBezTo>
                <a:cubicBezTo>
                  <a:pt x="4186591" y="1576018"/>
                  <a:pt x="4199926" y="1614119"/>
                  <a:pt x="4216690" y="1650316"/>
                </a:cubicBezTo>
                <a:cubicBezTo>
                  <a:pt x="4233645" y="1687085"/>
                  <a:pt x="4247933" y="1721184"/>
                  <a:pt x="4230789" y="1763286"/>
                </a:cubicBezTo>
                <a:cubicBezTo>
                  <a:pt x="4223548" y="1781193"/>
                  <a:pt x="4228693" y="1804815"/>
                  <a:pt x="4230597" y="1825392"/>
                </a:cubicBezTo>
                <a:cubicBezTo>
                  <a:pt x="4232121" y="1840440"/>
                  <a:pt x="4240696" y="1854919"/>
                  <a:pt x="4240696" y="1869779"/>
                </a:cubicBezTo>
                <a:cubicBezTo>
                  <a:pt x="4240696" y="1909407"/>
                  <a:pt x="4250791" y="1944648"/>
                  <a:pt x="4271366" y="1978939"/>
                </a:cubicBezTo>
                <a:cubicBezTo>
                  <a:pt x="4279367" y="1992278"/>
                  <a:pt x="4274032" y="2013042"/>
                  <a:pt x="4276128" y="2030377"/>
                </a:cubicBezTo>
                <a:cubicBezTo>
                  <a:pt x="4278604" y="2048667"/>
                  <a:pt x="4280890" y="2067524"/>
                  <a:pt x="4286418" y="2085053"/>
                </a:cubicBezTo>
                <a:cubicBezTo>
                  <a:pt x="4300895" y="2130392"/>
                  <a:pt x="4317278" y="2175162"/>
                  <a:pt x="4332518" y="2220311"/>
                </a:cubicBezTo>
                <a:cubicBezTo>
                  <a:pt x="4345093" y="2257458"/>
                  <a:pt x="4335186" y="2294038"/>
                  <a:pt x="4329853" y="2330805"/>
                </a:cubicBezTo>
                <a:cubicBezTo>
                  <a:pt x="4326422" y="2353858"/>
                  <a:pt x="4318230" y="2375382"/>
                  <a:pt x="4330422" y="2401291"/>
                </a:cubicBezTo>
                <a:cubicBezTo>
                  <a:pt x="4342044" y="2426058"/>
                  <a:pt x="4339377" y="2457491"/>
                  <a:pt x="4345663" y="2485306"/>
                </a:cubicBezTo>
                <a:cubicBezTo>
                  <a:pt x="4350997" y="2508741"/>
                  <a:pt x="4359572" y="2531408"/>
                  <a:pt x="4367953" y="2554078"/>
                </a:cubicBezTo>
                <a:cubicBezTo>
                  <a:pt x="4379384" y="2584941"/>
                  <a:pt x="4391384" y="2615420"/>
                  <a:pt x="4385670" y="2649142"/>
                </a:cubicBezTo>
                <a:cubicBezTo>
                  <a:pt x="4379192" y="2687435"/>
                  <a:pt x="4403577" y="2713722"/>
                  <a:pt x="4419771" y="2743825"/>
                </a:cubicBezTo>
                <a:cubicBezTo>
                  <a:pt x="4430819" y="2764589"/>
                  <a:pt x="4439012" y="2787258"/>
                  <a:pt x="4445870" y="2809929"/>
                </a:cubicBezTo>
                <a:cubicBezTo>
                  <a:pt x="4454824" y="2840218"/>
                  <a:pt x="4460158" y="2871461"/>
                  <a:pt x="4468921" y="2901942"/>
                </a:cubicBezTo>
                <a:cubicBezTo>
                  <a:pt x="4482065" y="2948046"/>
                  <a:pt x="4492353" y="2994721"/>
                  <a:pt x="4485113" y="3042727"/>
                </a:cubicBezTo>
                <a:cubicBezTo>
                  <a:pt x="4481875" y="3064826"/>
                  <a:pt x="4482065" y="3085402"/>
                  <a:pt x="4486829" y="3107499"/>
                </a:cubicBezTo>
                <a:cubicBezTo>
                  <a:pt x="4494639" y="3143694"/>
                  <a:pt x="4495592" y="3180843"/>
                  <a:pt x="4524738" y="3209992"/>
                </a:cubicBezTo>
                <a:cubicBezTo>
                  <a:pt x="4535027" y="3220279"/>
                  <a:pt x="4537693" y="3238757"/>
                  <a:pt x="4543028" y="3253808"/>
                </a:cubicBezTo>
                <a:cubicBezTo>
                  <a:pt x="4549315" y="3271144"/>
                  <a:pt x="4546075" y="3283907"/>
                  <a:pt x="4527787" y="3293243"/>
                </a:cubicBezTo>
                <a:cubicBezTo>
                  <a:pt x="4519596" y="3297433"/>
                  <a:pt x="4511594" y="3309436"/>
                  <a:pt x="4510260" y="3318770"/>
                </a:cubicBezTo>
                <a:cubicBezTo>
                  <a:pt x="4506260" y="3346775"/>
                  <a:pt x="4512166" y="3372494"/>
                  <a:pt x="4525122" y="3399545"/>
                </a:cubicBezTo>
                <a:cubicBezTo>
                  <a:pt x="4537313" y="3424882"/>
                  <a:pt x="4535979" y="3456507"/>
                  <a:pt x="4540741" y="3485274"/>
                </a:cubicBezTo>
                <a:cubicBezTo>
                  <a:pt x="4544171" y="3505656"/>
                  <a:pt x="4551219" y="3526041"/>
                  <a:pt x="4551219" y="3546616"/>
                </a:cubicBezTo>
                <a:cubicBezTo>
                  <a:pt x="4551219" y="3572145"/>
                  <a:pt x="4545123" y="3597481"/>
                  <a:pt x="4542837" y="3623200"/>
                </a:cubicBezTo>
                <a:cubicBezTo>
                  <a:pt x="4540933" y="3643203"/>
                  <a:pt x="4541695" y="3663588"/>
                  <a:pt x="4539409" y="3683590"/>
                </a:cubicBezTo>
                <a:cubicBezTo>
                  <a:pt x="4537693" y="3699975"/>
                  <a:pt x="4533313" y="3716167"/>
                  <a:pt x="4529694" y="3732360"/>
                </a:cubicBezTo>
                <a:cubicBezTo>
                  <a:pt x="4528359" y="3738266"/>
                  <a:pt x="4523214" y="3744172"/>
                  <a:pt x="4523976" y="3749505"/>
                </a:cubicBezTo>
                <a:cubicBezTo>
                  <a:pt x="4532169" y="3802466"/>
                  <a:pt x="4495592" y="3840568"/>
                  <a:pt x="4479399" y="3885337"/>
                </a:cubicBezTo>
                <a:cubicBezTo>
                  <a:pt x="4462252" y="3932393"/>
                  <a:pt x="4435964" y="3977924"/>
                  <a:pt x="4443774" y="4030502"/>
                </a:cubicBezTo>
                <a:cubicBezTo>
                  <a:pt x="4448536" y="4062317"/>
                  <a:pt x="4459586" y="4092988"/>
                  <a:pt x="4466255" y="4124613"/>
                </a:cubicBezTo>
                <a:cubicBezTo>
                  <a:pt x="4468541" y="4135853"/>
                  <a:pt x="4468159" y="4148426"/>
                  <a:pt x="4465873" y="4159666"/>
                </a:cubicBezTo>
                <a:cubicBezTo>
                  <a:pt x="4455394" y="4213960"/>
                  <a:pt x="4453871" y="4267492"/>
                  <a:pt x="4471017" y="4320836"/>
                </a:cubicBezTo>
                <a:cubicBezTo>
                  <a:pt x="4473875" y="4329978"/>
                  <a:pt x="4476541" y="4339694"/>
                  <a:pt x="4476541" y="4349221"/>
                </a:cubicBezTo>
                <a:cubicBezTo>
                  <a:pt x="4476541" y="4401418"/>
                  <a:pt x="4472541" y="4452664"/>
                  <a:pt x="4453871" y="4502578"/>
                </a:cubicBezTo>
                <a:cubicBezTo>
                  <a:pt x="4447584" y="4519342"/>
                  <a:pt x="4451584" y="4539727"/>
                  <a:pt x="4450060" y="4558206"/>
                </a:cubicBezTo>
                <a:cubicBezTo>
                  <a:pt x="4448728" y="4575350"/>
                  <a:pt x="4448156" y="4592877"/>
                  <a:pt x="4443774" y="4609451"/>
                </a:cubicBezTo>
                <a:cubicBezTo>
                  <a:pt x="4437298" y="4633646"/>
                  <a:pt x="4436536" y="4656125"/>
                  <a:pt x="4442250" y="4681082"/>
                </a:cubicBezTo>
                <a:cubicBezTo>
                  <a:pt x="4447584" y="4704894"/>
                  <a:pt x="4444919" y="4730613"/>
                  <a:pt x="4445108" y="4755380"/>
                </a:cubicBezTo>
                <a:cubicBezTo>
                  <a:pt x="4445298" y="4783003"/>
                  <a:pt x="4445488" y="4810626"/>
                  <a:pt x="4444537" y="4838249"/>
                </a:cubicBezTo>
                <a:cubicBezTo>
                  <a:pt x="4444156" y="4849299"/>
                  <a:pt x="4436536" y="4861872"/>
                  <a:pt x="4439584" y="4871018"/>
                </a:cubicBezTo>
                <a:cubicBezTo>
                  <a:pt x="4449870" y="4900545"/>
                  <a:pt x="4437488" y="4930074"/>
                  <a:pt x="4443012" y="4959601"/>
                </a:cubicBezTo>
                <a:cubicBezTo>
                  <a:pt x="4445870" y="4974081"/>
                  <a:pt x="4438060" y="4990464"/>
                  <a:pt x="4437298" y="5006085"/>
                </a:cubicBezTo>
                <a:cubicBezTo>
                  <a:pt x="4435964" y="5031613"/>
                  <a:pt x="4436536" y="5057140"/>
                  <a:pt x="4436154" y="5082669"/>
                </a:cubicBezTo>
                <a:cubicBezTo>
                  <a:pt x="4435964" y="5091051"/>
                  <a:pt x="4435203" y="5099244"/>
                  <a:pt x="4434819" y="5107626"/>
                </a:cubicBezTo>
                <a:cubicBezTo>
                  <a:pt x="4434439" y="5115056"/>
                  <a:pt x="4432725" y="5122866"/>
                  <a:pt x="4434057" y="5129915"/>
                </a:cubicBezTo>
                <a:cubicBezTo>
                  <a:pt x="4438822" y="5155444"/>
                  <a:pt x="4446632" y="5180590"/>
                  <a:pt x="4449680" y="5206307"/>
                </a:cubicBezTo>
                <a:cubicBezTo>
                  <a:pt x="4452346" y="5228596"/>
                  <a:pt x="4448728" y="5251649"/>
                  <a:pt x="4450632" y="5274128"/>
                </a:cubicBezTo>
                <a:cubicBezTo>
                  <a:pt x="4453871" y="5313753"/>
                  <a:pt x="4459586" y="5353378"/>
                  <a:pt x="4463207" y="5393004"/>
                </a:cubicBezTo>
                <a:cubicBezTo>
                  <a:pt x="4463968" y="5401578"/>
                  <a:pt x="4459204" y="5410530"/>
                  <a:pt x="4458824" y="5419294"/>
                </a:cubicBezTo>
                <a:cubicBezTo>
                  <a:pt x="4457872" y="5446727"/>
                  <a:pt x="4457680" y="5474160"/>
                  <a:pt x="4457110" y="5501593"/>
                </a:cubicBezTo>
                <a:cubicBezTo>
                  <a:pt x="4456918" y="5517214"/>
                  <a:pt x="4457490" y="5533026"/>
                  <a:pt x="4455776" y="5548459"/>
                </a:cubicBezTo>
                <a:cubicBezTo>
                  <a:pt x="4453490" y="5568841"/>
                  <a:pt x="4450060" y="5587320"/>
                  <a:pt x="4464920" y="5606371"/>
                </a:cubicBezTo>
                <a:cubicBezTo>
                  <a:pt x="4487972" y="5635710"/>
                  <a:pt x="4479018" y="5673049"/>
                  <a:pt x="4484351" y="5706958"/>
                </a:cubicBezTo>
                <a:cubicBezTo>
                  <a:pt x="4485685" y="5715722"/>
                  <a:pt x="4485875" y="5724677"/>
                  <a:pt x="4487399" y="5733439"/>
                </a:cubicBezTo>
                <a:cubicBezTo>
                  <a:pt x="4490257" y="5749633"/>
                  <a:pt x="4493495" y="5765634"/>
                  <a:pt x="4496736" y="5781829"/>
                </a:cubicBezTo>
                <a:cubicBezTo>
                  <a:pt x="4497306" y="5784685"/>
                  <a:pt x="4497498" y="5787923"/>
                  <a:pt x="4498450" y="5790591"/>
                </a:cubicBezTo>
                <a:cubicBezTo>
                  <a:pt x="4506450" y="5815168"/>
                  <a:pt x="4515594" y="5839360"/>
                  <a:pt x="4522072" y="5864317"/>
                </a:cubicBezTo>
                <a:cubicBezTo>
                  <a:pt x="4525311" y="5876510"/>
                  <a:pt x="4525693" y="5890036"/>
                  <a:pt x="4523976" y="5902609"/>
                </a:cubicBezTo>
                <a:cubicBezTo>
                  <a:pt x="4519024" y="5939376"/>
                  <a:pt x="4516928" y="5975763"/>
                  <a:pt x="4524168" y="6012722"/>
                </a:cubicBezTo>
                <a:cubicBezTo>
                  <a:pt x="4527025" y="6027391"/>
                  <a:pt x="4522263" y="6043775"/>
                  <a:pt x="4520548" y="6059396"/>
                </a:cubicBezTo>
                <a:cubicBezTo>
                  <a:pt x="4515976" y="6096735"/>
                  <a:pt x="4511022" y="6134074"/>
                  <a:pt x="4506642" y="6171604"/>
                </a:cubicBezTo>
                <a:cubicBezTo>
                  <a:pt x="4503975" y="6195036"/>
                  <a:pt x="4502450" y="6218659"/>
                  <a:pt x="4499785" y="6242092"/>
                </a:cubicBezTo>
                <a:cubicBezTo>
                  <a:pt x="4496544" y="6269143"/>
                  <a:pt x="4491591" y="6296004"/>
                  <a:pt x="4488923" y="6323057"/>
                </a:cubicBezTo>
                <a:cubicBezTo>
                  <a:pt x="4485875" y="6353918"/>
                  <a:pt x="4485305" y="6384971"/>
                  <a:pt x="4482065" y="6415832"/>
                </a:cubicBezTo>
                <a:cubicBezTo>
                  <a:pt x="4475779" y="6472224"/>
                  <a:pt x="4468349" y="6528423"/>
                  <a:pt x="4461300" y="6584811"/>
                </a:cubicBezTo>
                <a:cubicBezTo>
                  <a:pt x="4454442" y="6639487"/>
                  <a:pt x="4448346" y="6694163"/>
                  <a:pt x="4439775" y="6748457"/>
                </a:cubicBezTo>
                <a:cubicBezTo>
                  <a:pt x="4436154" y="6771318"/>
                  <a:pt x="4426247" y="6793034"/>
                  <a:pt x="4420723" y="6815515"/>
                </a:cubicBezTo>
                <a:lnTo>
                  <a:pt x="4411023" y="6858000"/>
                </a:lnTo>
                <a:lnTo>
                  <a:pt x="4238770" y="6858000"/>
                </a:lnTo>
                <a:lnTo>
                  <a:pt x="0" y="6858000"/>
                </a:lnTo>
                <a:lnTo>
                  <a:pt x="0" y="1"/>
                </a:lnTo>
                <a:close/>
              </a:path>
            </a:pathLst>
          </a:cu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7900967-84CA-47B4-9F1C-E787BAC14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AB3C749-6482-440B-9386-94091006D6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C5C6B36-2238-4BBF-87F8-B1B3F5DD56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63858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66785F0-377A-B759-F049-FFAFB681B48A}"/>
              </a:ext>
            </a:extLst>
          </p:cNvPr>
          <p:cNvSpPr txBox="1"/>
          <p:nvPr/>
        </p:nvSpPr>
        <p:spPr>
          <a:xfrm>
            <a:off x="2720715" y="263208"/>
            <a:ext cx="6100996" cy="1015663"/>
          </a:xfrm>
          <a:custGeom>
            <a:avLst/>
            <a:gdLst>
              <a:gd name="connsiteX0" fmla="*/ 0 w 6100996"/>
              <a:gd name="connsiteY0" fmla="*/ 0 h 1015663"/>
              <a:gd name="connsiteX1" fmla="*/ 493626 w 6100996"/>
              <a:gd name="connsiteY1" fmla="*/ 0 h 1015663"/>
              <a:gd name="connsiteX2" fmla="*/ 865232 w 6100996"/>
              <a:gd name="connsiteY2" fmla="*/ 0 h 1015663"/>
              <a:gd name="connsiteX3" fmla="*/ 1541888 w 6100996"/>
              <a:gd name="connsiteY3" fmla="*/ 0 h 1015663"/>
              <a:gd name="connsiteX4" fmla="*/ 2035514 w 6100996"/>
              <a:gd name="connsiteY4" fmla="*/ 0 h 1015663"/>
              <a:gd name="connsiteX5" fmla="*/ 2529140 w 6100996"/>
              <a:gd name="connsiteY5" fmla="*/ 0 h 1015663"/>
              <a:gd name="connsiteX6" fmla="*/ 3205796 w 6100996"/>
              <a:gd name="connsiteY6" fmla="*/ 0 h 1015663"/>
              <a:gd name="connsiteX7" fmla="*/ 3638412 w 6100996"/>
              <a:gd name="connsiteY7" fmla="*/ 0 h 1015663"/>
              <a:gd name="connsiteX8" fmla="*/ 4315068 w 6100996"/>
              <a:gd name="connsiteY8" fmla="*/ 0 h 1015663"/>
              <a:gd name="connsiteX9" fmla="*/ 4991724 w 6100996"/>
              <a:gd name="connsiteY9" fmla="*/ 0 h 1015663"/>
              <a:gd name="connsiteX10" fmla="*/ 5546360 w 6100996"/>
              <a:gd name="connsiteY10" fmla="*/ 0 h 1015663"/>
              <a:gd name="connsiteX11" fmla="*/ 6100996 w 6100996"/>
              <a:gd name="connsiteY11" fmla="*/ 0 h 1015663"/>
              <a:gd name="connsiteX12" fmla="*/ 6100996 w 6100996"/>
              <a:gd name="connsiteY12" fmla="*/ 497675 h 1015663"/>
              <a:gd name="connsiteX13" fmla="*/ 6100996 w 6100996"/>
              <a:gd name="connsiteY13" fmla="*/ 1015663 h 1015663"/>
              <a:gd name="connsiteX14" fmla="*/ 5546360 w 6100996"/>
              <a:gd name="connsiteY14" fmla="*/ 1015663 h 1015663"/>
              <a:gd name="connsiteX15" fmla="*/ 5113744 w 6100996"/>
              <a:gd name="connsiteY15" fmla="*/ 1015663 h 1015663"/>
              <a:gd name="connsiteX16" fmla="*/ 4559108 w 6100996"/>
              <a:gd name="connsiteY16" fmla="*/ 1015663 h 1015663"/>
              <a:gd name="connsiteX17" fmla="*/ 3882452 w 6100996"/>
              <a:gd name="connsiteY17" fmla="*/ 1015663 h 1015663"/>
              <a:gd name="connsiteX18" fmla="*/ 3327816 w 6100996"/>
              <a:gd name="connsiteY18" fmla="*/ 1015663 h 1015663"/>
              <a:gd name="connsiteX19" fmla="*/ 2956210 w 6100996"/>
              <a:gd name="connsiteY19" fmla="*/ 1015663 h 1015663"/>
              <a:gd name="connsiteX20" fmla="*/ 2523594 w 6100996"/>
              <a:gd name="connsiteY20" fmla="*/ 1015663 h 1015663"/>
              <a:gd name="connsiteX21" fmla="*/ 1846938 w 6100996"/>
              <a:gd name="connsiteY21" fmla="*/ 1015663 h 1015663"/>
              <a:gd name="connsiteX22" fmla="*/ 1292302 w 6100996"/>
              <a:gd name="connsiteY22" fmla="*/ 1015663 h 1015663"/>
              <a:gd name="connsiteX23" fmla="*/ 859686 w 6100996"/>
              <a:gd name="connsiteY23" fmla="*/ 1015663 h 1015663"/>
              <a:gd name="connsiteX24" fmla="*/ 0 w 6100996"/>
              <a:gd name="connsiteY24" fmla="*/ 1015663 h 1015663"/>
              <a:gd name="connsiteX25" fmla="*/ 0 w 6100996"/>
              <a:gd name="connsiteY25" fmla="*/ 538301 h 1015663"/>
              <a:gd name="connsiteX26" fmla="*/ 0 w 6100996"/>
              <a:gd name="connsiteY26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100996" h="1015663" extrusionOk="0">
                <a:moveTo>
                  <a:pt x="0" y="0"/>
                </a:moveTo>
                <a:cubicBezTo>
                  <a:pt x="199230" y="-54054"/>
                  <a:pt x="278419" y="49169"/>
                  <a:pt x="493626" y="0"/>
                </a:cubicBezTo>
                <a:cubicBezTo>
                  <a:pt x="708833" y="-49169"/>
                  <a:pt x="760301" y="2079"/>
                  <a:pt x="865232" y="0"/>
                </a:cubicBezTo>
                <a:cubicBezTo>
                  <a:pt x="970163" y="-2079"/>
                  <a:pt x="1315548" y="41938"/>
                  <a:pt x="1541888" y="0"/>
                </a:cubicBezTo>
                <a:cubicBezTo>
                  <a:pt x="1768228" y="-41938"/>
                  <a:pt x="1898875" y="27491"/>
                  <a:pt x="2035514" y="0"/>
                </a:cubicBezTo>
                <a:cubicBezTo>
                  <a:pt x="2172153" y="-27491"/>
                  <a:pt x="2291393" y="37724"/>
                  <a:pt x="2529140" y="0"/>
                </a:cubicBezTo>
                <a:cubicBezTo>
                  <a:pt x="2766887" y="-37724"/>
                  <a:pt x="3016436" y="16540"/>
                  <a:pt x="3205796" y="0"/>
                </a:cubicBezTo>
                <a:cubicBezTo>
                  <a:pt x="3395156" y="-16540"/>
                  <a:pt x="3437344" y="19178"/>
                  <a:pt x="3638412" y="0"/>
                </a:cubicBezTo>
                <a:cubicBezTo>
                  <a:pt x="3839480" y="-19178"/>
                  <a:pt x="4097025" y="8019"/>
                  <a:pt x="4315068" y="0"/>
                </a:cubicBezTo>
                <a:cubicBezTo>
                  <a:pt x="4533111" y="-8019"/>
                  <a:pt x="4773197" y="44391"/>
                  <a:pt x="4991724" y="0"/>
                </a:cubicBezTo>
                <a:cubicBezTo>
                  <a:pt x="5210251" y="-44391"/>
                  <a:pt x="5411267" y="43338"/>
                  <a:pt x="5546360" y="0"/>
                </a:cubicBezTo>
                <a:cubicBezTo>
                  <a:pt x="5681453" y="-43338"/>
                  <a:pt x="5934048" y="60633"/>
                  <a:pt x="6100996" y="0"/>
                </a:cubicBezTo>
                <a:cubicBezTo>
                  <a:pt x="6126561" y="204457"/>
                  <a:pt x="6069968" y="343656"/>
                  <a:pt x="6100996" y="497675"/>
                </a:cubicBezTo>
                <a:cubicBezTo>
                  <a:pt x="6132024" y="651694"/>
                  <a:pt x="6100043" y="761317"/>
                  <a:pt x="6100996" y="1015663"/>
                </a:cubicBezTo>
                <a:cubicBezTo>
                  <a:pt x="5863064" y="1039073"/>
                  <a:pt x="5768953" y="1003646"/>
                  <a:pt x="5546360" y="1015663"/>
                </a:cubicBezTo>
                <a:cubicBezTo>
                  <a:pt x="5323767" y="1027680"/>
                  <a:pt x="5258674" y="981190"/>
                  <a:pt x="5113744" y="1015663"/>
                </a:cubicBezTo>
                <a:cubicBezTo>
                  <a:pt x="4968814" y="1050136"/>
                  <a:pt x="4716085" y="969819"/>
                  <a:pt x="4559108" y="1015663"/>
                </a:cubicBezTo>
                <a:cubicBezTo>
                  <a:pt x="4402131" y="1061507"/>
                  <a:pt x="4044038" y="941444"/>
                  <a:pt x="3882452" y="1015663"/>
                </a:cubicBezTo>
                <a:cubicBezTo>
                  <a:pt x="3720866" y="1089882"/>
                  <a:pt x="3511570" y="956854"/>
                  <a:pt x="3327816" y="1015663"/>
                </a:cubicBezTo>
                <a:cubicBezTo>
                  <a:pt x="3144062" y="1074472"/>
                  <a:pt x="3089023" y="1007833"/>
                  <a:pt x="2956210" y="1015663"/>
                </a:cubicBezTo>
                <a:cubicBezTo>
                  <a:pt x="2823397" y="1023493"/>
                  <a:pt x="2707705" y="964025"/>
                  <a:pt x="2523594" y="1015663"/>
                </a:cubicBezTo>
                <a:cubicBezTo>
                  <a:pt x="2339483" y="1067301"/>
                  <a:pt x="2019137" y="1009977"/>
                  <a:pt x="1846938" y="1015663"/>
                </a:cubicBezTo>
                <a:cubicBezTo>
                  <a:pt x="1674739" y="1021349"/>
                  <a:pt x="1435145" y="950157"/>
                  <a:pt x="1292302" y="1015663"/>
                </a:cubicBezTo>
                <a:cubicBezTo>
                  <a:pt x="1149459" y="1081169"/>
                  <a:pt x="1029147" y="993515"/>
                  <a:pt x="859686" y="1015663"/>
                </a:cubicBezTo>
                <a:cubicBezTo>
                  <a:pt x="690225" y="1037811"/>
                  <a:pt x="366283" y="935564"/>
                  <a:pt x="0" y="1015663"/>
                </a:cubicBezTo>
                <a:cubicBezTo>
                  <a:pt x="-34830" y="796421"/>
                  <a:pt x="40490" y="643207"/>
                  <a:pt x="0" y="538301"/>
                </a:cubicBezTo>
                <a:cubicBezTo>
                  <a:pt x="-40490" y="433395"/>
                  <a:pt x="37052" y="201778"/>
                  <a:pt x="0" y="0"/>
                </a:cubicBezTo>
                <a:close/>
              </a:path>
            </a:pathLst>
          </a:custGeom>
          <a:noFill/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6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endParaRPr lang="en-VN" sz="60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C7F05B1-07B8-0222-78F9-1D39EB1B4F97}"/>
                  </a:ext>
                </a:extLst>
              </p:cNvPr>
              <p:cNvSpPr txBox="1"/>
              <p:nvPr/>
            </p:nvSpPr>
            <p:spPr>
              <a:xfrm>
                <a:off x="669560" y="1409270"/>
                <a:ext cx="10852879" cy="51855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trưởng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oẳn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tù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xì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trước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trước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quyền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viên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</a:t>
                </a:r>
                <a:r>
                  <a:rPr lang="vi-V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nghĩ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lựa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viên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kia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ở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nhiều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sẽ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giành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thắng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C7F05B1-07B8-0222-78F9-1D39EB1B4F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60" y="1409270"/>
                <a:ext cx="10852879" cy="5185522"/>
              </a:xfrm>
              <a:prstGeom prst="rect">
                <a:avLst/>
              </a:prstGeom>
              <a:blipFill>
                <a:blip r:embed="rId3"/>
                <a:stretch>
                  <a:fillRect l="-1180" r="-1124" b="-2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324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Point Star 1">
            <a:hlinkClick r:id="rId3" action="ppaction://hlinksldjump"/>
            <a:extLst>
              <a:ext uri="{FF2B5EF4-FFF2-40B4-BE49-F238E27FC236}">
                <a16:creationId xmlns:a16="http://schemas.microsoft.com/office/drawing/2014/main" id="{8C668586-D017-7669-6779-8AEB1BA4C235}"/>
              </a:ext>
            </a:extLst>
          </p:cNvPr>
          <p:cNvSpPr/>
          <p:nvPr/>
        </p:nvSpPr>
        <p:spPr>
          <a:xfrm>
            <a:off x="914399" y="824753"/>
            <a:ext cx="1810871" cy="1595718"/>
          </a:xfrm>
          <a:prstGeom prst="star5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6000" b="1" dirty="0"/>
          </a:p>
        </p:txBody>
      </p:sp>
      <p:sp>
        <p:nvSpPr>
          <p:cNvPr id="4" name="5-Point Star 3">
            <a:hlinkClick r:id="rId4" action="ppaction://hlinksldjump"/>
            <a:extLst>
              <a:ext uri="{FF2B5EF4-FFF2-40B4-BE49-F238E27FC236}">
                <a16:creationId xmlns:a16="http://schemas.microsoft.com/office/drawing/2014/main" id="{A3EA0B6D-DDE8-DE26-817A-4ADBBC4D9F0A}"/>
              </a:ext>
            </a:extLst>
          </p:cNvPr>
          <p:cNvSpPr/>
          <p:nvPr/>
        </p:nvSpPr>
        <p:spPr>
          <a:xfrm>
            <a:off x="4114799" y="385483"/>
            <a:ext cx="1810871" cy="1595718"/>
          </a:xfrm>
          <a:prstGeom prst="star5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5-Point Star 4">
            <a:hlinkClick r:id="rId5" action="ppaction://hlinksldjump"/>
            <a:extLst>
              <a:ext uri="{FF2B5EF4-FFF2-40B4-BE49-F238E27FC236}">
                <a16:creationId xmlns:a16="http://schemas.microsoft.com/office/drawing/2014/main" id="{F5733053-D680-538B-7BEE-A1496FEBE076}"/>
              </a:ext>
            </a:extLst>
          </p:cNvPr>
          <p:cNvSpPr/>
          <p:nvPr/>
        </p:nvSpPr>
        <p:spPr>
          <a:xfrm>
            <a:off x="6938681" y="1595718"/>
            <a:ext cx="1810871" cy="1595718"/>
          </a:xfrm>
          <a:prstGeom prst="star5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5-Point Star 7">
            <a:hlinkClick r:id="rId6" action="ppaction://hlinksldjump"/>
            <a:extLst>
              <a:ext uri="{FF2B5EF4-FFF2-40B4-BE49-F238E27FC236}">
                <a16:creationId xmlns:a16="http://schemas.microsoft.com/office/drawing/2014/main" id="{2DD0E840-4265-98E7-BD60-E0F7A21501C8}"/>
              </a:ext>
            </a:extLst>
          </p:cNvPr>
          <p:cNvSpPr/>
          <p:nvPr/>
        </p:nvSpPr>
        <p:spPr>
          <a:xfrm>
            <a:off x="10139080" y="2250141"/>
            <a:ext cx="1810871" cy="1595718"/>
          </a:xfrm>
          <a:prstGeom prst="star5">
            <a:avLst/>
          </a:prstGeom>
          <a:solidFill>
            <a:schemeClr val="tx1">
              <a:lumMod val="95000"/>
              <a:lumOff val="5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5-Point Star 16">
            <a:hlinkClick r:id="rId7" action="ppaction://hlinksldjump"/>
            <a:extLst>
              <a:ext uri="{FF2B5EF4-FFF2-40B4-BE49-F238E27FC236}">
                <a16:creationId xmlns:a16="http://schemas.microsoft.com/office/drawing/2014/main" id="{418EBF4D-1F96-003E-84A9-7059AD4E2DCB}"/>
              </a:ext>
            </a:extLst>
          </p:cNvPr>
          <p:cNvSpPr/>
          <p:nvPr/>
        </p:nvSpPr>
        <p:spPr>
          <a:xfrm>
            <a:off x="0" y="3429000"/>
            <a:ext cx="1810871" cy="1595718"/>
          </a:xfrm>
          <a:prstGeom prst="star5">
            <a:avLst/>
          </a:prstGeom>
          <a:solidFill>
            <a:srgbClr val="7030A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5-Point Star 17">
            <a:hlinkClick r:id="rId8" action="ppaction://hlinksldjump"/>
            <a:extLst>
              <a:ext uri="{FF2B5EF4-FFF2-40B4-BE49-F238E27FC236}">
                <a16:creationId xmlns:a16="http://schemas.microsoft.com/office/drawing/2014/main" id="{20D4AB3E-B596-9E93-9832-2BB9523B3546}"/>
              </a:ext>
            </a:extLst>
          </p:cNvPr>
          <p:cNvSpPr/>
          <p:nvPr/>
        </p:nvSpPr>
        <p:spPr>
          <a:xfrm>
            <a:off x="2191870" y="5024718"/>
            <a:ext cx="1810871" cy="1595718"/>
          </a:xfrm>
          <a:prstGeom prst="star5">
            <a:avLst/>
          </a:prstGeom>
          <a:solidFill>
            <a:srgbClr val="FF93FF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5-Point Star 18">
            <a:hlinkClick r:id="rId9" action="ppaction://hlinksldjump"/>
            <a:extLst>
              <a:ext uri="{FF2B5EF4-FFF2-40B4-BE49-F238E27FC236}">
                <a16:creationId xmlns:a16="http://schemas.microsoft.com/office/drawing/2014/main" id="{D78F3A04-D94B-BFC5-7725-606D402BB95A}"/>
              </a:ext>
            </a:extLst>
          </p:cNvPr>
          <p:cNvSpPr/>
          <p:nvPr/>
        </p:nvSpPr>
        <p:spPr>
          <a:xfrm>
            <a:off x="3021104" y="2631141"/>
            <a:ext cx="1810871" cy="1595718"/>
          </a:xfrm>
          <a:prstGeom prst="star5">
            <a:avLst/>
          </a:prstGeom>
          <a:solidFill>
            <a:srgbClr val="0000C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5-Point Star 19">
            <a:hlinkClick r:id="rId10" action="ppaction://hlinksldjump"/>
            <a:extLst>
              <a:ext uri="{FF2B5EF4-FFF2-40B4-BE49-F238E27FC236}">
                <a16:creationId xmlns:a16="http://schemas.microsoft.com/office/drawing/2014/main" id="{786DEFC6-2D7E-5B1E-2008-066AAE3EB059}"/>
              </a:ext>
            </a:extLst>
          </p:cNvPr>
          <p:cNvSpPr/>
          <p:nvPr/>
        </p:nvSpPr>
        <p:spPr>
          <a:xfrm>
            <a:off x="5939117" y="4464423"/>
            <a:ext cx="1810871" cy="1595718"/>
          </a:xfrm>
          <a:prstGeom prst="star5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5-Point Star 20">
            <a:hlinkClick r:id="rId11" action="ppaction://hlinksldjump"/>
            <a:extLst>
              <a:ext uri="{FF2B5EF4-FFF2-40B4-BE49-F238E27FC236}">
                <a16:creationId xmlns:a16="http://schemas.microsoft.com/office/drawing/2014/main" id="{CDD4D0CB-2B8A-3236-4C74-AB7A5CF1AFA6}"/>
              </a:ext>
            </a:extLst>
          </p:cNvPr>
          <p:cNvSpPr/>
          <p:nvPr/>
        </p:nvSpPr>
        <p:spPr>
          <a:xfrm>
            <a:off x="9233645" y="170328"/>
            <a:ext cx="1810871" cy="1595718"/>
          </a:xfrm>
          <a:prstGeom prst="star5">
            <a:avLst/>
          </a:prstGeom>
          <a:solidFill>
            <a:srgbClr val="FF00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5-Point Star 21">
            <a:hlinkClick r:id="rId12" action="ppaction://hlinksldjump"/>
            <a:extLst>
              <a:ext uri="{FF2B5EF4-FFF2-40B4-BE49-F238E27FC236}">
                <a16:creationId xmlns:a16="http://schemas.microsoft.com/office/drawing/2014/main" id="{2AC90FEA-C6F0-7410-9E25-C82E8653AE38}"/>
              </a:ext>
            </a:extLst>
          </p:cNvPr>
          <p:cNvSpPr/>
          <p:nvPr/>
        </p:nvSpPr>
        <p:spPr>
          <a:xfrm>
            <a:off x="8736105" y="4294095"/>
            <a:ext cx="1810871" cy="1595718"/>
          </a:xfrm>
          <a:prstGeom prst="star5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8426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8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726841-2B10-B74D-5DAD-52BF801175D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259" y="1954557"/>
            <a:ext cx="3385255" cy="225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FC1CF0-44D0-9233-9635-7EFFA79137C9}"/>
              </a:ext>
            </a:extLst>
          </p:cNvPr>
          <p:cNvSpPr txBox="1">
            <a:spLocks/>
          </p:cNvSpPr>
          <p:nvPr/>
        </p:nvSpPr>
        <p:spPr>
          <a:xfrm>
            <a:off x="682486" y="2134898"/>
            <a:ext cx="5241235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952358-6350-B399-46AC-7131915460A4}"/>
              </a:ext>
            </a:extLst>
          </p:cNvPr>
          <p:cNvCxnSpPr>
            <a:cxnSpLocks/>
          </p:cNvCxnSpPr>
          <p:nvPr/>
        </p:nvCxnSpPr>
        <p:spPr>
          <a:xfrm>
            <a:off x="682486" y="2970840"/>
            <a:ext cx="5241235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DA1E83-A68C-1238-82A7-A36E7F0E8F44}"/>
              </a:ext>
            </a:extLst>
          </p:cNvPr>
          <p:cNvSpPr txBox="1">
            <a:spLocks/>
          </p:cNvSpPr>
          <p:nvPr/>
        </p:nvSpPr>
        <p:spPr>
          <a:xfrm>
            <a:off x="589718" y="3202690"/>
            <a:ext cx="7675508" cy="18066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Char char="-"/>
            </a:pP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Công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thức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nghiệm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công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thức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nghiệm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thu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gọn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bước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giải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toán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bằng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lập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trình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2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</a:p>
        </p:txBody>
      </p:sp>
      <p:cxnSp>
        <p:nvCxnSpPr>
          <p:cNvPr id="51" name="Straight Connector 5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C86D1D-AD22-9BC4-B848-6D801537F135}"/>
              </a:ext>
            </a:extLst>
          </p:cNvPr>
          <p:cNvSpPr txBox="1">
            <a:spLocks/>
          </p:cNvSpPr>
          <p:nvPr/>
        </p:nvSpPr>
        <p:spPr>
          <a:xfrm>
            <a:off x="1002263" y="3242446"/>
            <a:ext cx="4247069" cy="18066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420857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16739</TotalTime>
  <Words>2013</Words>
  <Application>Microsoft Office PowerPoint</Application>
  <PresentationFormat>Widescreen</PresentationFormat>
  <Paragraphs>231</Paragraphs>
  <Slides>31</Slides>
  <Notes>16</Notes>
  <HiddenSlides>0</HiddenSlides>
  <MMClips>13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Agency FB</vt:lpstr>
      <vt:lpstr>Arial</vt:lpstr>
      <vt:lpstr>Calibri</vt:lpstr>
      <vt:lpstr>Calibri Light</vt:lpstr>
      <vt:lpstr>Cambria Math</vt:lpstr>
      <vt:lpstr>Times New Roman</vt:lpstr>
      <vt:lpstr>1_Office Theme</vt:lpstr>
      <vt:lpstr>Equation</vt:lpstr>
      <vt:lpstr>PowerPoint Presentation</vt:lpstr>
      <vt:lpstr>BÀI 7. PHƯƠNG TRÌNH BẬC HAI MỘT ẨN</vt:lpstr>
      <vt:lpstr>BÀI 7. PHƯƠNG TRÌNH BẬC HAI MỘT ẨN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Minh Phuong</dc:creator>
  <cp:lastModifiedBy>MyPC</cp:lastModifiedBy>
  <cp:revision>508</cp:revision>
  <dcterms:created xsi:type="dcterms:W3CDTF">2022-08-03T11:07:12Z</dcterms:created>
  <dcterms:modified xsi:type="dcterms:W3CDTF">2025-03-28T02:43:12Z</dcterms:modified>
</cp:coreProperties>
</file>