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268_FE1C004A.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570" r:id="rId2"/>
    <p:sldId id="368" r:id="rId3"/>
    <p:sldId id="384" r:id="rId4"/>
    <p:sldId id="591" r:id="rId5"/>
    <p:sldId id="615" r:id="rId6"/>
    <p:sldId id="616" r:id="rId7"/>
    <p:sldId id="617" r:id="rId8"/>
    <p:sldId id="573" r:id="rId9"/>
    <p:sldId id="593" r:id="rId10"/>
    <p:sldId id="618" r:id="rId11"/>
    <p:sldId id="619" r:id="rId12"/>
    <p:sldId id="620" r:id="rId13"/>
    <p:sldId id="621" r:id="rId14"/>
    <p:sldId id="622" r:id="rId15"/>
    <p:sldId id="623" r:id="rId16"/>
    <p:sldId id="578" r:id="rId17"/>
    <p:sldId id="594" r:id="rId18"/>
    <p:sldId id="624" r:id="rId19"/>
    <p:sldId id="625" r:id="rId20"/>
    <p:sldId id="626" r:id="rId21"/>
    <p:sldId id="579" r:id="rId22"/>
    <p:sldId id="381" r:id="rId23"/>
    <p:sldId id="595" r:id="rId24"/>
    <p:sldId id="627"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CE9F71-6BEE-C656-EABD-2C395038A5FF}" name="Nguyen Thanh Thuy" initials="NT" userId="b34c765d09fa74a9" providerId="Windows Live"/>
  <p188:author id="{19C96EF2-BCC6-618F-00DB-B0D6262B4E2F}" name="Hiệu" initials="H" userId="S::3101199691@haiphong.itrithuc.vn::8ee4c17b-74af-4586-bf5e-2970cef7f8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FF"/>
    <a:srgbClr val="FFECAF"/>
    <a:srgbClr val="FF4FFF"/>
    <a:srgbClr val="0000CC"/>
    <a:srgbClr val="CC00CC"/>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4599F94E-CEE6-441E-89CC-EB005ECD8F06}">
      <a14:m xmlns:a14="http://schemas.microsoft.com/office/drawing/2010/main">
        <m:mathPr xmlns:m="http://schemas.openxmlformats.org/officeDocument/2006/math">
          <m:brkBin m:val="before"/>
          <m:brkBinSub m:val="--"/>
        </m:mathPr>
      </a14:m>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05" autoAdjust="0"/>
    <p:restoredTop sz="88966"/>
  </p:normalViewPr>
  <p:slideViewPr>
    <p:cSldViewPr snapToGrid="0">
      <p:cViewPr varScale="1">
        <p:scale>
          <a:sx n="65" d="100"/>
          <a:sy n="65" d="100"/>
        </p:scale>
        <p:origin x="52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268_FE1C004A.xml><?xml version="1.0" encoding="utf-8"?>
<p188:cmLst xmlns:a="http://schemas.openxmlformats.org/drawingml/2006/main" xmlns:r="http://schemas.openxmlformats.org/officeDocument/2006/relationships" xmlns:p188="http://schemas.microsoft.com/office/powerpoint/2018/8/main">
  <p188:cm id="{10C75CA3-7D20-48A0-8A0A-8C296C3E1094}" authorId="{19C96EF2-BCC6-618F-00DB-B0D6262B4E2F}" created="2024-05-02T09:47:12.555">
    <ac:deMkLst xmlns:ac="http://schemas.microsoft.com/office/drawing/2013/main/command">
      <pc:docMk xmlns:pc="http://schemas.microsoft.com/office/powerpoint/2013/main/command"/>
      <pc:sldMk xmlns:pc="http://schemas.microsoft.com/office/powerpoint/2013/main/command" cId="4263247946" sldId="616"/>
      <ac:spMk id="18" creationId="{6C7F05B1-07B8-0222-78F9-1D39EB1B4F97}"/>
    </ac:deMkLst>
    <p188:txBody>
      <a:bodyPr/>
      <a:lstStyle/>
      <a:p>
        <a:r>
          <a:rPr lang="en-US"/>
          <a:t>Sai màu chữ</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4"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emf"/><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768A89-F29B-44A5-93B5-548F33E52508}" type="slidenum">
              <a:rPr lang="en-US" smtClean="0"/>
              <a:t>18</a:t>
            </a:fld>
            <a:endParaRPr lang="en-US"/>
          </a:p>
        </p:txBody>
      </p:sp>
    </p:spTree>
    <p:extLst>
      <p:ext uri="{BB962C8B-B14F-4D97-AF65-F5344CB8AC3E}">
        <p14:creationId xmlns:p14="http://schemas.microsoft.com/office/powerpoint/2010/main" val="3852864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768A89-F29B-44A5-93B5-548F33E52508}" type="slidenum">
              <a:rPr lang="en-US" smtClean="0"/>
              <a:t>19</a:t>
            </a:fld>
            <a:endParaRPr lang="en-US"/>
          </a:p>
        </p:txBody>
      </p:sp>
    </p:spTree>
    <p:extLst>
      <p:ext uri="{BB962C8B-B14F-4D97-AF65-F5344CB8AC3E}">
        <p14:creationId xmlns:p14="http://schemas.microsoft.com/office/powerpoint/2010/main" val="385349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GV cho HS sử dụng bảng phụ để ghi phương trình và KQ ấn máy tính hoặc cho HS viết vào phiếu sử dụng máy chiếu hắt để chiếu bài.</a:t>
            </a:r>
          </a:p>
        </p:txBody>
      </p:sp>
      <p:sp>
        <p:nvSpPr>
          <p:cNvPr id="4" name="Slide Number Placeholder 3"/>
          <p:cNvSpPr>
            <a:spLocks noGrp="1"/>
          </p:cNvSpPr>
          <p:nvPr>
            <p:ph type="sldNum" sz="quarter" idx="5"/>
          </p:nvPr>
        </p:nvSpPr>
        <p:spPr/>
        <p:txBody>
          <a:bodyPr/>
          <a:lstStyle/>
          <a:p>
            <a:fld id="{D6768A89-F29B-44A5-93B5-548F33E52508}" type="slidenum">
              <a:rPr lang="en-US" smtClean="0"/>
              <a:t>21</a:t>
            </a:fld>
            <a:endParaRPr lang="en-US"/>
          </a:p>
        </p:txBody>
      </p:sp>
    </p:spTree>
    <p:extLst>
      <p:ext uri="{BB962C8B-B14F-4D97-AF65-F5344CB8AC3E}">
        <p14:creationId xmlns:p14="http://schemas.microsoft.com/office/powerpoint/2010/main" val="2160876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Mọi người lại kích vào bài toán 1 để quay về slide đang giảng nhé.</a:t>
            </a:r>
          </a:p>
        </p:txBody>
      </p:sp>
      <p:sp>
        <p:nvSpPr>
          <p:cNvPr id="4" name="Slide Number Placeholder 3"/>
          <p:cNvSpPr>
            <a:spLocks noGrp="1"/>
          </p:cNvSpPr>
          <p:nvPr>
            <p:ph type="sldNum" sz="quarter" idx="5"/>
          </p:nvPr>
        </p:nvSpPr>
        <p:spPr/>
        <p:txBody>
          <a:bodyPr/>
          <a:lstStyle/>
          <a:p>
            <a:fld id="{D6768A89-F29B-44A5-93B5-548F33E52508}" type="slidenum">
              <a:rPr lang="en-US" smtClean="0"/>
              <a:t>23</a:t>
            </a:fld>
            <a:endParaRPr lang="en-US"/>
          </a:p>
        </p:txBody>
      </p:sp>
    </p:spTree>
    <p:extLst>
      <p:ext uri="{BB962C8B-B14F-4D97-AF65-F5344CB8AC3E}">
        <p14:creationId xmlns:p14="http://schemas.microsoft.com/office/powerpoint/2010/main" val="810030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Mọi người lại kích vào bài toán 2 để quay về slide đang giảng nhé</a:t>
            </a:r>
          </a:p>
          <a:p>
            <a:endParaRPr lang="en-VN" dirty="0"/>
          </a:p>
        </p:txBody>
      </p:sp>
      <p:sp>
        <p:nvSpPr>
          <p:cNvPr id="4" name="Slide Number Placeholder 3"/>
          <p:cNvSpPr>
            <a:spLocks noGrp="1"/>
          </p:cNvSpPr>
          <p:nvPr>
            <p:ph type="sldNum" sz="quarter" idx="5"/>
          </p:nvPr>
        </p:nvSpPr>
        <p:spPr/>
        <p:txBody>
          <a:bodyPr/>
          <a:lstStyle/>
          <a:p>
            <a:fld id="{D6768A89-F29B-44A5-93B5-548F33E52508}" type="slidenum">
              <a:rPr lang="en-US" smtClean="0"/>
              <a:t>24</a:t>
            </a:fld>
            <a:endParaRPr lang="en-US"/>
          </a:p>
        </p:txBody>
      </p:sp>
    </p:spTree>
    <p:extLst>
      <p:ext uri="{BB962C8B-B14F-4D97-AF65-F5344CB8AC3E}">
        <p14:creationId xmlns:p14="http://schemas.microsoft.com/office/powerpoint/2010/main" val="134315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GV ấn vào video thời gian, sau đó kích chuột vào bất kì phần trống trên slide sẽ lần lượt hiện câu hỏi – đáp án.</a:t>
            </a:r>
          </a:p>
        </p:txBody>
      </p:sp>
      <p:sp>
        <p:nvSpPr>
          <p:cNvPr id="4" name="Slide Number Placeholder 3"/>
          <p:cNvSpPr>
            <a:spLocks noGrp="1"/>
          </p:cNvSpPr>
          <p:nvPr>
            <p:ph type="sldNum" sz="quarter" idx="5"/>
          </p:nvPr>
        </p:nvSpPr>
        <p:spPr/>
        <p:txBody>
          <a:bodyPr/>
          <a:lstStyle/>
          <a:p>
            <a:fld id="{D6768A89-F29B-44A5-93B5-548F33E52508}" type="slidenum">
              <a:rPr lang="en-US" smtClean="0"/>
              <a:t>7</a:t>
            </a:fld>
            <a:endParaRPr lang="en-US"/>
          </a:p>
        </p:txBody>
      </p:sp>
    </p:spTree>
    <p:extLst>
      <p:ext uri="{BB962C8B-B14F-4D97-AF65-F5344CB8AC3E}">
        <p14:creationId xmlns:p14="http://schemas.microsoft.com/office/powerpoint/2010/main" val="699260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Khi nào có PPCT sẽ điền vào PBT số…. Thầy cô chuẩn bị 4 bảng phụ để làm phòng tranh, sau khi kết thúc hoạt động nhóm. GV cho HS 3 phút di chuyển đến các phần bài làm của các nhóm để quan sát, nhận xét.</a:t>
            </a:r>
          </a:p>
        </p:txBody>
      </p:sp>
      <p:sp>
        <p:nvSpPr>
          <p:cNvPr id="4" name="Slide Number Placeholder 3"/>
          <p:cNvSpPr>
            <a:spLocks noGrp="1"/>
          </p:cNvSpPr>
          <p:nvPr>
            <p:ph type="sldNum" sz="quarter" idx="5"/>
          </p:nvPr>
        </p:nvSpPr>
        <p:spPr/>
        <p:txBody>
          <a:bodyPr/>
          <a:lstStyle/>
          <a:p>
            <a:fld id="{D6768A89-F29B-44A5-93B5-548F33E52508}" type="slidenum">
              <a:rPr lang="en-US" smtClean="0"/>
              <a:t>9</a:t>
            </a:fld>
            <a:endParaRPr lang="en-US"/>
          </a:p>
        </p:txBody>
      </p:sp>
    </p:spTree>
    <p:extLst>
      <p:ext uri="{BB962C8B-B14F-4D97-AF65-F5344CB8AC3E}">
        <p14:creationId xmlns:p14="http://schemas.microsoft.com/office/powerpoint/2010/main" val="2686977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Các thầy cô ấn vào Bài toán 1 để ra được phần trình bày chi tiết</a:t>
            </a:r>
          </a:p>
        </p:txBody>
      </p:sp>
      <p:sp>
        <p:nvSpPr>
          <p:cNvPr id="4" name="Slide Number Placeholder 3"/>
          <p:cNvSpPr>
            <a:spLocks noGrp="1"/>
          </p:cNvSpPr>
          <p:nvPr>
            <p:ph type="sldNum" sz="quarter" idx="5"/>
          </p:nvPr>
        </p:nvSpPr>
        <p:spPr/>
        <p:txBody>
          <a:bodyPr/>
          <a:lstStyle/>
          <a:p>
            <a:fld id="{D6768A89-F29B-44A5-93B5-548F33E52508}" type="slidenum">
              <a:rPr lang="en-US" smtClean="0"/>
              <a:t>10</a:t>
            </a:fld>
            <a:endParaRPr lang="en-US"/>
          </a:p>
        </p:txBody>
      </p:sp>
    </p:spTree>
    <p:extLst>
      <p:ext uri="{BB962C8B-B14F-4D97-AF65-F5344CB8AC3E}">
        <p14:creationId xmlns:p14="http://schemas.microsoft.com/office/powerpoint/2010/main" val="1535080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Các thầy cô ấn vào Bài toán 2 để ra được phần trình bày chi tiết</a:t>
            </a:r>
          </a:p>
          <a:p>
            <a:endParaRPr lang="en-VN" dirty="0"/>
          </a:p>
        </p:txBody>
      </p:sp>
      <p:sp>
        <p:nvSpPr>
          <p:cNvPr id="4" name="Slide Number Placeholder 3"/>
          <p:cNvSpPr>
            <a:spLocks noGrp="1"/>
          </p:cNvSpPr>
          <p:nvPr>
            <p:ph type="sldNum" sz="quarter" idx="5"/>
          </p:nvPr>
        </p:nvSpPr>
        <p:spPr/>
        <p:txBody>
          <a:bodyPr/>
          <a:lstStyle/>
          <a:p>
            <a:fld id="{D6768A89-F29B-44A5-93B5-548F33E52508}" type="slidenum">
              <a:rPr lang="en-US" smtClean="0"/>
              <a:t>11</a:t>
            </a:fld>
            <a:endParaRPr lang="en-US"/>
          </a:p>
        </p:txBody>
      </p:sp>
    </p:spTree>
    <p:extLst>
      <p:ext uri="{BB962C8B-B14F-4D97-AF65-F5344CB8AC3E}">
        <p14:creationId xmlns:p14="http://schemas.microsoft.com/office/powerpoint/2010/main" val="1464254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Thầy cô mời HS trình bày lại các bước làm, chốt. </a:t>
            </a:r>
            <a:r>
              <a:rPr lang="en-US" dirty="0"/>
              <a:t>V</a:t>
            </a:r>
            <a:r>
              <a:rPr lang="en-VN" dirty="0"/>
              <a:t>à chuyển sang hướng dẫn HS sử dụng máy tính.</a:t>
            </a:r>
          </a:p>
        </p:txBody>
      </p:sp>
      <p:sp>
        <p:nvSpPr>
          <p:cNvPr id="4" name="Slide Number Placeholder 3"/>
          <p:cNvSpPr>
            <a:spLocks noGrp="1"/>
          </p:cNvSpPr>
          <p:nvPr>
            <p:ph type="sldNum" sz="quarter" idx="5"/>
          </p:nvPr>
        </p:nvSpPr>
        <p:spPr/>
        <p:txBody>
          <a:bodyPr/>
          <a:lstStyle/>
          <a:p>
            <a:fld id="{D6768A89-F29B-44A5-93B5-548F33E52508}" type="slidenum">
              <a:rPr lang="en-US" smtClean="0"/>
              <a:t>12</a:t>
            </a:fld>
            <a:endParaRPr lang="en-US"/>
          </a:p>
        </p:txBody>
      </p:sp>
    </p:spTree>
    <p:extLst>
      <p:ext uri="{BB962C8B-B14F-4D97-AF65-F5344CB8AC3E}">
        <p14:creationId xmlns:p14="http://schemas.microsoft.com/office/powerpoint/2010/main" val="3412969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GV giới thiệu 1 số dòng máy nếu được chọn một số dòng máy mà HS lớp đang sử dụng để giới thiệu và hướng dẫn.</a:t>
            </a:r>
          </a:p>
        </p:txBody>
      </p:sp>
      <p:sp>
        <p:nvSpPr>
          <p:cNvPr id="4" name="Slide Number Placeholder 3"/>
          <p:cNvSpPr>
            <a:spLocks noGrp="1"/>
          </p:cNvSpPr>
          <p:nvPr>
            <p:ph type="sldNum" sz="quarter" idx="5"/>
          </p:nvPr>
        </p:nvSpPr>
        <p:spPr/>
        <p:txBody>
          <a:bodyPr/>
          <a:lstStyle/>
          <a:p>
            <a:fld id="{D6768A89-F29B-44A5-93B5-548F33E52508}" type="slidenum">
              <a:rPr lang="en-US" smtClean="0"/>
              <a:t>13</a:t>
            </a:fld>
            <a:endParaRPr lang="en-US"/>
          </a:p>
        </p:txBody>
      </p:sp>
    </p:spTree>
    <p:extLst>
      <p:ext uri="{BB962C8B-B14F-4D97-AF65-F5344CB8AC3E}">
        <p14:creationId xmlns:p14="http://schemas.microsoft.com/office/powerpoint/2010/main" val="402085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GV vừa chiếu các bước, vừa ấn máy tính thực hiện, quan sát HS thực hiện</a:t>
            </a:r>
          </a:p>
        </p:txBody>
      </p:sp>
      <p:sp>
        <p:nvSpPr>
          <p:cNvPr id="4" name="Slide Number Placeholder 3"/>
          <p:cNvSpPr>
            <a:spLocks noGrp="1"/>
          </p:cNvSpPr>
          <p:nvPr>
            <p:ph type="sldNum" sz="quarter" idx="5"/>
          </p:nvPr>
        </p:nvSpPr>
        <p:spPr/>
        <p:txBody>
          <a:bodyPr/>
          <a:lstStyle/>
          <a:p>
            <a:fld id="{D6768A89-F29B-44A5-93B5-548F33E52508}" type="slidenum">
              <a:rPr lang="en-US" smtClean="0"/>
              <a:t>14</a:t>
            </a:fld>
            <a:endParaRPr lang="en-US"/>
          </a:p>
        </p:txBody>
      </p:sp>
    </p:spTree>
    <p:extLst>
      <p:ext uri="{BB962C8B-B14F-4D97-AF65-F5344CB8AC3E}">
        <p14:creationId xmlns:p14="http://schemas.microsoft.com/office/powerpoint/2010/main" val="78360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GV mời 1 HS lên bảng thực hiện sử dụng máy chiếu hắt (máy đa vật thể)</a:t>
            </a:r>
          </a:p>
        </p:txBody>
      </p:sp>
      <p:sp>
        <p:nvSpPr>
          <p:cNvPr id="4" name="Slide Number Placeholder 3"/>
          <p:cNvSpPr>
            <a:spLocks noGrp="1"/>
          </p:cNvSpPr>
          <p:nvPr>
            <p:ph type="sldNum" sz="quarter" idx="5"/>
          </p:nvPr>
        </p:nvSpPr>
        <p:spPr/>
        <p:txBody>
          <a:bodyPr/>
          <a:lstStyle/>
          <a:p>
            <a:fld id="{D6768A89-F29B-44A5-93B5-548F33E52508}" type="slidenum">
              <a:rPr lang="en-US" smtClean="0"/>
              <a:t>15</a:t>
            </a:fld>
            <a:endParaRPr lang="en-US"/>
          </a:p>
        </p:txBody>
      </p:sp>
    </p:spTree>
    <p:extLst>
      <p:ext uri="{BB962C8B-B14F-4D97-AF65-F5344CB8AC3E}">
        <p14:creationId xmlns:p14="http://schemas.microsoft.com/office/powerpoint/2010/main" val="221535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3/28/2025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oleObject" Target="../embeddings/oleObject4.bin"/><Relationship Id="rId3" Type="http://schemas.openxmlformats.org/officeDocument/2006/relationships/notesSlide" Target="../notesSlides/notesSlide4.xml"/><Relationship Id="rId7" Type="http://schemas.openxmlformats.org/officeDocument/2006/relationships/image" Target="../media/image400.png"/><Relationship Id="rId12" Type="http://schemas.openxmlformats.org/officeDocument/2006/relationships/image" Target="../media/image16.wmf"/><Relationship Id="rId2" Type="http://schemas.openxmlformats.org/officeDocument/2006/relationships/slideLayout" Target="../slideLayouts/slideLayout7.xml"/><Relationship Id="rId16" Type="http://schemas.openxmlformats.org/officeDocument/2006/relationships/image" Target="../media/image18.wmf"/><Relationship Id="rId1" Type="http://schemas.openxmlformats.org/officeDocument/2006/relationships/vmlDrawing" Target="../drawings/vmlDrawing2.vml"/><Relationship Id="rId6" Type="http://schemas.openxmlformats.org/officeDocument/2006/relationships/slide" Target="slide23.xml"/><Relationship Id="rId11" Type="http://schemas.openxmlformats.org/officeDocument/2006/relationships/oleObject" Target="../embeddings/oleObject3.bin"/><Relationship Id="rId5" Type="http://schemas.openxmlformats.org/officeDocument/2006/relationships/slide" Target="slide23.xml"/><Relationship Id="rId15" Type="http://schemas.openxmlformats.org/officeDocument/2006/relationships/oleObject" Target="../embeddings/oleObject5.bin"/><Relationship Id="rId10" Type="http://schemas.openxmlformats.org/officeDocument/2006/relationships/image" Target="../media/image15.wmf"/><Relationship Id="rId4" Type="http://schemas.openxmlformats.org/officeDocument/2006/relationships/image" Target="../media/image19.png"/><Relationship Id="rId9" Type="http://schemas.openxmlformats.org/officeDocument/2006/relationships/oleObject" Target="../embeddings/oleObject2.bin"/><Relationship Id="rId14" Type="http://schemas.openxmlformats.org/officeDocument/2006/relationships/image" Target="../media/image17.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2.wmf"/><Relationship Id="rId3" Type="http://schemas.openxmlformats.org/officeDocument/2006/relationships/notesSlide" Target="../notesSlides/notesSlide5.xml"/><Relationship Id="rId7" Type="http://schemas.openxmlformats.org/officeDocument/2006/relationships/image" Target="../media/image49.png"/><Relationship Id="rId12"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60.png"/><Relationship Id="rId11" Type="http://schemas.openxmlformats.org/officeDocument/2006/relationships/image" Target="../media/image21.wmf"/><Relationship Id="rId5" Type="http://schemas.openxmlformats.org/officeDocument/2006/relationships/slide" Target="slide24.xml"/><Relationship Id="rId15" Type="http://schemas.openxmlformats.org/officeDocument/2006/relationships/image" Target="../media/image23.wmf"/><Relationship Id="rId10" Type="http://schemas.openxmlformats.org/officeDocument/2006/relationships/oleObject" Target="../embeddings/oleObject7.bin"/><Relationship Id="rId4" Type="http://schemas.openxmlformats.org/officeDocument/2006/relationships/slide" Target="slide24.xml"/><Relationship Id="rId9" Type="http://schemas.openxmlformats.org/officeDocument/2006/relationships/image" Target="../media/image20.wmf"/><Relationship Id="rId1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2.png"/><Relationship Id="rId21" Type="http://schemas.openxmlformats.org/officeDocument/2006/relationships/image" Target="../media/image69.png"/><Relationship Id="rId7" Type="http://schemas.openxmlformats.org/officeDocument/2006/relationships/image" Target="../media/image56.png"/><Relationship Id="rId12" Type="http://schemas.openxmlformats.org/officeDocument/2006/relationships/image" Target="../media/image300.png"/><Relationship Id="rId17" Type="http://schemas.openxmlformats.org/officeDocument/2006/relationships/image" Target="../media/image65.png"/><Relationship Id="rId2" Type="http://schemas.openxmlformats.org/officeDocument/2006/relationships/notesSlide" Target="../notesSlides/notesSlide8.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2.png"/><Relationship Id="rId5" Type="http://schemas.openxmlformats.org/officeDocument/2006/relationships/image" Target="../media/image54.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9.png"/><Relationship Id="rId19" Type="http://schemas.openxmlformats.org/officeDocument/2006/relationships/image" Target="../media/image67.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2.png"/><Relationship Id="rId22"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9.xml"/><Relationship Id="rId7"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26.wmf"/><Relationship Id="rId5" Type="http://schemas.openxmlformats.org/officeDocument/2006/relationships/image" Target="../media/image73.png"/><Relationship Id="rId10" Type="http://schemas.openxmlformats.org/officeDocument/2006/relationships/oleObject" Target="../embeddings/oleObject12.bin"/><Relationship Id="rId4" Type="http://schemas.openxmlformats.org/officeDocument/2006/relationships/image" Target="../media/image390.png"/><Relationship Id="rId9" Type="http://schemas.openxmlformats.org/officeDocument/2006/relationships/image" Target="../media/image25.wmf"/></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17.bin"/><Relationship Id="rId18" Type="http://schemas.openxmlformats.org/officeDocument/2006/relationships/image" Target="../media/image46.wmf"/><Relationship Id="rId3" Type="http://schemas.openxmlformats.org/officeDocument/2006/relationships/notesSlide" Target="../notesSlides/notesSlide10.xml"/><Relationship Id="rId7" Type="http://schemas.openxmlformats.org/officeDocument/2006/relationships/oleObject" Target="../embeddings/oleObject14.bin"/><Relationship Id="rId12" Type="http://schemas.openxmlformats.org/officeDocument/2006/relationships/image" Target="../media/image43.wmf"/><Relationship Id="rId17" Type="http://schemas.openxmlformats.org/officeDocument/2006/relationships/oleObject" Target="../embeddings/oleObject19.bin"/><Relationship Id="rId2" Type="http://schemas.openxmlformats.org/officeDocument/2006/relationships/slideLayout" Target="../slideLayouts/slideLayout7.xml"/><Relationship Id="rId16" Type="http://schemas.openxmlformats.org/officeDocument/2006/relationships/image" Target="../media/image45.wmf"/><Relationship Id="rId20" Type="http://schemas.openxmlformats.org/officeDocument/2006/relationships/image" Target="../media/image47.wmf"/><Relationship Id="rId1" Type="http://schemas.openxmlformats.org/officeDocument/2006/relationships/vmlDrawing" Target="../drawings/vmlDrawing5.vml"/><Relationship Id="rId6" Type="http://schemas.openxmlformats.org/officeDocument/2006/relationships/image" Target="../media/image40.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18.bin"/><Relationship Id="rId10" Type="http://schemas.openxmlformats.org/officeDocument/2006/relationships/image" Target="../media/image42.wmf"/><Relationship Id="rId19" Type="http://schemas.openxmlformats.org/officeDocument/2006/relationships/oleObject" Target="../embeddings/oleObject20.bin"/><Relationship Id="rId4" Type="http://schemas.openxmlformats.org/officeDocument/2006/relationships/image" Target="../media/image82.png"/><Relationship Id="rId9" Type="http://schemas.openxmlformats.org/officeDocument/2006/relationships/oleObject" Target="../embeddings/oleObject15.bin"/><Relationship Id="rId14" Type="http://schemas.openxmlformats.org/officeDocument/2006/relationships/image" Target="../media/image44.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8.wmf"/><Relationship Id="rId5" Type="http://schemas.openxmlformats.org/officeDocument/2006/relationships/oleObject" Target="../embeddings/oleObject21.bin"/><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13.xml"/><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00.png"/><Relationship Id="rId11" Type="http://schemas.openxmlformats.org/officeDocument/2006/relationships/image" Target="../media/image52.wmf"/><Relationship Id="rId5" Type="http://schemas.openxmlformats.org/officeDocument/2006/relationships/slide" Target="slide10.xml"/><Relationship Id="rId10" Type="http://schemas.openxmlformats.org/officeDocument/2006/relationships/oleObject" Target="../embeddings/oleObject23.bin"/><Relationship Id="rId4" Type="http://schemas.openxmlformats.org/officeDocument/2006/relationships/slide" Target="slide10.xml"/><Relationship Id="rId9" Type="http://schemas.openxmlformats.org/officeDocument/2006/relationships/image" Target="../media/image51.wmf"/></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oleObject" Target="../embeddings/oleObject26.bin"/><Relationship Id="rId3" Type="http://schemas.openxmlformats.org/officeDocument/2006/relationships/notesSlide" Target="../notesSlides/notesSlide14.xml"/><Relationship Id="rId7" Type="http://schemas.openxmlformats.org/officeDocument/2006/relationships/image" Target="../media/image90.png"/><Relationship Id="rId12" Type="http://schemas.openxmlformats.org/officeDocument/2006/relationships/image" Target="../media/image54.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91.png"/><Relationship Id="rId11" Type="http://schemas.openxmlformats.org/officeDocument/2006/relationships/oleObject" Target="../embeddings/oleObject25.bin"/><Relationship Id="rId5" Type="http://schemas.openxmlformats.org/officeDocument/2006/relationships/slide" Target="slide11.xml"/><Relationship Id="rId10" Type="http://schemas.openxmlformats.org/officeDocument/2006/relationships/image" Target="../media/image53.wmf"/><Relationship Id="rId4" Type="http://schemas.openxmlformats.org/officeDocument/2006/relationships/slide" Target="slide11.xml"/><Relationship Id="rId9" Type="http://schemas.openxmlformats.org/officeDocument/2006/relationships/oleObject" Target="../embeddings/oleObject24.bin"/><Relationship Id="rId14" Type="http://schemas.openxmlformats.org/officeDocument/2006/relationships/image" Target="../media/image55.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w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8/10/relationships/comments" Target="../comments/modernComment_268_FE1C004A.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slideLayout" Target="../slideLayouts/slideLayout7.xml"/><Relationship Id="rId12" Type="http://schemas.openxmlformats.org/officeDocument/2006/relationships/image" Target="../media/image31.png"/><Relationship Id="rId2" Type="http://schemas.openxmlformats.org/officeDocument/2006/relationships/video" Target="../media/media1.mp4"/><Relationship Id="rId16" Type="http://schemas.openxmlformats.org/officeDocument/2006/relationships/image" Target="../media/image35.png"/><Relationship Id="rId1" Type="http://schemas.microsoft.com/office/2007/relationships/media" Target="../media/media1.mp4"/><Relationship Id="rId6" Type="http://schemas.openxmlformats.org/officeDocument/2006/relationships/image" Target="../media/image11.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notesSlide" Target="../notesSlides/notesSlide2.xml"/><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13.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9"/>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04293" y="2386625"/>
            <a:ext cx="3634282" cy="1015663"/>
          </a:xfrm>
          <a:prstGeom prst="rect">
            <a:avLst/>
          </a:prstGeom>
          <a:noFill/>
        </p:spPr>
        <p:txBody>
          <a:bodyPr wrap="square" rtlCol="0">
            <a:spAutoFit/>
          </a:bodyPr>
          <a:lstStyle/>
          <a:p>
            <a:pPr algn="ctr" defTabSz="914377">
              <a:spcAft>
                <a:spcPts val="600"/>
              </a:spcAft>
            </a:pPr>
            <a:r>
              <a:rPr lang="en-US" sz="6000" b="1">
                <a:solidFill>
                  <a:srgbClr val="C00000"/>
                </a:solidFill>
                <a:latin typeface="Times New Roman" panose="02020603050405020304" pitchFamily="18" charset="0"/>
                <a:cs typeface="Times New Roman" panose="02020603050405020304" pitchFamily="18" charset="0"/>
              </a:rPr>
              <a:t>TOÁN 9</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C00000"/>
                </a:solidFill>
                <a:latin typeface="Times New Roman" panose="02020603050405020304" pitchFamily="18" charset="0"/>
                <a:cs typeface="Times New Roman" panose="02020603050405020304" pitchFamily="18" charset="0"/>
              </a:rPr>
              <a:t>NĂM HỌC</a:t>
            </a:r>
            <a:r>
              <a:rPr lang="en-US" sz="4000" b="1">
                <a:solidFill>
                  <a:srgbClr val="C00000"/>
                </a:solidFill>
                <a:latin typeface="Times New Roman" panose="02020603050405020304" pitchFamily="18" charset="0"/>
                <a:cs typeface="Times New Roman" panose="02020603050405020304" pitchFamily="18" charset="0"/>
              </a:rPr>
              <a:t>: 2024 - 2025</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4"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1688448" y="135555"/>
            <a:ext cx="8325707" cy="584775"/>
          </a:xfrm>
          <a:prstGeom prst="rect">
            <a:avLst/>
          </a:prstGeom>
          <a:noFill/>
        </p:spPr>
        <p:txBody>
          <a:bodyPr wrap="square" rtlCol="0">
            <a:spAutoFit/>
          </a:bodyPr>
          <a:lstStyle/>
          <a:p>
            <a:pPr defTabSz="914377"/>
            <a:r>
              <a:rPr lang="en-US" sz="3200" b="1" dirty="0" smtClean="0">
                <a:solidFill>
                  <a:srgbClr val="C00000"/>
                </a:solidFill>
                <a:latin typeface="Times New Roman" panose="02020603050405020304" pitchFamily="18" charset="0"/>
                <a:cs typeface="Times New Roman" panose="02020603050405020304" pitchFamily="18" charset="0"/>
              </a:rPr>
              <a:t>TRƯỜNG </a:t>
            </a:r>
            <a:r>
              <a:rPr lang="en-US" sz="3200" b="1" dirty="0">
                <a:solidFill>
                  <a:srgbClr val="C00000"/>
                </a:solidFill>
                <a:latin typeface="Times New Roman" panose="02020603050405020304" pitchFamily="18" charset="0"/>
                <a:cs typeface="Times New Roman" panose="02020603050405020304" pitchFamily="18" charset="0"/>
              </a:rPr>
              <a:t>TRUNG HỌC CƠ </a:t>
            </a:r>
            <a:r>
              <a:rPr lang="en-US" sz="3200" b="1" dirty="0" smtClean="0">
                <a:solidFill>
                  <a:srgbClr val="C00000"/>
                </a:solidFill>
                <a:latin typeface="Times New Roman" panose="02020603050405020304" pitchFamily="18" charset="0"/>
                <a:cs typeface="Times New Roman" panose="02020603050405020304" pitchFamily="18" charset="0"/>
              </a:rPr>
              <a:t>SỞ HOÀI MỸ</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2021434" y="4528523"/>
            <a:ext cx="8325707" cy="584775"/>
          </a:xfrm>
          <a:prstGeom prst="rect">
            <a:avLst/>
          </a:prstGeom>
          <a:noFill/>
        </p:spPr>
        <p:txBody>
          <a:bodyPr wrap="square" rtlCol="0">
            <a:spAutoFit/>
          </a:bodyPr>
          <a:lstStyle/>
          <a:p>
            <a:pPr defTabSz="914377"/>
            <a:r>
              <a:rPr lang="en-US" sz="3200" b="1" dirty="0" smtClean="0">
                <a:solidFill>
                  <a:srgbClr val="C00000"/>
                </a:solidFill>
                <a:latin typeface="Times New Roman" panose="02020603050405020304" pitchFamily="18" charset="0"/>
                <a:cs typeface="Times New Roman" panose="02020603050405020304" pitchFamily="18" charset="0"/>
              </a:rPr>
              <a:t>GV: </a:t>
            </a:r>
            <a:r>
              <a:rPr lang="en-US" sz="3200" b="1" dirty="0" err="1" smtClean="0">
                <a:solidFill>
                  <a:srgbClr val="C00000"/>
                </a:solidFill>
                <a:latin typeface="Times New Roman" panose="02020603050405020304" pitchFamily="18" charset="0"/>
                <a:cs typeface="Times New Roman" panose="02020603050405020304" pitchFamily="18" charset="0"/>
              </a:rPr>
              <a:t>Nguyễn</a:t>
            </a:r>
            <a:r>
              <a:rPr lang="en-US" sz="3200" b="1" dirty="0" smtClean="0">
                <a:solidFill>
                  <a:srgbClr val="C00000"/>
                </a:solidFill>
                <a:latin typeface="Times New Roman" panose="02020603050405020304" pitchFamily="18" charset="0"/>
                <a:cs typeface="Times New Roman" panose="02020603050405020304" pitchFamily="18" charset="0"/>
              </a:rPr>
              <a:t> Tường Đạt</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rectangular object&#10;&#10;Description automatically generated">
            <a:extLst>
              <a:ext uri="{FF2B5EF4-FFF2-40B4-BE49-F238E27FC236}">
                <a16:creationId xmlns:a16="http://schemas.microsoft.com/office/drawing/2014/main" id="{CFD1E9EB-38BF-3DE7-A399-89097CD60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871" y="317973"/>
            <a:ext cx="5792431" cy="2537821"/>
          </a:xfrm>
          <a:prstGeom prst="rect">
            <a:avLst/>
          </a:prstGeom>
        </p:spPr>
      </p:pic>
      <mc:AlternateContent xmlns:mc="http://schemas.openxmlformats.org/markup-compatibility/2006" xmlns:a14="http://schemas.microsoft.com/office/drawing/2010/main">
        <mc:Choice Requires="a14">
          <p:sp>
            <p:nvSpPr>
              <p:cNvPr id="7" name="TextBox 6">
                <a:hlinkClick r:id="rId5" action="ppaction://hlinksldjump"/>
                <a:extLst>
                  <a:ext uri="{FF2B5EF4-FFF2-40B4-BE49-F238E27FC236}">
                    <a16:creationId xmlns:a16="http://schemas.microsoft.com/office/drawing/2014/main" id="{65383A8C-3B29-ADED-7198-0AD04F5A1013}"/>
                  </a:ext>
                </a:extLst>
              </p:cNvPr>
              <p:cNvSpPr txBox="1"/>
              <p:nvPr/>
            </p:nvSpPr>
            <p:spPr>
              <a:xfrm>
                <a:off x="346263" y="195956"/>
                <a:ext cx="1851789" cy="553998"/>
              </a:xfrm>
              <a:prstGeom prst="rect">
                <a:avLst/>
              </a:prstGeom>
              <a:noFill/>
            </p:spPr>
            <p:txBody>
              <a:bodyPr wrap="none" rtlCol="0">
                <a:spAutoFit/>
              </a:bodyPr>
              <a:lstStyle/>
              <a:p>
                <a:r>
                  <a:rPr lang="en-VN" sz="3000" b="1" i="1" u="sng" dirty="0">
                    <a:solidFill>
                      <a:schemeClr val="bg1"/>
                    </a:solidFill>
                    <a:latin typeface="Times New Roman" panose="02020603050405020304" pitchFamily="18" charset="0"/>
                    <a:cs typeface="Times New Roman" panose="02020603050405020304" pitchFamily="18" charset="0"/>
                  </a:rPr>
                  <a:t>Bài toán </a:t>
                </a:r>
                <a14:m>
                  <m:oMath xmlns:m="http://schemas.openxmlformats.org/officeDocument/2006/math">
                    <m:r>
                      <a:rPr lang="en-VN" sz="3000" b="1" i="1" u="sng" dirty="0" smtClean="0">
                        <a:solidFill>
                          <a:schemeClr val="bg1"/>
                        </a:solidFill>
                        <a:latin typeface="Cambria Math" panose="02040503050406030204" pitchFamily="18" charset="0"/>
                        <a:cs typeface="Times New Roman" panose="02020603050405020304" pitchFamily="18" charset="0"/>
                      </a:rPr>
                      <m:t>𝟏</m:t>
                    </m:r>
                  </m:oMath>
                </a14:m>
                <a:endParaRPr lang="en-VN" sz="3000" b="1" i="1" u="sng"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hlinkClick r:id="rId6" action="ppaction://hlinksldjump"/>
                <a:extLst>
                  <a:ext uri="{FF2B5EF4-FFF2-40B4-BE49-F238E27FC236}">
                    <a16:creationId xmlns:a16="http://schemas.microsoft.com/office/drawing/2014/main" id="{65383A8C-3B29-ADED-7198-0AD04F5A1013}"/>
                  </a:ext>
                </a:extLst>
              </p:cNvPr>
              <p:cNvSpPr txBox="1">
                <a:spLocks noRot="1" noChangeAspect="1" noMove="1" noResize="1" noEditPoints="1" noAdjustHandles="1" noChangeArrowheads="1" noChangeShapeType="1" noTextEdit="1"/>
              </p:cNvSpPr>
              <p:nvPr/>
            </p:nvSpPr>
            <p:spPr>
              <a:xfrm>
                <a:off x="346263" y="195956"/>
                <a:ext cx="1851789" cy="553998"/>
              </a:xfrm>
              <a:prstGeom prst="rect">
                <a:avLst/>
              </a:prstGeom>
              <a:blipFill>
                <a:blip r:embed="rId7"/>
                <a:stretch>
                  <a:fillRect l="-7483" t="-13333" r="-2041" b="-31111"/>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F4535C84-3828-3D62-5E6F-F09587073CB1}"/>
                  </a:ext>
                </a:extLst>
              </p:cNvPr>
              <p:cNvGraphicFramePr>
                <a:graphicFrameLocks noGrp="1"/>
              </p:cNvGraphicFramePr>
              <p:nvPr>
                <p:extLst>
                  <p:ext uri="{D42A27DB-BD31-4B8C-83A1-F6EECF244321}">
                    <p14:modId xmlns:p14="http://schemas.microsoft.com/office/powerpoint/2010/main" val="3530757453"/>
                  </p:ext>
                </p:extLst>
              </p:nvPr>
            </p:nvGraphicFramePr>
            <p:xfrm>
              <a:off x="346263" y="3283848"/>
              <a:ext cx="11322575" cy="2050586"/>
            </p:xfrm>
            <a:graphic>
              <a:graphicData uri="http://schemas.openxmlformats.org/drawingml/2006/table">
                <a:tbl>
                  <a:tblPr firstRow="1" firstCol="1" bandRow="1">
                    <a:tableStyleId>{72833802-FEF1-4C79-8D5D-14CF1EAF98D9}</a:tableStyleId>
                  </a:tblPr>
                  <a:tblGrid>
                    <a:gridCol w="2328698">
                      <a:extLst>
                        <a:ext uri="{9D8B030D-6E8A-4147-A177-3AD203B41FA5}">
                          <a16:colId xmlns:a16="http://schemas.microsoft.com/office/drawing/2014/main" val="4005412117"/>
                        </a:ext>
                      </a:extLst>
                    </a:gridCol>
                    <a:gridCol w="2997959">
                      <a:extLst>
                        <a:ext uri="{9D8B030D-6E8A-4147-A177-3AD203B41FA5}">
                          <a16:colId xmlns:a16="http://schemas.microsoft.com/office/drawing/2014/main" val="4245812120"/>
                        </a:ext>
                      </a:extLst>
                    </a:gridCol>
                    <a:gridCol w="2997959">
                      <a:extLst>
                        <a:ext uri="{9D8B030D-6E8A-4147-A177-3AD203B41FA5}">
                          <a16:colId xmlns:a16="http://schemas.microsoft.com/office/drawing/2014/main" val="607994218"/>
                        </a:ext>
                      </a:extLst>
                    </a:gridCol>
                    <a:gridCol w="2997959">
                      <a:extLst>
                        <a:ext uri="{9D8B030D-6E8A-4147-A177-3AD203B41FA5}">
                          <a16:colId xmlns:a16="http://schemas.microsoft.com/office/drawing/2014/main" val="3958675247"/>
                        </a:ext>
                      </a:extLst>
                    </a:gridCol>
                  </a:tblGrid>
                  <a:tr h="660355">
                    <a:tc>
                      <a:txBody>
                        <a:bodyPr/>
                        <a:lstStyle/>
                        <a:p>
                          <a:pPr algn="just">
                            <a:spcBef>
                              <a:spcPts val="300"/>
                            </a:spcBef>
                            <a:spcAft>
                              <a:spcPts val="300"/>
                            </a:spcAft>
                          </a:pPr>
                          <a:r>
                            <a:rPr lang="en-US" sz="2800" kern="0">
                              <a:solidFill>
                                <a:schemeClr val="bg1"/>
                              </a:solidFill>
                              <a:effectLst/>
                              <a:latin typeface="Times New Roman" panose="02020603050405020304" pitchFamily="18" charset="0"/>
                              <a:cs typeface="Times New Roman" panose="02020603050405020304" pitchFamily="18" charset="0"/>
                            </a:rPr>
                            <a:t> </a:t>
                          </a:r>
                          <a:endParaRPr lang="en-VN" sz="2800" kern="1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800" kern="0" dirty="0" err="1">
                              <a:solidFill>
                                <a:schemeClr val="bg1"/>
                              </a:solidFill>
                              <a:effectLst/>
                              <a:latin typeface="Times New Roman" panose="02020603050405020304" pitchFamily="18" charset="0"/>
                              <a:cs typeface="Times New Roman" panose="02020603050405020304" pitchFamily="18" charset="0"/>
                            </a:rPr>
                            <a:t>Kích</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thước</a:t>
                          </a:r>
                          <a:r>
                            <a:rPr lang="en-US" sz="2800" kern="0" dirty="0">
                              <a:solidFill>
                                <a:schemeClr val="bg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i="1" kern="0" dirty="0" smtClean="0">
                                  <a:solidFill>
                                    <a:schemeClr val="bg1"/>
                                  </a:solidFill>
                                  <a:effectLst/>
                                  <a:latin typeface="Cambria Math" panose="02040503050406030204" pitchFamily="18" charset="0"/>
                                  <a:cs typeface="Times New Roman" panose="02020603050405020304" pitchFamily="18" charset="0"/>
                                </a:rPr>
                                <m:t>1</m:t>
                              </m:r>
                            </m:oMath>
                          </a14:m>
                          <a:r>
                            <a:rPr lang="en-US" sz="2800" kern="0" dirty="0">
                              <a:solidFill>
                                <a:schemeClr val="bg1"/>
                              </a:solidFill>
                              <a:effectLst/>
                              <a:latin typeface="Times New Roman" panose="02020603050405020304" pitchFamily="18" charset="0"/>
                              <a:cs typeface="Times New Roman" panose="02020603050405020304" pitchFamily="18" charset="0"/>
                            </a:rPr>
                            <a:t> (cm)</a:t>
                          </a:r>
                          <a:endParaRPr lang="en-VN" sz="2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800" kern="0" dirty="0" err="1">
                              <a:solidFill>
                                <a:schemeClr val="bg1"/>
                              </a:solidFill>
                              <a:effectLst/>
                              <a:latin typeface="Times New Roman" panose="02020603050405020304" pitchFamily="18" charset="0"/>
                              <a:cs typeface="Times New Roman" panose="02020603050405020304" pitchFamily="18" charset="0"/>
                            </a:rPr>
                            <a:t>Kích</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thước</a:t>
                          </a:r>
                          <a:r>
                            <a:rPr lang="en-US" sz="2800" kern="0" dirty="0">
                              <a:solidFill>
                                <a:schemeClr val="bg1"/>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800" i="1" kern="0" dirty="0" smtClean="0">
                                  <a:solidFill>
                                    <a:schemeClr val="bg1"/>
                                  </a:solidFill>
                                  <a:effectLst/>
                                  <a:latin typeface="Cambria Math" panose="02040503050406030204" pitchFamily="18" charset="0"/>
                                  <a:cs typeface="Times New Roman" panose="02020603050405020304" pitchFamily="18" charset="0"/>
                                </a:rPr>
                                <m:t>2</m:t>
                              </m:r>
                            </m:oMath>
                          </a14:m>
                          <a:r>
                            <a:rPr lang="en-US" sz="2800" kern="0" dirty="0">
                              <a:solidFill>
                                <a:schemeClr val="bg1"/>
                              </a:solidFill>
                              <a:effectLst/>
                              <a:latin typeface="Times New Roman" panose="02020603050405020304" pitchFamily="18" charset="0"/>
                              <a:cs typeface="Times New Roman" panose="02020603050405020304" pitchFamily="18" charset="0"/>
                            </a:rPr>
                            <a:t> (cm)</a:t>
                          </a:r>
                          <a:endParaRPr lang="en-VN" sz="2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800" kern="0" dirty="0" err="1">
                              <a:solidFill>
                                <a:schemeClr val="bg1"/>
                              </a:solidFill>
                              <a:effectLst/>
                              <a:latin typeface="Times New Roman" panose="02020603050405020304" pitchFamily="18" charset="0"/>
                              <a:cs typeface="Times New Roman" panose="02020603050405020304" pitchFamily="18" charset="0"/>
                            </a:rPr>
                            <a:t>Diện</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tích</a:t>
                          </a:r>
                          <a:r>
                            <a:rPr lang="en-US" sz="2800" kern="0" dirty="0">
                              <a:solidFill>
                                <a:schemeClr val="bg1"/>
                              </a:solidFill>
                              <a:effectLst/>
                              <a:latin typeface="Times New Roman" panose="02020603050405020304" pitchFamily="18" charset="0"/>
                              <a:cs typeface="Times New Roman" panose="02020603050405020304" pitchFamily="18" charset="0"/>
                            </a:rPr>
                            <a:t> (cm</a:t>
                          </a:r>
                          <a:r>
                            <a:rPr lang="en-US" sz="2800" kern="0" baseline="30000" dirty="0">
                              <a:solidFill>
                                <a:schemeClr val="bg1"/>
                              </a:solidFill>
                              <a:effectLst/>
                              <a:latin typeface="Times New Roman" panose="02020603050405020304" pitchFamily="18" charset="0"/>
                              <a:cs typeface="Times New Roman" panose="02020603050405020304" pitchFamily="18" charset="0"/>
                            </a:rPr>
                            <a:t>2</a:t>
                          </a:r>
                          <a:r>
                            <a:rPr lang="en-US" sz="2800" kern="0" dirty="0">
                              <a:solidFill>
                                <a:schemeClr val="bg1"/>
                              </a:solidFill>
                              <a:effectLst/>
                              <a:latin typeface="Times New Roman" panose="02020603050405020304" pitchFamily="18" charset="0"/>
                              <a:cs typeface="Times New Roman" panose="02020603050405020304" pitchFamily="18" charset="0"/>
                            </a:rPr>
                            <a:t>)</a:t>
                          </a:r>
                          <a:endParaRPr lang="en-VN" sz="2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922654"/>
                      </a:ext>
                    </a:extLst>
                  </a:tr>
                  <a:tr h="1390231">
                    <a:tc>
                      <a:txBody>
                        <a:bodyPr/>
                        <a:lstStyle/>
                        <a:p>
                          <a:pPr algn="ctr">
                            <a:spcBef>
                              <a:spcPts val="300"/>
                            </a:spcBef>
                            <a:spcAft>
                              <a:spcPts val="300"/>
                            </a:spcAft>
                          </a:pPr>
                          <a:r>
                            <a:rPr lang="en-US" sz="2800" kern="0" dirty="0" err="1">
                              <a:solidFill>
                                <a:schemeClr val="bg1"/>
                              </a:solidFill>
                              <a:effectLst/>
                              <a:latin typeface="Times New Roman" panose="02020603050405020304" pitchFamily="18" charset="0"/>
                              <a:cs typeface="Times New Roman" panose="02020603050405020304" pitchFamily="18" charset="0"/>
                            </a:rPr>
                            <a:t>Mặt</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cắt</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ngang</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của</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máng</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nước</a:t>
                          </a:r>
                          <a:r>
                            <a:rPr lang="en-US" sz="2800" kern="0" dirty="0">
                              <a:solidFill>
                                <a:schemeClr val="bg1"/>
                              </a:solidFill>
                              <a:effectLst/>
                              <a:latin typeface="Times New Roman" panose="02020603050405020304" pitchFamily="18" charset="0"/>
                              <a:cs typeface="Times New Roman" panose="02020603050405020304" pitchFamily="18" charset="0"/>
                            </a:rPr>
                            <a:t> </a:t>
                          </a:r>
                          <a:endParaRPr lang="en-VN" sz="2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800" kern="0" dirty="0">
                              <a:solidFill>
                                <a:schemeClr val="bg1"/>
                              </a:solidFill>
                              <a:effectLst/>
                              <a:latin typeface="Times New Roman" panose="02020603050405020304" pitchFamily="18" charset="0"/>
                              <a:cs typeface="Times New Roman" panose="02020603050405020304" pitchFamily="18" charset="0"/>
                            </a:rPr>
                            <a:t> </a:t>
                          </a:r>
                          <a:endParaRPr lang="en-VN" sz="2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2800" kern="0" dirty="0">
                              <a:solidFill>
                                <a:schemeClr val="bg1"/>
                              </a:solidFill>
                              <a:effectLst/>
                              <a:latin typeface="Times New Roman" panose="02020603050405020304" pitchFamily="18" charset="0"/>
                              <a:cs typeface="Times New Roman" panose="02020603050405020304" pitchFamily="18" charset="0"/>
                            </a:rPr>
                            <a:t> </a:t>
                          </a:r>
                          <a:endParaRPr lang="en-VN" sz="2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2800" kern="0" dirty="0">
                              <a:solidFill>
                                <a:schemeClr val="bg1"/>
                              </a:solidFill>
                              <a:effectLst/>
                              <a:latin typeface="Times New Roman" panose="02020603050405020304" pitchFamily="18" charset="0"/>
                              <a:cs typeface="Times New Roman" panose="02020603050405020304" pitchFamily="18" charset="0"/>
                            </a:rPr>
                            <a:t> </a:t>
                          </a:r>
                          <a:endParaRPr lang="en-VN" sz="2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7550713"/>
                      </a:ext>
                    </a:extLst>
                  </a:tr>
                </a:tbl>
              </a:graphicData>
            </a:graphic>
          </p:graphicFrame>
        </mc:Choice>
        <mc:Fallback xmlns="">
          <p:graphicFrame>
            <p:nvGraphicFramePr>
              <p:cNvPr id="8" name="Table 7">
                <a:extLst>
                  <a:ext uri="{FF2B5EF4-FFF2-40B4-BE49-F238E27FC236}">
                    <a16:creationId xmlns:a16="http://schemas.microsoft.com/office/drawing/2014/main" id="{F4535C84-3828-3D62-5E6F-F09587073CB1}"/>
                  </a:ext>
                </a:extLst>
              </p:cNvPr>
              <p:cNvGraphicFramePr>
                <a:graphicFrameLocks noGrp="1"/>
              </p:cNvGraphicFramePr>
              <p:nvPr>
                <p:extLst>
                  <p:ext uri="{D42A27DB-BD31-4B8C-83A1-F6EECF244321}">
                    <p14:modId xmlns:p14="http://schemas.microsoft.com/office/powerpoint/2010/main" val="3530757453"/>
                  </p:ext>
                </p:extLst>
              </p:nvPr>
            </p:nvGraphicFramePr>
            <p:xfrm>
              <a:off x="346263" y="3283848"/>
              <a:ext cx="11322575" cy="2050586"/>
            </p:xfrm>
            <a:graphic>
              <a:graphicData uri="http://schemas.openxmlformats.org/drawingml/2006/table">
                <a:tbl>
                  <a:tblPr firstRow="1" firstCol="1" bandRow="1">
                    <a:tableStyleId>{72833802-FEF1-4C79-8D5D-14CF1EAF98D9}</a:tableStyleId>
                  </a:tblPr>
                  <a:tblGrid>
                    <a:gridCol w="2328698">
                      <a:extLst>
                        <a:ext uri="{9D8B030D-6E8A-4147-A177-3AD203B41FA5}">
                          <a16:colId xmlns:a16="http://schemas.microsoft.com/office/drawing/2014/main" val="4005412117"/>
                        </a:ext>
                      </a:extLst>
                    </a:gridCol>
                    <a:gridCol w="2997959">
                      <a:extLst>
                        <a:ext uri="{9D8B030D-6E8A-4147-A177-3AD203B41FA5}">
                          <a16:colId xmlns:a16="http://schemas.microsoft.com/office/drawing/2014/main" val="4245812120"/>
                        </a:ext>
                      </a:extLst>
                    </a:gridCol>
                    <a:gridCol w="2997959">
                      <a:extLst>
                        <a:ext uri="{9D8B030D-6E8A-4147-A177-3AD203B41FA5}">
                          <a16:colId xmlns:a16="http://schemas.microsoft.com/office/drawing/2014/main" val="607994218"/>
                        </a:ext>
                      </a:extLst>
                    </a:gridCol>
                    <a:gridCol w="2997959">
                      <a:extLst>
                        <a:ext uri="{9D8B030D-6E8A-4147-A177-3AD203B41FA5}">
                          <a16:colId xmlns:a16="http://schemas.microsoft.com/office/drawing/2014/main" val="3958675247"/>
                        </a:ext>
                      </a:extLst>
                    </a:gridCol>
                  </a:tblGrid>
                  <a:tr h="660355">
                    <a:tc>
                      <a:txBody>
                        <a:bodyPr/>
                        <a:lstStyle/>
                        <a:p>
                          <a:pPr algn="just">
                            <a:spcBef>
                              <a:spcPts val="300"/>
                            </a:spcBef>
                            <a:spcAft>
                              <a:spcPts val="300"/>
                            </a:spcAft>
                          </a:pPr>
                          <a:r>
                            <a:rPr lang="en-US" sz="2800" kern="0">
                              <a:solidFill>
                                <a:schemeClr val="bg1"/>
                              </a:solidFill>
                              <a:effectLst/>
                              <a:latin typeface="Times New Roman" panose="02020603050405020304" pitchFamily="18" charset="0"/>
                              <a:cs typeface="Times New Roman" panose="02020603050405020304" pitchFamily="18" charset="0"/>
                            </a:rPr>
                            <a:t> </a:t>
                          </a:r>
                          <a:endParaRPr lang="en-VN" sz="2800" kern="1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VN"/>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8"/>
                          <a:stretch>
                            <a:fillRect l="-78059" t="-1923" r="-200422" b="-236538"/>
                          </a:stretch>
                        </a:blipFill>
                      </a:tcPr>
                    </a:tc>
                    <a:tc>
                      <a:txBody>
                        <a:bodyPr/>
                        <a:lstStyle/>
                        <a:p>
                          <a:endParaRPr lang="en-VN"/>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8"/>
                          <a:stretch>
                            <a:fillRect l="-178814" t="-1923" r="-101271" b="-236538"/>
                          </a:stretch>
                        </a:blipFill>
                      </a:tcPr>
                    </a:tc>
                    <a:tc>
                      <a:txBody>
                        <a:bodyPr/>
                        <a:lstStyle/>
                        <a:p>
                          <a:pPr algn="ctr">
                            <a:spcBef>
                              <a:spcPts val="300"/>
                            </a:spcBef>
                            <a:spcAft>
                              <a:spcPts val="300"/>
                            </a:spcAft>
                          </a:pPr>
                          <a:r>
                            <a:rPr lang="en-US" sz="2800" kern="0" dirty="0" err="1">
                              <a:solidFill>
                                <a:schemeClr val="bg1"/>
                              </a:solidFill>
                              <a:effectLst/>
                              <a:latin typeface="Times New Roman" panose="02020603050405020304" pitchFamily="18" charset="0"/>
                              <a:cs typeface="Times New Roman" panose="02020603050405020304" pitchFamily="18" charset="0"/>
                            </a:rPr>
                            <a:t>Diện</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tích</a:t>
                          </a:r>
                          <a:r>
                            <a:rPr lang="en-US" sz="2800" kern="0" dirty="0">
                              <a:solidFill>
                                <a:schemeClr val="bg1"/>
                              </a:solidFill>
                              <a:effectLst/>
                              <a:latin typeface="Times New Roman" panose="02020603050405020304" pitchFamily="18" charset="0"/>
                              <a:cs typeface="Times New Roman" panose="02020603050405020304" pitchFamily="18" charset="0"/>
                            </a:rPr>
                            <a:t> (cm</a:t>
                          </a:r>
                          <a:r>
                            <a:rPr lang="en-US" sz="2800" kern="0" baseline="30000" dirty="0">
                              <a:solidFill>
                                <a:schemeClr val="bg1"/>
                              </a:solidFill>
                              <a:effectLst/>
                              <a:latin typeface="Times New Roman" panose="02020603050405020304" pitchFamily="18" charset="0"/>
                              <a:cs typeface="Times New Roman" panose="02020603050405020304" pitchFamily="18" charset="0"/>
                            </a:rPr>
                            <a:t>2</a:t>
                          </a:r>
                          <a:r>
                            <a:rPr lang="en-US" sz="2800" kern="0" dirty="0">
                              <a:solidFill>
                                <a:schemeClr val="bg1"/>
                              </a:solidFill>
                              <a:effectLst/>
                              <a:latin typeface="Times New Roman" panose="02020603050405020304" pitchFamily="18" charset="0"/>
                              <a:cs typeface="Times New Roman" panose="02020603050405020304" pitchFamily="18" charset="0"/>
                            </a:rPr>
                            <a:t>)</a:t>
                          </a:r>
                          <a:endParaRPr lang="en-VN" sz="2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922654"/>
                      </a:ext>
                    </a:extLst>
                  </a:tr>
                  <a:tr h="1390231">
                    <a:tc>
                      <a:txBody>
                        <a:bodyPr/>
                        <a:lstStyle/>
                        <a:p>
                          <a:pPr algn="ctr">
                            <a:spcBef>
                              <a:spcPts val="300"/>
                            </a:spcBef>
                            <a:spcAft>
                              <a:spcPts val="300"/>
                            </a:spcAft>
                          </a:pPr>
                          <a:r>
                            <a:rPr lang="en-US" sz="2800" kern="0" dirty="0" err="1">
                              <a:solidFill>
                                <a:schemeClr val="bg1"/>
                              </a:solidFill>
                              <a:effectLst/>
                              <a:latin typeface="Times New Roman" panose="02020603050405020304" pitchFamily="18" charset="0"/>
                              <a:cs typeface="Times New Roman" panose="02020603050405020304" pitchFamily="18" charset="0"/>
                            </a:rPr>
                            <a:t>Mặt</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cắt</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ngang</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của</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máng</a:t>
                          </a:r>
                          <a:r>
                            <a:rPr lang="en-US" sz="2800" kern="0" dirty="0">
                              <a:solidFill>
                                <a:schemeClr val="bg1"/>
                              </a:solidFill>
                              <a:effectLst/>
                              <a:latin typeface="Times New Roman" panose="02020603050405020304" pitchFamily="18" charset="0"/>
                              <a:cs typeface="Times New Roman" panose="02020603050405020304" pitchFamily="18" charset="0"/>
                            </a:rPr>
                            <a:t> </a:t>
                          </a:r>
                          <a:r>
                            <a:rPr lang="en-US" sz="2800" kern="0" dirty="0" err="1">
                              <a:solidFill>
                                <a:schemeClr val="bg1"/>
                              </a:solidFill>
                              <a:effectLst/>
                              <a:latin typeface="Times New Roman" panose="02020603050405020304" pitchFamily="18" charset="0"/>
                              <a:cs typeface="Times New Roman" panose="02020603050405020304" pitchFamily="18" charset="0"/>
                            </a:rPr>
                            <a:t>nước</a:t>
                          </a:r>
                          <a:r>
                            <a:rPr lang="en-US" sz="2800" kern="0" dirty="0">
                              <a:solidFill>
                                <a:schemeClr val="bg1"/>
                              </a:solidFill>
                              <a:effectLst/>
                              <a:latin typeface="Times New Roman" panose="02020603050405020304" pitchFamily="18" charset="0"/>
                              <a:cs typeface="Times New Roman" panose="02020603050405020304" pitchFamily="18" charset="0"/>
                            </a:rPr>
                            <a:t> </a:t>
                          </a:r>
                          <a:endParaRPr lang="en-VN" sz="2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800" kern="0" dirty="0">
                              <a:solidFill>
                                <a:schemeClr val="bg1"/>
                              </a:solidFill>
                              <a:effectLst/>
                              <a:latin typeface="Times New Roman" panose="02020603050405020304" pitchFamily="18" charset="0"/>
                              <a:cs typeface="Times New Roman" panose="02020603050405020304" pitchFamily="18" charset="0"/>
                            </a:rPr>
                            <a:t> </a:t>
                          </a:r>
                          <a:endParaRPr lang="en-VN" sz="2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2800" kern="0" dirty="0">
                              <a:solidFill>
                                <a:schemeClr val="bg1"/>
                              </a:solidFill>
                              <a:effectLst/>
                              <a:latin typeface="Times New Roman" panose="02020603050405020304" pitchFamily="18" charset="0"/>
                              <a:cs typeface="Times New Roman" panose="02020603050405020304" pitchFamily="18" charset="0"/>
                            </a:rPr>
                            <a:t> </a:t>
                          </a:r>
                          <a:endParaRPr lang="en-VN" sz="2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2800" kern="0" dirty="0">
                              <a:solidFill>
                                <a:schemeClr val="bg1"/>
                              </a:solidFill>
                              <a:effectLst/>
                              <a:latin typeface="Times New Roman" panose="02020603050405020304" pitchFamily="18" charset="0"/>
                              <a:cs typeface="Times New Roman" panose="02020603050405020304" pitchFamily="18" charset="0"/>
                            </a:rPr>
                            <a:t> </a:t>
                          </a:r>
                          <a:endParaRPr lang="en-VN" sz="28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7550713"/>
                      </a:ext>
                    </a:extLst>
                  </a:tr>
                </a:tbl>
              </a:graphicData>
            </a:graphic>
          </p:graphicFrame>
        </mc:Fallback>
      </mc:AlternateContent>
      <p:sp>
        <p:nvSpPr>
          <p:cNvPr id="15" name="TextBox 14">
            <a:extLst>
              <a:ext uri="{FF2B5EF4-FFF2-40B4-BE49-F238E27FC236}">
                <a16:creationId xmlns:a16="http://schemas.microsoft.com/office/drawing/2014/main" id="{315B12EB-78EB-FD55-A205-2440CEE1CF7E}"/>
              </a:ext>
            </a:extLst>
          </p:cNvPr>
          <p:cNvSpPr txBox="1"/>
          <p:nvPr/>
        </p:nvSpPr>
        <p:spPr>
          <a:xfrm>
            <a:off x="699452" y="5668637"/>
            <a:ext cx="4372736" cy="707886"/>
          </a:xfrm>
          <a:prstGeom prst="rect">
            <a:avLst/>
          </a:prstGeom>
          <a:noFill/>
        </p:spPr>
        <p:txBody>
          <a:bodyPr wrap="none" rtlCol="0">
            <a:spAutoFit/>
          </a:bodyPr>
          <a:lstStyle/>
          <a:p>
            <a:r>
              <a:rPr lang="en-VN" sz="4000" dirty="0">
                <a:solidFill>
                  <a:schemeClr val="bg1"/>
                </a:solidFill>
                <a:latin typeface="Times New Roman" panose="02020603050405020304" pitchFamily="18" charset="0"/>
                <a:cs typeface="Times New Roman" panose="02020603050405020304" pitchFamily="18" charset="0"/>
              </a:rPr>
              <a:t>Ta có phương trình:</a:t>
            </a:r>
            <a:r>
              <a:rPr lang="en-US" sz="4000" dirty="0">
                <a:solidFill>
                  <a:schemeClr val="bg1"/>
                </a:solidFill>
                <a:latin typeface="Times New Roman" panose="02020603050405020304" pitchFamily="18" charset="0"/>
                <a:cs typeface="Times New Roman" panose="02020603050405020304" pitchFamily="18" charset="0"/>
              </a:rPr>
              <a:t> </a:t>
            </a:r>
            <a:endParaRPr lang="en-VN" sz="40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1F6E3954-8358-4017-8B62-8731093DCAC6}"/>
              </a:ext>
            </a:extLst>
          </p:cNvPr>
          <p:cNvGraphicFramePr>
            <a:graphicFrameLocks noChangeAspect="1"/>
          </p:cNvGraphicFramePr>
          <p:nvPr>
            <p:extLst>
              <p:ext uri="{D42A27DB-BD31-4B8C-83A1-F6EECF244321}">
                <p14:modId xmlns:p14="http://schemas.microsoft.com/office/powerpoint/2010/main" val="4290972560"/>
              </p:ext>
            </p:extLst>
          </p:nvPr>
        </p:nvGraphicFramePr>
        <p:xfrm>
          <a:off x="3873692" y="4444923"/>
          <a:ext cx="524429" cy="572104"/>
        </p:xfrm>
        <a:graphic>
          <a:graphicData uri="http://schemas.openxmlformats.org/presentationml/2006/ole">
            <mc:AlternateContent xmlns:mc="http://schemas.openxmlformats.org/markup-compatibility/2006">
              <mc:Choice xmlns:v="urn:schemas-microsoft-com:vml" Requires="v">
                <p:oleObj spid="_x0000_s2050" name="Equation" r:id="rId9" imgW="139680" imgH="152280" progId="Equation.DSMT4">
                  <p:embed/>
                </p:oleObj>
              </mc:Choice>
              <mc:Fallback>
                <p:oleObj name="Equation" r:id="rId9" imgW="139680" imgH="152280" progId="Equation.DSMT4">
                  <p:embed/>
                  <p:pic>
                    <p:nvPicPr>
                      <p:cNvPr id="0" name=""/>
                      <p:cNvPicPr/>
                      <p:nvPr/>
                    </p:nvPicPr>
                    <p:blipFill>
                      <a:blip r:embed="rId10"/>
                      <a:stretch>
                        <a:fillRect/>
                      </a:stretch>
                    </p:blipFill>
                    <p:spPr>
                      <a:xfrm>
                        <a:off x="3873692" y="4444923"/>
                        <a:ext cx="524429" cy="572104"/>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CF0FC739-C504-4564-9F01-924FA7E06B2D}"/>
              </a:ext>
            </a:extLst>
          </p:cNvPr>
          <p:cNvGraphicFramePr>
            <a:graphicFrameLocks noChangeAspect="1"/>
          </p:cNvGraphicFramePr>
          <p:nvPr>
            <p:extLst>
              <p:ext uri="{D42A27DB-BD31-4B8C-83A1-F6EECF244321}">
                <p14:modId xmlns:p14="http://schemas.microsoft.com/office/powerpoint/2010/main" val="3816802593"/>
              </p:ext>
            </p:extLst>
          </p:nvPr>
        </p:nvGraphicFramePr>
        <p:xfrm>
          <a:off x="6184903" y="4423625"/>
          <a:ext cx="1740647" cy="593402"/>
        </p:xfrm>
        <a:graphic>
          <a:graphicData uri="http://schemas.openxmlformats.org/presentationml/2006/ole">
            <mc:AlternateContent xmlns:mc="http://schemas.openxmlformats.org/markup-compatibility/2006">
              <mc:Choice xmlns:v="urn:schemas-microsoft-com:vml" Requires="v">
                <p:oleObj spid="_x0000_s2051" name="Equation" r:id="rId11" imgW="558720" imgH="190440" progId="Equation.DSMT4">
                  <p:embed/>
                </p:oleObj>
              </mc:Choice>
              <mc:Fallback>
                <p:oleObj name="Equation" r:id="rId11" imgW="558720" imgH="190440" progId="Equation.DSMT4">
                  <p:embed/>
                  <p:pic>
                    <p:nvPicPr>
                      <p:cNvPr id="0" name=""/>
                      <p:cNvPicPr/>
                      <p:nvPr/>
                    </p:nvPicPr>
                    <p:blipFill>
                      <a:blip r:embed="rId12"/>
                      <a:stretch>
                        <a:fillRect/>
                      </a:stretch>
                    </p:blipFill>
                    <p:spPr>
                      <a:xfrm>
                        <a:off x="6184903" y="4423625"/>
                        <a:ext cx="1740647" cy="593402"/>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B2277EB4-CAEE-4727-AB21-485A6FD57C5E}"/>
              </a:ext>
            </a:extLst>
          </p:cNvPr>
          <p:cNvGraphicFramePr>
            <a:graphicFrameLocks noChangeAspect="1"/>
          </p:cNvGraphicFramePr>
          <p:nvPr>
            <p:extLst>
              <p:ext uri="{D42A27DB-BD31-4B8C-83A1-F6EECF244321}">
                <p14:modId xmlns:p14="http://schemas.microsoft.com/office/powerpoint/2010/main" val="3142654438"/>
              </p:ext>
            </p:extLst>
          </p:nvPr>
        </p:nvGraphicFramePr>
        <p:xfrm>
          <a:off x="8934533" y="4345121"/>
          <a:ext cx="2539779" cy="833365"/>
        </p:xfrm>
        <a:graphic>
          <a:graphicData uri="http://schemas.openxmlformats.org/presentationml/2006/ole">
            <mc:AlternateContent xmlns:mc="http://schemas.openxmlformats.org/markup-compatibility/2006">
              <mc:Choice xmlns:v="urn:schemas-microsoft-com:vml" Requires="v">
                <p:oleObj spid="_x0000_s2052" name="Equation" r:id="rId13" imgW="812520" imgH="266400" progId="Equation.DSMT4">
                  <p:embed/>
                </p:oleObj>
              </mc:Choice>
              <mc:Fallback>
                <p:oleObj name="Equation" r:id="rId13" imgW="812520" imgH="266400" progId="Equation.DSMT4">
                  <p:embed/>
                  <p:pic>
                    <p:nvPicPr>
                      <p:cNvPr id="0" name=""/>
                      <p:cNvPicPr/>
                      <p:nvPr/>
                    </p:nvPicPr>
                    <p:blipFill>
                      <a:blip r:embed="rId14"/>
                      <a:stretch>
                        <a:fillRect/>
                      </a:stretch>
                    </p:blipFill>
                    <p:spPr>
                      <a:xfrm>
                        <a:off x="8934533" y="4345121"/>
                        <a:ext cx="2539779" cy="83336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58B04F6D-A244-4603-9131-3F61E4765832}"/>
              </a:ext>
            </a:extLst>
          </p:cNvPr>
          <p:cNvGraphicFramePr>
            <a:graphicFrameLocks noChangeAspect="1"/>
          </p:cNvGraphicFramePr>
          <p:nvPr>
            <p:extLst>
              <p:ext uri="{D42A27DB-BD31-4B8C-83A1-F6EECF244321}">
                <p14:modId xmlns:p14="http://schemas.microsoft.com/office/powerpoint/2010/main" val="12563294"/>
              </p:ext>
            </p:extLst>
          </p:nvPr>
        </p:nvGraphicFramePr>
        <p:xfrm>
          <a:off x="4970462" y="5677133"/>
          <a:ext cx="3856839" cy="834986"/>
        </p:xfrm>
        <a:graphic>
          <a:graphicData uri="http://schemas.openxmlformats.org/presentationml/2006/ole">
            <mc:AlternateContent xmlns:mc="http://schemas.openxmlformats.org/markup-compatibility/2006">
              <mc:Choice xmlns:v="urn:schemas-microsoft-com:vml" Requires="v">
                <p:oleObj spid="_x0000_s2053" name="Equation" r:id="rId15" imgW="1231560" imgH="266400" progId="Equation.DSMT4">
                  <p:embed/>
                </p:oleObj>
              </mc:Choice>
              <mc:Fallback>
                <p:oleObj name="Equation" r:id="rId15" imgW="1231560" imgH="266400" progId="Equation.DSMT4">
                  <p:embed/>
                  <p:pic>
                    <p:nvPicPr>
                      <p:cNvPr id="0" name=""/>
                      <p:cNvPicPr/>
                      <p:nvPr/>
                    </p:nvPicPr>
                    <p:blipFill>
                      <a:blip r:embed="rId16"/>
                      <a:stretch>
                        <a:fillRect/>
                      </a:stretch>
                    </p:blipFill>
                    <p:spPr>
                      <a:xfrm>
                        <a:off x="4970462" y="5677133"/>
                        <a:ext cx="3856839" cy="834986"/>
                      </a:xfrm>
                      <a:prstGeom prst="rect">
                        <a:avLst/>
                      </a:prstGeom>
                    </p:spPr>
                  </p:pic>
                </p:oleObj>
              </mc:Fallback>
            </mc:AlternateContent>
          </a:graphicData>
        </a:graphic>
      </p:graphicFrame>
    </p:spTree>
    <p:extLst>
      <p:ext uri="{BB962C8B-B14F-4D97-AF65-F5344CB8AC3E}">
        <p14:creationId xmlns:p14="http://schemas.microsoft.com/office/powerpoint/2010/main" val="421788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hlinkClick r:id="rId4" action="ppaction://hlinksldjump"/>
                <a:extLst>
                  <a:ext uri="{FF2B5EF4-FFF2-40B4-BE49-F238E27FC236}">
                    <a16:creationId xmlns:a16="http://schemas.microsoft.com/office/drawing/2014/main" id="{65383A8C-3B29-ADED-7198-0AD04F5A1013}"/>
                  </a:ext>
                </a:extLst>
              </p:cNvPr>
              <p:cNvSpPr txBox="1"/>
              <p:nvPr/>
            </p:nvSpPr>
            <p:spPr>
              <a:xfrm>
                <a:off x="346263" y="195956"/>
                <a:ext cx="1869423" cy="553998"/>
              </a:xfrm>
              <a:prstGeom prst="rect">
                <a:avLst/>
              </a:prstGeom>
              <a:noFill/>
            </p:spPr>
            <p:txBody>
              <a:bodyPr wrap="none" rtlCol="0">
                <a:spAutoFit/>
              </a:bodyPr>
              <a:lstStyle/>
              <a:p>
                <a:r>
                  <a:rPr lang="en-VN" sz="3000" b="1" i="1" u="sng" dirty="0">
                    <a:solidFill>
                      <a:schemeClr val="bg1"/>
                    </a:solidFill>
                    <a:latin typeface="Times New Roman" panose="02020603050405020304" pitchFamily="18" charset="0"/>
                    <a:cs typeface="Times New Roman" panose="02020603050405020304" pitchFamily="18" charset="0"/>
                  </a:rPr>
                  <a:t>Bài toán </a:t>
                </a:r>
                <a14:m>
                  <m:oMath xmlns:m="http://schemas.openxmlformats.org/officeDocument/2006/math">
                    <m:r>
                      <a:rPr lang="vi-VN" sz="3000" b="1" i="1" u="sng" smtClean="0">
                        <a:solidFill>
                          <a:schemeClr val="bg1"/>
                        </a:solidFill>
                        <a:latin typeface="Cambria Math" panose="02040503050406030204" pitchFamily="18" charset="0"/>
                        <a:cs typeface="Times New Roman" panose="02020603050405020304" pitchFamily="18" charset="0"/>
                      </a:rPr>
                      <m:t>𝟐</m:t>
                    </m:r>
                  </m:oMath>
                </a14:m>
                <a:endParaRPr lang="en-VN" sz="3000" b="1" i="1" u="sng"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hlinkClick r:id="rId5" action="ppaction://hlinksldjump"/>
                <a:extLst>
                  <a:ext uri="{FF2B5EF4-FFF2-40B4-BE49-F238E27FC236}">
                    <a16:creationId xmlns:a16="http://schemas.microsoft.com/office/drawing/2014/main" id="{65383A8C-3B29-ADED-7198-0AD04F5A1013}"/>
                  </a:ext>
                </a:extLst>
              </p:cNvPr>
              <p:cNvSpPr txBox="1">
                <a:spLocks noRot="1" noChangeAspect="1" noMove="1" noResize="1" noEditPoints="1" noAdjustHandles="1" noChangeArrowheads="1" noChangeShapeType="1" noTextEdit="1"/>
              </p:cNvSpPr>
              <p:nvPr/>
            </p:nvSpPr>
            <p:spPr>
              <a:xfrm>
                <a:off x="346263" y="195956"/>
                <a:ext cx="1869423" cy="553998"/>
              </a:xfrm>
              <a:prstGeom prst="rect">
                <a:avLst/>
              </a:prstGeom>
              <a:blipFill>
                <a:blip r:embed="rId6"/>
                <a:stretch>
                  <a:fillRect l="-7432" t="-13333" r="-1351" b="-31111"/>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F4535C84-3828-3D62-5E6F-F09587073CB1}"/>
                  </a:ext>
                </a:extLst>
              </p:cNvPr>
              <p:cNvGraphicFramePr>
                <a:graphicFrameLocks noGrp="1"/>
              </p:cNvGraphicFramePr>
              <p:nvPr>
                <p:extLst>
                  <p:ext uri="{D42A27DB-BD31-4B8C-83A1-F6EECF244321}">
                    <p14:modId xmlns:p14="http://schemas.microsoft.com/office/powerpoint/2010/main" val="3682525830"/>
                  </p:ext>
                </p:extLst>
              </p:nvPr>
            </p:nvGraphicFramePr>
            <p:xfrm>
              <a:off x="346263" y="1018320"/>
              <a:ext cx="11478944" cy="2270570"/>
            </p:xfrm>
            <a:graphic>
              <a:graphicData uri="http://schemas.openxmlformats.org/drawingml/2006/table">
                <a:tbl>
                  <a:tblPr firstRow="1" firstCol="1" bandRow="1">
                    <a:tableStyleId>{72833802-FEF1-4C79-8D5D-14CF1EAF98D9}</a:tableStyleId>
                  </a:tblPr>
                  <a:tblGrid>
                    <a:gridCol w="1403709">
                      <a:extLst>
                        <a:ext uri="{9D8B030D-6E8A-4147-A177-3AD203B41FA5}">
                          <a16:colId xmlns:a16="http://schemas.microsoft.com/office/drawing/2014/main" val="4005412117"/>
                        </a:ext>
                      </a:extLst>
                    </a:gridCol>
                    <a:gridCol w="2427890">
                      <a:extLst>
                        <a:ext uri="{9D8B030D-6E8A-4147-A177-3AD203B41FA5}">
                          <a16:colId xmlns:a16="http://schemas.microsoft.com/office/drawing/2014/main" val="4245812120"/>
                        </a:ext>
                      </a:extLst>
                    </a:gridCol>
                    <a:gridCol w="2680138">
                      <a:extLst>
                        <a:ext uri="{9D8B030D-6E8A-4147-A177-3AD203B41FA5}">
                          <a16:colId xmlns:a16="http://schemas.microsoft.com/office/drawing/2014/main" val="607994218"/>
                        </a:ext>
                      </a:extLst>
                    </a:gridCol>
                    <a:gridCol w="4967207">
                      <a:extLst>
                        <a:ext uri="{9D8B030D-6E8A-4147-A177-3AD203B41FA5}">
                          <a16:colId xmlns:a16="http://schemas.microsoft.com/office/drawing/2014/main" val="3958675247"/>
                        </a:ext>
                      </a:extLst>
                    </a:gridCol>
                  </a:tblGrid>
                  <a:tr h="660355">
                    <a:tc>
                      <a:txBody>
                        <a:bodyPr/>
                        <a:lstStyle/>
                        <a:p>
                          <a:pPr algn="just">
                            <a:spcBef>
                              <a:spcPts val="300"/>
                            </a:spcBef>
                            <a:spcAft>
                              <a:spcPts val="300"/>
                            </a:spcAft>
                          </a:pPr>
                          <a:r>
                            <a:rPr lang="en-US" sz="2400" kern="0" dirty="0">
                              <a:solidFill>
                                <a:schemeClr val="bg1"/>
                              </a:solidFill>
                              <a:effectLst/>
                              <a:latin typeface="Times New Roman" panose="02020603050405020304" pitchFamily="18" charset="0"/>
                              <a:cs typeface="Times New Roman" panose="02020603050405020304" pitchFamily="18" charset="0"/>
                            </a:rPr>
                            <a:t> </a:t>
                          </a:r>
                          <a:endParaRPr lang="en-VN" sz="2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400" kern="0" dirty="0">
                              <a:solidFill>
                                <a:schemeClr val="bg1"/>
                              </a:solidFill>
                              <a:effectLst/>
                              <a:latin typeface="Times New Roman" panose="02020603050405020304" pitchFamily="18" charset="0"/>
                              <a:cs typeface="Times New Roman" panose="02020603050405020304" pitchFamily="18" charset="0"/>
                            </a:rPr>
                            <a:t>Lãi </a:t>
                          </a:r>
                          <a:r>
                            <a:rPr lang="en-US" sz="2400" kern="0" dirty="0" err="1">
                              <a:solidFill>
                                <a:schemeClr val="bg1"/>
                              </a:solidFill>
                              <a:effectLst/>
                              <a:latin typeface="Times New Roman" panose="02020603050405020304" pitchFamily="18" charset="0"/>
                              <a:cs typeface="Times New Roman" panose="02020603050405020304" pitchFamily="18" charset="0"/>
                            </a:rPr>
                            <a:t>suất</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tính</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theo</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năm</a:t>
                          </a:r>
                          <a:r>
                            <a:rPr lang="en-US" sz="2400" kern="0" dirty="0">
                              <a:solidFill>
                                <a:schemeClr val="bg1"/>
                              </a:solidFill>
                              <a:effectLst/>
                              <a:latin typeface="Times New Roman" panose="02020603050405020304" pitchFamily="18" charset="0"/>
                              <a:cs typeface="Times New Roman" panose="02020603050405020304" pitchFamily="18" charset="0"/>
                            </a:rPr>
                            <a:t> (</a:t>
                          </a:r>
                          <a14:m>
                            <m:oMath xmlns:m="http://schemas.openxmlformats.org/officeDocument/2006/math">
                              <m:r>
                                <a:rPr lang="vi-VN" sz="2400" b="1" i="1" kern="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kern="0" dirty="0">
                              <a:solidFill>
                                <a:schemeClr val="bg1"/>
                              </a:solidFill>
                              <a:effectLst/>
                              <a:latin typeface="Times New Roman" panose="02020603050405020304" pitchFamily="18" charset="0"/>
                              <a:cs typeface="Times New Roman" panose="02020603050405020304" pitchFamily="18" charset="0"/>
                            </a:rPr>
                            <a:t>)</a:t>
                          </a:r>
                          <a:endParaRPr lang="en-VN" sz="2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400" kern="0" dirty="0">
                              <a:solidFill>
                                <a:schemeClr val="bg1"/>
                              </a:solidFill>
                              <a:effectLst/>
                              <a:latin typeface="Times New Roman" panose="02020603050405020304" pitchFamily="18" charset="0"/>
                              <a:cs typeface="Times New Roman" panose="02020603050405020304" pitchFamily="18" charset="0"/>
                            </a:rPr>
                            <a:t>Số </a:t>
                          </a:r>
                          <a:r>
                            <a:rPr lang="en-US" sz="2400" kern="0" dirty="0" err="1">
                              <a:solidFill>
                                <a:schemeClr val="bg1"/>
                              </a:solidFill>
                              <a:effectLst/>
                              <a:latin typeface="Times New Roman" panose="02020603050405020304" pitchFamily="18" charset="0"/>
                              <a:cs typeface="Times New Roman" panose="02020603050405020304" pitchFamily="18" charset="0"/>
                            </a:rPr>
                            <a:t>tiền</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sau</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khi</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gửi</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tiết</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kiệm</a:t>
                          </a:r>
                          <a:r>
                            <a:rPr lang="en-US" sz="2400" kern="0" dirty="0">
                              <a:solidFill>
                                <a:schemeClr val="bg1"/>
                              </a:solidFill>
                              <a:effectLst/>
                              <a:latin typeface="Times New Roman" panose="02020603050405020304" pitchFamily="18" charset="0"/>
                              <a:cs typeface="Times New Roman" panose="02020603050405020304" pitchFamily="18" charset="0"/>
                            </a:rPr>
                            <a:t> </a:t>
                          </a:r>
                          <a14:m>
                            <m:oMath xmlns:m="http://schemas.openxmlformats.org/officeDocument/2006/math">
                              <m:r>
                                <a:rPr lang="vi-VN" sz="2400" b="1" i="1" kern="0" smtClean="0">
                                  <a:solidFill>
                                    <a:schemeClr val="bg1"/>
                                  </a:solidFill>
                                  <a:effectLst/>
                                  <a:latin typeface="Cambria Math" panose="02040503050406030204" pitchFamily="18" charset="0"/>
                                  <a:cs typeface="Times New Roman" panose="02020603050405020304" pitchFamily="18" charset="0"/>
                                </a:rPr>
                                <m:t>𝟏𝟐</m:t>
                              </m:r>
                            </m:oMath>
                          </a14:m>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tháng</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triệu</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đồng</a:t>
                          </a:r>
                          <a:r>
                            <a:rPr lang="en-US" sz="2400" kern="0" dirty="0">
                              <a:solidFill>
                                <a:schemeClr val="bg1"/>
                              </a:solidFill>
                              <a:effectLst/>
                              <a:latin typeface="Times New Roman" panose="02020603050405020304" pitchFamily="18" charset="0"/>
                              <a:cs typeface="Times New Roman" panose="02020603050405020304" pitchFamily="18" charset="0"/>
                            </a:rPr>
                            <a:t>)</a:t>
                          </a:r>
                          <a:endParaRPr lang="en-VN" sz="2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400" kern="0" dirty="0">
                              <a:solidFill>
                                <a:schemeClr val="bg1"/>
                              </a:solidFill>
                              <a:effectLst/>
                              <a:latin typeface="Times New Roman" panose="02020603050405020304" pitchFamily="18" charset="0"/>
                              <a:cs typeface="Times New Roman" panose="02020603050405020304" pitchFamily="18" charset="0"/>
                            </a:rPr>
                            <a:t>Số </a:t>
                          </a:r>
                          <a:r>
                            <a:rPr lang="en-US" sz="2400" kern="0" dirty="0" err="1">
                              <a:solidFill>
                                <a:schemeClr val="bg1"/>
                              </a:solidFill>
                              <a:effectLst/>
                              <a:latin typeface="Times New Roman" panose="02020603050405020304" pitchFamily="18" charset="0"/>
                              <a:cs typeface="Times New Roman" panose="02020603050405020304" pitchFamily="18" charset="0"/>
                            </a:rPr>
                            <a:t>tiền</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sau</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khi</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gửi</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tiết</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kiệm</a:t>
                          </a:r>
                          <a:r>
                            <a:rPr lang="en-US" sz="2400" kern="0" dirty="0">
                              <a:solidFill>
                                <a:schemeClr val="bg1"/>
                              </a:solidFill>
                              <a:effectLst/>
                              <a:latin typeface="Times New Roman" panose="02020603050405020304" pitchFamily="18" charset="0"/>
                              <a:cs typeface="Times New Roman" panose="02020603050405020304" pitchFamily="18" charset="0"/>
                            </a:rPr>
                            <a:t> </a:t>
                          </a:r>
                          <a14:m>
                            <m:oMath xmlns:m="http://schemas.openxmlformats.org/officeDocument/2006/math">
                              <m:r>
                                <a:rPr lang="vi-VN" sz="2400" b="1" i="1" kern="0" smtClean="0">
                                  <a:solidFill>
                                    <a:schemeClr val="bg1"/>
                                  </a:solidFill>
                                  <a:effectLst/>
                                  <a:latin typeface="Cambria Math" panose="02040503050406030204" pitchFamily="18" charset="0"/>
                                  <a:cs typeface="Times New Roman" panose="02020603050405020304" pitchFamily="18" charset="0"/>
                                </a:rPr>
                                <m:t>𝟐𝟒</m:t>
                              </m:r>
                            </m:oMath>
                          </a14:m>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tháng</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triệu</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đồng</a:t>
                          </a:r>
                          <a:r>
                            <a:rPr lang="en-US" sz="2400" kern="0" dirty="0">
                              <a:solidFill>
                                <a:schemeClr val="bg1"/>
                              </a:solidFill>
                              <a:effectLst/>
                              <a:latin typeface="Times New Roman" panose="02020603050405020304" pitchFamily="18" charset="0"/>
                              <a:cs typeface="Times New Roman" panose="02020603050405020304" pitchFamily="18" charset="0"/>
                            </a:rPr>
                            <a:t>)</a:t>
                          </a:r>
                          <a:endParaRPr lang="en-VN" sz="2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922654"/>
                      </a:ext>
                    </a:extLst>
                  </a:tr>
                  <a:tr h="1173290">
                    <a:tc>
                      <a:txBody>
                        <a:bodyPr/>
                        <a:lstStyle/>
                        <a:p>
                          <a:pPr algn="ctr">
                            <a:spcBef>
                              <a:spcPts val="300"/>
                            </a:spcBef>
                            <a:spcAft>
                              <a:spcPts val="300"/>
                            </a:spcAft>
                          </a:pPr>
                          <a:r>
                            <a:rPr lang="en-US" sz="2400" kern="0" dirty="0" err="1">
                              <a:solidFill>
                                <a:schemeClr val="bg1"/>
                              </a:solidFill>
                              <a:effectLst/>
                              <a:latin typeface="Times New Roman" panose="02020603050405020304" pitchFamily="18" charset="0"/>
                              <a:cs typeface="Times New Roman" panose="02020603050405020304" pitchFamily="18" charset="0"/>
                            </a:rPr>
                            <a:t>Lúc</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đầu</a:t>
                          </a:r>
                          <a:endParaRPr lang="en-VN" sz="2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400" kern="0" dirty="0">
                              <a:solidFill>
                                <a:schemeClr val="bg1"/>
                              </a:solidFill>
                              <a:effectLst/>
                              <a:latin typeface="Times New Roman" panose="02020603050405020304" pitchFamily="18" charset="0"/>
                              <a:cs typeface="Times New Roman" panose="02020603050405020304" pitchFamily="18" charset="0"/>
                            </a:rPr>
                            <a:t> </a:t>
                          </a:r>
                          <a:endParaRPr lang="en-VN" sz="2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2400" kern="0" dirty="0">
                              <a:solidFill>
                                <a:schemeClr val="bg1"/>
                              </a:solidFill>
                              <a:effectLst/>
                              <a:latin typeface="Times New Roman" panose="02020603050405020304" pitchFamily="18" charset="0"/>
                              <a:cs typeface="Times New Roman" panose="02020603050405020304" pitchFamily="18" charset="0"/>
                            </a:rPr>
                            <a:t> </a:t>
                          </a:r>
                          <a:endParaRPr lang="en-VN" sz="2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2400" kern="0" dirty="0">
                              <a:solidFill>
                                <a:schemeClr val="bg1"/>
                              </a:solidFill>
                              <a:effectLst/>
                              <a:latin typeface="Times New Roman" panose="02020603050405020304" pitchFamily="18" charset="0"/>
                              <a:cs typeface="Times New Roman" panose="02020603050405020304" pitchFamily="18" charset="0"/>
                            </a:rPr>
                            <a:t> </a:t>
                          </a:r>
                          <a:endParaRPr lang="en-VN" sz="2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7550713"/>
                      </a:ext>
                    </a:extLst>
                  </a:tr>
                </a:tbl>
              </a:graphicData>
            </a:graphic>
          </p:graphicFrame>
        </mc:Choice>
        <mc:Fallback xmlns="">
          <p:graphicFrame>
            <p:nvGraphicFramePr>
              <p:cNvPr id="8" name="Table 7">
                <a:extLst>
                  <a:ext uri="{FF2B5EF4-FFF2-40B4-BE49-F238E27FC236}">
                    <a16:creationId xmlns:a16="http://schemas.microsoft.com/office/drawing/2014/main" id="{F4535C84-3828-3D62-5E6F-F09587073CB1}"/>
                  </a:ext>
                </a:extLst>
              </p:cNvPr>
              <p:cNvGraphicFramePr>
                <a:graphicFrameLocks noGrp="1"/>
              </p:cNvGraphicFramePr>
              <p:nvPr>
                <p:extLst>
                  <p:ext uri="{D42A27DB-BD31-4B8C-83A1-F6EECF244321}">
                    <p14:modId xmlns:p14="http://schemas.microsoft.com/office/powerpoint/2010/main" val="3682525830"/>
                  </p:ext>
                </p:extLst>
              </p:nvPr>
            </p:nvGraphicFramePr>
            <p:xfrm>
              <a:off x="346263" y="1018320"/>
              <a:ext cx="11478944" cy="2270570"/>
            </p:xfrm>
            <a:graphic>
              <a:graphicData uri="http://schemas.openxmlformats.org/drawingml/2006/table">
                <a:tbl>
                  <a:tblPr firstRow="1" firstCol="1" bandRow="1">
                    <a:tableStyleId>{72833802-FEF1-4C79-8D5D-14CF1EAF98D9}</a:tableStyleId>
                  </a:tblPr>
                  <a:tblGrid>
                    <a:gridCol w="1403709">
                      <a:extLst>
                        <a:ext uri="{9D8B030D-6E8A-4147-A177-3AD203B41FA5}">
                          <a16:colId xmlns:a16="http://schemas.microsoft.com/office/drawing/2014/main" val="4005412117"/>
                        </a:ext>
                      </a:extLst>
                    </a:gridCol>
                    <a:gridCol w="2427890">
                      <a:extLst>
                        <a:ext uri="{9D8B030D-6E8A-4147-A177-3AD203B41FA5}">
                          <a16:colId xmlns:a16="http://schemas.microsoft.com/office/drawing/2014/main" val="4245812120"/>
                        </a:ext>
                      </a:extLst>
                    </a:gridCol>
                    <a:gridCol w="2680138">
                      <a:extLst>
                        <a:ext uri="{9D8B030D-6E8A-4147-A177-3AD203B41FA5}">
                          <a16:colId xmlns:a16="http://schemas.microsoft.com/office/drawing/2014/main" val="607994218"/>
                        </a:ext>
                      </a:extLst>
                    </a:gridCol>
                    <a:gridCol w="4967207">
                      <a:extLst>
                        <a:ext uri="{9D8B030D-6E8A-4147-A177-3AD203B41FA5}">
                          <a16:colId xmlns:a16="http://schemas.microsoft.com/office/drawing/2014/main" val="3958675247"/>
                        </a:ext>
                      </a:extLst>
                    </a:gridCol>
                  </a:tblGrid>
                  <a:tr h="1097280">
                    <a:tc>
                      <a:txBody>
                        <a:bodyPr/>
                        <a:lstStyle/>
                        <a:p>
                          <a:pPr algn="just">
                            <a:spcBef>
                              <a:spcPts val="300"/>
                            </a:spcBef>
                            <a:spcAft>
                              <a:spcPts val="300"/>
                            </a:spcAft>
                          </a:pPr>
                          <a:r>
                            <a:rPr lang="en-US" sz="2400" kern="0" dirty="0">
                              <a:solidFill>
                                <a:schemeClr val="bg1"/>
                              </a:solidFill>
                              <a:effectLst/>
                              <a:latin typeface="Times New Roman" panose="02020603050405020304" pitchFamily="18" charset="0"/>
                              <a:cs typeface="Times New Roman" panose="02020603050405020304" pitchFamily="18" charset="0"/>
                            </a:rPr>
                            <a:t> </a:t>
                          </a:r>
                          <a:endParaRPr lang="en-VN" sz="2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7"/>
                          <a:stretch>
                            <a:fillRect l="-58145" t="-8333" r="-315789" b="-110000"/>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7"/>
                          <a:stretch>
                            <a:fillRect l="-143409" t="-8333" r="-186364" b="-110000"/>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7"/>
                          <a:stretch>
                            <a:fillRect l="-131411" t="-8333" r="-613" b="-110000"/>
                          </a:stretch>
                        </a:blipFill>
                      </a:tcPr>
                    </a:tc>
                    <a:extLst>
                      <a:ext uri="{0D108BD9-81ED-4DB2-BD59-A6C34878D82A}">
                        <a16:rowId xmlns:a16="http://schemas.microsoft.com/office/drawing/2014/main" val="342922654"/>
                      </a:ext>
                    </a:extLst>
                  </a:tr>
                  <a:tr h="1173290">
                    <a:tc>
                      <a:txBody>
                        <a:bodyPr/>
                        <a:lstStyle/>
                        <a:p>
                          <a:pPr algn="ctr">
                            <a:spcBef>
                              <a:spcPts val="300"/>
                            </a:spcBef>
                            <a:spcAft>
                              <a:spcPts val="300"/>
                            </a:spcAft>
                          </a:pPr>
                          <a:r>
                            <a:rPr lang="en-US" sz="2400" kern="0" dirty="0" err="1">
                              <a:solidFill>
                                <a:schemeClr val="bg1"/>
                              </a:solidFill>
                              <a:effectLst/>
                              <a:latin typeface="Times New Roman" panose="02020603050405020304" pitchFamily="18" charset="0"/>
                              <a:cs typeface="Times New Roman" panose="02020603050405020304" pitchFamily="18" charset="0"/>
                            </a:rPr>
                            <a:t>Lúc</a:t>
                          </a:r>
                          <a:r>
                            <a:rPr lang="en-US" sz="2400" kern="0" dirty="0">
                              <a:solidFill>
                                <a:schemeClr val="bg1"/>
                              </a:solidFill>
                              <a:effectLst/>
                              <a:latin typeface="Times New Roman" panose="02020603050405020304" pitchFamily="18" charset="0"/>
                              <a:cs typeface="Times New Roman" panose="02020603050405020304" pitchFamily="18" charset="0"/>
                            </a:rPr>
                            <a:t> </a:t>
                          </a:r>
                          <a:r>
                            <a:rPr lang="en-US" sz="2400" kern="0" dirty="0" err="1">
                              <a:solidFill>
                                <a:schemeClr val="bg1"/>
                              </a:solidFill>
                              <a:effectLst/>
                              <a:latin typeface="Times New Roman" panose="02020603050405020304" pitchFamily="18" charset="0"/>
                              <a:cs typeface="Times New Roman" panose="02020603050405020304" pitchFamily="18" charset="0"/>
                            </a:rPr>
                            <a:t>đầu</a:t>
                          </a:r>
                          <a:endParaRPr lang="en-VN" sz="2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r>
                            <a:rPr lang="en-US" sz="2400" kern="0" dirty="0">
                              <a:solidFill>
                                <a:schemeClr val="bg1"/>
                              </a:solidFill>
                              <a:effectLst/>
                              <a:latin typeface="Times New Roman" panose="02020603050405020304" pitchFamily="18" charset="0"/>
                              <a:cs typeface="Times New Roman" panose="02020603050405020304" pitchFamily="18" charset="0"/>
                            </a:rPr>
                            <a:t> </a:t>
                          </a:r>
                          <a:endParaRPr lang="en-VN" sz="2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2400" kern="0" dirty="0">
                              <a:solidFill>
                                <a:schemeClr val="bg1"/>
                              </a:solidFill>
                              <a:effectLst/>
                              <a:latin typeface="Times New Roman" panose="02020603050405020304" pitchFamily="18" charset="0"/>
                              <a:cs typeface="Times New Roman" panose="02020603050405020304" pitchFamily="18" charset="0"/>
                            </a:rPr>
                            <a:t> </a:t>
                          </a:r>
                          <a:endParaRPr lang="en-VN" sz="2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2400" kern="0" dirty="0">
                              <a:solidFill>
                                <a:schemeClr val="bg1"/>
                              </a:solidFill>
                              <a:effectLst/>
                              <a:latin typeface="Times New Roman" panose="02020603050405020304" pitchFamily="18" charset="0"/>
                              <a:cs typeface="Times New Roman" panose="02020603050405020304" pitchFamily="18" charset="0"/>
                            </a:rPr>
                            <a:t> </a:t>
                          </a:r>
                          <a:endParaRPr lang="en-VN" sz="2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7550713"/>
                      </a:ext>
                    </a:extLst>
                  </a:tr>
                </a:tbl>
              </a:graphicData>
            </a:graphic>
          </p:graphicFrame>
        </mc:Fallback>
      </mc:AlternateContent>
      <p:sp>
        <p:nvSpPr>
          <p:cNvPr id="15" name="TextBox 14">
            <a:extLst>
              <a:ext uri="{FF2B5EF4-FFF2-40B4-BE49-F238E27FC236}">
                <a16:creationId xmlns:a16="http://schemas.microsoft.com/office/drawing/2014/main" id="{315B12EB-78EB-FD55-A205-2440CEE1CF7E}"/>
              </a:ext>
            </a:extLst>
          </p:cNvPr>
          <p:cNvSpPr txBox="1"/>
          <p:nvPr/>
        </p:nvSpPr>
        <p:spPr>
          <a:xfrm>
            <a:off x="1819679" y="3799438"/>
            <a:ext cx="4244495" cy="707886"/>
          </a:xfrm>
          <a:prstGeom prst="rect">
            <a:avLst/>
          </a:prstGeom>
          <a:noFill/>
        </p:spPr>
        <p:txBody>
          <a:bodyPr wrap="none" rtlCol="0">
            <a:spAutoFit/>
          </a:bodyPr>
          <a:lstStyle/>
          <a:p>
            <a:r>
              <a:rPr lang="en-VN" sz="4000" dirty="0">
                <a:solidFill>
                  <a:schemeClr val="bg1"/>
                </a:solidFill>
                <a:latin typeface="Times New Roman" panose="02020603050405020304" pitchFamily="18" charset="0"/>
                <a:cs typeface="Times New Roman" panose="02020603050405020304" pitchFamily="18" charset="0"/>
              </a:rPr>
              <a:t>Ta có phương trình:</a:t>
            </a:r>
          </a:p>
        </p:txBody>
      </p:sp>
      <p:graphicFrame>
        <p:nvGraphicFramePr>
          <p:cNvPr id="2" name="Object 1">
            <a:extLst>
              <a:ext uri="{FF2B5EF4-FFF2-40B4-BE49-F238E27FC236}">
                <a16:creationId xmlns:a16="http://schemas.microsoft.com/office/drawing/2014/main" id="{3B0A347A-1091-4F70-A53C-4EC7F3AD4F77}"/>
              </a:ext>
            </a:extLst>
          </p:cNvPr>
          <p:cNvGraphicFramePr>
            <a:graphicFrameLocks noChangeAspect="1"/>
          </p:cNvGraphicFramePr>
          <p:nvPr>
            <p:extLst>
              <p:ext uri="{D42A27DB-BD31-4B8C-83A1-F6EECF244321}">
                <p14:modId xmlns:p14="http://schemas.microsoft.com/office/powerpoint/2010/main" val="1618549202"/>
              </p:ext>
            </p:extLst>
          </p:nvPr>
        </p:nvGraphicFramePr>
        <p:xfrm>
          <a:off x="2627056" y="2520305"/>
          <a:ext cx="337370" cy="359861"/>
        </p:xfrm>
        <a:graphic>
          <a:graphicData uri="http://schemas.openxmlformats.org/presentationml/2006/ole">
            <mc:AlternateContent xmlns:mc="http://schemas.openxmlformats.org/markup-compatibility/2006">
              <mc:Choice xmlns:v="urn:schemas-microsoft-com:vml" Requires="v">
                <p:oleObj spid="_x0000_s3074" name="Equation" r:id="rId8" imgW="190440" imgH="203040" progId="Equation.DSMT4">
                  <p:embed/>
                </p:oleObj>
              </mc:Choice>
              <mc:Fallback>
                <p:oleObj name="Equation" r:id="rId8" imgW="190440" imgH="203040" progId="Equation.DSMT4">
                  <p:embed/>
                  <p:pic>
                    <p:nvPicPr>
                      <p:cNvPr id="0" name=""/>
                      <p:cNvPicPr/>
                      <p:nvPr/>
                    </p:nvPicPr>
                    <p:blipFill>
                      <a:blip r:embed="rId9"/>
                      <a:stretch>
                        <a:fillRect/>
                      </a:stretch>
                    </p:blipFill>
                    <p:spPr>
                      <a:xfrm>
                        <a:off x="2627056" y="2520305"/>
                        <a:ext cx="337370" cy="359861"/>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846228C-0001-4370-B47D-FD0F7836473D}"/>
              </a:ext>
            </a:extLst>
          </p:cNvPr>
          <p:cNvGraphicFramePr>
            <a:graphicFrameLocks noChangeAspect="1"/>
          </p:cNvGraphicFramePr>
          <p:nvPr>
            <p:extLst>
              <p:ext uri="{D42A27DB-BD31-4B8C-83A1-F6EECF244321}">
                <p14:modId xmlns:p14="http://schemas.microsoft.com/office/powerpoint/2010/main" val="3077649112"/>
              </p:ext>
            </p:extLst>
          </p:nvPr>
        </p:nvGraphicFramePr>
        <p:xfrm>
          <a:off x="4605531" y="2454973"/>
          <a:ext cx="1480204" cy="465207"/>
        </p:xfrm>
        <a:graphic>
          <a:graphicData uri="http://schemas.openxmlformats.org/presentationml/2006/ole">
            <mc:AlternateContent xmlns:mc="http://schemas.openxmlformats.org/markup-compatibility/2006">
              <mc:Choice xmlns:v="urn:schemas-microsoft-com:vml" Requires="v">
                <p:oleObj spid="_x0000_s3075" name="Equation" r:id="rId10" imgW="888840" imgH="279360" progId="Equation.DSMT4">
                  <p:embed/>
                </p:oleObj>
              </mc:Choice>
              <mc:Fallback>
                <p:oleObj name="Equation" r:id="rId10" imgW="888840" imgH="279360" progId="Equation.DSMT4">
                  <p:embed/>
                  <p:pic>
                    <p:nvPicPr>
                      <p:cNvPr id="0" name=""/>
                      <p:cNvPicPr/>
                      <p:nvPr/>
                    </p:nvPicPr>
                    <p:blipFill>
                      <a:blip r:embed="rId11"/>
                      <a:stretch>
                        <a:fillRect/>
                      </a:stretch>
                    </p:blipFill>
                    <p:spPr>
                      <a:xfrm>
                        <a:off x="4605531" y="2454973"/>
                        <a:ext cx="1480204" cy="46520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E79764C3-7EDD-4E52-B53F-06E8B5FE2AFE}"/>
              </a:ext>
            </a:extLst>
          </p:cNvPr>
          <p:cNvGraphicFramePr>
            <a:graphicFrameLocks noChangeAspect="1"/>
          </p:cNvGraphicFramePr>
          <p:nvPr>
            <p:extLst>
              <p:ext uri="{D42A27DB-BD31-4B8C-83A1-F6EECF244321}">
                <p14:modId xmlns:p14="http://schemas.microsoft.com/office/powerpoint/2010/main" val="3426567765"/>
              </p:ext>
            </p:extLst>
          </p:nvPr>
        </p:nvGraphicFramePr>
        <p:xfrm>
          <a:off x="7050138" y="2140252"/>
          <a:ext cx="4475727" cy="1148638"/>
        </p:xfrm>
        <a:graphic>
          <a:graphicData uri="http://schemas.openxmlformats.org/presentationml/2006/ole">
            <mc:AlternateContent xmlns:mc="http://schemas.openxmlformats.org/markup-compatibility/2006">
              <mc:Choice xmlns:v="urn:schemas-microsoft-com:vml" Requires="v">
                <p:oleObj spid="_x0000_s3076" name="Equation" r:id="rId12" imgW="2869920" imgH="736560" progId="Equation.DSMT4">
                  <p:embed/>
                </p:oleObj>
              </mc:Choice>
              <mc:Fallback>
                <p:oleObj name="Equation" r:id="rId12" imgW="2869920" imgH="736560" progId="Equation.DSMT4">
                  <p:embed/>
                  <p:pic>
                    <p:nvPicPr>
                      <p:cNvPr id="0" name=""/>
                      <p:cNvPicPr/>
                      <p:nvPr/>
                    </p:nvPicPr>
                    <p:blipFill>
                      <a:blip r:embed="rId13"/>
                      <a:stretch>
                        <a:fillRect/>
                      </a:stretch>
                    </p:blipFill>
                    <p:spPr>
                      <a:xfrm>
                        <a:off x="7050138" y="2140252"/>
                        <a:ext cx="4475727" cy="114863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F48498D2-B1B5-4F1B-8B36-1AF781506DB4}"/>
              </a:ext>
            </a:extLst>
          </p:cNvPr>
          <p:cNvGraphicFramePr>
            <a:graphicFrameLocks noChangeAspect="1"/>
          </p:cNvGraphicFramePr>
          <p:nvPr>
            <p:extLst>
              <p:ext uri="{D42A27DB-BD31-4B8C-83A1-F6EECF244321}">
                <p14:modId xmlns:p14="http://schemas.microsoft.com/office/powerpoint/2010/main" val="3469782894"/>
              </p:ext>
            </p:extLst>
          </p:nvPr>
        </p:nvGraphicFramePr>
        <p:xfrm>
          <a:off x="1899673" y="4607012"/>
          <a:ext cx="7183479" cy="1232668"/>
        </p:xfrm>
        <a:graphic>
          <a:graphicData uri="http://schemas.openxmlformats.org/presentationml/2006/ole">
            <mc:AlternateContent xmlns:mc="http://schemas.openxmlformats.org/markup-compatibility/2006">
              <mc:Choice xmlns:v="urn:schemas-microsoft-com:vml" Requires="v">
                <p:oleObj spid="_x0000_s3077" name="Equation" r:id="rId14" imgW="4292280" imgH="736560" progId="Equation.DSMT4">
                  <p:embed/>
                </p:oleObj>
              </mc:Choice>
              <mc:Fallback>
                <p:oleObj name="Equation" r:id="rId14" imgW="4292280" imgH="736560" progId="Equation.DSMT4">
                  <p:embed/>
                  <p:pic>
                    <p:nvPicPr>
                      <p:cNvPr id="0" name=""/>
                      <p:cNvPicPr/>
                      <p:nvPr/>
                    </p:nvPicPr>
                    <p:blipFill>
                      <a:blip r:embed="rId15"/>
                      <a:stretch>
                        <a:fillRect/>
                      </a:stretch>
                    </p:blipFill>
                    <p:spPr>
                      <a:xfrm>
                        <a:off x="1899673" y="4607012"/>
                        <a:ext cx="7183479" cy="1232668"/>
                      </a:xfrm>
                      <a:prstGeom prst="rect">
                        <a:avLst/>
                      </a:prstGeom>
                    </p:spPr>
                  </p:pic>
                </p:oleObj>
              </mc:Fallback>
            </mc:AlternateContent>
          </a:graphicData>
        </a:graphic>
      </p:graphicFrame>
    </p:spTree>
    <p:extLst>
      <p:ext uri="{BB962C8B-B14F-4D97-AF65-F5344CB8AC3E}">
        <p14:creationId xmlns:p14="http://schemas.microsoft.com/office/powerpoint/2010/main" val="369549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heckerboard(across)">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BE591E-0D37-9962-5FDA-730B5A0B10AE}"/>
                  </a:ext>
                </a:extLst>
              </p:cNvPr>
              <p:cNvSpPr txBox="1"/>
              <p:nvPr/>
            </p:nvSpPr>
            <p:spPr>
              <a:xfrm>
                <a:off x="472965" y="1022172"/>
                <a:ext cx="11246069" cy="5047536"/>
              </a:xfrm>
              <a:custGeom>
                <a:avLst/>
                <a:gdLst>
                  <a:gd name="connsiteX0" fmla="*/ 0 w 11246069"/>
                  <a:gd name="connsiteY0" fmla="*/ 0 h 5047536"/>
                  <a:gd name="connsiteX1" fmla="*/ 479438 w 11246069"/>
                  <a:gd name="connsiteY1" fmla="*/ 0 h 5047536"/>
                  <a:gd name="connsiteX2" fmla="*/ 733954 w 11246069"/>
                  <a:gd name="connsiteY2" fmla="*/ 0 h 5047536"/>
                  <a:gd name="connsiteX3" fmla="*/ 1550774 w 11246069"/>
                  <a:gd name="connsiteY3" fmla="*/ 0 h 5047536"/>
                  <a:gd name="connsiteX4" fmla="*/ 2030211 w 11246069"/>
                  <a:gd name="connsiteY4" fmla="*/ 0 h 5047536"/>
                  <a:gd name="connsiteX5" fmla="*/ 2509649 w 11246069"/>
                  <a:gd name="connsiteY5" fmla="*/ 0 h 5047536"/>
                  <a:gd name="connsiteX6" fmla="*/ 3326469 w 11246069"/>
                  <a:gd name="connsiteY6" fmla="*/ 0 h 5047536"/>
                  <a:gd name="connsiteX7" fmla="*/ 3693446 w 11246069"/>
                  <a:gd name="connsiteY7" fmla="*/ 0 h 5047536"/>
                  <a:gd name="connsiteX8" fmla="*/ 4510266 w 11246069"/>
                  <a:gd name="connsiteY8" fmla="*/ 0 h 5047536"/>
                  <a:gd name="connsiteX9" fmla="*/ 5327085 w 11246069"/>
                  <a:gd name="connsiteY9" fmla="*/ 0 h 5047536"/>
                  <a:gd name="connsiteX10" fmla="*/ 5918984 w 11246069"/>
                  <a:gd name="connsiteY10" fmla="*/ 0 h 5047536"/>
                  <a:gd name="connsiteX11" fmla="*/ 6735803 w 11246069"/>
                  <a:gd name="connsiteY11" fmla="*/ 0 h 5047536"/>
                  <a:gd name="connsiteX12" fmla="*/ 7215241 w 11246069"/>
                  <a:gd name="connsiteY12" fmla="*/ 0 h 5047536"/>
                  <a:gd name="connsiteX13" fmla="*/ 7694679 w 11246069"/>
                  <a:gd name="connsiteY13" fmla="*/ 0 h 5047536"/>
                  <a:gd name="connsiteX14" fmla="*/ 8399038 w 11246069"/>
                  <a:gd name="connsiteY14" fmla="*/ 0 h 5047536"/>
                  <a:gd name="connsiteX15" fmla="*/ 8878476 w 11246069"/>
                  <a:gd name="connsiteY15" fmla="*/ 0 h 5047536"/>
                  <a:gd name="connsiteX16" fmla="*/ 9695295 w 11246069"/>
                  <a:gd name="connsiteY16" fmla="*/ 0 h 5047536"/>
                  <a:gd name="connsiteX17" fmla="*/ 10512115 w 11246069"/>
                  <a:gd name="connsiteY17" fmla="*/ 0 h 5047536"/>
                  <a:gd name="connsiteX18" fmla="*/ 11246069 w 11246069"/>
                  <a:gd name="connsiteY18" fmla="*/ 0 h 5047536"/>
                  <a:gd name="connsiteX19" fmla="*/ 11246069 w 11246069"/>
                  <a:gd name="connsiteY19" fmla="*/ 510362 h 5047536"/>
                  <a:gd name="connsiteX20" fmla="*/ 11246069 w 11246069"/>
                  <a:gd name="connsiteY20" fmla="*/ 919773 h 5047536"/>
                  <a:gd name="connsiteX21" fmla="*/ 11246069 w 11246069"/>
                  <a:gd name="connsiteY21" fmla="*/ 1379660 h 5047536"/>
                  <a:gd name="connsiteX22" fmla="*/ 11246069 w 11246069"/>
                  <a:gd name="connsiteY22" fmla="*/ 1990973 h 5047536"/>
                  <a:gd name="connsiteX23" fmla="*/ 11246069 w 11246069"/>
                  <a:gd name="connsiteY23" fmla="*/ 2501335 h 5047536"/>
                  <a:gd name="connsiteX24" fmla="*/ 11246069 w 11246069"/>
                  <a:gd name="connsiteY24" fmla="*/ 2961221 h 5047536"/>
                  <a:gd name="connsiteX25" fmla="*/ 11246069 w 11246069"/>
                  <a:gd name="connsiteY25" fmla="*/ 3572534 h 5047536"/>
                  <a:gd name="connsiteX26" fmla="*/ 11246069 w 11246069"/>
                  <a:gd name="connsiteY26" fmla="*/ 4133371 h 5047536"/>
                  <a:gd name="connsiteX27" fmla="*/ 11246069 w 11246069"/>
                  <a:gd name="connsiteY27" fmla="*/ 5047536 h 5047536"/>
                  <a:gd name="connsiteX28" fmla="*/ 10429249 w 11246069"/>
                  <a:gd name="connsiteY28" fmla="*/ 5047536 h 5047536"/>
                  <a:gd name="connsiteX29" fmla="*/ 9724890 w 11246069"/>
                  <a:gd name="connsiteY29" fmla="*/ 5047536 h 5047536"/>
                  <a:gd name="connsiteX30" fmla="*/ 9357913 w 11246069"/>
                  <a:gd name="connsiteY30" fmla="*/ 5047536 h 5047536"/>
                  <a:gd name="connsiteX31" fmla="*/ 8653554 w 11246069"/>
                  <a:gd name="connsiteY31" fmla="*/ 5047536 h 5047536"/>
                  <a:gd name="connsiteX32" fmla="*/ 8399038 w 11246069"/>
                  <a:gd name="connsiteY32" fmla="*/ 5047536 h 5047536"/>
                  <a:gd name="connsiteX33" fmla="*/ 7694679 w 11246069"/>
                  <a:gd name="connsiteY33" fmla="*/ 5047536 h 5047536"/>
                  <a:gd name="connsiteX34" fmla="*/ 7327702 w 11246069"/>
                  <a:gd name="connsiteY34" fmla="*/ 5047536 h 5047536"/>
                  <a:gd name="connsiteX35" fmla="*/ 7073186 w 11246069"/>
                  <a:gd name="connsiteY35" fmla="*/ 5047536 h 5047536"/>
                  <a:gd name="connsiteX36" fmla="*/ 6706209 w 11246069"/>
                  <a:gd name="connsiteY36" fmla="*/ 5047536 h 5047536"/>
                  <a:gd name="connsiteX37" fmla="*/ 6001849 w 11246069"/>
                  <a:gd name="connsiteY37" fmla="*/ 5047536 h 5047536"/>
                  <a:gd name="connsiteX38" fmla="*/ 5634872 w 11246069"/>
                  <a:gd name="connsiteY38" fmla="*/ 5047536 h 5047536"/>
                  <a:gd name="connsiteX39" fmla="*/ 5380356 w 11246069"/>
                  <a:gd name="connsiteY39" fmla="*/ 5047536 h 5047536"/>
                  <a:gd name="connsiteX40" fmla="*/ 5013379 w 11246069"/>
                  <a:gd name="connsiteY40" fmla="*/ 5047536 h 5047536"/>
                  <a:gd name="connsiteX41" fmla="*/ 4533942 w 11246069"/>
                  <a:gd name="connsiteY41" fmla="*/ 5047536 h 5047536"/>
                  <a:gd name="connsiteX42" fmla="*/ 3942043 w 11246069"/>
                  <a:gd name="connsiteY42" fmla="*/ 5047536 h 5047536"/>
                  <a:gd name="connsiteX43" fmla="*/ 3575066 w 11246069"/>
                  <a:gd name="connsiteY43" fmla="*/ 5047536 h 5047536"/>
                  <a:gd name="connsiteX44" fmla="*/ 2758246 w 11246069"/>
                  <a:gd name="connsiteY44" fmla="*/ 5047536 h 5047536"/>
                  <a:gd name="connsiteX45" fmla="*/ 2166348 w 11246069"/>
                  <a:gd name="connsiteY45" fmla="*/ 5047536 h 5047536"/>
                  <a:gd name="connsiteX46" fmla="*/ 1349528 w 11246069"/>
                  <a:gd name="connsiteY46" fmla="*/ 5047536 h 5047536"/>
                  <a:gd name="connsiteX47" fmla="*/ 645169 w 11246069"/>
                  <a:gd name="connsiteY47" fmla="*/ 5047536 h 5047536"/>
                  <a:gd name="connsiteX48" fmla="*/ 0 w 11246069"/>
                  <a:gd name="connsiteY48" fmla="*/ 5047536 h 5047536"/>
                  <a:gd name="connsiteX49" fmla="*/ 0 w 11246069"/>
                  <a:gd name="connsiteY49" fmla="*/ 4436223 h 5047536"/>
                  <a:gd name="connsiteX50" fmla="*/ 0 w 11246069"/>
                  <a:gd name="connsiteY50" fmla="*/ 3824911 h 5047536"/>
                  <a:gd name="connsiteX51" fmla="*/ 0 w 11246069"/>
                  <a:gd name="connsiteY51" fmla="*/ 3264073 h 5047536"/>
                  <a:gd name="connsiteX52" fmla="*/ 0 w 11246069"/>
                  <a:gd name="connsiteY52" fmla="*/ 2602285 h 5047536"/>
                  <a:gd name="connsiteX53" fmla="*/ 0 w 11246069"/>
                  <a:gd name="connsiteY53" fmla="*/ 1940497 h 5047536"/>
                  <a:gd name="connsiteX54" fmla="*/ 0 w 11246069"/>
                  <a:gd name="connsiteY54" fmla="*/ 1329184 h 5047536"/>
                  <a:gd name="connsiteX55" fmla="*/ 0 w 11246069"/>
                  <a:gd name="connsiteY55" fmla="*/ 717872 h 5047536"/>
                  <a:gd name="connsiteX56" fmla="*/ 0 w 11246069"/>
                  <a:gd name="connsiteY56" fmla="*/ 0 h 504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246069" h="5047536" extrusionOk="0">
                    <a:moveTo>
                      <a:pt x="0" y="0"/>
                    </a:moveTo>
                    <a:cubicBezTo>
                      <a:pt x="98463" y="-5268"/>
                      <a:pt x="327399" y="9221"/>
                      <a:pt x="479438" y="0"/>
                    </a:cubicBezTo>
                    <a:cubicBezTo>
                      <a:pt x="631477" y="-9221"/>
                      <a:pt x="635103" y="1361"/>
                      <a:pt x="733954" y="0"/>
                    </a:cubicBezTo>
                    <a:cubicBezTo>
                      <a:pt x="832805" y="-1361"/>
                      <a:pt x="1294202" y="93137"/>
                      <a:pt x="1550774" y="0"/>
                    </a:cubicBezTo>
                    <a:cubicBezTo>
                      <a:pt x="1807346" y="-93137"/>
                      <a:pt x="1885303" y="46312"/>
                      <a:pt x="2030211" y="0"/>
                    </a:cubicBezTo>
                    <a:cubicBezTo>
                      <a:pt x="2175119" y="-46312"/>
                      <a:pt x="2293578" y="37149"/>
                      <a:pt x="2509649" y="0"/>
                    </a:cubicBezTo>
                    <a:cubicBezTo>
                      <a:pt x="2725720" y="-37149"/>
                      <a:pt x="2928130" y="39638"/>
                      <a:pt x="3326469" y="0"/>
                    </a:cubicBezTo>
                    <a:cubicBezTo>
                      <a:pt x="3724808" y="-39638"/>
                      <a:pt x="3543985" y="32937"/>
                      <a:pt x="3693446" y="0"/>
                    </a:cubicBezTo>
                    <a:cubicBezTo>
                      <a:pt x="3842907" y="-32937"/>
                      <a:pt x="4263823" y="31239"/>
                      <a:pt x="4510266" y="0"/>
                    </a:cubicBezTo>
                    <a:cubicBezTo>
                      <a:pt x="4756709" y="-31239"/>
                      <a:pt x="5053535" y="62679"/>
                      <a:pt x="5327085" y="0"/>
                    </a:cubicBezTo>
                    <a:cubicBezTo>
                      <a:pt x="5600635" y="-62679"/>
                      <a:pt x="5703333" y="41426"/>
                      <a:pt x="5918984" y="0"/>
                    </a:cubicBezTo>
                    <a:cubicBezTo>
                      <a:pt x="6134635" y="-41426"/>
                      <a:pt x="6360734" y="68616"/>
                      <a:pt x="6735803" y="0"/>
                    </a:cubicBezTo>
                    <a:cubicBezTo>
                      <a:pt x="7110872" y="-68616"/>
                      <a:pt x="7019665" y="34464"/>
                      <a:pt x="7215241" y="0"/>
                    </a:cubicBezTo>
                    <a:cubicBezTo>
                      <a:pt x="7410817" y="-34464"/>
                      <a:pt x="7518226" y="2191"/>
                      <a:pt x="7694679" y="0"/>
                    </a:cubicBezTo>
                    <a:cubicBezTo>
                      <a:pt x="7871132" y="-2191"/>
                      <a:pt x="8212287" y="72549"/>
                      <a:pt x="8399038" y="0"/>
                    </a:cubicBezTo>
                    <a:cubicBezTo>
                      <a:pt x="8585789" y="-72549"/>
                      <a:pt x="8751972" y="10009"/>
                      <a:pt x="8878476" y="0"/>
                    </a:cubicBezTo>
                    <a:cubicBezTo>
                      <a:pt x="9004980" y="-10009"/>
                      <a:pt x="9478538" y="81069"/>
                      <a:pt x="9695295" y="0"/>
                    </a:cubicBezTo>
                    <a:cubicBezTo>
                      <a:pt x="9912052" y="-81069"/>
                      <a:pt x="10189446" y="2658"/>
                      <a:pt x="10512115" y="0"/>
                    </a:cubicBezTo>
                    <a:cubicBezTo>
                      <a:pt x="10834784" y="-2658"/>
                      <a:pt x="10930115" y="35033"/>
                      <a:pt x="11246069" y="0"/>
                    </a:cubicBezTo>
                    <a:cubicBezTo>
                      <a:pt x="11278349" y="103097"/>
                      <a:pt x="11221387" y="299303"/>
                      <a:pt x="11246069" y="510362"/>
                    </a:cubicBezTo>
                    <a:cubicBezTo>
                      <a:pt x="11270751" y="721421"/>
                      <a:pt x="11230873" y="807467"/>
                      <a:pt x="11246069" y="919773"/>
                    </a:cubicBezTo>
                    <a:cubicBezTo>
                      <a:pt x="11261265" y="1032079"/>
                      <a:pt x="11239341" y="1182957"/>
                      <a:pt x="11246069" y="1379660"/>
                    </a:cubicBezTo>
                    <a:cubicBezTo>
                      <a:pt x="11252797" y="1576363"/>
                      <a:pt x="11210450" y="1823851"/>
                      <a:pt x="11246069" y="1990973"/>
                    </a:cubicBezTo>
                    <a:cubicBezTo>
                      <a:pt x="11281688" y="2158095"/>
                      <a:pt x="11244305" y="2356734"/>
                      <a:pt x="11246069" y="2501335"/>
                    </a:cubicBezTo>
                    <a:cubicBezTo>
                      <a:pt x="11247833" y="2645936"/>
                      <a:pt x="11211883" y="2855971"/>
                      <a:pt x="11246069" y="2961221"/>
                    </a:cubicBezTo>
                    <a:cubicBezTo>
                      <a:pt x="11280255" y="3066471"/>
                      <a:pt x="11187926" y="3351838"/>
                      <a:pt x="11246069" y="3572534"/>
                    </a:cubicBezTo>
                    <a:cubicBezTo>
                      <a:pt x="11304212" y="3793230"/>
                      <a:pt x="11187980" y="3949964"/>
                      <a:pt x="11246069" y="4133371"/>
                    </a:cubicBezTo>
                    <a:cubicBezTo>
                      <a:pt x="11304158" y="4316778"/>
                      <a:pt x="11200012" y="4632360"/>
                      <a:pt x="11246069" y="5047536"/>
                    </a:cubicBezTo>
                    <a:cubicBezTo>
                      <a:pt x="10948235" y="5069560"/>
                      <a:pt x="10817783" y="5031184"/>
                      <a:pt x="10429249" y="5047536"/>
                    </a:cubicBezTo>
                    <a:cubicBezTo>
                      <a:pt x="10040715" y="5063888"/>
                      <a:pt x="9988856" y="4968360"/>
                      <a:pt x="9724890" y="5047536"/>
                    </a:cubicBezTo>
                    <a:cubicBezTo>
                      <a:pt x="9460924" y="5126712"/>
                      <a:pt x="9437365" y="5040488"/>
                      <a:pt x="9357913" y="5047536"/>
                    </a:cubicBezTo>
                    <a:cubicBezTo>
                      <a:pt x="9278461" y="5054584"/>
                      <a:pt x="9002496" y="5004921"/>
                      <a:pt x="8653554" y="5047536"/>
                    </a:cubicBezTo>
                    <a:cubicBezTo>
                      <a:pt x="8304612" y="5090151"/>
                      <a:pt x="8454336" y="5017988"/>
                      <a:pt x="8399038" y="5047536"/>
                    </a:cubicBezTo>
                    <a:cubicBezTo>
                      <a:pt x="8343740" y="5077084"/>
                      <a:pt x="8009132" y="5000637"/>
                      <a:pt x="7694679" y="5047536"/>
                    </a:cubicBezTo>
                    <a:cubicBezTo>
                      <a:pt x="7380226" y="5094435"/>
                      <a:pt x="7409892" y="5046447"/>
                      <a:pt x="7327702" y="5047536"/>
                    </a:cubicBezTo>
                    <a:cubicBezTo>
                      <a:pt x="7245512" y="5048625"/>
                      <a:pt x="7178209" y="5023180"/>
                      <a:pt x="7073186" y="5047536"/>
                    </a:cubicBezTo>
                    <a:cubicBezTo>
                      <a:pt x="6968163" y="5071892"/>
                      <a:pt x="6794670" y="5040390"/>
                      <a:pt x="6706209" y="5047536"/>
                    </a:cubicBezTo>
                    <a:cubicBezTo>
                      <a:pt x="6617748" y="5054682"/>
                      <a:pt x="6213643" y="5031967"/>
                      <a:pt x="6001849" y="5047536"/>
                    </a:cubicBezTo>
                    <a:cubicBezTo>
                      <a:pt x="5790055" y="5063105"/>
                      <a:pt x="5754047" y="5026502"/>
                      <a:pt x="5634872" y="5047536"/>
                    </a:cubicBezTo>
                    <a:cubicBezTo>
                      <a:pt x="5515697" y="5068570"/>
                      <a:pt x="5438947" y="5038599"/>
                      <a:pt x="5380356" y="5047536"/>
                    </a:cubicBezTo>
                    <a:cubicBezTo>
                      <a:pt x="5321765" y="5056473"/>
                      <a:pt x="5150466" y="5025918"/>
                      <a:pt x="5013379" y="5047536"/>
                    </a:cubicBezTo>
                    <a:cubicBezTo>
                      <a:pt x="4876292" y="5069154"/>
                      <a:pt x="4720679" y="5006385"/>
                      <a:pt x="4533942" y="5047536"/>
                    </a:cubicBezTo>
                    <a:cubicBezTo>
                      <a:pt x="4347205" y="5088687"/>
                      <a:pt x="4192319" y="4977783"/>
                      <a:pt x="3942043" y="5047536"/>
                    </a:cubicBezTo>
                    <a:cubicBezTo>
                      <a:pt x="3691767" y="5117289"/>
                      <a:pt x="3675919" y="5023954"/>
                      <a:pt x="3575066" y="5047536"/>
                    </a:cubicBezTo>
                    <a:cubicBezTo>
                      <a:pt x="3474213" y="5071118"/>
                      <a:pt x="2925300" y="4953869"/>
                      <a:pt x="2758246" y="5047536"/>
                    </a:cubicBezTo>
                    <a:cubicBezTo>
                      <a:pt x="2591192" y="5141203"/>
                      <a:pt x="2332756" y="5023866"/>
                      <a:pt x="2166348" y="5047536"/>
                    </a:cubicBezTo>
                    <a:cubicBezTo>
                      <a:pt x="1999940" y="5071206"/>
                      <a:pt x="1563505" y="5040986"/>
                      <a:pt x="1349528" y="5047536"/>
                    </a:cubicBezTo>
                    <a:cubicBezTo>
                      <a:pt x="1135551" y="5054086"/>
                      <a:pt x="891021" y="5042984"/>
                      <a:pt x="645169" y="5047536"/>
                    </a:cubicBezTo>
                    <a:cubicBezTo>
                      <a:pt x="399317" y="5052088"/>
                      <a:pt x="284131" y="5026827"/>
                      <a:pt x="0" y="5047536"/>
                    </a:cubicBezTo>
                    <a:cubicBezTo>
                      <a:pt x="-53655" y="4763033"/>
                      <a:pt x="10324" y="4596455"/>
                      <a:pt x="0" y="4436223"/>
                    </a:cubicBezTo>
                    <a:cubicBezTo>
                      <a:pt x="-10324" y="4275991"/>
                      <a:pt x="73264" y="4073571"/>
                      <a:pt x="0" y="3824911"/>
                    </a:cubicBezTo>
                    <a:cubicBezTo>
                      <a:pt x="-73264" y="3576251"/>
                      <a:pt x="324" y="3398733"/>
                      <a:pt x="0" y="3264073"/>
                    </a:cubicBezTo>
                    <a:cubicBezTo>
                      <a:pt x="-324" y="3129413"/>
                      <a:pt x="11451" y="2890398"/>
                      <a:pt x="0" y="2602285"/>
                    </a:cubicBezTo>
                    <a:cubicBezTo>
                      <a:pt x="-11451" y="2314172"/>
                      <a:pt x="31519" y="2260196"/>
                      <a:pt x="0" y="1940497"/>
                    </a:cubicBezTo>
                    <a:cubicBezTo>
                      <a:pt x="-31519" y="1620798"/>
                      <a:pt x="21986" y="1541288"/>
                      <a:pt x="0" y="1329184"/>
                    </a:cubicBezTo>
                    <a:cubicBezTo>
                      <a:pt x="-21986" y="1117080"/>
                      <a:pt x="58023" y="954766"/>
                      <a:pt x="0" y="717872"/>
                    </a:cubicBezTo>
                    <a:cubicBezTo>
                      <a:pt x="-58023" y="480978"/>
                      <a:pt x="2273" y="324903"/>
                      <a:pt x="0" y="0"/>
                    </a:cubicBezTo>
                    <a:close/>
                  </a:path>
                </a:pathLst>
              </a:custGeom>
              <a:noFill/>
              <a:ln w="38100">
                <a:solidFill>
                  <a:srgbClr val="FF93FF"/>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just">
                  <a:spcBef>
                    <a:spcPts val="600"/>
                  </a:spcBef>
                  <a:spcAft>
                    <a:spcPts val="600"/>
                  </a:spcAft>
                </a:pP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800" b="1"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𝟏</m:t>
                    </m:r>
                  </m:oMath>
                </a14:m>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endParaRPr lang="en-VN" sz="2800" dirty="0">
                  <a:solidFill>
                    <a:schemeClr val="bg1"/>
                  </a:solidFill>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endParaRPr lang="en-VN" sz="2800" dirty="0">
                  <a:solidFill>
                    <a:schemeClr val="bg1"/>
                  </a:solidFill>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endParaRPr lang="en-VN" sz="2800" dirty="0">
                  <a:solidFill>
                    <a:schemeClr val="bg1"/>
                  </a:solidFill>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endParaRPr lang="en-VN" sz="2800" dirty="0">
                  <a:solidFill>
                    <a:schemeClr val="bg1"/>
                  </a:solidFill>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800" b="1"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𝟐</m:t>
                    </m:r>
                  </m:oMath>
                </a14:m>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a:t>
                </a:r>
                <a:endParaRPr lang="en-VN" sz="2800" dirty="0">
                  <a:solidFill>
                    <a:schemeClr val="bg1"/>
                  </a:solidFill>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800" b="1"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𝟑</m:t>
                    </m:r>
                  </m:oMath>
                </a14:m>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VN" sz="2800" dirty="0">
                  <a:solidFill>
                    <a:schemeClr val="bg1"/>
                  </a:solidFill>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thoả</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thoả</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ẩn</a:t>
                </a:r>
                <a:endParaRPr lang="en-VN" sz="2800" dirty="0">
                  <a:solidFill>
                    <a:schemeClr val="bg1"/>
                  </a:solidFill>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câu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trả</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cho</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bài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toán</a:t>
                </a:r>
                <a:r>
                  <a:rPr lang="en-US" sz="2800" dirty="0">
                    <a:solidFill>
                      <a:schemeClr val="bg1"/>
                    </a:solidFill>
                    <a:effectLst/>
                    <a:latin typeface="Times New Roman" panose="02020603050405020304" pitchFamily="18" charset="0"/>
                    <a:ea typeface="Times New Roman" panose="02020603050405020304" pitchFamily="18" charset="0"/>
                  </a:rPr>
                  <a:t>.</a:t>
                </a:r>
                <a:r>
                  <a:rPr lang="en-VN" sz="2800" dirty="0">
                    <a:solidFill>
                      <a:schemeClr val="bg1"/>
                    </a:solidFill>
                    <a:effectLst/>
                  </a:rPr>
                  <a:t> </a:t>
                </a:r>
                <a:endParaRPr lang="en-VN" sz="2800" dirty="0">
                  <a:solidFill>
                    <a:schemeClr val="bg1"/>
                  </a:solidFill>
                </a:endParaRPr>
              </a:p>
            </p:txBody>
          </p:sp>
        </mc:Choice>
        <mc:Fallback xmlns="">
          <p:sp>
            <p:nvSpPr>
              <p:cNvPr id="3" name="TextBox 2">
                <a:extLst>
                  <a:ext uri="{FF2B5EF4-FFF2-40B4-BE49-F238E27FC236}">
                    <a16:creationId xmlns:a16="http://schemas.microsoft.com/office/drawing/2014/main" id="{BDBE591E-0D37-9962-5FDA-730B5A0B10AE}"/>
                  </a:ext>
                </a:extLst>
              </p:cNvPr>
              <p:cNvSpPr txBox="1">
                <a:spLocks noRot="1" noChangeAspect="1" noMove="1" noResize="1" noEditPoints="1" noAdjustHandles="1" noChangeArrowheads="1" noChangeShapeType="1" noTextEdit="1"/>
              </p:cNvSpPr>
              <p:nvPr/>
            </p:nvSpPr>
            <p:spPr>
              <a:xfrm>
                <a:off x="472965" y="1022172"/>
                <a:ext cx="11246069" cy="5047536"/>
              </a:xfrm>
              <a:prstGeom prst="rect">
                <a:avLst/>
              </a:prstGeom>
              <a:blipFill>
                <a:blip r:embed="rId3"/>
                <a:stretch>
                  <a:fillRect l="-672" t="-246" r="-784" b="-1229"/>
                </a:stretch>
              </a:blipFill>
              <a:ln w="38100">
                <a:solidFill>
                  <a:srgbClr val="FF93FF"/>
                </a:solidFill>
                <a:extLst>
                  <a:ext uri="{C807C97D-BFC1-408E-A445-0C87EB9F89A2}">
                    <ask:lineSketchStyleProps xmlns:ask="http://schemas.microsoft.com/office/drawing/2018/sketchyshapes" sd="1219033472">
                      <a:custGeom>
                        <a:avLst/>
                        <a:gdLst>
                          <a:gd name="connsiteX0" fmla="*/ 0 w 11246069"/>
                          <a:gd name="connsiteY0" fmla="*/ 0 h 5047536"/>
                          <a:gd name="connsiteX1" fmla="*/ 479438 w 11246069"/>
                          <a:gd name="connsiteY1" fmla="*/ 0 h 5047536"/>
                          <a:gd name="connsiteX2" fmla="*/ 733954 w 11246069"/>
                          <a:gd name="connsiteY2" fmla="*/ 0 h 5047536"/>
                          <a:gd name="connsiteX3" fmla="*/ 1550774 w 11246069"/>
                          <a:gd name="connsiteY3" fmla="*/ 0 h 5047536"/>
                          <a:gd name="connsiteX4" fmla="*/ 2030211 w 11246069"/>
                          <a:gd name="connsiteY4" fmla="*/ 0 h 5047536"/>
                          <a:gd name="connsiteX5" fmla="*/ 2509649 w 11246069"/>
                          <a:gd name="connsiteY5" fmla="*/ 0 h 5047536"/>
                          <a:gd name="connsiteX6" fmla="*/ 3326469 w 11246069"/>
                          <a:gd name="connsiteY6" fmla="*/ 0 h 5047536"/>
                          <a:gd name="connsiteX7" fmla="*/ 3693446 w 11246069"/>
                          <a:gd name="connsiteY7" fmla="*/ 0 h 5047536"/>
                          <a:gd name="connsiteX8" fmla="*/ 4510266 w 11246069"/>
                          <a:gd name="connsiteY8" fmla="*/ 0 h 5047536"/>
                          <a:gd name="connsiteX9" fmla="*/ 5327085 w 11246069"/>
                          <a:gd name="connsiteY9" fmla="*/ 0 h 5047536"/>
                          <a:gd name="connsiteX10" fmla="*/ 5918984 w 11246069"/>
                          <a:gd name="connsiteY10" fmla="*/ 0 h 5047536"/>
                          <a:gd name="connsiteX11" fmla="*/ 6735803 w 11246069"/>
                          <a:gd name="connsiteY11" fmla="*/ 0 h 5047536"/>
                          <a:gd name="connsiteX12" fmla="*/ 7215241 w 11246069"/>
                          <a:gd name="connsiteY12" fmla="*/ 0 h 5047536"/>
                          <a:gd name="connsiteX13" fmla="*/ 7694679 w 11246069"/>
                          <a:gd name="connsiteY13" fmla="*/ 0 h 5047536"/>
                          <a:gd name="connsiteX14" fmla="*/ 8399038 w 11246069"/>
                          <a:gd name="connsiteY14" fmla="*/ 0 h 5047536"/>
                          <a:gd name="connsiteX15" fmla="*/ 8878476 w 11246069"/>
                          <a:gd name="connsiteY15" fmla="*/ 0 h 5047536"/>
                          <a:gd name="connsiteX16" fmla="*/ 9695295 w 11246069"/>
                          <a:gd name="connsiteY16" fmla="*/ 0 h 5047536"/>
                          <a:gd name="connsiteX17" fmla="*/ 10512115 w 11246069"/>
                          <a:gd name="connsiteY17" fmla="*/ 0 h 5047536"/>
                          <a:gd name="connsiteX18" fmla="*/ 11246069 w 11246069"/>
                          <a:gd name="connsiteY18" fmla="*/ 0 h 5047536"/>
                          <a:gd name="connsiteX19" fmla="*/ 11246069 w 11246069"/>
                          <a:gd name="connsiteY19" fmla="*/ 510362 h 5047536"/>
                          <a:gd name="connsiteX20" fmla="*/ 11246069 w 11246069"/>
                          <a:gd name="connsiteY20" fmla="*/ 919773 h 5047536"/>
                          <a:gd name="connsiteX21" fmla="*/ 11246069 w 11246069"/>
                          <a:gd name="connsiteY21" fmla="*/ 1379660 h 5047536"/>
                          <a:gd name="connsiteX22" fmla="*/ 11246069 w 11246069"/>
                          <a:gd name="connsiteY22" fmla="*/ 1990973 h 5047536"/>
                          <a:gd name="connsiteX23" fmla="*/ 11246069 w 11246069"/>
                          <a:gd name="connsiteY23" fmla="*/ 2501335 h 5047536"/>
                          <a:gd name="connsiteX24" fmla="*/ 11246069 w 11246069"/>
                          <a:gd name="connsiteY24" fmla="*/ 2961221 h 5047536"/>
                          <a:gd name="connsiteX25" fmla="*/ 11246069 w 11246069"/>
                          <a:gd name="connsiteY25" fmla="*/ 3572534 h 5047536"/>
                          <a:gd name="connsiteX26" fmla="*/ 11246069 w 11246069"/>
                          <a:gd name="connsiteY26" fmla="*/ 4133371 h 5047536"/>
                          <a:gd name="connsiteX27" fmla="*/ 11246069 w 11246069"/>
                          <a:gd name="connsiteY27" fmla="*/ 5047536 h 5047536"/>
                          <a:gd name="connsiteX28" fmla="*/ 10429249 w 11246069"/>
                          <a:gd name="connsiteY28" fmla="*/ 5047536 h 5047536"/>
                          <a:gd name="connsiteX29" fmla="*/ 9724890 w 11246069"/>
                          <a:gd name="connsiteY29" fmla="*/ 5047536 h 5047536"/>
                          <a:gd name="connsiteX30" fmla="*/ 9357913 w 11246069"/>
                          <a:gd name="connsiteY30" fmla="*/ 5047536 h 5047536"/>
                          <a:gd name="connsiteX31" fmla="*/ 8653554 w 11246069"/>
                          <a:gd name="connsiteY31" fmla="*/ 5047536 h 5047536"/>
                          <a:gd name="connsiteX32" fmla="*/ 8399038 w 11246069"/>
                          <a:gd name="connsiteY32" fmla="*/ 5047536 h 5047536"/>
                          <a:gd name="connsiteX33" fmla="*/ 7694679 w 11246069"/>
                          <a:gd name="connsiteY33" fmla="*/ 5047536 h 5047536"/>
                          <a:gd name="connsiteX34" fmla="*/ 7327702 w 11246069"/>
                          <a:gd name="connsiteY34" fmla="*/ 5047536 h 5047536"/>
                          <a:gd name="connsiteX35" fmla="*/ 7073186 w 11246069"/>
                          <a:gd name="connsiteY35" fmla="*/ 5047536 h 5047536"/>
                          <a:gd name="connsiteX36" fmla="*/ 6706209 w 11246069"/>
                          <a:gd name="connsiteY36" fmla="*/ 5047536 h 5047536"/>
                          <a:gd name="connsiteX37" fmla="*/ 6001849 w 11246069"/>
                          <a:gd name="connsiteY37" fmla="*/ 5047536 h 5047536"/>
                          <a:gd name="connsiteX38" fmla="*/ 5634872 w 11246069"/>
                          <a:gd name="connsiteY38" fmla="*/ 5047536 h 5047536"/>
                          <a:gd name="connsiteX39" fmla="*/ 5380356 w 11246069"/>
                          <a:gd name="connsiteY39" fmla="*/ 5047536 h 5047536"/>
                          <a:gd name="connsiteX40" fmla="*/ 5013379 w 11246069"/>
                          <a:gd name="connsiteY40" fmla="*/ 5047536 h 5047536"/>
                          <a:gd name="connsiteX41" fmla="*/ 4533942 w 11246069"/>
                          <a:gd name="connsiteY41" fmla="*/ 5047536 h 5047536"/>
                          <a:gd name="connsiteX42" fmla="*/ 3942043 w 11246069"/>
                          <a:gd name="connsiteY42" fmla="*/ 5047536 h 5047536"/>
                          <a:gd name="connsiteX43" fmla="*/ 3575066 w 11246069"/>
                          <a:gd name="connsiteY43" fmla="*/ 5047536 h 5047536"/>
                          <a:gd name="connsiteX44" fmla="*/ 2758246 w 11246069"/>
                          <a:gd name="connsiteY44" fmla="*/ 5047536 h 5047536"/>
                          <a:gd name="connsiteX45" fmla="*/ 2166348 w 11246069"/>
                          <a:gd name="connsiteY45" fmla="*/ 5047536 h 5047536"/>
                          <a:gd name="connsiteX46" fmla="*/ 1349528 w 11246069"/>
                          <a:gd name="connsiteY46" fmla="*/ 5047536 h 5047536"/>
                          <a:gd name="connsiteX47" fmla="*/ 645169 w 11246069"/>
                          <a:gd name="connsiteY47" fmla="*/ 5047536 h 5047536"/>
                          <a:gd name="connsiteX48" fmla="*/ 0 w 11246069"/>
                          <a:gd name="connsiteY48" fmla="*/ 5047536 h 5047536"/>
                          <a:gd name="connsiteX49" fmla="*/ 0 w 11246069"/>
                          <a:gd name="connsiteY49" fmla="*/ 4436223 h 5047536"/>
                          <a:gd name="connsiteX50" fmla="*/ 0 w 11246069"/>
                          <a:gd name="connsiteY50" fmla="*/ 3824911 h 5047536"/>
                          <a:gd name="connsiteX51" fmla="*/ 0 w 11246069"/>
                          <a:gd name="connsiteY51" fmla="*/ 3264073 h 5047536"/>
                          <a:gd name="connsiteX52" fmla="*/ 0 w 11246069"/>
                          <a:gd name="connsiteY52" fmla="*/ 2602285 h 5047536"/>
                          <a:gd name="connsiteX53" fmla="*/ 0 w 11246069"/>
                          <a:gd name="connsiteY53" fmla="*/ 1940497 h 5047536"/>
                          <a:gd name="connsiteX54" fmla="*/ 0 w 11246069"/>
                          <a:gd name="connsiteY54" fmla="*/ 1329184 h 5047536"/>
                          <a:gd name="connsiteX55" fmla="*/ 0 w 11246069"/>
                          <a:gd name="connsiteY55" fmla="*/ 717872 h 5047536"/>
                          <a:gd name="connsiteX56" fmla="*/ 0 w 11246069"/>
                          <a:gd name="connsiteY56" fmla="*/ 0 h 504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246069" h="5047536" extrusionOk="0">
                            <a:moveTo>
                              <a:pt x="0" y="0"/>
                            </a:moveTo>
                            <a:cubicBezTo>
                              <a:pt x="98463" y="-5268"/>
                              <a:pt x="327399" y="9221"/>
                              <a:pt x="479438" y="0"/>
                            </a:cubicBezTo>
                            <a:cubicBezTo>
                              <a:pt x="631477" y="-9221"/>
                              <a:pt x="635103" y="1361"/>
                              <a:pt x="733954" y="0"/>
                            </a:cubicBezTo>
                            <a:cubicBezTo>
                              <a:pt x="832805" y="-1361"/>
                              <a:pt x="1294202" y="93137"/>
                              <a:pt x="1550774" y="0"/>
                            </a:cubicBezTo>
                            <a:cubicBezTo>
                              <a:pt x="1807346" y="-93137"/>
                              <a:pt x="1885303" y="46312"/>
                              <a:pt x="2030211" y="0"/>
                            </a:cubicBezTo>
                            <a:cubicBezTo>
                              <a:pt x="2175119" y="-46312"/>
                              <a:pt x="2293578" y="37149"/>
                              <a:pt x="2509649" y="0"/>
                            </a:cubicBezTo>
                            <a:cubicBezTo>
                              <a:pt x="2725720" y="-37149"/>
                              <a:pt x="2928130" y="39638"/>
                              <a:pt x="3326469" y="0"/>
                            </a:cubicBezTo>
                            <a:cubicBezTo>
                              <a:pt x="3724808" y="-39638"/>
                              <a:pt x="3543985" y="32937"/>
                              <a:pt x="3693446" y="0"/>
                            </a:cubicBezTo>
                            <a:cubicBezTo>
                              <a:pt x="3842907" y="-32937"/>
                              <a:pt x="4263823" y="31239"/>
                              <a:pt x="4510266" y="0"/>
                            </a:cubicBezTo>
                            <a:cubicBezTo>
                              <a:pt x="4756709" y="-31239"/>
                              <a:pt x="5053535" y="62679"/>
                              <a:pt x="5327085" y="0"/>
                            </a:cubicBezTo>
                            <a:cubicBezTo>
                              <a:pt x="5600635" y="-62679"/>
                              <a:pt x="5703333" y="41426"/>
                              <a:pt x="5918984" y="0"/>
                            </a:cubicBezTo>
                            <a:cubicBezTo>
                              <a:pt x="6134635" y="-41426"/>
                              <a:pt x="6360734" y="68616"/>
                              <a:pt x="6735803" y="0"/>
                            </a:cubicBezTo>
                            <a:cubicBezTo>
                              <a:pt x="7110872" y="-68616"/>
                              <a:pt x="7019665" y="34464"/>
                              <a:pt x="7215241" y="0"/>
                            </a:cubicBezTo>
                            <a:cubicBezTo>
                              <a:pt x="7410817" y="-34464"/>
                              <a:pt x="7518226" y="2191"/>
                              <a:pt x="7694679" y="0"/>
                            </a:cubicBezTo>
                            <a:cubicBezTo>
                              <a:pt x="7871132" y="-2191"/>
                              <a:pt x="8212287" y="72549"/>
                              <a:pt x="8399038" y="0"/>
                            </a:cubicBezTo>
                            <a:cubicBezTo>
                              <a:pt x="8585789" y="-72549"/>
                              <a:pt x="8751972" y="10009"/>
                              <a:pt x="8878476" y="0"/>
                            </a:cubicBezTo>
                            <a:cubicBezTo>
                              <a:pt x="9004980" y="-10009"/>
                              <a:pt x="9478538" y="81069"/>
                              <a:pt x="9695295" y="0"/>
                            </a:cubicBezTo>
                            <a:cubicBezTo>
                              <a:pt x="9912052" y="-81069"/>
                              <a:pt x="10189446" y="2658"/>
                              <a:pt x="10512115" y="0"/>
                            </a:cubicBezTo>
                            <a:cubicBezTo>
                              <a:pt x="10834784" y="-2658"/>
                              <a:pt x="10930115" y="35033"/>
                              <a:pt x="11246069" y="0"/>
                            </a:cubicBezTo>
                            <a:cubicBezTo>
                              <a:pt x="11278349" y="103097"/>
                              <a:pt x="11221387" y="299303"/>
                              <a:pt x="11246069" y="510362"/>
                            </a:cubicBezTo>
                            <a:cubicBezTo>
                              <a:pt x="11270751" y="721421"/>
                              <a:pt x="11230873" y="807467"/>
                              <a:pt x="11246069" y="919773"/>
                            </a:cubicBezTo>
                            <a:cubicBezTo>
                              <a:pt x="11261265" y="1032079"/>
                              <a:pt x="11239341" y="1182957"/>
                              <a:pt x="11246069" y="1379660"/>
                            </a:cubicBezTo>
                            <a:cubicBezTo>
                              <a:pt x="11252797" y="1576363"/>
                              <a:pt x="11210450" y="1823851"/>
                              <a:pt x="11246069" y="1990973"/>
                            </a:cubicBezTo>
                            <a:cubicBezTo>
                              <a:pt x="11281688" y="2158095"/>
                              <a:pt x="11244305" y="2356734"/>
                              <a:pt x="11246069" y="2501335"/>
                            </a:cubicBezTo>
                            <a:cubicBezTo>
                              <a:pt x="11247833" y="2645936"/>
                              <a:pt x="11211883" y="2855971"/>
                              <a:pt x="11246069" y="2961221"/>
                            </a:cubicBezTo>
                            <a:cubicBezTo>
                              <a:pt x="11280255" y="3066471"/>
                              <a:pt x="11187926" y="3351838"/>
                              <a:pt x="11246069" y="3572534"/>
                            </a:cubicBezTo>
                            <a:cubicBezTo>
                              <a:pt x="11304212" y="3793230"/>
                              <a:pt x="11187980" y="3949964"/>
                              <a:pt x="11246069" y="4133371"/>
                            </a:cubicBezTo>
                            <a:cubicBezTo>
                              <a:pt x="11304158" y="4316778"/>
                              <a:pt x="11200012" y="4632360"/>
                              <a:pt x="11246069" y="5047536"/>
                            </a:cubicBezTo>
                            <a:cubicBezTo>
                              <a:pt x="10948235" y="5069560"/>
                              <a:pt x="10817783" y="5031184"/>
                              <a:pt x="10429249" y="5047536"/>
                            </a:cubicBezTo>
                            <a:cubicBezTo>
                              <a:pt x="10040715" y="5063888"/>
                              <a:pt x="9988856" y="4968360"/>
                              <a:pt x="9724890" y="5047536"/>
                            </a:cubicBezTo>
                            <a:cubicBezTo>
                              <a:pt x="9460924" y="5126712"/>
                              <a:pt x="9437365" y="5040488"/>
                              <a:pt x="9357913" y="5047536"/>
                            </a:cubicBezTo>
                            <a:cubicBezTo>
                              <a:pt x="9278461" y="5054584"/>
                              <a:pt x="9002496" y="5004921"/>
                              <a:pt x="8653554" y="5047536"/>
                            </a:cubicBezTo>
                            <a:cubicBezTo>
                              <a:pt x="8304612" y="5090151"/>
                              <a:pt x="8454336" y="5017988"/>
                              <a:pt x="8399038" y="5047536"/>
                            </a:cubicBezTo>
                            <a:cubicBezTo>
                              <a:pt x="8343740" y="5077084"/>
                              <a:pt x="8009132" y="5000637"/>
                              <a:pt x="7694679" y="5047536"/>
                            </a:cubicBezTo>
                            <a:cubicBezTo>
                              <a:pt x="7380226" y="5094435"/>
                              <a:pt x="7409892" y="5046447"/>
                              <a:pt x="7327702" y="5047536"/>
                            </a:cubicBezTo>
                            <a:cubicBezTo>
                              <a:pt x="7245512" y="5048625"/>
                              <a:pt x="7178209" y="5023180"/>
                              <a:pt x="7073186" y="5047536"/>
                            </a:cubicBezTo>
                            <a:cubicBezTo>
                              <a:pt x="6968163" y="5071892"/>
                              <a:pt x="6794670" y="5040390"/>
                              <a:pt x="6706209" y="5047536"/>
                            </a:cubicBezTo>
                            <a:cubicBezTo>
                              <a:pt x="6617748" y="5054682"/>
                              <a:pt x="6213643" y="5031967"/>
                              <a:pt x="6001849" y="5047536"/>
                            </a:cubicBezTo>
                            <a:cubicBezTo>
                              <a:pt x="5790055" y="5063105"/>
                              <a:pt x="5754047" y="5026502"/>
                              <a:pt x="5634872" y="5047536"/>
                            </a:cubicBezTo>
                            <a:cubicBezTo>
                              <a:pt x="5515697" y="5068570"/>
                              <a:pt x="5438947" y="5038599"/>
                              <a:pt x="5380356" y="5047536"/>
                            </a:cubicBezTo>
                            <a:cubicBezTo>
                              <a:pt x="5321765" y="5056473"/>
                              <a:pt x="5150466" y="5025918"/>
                              <a:pt x="5013379" y="5047536"/>
                            </a:cubicBezTo>
                            <a:cubicBezTo>
                              <a:pt x="4876292" y="5069154"/>
                              <a:pt x="4720679" y="5006385"/>
                              <a:pt x="4533942" y="5047536"/>
                            </a:cubicBezTo>
                            <a:cubicBezTo>
                              <a:pt x="4347205" y="5088687"/>
                              <a:pt x="4192319" y="4977783"/>
                              <a:pt x="3942043" y="5047536"/>
                            </a:cubicBezTo>
                            <a:cubicBezTo>
                              <a:pt x="3691767" y="5117289"/>
                              <a:pt x="3675919" y="5023954"/>
                              <a:pt x="3575066" y="5047536"/>
                            </a:cubicBezTo>
                            <a:cubicBezTo>
                              <a:pt x="3474213" y="5071118"/>
                              <a:pt x="2925300" y="4953869"/>
                              <a:pt x="2758246" y="5047536"/>
                            </a:cubicBezTo>
                            <a:cubicBezTo>
                              <a:pt x="2591192" y="5141203"/>
                              <a:pt x="2332756" y="5023866"/>
                              <a:pt x="2166348" y="5047536"/>
                            </a:cubicBezTo>
                            <a:cubicBezTo>
                              <a:pt x="1999940" y="5071206"/>
                              <a:pt x="1563505" y="5040986"/>
                              <a:pt x="1349528" y="5047536"/>
                            </a:cubicBezTo>
                            <a:cubicBezTo>
                              <a:pt x="1135551" y="5054086"/>
                              <a:pt x="891021" y="5042984"/>
                              <a:pt x="645169" y="5047536"/>
                            </a:cubicBezTo>
                            <a:cubicBezTo>
                              <a:pt x="399317" y="5052088"/>
                              <a:pt x="284131" y="5026827"/>
                              <a:pt x="0" y="5047536"/>
                            </a:cubicBezTo>
                            <a:cubicBezTo>
                              <a:pt x="-53655" y="4763033"/>
                              <a:pt x="10324" y="4596455"/>
                              <a:pt x="0" y="4436223"/>
                            </a:cubicBezTo>
                            <a:cubicBezTo>
                              <a:pt x="-10324" y="4275991"/>
                              <a:pt x="73264" y="4073571"/>
                              <a:pt x="0" y="3824911"/>
                            </a:cubicBezTo>
                            <a:cubicBezTo>
                              <a:pt x="-73264" y="3576251"/>
                              <a:pt x="324" y="3398733"/>
                              <a:pt x="0" y="3264073"/>
                            </a:cubicBezTo>
                            <a:cubicBezTo>
                              <a:pt x="-324" y="3129413"/>
                              <a:pt x="11451" y="2890398"/>
                              <a:pt x="0" y="2602285"/>
                            </a:cubicBezTo>
                            <a:cubicBezTo>
                              <a:pt x="-11451" y="2314172"/>
                              <a:pt x="31519" y="2260196"/>
                              <a:pt x="0" y="1940497"/>
                            </a:cubicBezTo>
                            <a:cubicBezTo>
                              <a:pt x="-31519" y="1620798"/>
                              <a:pt x="21986" y="1541288"/>
                              <a:pt x="0" y="1329184"/>
                            </a:cubicBezTo>
                            <a:cubicBezTo>
                              <a:pt x="-21986" y="1117080"/>
                              <a:pt x="58023" y="954766"/>
                              <a:pt x="0" y="717872"/>
                            </a:cubicBezTo>
                            <a:cubicBezTo>
                              <a:pt x="-58023" y="480978"/>
                              <a:pt x="2273" y="324903"/>
                              <a:pt x="0" y="0"/>
                            </a:cubicBezTo>
                            <a:close/>
                          </a:path>
                        </a:pathLst>
                      </a:custGeom>
                      <ask:type>
                        <ask:lineSketchScribble/>
                      </ask:type>
                    </ask:lineSketchStyleProps>
                  </a:ext>
                </a:extLst>
              </a:ln>
            </p:spPr>
            <p:txBody>
              <a:bodyPr/>
              <a:lstStyle/>
              <a:p>
                <a:r>
                  <a:rPr lang="en-VN">
                    <a:noFill/>
                  </a:rPr>
                  <a:t> </a:t>
                </a:r>
              </a:p>
            </p:txBody>
          </p:sp>
        </mc:Fallback>
      </mc:AlternateContent>
      <p:sp>
        <p:nvSpPr>
          <p:cNvPr id="5" name="TextBox 4">
            <a:extLst>
              <a:ext uri="{FF2B5EF4-FFF2-40B4-BE49-F238E27FC236}">
                <a16:creationId xmlns:a16="http://schemas.microsoft.com/office/drawing/2014/main" id="{78CECBE3-2A90-F28B-F8B9-E3B936CB4227}"/>
              </a:ext>
            </a:extLst>
          </p:cNvPr>
          <p:cNvSpPr txBox="1"/>
          <p:nvPr/>
        </p:nvSpPr>
        <p:spPr>
          <a:xfrm>
            <a:off x="1761543" y="203517"/>
            <a:ext cx="9172903" cy="584775"/>
          </a:xfrm>
          <a:prstGeom prst="rect">
            <a:avLst/>
          </a:prstGeom>
          <a:noFill/>
        </p:spPr>
        <p:txBody>
          <a:bodyPr wrap="square">
            <a:spAutoFit/>
          </a:bodyPr>
          <a:lstStyle/>
          <a:p>
            <a:pPr algn="just">
              <a:spcBef>
                <a:spcPts val="300"/>
              </a:spcBef>
              <a:spcAft>
                <a:spcPts val="300"/>
              </a:spcAft>
            </a:pP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3200" dirty="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450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dissolve">
                                      <p:cBhvr>
                                        <p:cTn id="33" dur="500"/>
                                        <p:tgtEl>
                                          <p:spTgt spid="3">
                                            <p:txEl>
                                              <p:pRg st="6" end="6"/>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dissolv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AAB283-5633-7FDC-DF7E-02D4D65A165D}"/>
              </a:ext>
            </a:extLst>
          </p:cNvPr>
          <p:cNvSpPr txBox="1"/>
          <p:nvPr/>
        </p:nvSpPr>
        <p:spPr>
          <a:xfrm>
            <a:off x="327645" y="204717"/>
            <a:ext cx="11701446" cy="1200329"/>
          </a:xfrm>
          <a:prstGeom prst="rect">
            <a:avLst/>
          </a:prstGeom>
          <a:noFill/>
        </p:spPr>
        <p:txBody>
          <a:bodyPr wrap="square" rtlCol="0">
            <a:spAutoFit/>
          </a:bodyPr>
          <a:lstStyle/>
          <a:p>
            <a:r>
              <a:rPr lang="en-VN" sz="3600" b="1" u="sng" dirty="0">
                <a:solidFill>
                  <a:srgbClr val="FFFF00"/>
                </a:solidFill>
                <a:latin typeface="Times New Roman" panose="02020603050405020304" pitchFamily="18" charset="0"/>
                <a:cs typeface="Times New Roman" panose="02020603050405020304" pitchFamily="18" charset="0"/>
              </a:rPr>
              <a:t>3. Sử dụng máy tính cầm tay để tìm nghiệm của phương trình bậc hai:</a:t>
            </a:r>
          </a:p>
        </p:txBody>
      </p:sp>
      <p:sp>
        <p:nvSpPr>
          <p:cNvPr id="3" name="TextBox 2">
            <a:extLst>
              <a:ext uri="{FF2B5EF4-FFF2-40B4-BE49-F238E27FC236}">
                <a16:creationId xmlns:a16="http://schemas.microsoft.com/office/drawing/2014/main" id="{C30242A7-F87C-37B2-81F0-65CEF60262DA}"/>
              </a:ext>
            </a:extLst>
          </p:cNvPr>
          <p:cNvSpPr txBox="1"/>
          <p:nvPr/>
        </p:nvSpPr>
        <p:spPr>
          <a:xfrm>
            <a:off x="402933" y="1405046"/>
            <a:ext cx="11386134" cy="5047536"/>
          </a:xfrm>
          <a:prstGeom prst="rect">
            <a:avLst/>
          </a:prstGeom>
          <a:noFill/>
        </p:spPr>
        <p:txBody>
          <a:bodyPr wrap="square" rtlCol="0">
            <a:spAutoFit/>
          </a:bodyPr>
          <a:lstStyle/>
          <a:p>
            <a:pPr>
              <a:lnSpc>
                <a:spcPct val="150000"/>
              </a:lnSpc>
            </a:pPr>
            <a:r>
              <a:rPr lang="en-VN" sz="2800" b="1" dirty="0">
                <a:solidFill>
                  <a:schemeClr val="bg1"/>
                </a:solidFill>
                <a:latin typeface="Times New Roman" panose="02020603050405020304" pitchFamily="18" charset="0"/>
                <a:cs typeface="Times New Roman" panose="02020603050405020304" pitchFamily="18" charset="0"/>
              </a:rPr>
              <a:t>*Một số dòng máy được mang vào phòng thi: </a:t>
            </a:r>
          </a:p>
          <a:p>
            <a:pPr algn="l"/>
            <a:r>
              <a:rPr lang="en-US" sz="2800" b="0" i="0" u="none" strike="noStrike" dirty="0">
                <a:solidFill>
                  <a:schemeClr val="bg1"/>
                </a:solidFill>
                <a:effectLst/>
                <a:latin typeface="Times New Roman" panose="02020603050405020304" pitchFamily="18" charset="0"/>
                <a:cs typeface="Times New Roman" panose="02020603050405020304" pitchFamily="18" charset="0"/>
              </a:rPr>
              <a:t>- Casio FX-500 MS, FX-570 MS, FX-570ES Plus, FX-570VN Plus, FX-580VN X.</a:t>
            </a:r>
          </a:p>
          <a:p>
            <a:pPr algn="l"/>
            <a:r>
              <a:rPr lang="en-US" sz="2800" b="0" i="0" u="none" strike="noStrike" dirty="0">
                <a:solidFill>
                  <a:schemeClr val="bg1"/>
                </a:solidFill>
                <a:effectLst/>
                <a:latin typeface="Times New Roman" panose="02020603050405020304" pitchFamily="18" charset="0"/>
                <a:cs typeface="Times New Roman" panose="02020603050405020304" pitchFamily="18" charset="0"/>
              </a:rPr>
              <a:t>- </a:t>
            </a:r>
            <a:r>
              <a:rPr lang="en-US" sz="2800" b="0" i="0" u="none" strike="noStrike" dirty="0" err="1">
                <a:solidFill>
                  <a:schemeClr val="bg1"/>
                </a:solidFill>
                <a:effectLst/>
                <a:latin typeface="Times New Roman" panose="02020603050405020304" pitchFamily="18" charset="0"/>
                <a:cs typeface="Times New Roman" panose="02020603050405020304" pitchFamily="18" charset="0"/>
              </a:rPr>
              <a:t>VinaCal</a:t>
            </a:r>
            <a:r>
              <a:rPr lang="en-US" sz="2800" b="0" i="0" u="none" strike="noStrike" dirty="0">
                <a:solidFill>
                  <a:schemeClr val="bg1"/>
                </a:solidFill>
                <a:effectLst/>
                <a:latin typeface="Times New Roman" panose="02020603050405020304" pitchFamily="18" charset="0"/>
                <a:cs typeface="Times New Roman" panose="02020603050405020304" pitchFamily="18" charset="0"/>
              </a:rPr>
              <a:t> 500MS, 570MS, 570ES Plus, 570ES Plus II, 570EX Plus, 680EX Plus.</a:t>
            </a:r>
          </a:p>
          <a:p>
            <a:pPr algn="l"/>
            <a:r>
              <a:rPr lang="en-US" sz="2800" b="0" i="0" u="none" strike="noStrike" dirty="0">
                <a:solidFill>
                  <a:schemeClr val="bg1"/>
                </a:solidFill>
                <a:effectLst/>
                <a:latin typeface="Times New Roman" panose="02020603050405020304" pitchFamily="18" charset="0"/>
                <a:cs typeface="Times New Roman" panose="02020603050405020304" pitchFamily="18" charset="0"/>
              </a:rPr>
              <a:t>- </a:t>
            </a:r>
            <a:r>
              <a:rPr lang="en-US" sz="2800" b="0" i="0" u="none" strike="noStrike" dirty="0" err="1">
                <a:solidFill>
                  <a:schemeClr val="bg1"/>
                </a:solidFill>
                <a:effectLst/>
                <a:latin typeface="Times New Roman" panose="02020603050405020304" pitchFamily="18" charset="0"/>
                <a:cs typeface="Times New Roman" panose="02020603050405020304" pitchFamily="18" charset="0"/>
              </a:rPr>
              <a:t>Catel</a:t>
            </a:r>
            <a:r>
              <a:rPr lang="en-US" sz="2800" b="0" i="0" u="none" strike="noStrike" dirty="0">
                <a:solidFill>
                  <a:schemeClr val="bg1"/>
                </a:solidFill>
                <a:effectLst/>
                <a:latin typeface="Times New Roman" panose="02020603050405020304" pitchFamily="18" charset="0"/>
                <a:cs typeface="Times New Roman" panose="02020603050405020304" pitchFamily="18" charset="0"/>
              </a:rPr>
              <a:t> NT CAVIET NT-570ES Plus II, NT-570ES Plus, NT-500MS, NT-570VN Plus, NT-580EX, NT-570NS, NT-690VE X.</a:t>
            </a:r>
          </a:p>
          <a:p>
            <a:pPr algn="l"/>
            <a:r>
              <a:rPr lang="en-US" sz="2800" b="0" i="0" u="none" strike="noStrike" dirty="0">
                <a:solidFill>
                  <a:schemeClr val="bg1"/>
                </a:solidFill>
                <a:effectLst/>
                <a:latin typeface="Times New Roman" panose="02020603050405020304" pitchFamily="18" charset="0"/>
                <a:cs typeface="Times New Roman" panose="02020603050405020304" pitchFamily="18" charset="0"/>
              </a:rPr>
              <a:t>- </a:t>
            </a:r>
            <a:r>
              <a:rPr lang="en-US" sz="2800" b="0" i="0" u="none" strike="noStrike" dirty="0" err="1">
                <a:solidFill>
                  <a:schemeClr val="bg1"/>
                </a:solidFill>
                <a:effectLst/>
                <a:latin typeface="Times New Roman" panose="02020603050405020304" pitchFamily="18" charset="0"/>
                <a:cs typeface="Times New Roman" panose="02020603050405020304" pitchFamily="18" charset="0"/>
              </a:rPr>
              <a:t>Thiên</a:t>
            </a:r>
            <a:r>
              <a:rPr lang="en-US" sz="2800" b="0" i="0" u="none" strike="noStrike" dirty="0">
                <a:solidFill>
                  <a:schemeClr val="bg1"/>
                </a:solidFill>
                <a:effectLst/>
                <a:latin typeface="Times New Roman" panose="02020603050405020304" pitchFamily="18" charset="0"/>
                <a:cs typeface="Times New Roman" panose="02020603050405020304" pitchFamily="18" charset="0"/>
              </a:rPr>
              <a:t> Long FX590VN </a:t>
            </a:r>
            <a:r>
              <a:rPr lang="en-US" sz="2800" b="0" i="0" u="none" strike="noStrike" dirty="0" err="1">
                <a:solidFill>
                  <a:schemeClr val="bg1"/>
                </a:solidFill>
                <a:effectLst/>
                <a:latin typeface="Times New Roman" panose="02020603050405020304" pitchFamily="18" charset="0"/>
                <a:cs typeface="Times New Roman" panose="02020603050405020304" pitchFamily="18" charset="0"/>
              </a:rPr>
              <a:t>Flexio</a:t>
            </a:r>
            <a:r>
              <a:rPr lang="en-US" sz="2800" b="0" i="0" u="none" strike="noStrike" dirty="0">
                <a:solidFill>
                  <a:schemeClr val="bg1"/>
                </a:solidFill>
                <a:effectLst/>
                <a:latin typeface="Times New Roman" panose="02020603050405020304" pitchFamily="18" charset="0"/>
                <a:cs typeface="Times New Roman" panose="02020603050405020304" pitchFamily="18" charset="0"/>
              </a:rPr>
              <a:t>, FX680VN </a:t>
            </a:r>
            <a:r>
              <a:rPr lang="en-US" sz="2800" b="0" i="0" u="none" strike="noStrike" dirty="0" err="1">
                <a:solidFill>
                  <a:schemeClr val="bg1"/>
                </a:solidFill>
                <a:effectLst/>
                <a:latin typeface="Times New Roman" panose="02020603050405020304" pitchFamily="18" charset="0"/>
                <a:cs typeface="Times New Roman" panose="02020603050405020304" pitchFamily="18" charset="0"/>
              </a:rPr>
              <a:t>Flexio</a:t>
            </a:r>
            <a:r>
              <a:rPr lang="en-US" sz="2800" b="0" i="0" u="none" strike="noStrike" dirty="0">
                <a:solidFill>
                  <a:schemeClr val="bg1"/>
                </a:solidFill>
                <a:effectLst/>
                <a:latin typeface="Times New Roman" panose="02020603050405020304" pitchFamily="18" charset="0"/>
                <a:cs typeface="Times New Roman" panose="02020603050405020304" pitchFamily="18" charset="0"/>
              </a:rPr>
              <a:t>.</a:t>
            </a:r>
          </a:p>
          <a:p>
            <a:pPr algn="l"/>
            <a:r>
              <a:rPr lang="en-US" sz="2800" b="0" i="0" u="none" strike="noStrike" dirty="0">
                <a:solidFill>
                  <a:schemeClr val="bg1"/>
                </a:solidFill>
                <a:effectLst/>
                <a:latin typeface="Times New Roman" panose="02020603050405020304" pitchFamily="18" charset="0"/>
                <a:cs typeface="Times New Roman" panose="02020603050405020304" pitchFamily="18" charset="0"/>
              </a:rPr>
              <a:t>- Deli W1710, WD991ES.</a:t>
            </a:r>
          </a:p>
          <a:p>
            <a:pPr algn="l"/>
            <a:r>
              <a:rPr lang="en-US" sz="2800" b="0" i="0" u="none" strike="noStrike" dirty="0">
                <a:solidFill>
                  <a:schemeClr val="bg1"/>
                </a:solidFill>
                <a:effectLst/>
                <a:latin typeface="Times New Roman" panose="02020603050405020304" pitchFamily="18" charset="0"/>
                <a:cs typeface="Times New Roman" panose="02020603050405020304" pitchFamily="18" charset="0"/>
              </a:rPr>
              <a:t>- Eras E370, E371, E372, E380.</a:t>
            </a:r>
          </a:p>
          <a:p>
            <a:pPr algn="l"/>
            <a:r>
              <a:rPr lang="en-US" sz="2800" b="0" i="0" u="none" strike="noStrike" dirty="0">
                <a:solidFill>
                  <a:schemeClr val="bg1"/>
                </a:solidFill>
                <a:effectLst/>
                <a:latin typeface="Times New Roman" panose="02020603050405020304" pitchFamily="18" charset="0"/>
                <a:cs typeface="Times New Roman" panose="02020603050405020304" pitchFamily="18" charset="0"/>
              </a:rPr>
              <a:t>- </a:t>
            </a:r>
            <a:r>
              <a:rPr lang="en-US" sz="2800" b="0" i="0" u="none" strike="noStrike" dirty="0" err="1">
                <a:solidFill>
                  <a:schemeClr val="bg1"/>
                </a:solidFill>
                <a:effectLst/>
                <a:latin typeface="Times New Roman" panose="02020603050405020304" pitchFamily="18" charset="0"/>
                <a:cs typeface="Times New Roman" panose="02020603050405020304" pitchFamily="18" charset="0"/>
              </a:rPr>
              <a:t>Vinaplus</a:t>
            </a:r>
            <a:r>
              <a:rPr lang="en-US" sz="2800" b="0" i="0" u="none" strike="noStrike" dirty="0">
                <a:solidFill>
                  <a:schemeClr val="bg1"/>
                </a:solidFill>
                <a:effectLst/>
                <a:latin typeface="Times New Roman" panose="02020603050405020304" pitchFamily="18" charset="0"/>
                <a:cs typeface="Times New Roman" panose="02020603050405020304" pitchFamily="18" charset="0"/>
              </a:rPr>
              <a:t> FX-580VNX PLUS II, FX-580 X.</a:t>
            </a:r>
          </a:p>
        </p:txBody>
      </p:sp>
    </p:spTree>
    <p:extLst>
      <p:ext uri="{BB962C8B-B14F-4D97-AF65-F5344CB8AC3E}">
        <p14:creationId xmlns:p14="http://schemas.microsoft.com/office/powerpoint/2010/main" val="19309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5D6843-1196-788E-97A6-6AE4E8781327}"/>
              </a:ext>
            </a:extLst>
          </p:cNvPr>
          <p:cNvSpPr txBox="1"/>
          <p:nvPr/>
        </p:nvSpPr>
        <p:spPr>
          <a:xfrm>
            <a:off x="129775" y="46388"/>
            <a:ext cx="1382110" cy="523220"/>
          </a:xfrm>
          <a:prstGeom prst="rect">
            <a:avLst/>
          </a:prstGeom>
          <a:noFill/>
        </p:spPr>
        <p:txBody>
          <a:bodyPr wrap="none" rtlCol="0">
            <a:spAutoFit/>
          </a:bodyPr>
          <a:lstStyle/>
          <a:p>
            <a:r>
              <a:rPr lang="en-VN" sz="2800" b="1" i="1" u="sng" dirty="0">
                <a:solidFill>
                  <a:schemeClr val="bg1"/>
                </a:solidFill>
                <a:latin typeface="Times New Roman" panose="02020603050405020304" pitchFamily="18" charset="0"/>
                <a:cs typeface="Times New Roman" panose="02020603050405020304" pitchFamily="18" charset="0"/>
              </a:rPr>
              <a:t>Ví dụ 8:</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53911D-AD0B-F499-0688-F023A113B255}"/>
                  </a:ext>
                </a:extLst>
              </p:cNvPr>
              <p:cNvSpPr txBox="1"/>
              <p:nvPr/>
            </p:nvSpPr>
            <p:spPr>
              <a:xfrm>
                <a:off x="1750116" y="-90052"/>
                <a:ext cx="10172990" cy="2107436"/>
              </a:xfrm>
              <a:prstGeom prst="rect">
                <a:avLst/>
              </a:prstGeom>
              <a:noFill/>
            </p:spPr>
            <p:txBody>
              <a:bodyPr wrap="square" rtlCol="0">
                <a:spAutoFit/>
              </a:bodyPr>
              <a:lstStyle/>
              <a:p>
                <a:pPr>
                  <a:lnSpc>
                    <a:spcPct val="150000"/>
                  </a:lnSpc>
                </a:pPr>
                <a:r>
                  <a:rPr lang="en-VN" sz="2800" dirty="0">
                    <a:solidFill>
                      <a:schemeClr val="bg1"/>
                    </a:solidFill>
                    <a:latin typeface="Times New Roman" panose="02020603050405020304" pitchFamily="18" charset="0"/>
                    <a:cs typeface="Times New Roman" panose="02020603050405020304" pitchFamily="18" charset="0"/>
                  </a:rPr>
                  <a:t>Sử dụng máy tính cầm tay tìm nghiệm của phương trình bậc hai một ẩn (làm tròn kết quả đến hàng phần mười):</a:t>
                </a:r>
              </a:p>
              <a:p>
                <a:pPr algn="ctr">
                  <a:lnSpc>
                    <a:spcPct val="150000"/>
                  </a:lnSpc>
                </a:pPr>
                <a14:m>
                  <m:oMathPara xmlns:m="http://schemas.openxmlformats.org/officeDocument/2006/math">
                    <m:oMathParaPr>
                      <m:jc m:val="centerGroup"/>
                    </m:oMathParaPr>
                    <m:oMath xmlns:m="http://schemas.openxmlformats.org/officeDocument/2006/math">
                      <m:rad>
                        <m:radPr>
                          <m:degHide m:val="on"/>
                          <m:ctrlPr>
                            <a:rPr lang="en-VN" sz="2800" i="1" smtClean="0">
                              <a:solidFill>
                                <a:schemeClr val="bg1"/>
                              </a:solidFill>
                              <a:latin typeface="Cambria Math" panose="02040503050406030204" pitchFamily="18" charset="0"/>
                              <a:cs typeface="Times New Roman" panose="02020603050405020304" pitchFamily="18" charset="0"/>
                            </a:rPr>
                          </m:ctrlPr>
                        </m:radPr>
                        <m:deg/>
                        <m:e>
                          <m:r>
                            <a:rPr lang="vi-VN" sz="2800" b="0" i="1" smtClean="0">
                              <a:solidFill>
                                <a:schemeClr val="bg1"/>
                              </a:solidFill>
                              <a:latin typeface="Cambria Math" panose="02040503050406030204" pitchFamily="18" charset="0"/>
                              <a:cs typeface="Times New Roman" panose="02020603050405020304" pitchFamily="18" charset="0"/>
                            </a:rPr>
                            <m:t>3</m:t>
                          </m:r>
                        </m:e>
                      </m:rad>
                      <m:sSup>
                        <m:sSupPr>
                          <m:ctrlPr>
                            <a:rPr lang="en-VN" sz="2800" i="1" smtClean="0">
                              <a:solidFill>
                                <a:schemeClr val="bg1"/>
                              </a:solidFill>
                              <a:latin typeface="Cambria Math" panose="02040503050406030204" pitchFamily="18" charset="0"/>
                              <a:cs typeface="Times New Roman" panose="02020603050405020304" pitchFamily="18" charset="0"/>
                            </a:rPr>
                          </m:ctrlPr>
                        </m:sSupPr>
                        <m:e>
                          <m:r>
                            <m:rPr>
                              <m:sty m:val="p"/>
                            </m:rPr>
                            <a:rPr lang="en-VN" sz="2800" i="1">
                              <a:solidFill>
                                <a:schemeClr val="bg1"/>
                              </a:solidFill>
                              <a:latin typeface="Cambria Math" panose="02040503050406030204" pitchFamily="18" charset="0"/>
                              <a:cs typeface="Times New Roman" panose="02020603050405020304" pitchFamily="18" charset="0"/>
                            </a:rPr>
                            <m:t>x</m:t>
                          </m:r>
                        </m:e>
                        <m:sup>
                          <m:r>
                            <a:rPr lang="vi-VN" sz="2800" b="0" i="1" smtClean="0">
                              <a:solidFill>
                                <a:schemeClr val="bg1"/>
                              </a:solidFill>
                              <a:latin typeface="Cambria Math" panose="02040503050406030204" pitchFamily="18" charset="0"/>
                              <a:cs typeface="Times New Roman" panose="02020603050405020304" pitchFamily="18" charset="0"/>
                            </a:rPr>
                            <m:t>2</m:t>
                          </m:r>
                        </m:sup>
                      </m:sSup>
                      <m:r>
                        <a:rPr lang="vi-VN" sz="2800" b="0" i="1" smtClean="0">
                          <a:solidFill>
                            <a:schemeClr val="bg1"/>
                          </a:solidFill>
                          <a:latin typeface="Cambria Math" panose="02040503050406030204" pitchFamily="18" charset="0"/>
                          <a:cs typeface="Times New Roman" panose="02020603050405020304" pitchFamily="18" charset="0"/>
                        </a:rPr>
                        <m:t>−4</m:t>
                      </m:r>
                      <m:r>
                        <m:rPr>
                          <m:sty m:val="p"/>
                        </m:rPr>
                        <a:rPr lang="vi-VN" sz="2800" i="1">
                          <a:solidFill>
                            <a:schemeClr val="bg1"/>
                          </a:solidFill>
                          <a:latin typeface="Cambria Math" panose="02040503050406030204" pitchFamily="18" charset="0"/>
                          <a:cs typeface="Times New Roman" panose="02020603050405020304" pitchFamily="18" charset="0"/>
                        </a:rPr>
                        <m:t>x</m:t>
                      </m:r>
                      <m:r>
                        <a:rPr lang="vi-VN" sz="2800" b="0" i="1" smtClean="0">
                          <a:solidFill>
                            <a:schemeClr val="bg1"/>
                          </a:solidFill>
                          <a:latin typeface="Cambria Math" panose="02040503050406030204" pitchFamily="18" charset="0"/>
                          <a:cs typeface="Times New Roman" panose="02020603050405020304" pitchFamily="18" charset="0"/>
                        </a:rPr>
                        <m:t>−7=0</m:t>
                      </m:r>
                    </m:oMath>
                  </m:oMathPara>
                </a14:m>
                <a:endParaRPr lang="en-VN"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A053911D-AD0B-F499-0688-F023A113B255}"/>
                  </a:ext>
                </a:extLst>
              </p:cNvPr>
              <p:cNvSpPr txBox="1">
                <a:spLocks noRot="1" noChangeAspect="1" noMove="1" noResize="1" noEditPoints="1" noAdjustHandles="1" noChangeArrowheads="1" noChangeShapeType="1" noTextEdit="1"/>
              </p:cNvSpPr>
              <p:nvPr/>
            </p:nvSpPr>
            <p:spPr>
              <a:xfrm>
                <a:off x="1750116" y="-90052"/>
                <a:ext cx="10172990" cy="2107436"/>
              </a:xfrm>
              <a:prstGeom prst="rect">
                <a:avLst/>
              </a:prstGeom>
              <a:blipFill>
                <a:blip r:embed="rId3"/>
                <a:stretch>
                  <a:fillRect l="-1247"/>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77B055D-10BE-6B1D-9C93-051CBE92731B}"/>
                  </a:ext>
                </a:extLst>
              </p:cNvPr>
              <p:cNvSpPr txBox="1"/>
              <p:nvPr/>
            </p:nvSpPr>
            <p:spPr>
              <a:xfrm>
                <a:off x="301297" y="2017384"/>
                <a:ext cx="6508513" cy="523220"/>
              </a:xfrm>
              <a:prstGeom prst="rect">
                <a:avLst/>
              </a:prstGeom>
              <a:noFill/>
            </p:spPr>
            <p:txBody>
              <a:bodyPr wrap="none" rtlCol="0">
                <a:spAutoFit/>
              </a:bodyPr>
              <a:lstStyle/>
              <a:p>
                <a:r>
                  <a:rPr lang="en-VN" sz="2800" dirty="0">
                    <a:solidFill>
                      <a:schemeClr val="bg1"/>
                    </a:solidFill>
                    <a:latin typeface="Times New Roman" panose="02020603050405020304" pitchFamily="18" charset="0"/>
                    <a:cs typeface="Times New Roman" panose="02020603050405020304" pitchFamily="18" charset="0"/>
                  </a:rPr>
                  <a:t>Bước </a:t>
                </a:r>
                <a14:m>
                  <m:oMath xmlns:m="http://schemas.openxmlformats.org/officeDocument/2006/math">
                    <m:r>
                      <a:rPr lang="en-VN" sz="2800" i="1" dirty="0" smtClean="0">
                        <a:solidFill>
                          <a:schemeClr val="bg1"/>
                        </a:solidFill>
                        <a:latin typeface="Cambria Math" panose="02040503050406030204" pitchFamily="18" charset="0"/>
                        <a:cs typeface="Times New Roman" panose="02020603050405020304" pitchFamily="18" charset="0"/>
                      </a:rPr>
                      <m:t>1</m:t>
                    </m:r>
                  </m:oMath>
                </a14:m>
                <a:r>
                  <a:rPr lang="en-VN" sz="2800" dirty="0">
                    <a:solidFill>
                      <a:schemeClr val="bg1"/>
                    </a:solidFill>
                    <a:latin typeface="Times New Roman" panose="02020603050405020304" pitchFamily="18" charset="0"/>
                    <a:cs typeface="Times New Roman" panose="02020603050405020304" pitchFamily="18" charset="0"/>
                  </a:rPr>
                  <a:t>. Mở phần giải phương trình bậc hai:</a:t>
                </a:r>
              </a:p>
            </p:txBody>
          </p:sp>
        </mc:Choice>
        <mc:Fallback xmlns="">
          <p:sp>
            <p:nvSpPr>
              <p:cNvPr id="4" name="TextBox 3">
                <a:extLst>
                  <a:ext uri="{FF2B5EF4-FFF2-40B4-BE49-F238E27FC236}">
                    <a16:creationId xmlns:a16="http://schemas.microsoft.com/office/drawing/2014/main" id="{777B055D-10BE-6B1D-9C93-051CBE92731B}"/>
                  </a:ext>
                </a:extLst>
              </p:cNvPr>
              <p:cNvSpPr txBox="1">
                <a:spLocks noRot="1" noChangeAspect="1" noMove="1" noResize="1" noEditPoints="1" noAdjustHandles="1" noChangeArrowheads="1" noChangeShapeType="1" noTextEdit="1"/>
              </p:cNvSpPr>
              <p:nvPr/>
            </p:nvSpPr>
            <p:spPr>
              <a:xfrm>
                <a:off x="301297" y="2017384"/>
                <a:ext cx="6508513" cy="523220"/>
              </a:xfrm>
              <a:prstGeom prst="rect">
                <a:avLst/>
              </a:prstGeom>
              <a:blipFill>
                <a:blip r:embed="rId4"/>
                <a:stretch>
                  <a:fillRect l="-1946" t="-11628" r="-1167" b="-30233"/>
                </a:stretch>
              </a:blipFill>
            </p:spPr>
            <p:txBody>
              <a:bodyPr/>
              <a:lstStyle/>
              <a:p>
                <a:r>
                  <a:rPr lang="en-VN">
                    <a:noFill/>
                  </a:rPr>
                  <a:t> </a:t>
                </a:r>
              </a:p>
            </p:txBody>
          </p:sp>
        </mc:Fallback>
      </mc:AlternateContent>
      <p:sp>
        <p:nvSpPr>
          <p:cNvPr id="7" name="Rounded Rectangle 6">
            <a:extLst>
              <a:ext uri="{FF2B5EF4-FFF2-40B4-BE49-F238E27FC236}">
                <a16:creationId xmlns:a16="http://schemas.microsoft.com/office/drawing/2014/main" id="{A7A0EDAC-C270-B6FB-1D5C-C95C6E4C1E39}"/>
              </a:ext>
            </a:extLst>
          </p:cNvPr>
          <p:cNvSpPr/>
          <p:nvPr/>
        </p:nvSpPr>
        <p:spPr>
          <a:xfrm>
            <a:off x="1303565" y="2596442"/>
            <a:ext cx="1385860"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FF0000"/>
                </a:solidFill>
                <a:latin typeface="Times New Roman" panose="02020603050405020304" pitchFamily="18" charset="0"/>
                <a:cs typeface="Times New Roman" panose="02020603050405020304" pitchFamily="18" charset="0"/>
              </a:rPr>
              <a:t>MODE</a:t>
            </a:r>
          </a:p>
        </p:txBody>
      </p:sp>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3E143B74-5BED-CBDE-4B5E-2F5B2C5E73E6}"/>
                  </a:ext>
                </a:extLst>
              </p:cNvPr>
              <p:cNvSpPr/>
              <p:nvPr/>
            </p:nvSpPr>
            <p:spPr>
              <a:xfrm>
                <a:off x="2790175" y="2596442"/>
                <a:ext cx="56147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5</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8" name="Rounded Rectangle 7">
                <a:extLst>
                  <a:ext uri="{FF2B5EF4-FFF2-40B4-BE49-F238E27FC236}">
                    <a16:creationId xmlns:a16="http://schemas.microsoft.com/office/drawing/2014/main" id="{3E143B74-5BED-CBDE-4B5E-2F5B2C5E73E6}"/>
                  </a:ext>
                </a:extLst>
              </p:cNvPr>
              <p:cNvSpPr>
                <a:spLocks noRot="1" noChangeAspect="1" noMove="1" noResize="1" noEditPoints="1" noAdjustHandles="1" noChangeArrowheads="1" noChangeShapeType="1" noTextEdit="1"/>
              </p:cNvSpPr>
              <p:nvPr/>
            </p:nvSpPr>
            <p:spPr>
              <a:xfrm>
                <a:off x="2790175" y="2596442"/>
                <a:ext cx="561474" cy="553998"/>
              </a:xfrm>
              <a:prstGeom prst="roundRect">
                <a:avLst/>
              </a:prstGeom>
              <a:blipFill>
                <a:blip r:embed="rId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E010E695-983D-7904-80B0-80A19697FFE7}"/>
                  </a:ext>
                </a:extLst>
              </p:cNvPr>
              <p:cNvSpPr/>
              <p:nvPr/>
            </p:nvSpPr>
            <p:spPr>
              <a:xfrm>
                <a:off x="3481767" y="2596442"/>
                <a:ext cx="56147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3</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9" name="Rounded Rectangle 8">
                <a:extLst>
                  <a:ext uri="{FF2B5EF4-FFF2-40B4-BE49-F238E27FC236}">
                    <a16:creationId xmlns:a16="http://schemas.microsoft.com/office/drawing/2014/main" id="{E010E695-983D-7904-80B0-80A19697FFE7}"/>
                  </a:ext>
                </a:extLst>
              </p:cNvPr>
              <p:cNvSpPr>
                <a:spLocks noRot="1" noChangeAspect="1" noMove="1" noResize="1" noEditPoints="1" noAdjustHandles="1" noChangeArrowheads="1" noChangeShapeType="1" noTextEdit="1"/>
              </p:cNvSpPr>
              <p:nvPr/>
            </p:nvSpPr>
            <p:spPr>
              <a:xfrm>
                <a:off x="3481767" y="2596442"/>
                <a:ext cx="561474" cy="553998"/>
              </a:xfrm>
              <a:prstGeom prst="roundRect">
                <a:avLst/>
              </a:prstGeom>
              <a:blipFill>
                <a:blip r:embed="rId6"/>
                <a:stretch>
                  <a:fillRect/>
                </a:stretch>
              </a:blipFill>
            </p:spPr>
            <p:txBody>
              <a:bodyPr/>
              <a:lstStyle/>
              <a:p>
                <a:r>
                  <a:rPr lang="en-VN">
                    <a:noFill/>
                  </a:rPr>
                  <a:t> </a:t>
                </a:r>
              </a:p>
            </p:txBody>
          </p:sp>
        </mc:Fallback>
      </mc:AlternateContent>
      <p:sp>
        <p:nvSpPr>
          <p:cNvPr id="10" name="Rounded Rectangle 9">
            <a:extLst>
              <a:ext uri="{FF2B5EF4-FFF2-40B4-BE49-F238E27FC236}">
                <a16:creationId xmlns:a16="http://schemas.microsoft.com/office/drawing/2014/main" id="{6A7D701C-32B1-B4FB-83BD-2A925C81139A}"/>
              </a:ext>
            </a:extLst>
          </p:cNvPr>
          <p:cNvSpPr/>
          <p:nvPr/>
        </p:nvSpPr>
        <p:spPr>
          <a:xfrm>
            <a:off x="5745447" y="2577878"/>
            <a:ext cx="1385860"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FF0000"/>
                </a:solidFill>
                <a:latin typeface="Times New Roman" panose="02020603050405020304" pitchFamily="18" charset="0"/>
                <a:cs typeface="Times New Roman" panose="02020603050405020304" pitchFamily="18" charset="0"/>
              </a:rPr>
              <a:t>MODE</a:t>
            </a:r>
          </a:p>
        </p:txBody>
      </p:sp>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04580146-7F7B-1D81-60D7-D7D33E032434}"/>
                  </a:ext>
                </a:extLst>
              </p:cNvPr>
              <p:cNvSpPr/>
              <p:nvPr/>
            </p:nvSpPr>
            <p:spPr>
              <a:xfrm>
                <a:off x="7232057" y="2577878"/>
                <a:ext cx="56147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9</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1" name="Rounded Rectangle 10">
                <a:extLst>
                  <a:ext uri="{FF2B5EF4-FFF2-40B4-BE49-F238E27FC236}">
                    <a16:creationId xmlns:a16="http://schemas.microsoft.com/office/drawing/2014/main" id="{04580146-7F7B-1D81-60D7-D7D33E032434}"/>
                  </a:ext>
                </a:extLst>
              </p:cNvPr>
              <p:cNvSpPr>
                <a:spLocks noRot="1" noChangeAspect="1" noMove="1" noResize="1" noEditPoints="1" noAdjustHandles="1" noChangeArrowheads="1" noChangeShapeType="1" noTextEdit="1"/>
              </p:cNvSpPr>
              <p:nvPr/>
            </p:nvSpPr>
            <p:spPr>
              <a:xfrm>
                <a:off x="7232057" y="2577878"/>
                <a:ext cx="561474" cy="553998"/>
              </a:xfrm>
              <a:prstGeom prst="roundRect">
                <a:avLst/>
              </a:prstGeom>
              <a:blipFill>
                <a:blip r:embed="rId7"/>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ED8C7497-E292-3BA4-F2ED-474A7E083FD8}"/>
                  </a:ext>
                </a:extLst>
              </p:cNvPr>
              <p:cNvSpPr/>
              <p:nvPr/>
            </p:nvSpPr>
            <p:spPr>
              <a:xfrm>
                <a:off x="7923649" y="2577878"/>
                <a:ext cx="56147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2</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2" name="Rounded Rectangle 11">
                <a:extLst>
                  <a:ext uri="{FF2B5EF4-FFF2-40B4-BE49-F238E27FC236}">
                    <a16:creationId xmlns:a16="http://schemas.microsoft.com/office/drawing/2014/main" id="{ED8C7497-E292-3BA4-F2ED-474A7E083FD8}"/>
                  </a:ext>
                </a:extLst>
              </p:cNvPr>
              <p:cNvSpPr>
                <a:spLocks noRot="1" noChangeAspect="1" noMove="1" noResize="1" noEditPoints="1" noAdjustHandles="1" noChangeArrowheads="1" noChangeShapeType="1" noTextEdit="1"/>
              </p:cNvSpPr>
              <p:nvPr/>
            </p:nvSpPr>
            <p:spPr>
              <a:xfrm>
                <a:off x="7923649" y="2577878"/>
                <a:ext cx="561474" cy="553998"/>
              </a:xfrm>
              <a:prstGeom prst="roundRect">
                <a:avLst/>
              </a:prstGeom>
              <a:blipFill>
                <a:blip r:embed="rId8"/>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78096352-1ABB-50FF-10EE-20CD847D0466}"/>
                  </a:ext>
                </a:extLst>
              </p:cNvPr>
              <p:cNvSpPr/>
              <p:nvPr/>
            </p:nvSpPr>
            <p:spPr>
              <a:xfrm>
                <a:off x="8617916" y="2577878"/>
                <a:ext cx="56147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2</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3" name="Rounded Rectangle 12">
                <a:extLst>
                  <a:ext uri="{FF2B5EF4-FFF2-40B4-BE49-F238E27FC236}">
                    <a16:creationId xmlns:a16="http://schemas.microsoft.com/office/drawing/2014/main" id="{78096352-1ABB-50FF-10EE-20CD847D0466}"/>
                  </a:ext>
                </a:extLst>
              </p:cNvPr>
              <p:cNvSpPr>
                <a:spLocks noRot="1" noChangeAspect="1" noMove="1" noResize="1" noEditPoints="1" noAdjustHandles="1" noChangeArrowheads="1" noChangeShapeType="1" noTextEdit="1"/>
              </p:cNvSpPr>
              <p:nvPr/>
            </p:nvSpPr>
            <p:spPr>
              <a:xfrm>
                <a:off x="8617916" y="2577878"/>
                <a:ext cx="561474" cy="553998"/>
              </a:xfrm>
              <a:prstGeom prst="roundRect">
                <a:avLst/>
              </a:prstGeom>
              <a:blipFill>
                <a:blip r:embed="rId9"/>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59BED75-B662-DA86-B9F5-5ED09198A523}"/>
                  </a:ext>
                </a:extLst>
              </p:cNvPr>
              <p:cNvSpPr txBox="1"/>
              <p:nvPr/>
            </p:nvSpPr>
            <p:spPr>
              <a:xfrm>
                <a:off x="309016" y="3267833"/>
                <a:ext cx="9398727" cy="523220"/>
              </a:xfrm>
              <a:prstGeom prst="rect">
                <a:avLst/>
              </a:prstGeom>
              <a:noFill/>
            </p:spPr>
            <p:txBody>
              <a:bodyPr wrap="none" rtlCol="0">
                <a:spAutoFit/>
              </a:bodyPr>
              <a:lstStyle/>
              <a:p>
                <a:r>
                  <a:rPr lang="en-VN" sz="2800" dirty="0">
                    <a:solidFill>
                      <a:schemeClr val="bg1"/>
                    </a:solidFill>
                    <a:latin typeface="Times New Roman" panose="02020603050405020304" pitchFamily="18" charset="0"/>
                    <a:cs typeface="Times New Roman" panose="02020603050405020304" pitchFamily="18" charset="0"/>
                  </a:rPr>
                  <a:t>Bước </a:t>
                </a:r>
                <a14:m>
                  <m:oMath xmlns:m="http://schemas.openxmlformats.org/officeDocument/2006/math">
                    <m:r>
                      <a:rPr lang="en-VN" sz="2800" i="1" dirty="0" smtClean="0">
                        <a:solidFill>
                          <a:schemeClr val="bg1"/>
                        </a:solidFill>
                        <a:latin typeface="Cambria Math" panose="02040503050406030204" pitchFamily="18" charset="0"/>
                        <a:cs typeface="Times New Roman" panose="02020603050405020304" pitchFamily="18" charset="0"/>
                      </a:rPr>
                      <m:t>2</m:t>
                    </m:r>
                  </m:oMath>
                </a14:m>
                <a:r>
                  <a:rPr lang="en-VN" sz="2800" dirty="0">
                    <a:solidFill>
                      <a:schemeClr val="bg1"/>
                    </a:solidFill>
                    <a:latin typeface="Times New Roman" panose="02020603050405020304" pitchFamily="18" charset="0"/>
                    <a:cs typeface="Times New Roman" panose="02020603050405020304" pitchFamily="18" charset="0"/>
                  </a:rPr>
                  <a:t>. Nhập hệ số </a:t>
                </a:r>
                <a14:m>
                  <m:oMath xmlns:m="http://schemas.openxmlformats.org/officeDocument/2006/math">
                    <m:r>
                      <a:rPr lang="en-VN" sz="2800" i="1" dirty="0" smtClean="0">
                        <a:solidFill>
                          <a:schemeClr val="bg1"/>
                        </a:solidFill>
                        <a:latin typeface="Cambria Math" panose="02040503050406030204" pitchFamily="18" charset="0"/>
                        <a:cs typeface="Times New Roman" panose="02020603050405020304" pitchFamily="18" charset="0"/>
                      </a:rPr>
                      <m:t>𝑎</m:t>
                    </m:r>
                    <m:r>
                      <a:rPr lang="en-VN" sz="2800" i="1" dirty="0" smtClean="0">
                        <a:solidFill>
                          <a:schemeClr val="bg1"/>
                        </a:solidFill>
                        <a:latin typeface="Cambria Math" panose="02040503050406030204" pitchFamily="18" charset="0"/>
                        <a:cs typeface="Times New Roman" panose="02020603050405020304" pitchFamily="18" charset="0"/>
                      </a:rPr>
                      <m:t>, </m:t>
                    </m:r>
                    <m:r>
                      <a:rPr lang="en-VN" sz="2800" i="1" dirty="0" smtClean="0">
                        <a:solidFill>
                          <a:schemeClr val="bg1"/>
                        </a:solidFill>
                        <a:latin typeface="Cambria Math" panose="02040503050406030204" pitchFamily="18" charset="0"/>
                        <a:cs typeface="Times New Roman" panose="02020603050405020304" pitchFamily="18" charset="0"/>
                      </a:rPr>
                      <m:t>𝑏</m:t>
                    </m:r>
                    <m:r>
                      <a:rPr lang="en-VN" sz="2800" i="1" dirty="0" smtClean="0">
                        <a:solidFill>
                          <a:schemeClr val="bg1"/>
                        </a:solidFill>
                        <a:latin typeface="Cambria Math" panose="02040503050406030204" pitchFamily="18" charset="0"/>
                        <a:cs typeface="Times New Roman" panose="02020603050405020304" pitchFamily="18" charset="0"/>
                      </a:rPr>
                      <m:t>, </m:t>
                    </m:r>
                    <m:r>
                      <a:rPr lang="en-VN" sz="2800" i="1" dirty="0" smtClean="0">
                        <a:solidFill>
                          <a:schemeClr val="bg1"/>
                        </a:solidFill>
                        <a:latin typeface="Cambria Math" panose="02040503050406030204" pitchFamily="18" charset="0"/>
                        <a:cs typeface="Times New Roman" panose="02020603050405020304" pitchFamily="18" charset="0"/>
                      </a:rPr>
                      <m:t>𝑐</m:t>
                    </m:r>
                    <m:r>
                      <a:rPr lang="en-VN" sz="2800" i="1" dirty="0" smtClean="0">
                        <a:solidFill>
                          <a:schemeClr val="bg1"/>
                        </a:solidFill>
                        <a:latin typeface="Cambria Math" panose="02040503050406030204" pitchFamily="18" charset="0"/>
                        <a:cs typeface="Times New Roman" panose="02020603050405020304" pitchFamily="18" charset="0"/>
                      </a:rPr>
                      <m:t> </m:t>
                    </m:r>
                  </m:oMath>
                </a14:m>
                <a:r>
                  <a:rPr lang="en-VN" sz="2800" dirty="0">
                    <a:solidFill>
                      <a:schemeClr val="bg1"/>
                    </a:solidFill>
                    <a:latin typeface="Times New Roman" panose="02020603050405020304" pitchFamily="18" charset="0"/>
                    <a:cs typeface="Times New Roman" panose="02020603050405020304" pitchFamily="18" charset="0"/>
                  </a:rPr>
                  <a:t>tương ứng với phương trình cần giải:</a:t>
                </a:r>
              </a:p>
            </p:txBody>
          </p:sp>
        </mc:Choice>
        <mc:Fallback xmlns="">
          <p:sp>
            <p:nvSpPr>
              <p:cNvPr id="14" name="TextBox 13">
                <a:extLst>
                  <a:ext uri="{FF2B5EF4-FFF2-40B4-BE49-F238E27FC236}">
                    <a16:creationId xmlns:a16="http://schemas.microsoft.com/office/drawing/2014/main" id="{959BED75-B662-DA86-B9F5-5ED09198A523}"/>
                  </a:ext>
                </a:extLst>
              </p:cNvPr>
              <p:cNvSpPr txBox="1">
                <a:spLocks noRot="1" noChangeAspect="1" noMove="1" noResize="1" noEditPoints="1" noAdjustHandles="1" noChangeArrowheads="1" noChangeShapeType="1" noTextEdit="1"/>
              </p:cNvSpPr>
              <p:nvPr/>
            </p:nvSpPr>
            <p:spPr>
              <a:xfrm>
                <a:off x="309016" y="3267833"/>
                <a:ext cx="9398727" cy="523220"/>
              </a:xfrm>
              <a:prstGeom prst="rect">
                <a:avLst/>
              </a:prstGeom>
              <a:blipFill>
                <a:blip r:embed="rId10"/>
                <a:stretch>
                  <a:fillRect l="-1350" t="-11905" r="-270" b="-30952"/>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5FF9B86A-1536-9C45-E25A-42446A528DC5}"/>
                  </a:ext>
                </a:extLst>
              </p:cNvPr>
              <p:cNvSpPr/>
              <p:nvPr/>
            </p:nvSpPr>
            <p:spPr>
              <a:xfrm>
                <a:off x="1997832" y="3963600"/>
                <a:ext cx="54721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3</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6" name="Rounded Rectangle 15">
                <a:extLst>
                  <a:ext uri="{FF2B5EF4-FFF2-40B4-BE49-F238E27FC236}">
                    <a16:creationId xmlns:a16="http://schemas.microsoft.com/office/drawing/2014/main" id="{5FF9B86A-1536-9C45-E25A-42446A528DC5}"/>
                  </a:ext>
                </a:extLst>
              </p:cNvPr>
              <p:cNvSpPr>
                <a:spLocks noRot="1" noChangeAspect="1" noMove="1" noResize="1" noEditPoints="1" noAdjustHandles="1" noChangeArrowheads="1" noChangeShapeType="1" noTextEdit="1"/>
              </p:cNvSpPr>
              <p:nvPr/>
            </p:nvSpPr>
            <p:spPr>
              <a:xfrm>
                <a:off x="1997832" y="3963600"/>
                <a:ext cx="547214" cy="553998"/>
              </a:xfrm>
              <a:prstGeom prst="roundRect">
                <a:avLst/>
              </a:prstGeom>
              <a:blipFill>
                <a:blip r:embed="rId11"/>
                <a:stretch>
                  <a:fillRect/>
                </a:stretch>
              </a:blipFill>
            </p:spPr>
            <p:txBody>
              <a:bodyPr/>
              <a:lstStyle/>
              <a:p>
                <a:r>
                  <a:rPr lang="en-VN">
                    <a:noFill/>
                  </a:rPr>
                  <a:t> </a:t>
                </a:r>
              </a:p>
            </p:txBody>
          </p:sp>
        </mc:Fallback>
      </mc:AlternateContent>
      <p:grpSp>
        <p:nvGrpSpPr>
          <p:cNvPr id="18" name="Group 17">
            <a:extLst>
              <a:ext uri="{FF2B5EF4-FFF2-40B4-BE49-F238E27FC236}">
                <a16:creationId xmlns:a16="http://schemas.microsoft.com/office/drawing/2014/main" id="{85926DCD-D830-D525-F432-47EDDEEAC57B}"/>
              </a:ext>
            </a:extLst>
          </p:cNvPr>
          <p:cNvGrpSpPr/>
          <p:nvPr/>
        </p:nvGrpSpPr>
        <p:grpSpPr>
          <a:xfrm>
            <a:off x="1306240" y="3963600"/>
            <a:ext cx="547214" cy="553998"/>
            <a:chOff x="1383188" y="4614420"/>
            <a:chExt cx="547214" cy="553998"/>
          </a:xfrm>
        </p:grpSpPr>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339A05D3-8AE9-FD44-D291-3CE06C41E3D9}"/>
                    </a:ext>
                  </a:extLst>
                </p:cNvPr>
                <p:cNvSpPr/>
                <p:nvPr/>
              </p:nvSpPr>
              <p:spPr>
                <a:xfrm>
                  <a:off x="1383188" y="4614420"/>
                  <a:ext cx="54721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ad>
                          <m:radPr>
                            <m:degHide m:val="on"/>
                            <m:ctrlPr>
                              <a:rPr lang="en-VN" sz="2800" i="1" smtClean="0">
                                <a:solidFill>
                                  <a:srgbClr val="FF0000"/>
                                </a:solidFill>
                                <a:latin typeface="Cambria Math" panose="02040503050406030204" pitchFamily="18" charset="0"/>
                                <a:cs typeface="Times New Roman" panose="02020603050405020304" pitchFamily="18" charset="0"/>
                              </a:rPr>
                            </m:ctrlPr>
                          </m:radPr>
                          <m:deg/>
                          <m:e/>
                        </m:rad>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5" name="Rounded Rectangle 14">
                  <a:extLst>
                    <a:ext uri="{FF2B5EF4-FFF2-40B4-BE49-F238E27FC236}">
                      <a16:creationId xmlns:a16="http://schemas.microsoft.com/office/drawing/2014/main" id="{339A05D3-8AE9-FD44-D291-3CE06C41E3D9}"/>
                    </a:ext>
                  </a:extLst>
                </p:cNvPr>
                <p:cNvSpPr>
                  <a:spLocks noRot="1" noChangeAspect="1" noMove="1" noResize="1" noEditPoints="1" noAdjustHandles="1" noChangeArrowheads="1" noChangeShapeType="1" noTextEdit="1"/>
                </p:cNvSpPr>
                <p:nvPr/>
              </p:nvSpPr>
              <p:spPr>
                <a:xfrm>
                  <a:off x="1383188" y="4614420"/>
                  <a:ext cx="547214" cy="553998"/>
                </a:xfrm>
                <a:prstGeom prst="roundRect">
                  <a:avLst/>
                </a:prstGeom>
                <a:blipFill>
                  <a:blip r:embed="rId12"/>
                  <a:stretch>
                    <a:fillRect/>
                  </a:stretch>
                </a:blipFill>
              </p:spPr>
              <p:txBody>
                <a:bodyPr/>
                <a:lstStyle/>
                <a:p>
                  <a:r>
                    <a:rPr lang="en-VN">
                      <a:noFill/>
                    </a:rPr>
                    <a:t> </a:t>
                  </a:r>
                </a:p>
              </p:txBody>
            </p:sp>
          </mc:Fallback>
        </mc:AlternateContent>
        <p:sp>
          <p:nvSpPr>
            <p:cNvPr id="17" name="Rectangle 16">
              <a:extLst>
                <a:ext uri="{FF2B5EF4-FFF2-40B4-BE49-F238E27FC236}">
                  <a16:creationId xmlns:a16="http://schemas.microsoft.com/office/drawing/2014/main" id="{210ACCFB-D63B-EE3D-BB34-2F6637102BD0}"/>
                </a:ext>
              </a:extLst>
            </p:cNvPr>
            <p:cNvSpPr/>
            <p:nvPr/>
          </p:nvSpPr>
          <p:spPr>
            <a:xfrm>
              <a:off x="1588833" y="4767933"/>
              <a:ext cx="254000" cy="3386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800"/>
            </a:p>
          </p:txBody>
        </p:sp>
      </p:grpSp>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65D31C5F-4671-A931-AAC0-126FCD7EA09C}"/>
                  </a:ext>
                </a:extLst>
              </p:cNvPr>
              <p:cNvSpPr/>
              <p:nvPr/>
            </p:nvSpPr>
            <p:spPr>
              <a:xfrm>
                <a:off x="2689424" y="3982164"/>
                <a:ext cx="54721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9" name="Rounded Rectangle 18">
                <a:extLst>
                  <a:ext uri="{FF2B5EF4-FFF2-40B4-BE49-F238E27FC236}">
                    <a16:creationId xmlns:a16="http://schemas.microsoft.com/office/drawing/2014/main" id="{65D31C5F-4671-A931-AAC0-126FCD7EA09C}"/>
                  </a:ext>
                </a:extLst>
              </p:cNvPr>
              <p:cNvSpPr>
                <a:spLocks noRot="1" noChangeAspect="1" noMove="1" noResize="1" noEditPoints="1" noAdjustHandles="1" noChangeArrowheads="1" noChangeShapeType="1" noTextEdit="1"/>
              </p:cNvSpPr>
              <p:nvPr/>
            </p:nvSpPr>
            <p:spPr>
              <a:xfrm>
                <a:off x="2689424" y="3982164"/>
                <a:ext cx="547214" cy="553998"/>
              </a:xfrm>
              <a:prstGeom prst="roundRect">
                <a:avLst/>
              </a:prstGeom>
              <a:blipFill>
                <a:blip r:embed="rId13"/>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9AA4245B-584D-14D1-44D0-712793FCE518}"/>
                  </a:ext>
                </a:extLst>
              </p:cNvPr>
              <p:cNvSpPr/>
              <p:nvPr/>
            </p:nvSpPr>
            <p:spPr>
              <a:xfrm>
                <a:off x="3807917" y="3970653"/>
                <a:ext cx="56147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 – </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5" name="Rounded Rectangle 24">
                <a:extLst>
                  <a:ext uri="{FF2B5EF4-FFF2-40B4-BE49-F238E27FC236}">
                    <a16:creationId xmlns:a16="http://schemas.microsoft.com/office/drawing/2014/main" id="{9AA4245B-584D-14D1-44D0-712793FCE518}"/>
                  </a:ext>
                </a:extLst>
              </p:cNvPr>
              <p:cNvSpPr>
                <a:spLocks noRot="1" noChangeAspect="1" noMove="1" noResize="1" noEditPoints="1" noAdjustHandles="1" noChangeArrowheads="1" noChangeShapeType="1" noTextEdit="1"/>
              </p:cNvSpPr>
              <p:nvPr/>
            </p:nvSpPr>
            <p:spPr>
              <a:xfrm>
                <a:off x="3807917" y="3970653"/>
                <a:ext cx="561474" cy="553998"/>
              </a:xfrm>
              <a:prstGeom prst="roundRect">
                <a:avLst/>
              </a:prstGeom>
              <a:blipFill>
                <a:blip r:embed="rId14"/>
                <a:stretch>
                  <a:fillRect l="-19565" r="-2174" b="-2000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4FC54E14-2F86-BAC0-C0E6-E929782A007B}"/>
                  </a:ext>
                </a:extLst>
              </p:cNvPr>
              <p:cNvSpPr/>
              <p:nvPr/>
            </p:nvSpPr>
            <p:spPr>
              <a:xfrm>
                <a:off x="4499509" y="3970653"/>
                <a:ext cx="56147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4</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6" name="Rounded Rectangle 25">
                <a:extLst>
                  <a:ext uri="{FF2B5EF4-FFF2-40B4-BE49-F238E27FC236}">
                    <a16:creationId xmlns:a16="http://schemas.microsoft.com/office/drawing/2014/main" id="{4FC54E14-2F86-BAC0-C0E6-E929782A007B}"/>
                  </a:ext>
                </a:extLst>
              </p:cNvPr>
              <p:cNvSpPr>
                <a:spLocks noRot="1" noChangeAspect="1" noMove="1" noResize="1" noEditPoints="1" noAdjustHandles="1" noChangeArrowheads="1" noChangeShapeType="1" noTextEdit="1"/>
              </p:cNvSpPr>
              <p:nvPr/>
            </p:nvSpPr>
            <p:spPr>
              <a:xfrm>
                <a:off x="4499509" y="3970653"/>
                <a:ext cx="561474" cy="553998"/>
              </a:xfrm>
              <a:prstGeom prst="roundRect">
                <a:avLst/>
              </a:prstGeom>
              <a:blipFill>
                <a:blip r:embed="rId15"/>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85074042-81E4-F4C2-8BFF-891FAC837D49}"/>
                  </a:ext>
                </a:extLst>
              </p:cNvPr>
              <p:cNvSpPr/>
              <p:nvPr/>
            </p:nvSpPr>
            <p:spPr>
              <a:xfrm>
                <a:off x="5193776" y="3970653"/>
                <a:ext cx="56147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7" name="Rounded Rectangle 26">
                <a:extLst>
                  <a:ext uri="{FF2B5EF4-FFF2-40B4-BE49-F238E27FC236}">
                    <a16:creationId xmlns:a16="http://schemas.microsoft.com/office/drawing/2014/main" id="{85074042-81E4-F4C2-8BFF-891FAC837D49}"/>
                  </a:ext>
                </a:extLst>
              </p:cNvPr>
              <p:cNvSpPr>
                <a:spLocks noRot="1" noChangeAspect="1" noMove="1" noResize="1" noEditPoints="1" noAdjustHandles="1" noChangeArrowheads="1" noChangeShapeType="1" noTextEdit="1"/>
              </p:cNvSpPr>
              <p:nvPr/>
            </p:nvSpPr>
            <p:spPr>
              <a:xfrm>
                <a:off x="5193776" y="3970653"/>
                <a:ext cx="561474" cy="553998"/>
              </a:xfrm>
              <a:prstGeom prst="roundRect">
                <a:avLst/>
              </a:prstGeom>
              <a:blipFill>
                <a:blip r:embed="rId16"/>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10FC4244-2ACC-CFC4-2C40-89298CB83D1A}"/>
                  </a:ext>
                </a:extLst>
              </p:cNvPr>
              <p:cNvSpPr/>
              <p:nvPr/>
            </p:nvSpPr>
            <p:spPr>
              <a:xfrm>
                <a:off x="6282856" y="3970653"/>
                <a:ext cx="56147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 </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8" name="Rounded Rectangle 27">
                <a:extLst>
                  <a:ext uri="{FF2B5EF4-FFF2-40B4-BE49-F238E27FC236}">
                    <a16:creationId xmlns:a16="http://schemas.microsoft.com/office/drawing/2014/main" id="{10FC4244-2ACC-CFC4-2C40-89298CB83D1A}"/>
                  </a:ext>
                </a:extLst>
              </p:cNvPr>
              <p:cNvSpPr>
                <a:spLocks noRot="1" noChangeAspect="1" noMove="1" noResize="1" noEditPoints="1" noAdjustHandles="1" noChangeArrowheads="1" noChangeShapeType="1" noTextEdit="1"/>
              </p:cNvSpPr>
              <p:nvPr/>
            </p:nvSpPr>
            <p:spPr>
              <a:xfrm>
                <a:off x="6282856" y="3970653"/>
                <a:ext cx="561474" cy="553998"/>
              </a:xfrm>
              <a:prstGeom prst="roundRect">
                <a:avLst/>
              </a:prstGeom>
              <a:blipFill>
                <a:blip r:embed="rId17"/>
                <a:stretch>
                  <a:fillRect b="-2000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F83000B2-AD8F-D8D7-D9F2-D57F0254B1E9}"/>
                  </a:ext>
                </a:extLst>
              </p:cNvPr>
              <p:cNvSpPr/>
              <p:nvPr/>
            </p:nvSpPr>
            <p:spPr>
              <a:xfrm>
                <a:off x="6974448" y="3970653"/>
                <a:ext cx="56147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7</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9" name="Rounded Rectangle 28">
                <a:extLst>
                  <a:ext uri="{FF2B5EF4-FFF2-40B4-BE49-F238E27FC236}">
                    <a16:creationId xmlns:a16="http://schemas.microsoft.com/office/drawing/2014/main" id="{F83000B2-AD8F-D8D7-D9F2-D57F0254B1E9}"/>
                  </a:ext>
                </a:extLst>
              </p:cNvPr>
              <p:cNvSpPr>
                <a:spLocks noRot="1" noChangeAspect="1" noMove="1" noResize="1" noEditPoints="1" noAdjustHandles="1" noChangeArrowheads="1" noChangeShapeType="1" noTextEdit="1"/>
              </p:cNvSpPr>
              <p:nvPr/>
            </p:nvSpPr>
            <p:spPr>
              <a:xfrm>
                <a:off x="6974448" y="3970653"/>
                <a:ext cx="561474" cy="553998"/>
              </a:xfrm>
              <a:prstGeom prst="roundRect">
                <a:avLst/>
              </a:prstGeom>
              <a:blipFill>
                <a:blip r:embed="rId18"/>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0" name="Rounded Rectangle 29">
                <a:extLst>
                  <a:ext uri="{FF2B5EF4-FFF2-40B4-BE49-F238E27FC236}">
                    <a16:creationId xmlns:a16="http://schemas.microsoft.com/office/drawing/2014/main" id="{1861B654-85C7-70C1-E014-2AC83C9C9A51}"/>
                  </a:ext>
                </a:extLst>
              </p:cNvPr>
              <p:cNvSpPr/>
              <p:nvPr/>
            </p:nvSpPr>
            <p:spPr>
              <a:xfrm>
                <a:off x="7668715" y="3970653"/>
                <a:ext cx="56147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0" name="Rounded Rectangle 29">
                <a:extLst>
                  <a:ext uri="{FF2B5EF4-FFF2-40B4-BE49-F238E27FC236}">
                    <a16:creationId xmlns:a16="http://schemas.microsoft.com/office/drawing/2014/main" id="{1861B654-85C7-70C1-E014-2AC83C9C9A51}"/>
                  </a:ext>
                </a:extLst>
              </p:cNvPr>
              <p:cNvSpPr>
                <a:spLocks noRot="1" noChangeAspect="1" noMove="1" noResize="1" noEditPoints="1" noAdjustHandles="1" noChangeArrowheads="1" noChangeShapeType="1" noTextEdit="1"/>
              </p:cNvSpPr>
              <p:nvPr/>
            </p:nvSpPr>
            <p:spPr>
              <a:xfrm>
                <a:off x="7668715" y="3970653"/>
                <a:ext cx="561474" cy="553998"/>
              </a:xfrm>
              <a:prstGeom prst="roundRect">
                <a:avLst/>
              </a:prstGeom>
              <a:blipFill>
                <a:blip r:embed="rId19"/>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1" name="Rounded Rectangle 30">
                <a:extLst>
                  <a:ext uri="{FF2B5EF4-FFF2-40B4-BE49-F238E27FC236}">
                    <a16:creationId xmlns:a16="http://schemas.microsoft.com/office/drawing/2014/main" id="{FE7F3824-3DAA-BBB8-DFF7-2443C43E830D}"/>
                  </a:ext>
                </a:extLst>
              </p:cNvPr>
              <p:cNvSpPr/>
              <p:nvPr/>
            </p:nvSpPr>
            <p:spPr>
              <a:xfrm>
                <a:off x="8787206" y="3970653"/>
                <a:ext cx="56147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1" name="Rounded Rectangle 30">
                <a:extLst>
                  <a:ext uri="{FF2B5EF4-FFF2-40B4-BE49-F238E27FC236}">
                    <a16:creationId xmlns:a16="http://schemas.microsoft.com/office/drawing/2014/main" id="{FE7F3824-3DAA-BBB8-DFF7-2443C43E830D}"/>
                  </a:ext>
                </a:extLst>
              </p:cNvPr>
              <p:cNvSpPr>
                <a:spLocks noRot="1" noChangeAspect="1" noMove="1" noResize="1" noEditPoints="1" noAdjustHandles="1" noChangeArrowheads="1" noChangeShapeType="1" noTextEdit="1"/>
              </p:cNvSpPr>
              <p:nvPr/>
            </p:nvSpPr>
            <p:spPr>
              <a:xfrm>
                <a:off x="8787206" y="3970653"/>
                <a:ext cx="561474" cy="553998"/>
              </a:xfrm>
              <a:prstGeom prst="roundRect">
                <a:avLst/>
              </a:prstGeom>
              <a:blipFill>
                <a:blip r:embed="rId20"/>
                <a:stretch>
                  <a:fillRect/>
                </a:stretch>
              </a:blipFill>
            </p:spPr>
            <p:txBody>
              <a:bodyPr/>
              <a:lstStyle/>
              <a:p>
                <a:r>
                  <a:rPr lang="en-VN">
                    <a:noFill/>
                  </a:rPr>
                  <a:t> </a:t>
                </a:r>
              </a:p>
            </p:txBody>
          </p:sp>
        </mc:Fallback>
      </mc:AlternateContent>
      <p:sp>
        <p:nvSpPr>
          <p:cNvPr id="32" name="TextBox 31">
            <a:extLst>
              <a:ext uri="{FF2B5EF4-FFF2-40B4-BE49-F238E27FC236}">
                <a16:creationId xmlns:a16="http://schemas.microsoft.com/office/drawing/2014/main" id="{CF919E2D-143F-B48F-7803-CF6DDD425EB8}"/>
              </a:ext>
            </a:extLst>
          </p:cNvPr>
          <p:cNvSpPr txBox="1"/>
          <p:nvPr/>
        </p:nvSpPr>
        <p:spPr>
          <a:xfrm>
            <a:off x="309016" y="4782572"/>
            <a:ext cx="3425938" cy="523220"/>
          </a:xfrm>
          <a:prstGeom prst="rect">
            <a:avLst/>
          </a:prstGeom>
          <a:noFill/>
        </p:spPr>
        <p:txBody>
          <a:bodyPr wrap="none" rtlCol="0">
            <a:spAutoFit/>
          </a:bodyPr>
          <a:lstStyle/>
          <a:p>
            <a:r>
              <a:rPr lang="en-VN" sz="2800" dirty="0">
                <a:solidFill>
                  <a:schemeClr val="bg1"/>
                </a:solidFill>
                <a:latin typeface="Times New Roman" panose="02020603050405020304" pitchFamily="18" charset="0"/>
                <a:cs typeface="Times New Roman" panose="02020603050405020304" pitchFamily="18" charset="0"/>
              </a:rPr>
              <a:t>Bước 3. Nhận kết quả:</a:t>
            </a:r>
          </a:p>
        </p:txBody>
      </p:sp>
      <p:sp>
        <p:nvSpPr>
          <p:cNvPr id="33" name="TextBox 32">
            <a:extLst>
              <a:ext uri="{FF2B5EF4-FFF2-40B4-BE49-F238E27FC236}">
                <a16:creationId xmlns:a16="http://schemas.microsoft.com/office/drawing/2014/main" id="{A3A2183D-08EC-8F3D-E2D5-C35621699888}"/>
              </a:ext>
            </a:extLst>
          </p:cNvPr>
          <p:cNvSpPr txBox="1"/>
          <p:nvPr/>
        </p:nvSpPr>
        <p:spPr>
          <a:xfrm>
            <a:off x="3807917" y="4798673"/>
            <a:ext cx="8080032" cy="523220"/>
          </a:xfrm>
          <a:prstGeom prst="rect">
            <a:avLst/>
          </a:prstGeom>
          <a:noFill/>
        </p:spPr>
        <p:txBody>
          <a:bodyPr wrap="none" rtlCol="0">
            <a:spAutoFit/>
          </a:bodyPr>
          <a:lstStyle/>
          <a:p>
            <a:r>
              <a:rPr lang="en-VN" sz="2800" dirty="0">
                <a:solidFill>
                  <a:schemeClr val="bg1"/>
                </a:solidFill>
                <a:latin typeface="Times New Roman" panose="02020603050405020304" pitchFamily="18" charset="0"/>
                <a:cs typeface="Times New Roman" panose="02020603050405020304" pitchFamily="18" charset="0"/>
              </a:rPr>
              <a:t>Ta thấy trên màn hình xuất hiện ra (kết quả gần đúng):</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D02DBBE-8A01-2F14-1E81-FE3749F7F5BB}"/>
                  </a:ext>
                </a:extLst>
              </p:cNvPr>
              <p:cNvSpPr txBox="1"/>
              <p:nvPr/>
            </p:nvSpPr>
            <p:spPr>
              <a:xfrm>
                <a:off x="301297" y="5959376"/>
                <a:ext cx="9378337" cy="523220"/>
              </a:xfrm>
              <a:prstGeom prst="rect">
                <a:avLst/>
              </a:prstGeom>
              <a:noFill/>
            </p:spPr>
            <p:txBody>
              <a:bodyPr wrap="none" rtlCol="0">
                <a:spAutoFit/>
              </a:bodyPr>
              <a:lstStyle/>
              <a:p>
                <a:r>
                  <a:rPr lang="en-VN" sz="2800" dirty="0">
                    <a:solidFill>
                      <a:schemeClr val="bg1"/>
                    </a:solidFill>
                    <a:latin typeface="Times New Roman" panose="02020603050405020304" pitchFamily="18" charset="0"/>
                    <a:cs typeface="Times New Roman" panose="02020603050405020304" pitchFamily="18" charset="0"/>
                  </a:rPr>
                  <a:t>Vậy nghiệm của phương trình đã cho là </a:t>
                </a:r>
                <a14:m>
                  <m:oMath xmlns:m="http://schemas.openxmlformats.org/officeDocument/2006/math">
                    <m:r>
                      <a:rPr lang="en-VN" sz="2800" i="1" dirty="0" smtClean="0">
                        <a:solidFill>
                          <a:schemeClr val="bg1"/>
                        </a:solidFill>
                        <a:latin typeface="Cambria Math" panose="02040503050406030204" pitchFamily="18" charset="0"/>
                        <a:cs typeface="Times New Roman" panose="02020603050405020304" pitchFamily="18" charset="0"/>
                      </a:rPr>
                      <m:t>𝑥</m:t>
                    </m:r>
                    <m:r>
                      <a:rPr lang="en-VN" sz="2800" i="1" baseline="-25000" dirty="0">
                        <a:solidFill>
                          <a:schemeClr val="bg1"/>
                        </a:solidFill>
                        <a:latin typeface="Cambria Math" panose="02040503050406030204" pitchFamily="18" charset="0"/>
                        <a:cs typeface="Times New Roman" panose="02020603050405020304" pitchFamily="18" charset="0"/>
                      </a:rPr>
                      <m:t>1</m:t>
                    </m:r>
                    <m:r>
                      <a:rPr lang="en-VN" sz="2800" i="1" dirty="0">
                        <a:solidFill>
                          <a:schemeClr val="bg1"/>
                        </a:solidFill>
                        <a:latin typeface="Cambria Math" panose="02040503050406030204" pitchFamily="18" charset="0"/>
                        <a:cs typeface="Times New Roman" panose="02020603050405020304" pitchFamily="18" charset="0"/>
                      </a:rPr>
                      <m:t> </m:t>
                    </m:r>
                    <m:r>
                      <a:rPr lang="en-VN" sz="280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VN" sz="2800" i="1" dirty="0" smtClean="0">
                        <a:solidFill>
                          <a:schemeClr val="bg1"/>
                        </a:solidFill>
                        <a:latin typeface="Cambria Math" panose="02040503050406030204" pitchFamily="18" charset="0"/>
                        <a:cs typeface="Times New Roman" panose="02020603050405020304" pitchFamily="18" charset="0"/>
                      </a:rPr>
                      <m:t> 3,5; </m:t>
                    </m:r>
                    <m:r>
                      <a:rPr lang="en-VN" sz="2800" i="1" dirty="0" smtClean="0">
                        <a:solidFill>
                          <a:schemeClr val="bg1"/>
                        </a:solidFill>
                        <a:latin typeface="Cambria Math" panose="02040503050406030204" pitchFamily="18" charset="0"/>
                        <a:cs typeface="Times New Roman" panose="02020603050405020304" pitchFamily="18" charset="0"/>
                      </a:rPr>
                      <m:t>𝑥</m:t>
                    </m:r>
                    <m:r>
                      <a:rPr lang="en-VN" sz="2800" i="1" baseline="-25000" dirty="0">
                        <a:solidFill>
                          <a:schemeClr val="bg1"/>
                        </a:solidFill>
                        <a:latin typeface="Cambria Math" panose="02040503050406030204" pitchFamily="18" charset="0"/>
                        <a:cs typeface="Times New Roman" panose="02020603050405020304" pitchFamily="18" charset="0"/>
                      </a:rPr>
                      <m:t>2</m:t>
                    </m:r>
                    <m:r>
                      <a:rPr lang="en-VN" sz="2800" i="1" dirty="0">
                        <a:solidFill>
                          <a:schemeClr val="bg1"/>
                        </a:solidFill>
                        <a:latin typeface="Cambria Math" panose="02040503050406030204" pitchFamily="18" charset="0"/>
                        <a:cs typeface="Times New Roman" panose="02020603050405020304" pitchFamily="18" charset="0"/>
                      </a:rPr>
                      <m:t> </m:t>
                    </m:r>
                    <m:r>
                      <a:rPr lang="en-VN" sz="28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a:rPr lang="en-VN" sz="2800" i="1" dirty="0" smtClean="0">
                        <a:solidFill>
                          <a:schemeClr val="bg1"/>
                        </a:solidFill>
                        <a:latin typeface="Cambria Math" panose="02040503050406030204" pitchFamily="18" charset="0"/>
                        <a:cs typeface="Times New Roman" panose="02020603050405020304" pitchFamily="18" charset="0"/>
                      </a:rPr>
                      <m:t> −1,2 </m:t>
                    </m:r>
                  </m:oMath>
                </a14:m>
                <a:endParaRPr lang="en-VN"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9D02DBBE-8A01-2F14-1E81-FE3749F7F5BB}"/>
                  </a:ext>
                </a:extLst>
              </p:cNvPr>
              <p:cNvSpPr txBox="1">
                <a:spLocks noRot="1" noChangeAspect="1" noMove="1" noResize="1" noEditPoints="1" noAdjustHandles="1" noChangeArrowheads="1" noChangeShapeType="1" noTextEdit="1"/>
              </p:cNvSpPr>
              <p:nvPr/>
            </p:nvSpPr>
            <p:spPr>
              <a:xfrm>
                <a:off x="301297" y="5959376"/>
                <a:ext cx="9378337" cy="523220"/>
              </a:xfrm>
              <a:prstGeom prst="rect">
                <a:avLst/>
              </a:prstGeom>
              <a:blipFill>
                <a:blip r:embed="rId21"/>
                <a:stretch>
                  <a:fillRect l="-1351" t="-11905" b="-3333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7074B67-8E04-2FF7-4F43-A6F982C56A30}"/>
                  </a:ext>
                </a:extLst>
              </p:cNvPr>
              <p:cNvSpPr txBox="1"/>
              <p:nvPr/>
            </p:nvSpPr>
            <p:spPr>
              <a:xfrm>
                <a:off x="314405" y="5360009"/>
                <a:ext cx="3420549"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VN" sz="2800" i="1" dirty="0" smtClean="0">
                          <a:solidFill>
                            <a:schemeClr val="bg1"/>
                          </a:solidFill>
                          <a:latin typeface="Cambria Math" panose="02040503050406030204" pitchFamily="18" charset="0"/>
                          <a:cs typeface="Times New Roman" panose="02020603050405020304" pitchFamily="18" charset="0"/>
                        </a:rPr>
                        <m:t>𝑥</m:t>
                      </m:r>
                      <m:r>
                        <a:rPr lang="en-VN" sz="2800" i="1" baseline="-25000" dirty="0">
                          <a:solidFill>
                            <a:schemeClr val="bg1"/>
                          </a:solidFill>
                          <a:latin typeface="Cambria Math" panose="02040503050406030204" pitchFamily="18" charset="0"/>
                          <a:cs typeface="Times New Roman" panose="02020603050405020304" pitchFamily="18" charset="0"/>
                        </a:rPr>
                        <m:t>1</m:t>
                      </m:r>
                      <m:r>
                        <a:rPr lang="en-VN" sz="2800" i="1" dirty="0">
                          <a:solidFill>
                            <a:schemeClr val="bg1"/>
                          </a:solidFill>
                          <a:latin typeface="Cambria Math" panose="02040503050406030204" pitchFamily="18" charset="0"/>
                          <a:cs typeface="Times New Roman" panose="02020603050405020304" pitchFamily="18" charset="0"/>
                        </a:rPr>
                        <m:t> = 3,473058841 </m:t>
                      </m:r>
                    </m:oMath>
                  </m:oMathPara>
                </a14:m>
                <a:endParaRPr lang="en-VN" sz="2800" dirty="0"/>
              </a:p>
            </p:txBody>
          </p:sp>
        </mc:Choice>
        <mc:Fallback xmlns="">
          <p:sp>
            <p:nvSpPr>
              <p:cNvPr id="36" name="TextBox 35">
                <a:extLst>
                  <a:ext uri="{FF2B5EF4-FFF2-40B4-BE49-F238E27FC236}">
                    <a16:creationId xmlns:a16="http://schemas.microsoft.com/office/drawing/2014/main" id="{27074B67-8E04-2FF7-4F43-A6F982C56A30}"/>
                  </a:ext>
                </a:extLst>
              </p:cNvPr>
              <p:cNvSpPr txBox="1">
                <a:spLocks noRot="1" noChangeAspect="1" noMove="1" noResize="1" noEditPoints="1" noAdjustHandles="1" noChangeArrowheads="1" noChangeShapeType="1" noTextEdit="1"/>
              </p:cNvSpPr>
              <p:nvPr/>
            </p:nvSpPr>
            <p:spPr>
              <a:xfrm>
                <a:off x="314405" y="5360009"/>
                <a:ext cx="3420549" cy="523220"/>
              </a:xfrm>
              <a:prstGeom prst="rect">
                <a:avLst/>
              </a:prstGeom>
              <a:blipFill>
                <a:blip r:embed="rId22"/>
                <a:stretch>
                  <a:fillRect b="-2093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44D73EF4-34EA-769C-B800-D939AA2F2397}"/>
                  </a:ext>
                </a:extLst>
              </p:cNvPr>
              <p:cNvSpPr/>
              <p:nvPr/>
            </p:nvSpPr>
            <p:spPr>
              <a:xfrm>
                <a:off x="3807917" y="5336527"/>
                <a:ext cx="561474" cy="55399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VN" sz="2800" i="1" dirty="0" smtClean="0">
                          <a:solidFill>
                            <a:srgbClr val="FF0000"/>
                          </a:solidFill>
                          <a:latin typeface="Cambria Math" panose="02040503050406030204" pitchFamily="18" charset="0"/>
                          <a:cs typeface="Times New Roman" panose="02020603050405020304" pitchFamily="18" charset="0"/>
                        </a:rPr>
                        <m:t>=</m:t>
                      </m:r>
                    </m:oMath>
                  </m:oMathPara>
                </a14:m>
                <a:endParaRPr lang="en-VN"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7" name="Rounded Rectangle 36">
                <a:extLst>
                  <a:ext uri="{FF2B5EF4-FFF2-40B4-BE49-F238E27FC236}">
                    <a16:creationId xmlns:a16="http://schemas.microsoft.com/office/drawing/2014/main" id="{44D73EF4-34EA-769C-B800-D939AA2F2397}"/>
                  </a:ext>
                </a:extLst>
              </p:cNvPr>
              <p:cNvSpPr>
                <a:spLocks noRot="1" noChangeAspect="1" noMove="1" noResize="1" noEditPoints="1" noAdjustHandles="1" noChangeArrowheads="1" noChangeShapeType="1" noTextEdit="1"/>
              </p:cNvSpPr>
              <p:nvPr/>
            </p:nvSpPr>
            <p:spPr>
              <a:xfrm>
                <a:off x="3807917" y="5336527"/>
                <a:ext cx="561474" cy="553998"/>
              </a:xfrm>
              <a:prstGeom prst="roundRect">
                <a:avLst/>
              </a:prstGeom>
              <a:blipFill>
                <a:blip r:embed="rId23"/>
                <a:stretch>
                  <a:fillRect/>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FD56766-114B-65F0-8323-C648C81AA5D6}"/>
                  </a:ext>
                </a:extLst>
              </p:cNvPr>
              <p:cNvSpPr txBox="1"/>
              <p:nvPr/>
            </p:nvSpPr>
            <p:spPr>
              <a:xfrm>
                <a:off x="4642602" y="5427467"/>
                <a:ext cx="3587587"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VN" sz="2800" i="1" dirty="0" smtClean="0">
                          <a:solidFill>
                            <a:schemeClr val="bg1"/>
                          </a:solidFill>
                          <a:latin typeface="Cambria Math" panose="02040503050406030204" pitchFamily="18" charset="0"/>
                          <a:cs typeface="Times New Roman" panose="02020603050405020304" pitchFamily="18" charset="0"/>
                        </a:rPr>
                        <m:t>𝑥</m:t>
                      </m:r>
                      <m:r>
                        <a:rPr lang="en-VN" sz="2800" i="1" baseline="-25000" dirty="0">
                          <a:solidFill>
                            <a:schemeClr val="bg1"/>
                          </a:solidFill>
                          <a:latin typeface="Cambria Math" panose="02040503050406030204" pitchFamily="18" charset="0"/>
                          <a:cs typeface="Times New Roman" panose="02020603050405020304" pitchFamily="18" charset="0"/>
                        </a:rPr>
                        <m:t>2</m:t>
                      </m:r>
                      <m:r>
                        <a:rPr lang="en-VN" sz="2800" i="1" dirty="0">
                          <a:solidFill>
                            <a:schemeClr val="bg1"/>
                          </a:solidFill>
                          <a:latin typeface="Cambria Math" panose="02040503050406030204" pitchFamily="18" charset="0"/>
                          <a:cs typeface="Times New Roman" panose="02020603050405020304" pitchFamily="18" charset="0"/>
                        </a:rPr>
                        <m:t> = −1,163657764</m:t>
                      </m:r>
                    </m:oMath>
                  </m:oMathPara>
                </a14:m>
                <a:endParaRPr lang="en-VN" sz="2800" dirty="0"/>
              </a:p>
            </p:txBody>
          </p:sp>
        </mc:Choice>
        <mc:Fallback xmlns="">
          <p:sp>
            <p:nvSpPr>
              <p:cNvPr id="38" name="TextBox 37">
                <a:extLst>
                  <a:ext uri="{FF2B5EF4-FFF2-40B4-BE49-F238E27FC236}">
                    <a16:creationId xmlns:a16="http://schemas.microsoft.com/office/drawing/2014/main" id="{7FD56766-114B-65F0-8323-C648C81AA5D6}"/>
                  </a:ext>
                </a:extLst>
              </p:cNvPr>
              <p:cNvSpPr txBox="1">
                <a:spLocks noRot="1" noChangeAspect="1" noMove="1" noResize="1" noEditPoints="1" noAdjustHandles="1" noChangeArrowheads="1" noChangeShapeType="1" noTextEdit="1"/>
              </p:cNvSpPr>
              <p:nvPr/>
            </p:nvSpPr>
            <p:spPr>
              <a:xfrm>
                <a:off x="4642602" y="5427467"/>
                <a:ext cx="3587587" cy="523220"/>
              </a:xfrm>
              <a:prstGeom prst="rect">
                <a:avLst/>
              </a:prstGeom>
              <a:blipFill>
                <a:blip r:embed="rId24"/>
                <a:stretch>
                  <a:fillRect b="-21429"/>
                </a:stretch>
              </a:blipFill>
            </p:spPr>
            <p:txBody>
              <a:bodyPr/>
              <a:lstStyle/>
              <a:p>
                <a:r>
                  <a:rPr lang="en-VN">
                    <a:noFill/>
                  </a:rPr>
                  <a:t> </a:t>
                </a:r>
              </a:p>
            </p:txBody>
          </p:sp>
        </mc:Fallback>
      </mc:AlternateContent>
      <p:sp>
        <p:nvSpPr>
          <p:cNvPr id="39" name="TextBox 38">
            <a:extLst>
              <a:ext uri="{FF2B5EF4-FFF2-40B4-BE49-F238E27FC236}">
                <a16:creationId xmlns:a16="http://schemas.microsoft.com/office/drawing/2014/main" id="{04D5D7EA-8AD6-CA64-16E2-3948F5F4810D}"/>
              </a:ext>
            </a:extLst>
          </p:cNvPr>
          <p:cNvSpPr txBox="1"/>
          <p:nvPr/>
        </p:nvSpPr>
        <p:spPr>
          <a:xfrm>
            <a:off x="4492379" y="2639039"/>
            <a:ext cx="1253067"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h</a:t>
            </a:r>
            <a:r>
              <a:rPr lang="en-VN" sz="2800" dirty="0">
                <a:solidFill>
                  <a:schemeClr val="bg1"/>
                </a:solidFill>
                <a:latin typeface="Times New Roman" panose="02020603050405020304" pitchFamily="18" charset="0"/>
                <a:cs typeface="Times New Roman" panose="02020603050405020304" pitchFamily="18" charset="0"/>
              </a:rPr>
              <a:t>oặc</a:t>
            </a:r>
            <a:endParaRPr lang="en-VN" sz="2800" dirty="0"/>
          </a:p>
        </p:txBody>
      </p:sp>
    </p:spTree>
    <p:extLst>
      <p:ext uri="{BB962C8B-B14F-4D97-AF65-F5344CB8AC3E}">
        <p14:creationId xmlns:p14="http://schemas.microsoft.com/office/powerpoint/2010/main" val="25487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dissolve">
                                      <p:cBhvr>
                                        <p:cTn id="31" dur="500"/>
                                        <p:tgtEl>
                                          <p:spTgt spid="3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dissolv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dissolve">
                                      <p:cBhvr>
                                        <p:cTn id="53" dur="500"/>
                                        <p:tgtEl>
                                          <p:spTgt spid="1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dissolve">
                                      <p:cBhvr>
                                        <p:cTn id="56" dur="500"/>
                                        <p:tgtEl>
                                          <p:spTgt spid="16"/>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dissolv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dissolve">
                                      <p:cBhvr>
                                        <p:cTn id="64" dur="500"/>
                                        <p:tgtEl>
                                          <p:spTgt spid="25"/>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dissolve">
                                      <p:cBhvr>
                                        <p:cTn id="67" dur="500"/>
                                        <p:tgtEl>
                                          <p:spTgt spid="26"/>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dissolv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down)">
                                      <p:cBhvr>
                                        <p:cTn id="75" dur="500"/>
                                        <p:tgtEl>
                                          <p:spTgt spid="2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wipe(down)">
                                      <p:cBhvr>
                                        <p:cTn id="78" dur="500"/>
                                        <p:tgtEl>
                                          <p:spTgt spid="29"/>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down)">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dissolv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dissolve">
                                      <p:cBhvr>
                                        <p:cTn id="91" dur="500"/>
                                        <p:tgtEl>
                                          <p:spTgt spid="32"/>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dissolve">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dissolve">
                                      <p:cBhvr>
                                        <p:cTn id="101" dur="500"/>
                                        <p:tgtEl>
                                          <p:spTgt spid="36"/>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dissolve">
                                      <p:cBhvr>
                                        <p:cTn id="106" dur="500"/>
                                        <p:tgtEl>
                                          <p:spTgt spid="37"/>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barn(inVertical)">
                                      <p:cBhvr>
                                        <p:cTn id="111" dur="500"/>
                                        <p:tgtEl>
                                          <p:spTgt spid="38"/>
                                        </p:tgtEl>
                                      </p:cBhvr>
                                    </p:animEffect>
                                  </p:childTnLst>
                                </p:cTn>
                              </p:par>
                            </p:childTnLst>
                          </p:cTn>
                        </p:par>
                      </p:childTnLst>
                    </p:cTn>
                  </p:par>
                  <p:par>
                    <p:cTn id="112" fill="hold">
                      <p:stCondLst>
                        <p:cond delay="indefinite"/>
                      </p:stCondLst>
                      <p:childTnLst>
                        <p:par>
                          <p:cTn id="113" fill="hold">
                            <p:stCondLst>
                              <p:cond delay="0"/>
                            </p:stCondLst>
                            <p:childTnLst>
                              <p:par>
                                <p:cTn id="114" presetID="9" presetClass="entr"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dissolve">
                                      <p:cBhvr>
                                        <p:cTn id="1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animBg="1"/>
      <p:bldP spid="8" grpId="0" animBg="1"/>
      <p:bldP spid="9" grpId="0" animBg="1"/>
      <p:bldP spid="10" grpId="0" animBg="1"/>
      <p:bldP spid="11" grpId="0" animBg="1"/>
      <p:bldP spid="12" grpId="0" animBg="1"/>
      <p:bldP spid="13" grpId="0" animBg="1"/>
      <p:bldP spid="14" grpId="0"/>
      <p:bldP spid="16" grpId="0" animBg="1"/>
      <p:bldP spid="19" grpId="0" animBg="1"/>
      <p:bldP spid="25" grpId="0" animBg="1"/>
      <p:bldP spid="26" grpId="0" animBg="1"/>
      <p:bldP spid="27" grpId="0" animBg="1"/>
      <p:bldP spid="28" grpId="0" animBg="1"/>
      <p:bldP spid="29" grpId="0" animBg="1"/>
      <p:bldP spid="30" grpId="0" animBg="1"/>
      <p:bldP spid="31" grpId="0" animBg="1"/>
      <p:bldP spid="32" grpId="0"/>
      <p:bldP spid="33" grpId="0"/>
      <p:bldP spid="34" grpId="0"/>
      <p:bldP spid="36" grpId="0"/>
      <p:bldP spid="37" grpId="0" animBg="1"/>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5198C79-552B-A514-6E3A-7425AA510C00}"/>
                  </a:ext>
                </a:extLst>
              </p:cNvPr>
              <p:cNvSpPr txBox="1"/>
              <p:nvPr/>
            </p:nvSpPr>
            <p:spPr>
              <a:xfrm>
                <a:off x="447347" y="764555"/>
                <a:ext cx="1975221" cy="523220"/>
              </a:xfrm>
              <a:prstGeom prst="rect">
                <a:avLst/>
              </a:prstGeom>
              <a:noFill/>
            </p:spPr>
            <p:txBody>
              <a:bodyPr wrap="none" rtlCol="0">
                <a:spAutoFit/>
              </a:bodyPr>
              <a:lstStyle/>
              <a:p>
                <a:r>
                  <a:rPr lang="en-VN" sz="2800" b="1" i="1" u="sng" dirty="0">
                    <a:solidFill>
                      <a:schemeClr val="bg1"/>
                    </a:solidFill>
                    <a:latin typeface="Times New Roman" panose="02020603050405020304" pitchFamily="18" charset="0"/>
                    <a:cs typeface="Times New Roman" panose="02020603050405020304" pitchFamily="18" charset="0"/>
                  </a:rPr>
                  <a:t>Luỵện tập </a:t>
                </a:r>
                <a14:m>
                  <m:oMath xmlns:m="http://schemas.openxmlformats.org/officeDocument/2006/math">
                    <m:r>
                      <a:rPr lang="en-VN" sz="2800" b="1" i="1" u="sng" dirty="0" smtClean="0">
                        <a:solidFill>
                          <a:schemeClr val="bg1"/>
                        </a:solidFill>
                        <a:latin typeface="Cambria Math" panose="02040503050406030204" pitchFamily="18" charset="0"/>
                        <a:cs typeface="Times New Roman" panose="02020603050405020304" pitchFamily="18" charset="0"/>
                      </a:rPr>
                      <m:t>𝟔</m:t>
                    </m:r>
                  </m:oMath>
                </a14:m>
                <a:endParaRPr lang="en-VN" sz="2800" b="1" i="1" u="sng"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85198C79-552B-A514-6E3A-7425AA510C00}"/>
                  </a:ext>
                </a:extLst>
              </p:cNvPr>
              <p:cNvSpPr txBox="1">
                <a:spLocks noRot="1" noChangeAspect="1" noMove="1" noResize="1" noEditPoints="1" noAdjustHandles="1" noChangeArrowheads="1" noChangeShapeType="1" noTextEdit="1"/>
              </p:cNvSpPr>
              <p:nvPr/>
            </p:nvSpPr>
            <p:spPr>
              <a:xfrm>
                <a:off x="447347" y="764555"/>
                <a:ext cx="1975221" cy="523220"/>
              </a:xfrm>
              <a:prstGeom prst="rect">
                <a:avLst/>
              </a:prstGeom>
              <a:blipFill>
                <a:blip r:embed="rId4"/>
                <a:stretch>
                  <a:fillRect l="-6173" t="-11628" b="-31395"/>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CAB0FBB-2E2C-62C2-E5E2-D76CD8FA8AE2}"/>
              </a:ext>
            </a:extLst>
          </p:cNvPr>
          <p:cNvSpPr txBox="1"/>
          <p:nvPr/>
        </p:nvSpPr>
        <p:spPr>
          <a:xfrm>
            <a:off x="1504744" y="1883833"/>
            <a:ext cx="9612366" cy="1953868"/>
          </a:xfrm>
          <a:prstGeom prst="rect">
            <a:avLst/>
          </a:prstGeom>
          <a:noFill/>
        </p:spPr>
        <p:txBody>
          <a:bodyPr wrap="square" rtlCol="0">
            <a:spAutoFit/>
          </a:bodyPr>
          <a:lstStyle/>
          <a:p>
            <a:pPr>
              <a:lnSpc>
                <a:spcPct val="150000"/>
              </a:lnSpc>
            </a:pPr>
            <a:r>
              <a:rPr lang="en-VN" sz="2800" dirty="0">
                <a:solidFill>
                  <a:schemeClr val="bg1"/>
                </a:solidFill>
                <a:latin typeface="Times New Roman" panose="02020603050405020304" pitchFamily="18" charset="0"/>
                <a:cs typeface="Times New Roman" panose="02020603050405020304" pitchFamily="18" charset="0"/>
              </a:rPr>
              <a:t>Sử dụng máy tính cầm tay tìm nghiệm của phương trình bậc hai một ẩn (làm tròn kết quả đến hàng phần mười):</a:t>
            </a:r>
          </a:p>
          <a:p>
            <a:pPr algn="ctr">
              <a:lnSpc>
                <a:spcPct val="150000"/>
              </a:lnSpc>
            </a:pPr>
            <a:endParaRPr lang="en-VN" sz="28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DC8E007-A08A-ADCB-CAE8-3B8BAEA87D4A}"/>
                  </a:ext>
                </a:extLst>
              </p:cNvPr>
              <p:cNvSpPr txBox="1"/>
              <p:nvPr/>
            </p:nvSpPr>
            <p:spPr>
              <a:xfrm>
                <a:off x="1288907" y="4276432"/>
                <a:ext cx="7699544" cy="523220"/>
              </a:xfrm>
              <a:prstGeom prst="rect">
                <a:avLst/>
              </a:prstGeom>
              <a:noFill/>
            </p:spPr>
            <p:txBody>
              <a:bodyPr wrap="none" rtlCol="0">
                <a:spAutoFit/>
              </a:bodyPr>
              <a:lstStyle/>
              <a:p>
                <a:r>
                  <a:rPr lang="en-VN" sz="2800" dirty="0">
                    <a:solidFill>
                      <a:srgbClr val="FFFF00"/>
                    </a:solidFill>
                    <a:latin typeface="Times New Roman" panose="02020603050405020304" pitchFamily="18" charset="0"/>
                    <a:cs typeface="Times New Roman" panose="02020603050405020304" pitchFamily="18" charset="0"/>
                  </a:rPr>
                  <a:t>Vậy nghiệm của phương trình đã cho là</a:t>
                </a:r>
                <a14:m>
                  <m:oMath xmlns:m="http://schemas.openxmlformats.org/officeDocument/2006/math">
                    <m:r>
                      <a:rPr lang="en-US" sz="2800" b="0" i="0" dirty="0" smtClean="0">
                        <a:solidFill>
                          <a:srgbClr val="FFFF00"/>
                        </a:solidFill>
                        <a:latin typeface="Cambria Math" panose="02040503050406030204" pitchFamily="18" charset="0"/>
                        <a:cs typeface="Times New Roman" panose="02020603050405020304" pitchFamily="18" charset="0"/>
                      </a:rPr>
                      <m:t> </m:t>
                    </m:r>
                    <m:r>
                      <a:rPr lang="en-US" sz="2800" b="1" i="1" dirty="0" smtClean="0">
                        <a:solidFill>
                          <a:srgbClr val="FFFF00"/>
                        </a:solidFill>
                        <a:latin typeface="Cambria Math" panose="02040503050406030204" pitchFamily="18" charset="0"/>
                        <a:cs typeface="Times New Roman" panose="02020603050405020304" pitchFamily="18" charset="0"/>
                      </a:rPr>
                      <m:t>                    </m:t>
                    </m:r>
                    <m:r>
                      <a:rPr lang="en-VN" sz="2800" b="1" i="1" dirty="0" smtClean="0">
                        <a:solidFill>
                          <a:srgbClr val="FFFF00"/>
                        </a:solidFill>
                        <a:latin typeface="Cambria Math" panose="02040503050406030204" pitchFamily="18" charset="0"/>
                        <a:cs typeface="Times New Roman" panose="02020603050405020304" pitchFamily="18" charset="0"/>
                      </a:rPr>
                      <m:t>; </m:t>
                    </m:r>
                  </m:oMath>
                </a14:m>
                <a:endParaRPr lang="en-VN" sz="2800" b="1"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8DC8E007-A08A-ADCB-CAE8-3B8BAEA87D4A}"/>
                  </a:ext>
                </a:extLst>
              </p:cNvPr>
              <p:cNvSpPr txBox="1">
                <a:spLocks noRot="1" noChangeAspect="1" noMove="1" noResize="1" noEditPoints="1" noAdjustHandles="1" noChangeArrowheads="1" noChangeShapeType="1" noTextEdit="1"/>
              </p:cNvSpPr>
              <p:nvPr/>
            </p:nvSpPr>
            <p:spPr>
              <a:xfrm>
                <a:off x="1288907" y="4276432"/>
                <a:ext cx="7699544" cy="523220"/>
              </a:xfrm>
              <a:prstGeom prst="rect">
                <a:avLst/>
              </a:prstGeom>
              <a:blipFill>
                <a:blip r:embed="rId5"/>
                <a:stretch>
                  <a:fillRect l="-1584" t="-12941" b="-32941"/>
                </a:stretch>
              </a:blipFill>
            </p:spPr>
            <p:txBody>
              <a:bodyPr/>
              <a:lstStyle/>
              <a:p>
                <a:r>
                  <a:rPr lang="en-US">
                    <a:noFill/>
                  </a:rPr>
                  <a:t> </a:t>
                </a:r>
              </a:p>
            </p:txBody>
          </p:sp>
        </mc:Fallback>
      </mc:AlternateContent>
      <p:graphicFrame>
        <p:nvGraphicFramePr>
          <p:cNvPr id="5" name="Object 4">
            <a:extLst>
              <a:ext uri="{FF2B5EF4-FFF2-40B4-BE49-F238E27FC236}">
                <a16:creationId xmlns:a16="http://schemas.microsoft.com/office/drawing/2014/main" id="{39261620-8204-4521-9EBE-074FB3AB2BE5}"/>
              </a:ext>
            </a:extLst>
          </p:cNvPr>
          <p:cNvGraphicFramePr>
            <a:graphicFrameLocks noChangeAspect="1"/>
          </p:cNvGraphicFramePr>
          <p:nvPr>
            <p:extLst>
              <p:ext uri="{D42A27DB-BD31-4B8C-83A1-F6EECF244321}">
                <p14:modId xmlns:p14="http://schemas.microsoft.com/office/powerpoint/2010/main" val="3333740125"/>
              </p:ext>
            </p:extLst>
          </p:nvPr>
        </p:nvGraphicFramePr>
        <p:xfrm>
          <a:off x="3464847" y="3428999"/>
          <a:ext cx="3476574" cy="582561"/>
        </p:xfrm>
        <a:graphic>
          <a:graphicData uri="http://schemas.openxmlformats.org/presentationml/2006/ole">
            <mc:AlternateContent xmlns:mc="http://schemas.openxmlformats.org/markup-compatibility/2006">
              <mc:Choice xmlns:v="urn:schemas-microsoft-com:vml" Requires="v">
                <p:oleObj spid="_x0000_s4098" name="Equation" r:id="rId6" imgW="2349360" imgH="393480" progId="Equation.DSMT4">
                  <p:embed/>
                </p:oleObj>
              </mc:Choice>
              <mc:Fallback>
                <p:oleObj name="Equation" r:id="rId6" imgW="2349360" imgH="393480" progId="Equation.DSMT4">
                  <p:embed/>
                  <p:pic>
                    <p:nvPicPr>
                      <p:cNvPr id="0" name=""/>
                      <p:cNvPicPr/>
                      <p:nvPr/>
                    </p:nvPicPr>
                    <p:blipFill>
                      <a:blip r:embed="rId7"/>
                      <a:stretch>
                        <a:fillRect/>
                      </a:stretch>
                    </p:blipFill>
                    <p:spPr>
                      <a:xfrm>
                        <a:off x="3464847" y="3428999"/>
                        <a:ext cx="3476574" cy="582561"/>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4AC556F-197C-4948-B1D5-9F8616DDC840}"/>
              </a:ext>
            </a:extLst>
          </p:cNvPr>
          <p:cNvGraphicFramePr>
            <a:graphicFrameLocks noChangeAspect="1"/>
          </p:cNvGraphicFramePr>
          <p:nvPr>
            <p:extLst>
              <p:ext uri="{D42A27DB-BD31-4B8C-83A1-F6EECF244321}">
                <p14:modId xmlns:p14="http://schemas.microsoft.com/office/powerpoint/2010/main" val="3368394029"/>
              </p:ext>
            </p:extLst>
          </p:nvPr>
        </p:nvGraphicFramePr>
        <p:xfrm>
          <a:off x="7229579" y="4335553"/>
          <a:ext cx="1361357" cy="464099"/>
        </p:xfrm>
        <a:graphic>
          <a:graphicData uri="http://schemas.openxmlformats.org/presentationml/2006/ole">
            <mc:AlternateContent xmlns:mc="http://schemas.openxmlformats.org/markup-compatibility/2006">
              <mc:Choice xmlns:v="urn:schemas-microsoft-com:vml" Requires="v">
                <p:oleObj spid="_x0000_s4099" name="Equation" r:id="rId8" imgW="1117440" imgH="380880" progId="Equation.DSMT4">
                  <p:embed/>
                </p:oleObj>
              </mc:Choice>
              <mc:Fallback>
                <p:oleObj name="Equation" r:id="rId8" imgW="1117440" imgH="380880" progId="Equation.DSMT4">
                  <p:embed/>
                  <p:pic>
                    <p:nvPicPr>
                      <p:cNvPr id="0" name=""/>
                      <p:cNvPicPr/>
                      <p:nvPr/>
                    </p:nvPicPr>
                    <p:blipFill>
                      <a:blip r:embed="rId9"/>
                      <a:stretch>
                        <a:fillRect/>
                      </a:stretch>
                    </p:blipFill>
                    <p:spPr>
                      <a:xfrm>
                        <a:off x="7229579" y="4335553"/>
                        <a:ext cx="1361357" cy="464099"/>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0B003FD-8F8F-4077-B3C3-7C9C4D10CCC2}"/>
              </a:ext>
            </a:extLst>
          </p:cNvPr>
          <p:cNvGraphicFramePr>
            <a:graphicFrameLocks noChangeAspect="1"/>
          </p:cNvGraphicFramePr>
          <p:nvPr>
            <p:extLst>
              <p:ext uri="{D42A27DB-BD31-4B8C-83A1-F6EECF244321}">
                <p14:modId xmlns:p14="http://schemas.microsoft.com/office/powerpoint/2010/main" val="942418170"/>
              </p:ext>
            </p:extLst>
          </p:nvPr>
        </p:nvGraphicFramePr>
        <p:xfrm>
          <a:off x="8923696" y="4294605"/>
          <a:ext cx="1525536" cy="486873"/>
        </p:xfrm>
        <a:graphic>
          <a:graphicData uri="http://schemas.openxmlformats.org/presentationml/2006/ole">
            <mc:AlternateContent xmlns:mc="http://schemas.openxmlformats.org/markup-compatibility/2006">
              <mc:Choice xmlns:v="urn:schemas-microsoft-com:vml" Requires="v">
                <p:oleObj spid="_x0000_s4100" name="Equation" r:id="rId10" imgW="1193760" imgH="380880" progId="Equation.DSMT4">
                  <p:embed/>
                </p:oleObj>
              </mc:Choice>
              <mc:Fallback>
                <p:oleObj name="Equation" r:id="rId10" imgW="1193760" imgH="380880" progId="Equation.DSMT4">
                  <p:embed/>
                  <p:pic>
                    <p:nvPicPr>
                      <p:cNvPr id="0" name=""/>
                      <p:cNvPicPr/>
                      <p:nvPr/>
                    </p:nvPicPr>
                    <p:blipFill>
                      <a:blip r:embed="rId11"/>
                      <a:stretch>
                        <a:fillRect/>
                      </a:stretch>
                    </p:blipFill>
                    <p:spPr>
                      <a:xfrm>
                        <a:off x="8923696" y="4294605"/>
                        <a:ext cx="1525536" cy="486873"/>
                      </a:xfrm>
                      <a:prstGeom prst="rect">
                        <a:avLst/>
                      </a:prstGeom>
                    </p:spPr>
                  </p:pic>
                </p:oleObj>
              </mc:Fallback>
            </mc:AlternateContent>
          </a:graphicData>
        </a:graphic>
      </p:graphicFrame>
    </p:spTree>
    <p:extLst>
      <p:ext uri="{BB962C8B-B14F-4D97-AF65-F5344CB8AC3E}">
        <p14:creationId xmlns:p14="http://schemas.microsoft.com/office/powerpoint/2010/main" val="379954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LUYỆN TẬP</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002263" y="3242446"/>
                <a:ext cx="4247069" cy="18066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err="1">
                    <a:solidFill>
                      <a:schemeClr val="bg1"/>
                    </a:solidFill>
                    <a:latin typeface="Times New Roman" panose="02020603050405020304" pitchFamily="18" charset="0"/>
                    <a:cs typeface="Times New Roman" panose="02020603050405020304" pitchFamily="18" charset="0"/>
                  </a:rPr>
                  <a:t>Thực</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hiện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bài</a:t>
                </a:r>
                <a:r>
                  <a:rPr lang="en-US" sz="2400" b="1"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400" b="1" i="1" dirty="0" smtClean="0">
                        <a:solidFill>
                          <a:schemeClr val="bg1"/>
                        </a:solidFill>
                        <a:latin typeface="Cambria Math" panose="02040503050406030204" pitchFamily="18" charset="0"/>
                        <a:cs typeface="Times New Roman" panose="02020603050405020304" pitchFamily="18" charset="0"/>
                      </a:rPr>
                      <m:t>𝟓</m:t>
                    </m:r>
                  </m:oMath>
                </a14:m>
                <a:r>
                  <a:rPr lang="en-US" sz="2400" b="1" i="1" dirty="0">
                    <a:solidFill>
                      <a:schemeClr val="bg1"/>
                    </a:solidFill>
                    <a:latin typeface="Times New Roman" panose="02020603050405020304" pitchFamily="18" charset="0"/>
                    <a:cs typeface="Times New Roman" panose="02020603050405020304" pitchFamily="18" charset="0"/>
                  </a:rPr>
                  <a:t> (SGK – tr </a:t>
                </a:r>
                <a14:m>
                  <m:oMath xmlns:m="http://schemas.openxmlformats.org/officeDocument/2006/math">
                    <m:r>
                      <a:rPr lang="en-US" sz="2400" b="1" i="1" dirty="0" smtClean="0">
                        <a:solidFill>
                          <a:schemeClr val="bg1"/>
                        </a:solidFill>
                        <a:latin typeface="Cambria Math" panose="02040503050406030204" pitchFamily="18" charset="0"/>
                        <a:cs typeface="Times New Roman" panose="02020603050405020304" pitchFamily="18" charset="0"/>
                      </a:rPr>
                      <m:t>𝟔𝟎</m:t>
                    </m:r>
                  </m:oMath>
                </a14:m>
                <a:r>
                  <a:rPr lang="en-US" sz="2400" b="1" i="1" dirty="0">
                    <a:solidFill>
                      <a:schemeClr val="bg1"/>
                    </a:solidFill>
                    <a:latin typeface="Times New Roman" panose="02020603050405020304" pitchFamily="18" charset="0"/>
                    <a:cs typeface="Times New Roman" panose="02020603050405020304" pitchFamily="18" charset="0"/>
                  </a:rPr>
                  <a:t>)</a:t>
                </a:r>
              </a:p>
            </p:txBody>
          </p:sp>
        </mc:Choice>
        <mc:Fallback xmlns="">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noRot="1" noChangeAspect="1" noMove="1" noResize="1" noEditPoints="1" noAdjustHandles="1" noChangeArrowheads="1" noChangeShapeType="1" noTextEdit="1"/>
              </p:cNvSpPr>
              <p:nvPr/>
            </p:nvSpPr>
            <p:spPr>
              <a:xfrm>
                <a:off x="1002263" y="3242446"/>
                <a:ext cx="4247069" cy="1806632"/>
              </a:xfrm>
              <a:prstGeom prst="rect">
                <a:avLst/>
              </a:prstGeom>
              <a:blipFill>
                <a:blip r:embed="rId3"/>
                <a:stretch>
                  <a:fillRect l="-2083" t="-4895"/>
                </a:stretch>
              </a:blipFill>
            </p:spPr>
            <p:txBody>
              <a:bodyPr/>
              <a:lstStyle/>
              <a:p>
                <a:r>
                  <a:rPr lang="en-VN">
                    <a:noFill/>
                  </a:rPr>
                  <a:t> </a:t>
                </a:r>
              </a:p>
            </p:txBody>
          </p:sp>
        </mc:Fallback>
      </mc:AlternateContent>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9ADC47F-811B-7F6E-0F3F-B1D32A802E42}"/>
                  </a:ext>
                </a:extLst>
              </p:cNvPr>
              <p:cNvSpPr txBox="1"/>
              <p:nvPr/>
            </p:nvSpPr>
            <p:spPr>
              <a:xfrm>
                <a:off x="301297" y="788070"/>
                <a:ext cx="11589406" cy="3903954"/>
              </a:xfrm>
              <a:prstGeom prst="rect">
                <a:avLst/>
              </a:prstGeom>
              <a:noFill/>
            </p:spPr>
            <p:txBody>
              <a:bodyPr wrap="square">
                <a:spAutoFit/>
              </a:bodyPr>
              <a:lstStyle/>
              <a:p>
                <a:pPr algn="just">
                  <a:lnSpc>
                    <a:spcPct val="150000"/>
                  </a:lnSpc>
                  <a:spcBef>
                    <a:spcPts val="300"/>
                  </a:spcBef>
                  <a:spcAft>
                    <a:spcPts val="300"/>
                  </a:spcAft>
                </a:pP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4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2019</m:t>
                    </m:r>
                  </m:oMath>
                </a14:m>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4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5 000 </m:t>
                    </m:r>
                  </m:oMath>
                </a14:m>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4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2020</m:t>
                    </m:r>
                  </m:oMath>
                </a14:m>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4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2021</m:t>
                    </m:r>
                  </m:oMath>
                </a14:m>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4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2020</m:t>
                    </m:r>
                  </m:oMath>
                </a14:m>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24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4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2019</m:t>
                    </m:r>
                  </m:oMath>
                </a14:m>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4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2021</m:t>
                    </m:r>
                  </m:oMath>
                </a14:m>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4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so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4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2020</m:t>
                    </m:r>
                  </m:oMath>
                </a14:m>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4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2021</m:t>
                    </m:r>
                  </m:oMath>
                </a14:m>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51</a:t>
                </a:r>
                <a14:m>
                  <m:oMath xmlns:m="http://schemas.openxmlformats.org/officeDocument/2006/math">
                    <m:r>
                      <a:rPr lang="vi-VN" sz="24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4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2019</m:t>
                    </m:r>
                  </m:oMath>
                </a14:m>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vi-VN" sz="24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i="1" dirty="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89ADC47F-811B-7F6E-0F3F-B1D32A802E42}"/>
                  </a:ext>
                </a:extLst>
              </p:cNvPr>
              <p:cNvSpPr txBox="1">
                <a:spLocks noRot="1" noChangeAspect="1" noMove="1" noResize="1" noEditPoints="1" noAdjustHandles="1" noChangeArrowheads="1" noChangeShapeType="1" noTextEdit="1"/>
              </p:cNvSpPr>
              <p:nvPr/>
            </p:nvSpPr>
            <p:spPr>
              <a:xfrm>
                <a:off x="301297" y="788070"/>
                <a:ext cx="11589406" cy="3903954"/>
              </a:xfrm>
              <a:prstGeom prst="rect">
                <a:avLst/>
              </a:prstGeom>
              <a:blipFill>
                <a:blip r:embed="rId4"/>
                <a:stretch>
                  <a:fillRect l="-766" r="-766" b="-2913"/>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7C36B62-0574-650C-A80A-CD535D5BC21D}"/>
                  </a:ext>
                </a:extLst>
              </p:cNvPr>
              <p:cNvSpPr txBox="1"/>
              <p:nvPr/>
            </p:nvSpPr>
            <p:spPr>
              <a:xfrm>
                <a:off x="301297" y="326405"/>
                <a:ext cx="3209533" cy="461665"/>
              </a:xfrm>
              <a:prstGeom prst="rect">
                <a:avLst/>
              </a:prstGeom>
              <a:noFill/>
            </p:spPr>
            <p:txBody>
              <a:bodyPr wrap="none" rtlCol="0">
                <a:spAutoFit/>
              </a:bodyPr>
              <a:lstStyle/>
              <a:p>
                <a:r>
                  <a:rPr lang="en-VN" sz="2400" b="1" i="1" u="sng" dirty="0">
                    <a:solidFill>
                      <a:schemeClr val="bg1"/>
                    </a:solidFill>
                    <a:latin typeface="Times New Roman" panose="02020603050405020304" pitchFamily="18" charset="0"/>
                    <a:cs typeface="Times New Roman" panose="02020603050405020304" pitchFamily="18" charset="0"/>
                  </a:rPr>
                  <a:t>Bài </a:t>
                </a:r>
                <a14:m>
                  <m:oMath xmlns:m="http://schemas.openxmlformats.org/officeDocument/2006/math">
                    <m:r>
                      <a:rPr lang="en-VN" sz="2400" b="1" i="1" u="sng" dirty="0" smtClean="0">
                        <a:solidFill>
                          <a:schemeClr val="bg1"/>
                        </a:solidFill>
                        <a:latin typeface="Cambria Math" panose="02040503050406030204" pitchFamily="18" charset="0"/>
                        <a:cs typeface="Times New Roman" panose="02020603050405020304" pitchFamily="18" charset="0"/>
                      </a:rPr>
                      <m:t>𝟓</m:t>
                    </m:r>
                  </m:oMath>
                </a14:m>
                <a:r>
                  <a:rPr lang="en-VN" sz="2400" b="1" i="1" u="sng" dirty="0">
                    <a:solidFill>
                      <a:schemeClr val="bg1"/>
                    </a:solidFill>
                    <a:latin typeface="Times New Roman" panose="02020603050405020304" pitchFamily="18" charset="0"/>
                    <a:cs typeface="Times New Roman" panose="02020603050405020304" pitchFamily="18" charset="0"/>
                  </a:rPr>
                  <a:t> (SGK – trang </a:t>
                </a:r>
                <a14:m>
                  <m:oMath xmlns:m="http://schemas.openxmlformats.org/officeDocument/2006/math">
                    <m:r>
                      <a:rPr lang="en-VN" sz="2400" b="1" i="1" u="sng" dirty="0" smtClean="0">
                        <a:solidFill>
                          <a:schemeClr val="bg1"/>
                        </a:solidFill>
                        <a:latin typeface="Cambria Math" panose="02040503050406030204" pitchFamily="18" charset="0"/>
                        <a:cs typeface="Times New Roman" panose="02020603050405020304" pitchFamily="18" charset="0"/>
                      </a:rPr>
                      <m:t>𝟔𝟎</m:t>
                    </m:r>
                  </m:oMath>
                </a14:m>
                <a:r>
                  <a:rPr lang="en-VN" sz="2400" b="1" i="1" u="sng" dirty="0">
                    <a:solidFill>
                      <a:schemeClr val="bg1"/>
                    </a:solidFill>
                    <a:latin typeface="Times New Roman" panose="02020603050405020304" pitchFamily="18"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57C36B62-0574-650C-A80A-CD535D5BC21D}"/>
                  </a:ext>
                </a:extLst>
              </p:cNvPr>
              <p:cNvSpPr txBox="1">
                <a:spLocks noRot="1" noChangeAspect="1" noMove="1" noResize="1" noEditPoints="1" noAdjustHandles="1" noChangeArrowheads="1" noChangeShapeType="1" noTextEdit="1"/>
              </p:cNvSpPr>
              <p:nvPr/>
            </p:nvSpPr>
            <p:spPr>
              <a:xfrm>
                <a:off x="301297" y="326405"/>
                <a:ext cx="3209533" cy="461665"/>
              </a:xfrm>
              <a:prstGeom prst="rect">
                <a:avLst/>
              </a:prstGeom>
              <a:blipFill>
                <a:blip r:embed="rId5"/>
                <a:stretch>
                  <a:fillRect l="-2756" t="-10811" r="-1969" b="-29730"/>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EA7B36-5FC4-5749-1B20-284685BAF390}"/>
                  </a:ext>
                </a:extLst>
              </p:cNvPr>
              <p:cNvSpPr txBox="1"/>
              <p:nvPr/>
            </p:nvSpPr>
            <p:spPr>
              <a:xfrm>
                <a:off x="4716455" y="5385705"/>
                <a:ext cx="2778325" cy="523220"/>
              </a:xfrm>
              <a:prstGeom prst="rect">
                <a:avLst/>
              </a:prstGeom>
              <a:noFill/>
            </p:spPr>
            <p:txBody>
              <a:bodyPr wrap="none" rtlCol="0">
                <a:spAutoFit/>
              </a:bodyPr>
              <a:lstStyle/>
              <a:p>
                <a:r>
                  <a:rPr lang="en-US" sz="2800" dirty="0">
                    <a:solidFill>
                      <a:schemeClr val="bg1"/>
                    </a:solidFill>
                    <a:latin typeface="Times New Roman" panose="02020603050405020304" pitchFamily="18" charset="0"/>
                    <a:cs typeface="Times New Roman" panose="02020603050405020304" pitchFamily="18" charset="0"/>
                  </a:rPr>
                  <a:t>T</a:t>
                </a:r>
                <a:r>
                  <a:rPr lang="en-VN" sz="2800" dirty="0">
                    <a:solidFill>
                      <a:schemeClr val="bg1"/>
                    </a:solidFill>
                    <a:latin typeface="Times New Roman" panose="02020603050405020304" pitchFamily="18" charset="0"/>
                    <a:cs typeface="Times New Roman" panose="02020603050405020304" pitchFamily="18" charset="0"/>
                  </a:rPr>
                  <a:t>hời gian: </a:t>
                </a:r>
                <a14:m>
                  <m:oMath xmlns:m="http://schemas.openxmlformats.org/officeDocument/2006/math">
                    <m:r>
                      <a:rPr lang="vi-VN" sz="2800" b="0" i="1" smtClean="0">
                        <a:solidFill>
                          <a:schemeClr val="bg1"/>
                        </a:solidFill>
                        <a:latin typeface="Cambria Math" panose="02040503050406030204" pitchFamily="18" charset="0"/>
                        <a:cs typeface="Times New Roman" panose="02020603050405020304" pitchFamily="18" charset="0"/>
                      </a:rPr>
                      <m:t>3</m:t>
                    </m:r>
                  </m:oMath>
                </a14:m>
                <a:r>
                  <a:rPr lang="en-VN" sz="2800" b="1" dirty="0">
                    <a:solidFill>
                      <a:srgbClr val="FFFF00"/>
                    </a:solidFill>
                    <a:latin typeface="Times New Roman" panose="02020603050405020304" pitchFamily="18" charset="0"/>
                    <a:cs typeface="Times New Roman" panose="02020603050405020304" pitchFamily="18" charset="0"/>
                  </a:rPr>
                  <a:t> phút</a:t>
                </a:r>
              </a:p>
            </p:txBody>
          </p:sp>
        </mc:Choice>
        <mc:Fallback xmlns="">
          <p:sp>
            <p:nvSpPr>
              <p:cNvPr id="5" name="TextBox 4">
                <a:extLst>
                  <a:ext uri="{FF2B5EF4-FFF2-40B4-BE49-F238E27FC236}">
                    <a16:creationId xmlns:a16="http://schemas.microsoft.com/office/drawing/2014/main" id="{BDEA7B36-5FC4-5749-1B20-284685BAF390}"/>
                  </a:ext>
                </a:extLst>
              </p:cNvPr>
              <p:cNvSpPr txBox="1">
                <a:spLocks noRot="1" noChangeAspect="1" noMove="1" noResize="1" noEditPoints="1" noAdjustHandles="1" noChangeArrowheads="1" noChangeShapeType="1" noTextEdit="1"/>
              </p:cNvSpPr>
              <p:nvPr/>
            </p:nvSpPr>
            <p:spPr>
              <a:xfrm>
                <a:off x="4716455" y="5385705"/>
                <a:ext cx="2778325" cy="523220"/>
              </a:xfrm>
              <a:prstGeom prst="rect">
                <a:avLst/>
              </a:prstGeom>
              <a:blipFill>
                <a:blip r:embed="rId6"/>
                <a:stretch>
                  <a:fillRect l="-4566" t="-9302" r="-4110" b="-32558"/>
                </a:stretch>
              </a:blipFill>
            </p:spPr>
            <p:txBody>
              <a:bodyPr/>
              <a:lstStyle/>
              <a:p>
                <a:r>
                  <a:rPr lang="en-VN">
                    <a:noFill/>
                  </a:rPr>
                  <a:t> </a:t>
                </a:r>
              </a:p>
            </p:txBody>
          </p:sp>
        </mc:Fallback>
      </mc:AlternateContent>
      <p:pic>
        <p:nvPicPr>
          <p:cNvPr id="7"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12F81E9-7813-4A4B-60D4-718B6CDB03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8593" y="4692024"/>
            <a:ext cx="1561730" cy="1561730"/>
          </a:xfrm>
          <a:prstGeom prst="rect">
            <a:avLst/>
          </a:prstGeom>
        </p:spPr>
      </p:pic>
      <p:pic>
        <p:nvPicPr>
          <p:cNvPr id="2" name="ĐÊM NGƯƠC 3 PHUT  BONG SÔ_720p">
            <a:hlinkClick r:id="" action="ppaction://media"/>
            <a:extLst>
              <a:ext uri="{FF2B5EF4-FFF2-40B4-BE49-F238E27FC236}">
                <a16:creationId xmlns:a16="http://schemas.microsoft.com/office/drawing/2014/main" id="{7233C0F0-2691-1633-CD5E-FD7F7C4D42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991676" y="4454502"/>
            <a:ext cx="3620932" cy="2036774"/>
          </a:xfrm>
          <a:prstGeom prst="rect">
            <a:avLst/>
          </a:prstGeom>
        </p:spPr>
      </p:pic>
    </p:spTree>
    <p:extLst>
      <p:ext uri="{BB962C8B-B14F-4D97-AF65-F5344CB8AC3E}">
        <p14:creationId xmlns:p14="http://schemas.microsoft.com/office/powerpoint/2010/main" val="10998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5"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A020C2E-4EE7-D985-DCBA-3279861BB11D}"/>
              </a:ext>
            </a:extLst>
          </p:cNvPr>
          <p:cNvGraphicFramePr>
            <a:graphicFrameLocks noGrp="1"/>
          </p:cNvGraphicFramePr>
          <p:nvPr>
            <p:extLst>
              <p:ext uri="{D42A27DB-BD31-4B8C-83A1-F6EECF244321}">
                <p14:modId xmlns:p14="http://schemas.microsoft.com/office/powerpoint/2010/main" val="2969493183"/>
              </p:ext>
            </p:extLst>
          </p:nvPr>
        </p:nvGraphicFramePr>
        <p:xfrm>
          <a:off x="135468" y="1617133"/>
          <a:ext cx="11930026" cy="3290862"/>
        </p:xfrm>
        <a:graphic>
          <a:graphicData uri="http://schemas.openxmlformats.org/drawingml/2006/table">
            <a:tbl>
              <a:tblPr firstRow="1" bandRow="1">
                <a:tableStyleId>{17292A2E-F333-43FB-9621-5CBBE7FDCDCB}</a:tableStyleId>
              </a:tblPr>
              <a:tblGrid>
                <a:gridCol w="2780685">
                  <a:extLst>
                    <a:ext uri="{9D8B030D-6E8A-4147-A177-3AD203B41FA5}">
                      <a16:colId xmlns:a16="http://schemas.microsoft.com/office/drawing/2014/main" val="3980172491"/>
                    </a:ext>
                  </a:extLst>
                </a:gridCol>
                <a:gridCol w="3129047">
                  <a:extLst>
                    <a:ext uri="{9D8B030D-6E8A-4147-A177-3AD203B41FA5}">
                      <a16:colId xmlns:a16="http://schemas.microsoft.com/office/drawing/2014/main" val="2654158013"/>
                    </a:ext>
                  </a:extLst>
                </a:gridCol>
                <a:gridCol w="6020294">
                  <a:extLst>
                    <a:ext uri="{9D8B030D-6E8A-4147-A177-3AD203B41FA5}">
                      <a16:colId xmlns:a16="http://schemas.microsoft.com/office/drawing/2014/main" val="100543770"/>
                    </a:ext>
                  </a:extLst>
                </a:gridCol>
              </a:tblGrid>
              <a:tr h="1549401">
                <a:tc>
                  <a:txBody>
                    <a:bodyPr/>
                    <a:lstStyle/>
                    <a:p>
                      <a:pPr algn="ctr"/>
                      <a:r>
                        <a:rPr lang="en-VN" sz="3000" dirty="0">
                          <a:latin typeface="Times New Roman" panose="02020603050405020304" pitchFamily="18" charset="0"/>
                          <a:cs typeface="Times New Roman" panose="02020603050405020304" pitchFamily="18" charset="0"/>
                        </a:rPr>
                        <a:t>Số sản phẩm</a:t>
                      </a:r>
                      <a:endParaRPr lang="en-US" sz="3000" dirty="0">
                        <a:latin typeface="Times New Roman" panose="02020603050405020304" pitchFamily="18" charset="0"/>
                        <a:cs typeface="Times New Roman" panose="02020603050405020304" pitchFamily="18" charset="0"/>
                      </a:endParaRPr>
                    </a:p>
                    <a:p>
                      <a:pPr algn="l"/>
                      <a:r>
                        <a:rPr lang="en-US" sz="3000" dirty="0">
                          <a:latin typeface="Times New Roman" panose="02020603050405020304" pitchFamily="18" charset="0"/>
                          <a:cs typeface="Times New Roman" panose="02020603050405020304" pitchFamily="18" charset="0"/>
                        </a:rPr>
                        <a:t>  </a:t>
                      </a:r>
                      <a:r>
                        <a:rPr lang="en-VN"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   </a:t>
                      </a:r>
                      <a:r>
                        <a:rPr lang="en-VN" sz="3000" dirty="0">
                          <a:latin typeface="Times New Roman" panose="02020603050405020304" pitchFamily="18" charset="0"/>
                          <a:cs typeface="Times New Roman" panose="02020603050405020304" pitchFamily="18" charset="0"/>
                        </a:rPr>
                        <a:t>năm</a:t>
                      </a:r>
                    </a:p>
                    <a:p>
                      <a:pPr algn="ctr"/>
                      <a:r>
                        <a:rPr lang="en-VN" sz="3000" dirty="0">
                          <a:latin typeface="Times New Roman" panose="02020603050405020304" pitchFamily="18" charset="0"/>
                          <a:cs typeface="Times New Roman" panose="02020603050405020304" pitchFamily="18" charset="0"/>
                        </a:rPr>
                        <a:t>(sản phẩm)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lang="en-VN" sz="3000" dirty="0">
                          <a:latin typeface="Times New Roman" panose="02020603050405020304" pitchFamily="18" charset="0"/>
                          <a:cs typeface="Times New Roman" panose="02020603050405020304" pitchFamily="18" charset="0"/>
                        </a:rPr>
                        <a:t>Số sản phẩm thực tế năm</a:t>
                      </a:r>
                    </a:p>
                    <a:p>
                      <a:pPr algn="ctr"/>
                      <a:r>
                        <a:rPr lang="en-VN" sz="3000" dirty="0">
                          <a:latin typeface="Times New Roman" panose="02020603050405020304" pitchFamily="18" charset="0"/>
                          <a:cs typeface="Times New Roman" panose="02020603050405020304" pitchFamily="18" charset="0"/>
                        </a:rPr>
                        <a:t>(sản phẩm)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sz="3000" dirty="0">
                          <a:latin typeface="Times New Roman" panose="02020603050405020304" pitchFamily="18" charset="0"/>
                          <a:cs typeface="Times New Roman" panose="02020603050405020304" pitchFamily="18" charset="0"/>
                        </a:rPr>
                        <a:t>Số sản phẩm thực tế năm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latin typeface="Times New Roman" panose="02020603050405020304" pitchFamily="18" charset="0"/>
                          <a:cs typeface="Times New Roman" panose="02020603050405020304" pitchFamily="18" charset="0"/>
                        </a:rPr>
                        <a:t>(s</a:t>
                      </a:r>
                      <a:r>
                        <a:rPr lang="en-VN" sz="3000" dirty="0">
                          <a:latin typeface="Times New Roman" panose="02020603050405020304" pitchFamily="18" charset="0"/>
                          <a:cs typeface="Times New Roman" panose="02020603050405020304" pitchFamily="18" charset="0"/>
                        </a:rPr>
                        <a:t>ản phẩm)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4245410"/>
                  </a:ext>
                </a:extLst>
              </a:tr>
              <a:tr h="1741461">
                <a:tc>
                  <a:txBody>
                    <a:bodyPr/>
                    <a:lstStyle/>
                    <a:p>
                      <a:endParaRPr lang="en-VN" sz="30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VN" sz="30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VN" sz="30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403637"/>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D73BD96-200D-B2A8-C148-469AB586AFAE}"/>
                  </a:ext>
                </a:extLst>
              </p:cNvPr>
              <p:cNvSpPr txBox="1"/>
              <p:nvPr/>
            </p:nvSpPr>
            <p:spPr>
              <a:xfrm>
                <a:off x="1034902" y="4939190"/>
                <a:ext cx="10228506" cy="1770934"/>
              </a:xfrm>
              <a:prstGeom prst="rect">
                <a:avLst/>
              </a:prstGeom>
              <a:noFill/>
            </p:spPr>
            <p:txBody>
              <a:bodyPr wrap="none" rtlCol="0">
                <a:spAutoFit/>
              </a:bodyPr>
              <a:lstStyle/>
              <a:p>
                <a:r>
                  <a:rPr lang="en-VN" sz="4000" dirty="0">
                    <a:solidFill>
                      <a:schemeClr val="bg1"/>
                    </a:solidFill>
                    <a:latin typeface="Times New Roman" panose="02020603050405020304" pitchFamily="18" charset="0"/>
                    <a:cs typeface="Times New Roman" panose="02020603050405020304" pitchFamily="18" charset="0"/>
                  </a:rPr>
                  <a:t>Ta có phương trình:</a:t>
                </a:r>
              </a:p>
              <a:p>
                <a:pPr/>
                <a14:m>
                  <m:oMathPara xmlns:m="http://schemas.openxmlformats.org/officeDocument/2006/math">
                    <m:oMathParaPr>
                      <m:jc m:val="centerGroup"/>
                    </m:oMathParaPr>
                    <m:oMath xmlns:m="http://schemas.openxmlformats.org/officeDocument/2006/math">
                      <m:r>
                        <a:rPr lang="vi-VN" sz="4000" b="1" i="1">
                          <a:solidFill>
                            <a:srgbClr val="FFFF00"/>
                          </a:solidFill>
                          <a:latin typeface="Cambria Math" panose="02040503050406030204" pitchFamily="18" charset="0"/>
                        </a:rPr>
                        <m:t>𝟓𝟎𝟎𝟎</m:t>
                      </m:r>
                      <m:r>
                        <a:rPr lang="vi-VN" sz="4000" b="1" i="1">
                          <a:solidFill>
                            <a:srgbClr val="FFFF00"/>
                          </a:solidFill>
                          <a:latin typeface="Cambria Math" panose="02040503050406030204" pitchFamily="18" charset="0"/>
                        </a:rPr>
                        <m:t>−</m:t>
                      </m:r>
                      <m:r>
                        <a:rPr lang="vi-VN" sz="4000" b="1" i="1">
                          <a:solidFill>
                            <a:srgbClr val="FFFF00"/>
                          </a:solidFill>
                          <a:latin typeface="Cambria Math" panose="02040503050406030204" pitchFamily="18" charset="0"/>
                        </a:rPr>
                        <m:t>𝟓𝟎</m:t>
                      </m:r>
                      <m:r>
                        <a:rPr lang="vi-VN" sz="4000" b="1" i="1">
                          <a:solidFill>
                            <a:srgbClr val="FFFF00"/>
                          </a:solidFill>
                          <a:latin typeface="Cambria Math" panose="02040503050406030204" pitchFamily="18" charset="0"/>
                        </a:rPr>
                        <m:t>𝒙</m:t>
                      </m:r>
                      <m:r>
                        <a:rPr lang="vi-VN" sz="4000" b="1" i="1">
                          <a:solidFill>
                            <a:srgbClr val="FFFF00"/>
                          </a:solidFill>
                          <a:latin typeface="Cambria Math" panose="02040503050406030204" pitchFamily="18" charset="0"/>
                        </a:rPr>
                        <m:t>−</m:t>
                      </m:r>
                      <m:d>
                        <m:dPr>
                          <m:ctrlPr>
                            <a:rPr lang="vi-VN" sz="4000" b="1" i="1">
                              <a:solidFill>
                                <a:srgbClr val="FFFF00"/>
                              </a:solidFill>
                              <a:latin typeface="Cambria Math" panose="02040503050406030204" pitchFamily="18" charset="0"/>
                            </a:rPr>
                          </m:ctrlPr>
                        </m:dPr>
                        <m:e>
                          <m:r>
                            <a:rPr lang="vi-VN" sz="4000" b="1" i="1">
                              <a:solidFill>
                                <a:srgbClr val="FFFF00"/>
                              </a:solidFill>
                              <a:latin typeface="Cambria Math" panose="02040503050406030204" pitchFamily="18" charset="0"/>
                            </a:rPr>
                            <m:t>𝟓𝟎𝟎𝟎</m:t>
                          </m:r>
                          <m:r>
                            <a:rPr lang="vi-VN" sz="4000" b="1" i="1">
                              <a:solidFill>
                                <a:srgbClr val="FFFF00"/>
                              </a:solidFill>
                              <a:latin typeface="Cambria Math" panose="02040503050406030204" pitchFamily="18" charset="0"/>
                            </a:rPr>
                            <m:t>−</m:t>
                          </m:r>
                          <m:r>
                            <a:rPr lang="vi-VN" sz="4000" b="1" i="1">
                              <a:solidFill>
                                <a:srgbClr val="FFFF00"/>
                              </a:solidFill>
                              <a:latin typeface="Cambria Math" panose="02040503050406030204" pitchFamily="18" charset="0"/>
                            </a:rPr>
                            <m:t>𝟓𝟎</m:t>
                          </m:r>
                          <m:r>
                            <a:rPr lang="vi-VN" sz="4000" b="1" i="1">
                              <a:solidFill>
                                <a:srgbClr val="FFFF00"/>
                              </a:solidFill>
                              <a:latin typeface="Cambria Math" panose="02040503050406030204" pitchFamily="18" charset="0"/>
                            </a:rPr>
                            <m:t>𝒙</m:t>
                          </m:r>
                        </m:e>
                      </m:d>
                      <m:r>
                        <a:rPr lang="vi-VN" sz="4000" b="1" i="1">
                          <a:solidFill>
                            <a:srgbClr val="FFFF00"/>
                          </a:solidFill>
                          <a:latin typeface="Cambria Math" panose="02040503050406030204" pitchFamily="18" charset="0"/>
                        </a:rPr>
                        <m:t>∙</m:t>
                      </m:r>
                      <m:f>
                        <m:fPr>
                          <m:ctrlPr>
                            <a:rPr lang="vi-VN" sz="4000" b="1" i="1">
                              <a:solidFill>
                                <a:srgbClr val="FFFF00"/>
                              </a:solidFill>
                              <a:latin typeface="Cambria Math" panose="02040503050406030204" pitchFamily="18" charset="0"/>
                            </a:rPr>
                          </m:ctrlPr>
                        </m:fPr>
                        <m:num>
                          <m:r>
                            <a:rPr lang="vi-VN" sz="4000" b="1" i="1">
                              <a:solidFill>
                                <a:srgbClr val="FFFF00"/>
                              </a:solidFill>
                              <a:latin typeface="Cambria Math" panose="02040503050406030204" pitchFamily="18" charset="0"/>
                            </a:rPr>
                            <m:t>𝒙</m:t>
                          </m:r>
                        </m:num>
                        <m:den>
                          <m:r>
                            <a:rPr lang="vi-VN" sz="4000" b="1" i="1">
                              <a:solidFill>
                                <a:srgbClr val="FFFF00"/>
                              </a:solidFill>
                              <a:latin typeface="Cambria Math" panose="02040503050406030204" pitchFamily="18" charset="0"/>
                            </a:rPr>
                            <m:t>𝟏𝟎𝟎</m:t>
                          </m:r>
                        </m:den>
                      </m:f>
                      <m:r>
                        <a:rPr lang="vi-VN" sz="4000" b="1" i="1">
                          <a:solidFill>
                            <a:srgbClr val="FFFF00"/>
                          </a:solidFill>
                          <a:latin typeface="Cambria Math" panose="02040503050406030204" pitchFamily="18" charset="0"/>
                        </a:rPr>
                        <m:t>=</m:t>
                      </m:r>
                      <m:r>
                        <a:rPr lang="vi-VN" sz="4000" b="1" i="1">
                          <a:solidFill>
                            <a:srgbClr val="FFFF00"/>
                          </a:solidFill>
                          <a:latin typeface="Cambria Math" panose="02040503050406030204" pitchFamily="18" charset="0"/>
                        </a:rPr>
                        <m:t>𝟐</m:t>
                      </m:r>
                      <m:r>
                        <a:rPr lang="vi-VN" sz="4000" b="1" i="1">
                          <a:solidFill>
                            <a:srgbClr val="FFFF00"/>
                          </a:solidFill>
                          <a:latin typeface="Cambria Math" panose="02040503050406030204" pitchFamily="18" charset="0"/>
                        </a:rPr>
                        <m:t> </m:t>
                      </m:r>
                      <m:r>
                        <a:rPr lang="vi-VN" sz="4000" b="1" i="1">
                          <a:solidFill>
                            <a:srgbClr val="FFFF00"/>
                          </a:solidFill>
                          <a:latin typeface="Cambria Math" panose="02040503050406030204" pitchFamily="18" charset="0"/>
                        </a:rPr>
                        <m:t>𝟒𝟓𝟎</m:t>
                      </m:r>
                    </m:oMath>
                  </m:oMathPara>
                </a14:m>
                <a:endParaRPr lang="en-VN" sz="4000" b="1" i="1" dirty="0">
                  <a:solidFill>
                    <a:srgbClr val="FFFF00"/>
                  </a:solidFill>
                  <a:latin typeface="+mj-lt"/>
                </a:endParaRPr>
              </a:p>
            </p:txBody>
          </p:sp>
        </mc:Choice>
        <mc:Fallback xmlns="">
          <p:sp>
            <p:nvSpPr>
              <p:cNvPr id="8" name="TextBox 7">
                <a:extLst>
                  <a:ext uri="{FF2B5EF4-FFF2-40B4-BE49-F238E27FC236}">
                    <a16:creationId xmlns:a16="http://schemas.microsoft.com/office/drawing/2014/main" id="{BD73BD96-200D-B2A8-C148-469AB586AFAE}"/>
                  </a:ext>
                </a:extLst>
              </p:cNvPr>
              <p:cNvSpPr txBox="1">
                <a:spLocks noRot="1" noChangeAspect="1" noMove="1" noResize="1" noEditPoints="1" noAdjustHandles="1" noChangeArrowheads="1" noChangeShapeType="1" noTextEdit="1"/>
              </p:cNvSpPr>
              <p:nvPr/>
            </p:nvSpPr>
            <p:spPr>
              <a:xfrm>
                <a:off x="1034902" y="4939190"/>
                <a:ext cx="10228506" cy="1770934"/>
              </a:xfrm>
              <a:prstGeom prst="rect">
                <a:avLst/>
              </a:prstGeom>
              <a:blipFill>
                <a:blip r:embed="rId4"/>
                <a:stretch>
                  <a:fillRect l="-2145" t="-6186"/>
                </a:stretch>
              </a:blipFill>
            </p:spPr>
            <p:txBody>
              <a:bodyPr/>
              <a:lstStyle/>
              <a:p>
                <a:r>
                  <a:rPr lang="en-US">
                    <a:noFill/>
                  </a:rPr>
                  <a:t> </a:t>
                </a:r>
              </a:p>
            </p:txBody>
          </p:sp>
        </mc:Fallback>
      </mc:AlternateContent>
      <p:graphicFrame>
        <p:nvGraphicFramePr>
          <p:cNvPr id="2" name="Object 1">
            <a:extLst>
              <a:ext uri="{FF2B5EF4-FFF2-40B4-BE49-F238E27FC236}">
                <a16:creationId xmlns:a16="http://schemas.microsoft.com/office/drawing/2014/main" id="{1484717E-E39F-492B-9945-68D26912BC3B}"/>
              </a:ext>
            </a:extLst>
          </p:cNvPr>
          <p:cNvGraphicFramePr>
            <a:graphicFrameLocks noChangeAspect="1"/>
          </p:cNvGraphicFramePr>
          <p:nvPr>
            <p:extLst>
              <p:ext uri="{D42A27DB-BD31-4B8C-83A1-F6EECF244321}">
                <p14:modId xmlns:p14="http://schemas.microsoft.com/office/powerpoint/2010/main" val="945382060"/>
              </p:ext>
            </p:extLst>
          </p:nvPr>
        </p:nvGraphicFramePr>
        <p:xfrm>
          <a:off x="968534" y="3783955"/>
          <a:ext cx="1031084" cy="391101"/>
        </p:xfrm>
        <a:graphic>
          <a:graphicData uri="http://schemas.openxmlformats.org/presentationml/2006/ole">
            <mc:AlternateContent xmlns:mc="http://schemas.openxmlformats.org/markup-compatibility/2006">
              <mc:Choice xmlns:v="urn:schemas-microsoft-com:vml" Requires="v">
                <p:oleObj spid="_x0000_s5122" name="Equation" r:id="rId5" imgW="736560" imgH="279360" progId="Equation.DSMT4">
                  <p:embed/>
                </p:oleObj>
              </mc:Choice>
              <mc:Fallback>
                <p:oleObj name="Equation" r:id="rId5" imgW="736560" imgH="279360" progId="Equation.DSMT4">
                  <p:embed/>
                  <p:pic>
                    <p:nvPicPr>
                      <p:cNvPr id="0" name=""/>
                      <p:cNvPicPr/>
                      <p:nvPr/>
                    </p:nvPicPr>
                    <p:blipFill>
                      <a:blip r:embed="rId6"/>
                      <a:stretch>
                        <a:fillRect/>
                      </a:stretch>
                    </p:blipFill>
                    <p:spPr>
                      <a:xfrm>
                        <a:off x="968534" y="3783955"/>
                        <a:ext cx="1031084" cy="391101"/>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F5B19FC0-ECD6-4CB0-A1D0-F913B6FE70F7}"/>
              </a:ext>
            </a:extLst>
          </p:cNvPr>
          <p:cNvGraphicFramePr>
            <a:graphicFrameLocks noChangeAspect="1"/>
          </p:cNvGraphicFramePr>
          <p:nvPr>
            <p:extLst>
              <p:ext uri="{D42A27DB-BD31-4B8C-83A1-F6EECF244321}">
                <p14:modId xmlns:p14="http://schemas.microsoft.com/office/powerpoint/2010/main" val="3577713238"/>
              </p:ext>
            </p:extLst>
          </p:nvPr>
        </p:nvGraphicFramePr>
        <p:xfrm>
          <a:off x="3507453" y="3768787"/>
          <a:ext cx="2044388" cy="391101"/>
        </p:xfrm>
        <a:graphic>
          <a:graphicData uri="http://schemas.openxmlformats.org/presentationml/2006/ole">
            <mc:AlternateContent xmlns:mc="http://schemas.openxmlformats.org/markup-compatibility/2006">
              <mc:Choice xmlns:v="urn:schemas-microsoft-com:vml" Requires="v">
                <p:oleObj spid="_x0000_s5123" name="Equation" r:id="rId7" imgW="1460160" imgH="279360" progId="Equation.DSMT4">
                  <p:embed/>
                </p:oleObj>
              </mc:Choice>
              <mc:Fallback>
                <p:oleObj name="Equation" r:id="rId7" imgW="1460160" imgH="279360" progId="Equation.DSMT4">
                  <p:embed/>
                  <p:pic>
                    <p:nvPicPr>
                      <p:cNvPr id="0" name=""/>
                      <p:cNvPicPr/>
                      <p:nvPr/>
                    </p:nvPicPr>
                    <p:blipFill>
                      <a:blip r:embed="rId8"/>
                      <a:stretch>
                        <a:fillRect/>
                      </a:stretch>
                    </p:blipFill>
                    <p:spPr>
                      <a:xfrm>
                        <a:off x="3507453" y="3768787"/>
                        <a:ext cx="2044388" cy="391101"/>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C971EA3-F726-4F7C-922D-AE14B9FBCEEE}"/>
              </a:ext>
            </a:extLst>
          </p:cNvPr>
          <p:cNvGraphicFramePr>
            <a:graphicFrameLocks noChangeAspect="1"/>
          </p:cNvGraphicFramePr>
          <p:nvPr>
            <p:extLst>
              <p:ext uri="{D42A27DB-BD31-4B8C-83A1-F6EECF244321}">
                <p14:modId xmlns:p14="http://schemas.microsoft.com/office/powerpoint/2010/main" val="676194697"/>
              </p:ext>
            </p:extLst>
          </p:nvPr>
        </p:nvGraphicFramePr>
        <p:xfrm>
          <a:off x="6096000" y="3525706"/>
          <a:ext cx="5772052" cy="1105287"/>
        </p:xfrm>
        <a:graphic>
          <a:graphicData uri="http://schemas.openxmlformats.org/presentationml/2006/ole">
            <mc:AlternateContent xmlns:mc="http://schemas.openxmlformats.org/markup-compatibility/2006">
              <mc:Choice xmlns:v="urn:schemas-microsoft-com:vml" Requires="v">
                <p:oleObj spid="_x0000_s5124" name="Equation" r:id="rId9" imgW="2387520" imgH="457200" progId="Equation.DSMT4">
                  <p:embed/>
                </p:oleObj>
              </mc:Choice>
              <mc:Fallback>
                <p:oleObj name="Equation" r:id="rId9" imgW="2387520" imgH="457200" progId="Equation.DSMT4">
                  <p:embed/>
                  <p:pic>
                    <p:nvPicPr>
                      <p:cNvPr id="0" name=""/>
                      <p:cNvPicPr/>
                      <p:nvPr/>
                    </p:nvPicPr>
                    <p:blipFill>
                      <a:blip r:embed="rId10"/>
                      <a:stretch>
                        <a:fillRect/>
                      </a:stretch>
                    </p:blipFill>
                    <p:spPr>
                      <a:xfrm>
                        <a:off x="6096000" y="3525706"/>
                        <a:ext cx="5772052" cy="1105287"/>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0B18F29D-433B-4EC4-A4A4-2E11D1C99C23}"/>
              </a:ext>
            </a:extLst>
          </p:cNvPr>
          <p:cNvGrpSpPr/>
          <p:nvPr/>
        </p:nvGrpSpPr>
        <p:grpSpPr>
          <a:xfrm>
            <a:off x="404225" y="561087"/>
            <a:ext cx="11341566" cy="584775"/>
            <a:chOff x="404225" y="561087"/>
            <a:chExt cx="11341566" cy="584775"/>
          </a:xfrm>
        </p:grpSpPr>
        <p:sp>
          <p:nvSpPr>
            <p:cNvPr id="5" name="TextBox 4">
              <a:extLst>
                <a:ext uri="{FF2B5EF4-FFF2-40B4-BE49-F238E27FC236}">
                  <a16:creationId xmlns:a16="http://schemas.microsoft.com/office/drawing/2014/main" id="{53B4C0DE-2A54-CF98-45B5-5DCDEA50B0B7}"/>
                </a:ext>
              </a:extLst>
            </p:cNvPr>
            <p:cNvSpPr txBox="1"/>
            <p:nvPr/>
          </p:nvSpPr>
          <p:spPr>
            <a:xfrm>
              <a:off x="404225" y="561087"/>
              <a:ext cx="11341566" cy="584775"/>
            </a:xfrm>
            <a:prstGeom prst="rect">
              <a:avLst/>
            </a:prstGeom>
            <a:noFill/>
          </p:spPr>
          <p:txBody>
            <a:bodyPr wrap="none" rtlCol="0">
              <a:spAutoFit/>
            </a:bodyPr>
            <a:lstStyle/>
            <a:p>
              <a:r>
                <a:rPr lang="en-VN" sz="3200" dirty="0">
                  <a:solidFill>
                    <a:schemeClr val="bg1"/>
                  </a:solidFill>
                  <a:latin typeface="Times New Roman" panose="02020603050405020304" pitchFamily="18" charset="0"/>
                  <a:cs typeface="Times New Roman" panose="02020603050405020304" pitchFamily="18" charset="0"/>
                </a:rPr>
                <a:t>Gọi </a:t>
              </a:r>
              <a:r>
                <a:rPr lang="en-US" sz="3200" dirty="0">
                  <a:solidFill>
                    <a:schemeClr val="bg1"/>
                  </a:solidFill>
                  <a:latin typeface="Times New Roman" panose="02020603050405020304" pitchFamily="18" charset="0"/>
                  <a:cs typeface="Times New Roman" panose="02020603050405020304" pitchFamily="18" charset="0"/>
                </a:rPr>
                <a:t>         </a:t>
              </a:r>
              <a:r>
                <a:rPr lang="en-VN" sz="3200" dirty="0">
                  <a:solidFill>
                    <a:schemeClr val="bg1"/>
                  </a:solidFill>
                  <a:latin typeface="Times New Roman" panose="02020603050405020304" pitchFamily="18" charset="0"/>
                  <a:cs typeface="Times New Roman" panose="02020603050405020304" pitchFamily="18" charset="0"/>
                </a:rPr>
                <a:t>là tỉ lệ phần trăm số lượng sản phẩm của năm</a:t>
              </a:r>
              <a:r>
                <a:rPr lang="en-US" sz="3200" dirty="0">
                  <a:solidFill>
                    <a:schemeClr val="bg1"/>
                  </a:solidFill>
                  <a:latin typeface="Times New Roman" panose="02020603050405020304" pitchFamily="18" charset="0"/>
                  <a:cs typeface="Times New Roman" panose="02020603050405020304" pitchFamily="18" charset="0"/>
                </a:rPr>
                <a:t>  </a:t>
              </a:r>
              <a:r>
                <a:rPr lang="en-VN"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a:t>
              </a:r>
              <a:r>
                <a:rPr lang="en-VN" sz="3200" dirty="0">
                  <a:solidFill>
                    <a:schemeClr val="bg1"/>
                  </a:solidFill>
                  <a:latin typeface="Times New Roman" panose="02020603050405020304" pitchFamily="18" charset="0"/>
                  <a:cs typeface="Times New Roman" panose="02020603050405020304" pitchFamily="18" charset="0"/>
                </a:rPr>
                <a:t>.</a:t>
              </a:r>
            </a:p>
          </p:txBody>
        </p:sp>
        <p:graphicFrame>
          <p:nvGraphicFramePr>
            <p:cNvPr id="11" name="Object 10">
              <a:extLst>
                <a:ext uri="{FF2B5EF4-FFF2-40B4-BE49-F238E27FC236}">
                  <a16:creationId xmlns:a16="http://schemas.microsoft.com/office/drawing/2014/main" id="{3A6DD322-4337-4A7F-989A-18517B6C51D3}"/>
                </a:ext>
              </a:extLst>
            </p:cNvPr>
            <p:cNvGraphicFramePr>
              <a:graphicFrameLocks noChangeAspect="1"/>
            </p:cNvGraphicFramePr>
            <p:nvPr>
              <p:extLst>
                <p:ext uri="{D42A27DB-BD31-4B8C-83A1-F6EECF244321}">
                  <p14:modId xmlns:p14="http://schemas.microsoft.com/office/powerpoint/2010/main" val="1880004745"/>
                </p:ext>
              </p:extLst>
            </p:nvPr>
          </p:nvGraphicFramePr>
          <p:xfrm>
            <a:off x="1272088" y="616236"/>
            <a:ext cx="727530" cy="474476"/>
          </p:xfrm>
          <a:graphic>
            <a:graphicData uri="http://schemas.openxmlformats.org/presentationml/2006/ole">
              <mc:AlternateContent xmlns:mc="http://schemas.openxmlformats.org/markup-compatibility/2006">
                <mc:Choice xmlns:v="urn:schemas-microsoft-com:vml" Requires="v">
                  <p:oleObj spid="_x0000_s5125" name="Equation" r:id="rId11" imgW="291960" imgH="190440" progId="Equation.DSMT4">
                    <p:embed/>
                  </p:oleObj>
                </mc:Choice>
                <mc:Fallback>
                  <p:oleObj name="Equation" r:id="rId11" imgW="291960" imgH="190440" progId="Equation.DSMT4">
                    <p:embed/>
                    <p:pic>
                      <p:nvPicPr>
                        <p:cNvPr id="0" name=""/>
                        <p:cNvPicPr/>
                        <p:nvPr/>
                      </p:nvPicPr>
                      <p:blipFill>
                        <a:blip r:embed="rId12"/>
                        <a:stretch>
                          <a:fillRect/>
                        </a:stretch>
                      </p:blipFill>
                      <p:spPr>
                        <a:xfrm>
                          <a:off x="1272088" y="616236"/>
                          <a:ext cx="727530" cy="474476"/>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FBD9331-2EFD-498B-8C6F-0C257BD550C6}"/>
                </a:ext>
              </a:extLst>
            </p:cNvPr>
            <p:cNvGraphicFramePr>
              <a:graphicFrameLocks noChangeAspect="1"/>
            </p:cNvGraphicFramePr>
            <p:nvPr>
              <p:extLst>
                <p:ext uri="{D42A27DB-BD31-4B8C-83A1-F6EECF244321}">
                  <p14:modId xmlns:p14="http://schemas.microsoft.com/office/powerpoint/2010/main" val="1879830574"/>
                </p:ext>
              </p:extLst>
            </p:nvPr>
          </p:nvGraphicFramePr>
          <p:xfrm>
            <a:off x="9601353" y="669784"/>
            <a:ext cx="1897903" cy="474476"/>
          </p:xfrm>
          <a:graphic>
            <a:graphicData uri="http://schemas.openxmlformats.org/presentationml/2006/ole">
              <mc:AlternateContent xmlns:mc="http://schemas.openxmlformats.org/markup-compatibility/2006">
                <mc:Choice xmlns:v="urn:schemas-microsoft-com:vml" Requires="v">
                  <p:oleObj spid="_x0000_s5126" name="Equation" r:id="rId13" imgW="863280" imgH="215640" progId="Equation.DSMT4">
                    <p:embed/>
                  </p:oleObj>
                </mc:Choice>
                <mc:Fallback>
                  <p:oleObj name="Equation" r:id="rId13" imgW="863280" imgH="215640" progId="Equation.DSMT4">
                    <p:embed/>
                    <p:pic>
                      <p:nvPicPr>
                        <p:cNvPr id="0" name=""/>
                        <p:cNvPicPr/>
                        <p:nvPr/>
                      </p:nvPicPr>
                      <p:blipFill>
                        <a:blip r:embed="rId14"/>
                        <a:stretch>
                          <a:fillRect/>
                        </a:stretch>
                      </p:blipFill>
                      <p:spPr>
                        <a:xfrm>
                          <a:off x="9601353" y="669784"/>
                          <a:ext cx="1897903" cy="474476"/>
                        </a:xfrm>
                        <a:prstGeom prst="rect">
                          <a:avLst/>
                        </a:prstGeom>
                      </p:spPr>
                    </p:pic>
                  </p:oleObj>
                </mc:Fallback>
              </mc:AlternateContent>
            </a:graphicData>
          </a:graphic>
        </p:graphicFrame>
      </p:grpSp>
      <p:graphicFrame>
        <p:nvGraphicFramePr>
          <p:cNvPr id="14" name="Object 13">
            <a:extLst>
              <a:ext uri="{FF2B5EF4-FFF2-40B4-BE49-F238E27FC236}">
                <a16:creationId xmlns:a16="http://schemas.microsoft.com/office/drawing/2014/main" id="{7FD10EBC-5B5F-4DE6-991C-43C6A54E4E4E}"/>
              </a:ext>
            </a:extLst>
          </p:cNvPr>
          <p:cNvGraphicFramePr>
            <a:graphicFrameLocks noChangeAspect="1"/>
          </p:cNvGraphicFramePr>
          <p:nvPr>
            <p:extLst>
              <p:ext uri="{D42A27DB-BD31-4B8C-83A1-F6EECF244321}">
                <p14:modId xmlns:p14="http://schemas.microsoft.com/office/powerpoint/2010/main" val="920884011"/>
              </p:ext>
            </p:extLst>
          </p:nvPr>
        </p:nvGraphicFramePr>
        <p:xfrm>
          <a:off x="1539604" y="2137543"/>
          <a:ext cx="944664" cy="442811"/>
        </p:xfrm>
        <a:graphic>
          <a:graphicData uri="http://schemas.openxmlformats.org/presentationml/2006/ole">
            <mc:AlternateContent xmlns:mc="http://schemas.openxmlformats.org/markup-compatibility/2006">
              <mc:Choice xmlns:v="urn:schemas-microsoft-com:vml" Requires="v">
                <p:oleObj spid="_x0000_s5127" name="Equation" r:id="rId15" imgW="406080" imgH="190440" progId="Equation.DSMT4">
                  <p:embed/>
                </p:oleObj>
              </mc:Choice>
              <mc:Fallback>
                <p:oleObj name="Equation" r:id="rId15" imgW="406080" imgH="190440" progId="Equation.DSMT4">
                  <p:embed/>
                  <p:pic>
                    <p:nvPicPr>
                      <p:cNvPr id="0" name=""/>
                      <p:cNvPicPr/>
                      <p:nvPr/>
                    </p:nvPicPr>
                    <p:blipFill>
                      <a:blip r:embed="rId16"/>
                      <a:stretch>
                        <a:fillRect/>
                      </a:stretch>
                    </p:blipFill>
                    <p:spPr>
                      <a:xfrm>
                        <a:off x="1539604" y="2137543"/>
                        <a:ext cx="944664" cy="442811"/>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1BCFDBE6-FC45-473F-82F7-82DADF308716}"/>
              </a:ext>
            </a:extLst>
          </p:cNvPr>
          <p:cNvGraphicFramePr>
            <a:graphicFrameLocks noChangeAspect="1"/>
          </p:cNvGraphicFramePr>
          <p:nvPr>
            <p:extLst>
              <p:ext uri="{D42A27DB-BD31-4B8C-83A1-F6EECF244321}">
                <p14:modId xmlns:p14="http://schemas.microsoft.com/office/powerpoint/2010/main" val="4251531630"/>
              </p:ext>
            </p:extLst>
          </p:nvPr>
        </p:nvGraphicFramePr>
        <p:xfrm>
          <a:off x="4276265" y="2143730"/>
          <a:ext cx="931465" cy="436624"/>
        </p:xfrm>
        <a:graphic>
          <a:graphicData uri="http://schemas.openxmlformats.org/presentationml/2006/ole">
            <mc:AlternateContent xmlns:mc="http://schemas.openxmlformats.org/markup-compatibility/2006">
              <mc:Choice xmlns:v="urn:schemas-microsoft-com:vml" Requires="v">
                <p:oleObj spid="_x0000_s5128" name="Equation" r:id="rId17" imgW="406080" imgH="190440" progId="Equation.DSMT4">
                  <p:embed/>
                </p:oleObj>
              </mc:Choice>
              <mc:Fallback>
                <p:oleObj name="Equation" r:id="rId17" imgW="406080" imgH="190440" progId="Equation.DSMT4">
                  <p:embed/>
                  <p:pic>
                    <p:nvPicPr>
                      <p:cNvPr id="0" name=""/>
                      <p:cNvPicPr/>
                      <p:nvPr/>
                    </p:nvPicPr>
                    <p:blipFill>
                      <a:blip r:embed="rId18"/>
                      <a:stretch>
                        <a:fillRect/>
                      </a:stretch>
                    </p:blipFill>
                    <p:spPr>
                      <a:xfrm>
                        <a:off x="4276265" y="2143730"/>
                        <a:ext cx="931465" cy="436624"/>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0F7DF634-4B58-4A0C-A941-AEE46FCC68E0}"/>
              </a:ext>
            </a:extLst>
          </p:cNvPr>
          <p:cNvGraphicFramePr>
            <a:graphicFrameLocks noChangeAspect="1"/>
          </p:cNvGraphicFramePr>
          <p:nvPr>
            <p:extLst>
              <p:ext uri="{D42A27DB-BD31-4B8C-83A1-F6EECF244321}">
                <p14:modId xmlns:p14="http://schemas.microsoft.com/office/powerpoint/2010/main" val="1916649469"/>
              </p:ext>
            </p:extLst>
          </p:nvPr>
        </p:nvGraphicFramePr>
        <p:xfrm>
          <a:off x="10314705" y="1695206"/>
          <a:ext cx="837965" cy="405467"/>
        </p:xfrm>
        <a:graphic>
          <a:graphicData uri="http://schemas.openxmlformats.org/presentationml/2006/ole">
            <mc:AlternateContent xmlns:mc="http://schemas.openxmlformats.org/markup-compatibility/2006">
              <mc:Choice xmlns:v="urn:schemas-microsoft-com:vml" Requires="v">
                <p:oleObj spid="_x0000_s5129" name="Equation" r:id="rId19" imgW="393480" imgH="190440" progId="Equation.DSMT4">
                  <p:embed/>
                </p:oleObj>
              </mc:Choice>
              <mc:Fallback>
                <p:oleObj name="Equation" r:id="rId19" imgW="393480" imgH="190440" progId="Equation.DSMT4">
                  <p:embed/>
                  <p:pic>
                    <p:nvPicPr>
                      <p:cNvPr id="0" name=""/>
                      <p:cNvPicPr/>
                      <p:nvPr/>
                    </p:nvPicPr>
                    <p:blipFill>
                      <a:blip r:embed="rId20"/>
                      <a:stretch>
                        <a:fillRect/>
                      </a:stretch>
                    </p:blipFill>
                    <p:spPr>
                      <a:xfrm>
                        <a:off x="10314705" y="1695206"/>
                        <a:ext cx="837965" cy="405467"/>
                      </a:xfrm>
                      <a:prstGeom prst="rect">
                        <a:avLst/>
                      </a:prstGeom>
                    </p:spPr>
                  </p:pic>
                </p:oleObj>
              </mc:Fallback>
            </mc:AlternateContent>
          </a:graphicData>
        </a:graphic>
      </p:graphicFrame>
    </p:spTree>
    <p:extLst>
      <p:ext uri="{BB962C8B-B14F-4D97-AF65-F5344CB8AC3E}">
        <p14:creationId xmlns:p14="http://schemas.microsoft.com/office/powerpoint/2010/main" val="70325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heckerboard(across)">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17C987E-B0BD-8340-8C5D-ECC917DC5A02}"/>
                  </a:ext>
                </a:extLst>
              </p:cNvPr>
              <p:cNvSpPr txBox="1"/>
              <p:nvPr/>
            </p:nvSpPr>
            <p:spPr>
              <a:xfrm>
                <a:off x="107004" y="0"/>
                <a:ext cx="11977991" cy="6479210"/>
              </a:xfrm>
              <a:prstGeom prst="rect">
                <a:avLst/>
              </a:prstGeom>
              <a:noFill/>
            </p:spPr>
            <p:txBody>
              <a:bodyPr wrap="square">
                <a:spAutoFit/>
              </a:bodyPr>
              <a:lstStyle/>
              <a:p>
                <a:pPr algn="just">
                  <a:lnSpc>
                    <a:spcPct val="150000"/>
                  </a:lnSpc>
                  <a:spcBef>
                    <a:spcPts val="300"/>
                  </a:spcBef>
                  <a:spcAft>
                    <a:spcPts val="300"/>
                  </a:spcAft>
                </a:pPr>
                <a:r>
                  <a:rPr lang="en-VN"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Gọi</a:t>
                </a:r>
                <a:r>
                  <a:rPr lang="en-US"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400" i="1"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x</a:t>
                </a:r>
                <a:r>
                  <a:rPr lang="en-VN"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 </a:t>
                </a:r>
                <a:r>
                  <a:rPr lang="en-VN"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là tỉ lệ phần trăm giảm số lượng sản phẩm của năm </a:t>
                </a:r>
                <a:r>
                  <a:rPr lang="en-US"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2020 </a:t>
                </a:r>
                <a:r>
                  <a:rPr lang="en-US" sz="2400" dirty="0" err="1">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và</a:t>
                </a:r>
                <a:r>
                  <a:rPr lang="en-US"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 2021</a:t>
                </a:r>
                <a:endParaRPr lang="en-VN"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endParaRPr>
              </a:p>
              <a:p>
                <a:pPr algn="just">
                  <a:lnSpc>
                    <a:spcPct val="150000"/>
                  </a:lnSpc>
                  <a:spcBef>
                    <a:spcPts val="300"/>
                  </a:spcBef>
                  <a:spcAft>
                    <a:spcPts val="300"/>
                  </a:spcAft>
                </a:pPr>
                <a:r>
                  <a:rPr lang="en-VN"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(Điều kiện:</a:t>
                </a:r>
                <a:r>
                  <a:rPr lang="en-US"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 0 &lt; </a:t>
                </a:r>
                <a:r>
                  <a:rPr lang="en-US" sz="2400" i="1"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x </a:t>
                </a:r>
                <a:r>
                  <a:rPr lang="en-US"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&lt; 100</a:t>
                </a:r>
                <a:r>
                  <a:rPr lang="en-VN"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a:t>
                </a:r>
                <a:r>
                  <a:rPr lang="en-US"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 </a:t>
                </a:r>
                <a:endParaRPr lang="en-VN"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endParaRPr>
              </a:p>
              <a:p>
                <a:pPr algn="just">
                  <a:lnSpc>
                    <a:spcPct val="150000"/>
                  </a:lnSpc>
                  <a:spcBef>
                    <a:spcPts val="300"/>
                  </a:spcBef>
                  <a:spcAft>
                    <a:spcPts val="300"/>
                  </a:spcAft>
                </a:pPr>
                <a: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Khi đó:</a:t>
                </a:r>
              </a:p>
              <a:p>
                <a:pPr algn="just">
                  <a:lnSpc>
                    <a:spcPct val="150000"/>
                  </a:lnSpc>
                  <a:spcBef>
                    <a:spcPts val="300"/>
                  </a:spcBef>
                  <a:spcAft>
                    <a:spcPts val="300"/>
                  </a:spcAft>
                </a:pPr>
                <a:r>
                  <a:rPr lang="en-VN"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Số lượng sản phẩm thực tế năm</a:t>
                </a:r>
                <a:r>
                  <a:rPr lang="en-US"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 2020 </a:t>
                </a:r>
                <a:r>
                  <a:rPr lang="en-VN"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là:</a:t>
                </a:r>
                <a:r>
                  <a:rPr lang="en-US"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 5 000 – 50</a:t>
                </a:r>
                <a:r>
                  <a:rPr lang="en-US" sz="2400" i="1"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x</a:t>
                </a:r>
                <a:r>
                  <a:rPr lang="en-VN"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 </a:t>
                </a:r>
                <a:r>
                  <a:rPr lang="en-US"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a:t>
                </a:r>
                <a:r>
                  <a:rPr lang="en-VN"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rPr>
                  <a:t>sản phẩm)</a:t>
                </a: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S</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ố </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l</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ượ</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ng</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s</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ả</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n</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ph</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ẩ</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th</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ự</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c</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t</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ế </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n</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ă</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m:t>
                      </m:r>
                      <m:r>
                        <m:rPr>
                          <m:nor/>
                        </m:rPr>
                        <a:rPr lang="en-US"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2021</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l</m:t>
                      </m:r>
                      <m:r>
                        <m:rPr>
                          <m:nor/>
                        </m:rP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à:</m:t>
                      </m:r>
                      <m:r>
                        <a:rPr lang="en-US" sz="2400" b="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a:rPr lang="vi-VN" sz="2400" b="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a:rPr lang="vi-VN" sz="24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24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s</m:t>
                      </m:r>
                      <m:r>
                        <a:rPr lang="vi-VN" sz="24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ả</m:t>
                      </m:r>
                      <m:r>
                        <m:rPr>
                          <m:sty m:val="p"/>
                        </m:rPr>
                        <a:rPr lang="vi-VN" sz="24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n</m:t>
                      </m:r>
                      <m:r>
                        <a:rPr lang="vi-VN" sz="24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vi-VN" sz="24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ph</m:t>
                      </m:r>
                      <m:r>
                        <a:rPr lang="vi-VN" sz="24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ẩ</m:t>
                      </m:r>
                      <m:r>
                        <m:rPr>
                          <m:sty m:val="p"/>
                        </m:rPr>
                        <a:rPr lang="vi-VN" sz="2400" i="1">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m:t>
                      </m:r>
                      <m:r>
                        <a:rPr lang="vi-VN" sz="24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VN"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sty m:val="p"/>
                        </m:rPr>
                        <a:rPr lang="en-VN" sz="2400" i="0" dirty="0" smtClean="0">
                          <a:solidFill>
                            <a:schemeClr val="bg1"/>
                          </a:solidFill>
                          <a:latin typeface="Cambria Math" panose="02040503050406030204" pitchFamily="18" charset="0"/>
                          <a:ea typeface="Cambria Math" panose="02040503050406030204" pitchFamily="18" charset="0"/>
                        </a:rPr>
                        <m:t>M</m:t>
                      </m:r>
                      <m:r>
                        <a:rPr lang="en-VN" sz="2400" i="0" dirty="0" smtClean="0">
                          <a:solidFill>
                            <a:schemeClr val="bg1"/>
                          </a:solidFill>
                          <a:latin typeface="Cambria Math" panose="02040503050406030204" pitchFamily="18" charset="0"/>
                          <a:ea typeface="Cambria Math" panose="02040503050406030204" pitchFamily="18" charset="0"/>
                        </a:rPr>
                        <m:t>à </m:t>
                      </m:r>
                      <m:r>
                        <m:rPr>
                          <m:sty m:val="p"/>
                        </m:rPr>
                        <a:rPr lang="en-VN" sz="2400" i="0" dirty="0" smtClean="0">
                          <a:solidFill>
                            <a:schemeClr val="bg1"/>
                          </a:solidFill>
                          <a:latin typeface="Cambria Math" panose="02040503050406030204" pitchFamily="18" charset="0"/>
                          <a:ea typeface="Cambria Math" panose="02040503050406030204" pitchFamily="18" charset="0"/>
                        </a:rPr>
                        <m:t>s</m:t>
                      </m:r>
                      <m:r>
                        <a:rPr lang="en-VN" sz="2400" i="0" dirty="0" smtClean="0">
                          <a:solidFill>
                            <a:schemeClr val="bg1"/>
                          </a:solidFill>
                          <a:latin typeface="Cambria Math" panose="02040503050406030204" pitchFamily="18" charset="0"/>
                          <a:ea typeface="Cambria Math" panose="02040503050406030204" pitchFamily="18" charset="0"/>
                        </a:rPr>
                        <m:t>ố </m:t>
                      </m:r>
                      <m:r>
                        <m:rPr>
                          <m:sty m:val="p"/>
                        </m:rPr>
                        <a:rPr lang="en-VN" sz="2400" i="0" dirty="0" smtClean="0">
                          <a:solidFill>
                            <a:schemeClr val="bg1"/>
                          </a:solidFill>
                          <a:latin typeface="Cambria Math" panose="02040503050406030204" pitchFamily="18" charset="0"/>
                          <a:ea typeface="Cambria Math" panose="02040503050406030204" pitchFamily="18" charset="0"/>
                        </a:rPr>
                        <m:t>l</m:t>
                      </m:r>
                      <m:r>
                        <a:rPr lang="en-VN" sz="2400" i="0" dirty="0" smtClean="0">
                          <a:solidFill>
                            <a:schemeClr val="bg1"/>
                          </a:solidFill>
                          <a:latin typeface="Cambria Math" panose="02040503050406030204" pitchFamily="18" charset="0"/>
                          <a:ea typeface="Cambria Math" panose="02040503050406030204" pitchFamily="18" charset="0"/>
                        </a:rPr>
                        <m:t>ượ</m:t>
                      </m:r>
                      <m:r>
                        <m:rPr>
                          <m:sty m:val="p"/>
                        </m:rPr>
                        <a:rPr lang="en-VN" sz="2400" i="0" dirty="0" smtClean="0">
                          <a:solidFill>
                            <a:schemeClr val="bg1"/>
                          </a:solidFill>
                          <a:latin typeface="Cambria Math" panose="02040503050406030204" pitchFamily="18" charset="0"/>
                          <a:ea typeface="Cambria Math" panose="02040503050406030204" pitchFamily="18" charset="0"/>
                        </a:rPr>
                        <m:t>ng</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s</m:t>
                      </m:r>
                      <m:r>
                        <a:rPr lang="en-VN" sz="2400" i="0" dirty="0" smtClean="0">
                          <a:solidFill>
                            <a:schemeClr val="bg1"/>
                          </a:solidFill>
                          <a:latin typeface="Cambria Math" panose="02040503050406030204" pitchFamily="18" charset="0"/>
                          <a:ea typeface="Cambria Math" panose="02040503050406030204" pitchFamily="18" charset="0"/>
                        </a:rPr>
                        <m:t>ả</m:t>
                      </m:r>
                      <m:r>
                        <m:rPr>
                          <m:sty m:val="p"/>
                        </m:rPr>
                        <a:rPr lang="en-VN" sz="2400" i="0" dirty="0" smtClean="0">
                          <a:solidFill>
                            <a:schemeClr val="bg1"/>
                          </a:solidFill>
                          <a:latin typeface="Cambria Math" panose="02040503050406030204" pitchFamily="18" charset="0"/>
                          <a:ea typeface="Cambria Math" panose="02040503050406030204" pitchFamily="18" charset="0"/>
                        </a:rPr>
                        <m:t>n</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ph</m:t>
                      </m:r>
                      <m:r>
                        <a:rPr lang="en-VN" sz="2400" i="0" dirty="0" smtClean="0">
                          <a:solidFill>
                            <a:schemeClr val="bg1"/>
                          </a:solidFill>
                          <a:latin typeface="Cambria Math" panose="02040503050406030204" pitchFamily="18" charset="0"/>
                          <a:ea typeface="Cambria Math" panose="02040503050406030204" pitchFamily="18" charset="0"/>
                        </a:rPr>
                        <m:t>ẩ</m:t>
                      </m:r>
                      <m:r>
                        <m:rPr>
                          <m:sty m:val="p"/>
                        </m:rPr>
                        <a:rPr lang="en-VN" sz="2400" i="0" dirty="0" smtClean="0">
                          <a:solidFill>
                            <a:schemeClr val="bg1"/>
                          </a:solidFill>
                          <a:latin typeface="Cambria Math" panose="02040503050406030204" pitchFamily="18" charset="0"/>
                          <a:ea typeface="Cambria Math" panose="02040503050406030204" pitchFamily="18" charset="0"/>
                        </a:rPr>
                        <m:t>m</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th</m:t>
                      </m:r>
                      <m:r>
                        <a:rPr lang="en-VN" sz="2400" i="0" dirty="0" smtClean="0">
                          <a:solidFill>
                            <a:schemeClr val="bg1"/>
                          </a:solidFill>
                          <a:latin typeface="Cambria Math" panose="02040503050406030204" pitchFamily="18" charset="0"/>
                          <a:ea typeface="Cambria Math" panose="02040503050406030204" pitchFamily="18" charset="0"/>
                        </a:rPr>
                        <m:t>ự</m:t>
                      </m:r>
                      <m:r>
                        <m:rPr>
                          <m:sty m:val="p"/>
                        </m:rPr>
                        <a:rPr lang="en-VN" sz="2400" i="0" dirty="0" smtClean="0">
                          <a:solidFill>
                            <a:schemeClr val="bg1"/>
                          </a:solidFill>
                          <a:latin typeface="Cambria Math" panose="02040503050406030204" pitchFamily="18" charset="0"/>
                          <a:ea typeface="Cambria Math" panose="02040503050406030204" pitchFamily="18" charset="0"/>
                        </a:rPr>
                        <m:t>c</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t</m:t>
                      </m:r>
                      <m:r>
                        <a:rPr lang="en-VN" sz="2400" i="0" dirty="0" smtClean="0">
                          <a:solidFill>
                            <a:schemeClr val="bg1"/>
                          </a:solidFill>
                          <a:latin typeface="Cambria Math" panose="02040503050406030204" pitchFamily="18" charset="0"/>
                          <a:ea typeface="Cambria Math" panose="02040503050406030204" pitchFamily="18" charset="0"/>
                        </a:rPr>
                        <m:t>ế </m:t>
                      </m:r>
                      <m:r>
                        <m:rPr>
                          <m:sty m:val="p"/>
                        </m:rPr>
                        <a:rPr lang="en-VN" sz="2400" i="0" dirty="0" smtClean="0">
                          <a:solidFill>
                            <a:schemeClr val="bg1"/>
                          </a:solidFill>
                          <a:latin typeface="Cambria Math" panose="02040503050406030204" pitchFamily="18" charset="0"/>
                          <a:ea typeface="Cambria Math" panose="02040503050406030204" pitchFamily="18" charset="0"/>
                        </a:rPr>
                        <m:t>n</m:t>
                      </m:r>
                      <m:r>
                        <a:rPr lang="en-VN" sz="2400" i="0" dirty="0" smtClean="0">
                          <a:solidFill>
                            <a:schemeClr val="bg1"/>
                          </a:solidFill>
                          <a:latin typeface="Cambria Math" panose="02040503050406030204" pitchFamily="18" charset="0"/>
                          <a:ea typeface="Cambria Math" panose="02040503050406030204" pitchFamily="18" charset="0"/>
                        </a:rPr>
                        <m:t>ă</m:t>
                      </m:r>
                      <m:r>
                        <m:rPr>
                          <m:sty m:val="p"/>
                        </m:rPr>
                        <a:rPr lang="en-VN" sz="2400" i="0" dirty="0" smtClean="0">
                          <a:solidFill>
                            <a:schemeClr val="bg1"/>
                          </a:solidFill>
                          <a:latin typeface="Cambria Math" panose="02040503050406030204" pitchFamily="18" charset="0"/>
                          <a:ea typeface="Cambria Math" panose="02040503050406030204" pitchFamily="18" charset="0"/>
                        </a:rPr>
                        <m:t>m</m:t>
                      </m:r>
                      <m:r>
                        <a:rPr lang="en-VN" sz="2400" i="0" dirty="0" smtClean="0">
                          <a:solidFill>
                            <a:schemeClr val="bg1"/>
                          </a:solidFill>
                          <a:latin typeface="Cambria Math" panose="02040503050406030204" pitchFamily="18" charset="0"/>
                          <a:ea typeface="Cambria Math" panose="02040503050406030204" pitchFamily="18" charset="0"/>
                        </a:rPr>
                        <m:t> </m:t>
                      </m:r>
                      <m:r>
                        <m:rPr>
                          <m:nor/>
                        </m:rPr>
                        <a:rPr lang="en-VN" sz="24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2021</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gi</m:t>
                      </m:r>
                      <m:r>
                        <a:rPr lang="en-VN" sz="2400" i="0" dirty="0" smtClean="0">
                          <a:solidFill>
                            <a:schemeClr val="bg1"/>
                          </a:solidFill>
                          <a:latin typeface="Cambria Math" panose="02040503050406030204" pitchFamily="18" charset="0"/>
                          <a:ea typeface="Cambria Math" panose="02040503050406030204" pitchFamily="18" charset="0"/>
                        </a:rPr>
                        <m:t>ả</m:t>
                      </m:r>
                      <m:r>
                        <m:rPr>
                          <m:sty m:val="p"/>
                        </m:rPr>
                        <a:rPr lang="en-VN" sz="2400" i="0" dirty="0" smtClean="0">
                          <a:solidFill>
                            <a:schemeClr val="bg1"/>
                          </a:solidFill>
                          <a:latin typeface="Cambria Math" panose="02040503050406030204" pitchFamily="18" charset="0"/>
                          <a:ea typeface="Cambria Math" panose="02040503050406030204" pitchFamily="18" charset="0"/>
                        </a:rPr>
                        <m:t>m</m:t>
                      </m:r>
                      <m:r>
                        <a:rPr lang="en-VN" sz="2400" i="0" dirty="0" smtClean="0">
                          <a:solidFill>
                            <a:schemeClr val="bg1"/>
                          </a:solidFill>
                          <a:latin typeface="Cambria Math" panose="02040503050406030204" pitchFamily="18" charset="0"/>
                          <a:ea typeface="Cambria Math" panose="02040503050406030204" pitchFamily="18" charset="0"/>
                        </a:rPr>
                        <m:t> </m:t>
                      </m:r>
                      <m:r>
                        <m:rPr>
                          <m:nor/>
                        </m:rPr>
                        <a:rPr lang="en-VN" sz="24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51%</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so</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v</m:t>
                      </m:r>
                      <m:r>
                        <a:rPr lang="en-VN" sz="2400" i="0" dirty="0" smtClean="0">
                          <a:solidFill>
                            <a:schemeClr val="bg1"/>
                          </a:solidFill>
                          <a:latin typeface="Cambria Math" panose="02040503050406030204" pitchFamily="18" charset="0"/>
                          <a:ea typeface="Cambria Math" panose="02040503050406030204" pitchFamily="18" charset="0"/>
                        </a:rPr>
                        <m:t>ớ</m:t>
                      </m:r>
                      <m:r>
                        <m:rPr>
                          <m:sty m:val="p"/>
                        </m:rPr>
                        <a:rPr lang="en-VN" sz="2400" i="0" dirty="0" smtClean="0">
                          <a:solidFill>
                            <a:schemeClr val="bg1"/>
                          </a:solidFill>
                          <a:latin typeface="Cambria Math" panose="02040503050406030204" pitchFamily="18" charset="0"/>
                          <a:ea typeface="Cambria Math" panose="02040503050406030204" pitchFamily="18" charset="0"/>
                        </a:rPr>
                        <m:t>i</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n</m:t>
                      </m:r>
                      <m:r>
                        <a:rPr lang="en-VN" sz="2400" i="0" dirty="0" smtClean="0">
                          <a:solidFill>
                            <a:schemeClr val="bg1"/>
                          </a:solidFill>
                          <a:latin typeface="Cambria Math" panose="02040503050406030204" pitchFamily="18" charset="0"/>
                          <a:ea typeface="Cambria Math" panose="02040503050406030204" pitchFamily="18" charset="0"/>
                        </a:rPr>
                        <m:t>ă</m:t>
                      </m:r>
                      <m:r>
                        <m:rPr>
                          <m:sty m:val="p"/>
                        </m:rPr>
                        <a:rPr lang="en-VN" sz="2400" i="0" dirty="0" smtClean="0">
                          <a:solidFill>
                            <a:schemeClr val="bg1"/>
                          </a:solidFill>
                          <a:latin typeface="Cambria Math" panose="02040503050406030204" pitchFamily="18" charset="0"/>
                          <a:ea typeface="Cambria Math" panose="02040503050406030204" pitchFamily="18" charset="0"/>
                        </a:rPr>
                        <m:t>m</m:t>
                      </m:r>
                      <m:r>
                        <a:rPr lang="en-VN" sz="2400" i="0" dirty="0" smtClean="0">
                          <a:solidFill>
                            <a:schemeClr val="bg1"/>
                          </a:solidFill>
                          <a:latin typeface="Cambria Math" panose="02040503050406030204" pitchFamily="18" charset="0"/>
                          <a:ea typeface="Cambria Math" panose="02040503050406030204" pitchFamily="18" charset="0"/>
                        </a:rPr>
                        <m:t> </m:t>
                      </m:r>
                      <m:r>
                        <m:rPr>
                          <m:nor/>
                        </m:rPr>
                        <a:rPr lang="en-VN" sz="24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2019</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n</m:t>
                      </m:r>
                      <m:r>
                        <a:rPr lang="en-VN" sz="2400" i="0" dirty="0" smtClean="0">
                          <a:solidFill>
                            <a:schemeClr val="bg1"/>
                          </a:solidFill>
                          <a:latin typeface="Cambria Math" panose="02040503050406030204" pitchFamily="18" charset="0"/>
                          <a:ea typeface="Cambria Math" panose="02040503050406030204" pitchFamily="18" charset="0"/>
                        </a:rPr>
                        <m:t>ê</m:t>
                      </m:r>
                      <m:r>
                        <m:rPr>
                          <m:sty m:val="p"/>
                        </m:rPr>
                        <a:rPr lang="en-VN" sz="2400" i="0" dirty="0" smtClean="0">
                          <a:solidFill>
                            <a:schemeClr val="bg1"/>
                          </a:solidFill>
                          <a:latin typeface="Cambria Math" panose="02040503050406030204" pitchFamily="18" charset="0"/>
                          <a:ea typeface="Cambria Math" panose="02040503050406030204" pitchFamily="18" charset="0"/>
                        </a:rPr>
                        <m:t>n</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s</m:t>
                      </m:r>
                      <m:r>
                        <a:rPr lang="en-VN" sz="2400" i="0" dirty="0" smtClean="0">
                          <a:solidFill>
                            <a:schemeClr val="bg1"/>
                          </a:solidFill>
                          <a:latin typeface="Cambria Math" panose="02040503050406030204" pitchFamily="18" charset="0"/>
                          <a:ea typeface="Cambria Math" panose="02040503050406030204" pitchFamily="18" charset="0"/>
                        </a:rPr>
                        <m:t>ố </m:t>
                      </m:r>
                      <m:r>
                        <m:rPr>
                          <m:sty m:val="p"/>
                        </m:rPr>
                        <a:rPr lang="en-VN" sz="2400" i="0" dirty="0" smtClean="0">
                          <a:solidFill>
                            <a:schemeClr val="bg1"/>
                          </a:solidFill>
                          <a:latin typeface="Cambria Math" panose="02040503050406030204" pitchFamily="18" charset="0"/>
                          <a:ea typeface="Cambria Math" panose="02040503050406030204" pitchFamily="18" charset="0"/>
                        </a:rPr>
                        <m:t>l</m:t>
                      </m:r>
                      <m:r>
                        <a:rPr lang="en-VN" sz="2400" i="0" dirty="0" smtClean="0">
                          <a:solidFill>
                            <a:schemeClr val="bg1"/>
                          </a:solidFill>
                          <a:latin typeface="Cambria Math" panose="02040503050406030204" pitchFamily="18" charset="0"/>
                          <a:ea typeface="Cambria Math" panose="02040503050406030204" pitchFamily="18" charset="0"/>
                        </a:rPr>
                        <m:t>ượ</m:t>
                      </m:r>
                      <m:r>
                        <m:rPr>
                          <m:sty m:val="p"/>
                        </m:rPr>
                        <a:rPr lang="en-VN" sz="2400" i="0" dirty="0" smtClean="0">
                          <a:solidFill>
                            <a:schemeClr val="bg1"/>
                          </a:solidFill>
                          <a:latin typeface="Cambria Math" panose="02040503050406030204" pitchFamily="18" charset="0"/>
                          <a:ea typeface="Cambria Math" panose="02040503050406030204" pitchFamily="18" charset="0"/>
                        </a:rPr>
                        <m:t>ng</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s</m:t>
                      </m:r>
                      <m:r>
                        <a:rPr lang="en-VN" sz="2400" i="0" dirty="0" smtClean="0">
                          <a:solidFill>
                            <a:schemeClr val="bg1"/>
                          </a:solidFill>
                          <a:latin typeface="Cambria Math" panose="02040503050406030204" pitchFamily="18" charset="0"/>
                          <a:ea typeface="Cambria Math" panose="02040503050406030204" pitchFamily="18" charset="0"/>
                        </a:rPr>
                        <m:t>ả</m:t>
                      </m:r>
                      <m:r>
                        <m:rPr>
                          <m:sty m:val="p"/>
                        </m:rPr>
                        <a:rPr lang="en-VN" sz="2400" i="0" dirty="0" smtClean="0">
                          <a:solidFill>
                            <a:schemeClr val="bg1"/>
                          </a:solidFill>
                          <a:latin typeface="Cambria Math" panose="02040503050406030204" pitchFamily="18" charset="0"/>
                          <a:ea typeface="Cambria Math" panose="02040503050406030204" pitchFamily="18" charset="0"/>
                        </a:rPr>
                        <m:t>n</m:t>
                      </m:r>
                      <m:r>
                        <a:rPr lang="en-VN" sz="2400" i="0" dirty="0" smtClean="0">
                          <a:solidFill>
                            <a:schemeClr val="bg1"/>
                          </a:solidFill>
                          <a:latin typeface="Cambria Math" panose="02040503050406030204" pitchFamily="18" charset="0"/>
                          <a:ea typeface="Cambria Math" panose="02040503050406030204" pitchFamily="18" charset="0"/>
                        </a:rPr>
                        <m:t> </m:t>
                      </m:r>
                    </m:oMath>
                  </m:oMathPara>
                </a14:m>
                <a:endParaRPr lang="vi-VN" sz="2400" i="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sty m:val="p"/>
                        </m:rPr>
                        <a:rPr lang="en-VN" sz="2400" i="0" dirty="0" smtClean="0">
                          <a:solidFill>
                            <a:schemeClr val="bg1"/>
                          </a:solidFill>
                          <a:latin typeface="Cambria Math" panose="02040503050406030204" pitchFamily="18" charset="0"/>
                          <a:ea typeface="Cambria Math" panose="02040503050406030204" pitchFamily="18" charset="0"/>
                        </a:rPr>
                        <m:t>ph</m:t>
                      </m:r>
                      <m:r>
                        <a:rPr lang="en-VN" sz="2400" i="0" dirty="0" smtClean="0">
                          <a:solidFill>
                            <a:schemeClr val="bg1"/>
                          </a:solidFill>
                          <a:latin typeface="Cambria Math" panose="02040503050406030204" pitchFamily="18" charset="0"/>
                          <a:ea typeface="Cambria Math" panose="02040503050406030204" pitchFamily="18" charset="0"/>
                        </a:rPr>
                        <m:t>ẩ</m:t>
                      </m:r>
                      <m:r>
                        <m:rPr>
                          <m:sty m:val="p"/>
                        </m:rPr>
                        <a:rPr lang="en-VN" sz="2400" i="0" dirty="0" smtClean="0">
                          <a:solidFill>
                            <a:schemeClr val="bg1"/>
                          </a:solidFill>
                          <a:latin typeface="Cambria Math" panose="02040503050406030204" pitchFamily="18" charset="0"/>
                          <a:ea typeface="Cambria Math" panose="02040503050406030204" pitchFamily="18" charset="0"/>
                        </a:rPr>
                        <m:t>m</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th</m:t>
                      </m:r>
                      <m:r>
                        <a:rPr lang="en-VN" sz="2400" i="0" dirty="0" smtClean="0">
                          <a:solidFill>
                            <a:schemeClr val="bg1"/>
                          </a:solidFill>
                          <a:latin typeface="Cambria Math" panose="02040503050406030204" pitchFamily="18" charset="0"/>
                          <a:ea typeface="Cambria Math" panose="02040503050406030204" pitchFamily="18" charset="0"/>
                        </a:rPr>
                        <m:t>ự</m:t>
                      </m:r>
                      <m:r>
                        <m:rPr>
                          <m:sty m:val="p"/>
                        </m:rPr>
                        <a:rPr lang="en-VN" sz="2400" i="0" dirty="0" smtClean="0">
                          <a:solidFill>
                            <a:schemeClr val="bg1"/>
                          </a:solidFill>
                          <a:latin typeface="Cambria Math" panose="02040503050406030204" pitchFamily="18" charset="0"/>
                          <a:ea typeface="Cambria Math" panose="02040503050406030204" pitchFamily="18" charset="0"/>
                        </a:rPr>
                        <m:t>c</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t</m:t>
                      </m:r>
                      <m:r>
                        <a:rPr lang="en-VN" sz="2400" i="0" dirty="0" smtClean="0">
                          <a:solidFill>
                            <a:schemeClr val="bg1"/>
                          </a:solidFill>
                          <a:latin typeface="Cambria Math" panose="02040503050406030204" pitchFamily="18" charset="0"/>
                          <a:ea typeface="Cambria Math" panose="02040503050406030204" pitchFamily="18" charset="0"/>
                        </a:rPr>
                        <m:t>ế </m:t>
                      </m:r>
                      <m:r>
                        <m:rPr>
                          <m:sty m:val="p"/>
                        </m:rPr>
                        <a:rPr lang="en-VN" sz="2400" i="0" dirty="0" smtClean="0">
                          <a:solidFill>
                            <a:schemeClr val="bg1"/>
                          </a:solidFill>
                          <a:latin typeface="Cambria Math" panose="02040503050406030204" pitchFamily="18" charset="0"/>
                          <a:ea typeface="Cambria Math" panose="02040503050406030204" pitchFamily="18" charset="0"/>
                        </a:rPr>
                        <m:t>l</m:t>
                      </m:r>
                      <m:r>
                        <a:rPr lang="en-VN" sz="2400" i="0" dirty="0" smtClean="0">
                          <a:solidFill>
                            <a:schemeClr val="bg1"/>
                          </a:solidFill>
                          <a:latin typeface="Cambria Math" panose="02040503050406030204" pitchFamily="18" charset="0"/>
                          <a:ea typeface="Cambria Math" panose="02040503050406030204" pitchFamily="18" charset="0"/>
                        </a:rPr>
                        <m:t>à</m:t>
                      </m:r>
                      <m:r>
                        <m:rPr>
                          <m:sty m:val="p"/>
                        </m:rPr>
                        <a:rPr lang="en-VN" sz="2400" i="0" dirty="0" smtClean="0">
                          <a:solidFill>
                            <a:schemeClr val="bg1"/>
                          </a:solidFill>
                          <a:latin typeface="Cambria Math" panose="02040503050406030204" pitchFamily="18" charset="0"/>
                          <a:ea typeface="Cambria Math" panose="02040503050406030204" pitchFamily="18" charset="0"/>
                        </a:rPr>
                        <m:t>m</m:t>
                      </m:r>
                      <m:r>
                        <a:rPr lang="en-VN" sz="2400" i="0" dirty="0" smtClean="0">
                          <a:solidFill>
                            <a:schemeClr val="bg1"/>
                          </a:solidFill>
                          <a:latin typeface="Cambria Math" panose="02040503050406030204" pitchFamily="18" charset="0"/>
                          <a:ea typeface="Cambria Math" panose="02040503050406030204" pitchFamily="18" charset="0"/>
                        </a:rPr>
                        <m:t> đượ</m:t>
                      </m:r>
                      <m:r>
                        <m:rPr>
                          <m:sty m:val="p"/>
                        </m:rPr>
                        <a:rPr lang="en-VN" sz="2400" i="0" dirty="0" smtClean="0">
                          <a:solidFill>
                            <a:schemeClr val="bg1"/>
                          </a:solidFill>
                          <a:latin typeface="Cambria Math" panose="02040503050406030204" pitchFamily="18" charset="0"/>
                          <a:ea typeface="Cambria Math" panose="02040503050406030204" pitchFamily="18" charset="0"/>
                        </a:rPr>
                        <m:t>c</m:t>
                      </m:r>
                      <m:r>
                        <a:rPr lang="en-VN" sz="2400" i="0" dirty="0" smtClean="0">
                          <a:solidFill>
                            <a:schemeClr val="bg1"/>
                          </a:solidFill>
                          <a:latin typeface="Cambria Math" panose="02040503050406030204" pitchFamily="18" charset="0"/>
                          <a:ea typeface="Cambria Math" panose="02040503050406030204" pitchFamily="18" charset="0"/>
                        </a:rPr>
                        <m:t> </m:t>
                      </m:r>
                      <m:r>
                        <m:rPr>
                          <m:sty m:val="p"/>
                        </m:rPr>
                        <a:rPr lang="en-VN" sz="2400" i="0" dirty="0" smtClean="0">
                          <a:solidFill>
                            <a:schemeClr val="bg1"/>
                          </a:solidFill>
                          <a:latin typeface="Cambria Math" panose="02040503050406030204" pitchFamily="18" charset="0"/>
                          <a:ea typeface="Cambria Math" panose="02040503050406030204" pitchFamily="18" charset="0"/>
                        </a:rPr>
                        <m:t>l</m:t>
                      </m:r>
                      <m:r>
                        <a:rPr lang="en-VN" sz="2400" i="0" dirty="0" smtClean="0">
                          <a:solidFill>
                            <a:schemeClr val="bg1"/>
                          </a:solidFill>
                          <a:latin typeface="Cambria Math" panose="02040503050406030204" pitchFamily="18" charset="0"/>
                          <a:ea typeface="Cambria Math" panose="02040503050406030204" pitchFamily="18" charset="0"/>
                        </a:rPr>
                        <m:t>à:</m:t>
                      </m:r>
                      <m:r>
                        <m:rPr>
                          <m:nor/>
                        </m:rPr>
                        <a:rPr lang="en-VN" sz="24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5</m:t>
                      </m:r>
                      <m:r>
                        <m:rPr>
                          <m:nor/>
                        </m:rPr>
                        <a:rPr lang="en-US"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VN" sz="24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000</m:t>
                      </m:r>
                      <m:r>
                        <m:rPr>
                          <m:nor/>
                        </m:rPr>
                        <a:rPr lang="en-US"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VN" sz="24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VN" sz="24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5</m:t>
                      </m:r>
                      <m:r>
                        <m:rPr>
                          <m:nor/>
                        </m:rPr>
                        <a:rPr lang="en-US"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VN" sz="24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000</m:t>
                      </m:r>
                      <m:r>
                        <m:rPr>
                          <m:nor/>
                        </m:rPr>
                        <a:rPr lang="vi-VN"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f>
                        <m:fPr>
                          <m:ctrlPr>
                            <a:rPr lang="vi-VN" sz="2400" b="0" i="1" dirty="0" smtClean="0">
                              <a:solidFill>
                                <a:schemeClr val="bg1"/>
                              </a:solidFill>
                              <a:latin typeface="Cambria Math" panose="02040503050406030204" pitchFamily="18" charset="0"/>
                              <a:ea typeface="Cambria Math" panose="02040503050406030204" pitchFamily="18" charset="0"/>
                            </a:rPr>
                          </m:ctrlPr>
                        </m:fPr>
                        <m:num>
                          <m:r>
                            <m:rPr>
                              <m:nor/>
                            </m:rPr>
                            <a:rPr lang="vi-VN"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51</m:t>
                          </m:r>
                        </m:num>
                        <m:den>
                          <m:r>
                            <m:rPr>
                              <m:nor/>
                            </m:rPr>
                            <a:rPr lang="vi-VN"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100</m:t>
                          </m:r>
                        </m:den>
                      </m:f>
                      <m:r>
                        <m:rPr>
                          <m:nor/>
                        </m:rPr>
                        <a:rPr lang="en-US"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2</m:t>
                      </m:r>
                      <m:r>
                        <m:rPr>
                          <m:nor/>
                        </m:rPr>
                        <a:rPr lang="en-US"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4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450 </m:t>
                      </m:r>
                      <m:r>
                        <a:rPr lang="vi-VN" sz="2400" b="0" i="1" dirty="0" smtClean="0">
                          <a:solidFill>
                            <a:schemeClr val="bg1"/>
                          </a:solidFill>
                          <a:latin typeface="Cambria Math" panose="02040503050406030204" pitchFamily="18" charset="0"/>
                          <a:ea typeface="Cambria Math" panose="02040503050406030204" pitchFamily="18" charset="0"/>
                        </a:rPr>
                        <m:t>(</m:t>
                      </m:r>
                      <m:r>
                        <m:rPr>
                          <m:sty m:val="p"/>
                        </m:rPr>
                        <a:rPr lang="vi-VN" sz="2400" i="1" dirty="0">
                          <a:solidFill>
                            <a:schemeClr val="bg1"/>
                          </a:solidFill>
                          <a:latin typeface="Cambria Math" panose="02040503050406030204" pitchFamily="18" charset="0"/>
                          <a:ea typeface="Cambria Math" panose="02040503050406030204" pitchFamily="18" charset="0"/>
                        </a:rPr>
                        <m:t>s</m:t>
                      </m:r>
                      <m:r>
                        <a:rPr lang="vi-VN" sz="2400" i="1" dirty="0">
                          <a:solidFill>
                            <a:schemeClr val="bg1"/>
                          </a:solidFill>
                          <a:latin typeface="Cambria Math" panose="02040503050406030204" pitchFamily="18" charset="0"/>
                          <a:ea typeface="Cambria Math" panose="02040503050406030204" pitchFamily="18" charset="0"/>
                        </a:rPr>
                        <m:t>ả</m:t>
                      </m:r>
                      <m:r>
                        <m:rPr>
                          <m:sty m:val="p"/>
                        </m:rPr>
                        <a:rPr lang="vi-VN" sz="2400" i="1" dirty="0">
                          <a:solidFill>
                            <a:schemeClr val="bg1"/>
                          </a:solidFill>
                          <a:latin typeface="Cambria Math" panose="02040503050406030204" pitchFamily="18" charset="0"/>
                          <a:ea typeface="Cambria Math" panose="02040503050406030204" pitchFamily="18" charset="0"/>
                        </a:rPr>
                        <m:t>n</m:t>
                      </m:r>
                      <m:r>
                        <a:rPr lang="vi-VN" sz="2400" b="0" i="1" dirty="0" smtClean="0">
                          <a:solidFill>
                            <a:schemeClr val="bg1"/>
                          </a:solidFill>
                          <a:latin typeface="Cambria Math" panose="02040503050406030204" pitchFamily="18" charset="0"/>
                          <a:ea typeface="Cambria Math" panose="02040503050406030204" pitchFamily="18" charset="0"/>
                        </a:rPr>
                        <m:t> </m:t>
                      </m:r>
                      <m:r>
                        <m:rPr>
                          <m:sty m:val="p"/>
                        </m:rPr>
                        <a:rPr lang="vi-VN" sz="2400" i="1" dirty="0">
                          <a:solidFill>
                            <a:schemeClr val="bg1"/>
                          </a:solidFill>
                          <a:latin typeface="Cambria Math" panose="02040503050406030204" pitchFamily="18" charset="0"/>
                          <a:ea typeface="Cambria Math" panose="02040503050406030204" pitchFamily="18" charset="0"/>
                        </a:rPr>
                        <m:t>ph</m:t>
                      </m:r>
                      <m:r>
                        <a:rPr lang="vi-VN" sz="2400" i="1" dirty="0">
                          <a:solidFill>
                            <a:schemeClr val="bg1"/>
                          </a:solidFill>
                          <a:latin typeface="Cambria Math" panose="02040503050406030204" pitchFamily="18" charset="0"/>
                          <a:ea typeface="Cambria Math" panose="02040503050406030204" pitchFamily="18" charset="0"/>
                        </a:rPr>
                        <m:t>ẩ</m:t>
                      </m:r>
                      <m:r>
                        <m:rPr>
                          <m:sty m:val="p"/>
                        </m:rPr>
                        <a:rPr lang="vi-VN" sz="2400" i="1" dirty="0">
                          <a:solidFill>
                            <a:schemeClr val="bg1"/>
                          </a:solidFill>
                          <a:latin typeface="Cambria Math" panose="02040503050406030204" pitchFamily="18" charset="0"/>
                          <a:ea typeface="Cambria Math" panose="02040503050406030204" pitchFamily="18" charset="0"/>
                        </a:rPr>
                        <m:t>m</m:t>
                      </m:r>
                      <m:r>
                        <a:rPr lang="vi-VN" sz="2400" b="0" i="1" dirty="0" smtClean="0">
                          <a:solidFill>
                            <a:schemeClr val="bg1"/>
                          </a:solidFill>
                          <a:latin typeface="Cambria Math" panose="02040503050406030204" pitchFamily="18" charset="0"/>
                          <a:ea typeface="Cambria Math" panose="02040503050406030204" pitchFamily="18" charset="0"/>
                        </a:rPr>
                        <m:t>)</m:t>
                      </m:r>
                    </m:oMath>
                  </m:oMathPara>
                </a14:m>
                <a:endParaRPr lang="en-VN" sz="2400" dirty="0">
                  <a:solidFill>
                    <a:schemeClr val="bg1"/>
                  </a:solidFill>
                  <a:effectLst/>
                  <a:latin typeface="Times New Roman" panose="02020603050405020304" pitchFamily="18" charset="0"/>
                  <a:ea typeface="Cambria Math" panose="02040503050406030204" pitchFamily="18" charset="0"/>
                  <a:cs typeface="Times New Roman" panose="02020603050405020304" pitchFamily="18" charset="0"/>
                </a:endParaRPr>
              </a:p>
              <a:p>
                <a:pPr algn="just">
                  <a:lnSpc>
                    <a:spcPct val="150000"/>
                  </a:lnSpc>
                  <a:spcBef>
                    <a:spcPts val="300"/>
                  </a:spcBef>
                  <a:spcAft>
                    <a:spcPts val="300"/>
                  </a:spcAft>
                </a:pPr>
                <a:r>
                  <a:rPr lang="en-VN" sz="24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Từ đó ta có phương trình:</a:t>
                </a: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m:rPr>
                          <m:nor/>
                        </m:rPr>
                        <a:rPr lang="vi-VN" sz="2400" b="1" i="0" smtClean="0">
                          <a:solidFill>
                            <a:schemeClr val="bg1"/>
                          </a:solidFill>
                          <a:latin typeface="+mj-lt"/>
                        </a:rPr>
                        <m:t>5</m:t>
                      </m:r>
                      <m:r>
                        <m:rPr>
                          <m:nor/>
                        </m:rPr>
                        <a:rPr lang="en-US" sz="2400" b="1" i="0" smtClean="0">
                          <a:solidFill>
                            <a:schemeClr val="bg1"/>
                          </a:solidFill>
                          <a:latin typeface="+mj-lt"/>
                        </a:rPr>
                        <m:t> </m:t>
                      </m:r>
                      <m:r>
                        <m:rPr>
                          <m:nor/>
                        </m:rPr>
                        <a:rPr lang="vi-VN" sz="2400" b="1" i="0" smtClean="0">
                          <a:solidFill>
                            <a:schemeClr val="bg1"/>
                          </a:solidFill>
                          <a:latin typeface="+mj-lt"/>
                        </a:rPr>
                        <m:t>000</m:t>
                      </m:r>
                      <m:r>
                        <m:rPr>
                          <m:nor/>
                        </m:rPr>
                        <a:rPr lang="en-US" sz="2400" b="1" i="0" smtClean="0">
                          <a:solidFill>
                            <a:schemeClr val="bg1"/>
                          </a:solidFill>
                          <a:latin typeface="+mj-lt"/>
                        </a:rPr>
                        <m:t> </m:t>
                      </m:r>
                      <m:r>
                        <m:rPr>
                          <m:nor/>
                        </m:rPr>
                        <a:rPr lang="vi-VN" sz="2400" b="1" i="0" smtClean="0">
                          <a:solidFill>
                            <a:schemeClr val="bg1"/>
                          </a:solidFill>
                          <a:latin typeface="+mj-lt"/>
                        </a:rPr>
                        <m:t>−</m:t>
                      </m:r>
                      <m:r>
                        <m:rPr>
                          <m:nor/>
                        </m:rPr>
                        <a:rPr lang="en-US" sz="2400" b="1" i="0" smtClean="0">
                          <a:solidFill>
                            <a:schemeClr val="bg1"/>
                          </a:solidFill>
                          <a:latin typeface="+mj-lt"/>
                        </a:rPr>
                        <m:t> </m:t>
                      </m:r>
                      <m:r>
                        <m:rPr>
                          <m:nor/>
                        </m:rPr>
                        <a:rPr lang="vi-VN" sz="2400" b="1" i="0" smtClean="0">
                          <a:solidFill>
                            <a:schemeClr val="bg1"/>
                          </a:solidFill>
                          <a:latin typeface="+mj-lt"/>
                        </a:rPr>
                        <m:t>50</m:t>
                      </m:r>
                      <m:r>
                        <m:rPr>
                          <m:nor/>
                        </m:rPr>
                        <a:rPr lang="vi-VN" sz="2400" b="1" i="1">
                          <a:solidFill>
                            <a:schemeClr val="bg1"/>
                          </a:solidFill>
                          <a:latin typeface="+mj-lt"/>
                        </a:rPr>
                        <m:t>x</m:t>
                      </m:r>
                      <m:r>
                        <m:rPr>
                          <m:nor/>
                        </m:rPr>
                        <a:rPr lang="en-US" sz="2400" b="1" i="0" smtClean="0">
                          <a:solidFill>
                            <a:schemeClr val="bg1"/>
                          </a:solidFill>
                          <a:latin typeface="+mj-lt"/>
                        </a:rPr>
                        <m:t> </m:t>
                      </m:r>
                      <m:r>
                        <m:rPr>
                          <m:nor/>
                        </m:rPr>
                        <a:rPr lang="vi-VN" sz="2400" b="1" i="0">
                          <a:solidFill>
                            <a:schemeClr val="bg1"/>
                          </a:solidFill>
                          <a:latin typeface="+mj-lt"/>
                        </a:rPr>
                        <m:t>−</m:t>
                      </m:r>
                      <m:r>
                        <m:rPr>
                          <m:nor/>
                        </m:rPr>
                        <a:rPr lang="en-US" sz="2400" b="1" i="0" smtClean="0">
                          <a:solidFill>
                            <a:schemeClr val="bg1"/>
                          </a:solidFill>
                          <a:latin typeface="+mj-lt"/>
                        </a:rPr>
                        <m:t> </m:t>
                      </m:r>
                      <m:d>
                        <m:dPr>
                          <m:ctrlPr>
                            <a:rPr lang="vi-VN" sz="2400" b="1" i="1">
                              <a:solidFill>
                                <a:schemeClr val="bg1"/>
                              </a:solidFill>
                              <a:latin typeface="Cambria Math" panose="02040503050406030204" pitchFamily="18" charset="0"/>
                            </a:rPr>
                          </m:ctrlPr>
                        </m:dPr>
                        <m:e>
                          <m:r>
                            <m:rPr>
                              <m:nor/>
                            </m:rPr>
                            <a:rPr lang="vi-VN" sz="2400" b="1" i="0">
                              <a:solidFill>
                                <a:schemeClr val="bg1"/>
                              </a:solidFill>
                              <a:latin typeface="+mj-lt"/>
                            </a:rPr>
                            <m:t>5</m:t>
                          </m:r>
                          <m:r>
                            <m:rPr>
                              <m:nor/>
                            </m:rPr>
                            <a:rPr lang="en-US" sz="2400" b="1" i="0" smtClean="0">
                              <a:solidFill>
                                <a:schemeClr val="bg1"/>
                              </a:solidFill>
                              <a:latin typeface="+mj-lt"/>
                            </a:rPr>
                            <m:t> </m:t>
                          </m:r>
                          <m:r>
                            <m:rPr>
                              <m:nor/>
                            </m:rPr>
                            <a:rPr lang="vi-VN" sz="2400" b="1" i="0">
                              <a:solidFill>
                                <a:schemeClr val="bg1"/>
                              </a:solidFill>
                              <a:latin typeface="+mj-lt"/>
                            </a:rPr>
                            <m:t>000</m:t>
                          </m:r>
                          <m:r>
                            <m:rPr>
                              <m:nor/>
                            </m:rPr>
                            <a:rPr lang="en-US" sz="2400" b="1" i="0" smtClean="0">
                              <a:solidFill>
                                <a:schemeClr val="bg1"/>
                              </a:solidFill>
                              <a:latin typeface="+mj-lt"/>
                            </a:rPr>
                            <m:t> </m:t>
                          </m:r>
                          <m:r>
                            <m:rPr>
                              <m:nor/>
                            </m:rPr>
                            <a:rPr lang="vi-VN" sz="2400" b="1" i="0">
                              <a:solidFill>
                                <a:schemeClr val="bg1"/>
                              </a:solidFill>
                              <a:latin typeface="+mj-lt"/>
                            </a:rPr>
                            <m:t>−</m:t>
                          </m:r>
                          <m:r>
                            <m:rPr>
                              <m:nor/>
                            </m:rPr>
                            <a:rPr lang="en-US" sz="2400" b="1" i="0" smtClean="0">
                              <a:solidFill>
                                <a:schemeClr val="bg1"/>
                              </a:solidFill>
                              <a:latin typeface="+mj-lt"/>
                            </a:rPr>
                            <m:t> </m:t>
                          </m:r>
                          <m:r>
                            <m:rPr>
                              <m:nor/>
                            </m:rPr>
                            <a:rPr lang="vi-VN" sz="2400" b="1" i="0">
                              <a:solidFill>
                                <a:schemeClr val="bg1"/>
                              </a:solidFill>
                              <a:latin typeface="+mj-lt"/>
                            </a:rPr>
                            <m:t>50</m:t>
                          </m:r>
                          <m:r>
                            <m:rPr>
                              <m:nor/>
                            </m:rPr>
                            <a:rPr lang="vi-VN" sz="2400" b="1" i="1">
                              <a:solidFill>
                                <a:schemeClr val="bg1"/>
                              </a:solidFill>
                              <a:latin typeface="+mj-lt"/>
                            </a:rPr>
                            <m:t>x</m:t>
                          </m:r>
                        </m:e>
                      </m:d>
                      <m:r>
                        <m:rPr>
                          <m:nor/>
                        </m:rPr>
                        <a:rPr lang="vi-VN" sz="2400" b="1" i="0">
                          <a:solidFill>
                            <a:schemeClr val="bg1"/>
                          </a:solidFill>
                          <a:latin typeface="+mj-lt"/>
                          <a:ea typeface="Cambria Math" panose="02040503050406030204" pitchFamily="18" charset="0"/>
                        </a:rPr>
                        <m:t>∙</m:t>
                      </m:r>
                      <m:f>
                        <m:fPr>
                          <m:ctrlPr>
                            <a:rPr lang="vi-VN" sz="2400" b="1" i="1">
                              <a:solidFill>
                                <a:schemeClr val="bg1"/>
                              </a:solidFill>
                              <a:latin typeface="Cambria Math" panose="02040503050406030204" pitchFamily="18" charset="0"/>
                            </a:rPr>
                          </m:ctrlPr>
                        </m:fPr>
                        <m:num>
                          <m:r>
                            <m:rPr>
                              <m:nor/>
                            </m:rPr>
                            <a:rPr lang="vi-VN" sz="2400" b="1" i="1">
                              <a:solidFill>
                                <a:schemeClr val="bg1"/>
                              </a:solidFill>
                              <a:latin typeface="+mj-lt"/>
                            </a:rPr>
                            <m:t>x</m:t>
                          </m:r>
                        </m:num>
                        <m:den>
                          <m:r>
                            <m:rPr>
                              <m:nor/>
                            </m:rPr>
                            <a:rPr lang="vi-VN" sz="2400" b="1" i="0">
                              <a:solidFill>
                                <a:schemeClr val="bg1"/>
                              </a:solidFill>
                              <a:latin typeface="+mj-lt"/>
                            </a:rPr>
                            <m:t>100</m:t>
                          </m:r>
                        </m:den>
                      </m:f>
                      <m:r>
                        <m:rPr>
                          <m:nor/>
                        </m:rPr>
                        <a:rPr lang="en-US" sz="2400" b="1" i="0" smtClean="0">
                          <a:solidFill>
                            <a:schemeClr val="bg1"/>
                          </a:solidFill>
                          <a:latin typeface="+mj-lt"/>
                        </a:rPr>
                        <m:t> </m:t>
                      </m:r>
                      <m:r>
                        <m:rPr>
                          <m:nor/>
                        </m:rPr>
                        <a:rPr lang="vi-VN" sz="2400" b="1" i="0">
                          <a:solidFill>
                            <a:schemeClr val="bg1"/>
                          </a:solidFill>
                          <a:latin typeface="+mj-lt"/>
                        </a:rPr>
                        <m:t>=</m:t>
                      </m:r>
                      <m:r>
                        <m:rPr>
                          <m:nor/>
                        </m:rPr>
                        <a:rPr lang="en-US" sz="2400" b="1" i="0" smtClean="0">
                          <a:solidFill>
                            <a:schemeClr val="bg1"/>
                          </a:solidFill>
                          <a:latin typeface="+mj-lt"/>
                        </a:rPr>
                        <m:t> </m:t>
                      </m:r>
                      <m:r>
                        <m:rPr>
                          <m:nor/>
                        </m:rPr>
                        <a:rPr lang="vi-VN" sz="2400" b="1" i="0">
                          <a:solidFill>
                            <a:schemeClr val="bg1"/>
                          </a:solidFill>
                          <a:latin typeface="+mj-lt"/>
                        </a:rPr>
                        <m:t>2 450</m:t>
                      </m:r>
                    </m:oMath>
                  </m:oMathPara>
                </a14:m>
                <a:endParaRPr lang="en-VN" sz="2400" b="1" i="1" dirty="0">
                  <a:solidFill>
                    <a:schemeClr val="bg1"/>
                  </a:solidFill>
                  <a:latin typeface="+mj-lt"/>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C17C987E-B0BD-8340-8C5D-ECC917DC5A02}"/>
                  </a:ext>
                </a:extLst>
              </p:cNvPr>
              <p:cNvSpPr txBox="1">
                <a:spLocks noRot="1" noChangeAspect="1" noMove="1" noResize="1" noEditPoints="1" noAdjustHandles="1" noChangeArrowheads="1" noChangeShapeType="1" noTextEdit="1"/>
              </p:cNvSpPr>
              <p:nvPr/>
            </p:nvSpPr>
            <p:spPr>
              <a:xfrm>
                <a:off x="107004" y="0"/>
                <a:ext cx="11977991" cy="6479210"/>
              </a:xfrm>
              <a:prstGeom prst="rect">
                <a:avLst/>
              </a:prstGeom>
              <a:blipFill>
                <a:blip r:embed="rId4"/>
                <a:stretch>
                  <a:fillRect l="-815"/>
                </a:stretch>
              </a:blipFill>
            </p:spPr>
            <p:txBody>
              <a:bodyPr/>
              <a:lstStyle/>
              <a:p>
                <a:r>
                  <a:rPr lang="en-US">
                    <a:noFill/>
                  </a:rPr>
                  <a:t> </a:t>
                </a:r>
              </a:p>
            </p:txBody>
          </p:sp>
        </mc:Fallback>
      </mc:AlternateContent>
      <p:graphicFrame>
        <p:nvGraphicFramePr>
          <p:cNvPr id="8" name="Object 7">
            <a:extLst>
              <a:ext uri="{FF2B5EF4-FFF2-40B4-BE49-F238E27FC236}">
                <a16:creationId xmlns:a16="http://schemas.microsoft.com/office/drawing/2014/main" id="{59CA093B-ED82-4114-A12C-601FB537F1ED}"/>
              </a:ext>
            </a:extLst>
          </p:cNvPr>
          <p:cNvGraphicFramePr>
            <a:graphicFrameLocks noChangeAspect="1"/>
          </p:cNvGraphicFramePr>
          <p:nvPr>
            <p:extLst>
              <p:ext uri="{D42A27DB-BD31-4B8C-83A1-F6EECF244321}">
                <p14:modId xmlns:p14="http://schemas.microsoft.com/office/powerpoint/2010/main" val="1831815186"/>
              </p:ext>
            </p:extLst>
          </p:nvPr>
        </p:nvGraphicFramePr>
        <p:xfrm>
          <a:off x="5196867" y="2441653"/>
          <a:ext cx="4386514" cy="839970"/>
        </p:xfrm>
        <a:graphic>
          <a:graphicData uri="http://schemas.openxmlformats.org/presentationml/2006/ole">
            <mc:AlternateContent xmlns:mc="http://schemas.openxmlformats.org/markup-compatibility/2006">
              <mc:Choice xmlns:v="urn:schemas-microsoft-com:vml" Requires="v">
                <p:oleObj spid="_x0000_s6146" name="Equation" r:id="rId5" imgW="2387520" imgH="457200" progId="Equation.DSMT4">
                  <p:embed/>
                </p:oleObj>
              </mc:Choice>
              <mc:Fallback>
                <p:oleObj name="Equation" r:id="rId5" imgW="2387520" imgH="457200" progId="Equation.DSMT4">
                  <p:embed/>
                  <p:pic>
                    <p:nvPicPr>
                      <p:cNvPr id="0" name=""/>
                      <p:cNvPicPr/>
                      <p:nvPr/>
                    </p:nvPicPr>
                    <p:blipFill>
                      <a:blip r:embed="rId6"/>
                      <a:stretch>
                        <a:fillRect/>
                      </a:stretch>
                    </p:blipFill>
                    <p:spPr>
                      <a:xfrm>
                        <a:off x="5196867" y="2441653"/>
                        <a:ext cx="4386514" cy="839970"/>
                      </a:xfrm>
                      <a:prstGeom prst="rect">
                        <a:avLst/>
                      </a:prstGeom>
                    </p:spPr>
                  </p:pic>
                </p:oleObj>
              </mc:Fallback>
            </mc:AlternateContent>
          </a:graphicData>
        </a:graphic>
      </p:graphicFrame>
    </p:spTree>
    <p:extLst>
      <p:ext uri="{BB962C8B-B14F-4D97-AF65-F5344CB8AC3E}">
        <p14:creationId xmlns:p14="http://schemas.microsoft.com/office/powerpoint/2010/main" val="15473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dissolv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dissolv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dissolv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dissolve">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1339090"/>
            <a:ext cx="11110293" cy="854075"/>
          </a:xfrm>
        </p:spPr>
        <p:txBody>
          <a:bodyPr>
            <a:normAutofit fontScale="90000"/>
          </a:bodyPr>
          <a:lstStyle/>
          <a:p>
            <a:pPr algn="ctr">
              <a:lnSpc>
                <a:spcPct val="150000"/>
              </a:lnSpc>
              <a:spcBef>
                <a:spcPts val="1200"/>
              </a:spcBef>
              <a:spcAft>
                <a:spcPts val="1800"/>
              </a:spcAft>
            </a:pPr>
            <a:r>
              <a:rPr lang="en-US" sz="4000" b="1" dirty="0">
                <a:solidFill>
                  <a:srgbClr val="FFFF00"/>
                </a:solidFill>
                <a:latin typeface="Times New Roman" panose="02020603050405020304" pitchFamily="18" charset="0"/>
                <a:cs typeface="Times New Roman" panose="02020603050405020304" pitchFamily="18" charset="0"/>
              </a:rPr>
              <a:t>BÀI 7.2. PHƯƠNG TRÌNH BẬC HAI MỘT ẨN</a:t>
            </a:r>
            <a:endParaRPr lang="en-US" sz="4000" dirty="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4881217" y="2441313"/>
            <a:ext cx="1393963" cy="531063"/>
          </a:xfrm>
        </p:spPr>
        <p:txBody>
          <a:bodyPr>
            <a:normAutofit/>
          </a:bodyPr>
          <a:lstStyle/>
          <a:p>
            <a:pPr marL="0" indent="0" algn="ctr">
              <a:buNone/>
            </a:pPr>
            <a:r>
              <a:rPr lang="en-US" b="1">
                <a:solidFill>
                  <a:srgbClr val="FFFF00"/>
                </a:solidFill>
                <a:latin typeface="Times New Roman" panose="02020603050405020304" pitchFamily="18" charset="0"/>
                <a:cs typeface="Times New Roman" panose="02020603050405020304" pitchFamily="18" charset="0"/>
              </a:rPr>
              <a:t>(Tiết 3)</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0B3B672-9B32-5804-3BB8-949E4588BA25}"/>
                  </a:ext>
                </a:extLst>
              </p:cNvPr>
              <p:cNvSpPr txBox="1"/>
              <p:nvPr/>
            </p:nvSpPr>
            <p:spPr>
              <a:xfrm>
                <a:off x="2310318" y="0"/>
                <a:ext cx="7864813" cy="6794424"/>
              </a:xfrm>
              <a:prstGeom prst="rect">
                <a:avLst/>
              </a:prstGeom>
              <a:noFill/>
            </p:spPr>
            <p:txBody>
              <a:bodyPr wrap="square">
                <a:spAutoFit/>
              </a:bodyPr>
              <a:lstStyle/>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vi-VN" sz="2400" b="1" i="1" smtClean="0">
                          <a:solidFill>
                            <a:schemeClr val="bg1"/>
                          </a:solidFill>
                          <a:latin typeface="Cambria Math" panose="02040503050406030204" pitchFamily="18" charset="0"/>
                        </a:rPr>
                        <m:t>𝟓𝟎𝟎𝟎</m:t>
                      </m:r>
                      <m:r>
                        <a:rPr lang="vi-VN" sz="2400" b="1" i="1" smtClean="0">
                          <a:solidFill>
                            <a:schemeClr val="bg1"/>
                          </a:solidFill>
                          <a:latin typeface="Cambria Math" panose="02040503050406030204" pitchFamily="18" charset="0"/>
                        </a:rPr>
                        <m:t>−</m:t>
                      </m:r>
                      <m:r>
                        <a:rPr lang="vi-VN" sz="2400" b="1" i="1" smtClean="0">
                          <a:solidFill>
                            <a:schemeClr val="bg1"/>
                          </a:solidFill>
                          <a:latin typeface="Cambria Math" panose="02040503050406030204" pitchFamily="18" charset="0"/>
                        </a:rPr>
                        <m:t>𝟓𝟎</m:t>
                      </m:r>
                      <m:r>
                        <a:rPr lang="vi-VN" sz="2400" b="1" i="1">
                          <a:solidFill>
                            <a:schemeClr val="bg1"/>
                          </a:solidFill>
                          <a:latin typeface="Cambria Math" panose="02040503050406030204" pitchFamily="18" charset="0"/>
                        </a:rPr>
                        <m:t>𝒙</m:t>
                      </m:r>
                      <m:r>
                        <a:rPr lang="vi-VN" sz="2400" b="1" i="1">
                          <a:solidFill>
                            <a:schemeClr val="bg1"/>
                          </a:solidFill>
                          <a:latin typeface="Cambria Math" panose="02040503050406030204" pitchFamily="18" charset="0"/>
                        </a:rPr>
                        <m:t>−</m:t>
                      </m:r>
                      <m:d>
                        <m:dPr>
                          <m:ctrlPr>
                            <a:rPr lang="vi-VN" sz="2400" b="1" i="1">
                              <a:solidFill>
                                <a:schemeClr val="bg1"/>
                              </a:solidFill>
                              <a:latin typeface="Cambria Math" panose="02040503050406030204" pitchFamily="18" charset="0"/>
                            </a:rPr>
                          </m:ctrlPr>
                        </m:dPr>
                        <m:e>
                          <m:r>
                            <a:rPr lang="vi-VN" sz="2400" b="1" i="1">
                              <a:solidFill>
                                <a:schemeClr val="bg1"/>
                              </a:solidFill>
                              <a:latin typeface="Cambria Math" panose="02040503050406030204" pitchFamily="18" charset="0"/>
                            </a:rPr>
                            <m:t>𝟓𝟎𝟎𝟎</m:t>
                          </m:r>
                          <m:r>
                            <a:rPr lang="vi-VN" sz="2400" b="1" i="1">
                              <a:solidFill>
                                <a:schemeClr val="bg1"/>
                              </a:solidFill>
                              <a:latin typeface="Cambria Math" panose="02040503050406030204" pitchFamily="18" charset="0"/>
                            </a:rPr>
                            <m:t>−</m:t>
                          </m:r>
                          <m:r>
                            <a:rPr lang="vi-VN" sz="2400" b="1" i="1">
                              <a:solidFill>
                                <a:schemeClr val="bg1"/>
                              </a:solidFill>
                              <a:latin typeface="Cambria Math" panose="02040503050406030204" pitchFamily="18" charset="0"/>
                            </a:rPr>
                            <m:t>𝟓𝟎</m:t>
                          </m:r>
                          <m:r>
                            <a:rPr lang="vi-VN" sz="2400" b="1" i="1">
                              <a:solidFill>
                                <a:schemeClr val="bg1"/>
                              </a:solidFill>
                              <a:latin typeface="Cambria Math" panose="02040503050406030204" pitchFamily="18" charset="0"/>
                            </a:rPr>
                            <m:t>𝒙</m:t>
                          </m:r>
                        </m:e>
                      </m:d>
                      <m:r>
                        <a:rPr lang="vi-VN" sz="2400" b="1" i="1">
                          <a:solidFill>
                            <a:schemeClr val="bg1"/>
                          </a:solidFill>
                          <a:latin typeface="Cambria Math" panose="02040503050406030204" pitchFamily="18" charset="0"/>
                          <a:ea typeface="Cambria Math" panose="02040503050406030204" pitchFamily="18" charset="0"/>
                        </a:rPr>
                        <m:t>∙</m:t>
                      </m:r>
                      <m:f>
                        <m:fPr>
                          <m:ctrlPr>
                            <a:rPr lang="vi-VN" sz="2400" b="1" i="1">
                              <a:solidFill>
                                <a:schemeClr val="bg1"/>
                              </a:solidFill>
                              <a:latin typeface="Cambria Math" panose="02040503050406030204" pitchFamily="18" charset="0"/>
                            </a:rPr>
                          </m:ctrlPr>
                        </m:fPr>
                        <m:num>
                          <m:r>
                            <a:rPr lang="vi-VN" sz="2400" b="1" i="1">
                              <a:solidFill>
                                <a:schemeClr val="bg1"/>
                              </a:solidFill>
                              <a:latin typeface="Cambria Math" panose="02040503050406030204" pitchFamily="18" charset="0"/>
                            </a:rPr>
                            <m:t>𝒙</m:t>
                          </m:r>
                        </m:num>
                        <m:den>
                          <m:r>
                            <a:rPr lang="vi-VN" sz="2400" b="1" i="1">
                              <a:solidFill>
                                <a:schemeClr val="bg1"/>
                              </a:solidFill>
                              <a:latin typeface="Cambria Math" panose="02040503050406030204" pitchFamily="18" charset="0"/>
                            </a:rPr>
                            <m:t>𝟏𝟎𝟎</m:t>
                          </m:r>
                        </m:den>
                      </m:f>
                      <m:r>
                        <a:rPr lang="vi-VN" sz="2400" b="1" i="1">
                          <a:solidFill>
                            <a:schemeClr val="bg1"/>
                          </a:solidFill>
                          <a:latin typeface="Cambria Math" panose="02040503050406030204" pitchFamily="18" charset="0"/>
                        </a:rPr>
                        <m:t>=</m:t>
                      </m:r>
                      <m:r>
                        <a:rPr lang="vi-VN" sz="2400" b="1" i="1">
                          <a:solidFill>
                            <a:schemeClr val="bg1"/>
                          </a:solidFill>
                          <a:latin typeface="Cambria Math" panose="02040503050406030204" pitchFamily="18" charset="0"/>
                        </a:rPr>
                        <m:t>𝟐</m:t>
                      </m:r>
                      <m:r>
                        <a:rPr lang="vi-VN" sz="2400" b="1" i="1">
                          <a:solidFill>
                            <a:schemeClr val="bg1"/>
                          </a:solidFill>
                          <a:latin typeface="Cambria Math" panose="02040503050406030204" pitchFamily="18" charset="0"/>
                        </a:rPr>
                        <m:t> </m:t>
                      </m:r>
                      <m:r>
                        <a:rPr lang="vi-VN" sz="2400" b="1" i="1">
                          <a:solidFill>
                            <a:schemeClr val="bg1"/>
                          </a:solidFill>
                          <a:latin typeface="Cambria Math" panose="02040503050406030204" pitchFamily="18" charset="0"/>
                        </a:rPr>
                        <m:t>𝟒𝟓𝟎</m:t>
                      </m:r>
                    </m:oMath>
                  </m:oMathPara>
                </a14:m>
                <a:r>
                  <a:rPr lang="vi-VN" sz="2400" b="1" i="1" dirty="0">
                    <a:solidFill>
                      <a:schemeClr val="bg1"/>
                    </a:solidFill>
                    <a:latin typeface="+mj-lt"/>
                  </a:rPr>
                  <a:t/>
                </a:r>
                <a:br>
                  <a:rPr lang="vi-VN" sz="2400" b="1" i="1" dirty="0">
                    <a:solidFill>
                      <a:schemeClr val="bg1"/>
                    </a:solidFill>
                    <a:latin typeface="+mj-lt"/>
                  </a:rPr>
                </a:br>
                <a:endParaRPr lang="vi-VN" sz="2400" b="1" i="1" dirty="0">
                  <a:solidFill>
                    <a:schemeClr val="bg1"/>
                  </a:solidFill>
                  <a:latin typeface="+mj-lt"/>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a:rPr lang="vi-VN" sz="2400" b="1" i="1">
                          <a:solidFill>
                            <a:schemeClr val="bg1"/>
                          </a:solidFill>
                          <a:latin typeface="Cambria Math" panose="02040503050406030204" pitchFamily="18" charset="0"/>
                        </a:rPr>
                        <m:t>𝟓𝟎𝟎𝟎</m:t>
                      </m:r>
                      <m:r>
                        <a:rPr lang="vi-VN" sz="2400" b="1" i="1">
                          <a:solidFill>
                            <a:schemeClr val="bg1"/>
                          </a:solidFill>
                          <a:latin typeface="Cambria Math" panose="02040503050406030204" pitchFamily="18" charset="0"/>
                        </a:rPr>
                        <m:t>−</m:t>
                      </m:r>
                      <m:r>
                        <a:rPr lang="vi-VN" sz="2400" b="1" i="1">
                          <a:solidFill>
                            <a:schemeClr val="bg1"/>
                          </a:solidFill>
                          <a:latin typeface="Cambria Math" panose="02040503050406030204" pitchFamily="18" charset="0"/>
                        </a:rPr>
                        <m:t>𝟓𝟎</m:t>
                      </m:r>
                      <m:r>
                        <a:rPr lang="vi-VN" sz="2400" b="1" i="1">
                          <a:solidFill>
                            <a:schemeClr val="bg1"/>
                          </a:solidFill>
                          <a:latin typeface="Cambria Math" panose="02040503050406030204" pitchFamily="18" charset="0"/>
                        </a:rPr>
                        <m:t>𝒙</m:t>
                      </m:r>
                      <m:r>
                        <a:rPr lang="vi-VN" sz="2400" b="1" i="1" smtClean="0">
                          <a:solidFill>
                            <a:schemeClr val="bg1"/>
                          </a:solidFill>
                          <a:latin typeface="Cambria Math" panose="02040503050406030204" pitchFamily="18" charset="0"/>
                        </a:rPr>
                        <m:t>−</m:t>
                      </m:r>
                      <m:r>
                        <a:rPr lang="vi-VN" sz="2400" b="1" i="1" smtClean="0">
                          <a:solidFill>
                            <a:schemeClr val="bg1"/>
                          </a:solidFill>
                          <a:latin typeface="Cambria Math" panose="02040503050406030204" pitchFamily="18" charset="0"/>
                        </a:rPr>
                        <m:t>𝟓𝟎</m:t>
                      </m:r>
                      <m:r>
                        <a:rPr lang="vi-VN" sz="2400" b="1" i="1">
                          <a:solidFill>
                            <a:schemeClr val="bg1"/>
                          </a:solidFill>
                          <a:latin typeface="Cambria Math" panose="02040503050406030204" pitchFamily="18" charset="0"/>
                        </a:rPr>
                        <m:t>𝒙</m:t>
                      </m:r>
                      <m:r>
                        <a:rPr lang="vi-VN" sz="2400" b="1" i="1" smtClean="0">
                          <a:solidFill>
                            <a:schemeClr val="bg1"/>
                          </a:solidFill>
                          <a:latin typeface="Cambria Math" panose="02040503050406030204" pitchFamily="18" charset="0"/>
                        </a:rPr>
                        <m:t>+</m:t>
                      </m:r>
                      <m:f>
                        <m:fPr>
                          <m:ctrlPr>
                            <a:rPr lang="vi-VN" sz="2400" b="1" i="1" smtClean="0">
                              <a:solidFill>
                                <a:schemeClr val="bg1"/>
                              </a:solidFill>
                              <a:latin typeface="Cambria Math" panose="02040503050406030204" pitchFamily="18" charset="0"/>
                            </a:rPr>
                          </m:ctrlPr>
                        </m:fPr>
                        <m:num>
                          <m:sSup>
                            <m:sSupPr>
                              <m:ctrlPr>
                                <a:rPr lang="vi-VN" sz="2400" b="1" i="1" smtClean="0">
                                  <a:solidFill>
                                    <a:schemeClr val="bg1"/>
                                  </a:solidFill>
                                  <a:latin typeface="Cambria Math" panose="02040503050406030204" pitchFamily="18" charset="0"/>
                                </a:rPr>
                              </m:ctrlPr>
                            </m:sSupPr>
                            <m:e>
                              <m:r>
                                <a:rPr lang="vi-VN" sz="2400" b="1" i="1">
                                  <a:solidFill>
                                    <a:schemeClr val="bg1"/>
                                  </a:solidFill>
                                  <a:latin typeface="Cambria Math" panose="02040503050406030204" pitchFamily="18" charset="0"/>
                                </a:rPr>
                                <m:t>𝒙</m:t>
                              </m:r>
                            </m:e>
                            <m:sup>
                              <m:r>
                                <a:rPr lang="vi-VN" sz="2400" b="1" i="1" smtClean="0">
                                  <a:solidFill>
                                    <a:schemeClr val="bg1"/>
                                  </a:solidFill>
                                  <a:latin typeface="Cambria Math" panose="02040503050406030204" pitchFamily="18" charset="0"/>
                                </a:rPr>
                                <m:t>𝟐</m:t>
                              </m:r>
                            </m:sup>
                          </m:sSup>
                        </m:num>
                        <m:den>
                          <m:r>
                            <a:rPr lang="vi-VN" sz="2400" b="1" i="1" smtClean="0">
                              <a:solidFill>
                                <a:schemeClr val="bg1"/>
                              </a:solidFill>
                              <a:latin typeface="Cambria Math" panose="02040503050406030204" pitchFamily="18" charset="0"/>
                            </a:rPr>
                            <m:t>𝟐</m:t>
                          </m:r>
                        </m:den>
                      </m:f>
                      <m:r>
                        <a:rPr lang="vi-VN" sz="2400" b="1" i="1" smtClean="0">
                          <a:solidFill>
                            <a:schemeClr val="bg1"/>
                          </a:solidFill>
                          <a:latin typeface="Cambria Math" panose="02040503050406030204" pitchFamily="18" charset="0"/>
                        </a:rPr>
                        <m:t>−</m:t>
                      </m:r>
                      <m:r>
                        <a:rPr lang="vi-VN" sz="2400" b="1" i="1" smtClean="0">
                          <a:solidFill>
                            <a:schemeClr val="bg1"/>
                          </a:solidFill>
                          <a:latin typeface="Cambria Math" panose="02040503050406030204" pitchFamily="18" charset="0"/>
                        </a:rPr>
                        <m:t>𝟐𝟒𝟓𝟎</m:t>
                      </m:r>
                      <m:r>
                        <a:rPr lang="vi-VN" sz="2400" b="1" i="1" smtClean="0">
                          <a:solidFill>
                            <a:schemeClr val="bg1"/>
                          </a:solidFill>
                          <a:latin typeface="Cambria Math" panose="02040503050406030204" pitchFamily="18" charset="0"/>
                        </a:rPr>
                        <m:t>=</m:t>
                      </m:r>
                      <m:r>
                        <a:rPr lang="vi-VN" sz="2400" b="1" i="1" smtClean="0">
                          <a:solidFill>
                            <a:schemeClr val="bg1"/>
                          </a:solidFill>
                          <a:latin typeface="Cambria Math" panose="02040503050406030204" pitchFamily="18" charset="0"/>
                        </a:rPr>
                        <m:t>𝟎</m:t>
                      </m:r>
                    </m:oMath>
                  </m:oMathPara>
                </a14:m>
                <a:r>
                  <a:rPr lang="vi-VN" sz="2400" b="1" i="1" dirty="0">
                    <a:solidFill>
                      <a:schemeClr val="bg1"/>
                    </a:solidFill>
                    <a:latin typeface="+mj-lt"/>
                  </a:rPr>
                  <a:t/>
                </a:r>
                <a:br>
                  <a:rPr lang="vi-VN" sz="2400" b="1" i="1" dirty="0">
                    <a:solidFill>
                      <a:schemeClr val="bg1"/>
                    </a:solidFill>
                    <a:latin typeface="+mj-lt"/>
                  </a:rPr>
                </a:br>
                <a:endParaRPr lang="vi-VN" sz="2400" b="1" i="1" dirty="0">
                  <a:solidFill>
                    <a:schemeClr val="bg1"/>
                  </a:solidFill>
                  <a:latin typeface="+mj-lt"/>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sSup>
                        <m:sSupPr>
                          <m:ctrlPr>
                            <a:rPr lang="vi-VN" sz="2400" b="1" i="1" smtClean="0">
                              <a:solidFill>
                                <a:schemeClr val="bg1"/>
                              </a:solidFill>
                              <a:latin typeface="Cambria Math" panose="02040503050406030204" pitchFamily="18" charset="0"/>
                            </a:rPr>
                          </m:ctrlPr>
                        </m:sSupPr>
                        <m:e>
                          <m:r>
                            <a:rPr lang="vi-VN" sz="2400" b="1" i="1">
                              <a:solidFill>
                                <a:schemeClr val="bg1"/>
                              </a:solidFill>
                              <a:latin typeface="Cambria Math" panose="02040503050406030204" pitchFamily="18" charset="0"/>
                            </a:rPr>
                            <m:t>𝒙</m:t>
                          </m:r>
                        </m:e>
                        <m:sup>
                          <m:r>
                            <a:rPr lang="vi-VN" sz="2400" b="1" i="1" smtClean="0">
                              <a:solidFill>
                                <a:schemeClr val="bg1"/>
                              </a:solidFill>
                              <a:latin typeface="Cambria Math" panose="02040503050406030204" pitchFamily="18" charset="0"/>
                            </a:rPr>
                            <m:t>𝟐</m:t>
                          </m:r>
                        </m:sup>
                      </m:sSup>
                      <m:r>
                        <a:rPr lang="vi-VN" sz="2400" b="1" i="1" smtClean="0">
                          <a:solidFill>
                            <a:schemeClr val="bg1"/>
                          </a:solidFill>
                          <a:latin typeface="Cambria Math" panose="02040503050406030204" pitchFamily="18" charset="0"/>
                        </a:rPr>
                        <m:t>−</m:t>
                      </m:r>
                      <m:r>
                        <a:rPr lang="vi-VN" sz="2400" b="1" i="1" smtClean="0">
                          <a:solidFill>
                            <a:schemeClr val="bg1"/>
                          </a:solidFill>
                          <a:latin typeface="Cambria Math" panose="02040503050406030204" pitchFamily="18" charset="0"/>
                        </a:rPr>
                        <m:t>𝟐𝟎𝟎</m:t>
                      </m:r>
                      <m:r>
                        <a:rPr lang="vi-VN" sz="2400" b="1" i="1">
                          <a:solidFill>
                            <a:schemeClr val="bg1"/>
                          </a:solidFill>
                          <a:latin typeface="Cambria Math" panose="02040503050406030204" pitchFamily="18" charset="0"/>
                        </a:rPr>
                        <m:t>𝒙</m:t>
                      </m:r>
                      <m:r>
                        <a:rPr lang="vi-VN" sz="2400" b="1" i="1" smtClean="0">
                          <a:solidFill>
                            <a:schemeClr val="bg1"/>
                          </a:solidFill>
                          <a:latin typeface="Cambria Math" panose="02040503050406030204" pitchFamily="18" charset="0"/>
                        </a:rPr>
                        <m:t>+</m:t>
                      </m:r>
                      <m:r>
                        <a:rPr lang="vi-VN" sz="2400" b="1" i="1" smtClean="0">
                          <a:solidFill>
                            <a:schemeClr val="bg1"/>
                          </a:solidFill>
                          <a:latin typeface="Cambria Math" panose="02040503050406030204" pitchFamily="18" charset="0"/>
                        </a:rPr>
                        <m:t>𝟓𝟏𝟎𝟎</m:t>
                      </m:r>
                      <m:r>
                        <a:rPr lang="vi-VN" sz="2400" b="1" i="1" smtClean="0">
                          <a:solidFill>
                            <a:schemeClr val="bg1"/>
                          </a:solidFill>
                          <a:latin typeface="Cambria Math" panose="02040503050406030204" pitchFamily="18" charset="0"/>
                        </a:rPr>
                        <m:t>=</m:t>
                      </m:r>
                      <m:r>
                        <a:rPr lang="vi-VN" sz="2400" b="1" i="1" smtClean="0">
                          <a:solidFill>
                            <a:schemeClr val="bg1"/>
                          </a:solidFill>
                          <a:latin typeface="Cambria Math" panose="02040503050406030204" pitchFamily="18" charset="0"/>
                        </a:rPr>
                        <m:t>𝟎</m:t>
                      </m:r>
                    </m:oMath>
                  </m:oMathPara>
                </a14:m>
                <a:r>
                  <a:rPr lang="vi-VN" sz="2400" b="1" i="1" dirty="0">
                    <a:solidFill>
                      <a:schemeClr val="bg1"/>
                    </a:solidFill>
                    <a:latin typeface="+mj-lt"/>
                  </a:rPr>
                  <a:t/>
                </a:r>
                <a:br>
                  <a:rPr lang="vi-VN" sz="2400" b="1" i="1" dirty="0">
                    <a:solidFill>
                      <a:schemeClr val="bg1"/>
                    </a:solidFill>
                    <a:latin typeface="+mj-lt"/>
                  </a:rPr>
                </a:br>
                <a:endParaRPr lang="vi-VN" sz="2400" b="1" i="1" dirty="0">
                  <a:solidFill>
                    <a:schemeClr val="bg1"/>
                  </a:solidFill>
                  <a:latin typeface="+mj-lt"/>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r>
                        <m:rPr>
                          <m:sty m:val="p"/>
                        </m:rPr>
                        <a:rPr lang="vi-VN" sz="2400" b="1" i="1" dirty="0">
                          <a:solidFill>
                            <a:schemeClr val="bg1"/>
                          </a:solidFill>
                          <a:latin typeface="Cambria Math" panose="02040503050406030204" pitchFamily="18" charset="0"/>
                        </a:rPr>
                        <m:t>C</m:t>
                      </m:r>
                      <m:r>
                        <a:rPr lang="vi-VN" sz="2400" b="1" i="1" dirty="0" smtClean="0">
                          <a:solidFill>
                            <a:schemeClr val="bg1"/>
                          </a:solidFill>
                          <a:latin typeface="Cambria Math" panose="02040503050406030204" pitchFamily="18" charset="0"/>
                        </a:rPr>
                        <m:t>ó </m:t>
                      </m:r>
                      <m:sSup>
                        <m:sSupPr>
                          <m:ctrlPr>
                            <a:rPr lang="vi-VN" sz="2400" b="1" i="1" dirty="0" smtClean="0">
                              <a:solidFill>
                                <a:schemeClr val="bg1"/>
                              </a:solidFill>
                              <a:latin typeface="Cambria Math" panose="02040503050406030204" pitchFamily="18" charset="0"/>
                              <a:ea typeface="Cambria Math" panose="02040503050406030204" pitchFamily="18" charset="0"/>
                            </a:rPr>
                          </m:ctrlPr>
                        </m:sSupPr>
                        <m:e>
                          <m:r>
                            <a:rPr lang="vi-VN" sz="2400" b="1" i="1" dirty="0" smtClean="0">
                              <a:solidFill>
                                <a:schemeClr val="bg1"/>
                              </a:solidFill>
                              <a:latin typeface="Cambria Math" panose="02040503050406030204" pitchFamily="18" charset="0"/>
                              <a:ea typeface="Cambria Math" panose="02040503050406030204" pitchFamily="18" charset="0"/>
                            </a:rPr>
                            <m:t>∆</m:t>
                          </m:r>
                        </m:e>
                        <m:sup>
                          <m:r>
                            <a:rPr lang="vi-VN" sz="2400" b="1" i="1" dirty="0" smtClean="0">
                              <a:solidFill>
                                <a:schemeClr val="bg1"/>
                              </a:solidFill>
                              <a:latin typeface="Cambria Math" panose="02040503050406030204" pitchFamily="18" charset="0"/>
                              <a:ea typeface="Cambria Math" panose="02040503050406030204" pitchFamily="18" charset="0"/>
                            </a:rPr>
                            <m:t>′</m:t>
                          </m:r>
                        </m:sup>
                      </m:sSup>
                      <m:r>
                        <a:rPr lang="vi-VN" sz="2400" b="1" i="1" dirty="0" smtClean="0">
                          <a:solidFill>
                            <a:schemeClr val="bg1"/>
                          </a:solidFill>
                          <a:latin typeface="Cambria Math" panose="02040503050406030204" pitchFamily="18" charset="0"/>
                          <a:ea typeface="Cambria Math" panose="02040503050406030204" pitchFamily="18" charset="0"/>
                        </a:rPr>
                        <m:t>= </m:t>
                      </m:r>
                      <m:sSup>
                        <m:sSupPr>
                          <m:ctrlPr>
                            <a:rPr lang="vi-VN" sz="2400" b="1" i="1" dirty="0" smtClean="0">
                              <a:solidFill>
                                <a:schemeClr val="bg1"/>
                              </a:solidFill>
                              <a:latin typeface="Cambria Math" panose="02040503050406030204" pitchFamily="18" charset="0"/>
                              <a:ea typeface="Cambria Math" panose="02040503050406030204" pitchFamily="18" charset="0"/>
                            </a:rPr>
                          </m:ctrlPr>
                        </m:sSupPr>
                        <m:e>
                          <m:d>
                            <m:dPr>
                              <m:ctrlPr>
                                <a:rPr lang="vi-VN" sz="2400" b="1" i="1" dirty="0" smtClean="0">
                                  <a:solidFill>
                                    <a:schemeClr val="bg1"/>
                                  </a:solidFill>
                                  <a:latin typeface="Cambria Math" panose="02040503050406030204" pitchFamily="18" charset="0"/>
                                  <a:ea typeface="Cambria Math" panose="02040503050406030204" pitchFamily="18" charset="0"/>
                                </a:rPr>
                              </m:ctrlPr>
                            </m:dPr>
                            <m:e>
                              <m:r>
                                <a:rPr lang="vi-VN" sz="2400" b="1" i="1" dirty="0" smtClean="0">
                                  <a:solidFill>
                                    <a:schemeClr val="bg1"/>
                                  </a:solidFill>
                                  <a:latin typeface="Cambria Math" panose="02040503050406030204" pitchFamily="18" charset="0"/>
                                  <a:ea typeface="Cambria Math" panose="02040503050406030204" pitchFamily="18" charset="0"/>
                                </a:rPr>
                                <m:t>−</m:t>
                              </m:r>
                              <m:r>
                                <a:rPr lang="vi-VN" sz="2400" b="1" i="1" dirty="0" smtClean="0">
                                  <a:solidFill>
                                    <a:schemeClr val="bg1"/>
                                  </a:solidFill>
                                  <a:latin typeface="Cambria Math" panose="02040503050406030204" pitchFamily="18" charset="0"/>
                                  <a:ea typeface="Cambria Math" panose="02040503050406030204" pitchFamily="18" charset="0"/>
                                </a:rPr>
                                <m:t>𝟏𝟎𝟎</m:t>
                              </m:r>
                            </m:e>
                          </m:d>
                        </m:e>
                        <m:sup>
                          <m:r>
                            <a:rPr lang="vi-VN" sz="2400" b="1" i="1" dirty="0" smtClean="0">
                              <a:solidFill>
                                <a:schemeClr val="bg1"/>
                              </a:solidFill>
                              <a:latin typeface="Cambria Math" panose="02040503050406030204" pitchFamily="18" charset="0"/>
                              <a:ea typeface="Cambria Math" panose="02040503050406030204" pitchFamily="18" charset="0"/>
                            </a:rPr>
                            <m:t>𝟐</m:t>
                          </m:r>
                        </m:sup>
                      </m:sSup>
                      <m:r>
                        <a:rPr lang="vi-VN" sz="2400" b="1" i="1" dirty="0" smtClean="0">
                          <a:solidFill>
                            <a:schemeClr val="bg1"/>
                          </a:solidFill>
                          <a:latin typeface="Cambria Math" panose="02040503050406030204" pitchFamily="18" charset="0"/>
                          <a:ea typeface="Cambria Math" panose="02040503050406030204" pitchFamily="18" charset="0"/>
                        </a:rPr>
                        <m:t>−</m:t>
                      </m:r>
                      <m:r>
                        <a:rPr lang="vi-VN" sz="2400" b="1" i="1" dirty="0" smtClean="0">
                          <a:solidFill>
                            <a:schemeClr val="bg1"/>
                          </a:solidFill>
                          <a:latin typeface="Cambria Math" panose="02040503050406030204" pitchFamily="18" charset="0"/>
                        </a:rPr>
                        <m:t>𝟓𝟏𝟎𝟎</m:t>
                      </m:r>
                      <m:r>
                        <a:rPr lang="vi-VN" sz="2400" b="1" i="1" dirty="0" smtClean="0">
                          <a:solidFill>
                            <a:schemeClr val="bg1"/>
                          </a:solidFill>
                          <a:latin typeface="Cambria Math" panose="02040503050406030204" pitchFamily="18" charset="0"/>
                        </a:rPr>
                        <m:t>=</m:t>
                      </m:r>
                      <m:r>
                        <a:rPr lang="vi-VN" sz="2400" b="1" i="1" dirty="0" smtClean="0">
                          <a:solidFill>
                            <a:schemeClr val="bg1"/>
                          </a:solidFill>
                          <a:latin typeface="Cambria Math" panose="02040503050406030204" pitchFamily="18" charset="0"/>
                        </a:rPr>
                        <m:t>𝟒𝟗𝟎𝟎</m:t>
                      </m:r>
                      <m:r>
                        <a:rPr lang="vi-VN" sz="2400" b="1" i="1" dirty="0" smtClean="0">
                          <a:solidFill>
                            <a:schemeClr val="bg1"/>
                          </a:solidFill>
                          <a:latin typeface="Cambria Math" panose="02040503050406030204" pitchFamily="18" charset="0"/>
                        </a:rPr>
                        <m:t>&gt;</m:t>
                      </m:r>
                      <m:r>
                        <a:rPr lang="vi-VN" sz="2400" b="1" i="1" dirty="0" smtClean="0">
                          <a:solidFill>
                            <a:schemeClr val="bg1"/>
                          </a:solidFill>
                          <a:latin typeface="Cambria Math" panose="02040503050406030204" pitchFamily="18" charset="0"/>
                        </a:rPr>
                        <m:t>𝟎</m:t>
                      </m:r>
                    </m:oMath>
                    <m:oMath xmlns:m="http://schemas.openxmlformats.org/officeDocument/2006/math">
                      <m:r>
                        <m:rPr>
                          <m:sty m:val="p"/>
                        </m:rPr>
                        <a:rPr lang="vi-VN" sz="2400" b="1" i="1" dirty="0">
                          <a:solidFill>
                            <a:schemeClr val="bg1"/>
                          </a:solidFill>
                          <a:latin typeface="Cambria Math" panose="02040503050406030204" pitchFamily="18" charset="0"/>
                        </a:rPr>
                        <m:t>n</m:t>
                      </m:r>
                      <m:r>
                        <a:rPr lang="vi-VN" sz="2400" b="1" i="1" dirty="0">
                          <a:solidFill>
                            <a:schemeClr val="bg1"/>
                          </a:solidFill>
                          <a:latin typeface="Cambria Math" panose="02040503050406030204" pitchFamily="18" charset="0"/>
                        </a:rPr>
                        <m:t>ê</m:t>
                      </m:r>
                      <m:r>
                        <m:rPr>
                          <m:sty m:val="p"/>
                        </m:rPr>
                        <a:rPr lang="vi-VN" sz="2400" b="1" i="1" dirty="0">
                          <a:solidFill>
                            <a:schemeClr val="bg1"/>
                          </a:solidFill>
                          <a:latin typeface="Cambria Math" panose="02040503050406030204" pitchFamily="18" charset="0"/>
                        </a:rPr>
                        <m:t>n</m:t>
                      </m:r>
                      <m:r>
                        <a:rPr lang="vi-VN" sz="2400" b="1" i="1" dirty="0" smtClean="0">
                          <a:solidFill>
                            <a:schemeClr val="bg1"/>
                          </a:solidFill>
                          <a:latin typeface="Cambria Math" panose="02040503050406030204" pitchFamily="18" charset="0"/>
                        </a:rPr>
                        <m:t> </m:t>
                      </m:r>
                      <m:r>
                        <m:rPr>
                          <m:sty m:val="p"/>
                        </m:rPr>
                        <a:rPr lang="vi-VN" sz="2400" b="1" i="1" dirty="0">
                          <a:solidFill>
                            <a:schemeClr val="bg1"/>
                          </a:solidFill>
                          <a:latin typeface="Cambria Math" panose="02040503050406030204" pitchFamily="18" charset="0"/>
                        </a:rPr>
                        <m:t>ph</m:t>
                      </m:r>
                      <m:r>
                        <a:rPr lang="vi-VN" sz="2400" b="1" i="1" dirty="0">
                          <a:solidFill>
                            <a:schemeClr val="bg1"/>
                          </a:solidFill>
                          <a:latin typeface="Cambria Math" panose="02040503050406030204" pitchFamily="18" charset="0"/>
                        </a:rPr>
                        <m:t>ươ</m:t>
                      </m:r>
                      <m:r>
                        <m:rPr>
                          <m:sty m:val="p"/>
                        </m:rPr>
                        <a:rPr lang="vi-VN" sz="2400" b="1" i="1" dirty="0">
                          <a:solidFill>
                            <a:schemeClr val="bg1"/>
                          </a:solidFill>
                          <a:latin typeface="Cambria Math" panose="02040503050406030204" pitchFamily="18" charset="0"/>
                        </a:rPr>
                        <m:t>ng</m:t>
                      </m:r>
                      <m:r>
                        <a:rPr lang="vi-VN" sz="2400" b="1" i="1" dirty="0" smtClean="0">
                          <a:solidFill>
                            <a:schemeClr val="bg1"/>
                          </a:solidFill>
                          <a:latin typeface="Cambria Math" panose="02040503050406030204" pitchFamily="18" charset="0"/>
                        </a:rPr>
                        <m:t> </m:t>
                      </m:r>
                      <m:r>
                        <m:rPr>
                          <m:sty m:val="p"/>
                        </m:rPr>
                        <a:rPr lang="vi-VN" sz="2400" b="1" i="1" dirty="0">
                          <a:solidFill>
                            <a:schemeClr val="bg1"/>
                          </a:solidFill>
                          <a:latin typeface="Cambria Math" panose="02040503050406030204" pitchFamily="18" charset="0"/>
                        </a:rPr>
                        <m:t>tr</m:t>
                      </m:r>
                      <m:r>
                        <a:rPr lang="vi-VN" sz="2400" b="1" i="1" dirty="0">
                          <a:solidFill>
                            <a:schemeClr val="bg1"/>
                          </a:solidFill>
                          <a:latin typeface="Cambria Math" panose="02040503050406030204" pitchFamily="18" charset="0"/>
                        </a:rPr>
                        <m:t>ì</m:t>
                      </m:r>
                      <m:r>
                        <m:rPr>
                          <m:sty m:val="p"/>
                        </m:rPr>
                        <a:rPr lang="vi-VN" sz="2400" b="1" i="1" dirty="0">
                          <a:solidFill>
                            <a:schemeClr val="bg1"/>
                          </a:solidFill>
                          <a:latin typeface="Cambria Math" panose="02040503050406030204" pitchFamily="18" charset="0"/>
                        </a:rPr>
                        <m:t>nh</m:t>
                      </m:r>
                      <m:r>
                        <a:rPr lang="vi-VN" sz="2400" b="1" i="1" dirty="0" smtClean="0">
                          <a:solidFill>
                            <a:schemeClr val="bg1"/>
                          </a:solidFill>
                          <a:latin typeface="Cambria Math" panose="02040503050406030204" pitchFamily="18" charset="0"/>
                        </a:rPr>
                        <m:t> </m:t>
                      </m:r>
                      <m:r>
                        <m:rPr>
                          <m:sty m:val="p"/>
                        </m:rPr>
                        <a:rPr lang="vi-VN" sz="2400" b="1" i="1" dirty="0">
                          <a:solidFill>
                            <a:schemeClr val="bg1"/>
                          </a:solidFill>
                          <a:latin typeface="Cambria Math" panose="02040503050406030204" pitchFamily="18" charset="0"/>
                        </a:rPr>
                        <m:t>c</m:t>
                      </m:r>
                      <m:r>
                        <a:rPr lang="vi-VN" sz="2400" b="1" i="1" dirty="0">
                          <a:solidFill>
                            <a:schemeClr val="bg1"/>
                          </a:solidFill>
                          <a:latin typeface="Cambria Math" panose="02040503050406030204" pitchFamily="18" charset="0"/>
                        </a:rPr>
                        <m:t>ó </m:t>
                      </m:r>
                      <m:r>
                        <a:rPr lang="vi-VN" sz="2400" b="1" i="1" dirty="0" smtClean="0">
                          <a:solidFill>
                            <a:schemeClr val="bg1"/>
                          </a:solidFill>
                          <a:latin typeface="Cambria Math" panose="02040503050406030204" pitchFamily="18" charset="0"/>
                        </a:rPr>
                        <m:t>𝟐</m:t>
                      </m:r>
                      <m:r>
                        <a:rPr lang="vi-VN" sz="2400" b="1" i="1" dirty="0" smtClean="0">
                          <a:solidFill>
                            <a:schemeClr val="bg1"/>
                          </a:solidFill>
                          <a:latin typeface="Cambria Math" panose="02040503050406030204" pitchFamily="18" charset="0"/>
                        </a:rPr>
                        <m:t> </m:t>
                      </m:r>
                      <m:r>
                        <m:rPr>
                          <m:sty m:val="p"/>
                        </m:rPr>
                        <a:rPr lang="vi-VN" sz="2400" b="1" i="1" dirty="0">
                          <a:solidFill>
                            <a:schemeClr val="bg1"/>
                          </a:solidFill>
                          <a:latin typeface="Cambria Math" panose="02040503050406030204" pitchFamily="18" charset="0"/>
                        </a:rPr>
                        <m:t>nghi</m:t>
                      </m:r>
                      <m:r>
                        <a:rPr lang="vi-VN" sz="2400" b="1" i="1" dirty="0">
                          <a:solidFill>
                            <a:schemeClr val="bg1"/>
                          </a:solidFill>
                          <a:latin typeface="Cambria Math" panose="02040503050406030204" pitchFamily="18" charset="0"/>
                        </a:rPr>
                        <m:t>ệ</m:t>
                      </m:r>
                      <m:r>
                        <m:rPr>
                          <m:sty m:val="p"/>
                        </m:rPr>
                        <a:rPr lang="vi-VN" sz="2400" b="1" i="1" dirty="0">
                          <a:solidFill>
                            <a:schemeClr val="bg1"/>
                          </a:solidFill>
                          <a:latin typeface="Cambria Math" panose="02040503050406030204" pitchFamily="18" charset="0"/>
                        </a:rPr>
                        <m:t>m</m:t>
                      </m:r>
                      <m:r>
                        <a:rPr lang="vi-VN" sz="2400" b="1" i="1" dirty="0" smtClean="0">
                          <a:solidFill>
                            <a:schemeClr val="bg1"/>
                          </a:solidFill>
                          <a:latin typeface="Cambria Math" panose="02040503050406030204" pitchFamily="18" charset="0"/>
                        </a:rPr>
                        <m:t> </m:t>
                      </m:r>
                      <m:r>
                        <m:rPr>
                          <m:sty m:val="p"/>
                        </m:rPr>
                        <a:rPr lang="vi-VN" sz="2400" b="1" i="1" dirty="0">
                          <a:solidFill>
                            <a:schemeClr val="bg1"/>
                          </a:solidFill>
                          <a:latin typeface="Cambria Math" panose="02040503050406030204" pitchFamily="18" charset="0"/>
                        </a:rPr>
                        <m:t>ph</m:t>
                      </m:r>
                      <m:r>
                        <a:rPr lang="vi-VN" sz="2400" b="1" i="1" dirty="0">
                          <a:solidFill>
                            <a:schemeClr val="bg1"/>
                          </a:solidFill>
                          <a:latin typeface="Cambria Math" panose="02040503050406030204" pitchFamily="18" charset="0"/>
                        </a:rPr>
                        <m:t>â</m:t>
                      </m:r>
                      <m:r>
                        <m:rPr>
                          <m:sty m:val="p"/>
                        </m:rPr>
                        <a:rPr lang="vi-VN" sz="2400" b="1" i="1" dirty="0">
                          <a:solidFill>
                            <a:schemeClr val="bg1"/>
                          </a:solidFill>
                          <a:latin typeface="Cambria Math" panose="02040503050406030204" pitchFamily="18" charset="0"/>
                        </a:rPr>
                        <m:t>n</m:t>
                      </m:r>
                      <m:r>
                        <a:rPr lang="vi-VN" sz="2400" b="1" i="1" dirty="0" smtClean="0">
                          <a:solidFill>
                            <a:schemeClr val="bg1"/>
                          </a:solidFill>
                          <a:latin typeface="Cambria Math" panose="02040503050406030204" pitchFamily="18" charset="0"/>
                        </a:rPr>
                        <m:t> </m:t>
                      </m:r>
                      <m:r>
                        <m:rPr>
                          <m:sty m:val="p"/>
                        </m:rPr>
                        <a:rPr lang="vi-VN" sz="2400" b="1" i="1" dirty="0">
                          <a:solidFill>
                            <a:schemeClr val="bg1"/>
                          </a:solidFill>
                          <a:latin typeface="Cambria Math" panose="02040503050406030204" pitchFamily="18" charset="0"/>
                        </a:rPr>
                        <m:t>bi</m:t>
                      </m:r>
                      <m:r>
                        <a:rPr lang="vi-VN" sz="2400" b="1" i="1" dirty="0">
                          <a:solidFill>
                            <a:schemeClr val="bg1"/>
                          </a:solidFill>
                          <a:latin typeface="Cambria Math" panose="02040503050406030204" pitchFamily="18" charset="0"/>
                        </a:rPr>
                        <m:t>ệ</m:t>
                      </m:r>
                      <m:r>
                        <m:rPr>
                          <m:sty m:val="p"/>
                        </m:rPr>
                        <a:rPr lang="vi-VN" sz="2400" b="1" i="1" dirty="0">
                          <a:solidFill>
                            <a:schemeClr val="bg1"/>
                          </a:solidFill>
                          <a:latin typeface="Cambria Math" panose="02040503050406030204" pitchFamily="18" charset="0"/>
                        </a:rPr>
                        <m:t>t</m:t>
                      </m:r>
                      <m:r>
                        <a:rPr lang="vi-VN" sz="2400" b="1" i="1" dirty="0" smtClean="0">
                          <a:solidFill>
                            <a:schemeClr val="bg1"/>
                          </a:solidFill>
                          <a:latin typeface="Cambria Math" panose="02040503050406030204" pitchFamily="18" charset="0"/>
                        </a:rPr>
                        <m:t>:</m:t>
                      </m:r>
                    </m:oMath>
                  </m:oMathPara>
                </a14:m>
                <a:r>
                  <a:rPr lang="vi-VN" sz="2400" b="1" i="1" dirty="0">
                    <a:solidFill>
                      <a:schemeClr val="bg1"/>
                    </a:solidFill>
                    <a:latin typeface="+mj-lt"/>
                  </a:rPr>
                  <a:t/>
                </a:r>
                <a:br>
                  <a:rPr lang="vi-VN" sz="2400" b="1" i="1" dirty="0">
                    <a:solidFill>
                      <a:schemeClr val="bg1"/>
                    </a:solidFill>
                    <a:latin typeface="+mj-lt"/>
                  </a:rPr>
                </a:br>
                <a:endParaRPr lang="vi-VN" sz="2400" b="1" i="1" dirty="0">
                  <a:solidFill>
                    <a:schemeClr val="bg1"/>
                  </a:solidFill>
                  <a:latin typeface="+mj-lt"/>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sSub>
                        <m:sSubPr>
                          <m:ctrlPr>
                            <a:rPr lang="vi-VN" sz="2400" b="1" i="1" smtClean="0">
                              <a:solidFill>
                                <a:schemeClr val="bg1"/>
                              </a:solidFill>
                              <a:latin typeface="Cambria Math" panose="02040503050406030204" pitchFamily="18" charset="0"/>
                            </a:rPr>
                          </m:ctrlPr>
                        </m:sSubPr>
                        <m:e>
                          <m:r>
                            <a:rPr lang="vi-VN" sz="2400" b="1" i="1">
                              <a:solidFill>
                                <a:schemeClr val="bg1"/>
                              </a:solidFill>
                              <a:latin typeface="Cambria Math" panose="02040503050406030204" pitchFamily="18" charset="0"/>
                            </a:rPr>
                            <m:t>𝒙</m:t>
                          </m:r>
                        </m:e>
                        <m:sub>
                          <m:r>
                            <a:rPr lang="vi-VN" sz="2400" b="1" i="1" smtClean="0">
                              <a:solidFill>
                                <a:schemeClr val="bg1"/>
                              </a:solidFill>
                              <a:latin typeface="Cambria Math" panose="02040503050406030204" pitchFamily="18" charset="0"/>
                            </a:rPr>
                            <m:t>𝟏</m:t>
                          </m:r>
                        </m:sub>
                      </m:sSub>
                      <m:r>
                        <a:rPr lang="vi-VN" sz="2400" b="1" i="1" smtClean="0">
                          <a:solidFill>
                            <a:schemeClr val="bg1"/>
                          </a:solidFill>
                          <a:latin typeface="Cambria Math" panose="02040503050406030204" pitchFamily="18" charset="0"/>
                        </a:rPr>
                        <m:t>=</m:t>
                      </m:r>
                      <m:f>
                        <m:fPr>
                          <m:ctrlPr>
                            <a:rPr lang="vi-VN" sz="2400" b="1" i="1" smtClean="0">
                              <a:solidFill>
                                <a:schemeClr val="bg1"/>
                              </a:solidFill>
                              <a:latin typeface="Cambria Math" panose="02040503050406030204" pitchFamily="18" charset="0"/>
                            </a:rPr>
                          </m:ctrlPr>
                        </m:fPr>
                        <m:num>
                          <m:r>
                            <a:rPr lang="vi-VN" sz="2400" b="1" i="1" smtClean="0">
                              <a:solidFill>
                                <a:schemeClr val="bg1"/>
                              </a:solidFill>
                              <a:latin typeface="Cambria Math" panose="02040503050406030204" pitchFamily="18" charset="0"/>
                            </a:rPr>
                            <m:t>𝟏𝟎𝟎</m:t>
                          </m:r>
                          <m:r>
                            <a:rPr lang="vi-VN" sz="2400" b="1" i="1" smtClean="0">
                              <a:solidFill>
                                <a:schemeClr val="bg1"/>
                              </a:solidFill>
                              <a:latin typeface="Cambria Math" panose="02040503050406030204" pitchFamily="18" charset="0"/>
                            </a:rPr>
                            <m:t>+</m:t>
                          </m:r>
                          <m:rad>
                            <m:radPr>
                              <m:degHide m:val="on"/>
                              <m:ctrlPr>
                                <a:rPr lang="vi-VN" sz="2400" b="1" i="1" smtClean="0">
                                  <a:solidFill>
                                    <a:schemeClr val="bg1"/>
                                  </a:solidFill>
                                  <a:latin typeface="Cambria Math" panose="02040503050406030204" pitchFamily="18" charset="0"/>
                                </a:rPr>
                              </m:ctrlPr>
                            </m:radPr>
                            <m:deg/>
                            <m:e>
                              <m:r>
                                <a:rPr lang="vi-VN" sz="2400" b="1" i="1" smtClean="0">
                                  <a:solidFill>
                                    <a:schemeClr val="bg1"/>
                                  </a:solidFill>
                                  <a:latin typeface="Cambria Math" panose="02040503050406030204" pitchFamily="18" charset="0"/>
                                </a:rPr>
                                <m:t>𝟒𝟗𝟎𝟎</m:t>
                              </m:r>
                            </m:e>
                          </m:rad>
                        </m:num>
                        <m:den>
                          <m:r>
                            <a:rPr lang="vi-VN" sz="2400" b="1" i="1" smtClean="0">
                              <a:solidFill>
                                <a:schemeClr val="bg1"/>
                              </a:solidFill>
                              <a:latin typeface="Cambria Math" panose="02040503050406030204" pitchFamily="18" charset="0"/>
                            </a:rPr>
                            <m:t>𝟏</m:t>
                          </m:r>
                        </m:den>
                      </m:f>
                      <m:r>
                        <a:rPr lang="vi-VN" sz="2400" b="1" i="1" smtClean="0">
                          <a:solidFill>
                            <a:schemeClr val="bg1"/>
                          </a:solidFill>
                          <a:latin typeface="Cambria Math" panose="02040503050406030204" pitchFamily="18" charset="0"/>
                        </a:rPr>
                        <m:t>=</m:t>
                      </m:r>
                      <m:r>
                        <a:rPr lang="vi-VN" sz="2400" b="1" i="1" smtClean="0">
                          <a:solidFill>
                            <a:schemeClr val="bg1"/>
                          </a:solidFill>
                          <a:latin typeface="Cambria Math" panose="02040503050406030204" pitchFamily="18" charset="0"/>
                        </a:rPr>
                        <m:t>𝟏𝟕𝟎</m:t>
                      </m:r>
                      <m:r>
                        <a:rPr lang="vi-VN" sz="2400" b="1" i="1" smtClean="0">
                          <a:solidFill>
                            <a:schemeClr val="bg1"/>
                          </a:solidFill>
                          <a:latin typeface="Cambria Math" panose="02040503050406030204" pitchFamily="18" charset="0"/>
                        </a:rPr>
                        <m:t> </m:t>
                      </m:r>
                      <m:d>
                        <m:dPr>
                          <m:ctrlPr>
                            <a:rPr lang="vi-VN" sz="2400" b="1" i="1" smtClean="0">
                              <a:solidFill>
                                <a:schemeClr val="bg1"/>
                              </a:solidFill>
                              <a:latin typeface="Cambria Math" panose="02040503050406030204" pitchFamily="18" charset="0"/>
                            </a:rPr>
                          </m:ctrlPr>
                        </m:dPr>
                        <m:e>
                          <m:r>
                            <m:rPr>
                              <m:sty m:val="p"/>
                            </m:rPr>
                            <a:rPr lang="vi-VN" sz="2400" b="1" i="1">
                              <a:solidFill>
                                <a:schemeClr val="bg1"/>
                              </a:solidFill>
                              <a:latin typeface="Cambria Math" panose="02040503050406030204" pitchFamily="18" charset="0"/>
                            </a:rPr>
                            <m:t>kh</m:t>
                          </m:r>
                          <m:r>
                            <a:rPr lang="vi-VN" sz="2400" b="1" i="1">
                              <a:solidFill>
                                <a:schemeClr val="bg1"/>
                              </a:solidFill>
                              <a:latin typeface="Cambria Math" panose="02040503050406030204" pitchFamily="18" charset="0"/>
                            </a:rPr>
                            <m:t>ô</m:t>
                          </m:r>
                          <m:r>
                            <m:rPr>
                              <m:sty m:val="p"/>
                            </m:rPr>
                            <a:rPr lang="vi-VN" sz="2400" b="1" i="1">
                              <a:solidFill>
                                <a:schemeClr val="bg1"/>
                              </a:solidFill>
                              <a:latin typeface="Cambria Math" panose="02040503050406030204" pitchFamily="18" charset="0"/>
                            </a:rPr>
                            <m:t>ng</m:t>
                          </m:r>
                          <m:r>
                            <a:rPr lang="vi-VN" sz="2400" b="1" i="1" smtClean="0">
                              <a:solidFill>
                                <a:schemeClr val="bg1"/>
                              </a:solidFill>
                              <a:latin typeface="Cambria Math" panose="02040503050406030204" pitchFamily="18" charset="0"/>
                            </a:rPr>
                            <m:t> </m:t>
                          </m:r>
                          <m:r>
                            <m:rPr>
                              <m:sty m:val="p"/>
                            </m:rPr>
                            <a:rPr lang="vi-VN" sz="2400" b="1" i="1">
                              <a:solidFill>
                                <a:schemeClr val="bg1"/>
                              </a:solidFill>
                              <a:latin typeface="Cambria Math" panose="02040503050406030204" pitchFamily="18" charset="0"/>
                            </a:rPr>
                            <m:t>tho</m:t>
                          </m:r>
                          <m:r>
                            <a:rPr lang="vi-VN" sz="2400" b="1" i="1">
                              <a:solidFill>
                                <a:schemeClr val="bg1"/>
                              </a:solidFill>
                              <a:latin typeface="Cambria Math" panose="02040503050406030204" pitchFamily="18" charset="0"/>
                            </a:rPr>
                            <m:t>ả </m:t>
                          </m:r>
                          <m:r>
                            <m:rPr>
                              <m:sty m:val="p"/>
                            </m:rPr>
                            <a:rPr lang="vi-VN" sz="2400" b="1" i="1">
                              <a:solidFill>
                                <a:schemeClr val="bg1"/>
                              </a:solidFill>
                              <a:latin typeface="Cambria Math" panose="02040503050406030204" pitchFamily="18" charset="0"/>
                            </a:rPr>
                            <m:t>m</m:t>
                          </m:r>
                          <m:r>
                            <a:rPr lang="vi-VN" sz="2400" b="1" i="1">
                              <a:solidFill>
                                <a:schemeClr val="bg1"/>
                              </a:solidFill>
                              <a:latin typeface="Cambria Math" panose="02040503050406030204" pitchFamily="18" charset="0"/>
                            </a:rPr>
                            <m:t>ã</m:t>
                          </m:r>
                          <m:r>
                            <m:rPr>
                              <m:sty m:val="p"/>
                            </m:rPr>
                            <a:rPr lang="vi-VN" sz="2400" b="1" i="1">
                              <a:solidFill>
                                <a:schemeClr val="bg1"/>
                              </a:solidFill>
                              <a:latin typeface="Cambria Math" panose="02040503050406030204" pitchFamily="18" charset="0"/>
                            </a:rPr>
                            <m:t>n</m:t>
                          </m:r>
                        </m:e>
                      </m:d>
                    </m:oMath>
                  </m:oMathPara>
                </a14:m>
                <a:endParaRPr lang="vi-VN" sz="2400" b="1" i="1" dirty="0">
                  <a:solidFill>
                    <a:schemeClr val="bg1"/>
                  </a:solidFill>
                  <a:latin typeface="+mj-lt"/>
                </a:endParaRPr>
              </a:p>
              <a:p>
                <a:pPr algn="just">
                  <a:lnSpc>
                    <a:spcPct val="150000"/>
                  </a:lnSpc>
                  <a:spcBef>
                    <a:spcPts val="300"/>
                  </a:spcBef>
                  <a:spcAft>
                    <a:spcPts val="300"/>
                  </a:spcAft>
                </a:pPr>
                <a14:m>
                  <m:oMathPara xmlns:m="http://schemas.openxmlformats.org/officeDocument/2006/math">
                    <m:oMathParaPr>
                      <m:jc m:val="center"/>
                    </m:oMathParaPr>
                    <m:oMath xmlns:m="http://schemas.openxmlformats.org/officeDocument/2006/math">
                      <m:sSub>
                        <m:sSubPr>
                          <m:ctrlPr>
                            <a:rPr lang="vi-VN" sz="2400" b="1" i="1" smtClean="0">
                              <a:solidFill>
                                <a:schemeClr val="bg1"/>
                              </a:solidFill>
                              <a:latin typeface="Cambria Math" panose="02040503050406030204" pitchFamily="18" charset="0"/>
                            </a:rPr>
                          </m:ctrlPr>
                        </m:sSubPr>
                        <m:e>
                          <m:r>
                            <a:rPr lang="vi-VN" sz="2400" b="1" i="1">
                              <a:solidFill>
                                <a:schemeClr val="bg1"/>
                              </a:solidFill>
                              <a:latin typeface="Cambria Math" panose="02040503050406030204" pitchFamily="18" charset="0"/>
                            </a:rPr>
                            <m:t>𝒙</m:t>
                          </m:r>
                        </m:e>
                        <m:sub>
                          <m:r>
                            <a:rPr lang="vi-VN" sz="2400" b="1" i="1" smtClean="0">
                              <a:solidFill>
                                <a:schemeClr val="bg1"/>
                              </a:solidFill>
                              <a:latin typeface="Cambria Math" panose="02040503050406030204" pitchFamily="18" charset="0"/>
                            </a:rPr>
                            <m:t>𝟐</m:t>
                          </m:r>
                        </m:sub>
                      </m:sSub>
                      <m:r>
                        <a:rPr lang="vi-VN" sz="2400" b="1" i="1" smtClean="0">
                          <a:solidFill>
                            <a:schemeClr val="bg1"/>
                          </a:solidFill>
                          <a:latin typeface="Cambria Math" panose="02040503050406030204" pitchFamily="18" charset="0"/>
                        </a:rPr>
                        <m:t>=</m:t>
                      </m:r>
                      <m:f>
                        <m:fPr>
                          <m:ctrlPr>
                            <a:rPr lang="vi-VN" sz="2400" b="1" i="1" smtClean="0">
                              <a:solidFill>
                                <a:schemeClr val="bg1"/>
                              </a:solidFill>
                              <a:latin typeface="Cambria Math" panose="02040503050406030204" pitchFamily="18" charset="0"/>
                            </a:rPr>
                          </m:ctrlPr>
                        </m:fPr>
                        <m:num>
                          <m:r>
                            <a:rPr lang="vi-VN" sz="2400" b="1" i="1" smtClean="0">
                              <a:solidFill>
                                <a:schemeClr val="bg1"/>
                              </a:solidFill>
                              <a:latin typeface="Cambria Math" panose="02040503050406030204" pitchFamily="18" charset="0"/>
                            </a:rPr>
                            <m:t>𝟏𝟎𝟎</m:t>
                          </m:r>
                          <m:r>
                            <a:rPr lang="vi-VN" sz="2400" b="1" i="1" smtClean="0">
                              <a:solidFill>
                                <a:schemeClr val="bg1"/>
                              </a:solidFill>
                              <a:latin typeface="Cambria Math" panose="02040503050406030204" pitchFamily="18" charset="0"/>
                            </a:rPr>
                            <m:t>−</m:t>
                          </m:r>
                          <m:rad>
                            <m:radPr>
                              <m:degHide m:val="on"/>
                              <m:ctrlPr>
                                <a:rPr lang="vi-VN" sz="2400" b="1" i="1" smtClean="0">
                                  <a:solidFill>
                                    <a:schemeClr val="bg1"/>
                                  </a:solidFill>
                                  <a:latin typeface="Cambria Math" panose="02040503050406030204" pitchFamily="18" charset="0"/>
                                </a:rPr>
                              </m:ctrlPr>
                            </m:radPr>
                            <m:deg/>
                            <m:e>
                              <m:r>
                                <a:rPr lang="vi-VN" sz="2400" b="1" i="1" smtClean="0">
                                  <a:solidFill>
                                    <a:schemeClr val="bg1"/>
                                  </a:solidFill>
                                  <a:latin typeface="Cambria Math" panose="02040503050406030204" pitchFamily="18" charset="0"/>
                                </a:rPr>
                                <m:t>𝟒𝟗𝟎𝟎</m:t>
                              </m:r>
                            </m:e>
                          </m:rad>
                        </m:num>
                        <m:den>
                          <m:r>
                            <a:rPr lang="vi-VN" sz="2400" b="1" i="1" smtClean="0">
                              <a:solidFill>
                                <a:schemeClr val="bg1"/>
                              </a:solidFill>
                              <a:latin typeface="Cambria Math" panose="02040503050406030204" pitchFamily="18" charset="0"/>
                            </a:rPr>
                            <m:t>𝟏</m:t>
                          </m:r>
                        </m:den>
                      </m:f>
                      <m:r>
                        <a:rPr lang="vi-VN" sz="2400" b="1" i="1" smtClean="0">
                          <a:solidFill>
                            <a:schemeClr val="bg1"/>
                          </a:solidFill>
                          <a:latin typeface="Cambria Math" panose="02040503050406030204" pitchFamily="18" charset="0"/>
                        </a:rPr>
                        <m:t>=</m:t>
                      </m:r>
                      <m:r>
                        <a:rPr lang="vi-VN" sz="2400" b="1" i="1" smtClean="0">
                          <a:solidFill>
                            <a:schemeClr val="bg1"/>
                          </a:solidFill>
                          <a:latin typeface="Cambria Math" panose="02040503050406030204" pitchFamily="18" charset="0"/>
                        </a:rPr>
                        <m:t>𝟑𝟎</m:t>
                      </m:r>
                      <m:r>
                        <a:rPr lang="vi-VN" sz="2400" b="1" i="1" smtClean="0">
                          <a:solidFill>
                            <a:schemeClr val="bg1"/>
                          </a:solidFill>
                          <a:latin typeface="Cambria Math" panose="02040503050406030204" pitchFamily="18" charset="0"/>
                        </a:rPr>
                        <m:t> </m:t>
                      </m:r>
                      <m:d>
                        <m:dPr>
                          <m:ctrlPr>
                            <a:rPr lang="vi-VN" sz="2400" b="1" i="1" smtClean="0">
                              <a:solidFill>
                                <a:schemeClr val="bg1"/>
                              </a:solidFill>
                              <a:latin typeface="Cambria Math" panose="02040503050406030204" pitchFamily="18" charset="0"/>
                            </a:rPr>
                          </m:ctrlPr>
                        </m:dPr>
                        <m:e>
                          <m:r>
                            <a:rPr lang="vi-VN" sz="2400" b="1" i="1" smtClean="0">
                              <a:solidFill>
                                <a:schemeClr val="bg1"/>
                              </a:solidFill>
                              <a:latin typeface="Cambria Math" panose="02040503050406030204" pitchFamily="18" charset="0"/>
                            </a:rPr>
                            <m:t> </m:t>
                          </m:r>
                          <m:r>
                            <m:rPr>
                              <m:sty m:val="p"/>
                            </m:rPr>
                            <a:rPr lang="vi-VN" sz="2400" b="1" i="1">
                              <a:solidFill>
                                <a:schemeClr val="bg1"/>
                              </a:solidFill>
                              <a:latin typeface="Cambria Math" panose="02040503050406030204" pitchFamily="18" charset="0"/>
                            </a:rPr>
                            <m:t>tho</m:t>
                          </m:r>
                          <m:r>
                            <a:rPr lang="vi-VN" sz="2400" b="1" i="1">
                              <a:solidFill>
                                <a:schemeClr val="bg1"/>
                              </a:solidFill>
                              <a:latin typeface="Cambria Math" panose="02040503050406030204" pitchFamily="18" charset="0"/>
                            </a:rPr>
                            <m:t>ả </m:t>
                          </m:r>
                          <m:r>
                            <m:rPr>
                              <m:sty m:val="p"/>
                            </m:rPr>
                            <a:rPr lang="vi-VN" sz="2400" b="1" i="1">
                              <a:solidFill>
                                <a:schemeClr val="bg1"/>
                              </a:solidFill>
                              <a:latin typeface="Cambria Math" panose="02040503050406030204" pitchFamily="18" charset="0"/>
                            </a:rPr>
                            <m:t>m</m:t>
                          </m:r>
                          <m:r>
                            <a:rPr lang="vi-VN" sz="2400" b="1" i="1">
                              <a:solidFill>
                                <a:schemeClr val="bg1"/>
                              </a:solidFill>
                              <a:latin typeface="Cambria Math" panose="02040503050406030204" pitchFamily="18" charset="0"/>
                            </a:rPr>
                            <m:t>ã</m:t>
                          </m:r>
                          <m:r>
                            <m:rPr>
                              <m:sty m:val="p"/>
                            </m:rPr>
                            <a:rPr lang="vi-VN" sz="2400" b="1" i="1">
                              <a:solidFill>
                                <a:schemeClr val="bg1"/>
                              </a:solidFill>
                              <a:latin typeface="Cambria Math" panose="02040503050406030204" pitchFamily="18" charset="0"/>
                            </a:rPr>
                            <m:t>n</m:t>
                          </m:r>
                        </m:e>
                      </m:d>
                    </m:oMath>
                  </m:oMathPara>
                </a14:m>
                <a:endParaRPr lang="vi-VN" sz="2400" b="1" i="1" dirty="0">
                  <a:solidFill>
                    <a:schemeClr val="bg1"/>
                  </a:solidFill>
                  <a:latin typeface="+mj-lt"/>
                </a:endParaRPr>
              </a:p>
              <a:p>
                <a:pPr algn="ctr">
                  <a:lnSpc>
                    <a:spcPct val="150000"/>
                  </a:lnSpc>
                  <a:spcBef>
                    <a:spcPts val="300"/>
                  </a:spcBef>
                  <a:spcAft>
                    <a:spcPts val="300"/>
                  </a:spcAft>
                </a:pPr>
                <a:r>
                  <a:rPr lang="en-VN" sz="2400" b="1" dirty="0">
                    <a:solidFill>
                      <a:schemeClr val="bg1"/>
                    </a:solidFill>
                    <a:latin typeface="+mj-lt"/>
                    <a:ea typeface="Cambria Math" panose="02040503050406030204" pitchFamily="18" charset="0"/>
                  </a:rPr>
                  <a:t>Vậy </a:t>
                </a:r>
                <a14:m>
                  <m:oMath xmlns:m="http://schemas.openxmlformats.org/officeDocument/2006/math">
                    <m:r>
                      <a:rPr lang="vi-VN" sz="2400" b="1" i="1">
                        <a:solidFill>
                          <a:schemeClr val="bg1"/>
                        </a:solidFill>
                        <a:latin typeface="Cambria Math" panose="02040503050406030204" pitchFamily="18" charset="0"/>
                      </a:rPr>
                      <m:t>𝒙</m:t>
                    </m:r>
                  </m:oMath>
                </a14:m>
                <a:r>
                  <a:rPr lang="en-VN" sz="2400" b="1" dirty="0">
                    <a:solidFill>
                      <a:schemeClr val="bg1"/>
                    </a:solidFill>
                    <a:latin typeface="+mj-lt"/>
                    <a:ea typeface="Cambria Math" panose="02040503050406030204" pitchFamily="18" charset="0"/>
                  </a:rPr>
                  <a:t> = 30%</a:t>
                </a:r>
              </a:p>
            </p:txBody>
          </p:sp>
        </mc:Choice>
        <mc:Fallback xmlns="">
          <p:sp>
            <p:nvSpPr>
              <p:cNvPr id="3" name="TextBox 2">
                <a:extLst>
                  <a:ext uri="{FF2B5EF4-FFF2-40B4-BE49-F238E27FC236}">
                    <a16:creationId xmlns:a16="http://schemas.microsoft.com/office/drawing/2014/main" id="{B0B3B672-9B32-5804-3BB8-949E4588BA25}"/>
                  </a:ext>
                </a:extLst>
              </p:cNvPr>
              <p:cNvSpPr txBox="1">
                <a:spLocks noRot="1" noChangeAspect="1" noMove="1" noResize="1" noEditPoints="1" noAdjustHandles="1" noChangeArrowheads="1" noChangeShapeType="1" noTextEdit="1"/>
              </p:cNvSpPr>
              <p:nvPr/>
            </p:nvSpPr>
            <p:spPr>
              <a:xfrm>
                <a:off x="2310318" y="0"/>
                <a:ext cx="7864813" cy="6794424"/>
              </a:xfrm>
              <a:prstGeom prst="rect">
                <a:avLst/>
              </a:prstGeom>
              <a:blipFill>
                <a:blip r:embed="rId2"/>
                <a:stretch>
                  <a:fillRect b="-1525"/>
                </a:stretch>
              </a:blipFill>
            </p:spPr>
            <p:txBody>
              <a:bodyPr/>
              <a:lstStyle/>
              <a:p>
                <a:r>
                  <a:rPr lang="en-US">
                    <a:noFill/>
                  </a:rPr>
                  <a:t> </a:t>
                </a:r>
              </a:p>
            </p:txBody>
          </p:sp>
        </mc:Fallback>
      </mc:AlternateContent>
    </p:spTree>
    <p:extLst>
      <p:ext uri="{BB962C8B-B14F-4D97-AF65-F5344CB8AC3E}">
        <p14:creationId xmlns:p14="http://schemas.microsoft.com/office/powerpoint/2010/main" val="4734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565753" y="270644"/>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VẬN DỤNG</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565754" y="1063547"/>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31620" y="119255"/>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461462" y="1335152"/>
            <a:ext cx="4179336" cy="7852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i="1" dirty="0" err="1">
                <a:solidFill>
                  <a:schemeClr val="bg1"/>
                </a:solidFill>
                <a:latin typeface="Times New Roman" panose="02020603050405020304" pitchFamily="18" charset="0"/>
                <a:cs typeface="Times New Roman" panose="02020603050405020304" pitchFamily="18" charset="0"/>
              </a:rPr>
              <a:t>Trò</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chơi</a:t>
            </a:r>
            <a:r>
              <a:rPr lang="en-US" b="1" i="1" dirty="0">
                <a:solidFill>
                  <a:schemeClr val="bg1"/>
                </a:solidFill>
                <a:latin typeface="Times New Roman" panose="02020603050405020304" pitchFamily="18" charset="0"/>
                <a:cs typeface="Times New Roman" panose="02020603050405020304" pitchFamily="18" charset="0"/>
              </a:rPr>
              <a:t>: “TIẾP SỨC”</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A11CE6D-9F5A-9A8B-E0C6-3169760A95B7}"/>
                  </a:ext>
                </a:extLst>
              </p:cNvPr>
              <p:cNvSpPr txBox="1"/>
              <p:nvPr/>
            </p:nvSpPr>
            <p:spPr>
              <a:xfrm>
                <a:off x="431769" y="2392039"/>
                <a:ext cx="11328461" cy="3969805"/>
              </a:xfrm>
              <a:prstGeom prst="rect">
                <a:avLst/>
              </a:prstGeom>
              <a:noFill/>
            </p:spPr>
            <p:txBody>
              <a:bodyPr wrap="square">
                <a:spAutoFit/>
              </a:bodyPr>
              <a:lstStyle/>
              <a:p>
                <a:pPr algn="just">
                  <a:lnSpc>
                    <a:spcPct val="150000"/>
                  </a:lnSpc>
                  <a:spcBef>
                    <a:spcPts val="300"/>
                  </a:spcBef>
                  <a:spcAft>
                    <a:spcPts val="300"/>
                  </a:spcAft>
                </a:pP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Bef>
                    <a:spcPts val="300"/>
                  </a:spcBef>
                  <a:spcAft>
                    <a:spcPts val="300"/>
                  </a:spcAft>
                </a:pP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Chia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8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8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dãy</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 </a:t>
                </a:r>
                <a14:m>
                  <m:oMath xmlns:m="http://schemas.openxmlformats.org/officeDocument/2006/math">
                    <m:r>
                      <a:rPr lang="vi-VN" sz="28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 </a:t>
                </a:r>
                <a14:m>
                  <m:oMath xmlns:m="http://schemas.openxmlformats.org/officeDocument/2006/math">
                    <m:r>
                      <a:rPr lang="vi-VN" sz="28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 </a:t>
                </a:r>
                <a14:m>
                  <m:oMath xmlns:m="http://schemas.openxmlformats.org/officeDocument/2006/math">
                    <m:r>
                      <a:rPr lang="vi-VN" sz="28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8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 </a:t>
                </a:r>
                <a14:m>
                  <m:oMath xmlns:m="http://schemas.openxmlformats.org/officeDocument/2006/math">
                    <m:r>
                      <a:rPr lang="vi-VN" sz="28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8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4A11CE6D-9F5A-9A8B-E0C6-3169760A95B7}"/>
                  </a:ext>
                </a:extLst>
              </p:cNvPr>
              <p:cNvSpPr txBox="1">
                <a:spLocks noRot="1" noChangeAspect="1" noMove="1" noResize="1" noEditPoints="1" noAdjustHandles="1" noChangeArrowheads="1" noChangeShapeType="1" noTextEdit="1"/>
              </p:cNvSpPr>
              <p:nvPr/>
            </p:nvSpPr>
            <p:spPr>
              <a:xfrm>
                <a:off x="431769" y="2392039"/>
                <a:ext cx="11328461" cy="3969805"/>
              </a:xfrm>
              <a:prstGeom prst="rect">
                <a:avLst/>
              </a:prstGeom>
              <a:blipFill>
                <a:blip r:embed="rId4"/>
                <a:stretch>
                  <a:fillRect l="-1121" r="-1233" b="-3503"/>
                </a:stretch>
              </a:blipFill>
            </p:spPr>
            <p:txBody>
              <a:bodyPr/>
              <a:lstStyle/>
              <a:p>
                <a:r>
                  <a:rPr lang="en-VN">
                    <a:noFill/>
                  </a:rPr>
                  <a:t> </a:t>
                </a:r>
              </a:p>
            </p:txBody>
          </p:sp>
        </mc:Fallback>
      </mc:AlternateContent>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526395" y="312476"/>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371817D-6326-FEB1-FFCB-B24273F294FD}"/>
                  </a:ext>
                </a:extLst>
              </p:cNvPr>
              <p:cNvSpPr txBox="1"/>
              <p:nvPr/>
            </p:nvSpPr>
            <p:spPr>
              <a:xfrm>
                <a:off x="526395" y="1197737"/>
                <a:ext cx="9395818" cy="5396670"/>
              </a:xfrm>
              <a:prstGeom prst="rect">
                <a:avLst/>
              </a:prstGeom>
              <a:noFill/>
            </p:spPr>
            <p:txBody>
              <a:bodyPr wrap="square">
                <a:spAutoFit/>
              </a:bodyPr>
              <a:lstStyle/>
              <a:p>
                <a:pPr algn="just">
                  <a:lnSpc>
                    <a:spcPct val="150000"/>
                  </a:lnSpc>
                  <a:spcBef>
                    <a:spcPts val="300"/>
                  </a:spcBef>
                  <a:spcAft>
                    <a:spcPts val="300"/>
                  </a:spcAft>
                </a:pP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solidFill>
                    <a:schemeClr val="bg1"/>
                  </a:solidFill>
                  <a:effectLst/>
                  <a:latin typeface="Times New Roman" panose="02020603050405020304" pitchFamily="18" charset="0"/>
                  <a:ea typeface="Times New Roman" panose="02020603050405020304" pitchFamily="18" charset="0"/>
                </a:endParaRPr>
              </a:p>
              <a:p>
                <a:pPr algn="just">
                  <a:lnSpc>
                    <a:spcPct val="150000"/>
                  </a:lnSpc>
                  <a:spcBef>
                    <a:spcPts val="300"/>
                  </a:spcBef>
                  <a:spcAft>
                    <a:spcPts val="300"/>
                  </a:spcAft>
                </a:pP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solidFill>
                    <a:schemeClr val="bg1"/>
                  </a:solidFill>
                  <a:effectLst/>
                  <a:latin typeface="Times New Roman" panose="02020603050405020304" pitchFamily="18" charset="0"/>
                  <a:ea typeface="Times New Roman" panose="02020603050405020304" pitchFamily="18" charset="0"/>
                </a:endParaRPr>
              </a:p>
              <a:p>
                <a:pPr algn="just">
                  <a:lnSpc>
                    <a:spcPct val="150000"/>
                  </a:lnSpc>
                  <a:spcBef>
                    <a:spcPts val="300"/>
                  </a:spcBef>
                  <a:spcAft>
                    <a:spcPts val="300"/>
                  </a:spcAft>
                </a:pP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4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4, 6 </m:t>
                    </m:r>
                  </m:oMath>
                </a14:m>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solidFill>
                    <a:schemeClr val="bg1"/>
                  </a:solidFill>
                  <a:effectLst/>
                  <a:latin typeface="Times New Roman" panose="02020603050405020304" pitchFamily="18" charset="0"/>
                  <a:ea typeface="Times New Roman" panose="02020603050405020304" pitchFamily="18" charset="0"/>
                </a:endParaRPr>
              </a:p>
              <a:p>
                <a:pPr algn="just">
                  <a:lnSpc>
                    <a:spcPct val="150000"/>
                  </a:lnSpc>
                  <a:spcBef>
                    <a:spcPts val="300"/>
                  </a:spcBef>
                  <a:spcAft>
                    <a:spcPts val="300"/>
                  </a:spcAft>
                </a:pP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tuỳ</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khiếu</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solidFill>
                    <a:schemeClr val="bg1"/>
                  </a:solidFill>
                  <a:effectLst/>
                  <a:latin typeface="Times New Roman" panose="02020603050405020304" pitchFamily="18" charset="0"/>
                  <a:ea typeface="Times New Roman" panose="02020603050405020304" pitchFamily="18" charset="0"/>
                </a:endParaRPr>
              </a:p>
              <a:p>
                <a:pPr algn="just">
                  <a:lnSpc>
                    <a:spcPct val="150000"/>
                  </a:lnSpc>
                  <a:spcBef>
                    <a:spcPts val="300"/>
                  </a:spcBef>
                  <a:spcAft>
                    <a:spcPts val="300"/>
                  </a:spcAft>
                </a:pP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400" dirty="0">
                  <a:solidFill>
                    <a:schemeClr val="bg1"/>
                  </a:solidFill>
                  <a:effectLst/>
                  <a:latin typeface="Times New Roman" panose="02020603050405020304" pitchFamily="18" charset="0"/>
                  <a:ea typeface="Times New Roman" panose="02020603050405020304" pitchFamily="18" charset="0"/>
                </a:endParaRPr>
              </a:p>
              <a:p>
                <a:pPr algn="just">
                  <a:lnSpc>
                    <a:spcPct val="150000"/>
                  </a:lnSpc>
                  <a:spcBef>
                    <a:spcPts val="300"/>
                  </a:spcBef>
                  <a:spcAft>
                    <a:spcPts val="300"/>
                  </a:spcAft>
                </a:pP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Ôn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ở</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4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8</m:t>
                    </m:r>
                  </m:oMath>
                </a14:m>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B371817D-6326-FEB1-FFCB-B24273F294FD}"/>
                  </a:ext>
                </a:extLst>
              </p:cNvPr>
              <p:cNvSpPr txBox="1">
                <a:spLocks noRot="1" noChangeAspect="1" noMove="1" noResize="1" noEditPoints="1" noAdjustHandles="1" noChangeArrowheads="1" noChangeShapeType="1" noTextEdit="1"/>
              </p:cNvSpPr>
              <p:nvPr/>
            </p:nvSpPr>
            <p:spPr>
              <a:xfrm>
                <a:off x="526395" y="1197737"/>
                <a:ext cx="9395818" cy="5396670"/>
              </a:xfrm>
              <a:prstGeom prst="rect">
                <a:avLst/>
              </a:prstGeom>
              <a:blipFill>
                <a:blip r:embed="rId3"/>
                <a:stretch>
                  <a:fillRect l="-945" r="-945" b="-1643"/>
                </a:stretch>
              </a:blipFill>
            </p:spPr>
            <p:txBody>
              <a:bodyPr/>
              <a:lstStyle/>
              <a:p>
                <a:r>
                  <a:rPr lang="en-VN">
                    <a:noFill/>
                  </a:rPr>
                  <a:t> </a:t>
                </a:r>
              </a:p>
            </p:txBody>
          </p:sp>
        </mc:Fallback>
      </mc:AlternateContent>
    </p:spTree>
    <p:extLst>
      <p:ext uri="{BB962C8B-B14F-4D97-AF65-F5344CB8AC3E}">
        <p14:creationId xmlns:p14="http://schemas.microsoft.com/office/powerpoint/2010/main" val="309858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C84A-6953-6200-0842-C76891723F1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hlinkClick r:id="rId4" action="ppaction://hlinksldjump"/>
                <a:extLst>
                  <a:ext uri="{FF2B5EF4-FFF2-40B4-BE49-F238E27FC236}">
                    <a16:creationId xmlns:a16="http://schemas.microsoft.com/office/drawing/2014/main" id="{B7571FEC-7B93-DAA5-293C-E9F621D1D775}"/>
                  </a:ext>
                </a:extLst>
              </p:cNvPr>
              <p:cNvSpPr txBox="1"/>
              <p:nvPr/>
            </p:nvSpPr>
            <p:spPr>
              <a:xfrm>
                <a:off x="346263" y="195956"/>
                <a:ext cx="1851789" cy="553998"/>
              </a:xfrm>
              <a:prstGeom prst="rect">
                <a:avLst/>
              </a:prstGeom>
              <a:noFill/>
            </p:spPr>
            <p:txBody>
              <a:bodyPr wrap="none" rtlCol="0">
                <a:spAutoFit/>
              </a:bodyPr>
              <a:lstStyle/>
              <a:p>
                <a:r>
                  <a:rPr lang="en-VN" sz="3000" b="1" i="1" u="sng" dirty="0">
                    <a:solidFill>
                      <a:schemeClr val="bg1"/>
                    </a:solidFill>
                    <a:latin typeface="Times New Roman" panose="02020603050405020304" pitchFamily="18" charset="0"/>
                    <a:cs typeface="Times New Roman" panose="02020603050405020304" pitchFamily="18" charset="0"/>
                  </a:rPr>
                  <a:t>Bài toán </a:t>
                </a:r>
                <a14:m>
                  <m:oMath xmlns:m="http://schemas.openxmlformats.org/officeDocument/2006/math">
                    <m:r>
                      <a:rPr lang="en-VN" sz="3000" b="1" i="1" u="sng" dirty="0" smtClean="0">
                        <a:solidFill>
                          <a:schemeClr val="bg1"/>
                        </a:solidFill>
                        <a:latin typeface="Cambria Math" panose="02040503050406030204" pitchFamily="18" charset="0"/>
                        <a:cs typeface="Times New Roman" panose="02020603050405020304" pitchFamily="18" charset="0"/>
                      </a:rPr>
                      <m:t>𝟏</m:t>
                    </m:r>
                  </m:oMath>
                </a14:m>
                <a:endParaRPr lang="en-VN" sz="3000" b="1" i="1" u="sng"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TextBox 1">
                <a:hlinkClick r:id="rId5" action="ppaction://hlinksldjump"/>
                <a:extLst>
                  <a:ext uri="{FF2B5EF4-FFF2-40B4-BE49-F238E27FC236}">
                    <a16:creationId xmlns:a16="http://schemas.microsoft.com/office/drawing/2014/main" id="{B7571FEC-7B93-DAA5-293C-E9F621D1D775}"/>
                  </a:ext>
                </a:extLst>
              </p:cNvPr>
              <p:cNvSpPr txBox="1">
                <a:spLocks noRot="1" noChangeAspect="1" noMove="1" noResize="1" noEditPoints="1" noAdjustHandles="1" noChangeArrowheads="1" noChangeShapeType="1" noTextEdit="1"/>
              </p:cNvSpPr>
              <p:nvPr/>
            </p:nvSpPr>
            <p:spPr>
              <a:xfrm>
                <a:off x="346263" y="195956"/>
                <a:ext cx="1851789" cy="553998"/>
              </a:xfrm>
              <a:prstGeom prst="rect">
                <a:avLst/>
              </a:prstGeom>
              <a:blipFill>
                <a:blip r:embed="rId6"/>
                <a:stretch>
                  <a:fillRect l="-7483" t="-13333" r="-2041" b="-31111"/>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852F82D-428E-5A20-4CE4-FE29CB97E5BB}"/>
                  </a:ext>
                </a:extLst>
              </p:cNvPr>
              <p:cNvSpPr txBox="1"/>
              <p:nvPr/>
            </p:nvSpPr>
            <p:spPr>
              <a:xfrm>
                <a:off x="0" y="749954"/>
                <a:ext cx="12479410" cy="6191823"/>
              </a:xfrm>
              <a:prstGeom prst="rect">
                <a:avLst/>
              </a:prstGeom>
              <a:noFill/>
            </p:spPr>
            <p:txBody>
              <a:bodyPr wrap="square" rtlCol="0">
                <a:spAutoFit/>
              </a:bodyPr>
              <a:lstStyle/>
              <a:p>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Mặt cắt ngang của máng dẫn nước có dạng hình chữ nhật với các kích thước là </a:t>
                </a:r>
                <a14:m>
                  <m:oMath xmlns:m="http://schemas.openxmlformats.org/officeDocument/2006/math">
                    <m:r>
                      <a:rPr lang="en-VN" sz="260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𝑥</m:t>
                    </m:r>
                    <m:r>
                      <a:rPr lang="en-VN" sz="260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(cm) và </a:t>
                </a:r>
                <a:endParaRPr lang="en-US" sz="2600" i="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14:m>
                  <m:oMath xmlns:m="http://schemas.openxmlformats.org/officeDocument/2006/math">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32 – 2</m:t>
                    </m:r>
                    <m:r>
                      <m:rPr>
                        <m:nor/>
                      </m:rPr>
                      <a:rPr lang="en-VN" sz="2600" i="1"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oMath>
                </a14:m>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(cm) (Điều kiện: </a:t>
                </a:r>
                <a14:m>
                  <m:oMath xmlns:m="http://schemas.openxmlformats.org/officeDocument/2006/math">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0 &lt; </m:t>
                    </m:r>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&lt; 16</m:t>
                    </m:r>
                  </m:oMath>
                </a14:m>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a:t>
                </a:r>
              </a:p>
              <a:p>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Do đó, diện tích mặt cắt ngang là </a:t>
                </a:r>
                <a14:m>
                  <m:oMath xmlns:m="http://schemas.openxmlformats.org/officeDocument/2006/math">
                    <m:d>
                      <m:dPr>
                        <m:ctrlPr>
                          <a:rPr lang="en-VN" sz="260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VN" sz="2600" i="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32 – 2</m:t>
                        </m:r>
                        <m:r>
                          <m:rPr>
                            <m:nor/>
                          </m:rPr>
                          <a:rPr lang="en-VN" sz="26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e>
                    </m:d>
                    <m:r>
                      <m:rPr>
                        <m:nor/>
                      </m:rPr>
                      <a:rPr lang="en-VN" sz="2600" i="1"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oMath>
                </a14:m>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(cm</a:t>
                </a:r>
                <a:r>
                  <a:rPr lang="en-VN" sz="2600" baseline="300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2</a:t>
                </a:r>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a:t>
                </a:r>
              </a:p>
              <a:p>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Để diện tích mặt cắt ngang của máng nước bằng 120 cm</a:t>
                </a:r>
                <a:r>
                  <a:rPr lang="en-VN" sz="2600" baseline="300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2</a:t>
                </a:r>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thì ta có phương trình:</a:t>
                </a:r>
                <a:r>
                  <a:rPr lang="en-US"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d>
                      <m:dPr>
                        <m:ctrlPr>
                          <a:rPr lang="en-VN" sz="2600" i="1"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VN" sz="2600" i="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32 – 2</m:t>
                        </m:r>
                        <m:r>
                          <m:rPr>
                            <m:nor/>
                          </m:rPr>
                          <a:rPr lang="en-VN" sz="26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e>
                    </m:d>
                    <m:r>
                      <m:rPr>
                        <m:nor/>
                      </m:rPr>
                      <a:rPr lang="en-VN" sz="26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120</m:t>
                    </m:r>
                  </m:oMath>
                </a14:m>
                <a:endParaRPr lang="en-US" sz="2600" b="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endParaRPr lang="en-US" sz="2600" b="0" i="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nor/>
                        </m:rPr>
                        <a:rPr lang="en-US"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(1)</m:t>
                      </m:r>
                      <m:r>
                        <a:rPr lang="en-VN" sz="2600" i="1"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r>
                  <a:rPr lang="en-US"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Với</a:t>
                </a:r>
                <a:r>
                  <a:rPr lang="en-US"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a</m:t>
                    </m:r>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 1; </m:t>
                    </m:r>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b</m:t>
                    </m:r>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 −16; </m:t>
                    </m:r>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c</m:t>
                    </m:r>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 60; </m:t>
                    </m:r>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b</m:t>
                    </m:r>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 − 8</m:t>
                    </m:r>
                  </m:oMath>
                </a14:m>
                <a:endPar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Ta có </a:t>
                </a:r>
                <a:r>
                  <a:rPr lang="en-VN" sz="2600" i="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a:t>
                </a:r>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 (-8)</a:t>
                </a:r>
                <a:r>
                  <a:rPr lang="en-VN" sz="2600" baseline="300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2</a:t>
                </a:r>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 1.60 = 4 &gt; 0</a:t>
                </a:r>
              </a:p>
              <a:p>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Nên phương trình </a:t>
                </a:r>
                <a14:m>
                  <m:oMath xmlns:m="http://schemas.openxmlformats.org/officeDocument/2006/math">
                    <m:r>
                      <a:rPr lang="en-VN" sz="2600" i="1"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(1)</m:t>
                    </m:r>
                  </m:oMath>
                </a14:m>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có hai nghiệm phân biệt là:</a:t>
                </a:r>
              </a:p>
              <a:p>
                <a:pPr>
                  <a:lnSpc>
                    <a:spcPct val="150000"/>
                  </a:lnSpc>
                  <a:spcBef>
                    <a:spcPts val="300"/>
                  </a:spcBef>
                  <a:spcAft>
                    <a:spcPts val="300"/>
                  </a:spcAft>
                </a:pPr>
                <a14:m>
                  <m:oMathPara xmlns:m="http://schemas.openxmlformats.org/officeDocument/2006/math">
                    <m:oMathParaPr>
                      <m:jc m:val="left"/>
                    </m:oMathParaPr>
                    <m:oMath xmlns:m="http://schemas.openxmlformats.org/officeDocument/2006/math">
                      <m:sSub>
                        <m:sSubPr>
                          <m:ctrlPr>
                            <a:rPr lang="vi-VN" sz="2600" i="1" smtClean="0">
                              <a:solidFill>
                                <a:schemeClr val="bg1"/>
                              </a:solidFill>
                              <a:latin typeface="Cambria Math" panose="02040503050406030204" pitchFamily="18" charset="0"/>
                              <a:ea typeface="Cambria Math" panose="02040503050406030204" pitchFamily="18" charset="0"/>
                            </a:rPr>
                          </m:ctrlPr>
                        </m:sSubPr>
                        <m:e>
                          <m:r>
                            <a:rPr lang="vi-VN" sz="2600" b="0" i="1">
                              <a:solidFill>
                                <a:schemeClr val="bg1"/>
                              </a:solidFill>
                              <a:latin typeface="Cambria Math" panose="02040503050406030204" pitchFamily="18" charset="0"/>
                              <a:ea typeface="Cambria Math" panose="02040503050406030204" pitchFamily="18" charset="0"/>
                            </a:rPr>
                            <m:t>𝑥</m:t>
                          </m:r>
                        </m:e>
                        <m:sub>
                          <m:r>
                            <a:rPr lang="vi-VN" sz="2600" b="0" i="0" smtClean="0">
                              <a:solidFill>
                                <a:schemeClr val="bg1"/>
                              </a:solidFill>
                              <a:latin typeface="Cambria Math" panose="02040503050406030204" pitchFamily="18" charset="0"/>
                              <a:ea typeface="Cambria Math" panose="02040503050406030204" pitchFamily="18" charset="0"/>
                            </a:rPr>
                            <m:t>1</m:t>
                          </m:r>
                        </m:sub>
                      </m:sSub>
                      <m:r>
                        <a:rPr lang="vi-VN" sz="2600" b="0" i="0" smtClean="0">
                          <a:solidFill>
                            <a:schemeClr val="bg1"/>
                          </a:solidFill>
                          <a:latin typeface="Cambria Math" panose="02040503050406030204" pitchFamily="18" charset="0"/>
                          <a:ea typeface="Cambria Math" panose="02040503050406030204" pitchFamily="18" charset="0"/>
                        </a:rPr>
                        <m:t>=</m:t>
                      </m:r>
                      <m:f>
                        <m:fPr>
                          <m:ctrlPr>
                            <a:rPr lang="vi-VN" sz="2600" i="1" smtClean="0">
                              <a:solidFill>
                                <a:schemeClr val="bg1"/>
                              </a:solidFill>
                              <a:latin typeface="Cambria Math" panose="02040503050406030204" pitchFamily="18" charset="0"/>
                              <a:ea typeface="Cambria Math" panose="02040503050406030204" pitchFamily="18" charset="0"/>
                            </a:rPr>
                          </m:ctrlPr>
                        </m:fPr>
                        <m:num>
                          <m:r>
                            <a:rPr lang="vi-VN" sz="2600" b="0" i="0" smtClean="0">
                              <a:solidFill>
                                <a:schemeClr val="bg1"/>
                              </a:solidFill>
                              <a:latin typeface="Cambria Math" panose="02040503050406030204" pitchFamily="18" charset="0"/>
                              <a:ea typeface="Cambria Math" panose="02040503050406030204" pitchFamily="18" charset="0"/>
                            </a:rPr>
                            <m:t>8+</m:t>
                          </m:r>
                          <m:rad>
                            <m:radPr>
                              <m:degHide m:val="on"/>
                              <m:ctrlPr>
                                <a:rPr lang="vi-VN" sz="2600" i="1" smtClean="0">
                                  <a:solidFill>
                                    <a:schemeClr val="bg1"/>
                                  </a:solidFill>
                                  <a:latin typeface="Cambria Math" panose="02040503050406030204" pitchFamily="18" charset="0"/>
                                  <a:ea typeface="Cambria Math" panose="02040503050406030204" pitchFamily="18" charset="0"/>
                                </a:rPr>
                              </m:ctrlPr>
                            </m:radPr>
                            <m:deg/>
                            <m:e>
                              <m:r>
                                <a:rPr lang="vi-VN" sz="2600" b="0" i="0" smtClean="0">
                                  <a:solidFill>
                                    <a:schemeClr val="bg1"/>
                                  </a:solidFill>
                                  <a:latin typeface="Cambria Math" panose="02040503050406030204" pitchFamily="18" charset="0"/>
                                  <a:ea typeface="Cambria Math" panose="02040503050406030204" pitchFamily="18" charset="0"/>
                                </a:rPr>
                                <m:t>4</m:t>
                              </m:r>
                            </m:e>
                          </m:rad>
                        </m:num>
                        <m:den>
                          <m:r>
                            <a:rPr lang="vi-VN" sz="2600" b="0" i="0" smtClean="0">
                              <a:solidFill>
                                <a:schemeClr val="bg1"/>
                              </a:solidFill>
                              <a:latin typeface="Cambria Math" panose="02040503050406030204" pitchFamily="18" charset="0"/>
                              <a:ea typeface="Cambria Math" panose="02040503050406030204" pitchFamily="18" charset="0"/>
                            </a:rPr>
                            <m:t>1</m:t>
                          </m:r>
                        </m:den>
                      </m:f>
                      <m:r>
                        <a:rPr lang="vi-VN" sz="2600" b="0" i="0" smtClean="0">
                          <a:solidFill>
                            <a:schemeClr val="bg1"/>
                          </a:solidFill>
                          <a:latin typeface="Cambria Math" panose="02040503050406030204" pitchFamily="18" charset="0"/>
                          <a:ea typeface="Cambria Math" panose="02040503050406030204" pitchFamily="18" charset="0"/>
                        </a:rPr>
                        <m:t>=10 (</m:t>
                      </m:r>
                      <m:r>
                        <m:rPr>
                          <m:sty m:val="p"/>
                        </m:rPr>
                        <a:rPr lang="vi-VN" sz="2600" i="1">
                          <a:solidFill>
                            <a:schemeClr val="bg1"/>
                          </a:solidFill>
                          <a:latin typeface="Cambria Math" panose="02040503050406030204" pitchFamily="18" charset="0"/>
                          <a:ea typeface="Cambria Math" panose="02040503050406030204" pitchFamily="18" charset="0"/>
                        </a:rPr>
                        <m:t>tho</m:t>
                      </m:r>
                      <m:r>
                        <a:rPr lang="vi-VN" sz="2600" i="1">
                          <a:solidFill>
                            <a:schemeClr val="bg1"/>
                          </a:solidFill>
                          <a:latin typeface="Cambria Math" panose="02040503050406030204" pitchFamily="18" charset="0"/>
                          <a:ea typeface="Cambria Math" panose="02040503050406030204" pitchFamily="18" charset="0"/>
                        </a:rPr>
                        <m:t>ả </m:t>
                      </m:r>
                      <m:r>
                        <m:rPr>
                          <m:sty m:val="p"/>
                        </m:rPr>
                        <a:rPr lang="vi-VN" sz="2600" i="1">
                          <a:solidFill>
                            <a:schemeClr val="bg1"/>
                          </a:solidFill>
                          <a:latin typeface="Cambria Math" panose="02040503050406030204" pitchFamily="18" charset="0"/>
                          <a:ea typeface="Cambria Math" panose="02040503050406030204" pitchFamily="18" charset="0"/>
                        </a:rPr>
                        <m:t>m</m:t>
                      </m:r>
                      <m:r>
                        <a:rPr lang="vi-VN" sz="2600" i="1">
                          <a:solidFill>
                            <a:schemeClr val="bg1"/>
                          </a:solidFill>
                          <a:latin typeface="Cambria Math" panose="02040503050406030204" pitchFamily="18" charset="0"/>
                          <a:ea typeface="Cambria Math" panose="02040503050406030204" pitchFamily="18" charset="0"/>
                        </a:rPr>
                        <m:t>ã</m:t>
                      </m:r>
                      <m:r>
                        <m:rPr>
                          <m:sty m:val="p"/>
                        </m:rPr>
                        <a:rPr lang="vi-VN" sz="2600" i="1">
                          <a:solidFill>
                            <a:schemeClr val="bg1"/>
                          </a:solidFill>
                          <a:latin typeface="Cambria Math" panose="02040503050406030204" pitchFamily="18" charset="0"/>
                          <a:ea typeface="Cambria Math" panose="02040503050406030204" pitchFamily="18" charset="0"/>
                        </a:rPr>
                        <m:t>n</m:t>
                      </m:r>
                      <m:r>
                        <a:rPr lang="vi-VN" sz="2600" b="0" i="1" smtClean="0">
                          <a:solidFill>
                            <a:schemeClr val="bg1"/>
                          </a:solidFill>
                          <a:latin typeface="Cambria Math" panose="02040503050406030204" pitchFamily="18" charset="0"/>
                          <a:ea typeface="Cambria Math" panose="02040503050406030204" pitchFamily="18" charset="0"/>
                        </a:rPr>
                        <m:t>)</m:t>
                      </m:r>
                      <m:r>
                        <a:rPr lang="vi-VN" sz="2600" b="0" i="0" smtClean="0">
                          <a:solidFill>
                            <a:schemeClr val="bg1"/>
                          </a:solidFill>
                          <a:latin typeface="Cambria Math" panose="02040503050406030204" pitchFamily="18" charset="0"/>
                          <a:ea typeface="Cambria Math" panose="02040503050406030204" pitchFamily="18" charset="0"/>
                        </a:rPr>
                        <m:t>; </m:t>
                      </m:r>
                      <m:sSub>
                        <m:sSubPr>
                          <m:ctrlPr>
                            <a:rPr lang="vi-VN" sz="2600" i="1" smtClean="0">
                              <a:solidFill>
                                <a:schemeClr val="bg1"/>
                              </a:solidFill>
                              <a:latin typeface="Cambria Math" panose="02040503050406030204" pitchFamily="18" charset="0"/>
                              <a:ea typeface="Cambria Math" panose="02040503050406030204" pitchFamily="18" charset="0"/>
                            </a:rPr>
                          </m:ctrlPr>
                        </m:sSubPr>
                        <m:e>
                          <m:r>
                            <a:rPr lang="vi-VN" sz="2600" b="0" i="1">
                              <a:solidFill>
                                <a:schemeClr val="bg1"/>
                              </a:solidFill>
                              <a:latin typeface="Cambria Math" panose="02040503050406030204" pitchFamily="18" charset="0"/>
                              <a:ea typeface="Cambria Math" panose="02040503050406030204" pitchFamily="18" charset="0"/>
                            </a:rPr>
                            <m:t>𝑥</m:t>
                          </m:r>
                        </m:e>
                        <m:sub>
                          <m:r>
                            <a:rPr lang="vi-VN" sz="2600" b="0" i="0" smtClean="0">
                              <a:solidFill>
                                <a:schemeClr val="bg1"/>
                              </a:solidFill>
                              <a:latin typeface="Cambria Math" panose="02040503050406030204" pitchFamily="18" charset="0"/>
                              <a:ea typeface="Cambria Math" panose="02040503050406030204" pitchFamily="18" charset="0"/>
                            </a:rPr>
                            <m:t>2</m:t>
                          </m:r>
                        </m:sub>
                      </m:sSub>
                      <m:r>
                        <a:rPr lang="vi-VN" sz="2600" b="0" i="0" smtClean="0">
                          <a:solidFill>
                            <a:schemeClr val="bg1"/>
                          </a:solidFill>
                          <a:latin typeface="Cambria Math" panose="02040503050406030204" pitchFamily="18" charset="0"/>
                          <a:ea typeface="Cambria Math" panose="02040503050406030204" pitchFamily="18" charset="0"/>
                        </a:rPr>
                        <m:t>=</m:t>
                      </m:r>
                      <m:f>
                        <m:fPr>
                          <m:ctrlPr>
                            <a:rPr lang="vi-VN" sz="2600" i="1" smtClean="0">
                              <a:solidFill>
                                <a:schemeClr val="bg1"/>
                              </a:solidFill>
                              <a:latin typeface="Cambria Math" panose="02040503050406030204" pitchFamily="18" charset="0"/>
                              <a:ea typeface="Cambria Math" panose="02040503050406030204" pitchFamily="18" charset="0"/>
                            </a:rPr>
                          </m:ctrlPr>
                        </m:fPr>
                        <m:num>
                          <m:r>
                            <a:rPr lang="vi-VN" sz="2600" b="0" i="0" smtClean="0">
                              <a:solidFill>
                                <a:schemeClr val="bg1"/>
                              </a:solidFill>
                              <a:latin typeface="Cambria Math" panose="02040503050406030204" pitchFamily="18" charset="0"/>
                              <a:ea typeface="Cambria Math" panose="02040503050406030204" pitchFamily="18" charset="0"/>
                            </a:rPr>
                            <m:t>8−</m:t>
                          </m:r>
                          <m:rad>
                            <m:radPr>
                              <m:degHide m:val="on"/>
                              <m:ctrlPr>
                                <a:rPr lang="vi-VN" sz="2600" i="1" smtClean="0">
                                  <a:solidFill>
                                    <a:schemeClr val="bg1"/>
                                  </a:solidFill>
                                  <a:latin typeface="Cambria Math" panose="02040503050406030204" pitchFamily="18" charset="0"/>
                                  <a:ea typeface="Cambria Math" panose="02040503050406030204" pitchFamily="18" charset="0"/>
                                </a:rPr>
                              </m:ctrlPr>
                            </m:radPr>
                            <m:deg/>
                            <m:e>
                              <m:r>
                                <a:rPr lang="vi-VN" sz="2600" b="0" i="0" smtClean="0">
                                  <a:solidFill>
                                    <a:schemeClr val="bg1"/>
                                  </a:solidFill>
                                  <a:latin typeface="Cambria Math" panose="02040503050406030204" pitchFamily="18" charset="0"/>
                                  <a:ea typeface="Cambria Math" panose="02040503050406030204" pitchFamily="18" charset="0"/>
                                </a:rPr>
                                <m:t>4</m:t>
                              </m:r>
                            </m:e>
                          </m:rad>
                        </m:num>
                        <m:den>
                          <m:r>
                            <a:rPr lang="vi-VN" sz="2600" b="0" i="0" smtClean="0">
                              <a:solidFill>
                                <a:schemeClr val="bg1"/>
                              </a:solidFill>
                              <a:latin typeface="Cambria Math" panose="02040503050406030204" pitchFamily="18" charset="0"/>
                              <a:ea typeface="Cambria Math" panose="02040503050406030204" pitchFamily="18" charset="0"/>
                            </a:rPr>
                            <m:t>1</m:t>
                          </m:r>
                        </m:den>
                      </m:f>
                      <m:r>
                        <a:rPr lang="vi-VN" sz="2600" b="0" i="0" smtClean="0">
                          <a:solidFill>
                            <a:schemeClr val="bg1"/>
                          </a:solidFill>
                          <a:latin typeface="Cambria Math" panose="02040503050406030204" pitchFamily="18" charset="0"/>
                          <a:ea typeface="Cambria Math" panose="02040503050406030204" pitchFamily="18" charset="0"/>
                        </a:rPr>
                        <m:t>=6 (</m:t>
                      </m:r>
                      <m:r>
                        <m:rPr>
                          <m:sty m:val="p"/>
                        </m:rPr>
                        <a:rPr lang="vi-VN" sz="2600" b="0" i="0">
                          <a:solidFill>
                            <a:schemeClr val="bg1"/>
                          </a:solidFill>
                          <a:latin typeface="Cambria Math" panose="02040503050406030204" pitchFamily="18" charset="0"/>
                          <a:ea typeface="Cambria Math" panose="02040503050406030204" pitchFamily="18" charset="0"/>
                        </a:rPr>
                        <m:t>tho</m:t>
                      </m:r>
                      <m:r>
                        <a:rPr lang="vi-VN" sz="2600" b="0" i="0">
                          <a:solidFill>
                            <a:schemeClr val="bg1"/>
                          </a:solidFill>
                          <a:latin typeface="Cambria Math" panose="02040503050406030204" pitchFamily="18" charset="0"/>
                          <a:ea typeface="Cambria Math" panose="02040503050406030204" pitchFamily="18" charset="0"/>
                        </a:rPr>
                        <m:t>ả </m:t>
                      </m:r>
                      <m:r>
                        <m:rPr>
                          <m:sty m:val="p"/>
                        </m:rPr>
                        <a:rPr lang="vi-VN" sz="2600" b="0" i="0">
                          <a:solidFill>
                            <a:schemeClr val="bg1"/>
                          </a:solidFill>
                          <a:latin typeface="Cambria Math" panose="02040503050406030204" pitchFamily="18" charset="0"/>
                          <a:ea typeface="Cambria Math" panose="02040503050406030204" pitchFamily="18" charset="0"/>
                        </a:rPr>
                        <m:t>m</m:t>
                      </m:r>
                      <m:r>
                        <a:rPr lang="vi-VN" sz="2600" b="0" i="0">
                          <a:solidFill>
                            <a:schemeClr val="bg1"/>
                          </a:solidFill>
                          <a:latin typeface="Cambria Math" panose="02040503050406030204" pitchFamily="18" charset="0"/>
                          <a:ea typeface="Cambria Math" panose="02040503050406030204" pitchFamily="18" charset="0"/>
                        </a:rPr>
                        <m:t>ã</m:t>
                      </m:r>
                      <m:r>
                        <m:rPr>
                          <m:sty m:val="p"/>
                        </m:rPr>
                        <a:rPr lang="vi-VN" sz="2600" b="0" i="0">
                          <a:solidFill>
                            <a:schemeClr val="bg1"/>
                          </a:solidFill>
                          <a:latin typeface="Cambria Math" panose="02040503050406030204" pitchFamily="18" charset="0"/>
                          <a:ea typeface="Cambria Math" panose="02040503050406030204" pitchFamily="18" charset="0"/>
                        </a:rPr>
                        <m:t>n</m:t>
                      </m:r>
                      <m:r>
                        <a:rPr lang="vi-VN" sz="2600" b="0" i="0" smtClean="0">
                          <a:solidFill>
                            <a:schemeClr val="bg1"/>
                          </a:solidFill>
                          <a:latin typeface="Cambria Math" panose="02040503050406030204" pitchFamily="18" charset="0"/>
                          <a:ea typeface="Cambria Math" panose="02040503050406030204" pitchFamily="18" charset="0"/>
                        </a:rPr>
                        <m:t>)</m:t>
                      </m:r>
                    </m:oMath>
                  </m:oMathPara>
                </a14:m>
                <a:endParaRPr lang="vi-VN" sz="2600" dirty="0">
                  <a:solidFill>
                    <a:schemeClr val="bg1"/>
                  </a:solidFill>
                  <a:latin typeface="+mj-lt"/>
                  <a:ea typeface="Cambria Math" panose="02040503050406030204" pitchFamily="18" charset="0"/>
                  <a:cs typeface="Times New Roman" panose="02020603050405020304" pitchFamily="18" charset="0"/>
                </a:endParaRPr>
              </a:p>
              <a:p>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Vậy chiều cao của máng dẫn nước là</a:t>
                </a:r>
                <a:r>
                  <a:rPr lang="en-US"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10</a:t>
                </a:r>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cm hoặc</a:t>
                </a:r>
                <a:r>
                  <a:rPr lang="en-US"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6</a:t>
                </a:r>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cm.</a:t>
                </a:r>
              </a:p>
              <a:p>
                <a:pPr algn="ctr"/>
                <a:endPar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852F82D-428E-5A20-4CE4-FE29CB97E5BB}"/>
                  </a:ext>
                </a:extLst>
              </p:cNvPr>
              <p:cNvSpPr txBox="1">
                <a:spLocks noRot="1" noChangeAspect="1" noMove="1" noResize="1" noEditPoints="1" noAdjustHandles="1" noChangeArrowheads="1" noChangeShapeType="1" noTextEdit="1"/>
              </p:cNvSpPr>
              <p:nvPr/>
            </p:nvSpPr>
            <p:spPr>
              <a:xfrm>
                <a:off x="0" y="749954"/>
                <a:ext cx="12479410" cy="6191823"/>
              </a:xfrm>
              <a:prstGeom prst="rect">
                <a:avLst/>
              </a:prstGeom>
              <a:blipFill>
                <a:blip r:embed="rId7"/>
                <a:stretch>
                  <a:fillRect l="-879" t="-886"/>
                </a:stretch>
              </a:blipFill>
            </p:spPr>
            <p:txBody>
              <a:bodyPr/>
              <a:lstStyle/>
              <a:p>
                <a:r>
                  <a:rPr lang="en-US">
                    <a:noFill/>
                  </a:rPr>
                  <a:t> </a:t>
                </a:r>
              </a:p>
            </p:txBody>
          </p:sp>
        </mc:Fallback>
      </mc:AlternateContent>
      <p:graphicFrame>
        <p:nvGraphicFramePr>
          <p:cNvPr id="4" name="Object 3">
            <a:extLst>
              <a:ext uri="{FF2B5EF4-FFF2-40B4-BE49-F238E27FC236}">
                <a16:creationId xmlns:a16="http://schemas.microsoft.com/office/drawing/2014/main" id="{F67D41C3-BE11-412A-AF11-A28B73FD96F6}"/>
              </a:ext>
            </a:extLst>
          </p:cNvPr>
          <p:cNvGraphicFramePr>
            <a:graphicFrameLocks noChangeAspect="1"/>
          </p:cNvGraphicFramePr>
          <p:nvPr>
            <p:extLst>
              <p:ext uri="{D42A27DB-BD31-4B8C-83A1-F6EECF244321}">
                <p14:modId xmlns:p14="http://schemas.microsoft.com/office/powerpoint/2010/main" val="2137039315"/>
              </p:ext>
            </p:extLst>
          </p:nvPr>
        </p:nvGraphicFramePr>
        <p:xfrm>
          <a:off x="257890" y="3156429"/>
          <a:ext cx="2311400" cy="428920"/>
        </p:xfrm>
        <a:graphic>
          <a:graphicData uri="http://schemas.openxmlformats.org/presentationml/2006/ole">
            <mc:AlternateContent xmlns:mc="http://schemas.openxmlformats.org/markup-compatibility/2006">
              <mc:Choice xmlns:v="urn:schemas-microsoft-com:vml" Requires="v">
                <p:oleObj spid="_x0000_s7170" name="Equation" r:id="rId8" imgW="1231560" imgH="228600" progId="Equation.DSMT4">
                  <p:embed/>
                </p:oleObj>
              </mc:Choice>
              <mc:Fallback>
                <p:oleObj name="Equation" r:id="rId8" imgW="1231560" imgH="228600" progId="Equation.DSMT4">
                  <p:embed/>
                  <p:pic>
                    <p:nvPicPr>
                      <p:cNvPr id="0" name=""/>
                      <p:cNvPicPr/>
                      <p:nvPr/>
                    </p:nvPicPr>
                    <p:blipFill>
                      <a:blip r:embed="rId9"/>
                      <a:stretch>
                        <a:fillRect/>
                      </a:stretch>
                    </p:blipFill>
                    <p:spPr>
                      <a:xfrm>
                        <a:off x="257890" y="3156429"/>
                        <a:ext cx="2311400" cy="42892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0F064FB-751C-4A2D-BC07-C0B8D7C2B21A}"/>
              </a:ext>
            </a:extLst>
          </p:cNvPr>
          <p:cNvGraphicFramePr>
            <a:graphicFrameLocks noChangeAspect="1"/>
          </p:cNvGraphicFramePr>
          <p:nvPr>
            <p:extLst>
              <p:ext uri="{D42A27DB-BD31-4B8C-83A1-F6EECF244321}">
                <p14:modId xmlns:p14="http://schemas.microsoft.com/office/powerpoint/2010/main" val="1074463087"/>
              </p:ext>
            </p:extLst>
          </p:nvPr>
        </p:nvGraphicFramePr>
        <p:xfrm>
          <a:off x="0" y="2779712"/>
          <a:ext cx="2811806" cy="428920"/>
        </p:xfrm>
        <a:graphic>
          <a:graphicData uri="http://schemas.openxmlformats.org/presentationml/2006/ole">
            <mc:AlternateContent xmlns:mc="http://schemas.openxmlformats.org/markup-compatibility/2006">
              <mc:Choice xmlns:v="urn:schemas-microsoft-com:vml" Requires="v">
                <p:oleObj spid="_x0000_s7171" name="Equation" r:id="rId10" imgW="1498320" imgH="228600" progId="Equation.DSMT4">
                  <p:embed/>
                </p:oleObj>
              </mc:Choice>
              <mc:Fallback>
                <p:oleObj name="Equation" r:id="rId10" imgW="1498320" imgH="228600" progId="Equation.DSMT4">
                  <p:embed/>
                  <p:pic>
                    <p:nvPicPr>
                      <p:cNvPr id="0" name=""/>
                      <p:cNvPicPr/>
                      <p:nvPr/>
                    </p:nvPicPr>
                    <p:blipFill>
                      <a:blip r:embed="rId11"/>
                      <a:stretch>
                        <a:fillRect/>
                      </a:stretch>
                    </p:blipFill>
                    <p:spPr>
                      <a:xfrm>
                        <a:off x="0" y="2779712"/>
                        <a:ext cx="2811806" cy="428920"/>
                      </a:xfrm>
                      <a:prstGeom prst="rect">
                        <a:avLst/>
                      </a:prstGeom>
                    </p:spPr>
                  </p:pic>
                </p:oleObj>
              </mc:Fallback>
            </mc:AlternateContent>
          </a:graphicData>
        </a:graphic>
      </p:graphicFrame>
    </p:spTree>
    <p:extLst>
      <p:ext uri="{BB962C8B-B14F-4D97-AF65-F5344CB8AC3E}">
        <p14:creationId xmlns:p14="http://schemas.microsoft.com/office/powerpoint/2010/main" val="223112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linds(horizontal)">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blinds(horizontal)">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blinds(horizontal)">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blinds(horizontal)">
                                      <p:cBhvr>
                                        <p:cTn id="57" dur="500"/>
                                        <p:tgtEl>
                                          <p:spTgt spid="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blinds(horizontal)">
                                      <p:cBhvr>
                                        <p:cTn id="62" dur="500"/>
                                        <p:tgtEl>
                                          <p:spTgt spid="3">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blinds(horizontal)">
                                      <p:cBhvr>
                                        <p:cTn id="6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hlinkClick r:id="rId4" action="ppaction://hlinksldjump"/>
                <a:extLst>
                  <a:ext uri="{FF2B5EF4-FFF2-40B4-BE49-F238E27FC236}">
                    <a16:creationId xmlns:a16="http://schemas.microsoft.com/office/drawing/2014/main" id="{DEE359D0-A72C-EADC-413D-C5FD82F3C305}"/>
                  </a:ext>
                </a:extLst>
              </p:cNvPr>
              <p:cNvSpPr txBox="1"/>
              <p:nvPr/>
            </p:nvSpPr>
            <p:spPr>
              <a:xfrm>
                <a:off x="183071" y="0"/>
                <a:ext cx="1755609" cy="523220"/>
              </a:xfrm>
              <a:prstGeom prst="rect">
                <a:avLst/>
              </a:prstGeom>
              <a:noFill/>
            </p:spPr>
            <p:txBody>
              <a:bodyPr wrap="none" rtlCol="0">
                <a:spAutoFit/>
              </a:bodyPr>
              <a:lstStyle/>
              <a:p>
                <a:r>
                  <a:rPr lang="en-VN" sz="2800" b="1" i="1" u="sng" dirty="0">
                    <a:solidFill>
                      <a:schemeClr val="bg1"/>
                    </a:solidFill>
                    <a:latin typeface="Times New Roman" panose="02020603050405020304" pitchFamily="18" charset="0"/>
                    <a:cs typeface="Times New Roman" panose="02020603050405020304" pitchFamily="18" charset="0"/>
                  </a:rPr>
                  <a:t>Bài toán </a:t>
                </a:r>
                <a14:m>
                  <m:oMath xmlns:m="http://schemas.openxmlformats.org/officeDocument/2006/math">
                    <m:r>
                      <a:rPr lang="en-VN" sz="2800" b="1" i="1" u="sng" dirty="0" smtClean="0">
                        <a:solidFill>
                          <a:schemeClr val="bg1"/>
                        </a:solidFill>
                        <a:latin typeface="Cambria Math" panose="02040503050406030204" pitchFamily="18" charset="0"/>
                        <a:cs typeface="Times New Roman" panose="02020603050405020304" pitchFamily="18" charset="0"/>
                      </a:rPr>
                      <m:t>𝟐</m:t>
                    </m:r>
                  </m:oMath>
                </a14:m>
                <a:endParaRPr lang="en-VN" sz="2800" b="1" i="1" u="sng"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hlinkClick r:id="rId5" action="ppaction://hlinksldjump"/>
                <a:extLst>
                  <a:ext uri="{FF2B5EF4-FFF2-40B4-BE49-F238E27FC236}">
                    <a16:creationId xmlns:a16="http://schemas.microsoft.com/office/drawing/2014/main" id="{DEE359D0-A72C-EADC-413D-C5FD82F3C305}"/>
                  </a:ext>
                </a:extLst>
              </p:cNvPr>
              <p:cNvSpPr txBox="1">
                <a:spLocks noRot="1" noChangeAspect="1" noMove="1" noResize="1" noEditPoints="1" noAdjustHandles="1" noChangeArrowheads="1" noChangeShapeType="1" noTextEdit="1"/>
              </p:cNvSpPr>
              <p:nvPr/>
            </p:nvSpPr>
            <p:spPr>
              <a:xfrm>
                <a:off x="183071" y="0"/>
                <a:ext cx="1755609" cy="523220"/>
              </a:xfrm>
              <a:prstGeom prst="rect">
                <a:avLst/>
              </a:prstGeom>
              <a:blipFill>
                <a:blip r:embed="rId6"/>
                <a:stretch>
                  <a:fillRect l="-6944"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8EF971-5CE1-7F6E-C4AA-0EB99A2866CA}"/>
                  </a:ext>
                </a:extLst>
              </p:cNvPr>
              <p:cNvSpPr txBox="1"/>
              <p:nvPr/>
            </p:nvSpPr>
            <p:spPr>
              <a:xfrm>
                <a:off x="183071" y="453465"/>
                <a:ext cx="12008929" cy="6520246"/>
              </a:xfrm>
              <a:prstGeom prst="rect">
                <a:avLst/>
              </a:prstGeom>
              <a:noFill/>
            </p:spPr>
            <p:txBody>
              <a:bodyPr wrap="square" rtlCol="0">
                <a:spAutoFit/>
              </a:bodyPr>
              <a:lstStyle/>
              <a:p>
                <a:r>
                  <a:rPr lang="en-US"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G</a:t>
                </a:r>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ọi lãi suất tính theo năm của ngân hàng đó là </a:t>
                </a:r>
                <a14:m>
                  <m:oMath xmlns:m="http://schemas.openxmlformats.org/officeDocument/2006/math">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oMath>
                </a14:m>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/năm (</a:t>
                </a:r>
                <a14:m>
                  <m:oMath xmlns:m="http://schemas.openxmlformats.org/officeDocument/2006/math">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&gt; 0</m:t>
                    </m:r>
                  </m:oMath>
                </a14:m>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a:t>
                </a:r>
              </a:p>
              <a:p>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Số tiền bác Hoa có được sau khi tiết kiệm </a:t>
                </a:r>
                <a14:m>
                  <m:oMath xmlns:m="http://schemas.openxmlformats.org/officeDocument/2006/math">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12 </m:t>
                    </m:r>
                  </m:oMath>
                </a14:m>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tháng đầu tiên là:</a:t>
                </a:r>
                <a:endParaRPr lang="en-US"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100</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100∙</m:t>
                      </m:r>
                      <m:f>
                        <m:fPr>
                          <m:ctrlPr>
                            <a:rPr lang="vi-VN" sz="26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VN" sz="26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num>
                        <m:den>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100</m:t>
                          </m:r>
                        </m:den>
                      </m:f>
                      <m:r>
                        <m:rPr>
                          <m:nor/>
                        </m:rPr>
                        <a:rPr lang="en-US" sz="2600" b="0" i="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100</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VN" sz="26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vi-VN" sz="2600" b="0" i="1"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vi-VN" sz="2600" i="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tri</m:t>
                      </m:r>
                      <m:r>
                        <m:rPr>
                          <m:nor/>
                        </m:rPr>
                        <a:rPr lang="vi-VN" sz="2600" i="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ệ</m:t>
                      </m:r>
                      <m:r>
                        <m:rPr>
                          <m:nor/>
                        </m:rPr>
                        <a:rPr lang="vi-VN" sz="2600" i="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u</m:t>
                      </m:r>
                      <m:r>
                        <m:rPr>
                          <m:nor/>
                        </m:rPr>
                        <a:rPr lang="vi-VN"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i="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đồ</m:t>
                      </m:r>
                      <m:r>
                        <m:rPr>
                          <m:nor/>
                        </m:rPr>
                        <a:rPr lang="vi-VN" sz="2600" i="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ng</m:t>
                      </m:r>
                      <m:r>
                        <m:rPr>
                          <m:nor/>
                        </m:rPr>
                        <a:rPr lang="vi-VN"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oMath>
                  </m:oMathPara>
                </a14:m>
                <a:endPar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pPr algn="ctr"/>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Số tiền bác Hoa có được sau khi gửi tiết kiệm </a:t>
                </a:r>
                <a14:m>
                  <m:oMath xmlns:m="http://schemas.openxmlformats.org/officeDocument/2006/math">
                    <m:r>
                      <m:rPr>
                        <m:nor/>
                      </m:rPr>
                      <a:rPr lang="en-VN" sz="260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24</m:t>
                    </m:r>
                  </m:oMath>
                </a14:m>
                <a: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tháng là:</a:t>
                </a:r>
                <a:br>
                  <a:rPr lang="en-VN" sz="260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br>
                <a14:m>
                  <m:oMathPara xmlns:m="http://schemas.openxmlformats.org/officeDocument/2006/math">
                    <m:oMathParaPr>
                      <m:jc m:val="centerGroup"/>
                    </m:oMathParaPr>
                    <m:oMath xmlns:m="http://schemas.openxmlformats.org/officeDocument/2006/math">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100</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VN" sz="26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d>
                        <m:dPr>
                          <m:ctrlPr>
                            <a:rPr lang="vi-VN" sz="26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100</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1"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VN" sz="26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e>
                      </m:d>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f>
                        <m:fPr>
                          <m:ctrlPr>
                            <a:rPr lang="vi-VN" sz="26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VN" sz="26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num>
                        <m:den>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100</m:t>
                          </m:r>
                        </m:den>
                      </m:f>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=100</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2</m:t>
                      </m:r>
                      <m:r>
                        <m:rPr>
                          <m:nor/>
                        </m:rPr>
                        <a:rPr lang="en-VN" sz="26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b="0" i="1"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d>
                        <m:dPr>
                          <m:ctrlPr>
                            <a:rPr lang="vi-VN" sz="26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vi-VN" sz="26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tri</m:t>
                          </m:r>
                          <m:r>
                            <m:rPr>
                              <m:nor/>
                            </m:rPr>
                            <a:rPr lang="vi-VN" sz="26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ệ</m:t>
                          </m:r>
                          <m:r>
                            <m:rPr>
                              <m:nor/>
                            </m:rPr>
                            <a:rPr lang="vi-VN" sz="26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u</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đồ</m:t>
                          </m:r>
                          <m:r>
                            <m:rPr>
                              <m:nor/>
                            </m:rPr>
                            <a:rPr lang="vi-VN" sz="2600" i="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ng</m:t>
                          </m:r>
                        </m:e>
                      </m:d>
                    </m:oMath>
                  </m:oMathPara>
                </a14:m>
                <a:endParaRPr lang="vi-VN" sz="2600" b="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r>
                  <a:rPr lang="vi-VN" sz="2600" b="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Vì sau </a:t>
                </a:r>
                <a14:m>
                  <m:oMath xmlns:m="http://schemas.openxmlformats.org/officeDocument/2006/math">
                    <m:r>
                      <m:rPr>
                        <m:nor/>
                      </m:rPr>
                      <a:rPr lang="vi-VN"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24</m:t>
                    </m:r>
                  </m:oMath>
                </a14:m>
                <a:r>
                  <a:rPr lang="vi-VN" sz="2600" b="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tháng gửi bác Hoa nhận được </a:t>
                </a:r>
                <a14:m>
                  <m:oMath xmlns:m="http://schemas.openxmlformats.org/officeDocument/2006/math">
                    <m:r>
                      <m:rPr>
                        <m:nor/>
                      </m:rPr>
                      <a:rPr lang="vi-VN"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113 635 600 </m:t>
                    </m:r>
                  </m:oMath>
                </a14:m>
                <a:r>
                  <a:rPr lang="vi-VN" sz="2600" b="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đồng </a:t>
                </a:r>
                <a14:m>
                  <m:oMath xmlns:m="http://schemas.openxmlformats.org/officeDocument/2006/math">
                    <m:r>
                      <m:rPr>
                        <m:nor/>
                      </m:rPr>
                      <a:rPr lang="vi-VN"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113,6356 </m:t>
                    </m:r>
                  </m:oMath>
                </a14:m>
                <a:r>
                  <a:rPr lang="vi-VN" sz="2600" b="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triệu đồng nên ta có phương trình:</a:t>
                </a:r>
                <a:endParaRPr lang="en-US" sz="2600" b="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endParaRPr lang="vi-VN" sz="2600" b="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100</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2</m:t>
                      </m:r>
                      <m:r>
                        <m:rPr>
                          <m:nor/>
                        </m:rPr>
                        <a:rPr lang="en-VN" sz="26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113,6356</m:t>
                      </m:r>
                    </m:oMath>
                  </m:oMathPara>
                </a14:m>
                <a:r>
                  <a:rPr lang="vi-VN" sz="2600" b="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
                </a:r>
                <a:br>
                  <a:rPr lang="vi-VN" sz="2600" b="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br>
                <a:endParaRPr lang="en-US" sz="2600" b="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endParaRPr lang="en-US" sz="26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endParaRPr lang="en-US" sz="2600" b="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endParaRPr lang="en-US" sz="2600" b="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a:p>
                <a:r>
                  <a:rPr lang="vi-VN" sz="2600" b="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Mà </a:t>
                </a:r>
                <a14:m>
                  <m:oMath xmlns:m="http://schemas.openxmlformats.org/officeDocument/2006/math">
                    <m:r>
                      <m:rPr>
                        <m:nor/>
                      </m:rPr>
                      <a:rPr lang="vi-VN" sz="2600" i="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&gt;</m:t>
                    </m:r>
                    <m:r>
                      <m:rPr>
                        <m:nor/>
                      </m:rPr>
                      <a:rPr lang="en-US"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0</m:t>
                    </m:r>
                    <m:r>
                      <m:rPr>
                        <m:nor/>
                      </m:rPr>
                      <a:rPr lang="vi-VN" sz="2600" b="0" i="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oMath>
                </a14:m>
                <a:r>
                  <a:rPr lang="vi-VN" sz="2600" b="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nên ta có:</a:t>
                </a:r>
              </a:p>
              <a:p>
                <a:pPr/>
                <a14:m>
                  <m:oMathPara xmlns:m="http://schemas.openxmlformats.org/officeDocument/2006/math">
                    <m:oMathParaPr>
                      <m:jc m:val="left"/>
                    </m:oMathParaPr>
                    <m:oMath xmlns:m="http://schemas.openxmlformats.org/officeDocument/2006/math">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10</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 </m:t>
                      </m:r>
                      <m:f>
                        <m:fPr>
                          <m:ctrlPr>
                            <a:rPr lang="vi-VN" sz="26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VN" sz="26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num>
                        <m:den>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10</m:t>
                          </m:r>
                        </m:den>
                      </m:f>
                      <m:r>
                        <m:rPr>
                          <m:nor/>
                        </m:rPr>
                        <a:rPr lang="en-US" sz="2600" b="0" i="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m:t>
                      </m:r>
                      <m:r>
                        <a:rPr lang="en-US" sz="26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vi-VN" sz="26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radPr>
                        <m:deg/>
                        <m:e>
                          <m:r>
                            <m:rPr>
                              <m:nor/>
                            </m:rPr>
                            <a:rPr lang="vi-VN" sz="2600" b="0" i="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113,6356</m:t>
                          </m:r>
                        </m:e>
                      </m:rad>
                    </m:oMath>
                  </m:oMathPara>
                </a14:m>
                <a:endParaRPr lang="vi-VN" sz="2600" b="0"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648EF971-5CE1-7F6E-C4AA-0EB99A2866CA}"/>
                  </a:ext>
                </a:extLst>
              </p:cNvPr>
              <p:cNvSpPr txBox="1">
                <a:spLocks noRot="1" noChangeAspect="1" noMove="1" noResize="1" noEditPoints="1" noAdjustHandles="1" noChangeArrowheads="1" noChangeShapeType="1" noTextEdit="1"/>
              </p:cNvSpPr>
              <p:nvPr/>
            </p:nvSpPr>
            <p:spPr>
              <a:xfrm>
                <a:off x="183071" y="453465"/>
                <a:ext cx="12008929" cy="6520246"/>
              </a:xfrm>
              <a:prstGeom prst="rect">
                <a:avLst/>
              </a:prstGeom>
              <a:blipFill>
                <a:blip r:embed="rId7"/>
                <a:stretch>
                  <a:fillRect l="-914" t="-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B426D71-A9B2-A36A-40F5-1E93A0227583}"/>
                  </a:ext>
                </a:extLst>
              </p:cNvPr>
              <p:cNvSpPr txBox="1"/>
              <p:nvPr/>
            </p:nvSpPr>
            <p:spPr>
              <a:xfrm>
                <a:off x="4999382" y="4468518"/>
                <a:ext cx="6102626" cy="15668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vi-VN" sz="2600" b="0" i="0" smtClean="0">
                          <a:solidFill>
                            <a:schemeClr val="bg1"/>
                          </a:solidFill>
                          <a:latin typeface="+mj-lt"/>
                          <a:ea typeface="Cambria Math" panose="02040503050406030204" pitchFamily="18" charset="0"/>
                          <a:cs typeface="Times New Roman" panose="02020603050405020304" pitchFamily="18" charset="0"/>
                        </a:rPr>
                        <m:t>10</m:t>
                      </m:r>
                      <m:r>
                        <m:rPr>
                          <m:nor/>
                        </m:rPr>
                        <a:rPr lang="en-US" sz="2600" b="0" i="0" smtClean="0">
                          <a:solidFill>
                            <a:schemeClr val="bg1"/>
                          </a:solidFill>
                          <a:latin typeface="+mj-lt"/>
                          <a:ea typeface="Cambria Math" panose="02040503050406030204" pitchFamily="18" charset="0"/>
                          <a:cs typeface="Times New Roman" panose="02020603050405020304" pitchFamily="18" charset="0"/>
                        </a:rPr>
                        <m:t> </m:t>
                      </m:r>
                      <m:r>
                        <m:rPr>
                          <m:nor/>
                        </m:rPr>
                        <a:rPr lang="vi-VN" sz="2600" b="0" i="0" smtClean="0">
                          <a:solidFill>
                            <a:schemeClr val="bg1"/>
                          </a:solidFill>
                          <a:latin typeface="+mj-lt"/>
                          <a:ea typeface="Cambria Math" panose="02040503050406030204" pitchFamily="18" charset="0"/>
                          <a:cs typeface="Times New Roman" panose="02020603050405020304" pitchFamily="18" charset="0"/>
                        </a:rPr>
                        <m:t>+</m:t>
                      </m:r>
                      <m:r>
                        <m:rPr>
                          <m:nor/>
                        </m:rPr>
                        <a:rPr lang="en-US" sz="2600" b="0" i="0" smtClean="0">
                          <a:solidFill>
                            <a:schemeClr val="bg1"/>
                          </a:solidFill>
                          <a:latin typeface="+mj-lt"/>
                          <a:ea typeface="Cambria Math" panose="02040503050406030204" pitchFamily="18" charset="0"/>
                          <a:cs typeface="Times New Roman" panose="02020603050405020304" pitchFamily="18" charset="0"/>
                        </a:rPr>
                        <m:t> </m:t>
                      </m:r>
                      <m:f>
                        <m:fPr>
                          <m:ctrlPr>
                            <a:rPr lang="vi-VN" sz="2600" b="0"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VN" sz="26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m:t>x</m:t>
                          </m:r>
                        </m:num>
                        <m:den>
                          <m:r>
                            <m:rPr>
                              <m:nor/>
                            </m:rPr>
                            <a:rPr lang="vi-VN" sz="2600" b="0" i="0" smtClean="0">
                              <a:solidFill>
                                <a:schemeClr val="bg1"/>
                              </a:solidFill>
                              <a:latin typeface="+mj-lt"/>
                              <a:ea typeface="Cambria Math" panose="02040503050406030204" pitchFamily="18" charset="0"/>
                              <a:cs typeface="Times New Roman" panose="02020603050405020304" pitchFamily="18" charset="0"/>
                            </a:rPr>
                            <m:t>10</m:t>
                          </m:r>
                        </m:den>
                      </m:f>
                      <m:r>
                        <m:rPr>
                          <m:nor/>
                        </m:rPr>
                        <a:rPr lang="en-US" sz="2600" b="0" i="0" smtClean="0">
                          <a:solidFill>
                            <a:schemeClr val="bg1"/>
                          </a:solidFill>
                          <a:latin typeface="+mj-lt"/>
                          <a:ea typeface="Cambria Math" panose="02040503050406030204" pitchFamily="18" charset="0"/>
                          <a:cs typeface="Times New Roman" panose="02020603050405020304" pitchFamily="18" charset="0"/>
                        </a:rPr>
                        <m:t> </m:t>
                      </m:r>
                      <m:r>
                        <m:rPr>
                          <m:nor/>
                        </m:rPr>
                        <a:rPr lang="vi-VN" sz="2600" b="0" i="0" smtClean="0">
                          <a:solidFill>
                            <a:schemeClr val="bg1"/>
                          </a:solidFill>
                          <a:latin typeface="+mj-lt"/>
                          <a:ea typeface="Cambria Math" panose="02040503050406030204" pitchFamily="18" charset="0"/>
                          <a:cs typeface="Times New Roman" panose="02020603050405020304" pitchFamily="18" charset="0"/>
                        </a:rPr>
                        <m:t>=</m:t>
                      </m:r>
                      <m:r>
                        <m:rPr>
                          <m:nor/>
                        </m:rPr>
                        <a:rPr lang="en-US" sz="2600" b="0" i="0" smtClean="0">
                          <a:solidFill>
                            <a:schemeClr val="bg1"/>
                          </a:solidFill>
                          <a:latin typeface="+mj-lt"/>
                          <a:ea typeface="Cambria Math" panose="02040503050406030204" pitchFamily="18" charset="0"/>
                          <a:cs typeface="Times New Roman" panose="02020603050405020304" pitchFamily="18" charset="0"/>
                        </a:rPr>
                        <m:t> </m:t>
                      </m:r>
                      <m:r>
                        <m:rPr>
                          <m:nor/>
                        </m:rPr>
                        <a:rPr lang="vi-VN" sz="2600" b="0" i="0" smtClean="0">
                          <a:solidFill>
                            <a:schemeClr val="bg1"/>
                          </a:solidFill>
                          <a:latin typeface="+mj-lt"/>
                          <a:ea typeface="Cambria Math" panose="02040503050406030204" pitchFamily="18" charset="0"/>
                          <a:cs typeface="Times New Roman" panose="02020603050405020304" pitchFamily="18" charset="0"/>
                        </a:rPr>
                        <m:t>10,66</m:t>
                      </m:r>
                    </m:oMath>
                  </m:oMathPara>
                </a14:m>
                <a:endParaRPr lang="vi-VN" sz="2600" b="0" dirty="0">
                  <a:solidFill>
                    <a:schemeClr val="bg1"/>
                  </a:solidFill>
                  <a:latin typeface="+mj-lt"/>
                  <a:ea typeface="Cambria Math" panose="02040503050406030204" pitchFamily="18" charset="0"/>
                  <a:cs typeface="Times New Roman" panose="02020603050405020304" pitchFamily="18" charset="0"/>
                </a:endParaRPr>
              </a:p>
              <a:p>
                <a:pPr algn="ctr"/>
                <a:r>
                  <a:rPr lang="en-US" sz="2600" b="0" i="1" dirty="0">
                    <a:solidFill>
                      <a:schemeClr val="bg1"/>
                    </a:solidFill>
                    <a:latin typeface="+mj-lt"/>
                    <a:ea typeface="Cambria Math" panose="02040503050406030204" pitchFamily="18" charset="0"/>
                    <a:cs typeface="Times New Roman" panose="02020603050405020304" pitchFamily="18" charset="0"/>
                  </a:rPr>
                  <a:t>                            </a:t>
                </a:r>
                <a:r>
                  <a:rPr lang="vi-VN" sz="2600" b="0" i="1" dirty="0">
                    <a:solidFill>
                      <a:schemeClr val="bg1"/>
                    </a:solidFill>
                    <a:latin typeface="+mj-lt"/>
                    <a:ea typeface="Cambria Math" panose="02040503050406030204" pitchFamily="18" charset="0"/>
                    <a:cs typeface="Times New Roman" panose="02020603050405020304" pitchFamily="18" charset="0"/>
                  </a:rPr>
                  <a:t> </a:t>
                </a:r>
                <a14:m>
                  <m:oMath xmlns:m="http://schemas.openxmlformats.org/officeDocument/2006/math">
                    <m:r>
                      <m:rPr>
                        <m:nor/>
                      </m:rPr>
                      <a:rPr lang="vi-VN" sz="2600" i="1" dirty="0">
                        <a:solidFill>
                          <a:schemeClr val="bg1"/>
                        </a:solidFill>
                        <a:latin typeface="+mj-lt"/>
                        <a:ea typeface="Cambria Math" panose="02040503050406030204" pitchFamily="18" charset="0"/>
                        <a:cs typeface="Times New Roman" panose="02020603050405020304" pitchFamily="18" charset="0"/>
                      </a:rPr>
                      <m:t>x</m:t>
                    </m:r>
                    <m:r>
                      <m:rPr>
                        <m:nor/>
                      </m:rPr>
                      <a:rPr lang="en-US" sz="2600" b="0" i="0" dirty="0" smtClean="0">
                        <a:solidFill>
                          <a:schemeClr val="bg1"/>
                        </a:solidFill>
                        <a:latin typeface="+mj-lt"/>
                        <a:ea typeface="Cambria Math" panose="02040503050406030204" pitchFamily="18" charset="0"/>
                        <a:cs typeface="Times New Roman" panose="02020603050405020304" pitchFamily="18" charset="0"/>
                      </a:rPr>
                      <m:t> </m:t>
                    </m:r>
                    <m:r>
                      <m:rPr>
                        <m:nor/>
                      </m:rPr>
                      <a:rPr lang="vi-VN" sz="2600" b="0" i="0" smtClean="0">
                        <a:solidFill>
                          <a:schemeClr val="bg1"/>
                        </a:solidFill>
                        <a:latin typeface="+mj-lt"/>
                        <a:ea typeface="Cambria Math" panose="02040503050406030204" pitchFamily="18" charset="0"/>
                        <a:cs typeface="Times New Roman" panose="02020603050405020304" pitchFamily="18" charset="0"/>
                      </a:rPr>
                      <m:t>=</m:t>
                    </m:r>
                    <m:r>
                      <m:rPr>
                        <m:nor/>
                      </m:rPr>
                      <a:rPr lang="en-US" sz="2600" b="0" i="0" smtClean="0">
                        <a:solidFill>
                          <a:schemeClr val="bg1"/>
                        </a:solidFill>
                        <a:latin typeface="+mj-lt"/>
                        <a:ea typeface="Cambria Math" panose="02040503050406030204" pitchFamily="18" charset="0"/>
                        <a:cs typeface="Times New Roman" panose="02020603050405020304" pitchFamily="18" charset="0"/>
                      </a:rPr>
                      <m:t> </m:t>
                    </m:r>
                    <m:r>
                      <m:rPr>
                        <m:nor/>
                      </m:rPr>
                      <a:rPr lang="vi-VN" sz="2600" b="0" i="0" smtClean="0">
                        <a:solidFill>
                          <a:schemeClr val="bg1"/>
                        </a:solidFill>
                        <a:latin typeface="+mj-lt"/>
                        <a:ea typeface="Cambria Math" panose="02040503050406030204" pitchFamily="18" charset="0"/>
                        <a:cs typeface="Times New Roman" panose="02020603050405020304" pitchFamily="18" charset="0"/>
                      </a:rPr>
                      <m:t>6,6</m:t>
                    </m:r>
                  </m:oMath>
                </a14:m>
                <a:r>
                  <a:rPr lang="vi-VN" sz="2600" b="0" i="1" dirty="0">
                    <a:solidFill>
                      <a:schemeClr val="bg1"/>
                    </a:solidFill>
                    <a:latin typeface="+mj-lt"/>
                    <a:ea typeface="Cambria Math" panose="02040503050406030204" pitchFamily="18" charset="0"/>
                    <a:cs typeface="Times New Roman" panose="02020603050405020304" pitchFamily="18" charset="0"/>
                  </a:rPr>
                  <a:t> </a:t>
                </a:r>
                <a:r>
                  <a:rPr lang="vi-VN" sz="2600" b="0" dirty="0">
                    <a:solidFill>
                      <a:schemeClr val="bg1"/>
                    </a:solidFill>
                    <a:latin typeface="+mj-lt"/>
                    <a:ea typeface="Cambria Math" panose="02040503050406030204" pitchFamily="18" charset="0"/>
                    <a:cs typeface="Times New Roman" panose="02020603050405020304" pitchFamily="18" charset="0"/>
                  </a:rPr>
                  <a:t>(thoả mãn)</a:t>
                </a:r>
              </a:p>
              <a:p>
                <a:pPr algn="ctr"/>
                <a:r>
                  <a:rPr lang="vi-VN" sz="2600" dirty="0">
                    <a:solidFill>
                      <a:schemeClr val="bg1"/>
                    </a:solidFill>
                    <a:latin typeface="+mj-lt"/>
                    <a:ea typeface="Cambria Math" panose="02040503050406030204" pitchFamily="18" charset="0"/>
                    <a:cs typeface="Times New Roman" panose="02020603050405020304" pitchFamily="18" charset="0"/>
                  </a:rPr>
                  <a:t>Vậy lãi suất là </a:t>
                </a:r>
                <a14:m>
                  <m:oMath xmlns:m="http://schemas.openxmlformats.org/officeDocument/2006/math">
                    <m:r>
                      <m:rPr>
                        <m:nor/>
                      </m:rPr>
                      <a:rPr lang="vi-VN" sz="2600" i="0" dirty="0" smtClean="0">
                        <a:solidFill>
                          <a:schemeClr val="bg1"/>
                        </a:solidFill>
                        <a:latin typeface="+mj-lt"/>
                        <a:ea typeface="Cambria Math" panose="02040503050406030204" pitchFamily="18" charset="0"/>
                        <a:cs typeface="Times New Roman" panose="02020603050405020304" pitchFamily="18" charset="0"/>
                      </a:rPr>
                      <m:t>6,6%</m:t>
                    </m:r>
                  </m:oMath>
                </a14:m>
                <a:r>
                  <a:rPr lang="vi-VN" sz="2600" dirty="0">
                    <a:solidFill>
                      <a:schemeClr val="bg1"/>
                    </a:solidFill>
                    <a:latin typeface="+mj-lt"/>
                    <a:ea typeface="Cambria Math" panose="02040503050406030204" pitchFamily="18" charset="0"/>
                    <a:cs typeface="Times New Roman" panose="02020603050405020304" pitchFamily="18" charset="0"/>
                  </a:rPr>
                  <a:t>/năm</a:t>
                </a:r>
                <a:endParaRPr lang="vi-VN" sz="2600" b="0" dirty="0">
                  <a:solidFill>
                    <a:schemeClr val="bg1"/>
                  </a:solidFill>
                  <a:latin typeface="+mj-lt"/>
                  <a:ea typeface="Cambria Math" panose="020405030504060302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B426D71-A9B2-A36A-40F5-1E93A0227583}"/>
                  </a:ext>
                </a:extLst>
              </p:cNvPr>
              <p:cNvSpPr txBox="1">
                <a:spLocks noRot="1" noChangeAspect="1" noMove="1" noResize="1" noEditPoints="1" noAdjustHandles="1" noChangeArrowheads="1" noChangeShapeType="1" noTextEdit="1"/>
              </p:cNvSpPr>
              <p:nvPr/>
            </p:nvSpPr>
            <p:spPr>
              <a:xfrm>
                <a:off x="4999382" y="4468518"/>
                <a:ext cx="6102626" cy="1566839"/>
              </a:xfrm>
              <a:prstGeom prst="rect">
                <a:avLst/>
              </a:prstGeom>
              <a:blipFill>
                <a:blip r:embed="rId8"/>
                <a:stretch>
                  <a:fillRect b="-9339"/>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AD02B26E-ABBA-3766-091A-54597CEFB944}"/>
              </a:ext>
            </a:extLst>
          </p:cNvPr>
          <p:cNvCxnSpPr/>
          <p:nvPr/>
        </p:nvCxnSpPr>
        <p:spPr>
          <a:xfrm>
            <a:off x="5387009" y="3857627"/>
            <a:ext cx="0" cy="28413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 name="Object 1">
            <a:extLst>
              <a:ext uri="{FF2B5EF4-FFF2-40B4-BE49-F238E27FC236}">
                <a16:creationId xmlns:a16="http://schemas.microsoft.com/office/drawing/2014/main" id="{157BE843-4C1C-4738-B450-FC1DEEE2767B}"/>
              </a:ext>
            </a:extLst>
          </p:cNvPr>
          <p:cNvGraphicFramePr>
            <a:graphicFrameLocks noChangeAspect="1"/>
          </p:cNvGraphicFramePr>
          <p:nvPr>
            <p:extLst>
              <p:ext uri="{D42A27DB-BD31-4B8C-83A1-F6EECF244321}">
                <p14:modId xmlns:p14="http://schemas.microsoft.com/office/powerpoint/2010/main" val="3327052276"/>
              </p:ext>
            </p:extLst>
          </p:nvPr>
        </p:nvGraphicFramePr>
        <p:xfrm>
          <a:off x="7445271" y="2194243"/>
          <a:ext cx="629469" cy="956793"/>
        </p:xfrm>
        <a:graphic>
          <a:graphicData uri="http://schemas.openxmlformats.org/presentationml/2006/ole">
            <mc:AlternateContent xmlns:mc="http://schemas.openxmlformats.org/markup-compatibility/2006">
              <mc:Choice xmlns:v="urn:schemas-microsoft-com:vml" Requires="v">
                <p:oleObj spid="_x0000_s8194" name="Equation" r:id="rId9" imgW="317160" imgH="482400" progId="Equation.DSMT4">
                  <p:embed/>
                </p:oleObj>
              </mc:Choice>
              <mc:Fallback>
                <p:oleObj name="Equation" r:id="rId9" imgW="317160" imgH="482400" progId="Equation.DSMT4">
                  <p:embed/>
                  <p:pic>
                    <p:nvPicPr>
                      <p:cNvPr id="0" name=""/>
                      <p:cNvPicPr/>
                      <p:nvPr/>
                    </p:nvPicPr>
                    <p:blipFill>
                      <a:blip r:embed="rId10"/>
                      <a:stretch>
                        <a:fillRect/>
                      </a:stretch>
                    </p:blipFill>
                    <p:spPr>
                      <a:xfrm>
                        <a:off x="7445271" y="2194243"/>
                        <a:ext cx="629469" cy="95679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A05978D8-DDB0-4471-BADF-CD1533C7708F}"/>
              </a:ext>
            </a:extLst>
          </p:cNvPr>
          <p:cNvGraphicFramePr>
            <a:graphicFrameLocks noChangeAspect="1"/>
          </p:cNvGraphicFramePr>
          <p:nvPr>
            <p:extLst>
              <p:ext uri="{D42A27DB-BD31-4B8C-83A1-F6EECF244321}">
                <p14:modId xmlns:p14="http://schemas.microsoft.com/office/powerpoint/2010/main" val="1421825658"/>
              </p:ext>
            </p:extLst>
          </p:nvPr>
        </p:nvGraphicFramePr>
        <p:xfrm>
          <a:off x="1767176" y="3909461"/>
          <a:ext cx="630237" cy="957263"/>
        </p:xfrm>
        <a:graphic>
          <a:graphicData uri="http://schemas.openxmlformats.org/presentationml/2006/ole">
            <mc:AlternateContent xmlns:mc="http://schemas.openxmlformats.org/markup-compatibility/2006">
              <mc:Choice xmlns:v="urn:schemas-microsoft-com:vml" Requires="v">
                <p:oleObj spid="_x0000_s8195" name="Equation" r:id="rId11" imgW="629708" imgH="957170" progId="Equation.DSMT4">
                  <p:embed/>
                </p:oleObj>
              </mc:Choice>
              <mc:Fallback>
                <p:oleObj name="Equation" r:id="rId11" imgW="629708" imgH="957170" progId="Equation.DSMT4">
                  <p:embed/>
                  <p:pic>
                    <p:nvPicPr>
                      <p:cNvPr id="0" name=""/>
                      <p:cNvPicPr/>
                      <p:nvPr/>
                    </p:nvPicPr>
                    <p:blipFill>
                      <a:blip r:embed="rId12"/>
                      <a:stretch>
                        <a:fillRect/>
                      </a:stretch>
                    </p:blipFill>
                    <p:spPr>
                      <a:xfrm>
                        <a:off x="1767176" y="3909461"/>
                        <a:ext cx="630237" cy="957263"/>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CA34F0F8-FA4D-4BCE-A4FB-98E7661CB3B4}"/>
              </a:ext>
            </a:extLst>
          </p:cNvPr>
          <p:cNvGraphicFramePr>
            <a:graphicFrameLocks noChangeAspect="1"/>
          </p:cNvGraphicFramePr>
          <p:nvPr>
            <p:extLst>
              <p:ext uri="{D42A27DB-BD31-4B8C-83A1-F6EECF244321}">
                <p14:modId xmlns:p14="http://schemas.microsoft.com/office/powerpoint/2010/main" val="961370770"/>
              </p:ext>
            </p:extLst>
          </p:nvPr>
        </p:nvGraphicFramePr>
        <p:xfrm>
          <a:off x="176116" y="4771953"/>
          <a:ext cx="3086302" cy="1012693"/>
        </p:xfrm>
        <a:graphic>
          <a:graphicData uri="http://schemas.openxmlformats.org/presentationml/2006/ole">
            <mc:AlternateContent xmlns:mc="http://schemas.openxmlformats.org/markup-compatibility/2006">
              <mc:Choice xmlns:v="urn:schemas-microsoft-com:vml" Requires="v">
                <p:oleObj spid="_x0000_s8196" name="Equation" r:id="rId13" imgW="1625400" imgH="533160" progId="Equation.DSMT4">
                  <p:embed/>
                </p:oleObj>
              </mc:Choice>
              <mc:Fallback>
                <p:oleObj name="Equation" r:id="rId13" imgW="1625400" imgH="533160" progId="Equation.DSMT4">
                  <p:embed/>
                  <p:pic>
                    <p:nvPicPr>
                      <p:cNvPr id="0" name=""/>
                      <p:cNvPicPr/>
                      <p:nvPr/>
                    </p:nvPicPr>
                    <p:blipFill>
                      <a:blip r:embed="rId14"/>
                      <a:stretch>
                        <a:fillRect/>
                      </a:stretch>
                    </p:blipFill>
                    <p:spPr>
                      <a:xfrm>
                        <a:off x="176116" y="4771953"/>
                        <a:ext cx="3086302" cy="1012693"/>
                      </a:xfrm>
                      <a:prstGeom prst="rect">
                        <a:avLst/>
                      </a:prstGeom>
                    </p:spPr>
                  </p:pic>
                </p:oleObj>
              </mc:Fallback>
            </mc:AlternateContent>
          </a:graphicData>
        </a:graphic>
      </p:graphicFrame>
    </p:spTree>
    <p:extLst>
      <p:ext uri="{BB962C8B-B14F-4D97-AF65-F5344CB8AC3E}">
        <p14:creationId xmlns:p14="http://schemas.microsoft.com/office/powerpoint/2010/main" val="330519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p:cNvCxnSpPr>
          <p:nvPr/>
        </p:nvCxnSpPr>
        <p:spPr>
          <a:xfrm flipV="1">
            <a:off x="6156174" y="3087805"/>
            <a:ext cx="5896131" cy="6231"/>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flipV="1">
            <a:off x="857303" y="2160397"/>
            <a:ext cx="5215016" cy="24285"/>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2821353"/>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00756" y="231304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857303" y="1536020"/>
            <a:ext cx="4683120" cy="553998"/>
          </a:xfrm>
          <a:prstGeom prst="rect">
            <a:avLst/>
          </a:prstGeom>
          <a:noFill/>
        </p:spPr>
        <p:txBody>
          <a:bodyPr wrap="square" rtlCol="0">
            <a:spAutoFit/>
          </a:bodyPr>
          <a:lstStyle/>
          <a:p>
            <a:pPr algn="just"/>
            <a:r>
              <a:rPr lang="pt-BR" sz="3000" dirty="0" err="1">
                <a:solidFill>
                  <a:srgbClr val="FFFF00"/>
                </a:solidFill>
                <a:latin typeface="Times New Roman" panose="02020603050405020304" pitchFamily="18" charset="0"/>
                <a:cs typeface="Times New Roman" panose="02020603050405020304" pitchFamily="18" charset="0"/>
              </a:rPr>
              <a:t>Trò</a:t>
            </a:r>
            <a:r>
              <a:rPr lang="pt-BR" sz="3000" dirty="0">
                <a:solidFill>
                  <a:srgbClr val="FFFF00"/>
                </a:solidFill>
                <a:latin typeface="Times New Roman" panose="02020603050405020304" pitchFamily="18" charset="0"/>
                <a:cs typeface="Times New Roman" panose="02020603050405020304" pitchFamily="18" charset="0"/>
              </a:rPr>
              <a:t> </a:t>
            </a:r>
            <a:r>
              <a:rPr lang="pt-BR" sz="3000" dirty="0" err="1">
                <a:solidFill>
                  <a:srgbClr val="FFFF00"/>
                </a:solidFill>
                <a:latin typeface="Times New Roman" panose="02020603050405020304" pitchFamily="18" charset="0"/>
                <a:cs typeface="Times New Roman" panose="02020603050405020304" pitchFamily="18" charset="0"/>
              </a:rPr>
              <a:t>chơi</a:t>
            </a:r>
            <a:r>
              <a:rPr lang="pt-BR" sz="3000" dirty="0">
                <a:solidFill>
                  <a:srgbClr val="FFFF00"/>
                </a:solidFill>
                <a:latin typeface="Times New Roman" panose="02020603050405020304" pitchFamily="18" charset="0"/>
                <a:cs typeface="Times New Roman" panose="02020603050405020304" pitchFamily="18" charset="0"/>
              </a:rPr>
              <a:t>: </a:t>
            </a:r>
            <a:r>
              <a:rPr lang="pt-BR" sz="3000" b="1" i="1" dirty="0" err="1">
                <a:solidFill>
                  <a:schemeClr val="bg1"/>
                </a:solidFill>
                <a:latin typeface="Times New Roman" panose="02020603050405020304" pitchFamily="18" charset="0"/>
                <a:cs typeface="Times New Roman" panose="02020603050405020304" pitchFamily="18" charset="0"/>
              </a:rPr>
              <a:t>Nhanh</a:t>
            </a:r>
            <a:r>
              <a:rPr lang="pt-BR" sz="3000" b="1" i="1" dirty="0">
                <a:solidFill>
                  <a:schemeClr val="bg1"/>
                </a:solidFill>
                <a:latin typeface="Times New Roman" panose="02020603050405020304" pitchFamily="18" charset="0"/>
                <a:cs typeface="Times New Roman" panose="02020603050405020304" pitchFamily="18" charset="0"/>
              </a:rPr>
              <a:t> </a:t>
            </a:r>
            <a:r>
              <a:rPr lang="pt-BR" sz="3000" b="1" i="1" dirty="0" err="1">
                <a:solidFill>
                  <a:schemeClr val="bg1"/>
                </a:solidFill>
                <a:latin typeface="Times New Roman" panose="02020603050405020304" pitchFamily="18" charset="0"/>
                <a:cs typeface="Times New Roman" panose="02020603050405020304" pitchFamily="18" charset="0"/>
              </a:rPr>
              <a:t>như</a:t>
            </a:r>
            <a:r>
              <a:rPr lang="pt-BR" sz="3000" b="1" i="1" dirty="0">
                <a:solidFill>
                  <a:schemeClr val="bg1"/>
                </a:solidFill>
                <a:latin typeface="Times New Roman" panose="02020603050405020304" pitchFamily="18" charset="0"/>
                <a:cs typeface="Times New Roman" panose="02020603050405020304" pitchFamily="18" charset="0"/>
              </a:rPr>
              <a:t> </a:t>
            </a:r>
            <a:r>
              <a:rPr lang="pt-BR" sz="3000" b="1" i="1" dirty="0" err="1">
                <a:solidFill>
                  <a:schemeClr val="bg1"/>
                </a:solidFill>
                <a:latin typeface="Times New Roman" panose="02020603050405020304" pitchFamily="18" charset="0"/>
                <a:cs typeface="Times New Roman" panose="02020603050405020304" pitchFamily="18" charset="0"/>
              </a:rPr>
              <a:t>chớp</a:t>
            </a:r>
            <a:endParaRPr lang="en-US" sz="3000" b="1" i="1"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6948149" y="2488258"/>
            <a:ext cx="4849975" cy="3323987"/>
          </a:xfrm>
          <a:prstGeom prst="rect">
            <a:avLst/>
          </a:prstGeom>
        </p:spPr>
        <p:txBody>
          <a:bodyPr wrap="square">
            <a:spAutoFit/>
          </a:bodyPr>
          <a:lstStyle/>
          <a:p>
            <a:pPr lvl="0" algn="just"/>
            <a:r>
              <a:rPr lang="en-US" sz="3000" dirty="0" err="1">
                <a:solidFill>
                  <a:srgbClr val="FFFF00"/>
                </a:solidFill>
                <a:latin typeface="Times New Roman" panose="02020603050405020304" pitchFamily="18" charset="0"/>
                <a:cs typeface="Times New Roman" panose="02020603050405020304" pitchFamily="18" charset="0"/>
              </a:rPr>
              <a:t>Hình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thành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kiến</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thức</a:t>
            </a:r>
            <a:r>
              <a:rPr lang="en-US" sz="3000" dirty="0">
                <a:solidFill>
                  <a:srgbClr val="FFFF00"/>
                </a:solidFill>
                <a:latin typeface="Times New Roman" panose="02020603050405020304" pitchFamily="18" charset="0"/>
                <a:cs typeface="Times New Roman" panose="02020603050405020304" pitchFamily="18" charset="0"/>
              </a:rPr>
              <a:t>: </a:t>
            </a:r>
          </a:p>
          <a:p>
            <a:pPr lvl="0" algn="just">
              <a:spcBef>
                <a:spcPts val="1800"/>
              </a:spcBef>
            </a:pP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Ứng</a:t>
            </a:r>
            <a:r>
              <a:rPr lang="en-US" sz="3000" dirty="0">
                <a:solidFill>
                  <a:schemeClr val="bg1"/>
                </a:solidFill>
                <a:latin typeface="Times New Roman" panose="02020603050405020304" pitchFamily="18" charset="0"/>
                <a:cs typeface="Times New Roman" panose="02020603050405020304" pitchFamily="18" charset="0"/>
              </a:rPr>
              <a:t> dung </a:t>
            </a:r>
            <a:r>
              <a:rPr lang="en-US" sz="3000" dirty="0" err="1">
                <a:solidFill>
                  <a:schemeClr val="bg1"/>
                </a:solidFill>
                <a:latin typeface="Times New Roman" panose="02020603050405020304" pitchFamily="18" charset="0"/>
                <a:cs typeface="Times New Roman" panose="02020603050405020304" pitchFamily="18" charset="0"/>
              </a:rPr>
              <a:t>của</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phương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trình</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bậc</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hai</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một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ẩn</a:t>
            </a:r>
            <a:r>
              <a:rPr lang="en-US" sz="3000" dirty="0">
                <a:solidFill>
                  <a:schemeClr val="bg1"/>
                </a:solidFill>
                <a:latin typeface="Times New Roman" panose="02020603050405020304" pitchFamily="18" charset="0"/>
                <a:cs typeface="Times New Roman" panose="02020603050405020304" pitchFamily="18" charset="0"/>
              </a:rPr>
              <a:t>.</a:t>
            </a:r>
          </a:p>
          <a:p>
            <a:pPr lvl="0" algn="just">
              <a:spcBef>
                <a:spcPts val="1800"/>
              </a:spcBef>
            </a:pP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Sử</a:t>
            </a:r>
            <a:r>
              <a:rPr lang="en-US" sz="3000" dirty="0">
                <a:solidFill>
                  <a:schemeClr val="bg1"/>
                </a:solidFill>
                <a:latin typeface="Times New Roman" panose="02020603050405020304" pitchFamily="18" charset="0"/>
                <a:cs typeface="Times New Roman" panose="02020603050405020304" pitchFamily="18" charset="0"/>
              </a:rPr>
              <a:t> dung MTCT </a:t>
            </a:r>
            <a:r>
              <a:rPr lang="en-US" sz="3000" dirty="0" err="1">
                <a:solidFill>
                  <a:schemeClr val="bg1"/>
                </a:solidFill>
                <a:latin typeface="Times New Roman" panose="02020603050405020304" pitchFamily="18" charset="0"/>
                <a:cs typeface="Times New Roman" panose="02020603050405020304" pitchFamily="18" charset="0"/>
              </a:rPr>
              <a:t>để</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tìm</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nghiệm</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phương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trình</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bậc</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hai</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một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ẩn</a:t>
            </a:r>
            <a:r>
              <a:rPr lang="en-US" sz="3000" dirty="0">
                <a:solidFill>
                  <a:schemeClr val="bg1"/>
                </a:solidFill>
                <a:latin typeface="Times New Roman" panose="02020603050405020304" pitchFamily="18" charset="0"/>
                <a:cs typeface="Times New Roman" panose="02020603050405020304" pitchFamily="18" charset="0"/>
              </a:rPr>
              <a:t>.</a:t>
            </a: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112030" y="1137683"/>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72319" y="6473917"/>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912138" y="6279736"/>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21178" y="573607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a:t>
            </a:r>
            <a:r>
              <a:rPr lang="en-US" sz="4400" b="1" dirty="0">
                <a:solidFill>
                  <a:srgbClr val="FFFF00"/>
                </a:solidFill>
                <a:latin typeface="Agency FB" panose="020B0503020202020204" pitchFamily="34" charset="0"/>
              </a:rPr>
              <a:t>4</a:t>
            </a:r>
          </a:p>
        </p:txBody>
      </p:sp>
      <p:sp>
        <p:nvSpPr>
          <p:cNvPr id="40" name="Rectangle 39">
            <a:extLst>
              <a:ext uri="{FF2B5EF4-FFF2-40B4-BE49-F238E27FC236}">
                <a16:creationId xmlns:a16="http://schemas.microsoft.com/office/drawing/2014/main" id="{79320571-B8DF-5096-444D-94A0460A13EF}"/>
              </a:ext>
            </a:extLst>
          </p:cNvPr>
          <p:cNvSpPr/>
          <p:nvPr/>
        </p:nvSpPr>
        <p:spPr>
          <a:xfrm>
            <a:off x="7035017" y="5889142"/>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7.2. PHƯƠNG TRÌNH BẬC HAI MỘT ẨN</a:t>
            </a:r>
            <a:endParaRPr lang="en-US" sz="2800" dirty="0">
              <a:solidFill>
                <a:srgbClr val="FFFF00"/>
              </a:solidFill>
            </a:endParaRPr>
          </a:p>
        </p:txBody>
      </p:sp>
      <p:graphicFrame>
        <p:nvGraphicFramePr>
          <p:cNvPr id="3" name="Object 2">
            <a:extLst>
              <a:ext uri="{FF2B5EF4-FFF2-40B4-BE49-F238E27FC236}">
                <a16:creationId xmlns:a16="http://schemas.microsoft.com/office/drawing/2014/main" id="{901537D5-D607-073A-BEBF-6FADD0F16036}"/>
              </a:ext>
            </a:extLst>
          </p:cNvPr>
          <p:cNvGraphicFramePr>
            <a:graphicFrameLocks noChangeAspect="1"/>
          </p:cNvGraphicFramePr>
          <p:nvPr>
            <p:extLst>
              <p:ext uri="{D42A27DB-BD31-4B8C-83A1-F6EECF244321}">
                <p14:modId xmlns:p14="http://schemas.microsoft.com/office/powerpoint/2010/main" val="1966548519"/>
              </p:ext>
            </p:extLst>
          </p:nvPr>
        </p:nvGraphicFramePr>
        <p:xfrm>
          <a:off x="4394200" y="2362200"/>
          <a:ext cx="914400" cy="233363"/>
        </p:xfrm>
        <a:graphic>
          <a:graphicData uri="http://schemas.openxmlformats.org/presentationml/2006/ole">
            <mc:AlternateContent xmlns:mc="http://schemas.openxmlformats.org/markup-compatibility/2006">
              <mc:Choice xmlns:v="urn:schemas-microsoft-com:vml" Requires="v">
                <p:oleObj spid="_x0000_s1026" name="Equation" r:id="rId3" imgW="914400" imgH="233280" progId="Equation.DSMT4">
                  <p:embed/>
                </p:oleObj>
              </mc:Choice>
              <mc:Fallback>
                <p:oleObj name="Equation" r:id="rId3" imgW="914400" imgH="233280" progId="Equation.DSMT4">
                  <p:embed/>
                  <p:pic>
                    <p:nvPicPr>
                      <p:cNvPr id="0" name=""/>
                      <p:cNvPicPr/>
                      <p:nvPr/>
                    </p:nvPicPr>
                    <p:blipFill>
                      <a:blip r:embed="rId4"/>
                      <a:stretch>
                        <a:fillRect/>
                      </a:stretch>
                    </p:blipFill>
                    <p:spPr>
                      <a:xfrm>
                        <a:off x="4394200" y="2362200"/>
                        <a:ext cx="914400" cy="233363"/>
                      </a:xfrm>
                      <a:prstGeom prst="rect">
                        <a:avLst/>
                      </a:prstGeom>
                    </p:spPr>
                  </p:pic>
                </p:oleObj>
              </mc:Fallback>
            </mc:AlternateContent>
          </a:graphicData>
        </a:graphic>
      </p:graphicFrame>
    </p:spTree>
    <p:extLst>
      <p:ext uri="{BB962C8B-B14F-4D97-AF65-F5344CB8AC3E}">
        <p14:creationId xmlns:p14="http://schemas.microsoft.com/office/powerpoint/2010/main" val="9554472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093ECC-8BEB-4546-A80D-0B4887662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and white text with lightning in the background&#10;&#10;Description automatically generated">
            <a:extLst>
              <a:ext uri="{FF2B5EF4-FFF2-40B4-BE49-F238E27FC236}">
                <a16:creationId xmlns:a16="http://schemas.microsoft.com/office/drawing/2014/main" id="{23493012-911E-45ED-B023-4CF85CFD5591}"/>
              </a:ext>
            </a:extLst>
          </p:cNvPr>
          <p:cNvPicPr>
            <a:picLocks noChangeAspect="1"/>
          </p:cNvPicPr>
          <p:nvPr/>
        </p:nvPicPr>
        <p:blipFill rotWithShape="1">
          <a:blip r:embed="rId2">
            <a:extLst>
              <a:ext uri="{28A0092B-C50C-407E-A947-70E740481C1C}">
                <a14:useLocalDpi xmlns:a14="http://schemas.microsoft.com/office/drawing/2010/main" val="0"/>
              </a:ext>
            </a:extLst>
          </a:blip>
          <a:srcRect t="11767" r="1" b="12185"/>
          <a:stretch/>
        </p:blipFill>
        <p:spPr>
          <a:xfrm>
            <a:off x="684575" y="685800"/>
            <a:ext cx="10821625" cy="5486400"/>
          </a:xfrm>
          <a:prstGeom prst="rect">
            <a:avLst/>
          </a:prstGeom>
        </p:spPr>
      </p:pic>
    </p:spTree>
    <p:extLst>
      <p:ext uri="{BB962C8B-B14F-4D97-AF65-F5344CB8AC3E}">
        <p14:creationId xmlns:p14="http://schemas.microsoft.com/office/powerpoint/2010/main" val="663858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66785F0-377A-B759-F049-FFAFB681B48A}"/>
              </a:ext>
            </a:extLst>
          </p:cNvPr>
          <p:cNvSpPr txBox="1"/>
          <p:nvPr/>
        </p:nvSpPr>
        <p:spPr>
          <a:xfrm>
            <a:off x="2720715" y="263208"/>
            <a:ext cx="6100996" cy="1015663"/>
          </a:xfrm>
          <a:custGeom>
            <a:avLst/>
            <a:gdLst>
              <a:gd name="connsiteX0" fmla="*/ 0 w 6100996"/>
              <a:gd name="connsiteY0" fmla="*/ 0 h 1015663"/>
              <a:gd name="connsiteX1" fmla="*/ 493626 w 6100996"/>
              <a:gd name="connsiteY1" fmla="*/ 0 h 1015663"/>
              <a:gd name="connsiteX2" fmla="*/ 865232 w 6100996"/>
              <a:gd name="connsiteY2" fmla="*/ 0 h 1015663"/>
              <a:gd name="connsiteX3" fmla="*/ 1541888 w 6100996"/>
              <a:gd name="connsiteY3" fmla="*/ 0 h 1015663"/>
              <a:gd name="connsiteX4" fmla="*/ 2035514 w 6100996"/>
              <a:gd name="connsiteY4" fmla="*/ 0 h 1015663"/>
              <a:gd name="connsiteX5" fmla="*/ 2529140 w 6100996"/>
              <a:gd name="connsiteY5" fmla="*/ 0 h 1015663"/>
              <a:gd name="connsiteX6" fmla="*/ 3205796 w 6100996"/>
              <a:gd name="connsiteY6" fmla="*/ 0 h 1015663"/>
              <a:gd name="connsiteX7" fmla="*/ 3638412 w 6100996"/>
              <a:gd name="connsiteY7" fmla="*/ 0 h 1015663"/>
              <a:gd name="connsiteX8" fmla="*/ 4315068 w 6100996"/>
              <a:gd name="connsiteY8" fmla="*/ 0 h 1015663"/>
              <a:gd name="connsiteX9" fmla="*/ 4991724 w 6100996"/>
              <a:gd name="connsiteY9" fmla="*/ 0 h 1015663"/>
              <a:gd name="connsiteX10" fmla="*/ 5546360 w 6100996"/>
              <a:gd name="connsiteY10" fmla="*/ 0 h 1015663"/>
              <a:gd name="connsiteX11" fmla="*/ 6100996 w 6100996"/>
              <a:gd name="connsiteY11" fmla="*/ 0 h 1015663"/>
              <a:gd name="connsiteX12" fmla="*/ 6100996 w 6100996"/>
              <a:gd name="connsiteY12" fmla="*/ 497675 h 1015663"/>
              <a:gd name="connsiteX13" fmla="*/ 6100996 w 6100996"/>
              <a:gd name="connsiteY13" fmla="*/ 1015663 h 1015663"/>
              <a:gd name="connsiteX14" fmla="*/ 5546360 w 6100996"/>
              <a:gd name="connsiteY14" fmla="*/ 1015663 h 1015663"/>
              <a:gd name="connsiteX15" fmla="*/ 5113744 w 6100996"/>
              <a:gd name="connsiteY15" fmla="*/ 1015663 h 1015663"/>
              <a:gd name="connsiteX16" fmla="*/ 4559108 w 6100996"/>
              <a:gd name="connsiteY16" fmla="*/ 1015663 h 1015663"/>
              <a:gd name="connsiteX17" fmla="*/ 3882452 w 6100996"/>
              <a:gd name="connsiteY17" fmla="*/ 1015663 h 1015663"/>
              <a:gd name="connsiteX18" fmla="*/ 3327816 w 6100996"/>
              <a:gd name="connsiteY18" fmla="*/ 1015663 h 1015663"/>
              <a:gd name="connsiteX19" fmla="*/ 2956210 w 6100996"/>
              <a:gd name="connsiteY19" fmla="*/ 1015663 h 1015663"/>
              <a:gd name="connsiteX20" fmla="*/ 2523594 w 6100996"/>
              <a:gd name="connsiteY20" fmla="*/ 1015663 h 1015663"/>
              <a:gd name="connsiteX21" fmla="*/ 1846938 w 6100996"/>
              <a:gd name="connsiteY21" fmla="*/ 1015663 h 1015663"/>
              <a:gd name="connsiteX22" fmla="*/ 1292302 w 6100996"/>
              <a:gd name="connsiteY22" fmla="*/ 1015663 h 1015663"/>
              <a:gd name="connsiteX23" fmla="*/ 859686 w 6100996"/>
              <a:gd name="connsiteY23" fmla="*/ 1015663 h 1015663"/>
              <a:gd name="connsiteX24" fmla="*/ 0 w 6100996"/>
              <a:gd name="connsiteY24" fmla="*/ 1015663 h 1015663"/>
              <a:gd name="connsiteX25" fmla="*/ 0 w 6100996"/>
              <a:gd name="connsiteY25" fmla="*/ 538301 h 1015663"/>
              <a:gd name="connsiteX26" fmla="*/ 0 w 6100996"/>
              <a:gd name="connsiteY26"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00996" h="1015663" extrusionOk="0">
                <a:moveTo>
                  <a:pt x="0" y="0"/>
                </a:moveTo>
                <a:cubicBezTo>
                  <a:pt x="199230" y="-54054"/>
                  <a:pt x="278419" y="49169"/>
                  <a:pt x="493626" y="0"/>
                </a:cubicBezTo>
                <a:cubicBezTo>
                  <a:pt x="708833" y="-49169"/>
                  <a:pt x="760301" y="2079"/>
                  <a:pt x="865232" y="0"/>
                </a:cubicBezTo>
                <a:cubicBezTo>
                  <a:pt x="970163" y="-2079"/>
                  <a:pt x="1315548" y="41938"/>
                  <a:pt x="1541888" y="0"/>
                </a:cubicBezTo>
                <a:cubicBezTo>
                  <a:pt x="1768228" y="-41938"/>
                  <a:pt x="1898875" y="27491"/>
                  <a:pt x="2035514" y="0"/>
                </a:cubicBezTo>
                <a:cubicBezTo>
                  <a:pt x="2172153" y="-27491"/>
                  <a:pt x="2291393" y="37724"/>
                  <a:pt x="2529140" y="0"/>
                </a:cubicBezTo>
                <a:cubicBezTo>
                  <a:pt x="2766887" y="-37724"/>
                  <a:pt x="3016436" y="16540"/>
                  <a:pt x="3205796" y="0"/>
                </a:cubicBezTo>
                <a:cubicBezTo>
                  <a:pt x="3395156" y="-16540"/>
                  <a:pt x="3437344" y="19178"/>
                  <a:pt x="3638412" y="0"/>
                </a:cubicBezTo>
                <a:cubicBezTo>
                  <a:pt x="3839480" y="-19178"/>
                  <a:pt x="4097025" y="8019"/>
                  <a:pt x="4315068" y="0"/>
                </a:cubicBezTo>
                <a:cubicBezTo>
                  <a:pt x="4533111" y="-8019"/>
                  <a:pt x="4773197" y="44391"/>
                  <a:pt x="4991724" y="0"/>
                </a:cubicBezTo>
                <a:cubicBezTo>
                  <a:pt x="5210251" y="-44391"/>
                  <a:pt x="5411267" y="43338"/>
                  <a:pt x="5546360" y="0"/>
                </a:cubicBezTo>
                <a:cubicBezTo>
                  <a:pt x="5681453" y="-43338"/>
                  <a:pt x="5934048" y="60633"/>
                  <a:pt x="6100996" y="0"/>
                </a:cubicBezTo>
                <a:cubicBezTo>
                  <a:pt x="6126561" y="204457"/>
                  <a:pt x="6069968" y="343656"/>
                  <a:pt x="6100996" y="497675"/>
                </a:cubicBezTo>
                <a:cubicBezTo>
                  <a:pt x="6132024" y="651694"/>
                  <a:pt x="6100043" y="761317"/>
                  <a:pt x="6100996" y="1015663"/>
                </a:cubicBezTo>
                <a:cubicBezTo>
                  <a:pt x="5863064" y="1039073"/>
                  <a:pt x="5768953" y="1003646"/>
                  <a:pt x="5546360" y="1015663"/>
                </a:cubicBezTo>
                <a:cubicBezTo>
                  <a:pt x="5323767" y="1027680"/>
                  <a:pt x="5258674" y="981190"/>
                  <a:pt x="5113744" y="1015663"/>
                </a:cubicBezTo>
                <a:cubicBezTo>
                  <a:pt x="4968814" y="1050136"/>
                  <a:pt x="4716085" y="969819"/>
                  <a:pt x="4559108" y="1015663"/>
                </a:cubicBezTo>
                <a:cubicBezTo>
                  <a:pt x="4402131" y="1061507"/>
                  <a:pt x="4044038" y="941444"/>
                  <a:pt x="3882452" y="1015663"/>
                </a:cubicBezTo>
                <a:cubicBezTo>
                  <a:pt x="3720866" y="1089882"/>
                  <a:pt x="3511570" y="956854"/>
                  <a:pt x="3327816" y="1015663"/>
                </a:cubicBezTo>
                <a:cubicBezTo>
                  <a:pt x="3144062" y="1074472"/>
                  <a:pt x="3089023" y="1007833"/>
                  <a:pt x="2956210" y="1015663"/>
                </a:cubicBezTo>
                <a:cubicBezTo>
                  <a:pt x="2823397" y="1023493"/>
                  <a:pt x="2707705" y="964025"/>
                  <a:pt x="2523594" y="1015663"/>
                </a:cubicBezTo>
                <a:cubicBezTo>
                  <a:pt x="2339483" y="1067301"/>
                  <a:pt x="2019137" y="1009977"/>
                  <a:pt x="1846938" y="1015663"/>
                </a:cubicBezTo>
                <a:cubicBezTo>
                  <a:pt x="1674739" y="1021349"/>
                  <a:pt x="1435145" y="950157"/>
                  <a:pt x="1292302" y="1015663"/>
                </a:cubicBezTo>
                <a:cubicBezTo>
                  <a:pt x="1149459" y="1081169"/>
                  <a:pt x="1029147" y="993515"/>
                  <a:pt x="859686" y="1015663"/>
                </a:cubicBezTo>
                <a:cubicBezTo>
                  <a:pt x="690225" y="1037811"/>
                  <a:pt x="366283" y="935564"/>
                  <a:pt x="0" y="1015663"/>
                </a:cubicBezTo>
                <a:cubicBezTo>
                  <a:pt x="-34830" y="796421"/>
                  <a:pt x="40490" y="643207"/>
                  <a:pt x="0" y="538301"/>
                </a:cubicBezTo>
                <a:cubicBezTo>
                  <a:pt x="-40490" y="433395"/>
                  <a:pt x="37052" y="201778"/>
                  <a:pt x="0" y="0"/>
                </a:cubicBezTo>
                <a:close/>
              </a:path>
            </a:pathLst>
          </a:custGeom>
          <a:noFill/>
          <a:ln w="57150">
            <a:solidFill>
              <a:srgbClr val="FFC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spcBef>
                <a:spcPts val="300"/>
              </a:spcBef>
              <a:spcAft>
                <a:spcPts val="300"/>
              </a:spcAft>
            </a:pPr>
            <a:r>
              <a:rPr lang="en-US" sz="6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LUẬT CHƠI</a:t>
            </a:r>
            <a:endParaRPr lang="en-VN" sz="6000" b="1" dirty="0">
              <a:solidFill>
                <a:srgbClr val="FFFF0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C7F05B1-07B8-0222-78F9-1D39EB1B4F97}"/>
                  </a:ext>
                </a:extLst>
              </p:cNvPr>
              <p:cNvSpPr txBox="1"/>
              <p:nvPr/>
            </p:nvSpPr>
            <p:spPr>
              <a:xfrm>
                <a:off x="669560" y="1660161"/>
                <a:ext cx="10852879" cy="4445384"/>
              </a:xfrm>
              <a:prstGeom prst="rect">
                <a:avLst/>
              </a:prstGeom>
              <a:noFill/>
            </p:spPr>
            <p:txBody>
              <a:bodyPr wrap="square">
                <a:spAutoFit/>
              </a:bodyPr>
              <a:lstStyle/>
              <a:p>
                <a:pPr algn="just">
                  <a:lnSpc>
                    <a:spcPct val="150000"/>
                  </a:lnSpc>
                </a:pP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3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32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3200" i="1" dirty="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ọc</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nhường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32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32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32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3200" i="1" dirty="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quà</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200" dirty="0">
                  <a:solidFill>
                    <a:schemeClr val="bg1"/>
                  </a:solidFill>
                </a:endParaRPr>
              </a:p>
            </p:txBody>
          </p:sp>
        </mc:Choice>
        <mc:Fallback xmlns="">
          <p:sp>
            <p:nvSpPr>
              <p:cNvPr id="18" name="TextBox 17">
                <a:extLst>
                  <a:ext uri="{FF2B5EF4-FFF2-40B4-BE49-F238E27FC236}">
                    <a16:creationId xmlns:a16="http://schemas.microsoft.com/office/drawing/2014/main" id="{6C7F05B1-07B8-0222-78F9-1D39EB1B4F97}"/>
                  </a:ext>
                </a:extLst>
              </p:cNvPr>
              <p:cNvSpPr txBox="1">
                <a:spLocks noRot="1" noChangeAspect="1" noMove="1" noResize="1" noEditPoints="1" noAdjustHandles="1" noChangeArrowheads="1" noChangeShapeType="1" noTextEdit="1"/>
              </p:cNvSpPr>
              <p:nvPr/>
            </p:nvSpPr>
            <p:spPr>
              <a:xfrm>
                <a:off x="669560" y="1660161"/>
                <a:ext cx="10852879" cy="4445384"/>
              </a:xfrm>
              <a:prstGeom prst="rect">
                <a:avLst/>
              </a:prstGeom>
              <a:blipFill>
                <a:blip r:embed="rId3"/>
                <a:stretch>
                  <a:fillRect l="-1402" r="-1402" b="-3134"/>
                </a:stretch>
              </a:blipFill>
            </p:spPr>
            <p:txBody>
              <a:bodyPr/>
              <a:lstStyle/>
              <a:p>
                <a:r>
                  <a:rPr lang="en-VN">
                    <a:noFill/>
                  </a:rPr>
                  <a:t> </a:t>
                </a:r>
              </a:p>
            </p:txBody>
          </p:sp>
        </mc:Fallback>
      </mc:AlternateContent>
    </p:spTree>
    <p:extLst>
      <p:ext uri="{BB962C8B-B14F-4D97-AF65-F5344CB8AC3E}">
        <p14:creationId xmlns:p14="http://schemas.microsoft.com/office/powerpoint/2010/main" val="426324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extLst>
    <p:ext uri="{6950BFC3-D8DA-4A85-94F7-54DA5524770B}">
      <p188:commentRel xmlns:p188="http://schemas.microsoft.com/office/powerpoint/2018/8/main" xmlns=""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A8B6822-2D21-99DF-9475-0727AAC24982}"/>
                  </a:ext>
                </a:extLst>
              </p:cNvPr>
              <p:cNvSpPr txBox="1"/>
              <p:nvPr/>
            </p:nvSpPr>
            <p:spPr>
              <a:xfrm>
                <a:off x="3394129" y="115268"/>
                <a:ext cx="3389026" cy="823110"/>
              </a:xfrm>
              <a:prstGeom prst="rect">
                <a:avLst/>
              </a:prstGeom>
              <a:noFill/>
            </p:spPr>
            <p:txBody>
              <a:bodyPr wrap="square">
                <a:spAutoFit/>
              </a:bodyPr>
              <a:lstStyle/>
              <a:p>
                <a:pPr marL="14288" algn="just">
                  <a:lnSpc>
                    <a:spcPct val="150000"/>
                  </a:lnSpc>
                  <a:spcBef>
                    <a:spcPts val="300"/>
                  </a:spcBef>
                  <a:spcAft>
                    <a:spcPts val="300"/>
                  </a:spcAft>
                </a:pPr>
                <a:r>
                  <a:rPr lang="vi-VN" sz="36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 </a:t>
                </a:r>
                <a14:m>
                  <m:oMath xmlns:m="http://schemas.openxmlformats.org/officeDocument/2006/math">
                    <m:r>
                      <a:rPr lang="vi-VN" sz="3600" b="1"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𝟏</m:t>
                    </m:r>
                  </m:oMath>
                </a14:m>
                <a:r>
                  <a:rPr lang="vi-VN" sz="36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36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VN" sz="3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8A8B6822-2D21-99DF-9475-0727AAC24982}"/>
                  </a:ext>
                </a:extLst>
              </p:cNvPr>
              <p:cNvSpPr txBox="1">
                <a:spLocks noRot="1" noChangeAspect="1" noMove="1" noResize="1" noEditPoints="1" noAdjustHandles="1" noChangeArrowheads="1" noChangeShapeType="1" noTextEdit="1"/>
              </p:cNvSpPr>
              <p:nvPr/>
            </p:nvSpPr>
            <p:spPr>
              <a:xfrm>
                <a:off x="3394129" y="115268"/>
                <a:ext cx="3389026" cy="823110"/>
              </a:xfrm>
              <a:prstGeom prst="rect">
                <a:avLst/>
              </a:prstGeom>
              <a:blipFill>
                <a:blip r:embed="rId5"/>
                <a:stretch>
                  <a:fillRect l="-5216" b="-2666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07E0E87D-FF63-A322-9D28-EF7E6BDB203C}"/>
              </a:ext>
            </a:extLst>
          </p:cNvPr>
          <p:cNvSpPr txBox="1"/>
          <p:nvPr/>
        </p:nvSpPr>
        <p:spPr>
          <a:xfrm>
            <a:off x="644577" y="1061004"/>
            <a:ext cx="8173387" cy="1200329"/>
          </a:xfrm>
          <a:prstGeom prst="rect">
            <a:avLst/>
          </a:prstGeom>
          <a:noFill/>
        </p:spPr>
        <p:txBody>
          <a:bodyPr wrap="square">
            <a:spAutoFit/>
          </a:bodyPr>
          <a:lstStyle/>
          <a:p>
            <a:pPr algn="ct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 mấy bước giải toán bằng cách lập phương trình</a:t>
            </a:r>
            <a:r>
              <a:rPr lang="vi-VN"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gồm những bước nào?</a:t>
            </a:r>
            <a:endParaRPr lang="en-VN" sz="3600" dirty="0">
              <a:solidFill>
                <a:schemeClr val="bg1"/>
              </a:solidFill>
            </a:endParaRPr>
          </a:p>
        </p:txBody>
      </p:sp>
      <p:grpSp>
        <p:nvGrpSpPr>
          <p:cNvPr id="41" name="Group 40">
            <a:extLst>
              <a:ext uri="{FF2B5EF4-FFF2-40B4-BE49-F238E27FC236}">
                <a16:creationId xmlns:a16="http://schemas.microsoft.com/office/drawing/2014/main" id="{EBFB2CFD-9D58-6A0E-9557-E6A73C7FA2A0}"/>
              </a:ext>
            </a:extLst>
          </p:cNvPr>
          <p:cNvGrpSpPr/>
          <p:nvPr/>
        </p:nvGrpSpPr>
        <p:grpSpPr>
          <a:xfrm>
            <a:off x="504118" y="2789137"/>
            <a:ext cx="8625261" cy="3368842"/>
            <a:chOff x="938463" y="2983832"/>
            <a:chExt cx="8625261" cy="3368842"/>
          </a:xfrm>
        </p:grpSpPr>
        <p:sp>
          <p:nvSpPr>
            <p:cNvPr id="32" name="Rounded Rectangle 31">
              <a:extLst>
                <a:ext uri="{FF2B5EF4-FFF2-40B4-BE49-F238E27FC236}">
                  <a16:creationId xmlns:a16="http://schemas.microsoft.com/office/drawing/2014/main" id="{24669096-FC17-D464-8D98-4CC5CC8A933A}"/>
                </a:ext>
              </a:extLst>
            </p:cNvPr>
            <p:cNvSpPr/>
            <p:nvPr/>
          </p:nvSpPr>
          <p:spPr>
            <a:xfrm>
              <a:off x="938463" y="2983832"/>
              <a:ext cx="8625261" cy="336884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3600">
                <a:solidFill>
                  <a:srgbClr val="FF0000"/>
                </a:solidFill>
              </a:endParaRPr>
            </a:p>
          </p:txBody>
        </p:sp>
        <p:sp>
          <p:nvSpPr>
            <p:cNvPr id="33" name="TextBox 32">
              <a:extLst>
                <a:ext uri="{FF2B5EF4-FFF2-40B4-BE49-F238E27FC236}">
                  <a16:creationId xmlns:a16="http://schemas.microsoft.com/office/drawing/2014/main" id="{F1B43149-B2DC-5AE0-EB94-23A6ABB0822B}"/>
                </a:ext>
              </a:extLst>
            </p:cNvPr>
            <p:cNvSpPr txBox="1"/>
            <p:nvPr/>
          </p:nvSpPr>
          <p:spPr>
            <a:xfrm>
              <a:off x="1078922" y="4458168"/>
              <a:ext cx="2418043" cy="646331"/>
            </a:xfrm>
            <a:prstGeom prst="rect">
              <a:avLst/>
            </a:prstGeom>
            <a:noFill/>
          </p:spPr>
          <p:txBody>
            <a:bodyPr wrap="square">
              <a:spAutoFit/>
            </a:bodyPr>
            <a:lstStyle/>
            <a:p>
              <a:r>
                <a:rPr lang="en-US" sz="3600" b="1" dirty="0" err="1">
                  <a:solidFill>
                    <a:srgbClr val="FF0000"/>
                  </a:solidFill>
                  <a:effectLst/>
                  <a:latin typeface="Times New Roman" panose="02020603050405020304" pitchFamily="18" charset="0"/>
                  <a:ea typeface="Calibri" panose="020F0502020204030204" pitchFamily="34" charset="0"/>
                </a:rPr>
                <a:t>Có</a:t>
              </a:r>
              <a:r>
                <a:rPr lang="en-US" sz="3600" b="1" dirty="0">
                  <a:solidFill>
                    <a:srgbClr val="FF0000"/>
                  </a:solidFill>
                  <a:effectLst/>
                  <a:latin typeface="Times New Roman" panose="02020603050405020304" pitchFamily="18" charset="0"/>
                  <a:ea typeface="Calibri" panose="020F0502020204030204" pitchFamily="34" charset="0"/>
                </a:rPr>
                <a:t> 3 </a:t>
              </a:r>
              <a:r>
                <a:rPr lang="en-US" sz="3600" b="1" dirty="0" err="1">
                  <a:solidFill>
                    <a:srgbClr val="FF0000"/>
                  </a:solidFill>
                  <a:effectLst/>
                  <a:latin typeface="Times New Roman" panose="02020603050405020304" pitchFamily="18" charset="0"/>
                  <a:ea typeface="Calibri" panose="020F0502020204030204" pitchFamily="34" charset="0"/>
                </a:rPr>
                <a:t>bước</a:t>
              </a:r>
              <a:r>
                <a:rPr lang="en-US" sz="3600" b="1" dirty="0">
                  <a:solidFill>
                    <a:srgbClr val="FF0000"/>
                  </a:solidFill>
                  <a:latin typeface="Times New Roman" panose="02020603050405020304" pitchFamily="18" charset="0"/>
                  <a:ea typeface="Calibri" panose="020F0502020204030204" pitchFamily="34" charset="0"/>
                </a:rPr>
                <a:t>:</a:t>
              </a:r>
              <a:endParaRPr lang="en-VN" sz="3600" b="1" dirty="0">
                <a:solidFill>
                  <a:srgbClr val="FF0000"/>
                </a:solidFill>
              </a:endParaRPr>
            </a:p>
          </p:txBody>
        </p:sp>
        <p:sp>
          <p:nvSpPr>
            <p:cNvPr id="34" name="TextBox 33">
              <a:extLst>
                <a:ext uri="{FF2B5EF4-FFF2-40B4-BE49-F238E27FC236}">
                  <a16:creationId xmlns:a16="http://schemas.microsoft.com/office/drawing/2014/main" id="{A27CAF13-5A27-1D6E-F0DE-E391FE1A1508}"/>
                </a:ext>
              </a:extLst>
            </p:cNvPr>
            <p:cNvSpPr txBox="1"/>
            <p:nvPr/>
          </p:nvSpPr>
          <p:spPr>
            <a:xfrm>
              <a:off x="3828474" y="3167390"/>
              <a:ext cx="5536115" cy="646331"/>
            </a:xfrm>
            <a:prstGeom prst="rect">
              <a:avLst/>
            </a:prstGeom>
            <a:noFill/>
          </p:spPr>
          <p:txBody>
            <a:bodyPr wrap="square">
              <a:spAutoFit/>
            </a:bodyPr>
            <a:lstStyle/>
            <a:p>
              <a:r>
                <a:rPr lang="en-US" sz="3600" b="1" dirty="0" err="1">
                  <a:solidFill>
                    <a:srgbClr val="FF0000"/>
                  </a:solidFill>
                  <a:effectLst/>
                  <a:latin typeface="Times New Roman" panose="02020603050405020304" pitchFamily="18" charset="0"/>
                  <a:ea typeface="Calibri" panose="020F0502020204030204" pitchFamily="34" charset="0"/>
                </a:rPr>
                <a:t>Bước</a:t>
              </a:r>
              <a:r>
                <a:rPr lang="en-US" sz="3600" b="1" dirty="0">
                  <a:solidFill>
                    <a:srgbClr val="FF0000"/>
                  </a:solidFill>
                  <a:effectLst/>
                  <a:latin typeface="Times New Roman" panose="02020603050405020304" pitchFamily="18" charset="0"/>
                  <a:ea typeface="Calibri" panose="020F0502020204030204" pitchFamily="34" charset="0"/>
                </a:rPr>
                <a:t> 1. </a:t>
              </a:r>
              <a:r>
                <a:rPr lang="en-US" sz="3600" b="1" dirty="0" err="1">
                  <a:solidFill>
                    <a:srgbClr val="FF0000"/>
                  </a:solidFill>
                  <a:effectLst/>
                  <a:latin typeface="Times New Roman" panose="02020603050405020304" pitchFamily="18" charset="0"/>
                  <a:ea typeface="Calibri" panose="020F0502020204030204" pitchFamily="34" charset="0"/>
                </a:rPr>
                <a:t>Lập</a:t>
              </a:r>
              <a:r>
                <a:rPr lang="en-US" sz="3600" b="1" dirty="0">
                  <a:solidFill>
                    <a:srgbClr val="FF0000"/>
                  </a:solidFill>
                  <a:effectLst/>
                  <a:latin typeface="Times New Roman" panose="02020603050405020304" pitchFamily="18" charset="0"/>
                  <a:ea typeface="Calibri" panose="020F0502020204030204" pitchFamily="34" charset="0"/>
                </a:rPr>
                <a:t> </a:t>
              </a:r>
              <a:r>
                <a:rPr lang="en-US" sz="3600" b="1" dirty="0" err="1">
                  <a:solidFill>
                    <a:srgbClr val="FF0000"/>
                  </a:solidFill>
                  <a:effectLst/>
                  <a:latin typeface="Times New Roman" panose="02020603050405020304" pitchFamily="18" charset="0"/>
                  <a:ea typeface="Calibri" panose="020F0502020204030204" pitchFamily="34" charset="0"/>
                </a:rPr>
                <a:t>phương</a:t>
              </a:r>
              <a:r>
                <a:rPr lang="en-US" sz="3600" b="1" dirty="0">
                  <a:solidFill>
                    <a:srgbClr val="FF0000"/>
                  </a:solidFill>
                  <a:effectLst/>
                  <a:latin typeface="Times New Roman" panose="02020603050405020304" pitchFamily="18" charset="0"/>
                  <a:ea typeface="Calibri" panose="020F0502020204030204" pitchFamily="34" charset="0"/>
                </a:rPr>
                <a:t> </a:t>
              </a:r>
              <a:r>
                <a:rPr lang="en-US" sz="3600" b="1" dirty="0" err="1">
                  <a:solidFill>
                    <a:srgbClr val="FF0000"/>
                  </a:solidFill>
                  <a:effectLst/>
                  <a:latin typeface="Times New Roman" panose="02020603050405020304" pitchFamily="18" charset="0"/>
                  <a:ea typeface="Calibri" panose="020F0502020204030204" pitchFamily="34" charset="0"/>
                </a:rPr>
                <a:t>trình</a:t>
              </a:r>
              <a:endParaRPr lang="en-VN" sz="3600" b="1" dirty="0">
                <a:solidFill>
                  <a:srgbClr val="FF0000"/>
                </a:solidFill>
              </a:endParaRPr>
            </a:p>
          </p:txBody>
        </p:sp>
        <p:sp>
          <p:nvSpPr>
            <p:cNvPr id="35" name="TextBox 34">
              <a:extLst>
                <a:ext uri="{FF2B5EF4-FFF2-40B4-BE49-F238E27FC236}">
                  <a16:creationId xmlns:a16="http://schemas.microsoft.com/office/drawing/2014/main" id="{D4C993F8-82A5-1356-DC14-1996D14A07FB}"/>
                </a:ext>
              </a:extLst>
            </p:cNvPr>
            <p:cNvSpPr txBox="1"/>
            <p:nvPr/>
          </p:nvSpPr>
          <p:spPr>
            <a:xfrm>
              <a:off x="3828474" y="4458168"/>
              <a:ext cx="5536115" cy="646331"/>
            </a:xfrm>
            <a:prstGeom prst="rect">
              <a:avLst/>
            </a:prstGeom>
            <a:noFill/>
          </p:spPr>
          <p:txBody>
            <a:bodyPr wrap="square">
              <a:spAutoFit/>
            </a:bodyPr>
            <a:lstStyle/>
            <a:p>
              <a:r>
                <a:rPr lang="en-US" sz="3600" b="1" dirty="0" err="1">
                  <a:solidFill>
                    <a:srgbClr val="FF0000"/>
                  </a:solidFill>
                  <a:effectLst/>
                  <a:latin typeface="Times New Roman" panose="02020603050405020304" pitchFamily="18" charset="0"/>
                  <a:ea typeface="Calibri" panose="020F0502020204030204" pitchFamily="34" charset="0"/>
                </a:rPr>
                <a:t>Bước</a:t>
              </a:r>
              <a:r>
                <a:rPr lang="en-US" sz="3600" b="1" dirty="0">
                  <a:solidFill>
                    <a:srgbClr val="FF0000"/>
                  </a:solidFill>
                  <a:effectLst/>
                  <a:latin typeface="Times New Roman" panose="02020603050405020304" pitchFamily="18" charset="0"/>
                  <a:ea typeface="Calibri" panose="020F0502020204030204" pitchFamily="34" charset="0"/>
                </a:rPr>
                <a:t> 2. </a:t>
              </a:r>
              <a:r>
                <a:rPr lang="en-US" sz="3600" b="1" dirty="0" err="1">
                  <a:solidFill>
                    <a:srgbClr val="FF0000"/>
                  </a:solidFill>
                  <a:effectLst/>
                  <a:latin typeface="Times New Roman" panose="02020603050405020304" pitchFamily="18" charset="0"/>
                  <a:ea typeface="Calibri" panose="020F0502020204030204" pitchFamily="34" charset="0"/>
                </a:rPr>
                <a:t>Giải</a:t>
              </a:r>
              <a:r>
                <a:rPr lang="en-US" sz="3600" b="1" dirty="0">
                  <a:solidFill>
                    <a:srgbClr val="FF0000"/>
                  </a:solidFill>
                  <a:effectLst/>
                  <a:latin typeface="Times New Roman" panose="02020603050405020304" pitchFamily="18" charset="0"/>
                  <a:ea typeface="Calibri" panose="020F0502020204030204" pitchFamily="34" charset="0"/>
                </a:rPr>
                <a:t> </a:t>
              </a:r>
              <a:r>
                <a:rPr lang="en-US" sz="3600" b="1" dirty="0" err="1">
                  <a:solidFill>
                    <a:srgbClr val="FF0000"/>
                  </a:solidFill>
                  <a:effectLst/>
                  <a:latin typeface="Times New Roman" panose="02020603050405020304" pitchFamily="18" charset="0"/>
                  <a:ea typeface="Calibri" panose="020F0502020204030204" pitchFamily="34" charset="0"/>
                </a:rPr>
                <a:t>phương</a:t>
              </a:r>
              <a:r>
                <a:rPr lang="en-US" sz="3600" b="1" dirty="0">
                  <a:solidFill>
                    <a:srgbClr val="FF0000"/>
                  </a:solidFill>
                  <a:effectLst/>
                  <a:latin typeface="Times New Roman" panose="02020603050405020304" pitchFamily="18" charset="0"/>
                  <a:ea typeface="Calibri" panose="020F0502020204030204" pitchFamily="34" charset="0"/>
                </a:rPr>
                <a:t> </a:t>
              </a:r>
              <a:r>
                <a:rPr lang="en-US" sz="3600" b="1" dirty="0" err="1">
                  <a:solidFill>
                    <a:srgbClr val="FF0000"/>
                  </a:solidFill>
                  <a:effectLst/>
                  <a:latin typeface="Times New Roman" panose="02020603050405020304" pitchFamily="18" charset="0"/>
                  <a:ea typeface="Calibri" panose="020F0502020204030204" pitchFamily="34" charset="0"/>
                </a:rPr>
                <a:t>trình</a:t>
              </a:r>
              <a:endParaRPr lang="en-VN" sz="3600" b="1" dirty="0">
                <a:solidFill>
                  <a:srgbClr val="FF0000"/>
                </a:solidFill>
              </a:endParaRPr>
            </a:p>
          </p:txBody>
        </p:sp>
        <p:sp>
          <p:nvSpPr>
            <p:cNvPr id="36" name="TextBox 35">
              <a:extLst>
                <a:ext uri="{FF2B5EF4-FFF2-40B4-BE49-F238E27FC236}">
                  <a16:creationId xmlns:a16="http://schemas.microsoft.com/office/drawing/2014/main" id="{04E1E1DB-F18A-1B7F-FBFD-99AFF10DEE06}"/>
                </a:ext>
              </a:extLst>
            </p:cNvPr>
            <p:cNvSpPr txBox="1"/>
            <p:nvPr/>
          </p:nvSpPr>
          <p:spPr>
            <a:xfrm>
              <a:off x="3828474" y="5535386"/>
              <a:ext cx="5001051" cy="646331"/>
            </a:xfrm>
            <a:prstGeom prst="rect">
              <a:avLst/>
            </a:prstGeom>
            <a:noFill/>
          </p:spPr>
          <p:txBody>
            <a:bodyPr wrap="square">
              <a:spAutoFit/>
            </a:bodyPr>
            <a:lstStyle/>
            <a:p>
              <a:r>
                <a:rPr lang="en-US" sz="3600" b="1" dirty="0" err="1">
                  <a:solidFill>
                    <a:srgbClr val="FF0000"/>
                  </a:solidFill>
                  <a:effectLst/>
                  <a:latin typeface="Times New Roman" panose="02020603050405020304" pitchFamily="18" charset="0"/>
                  <a:ea typeface="Calibri" panose="020F0502020204030204" pitchFamily="34" charset="0"/>
                </a:rPr>
                <a:t>Bước</a:t>
              </a:r>
              <a:r>
                <a:rPr lang="en-US" sz="3600" b="1" dirty="0">
                  <a:solidFill>
                    <a:srgbClr val="FF0000"/>
                  </a:solidFill>
                  <a:effectLst/>
                  <a:latin typeface="Times New Roman" panose="02020603050405020304" pitchFamily="18" charset="0"/>
                  <a:ea typeface="Calibri" panose="020F0502020204030204" pitchFamily="34" charset="0"/>
                </a:rPr>
                <a:t> 3. </a:t>
              </a:r>
              <a:r>
                <a:rPr lang="en-US" sz="3600" b="1" dirty="0" err="1">
                  <a:solidFill>
                    <a:srgbClr val="FF0000"/>
                  </a:solidFill>
                  <a:effectLst/>
                  <a:latin typeface="Times New Roman" panose="02020603050405020304" pitchFamily="18" charset="0"/>
                  <a:ea typeface="Calibri" panose="020F0502020204030204" pitchFamily="34" charset="0"/>
                </a:rPr>
                <a:t>Kết</a:t>
              </a:r>
              <a:r>
                <a:rPr lang="en-US" sz="3600" b="1" dirty="0">
                  <a:solidFill>
                    <a:srgbClr val="FF0000"/>
                  </a:solidFill>
                  <a:effectLst/>
                  <a:latin typeface="Times New Roman" panose="02020603050405020304" pitchFamily="18" charset="0"/>
                  <a:ea typeface="Calibri" panose="020F0502020204030204" pitchFamily="34" charset="0"/>
                </a:rPr>
                <a:t> </a:t>
              </a:r>
              <a:r>
                <a:rPr lang="en-US" sz="3600" b="1" dirty="0" err="1">
                  <a:solidFill>
                    <a:srgbClr val="FF0000"/>
                  </a:solidFill>
                  <a:effectLst/>
                  <a:latin typeface="Times New Roman" panose="02020603050405020304" pitchFamily="18" charset="0"/>
                  <a:ea typeface="Calibri" panose="020F0502020204030204" pitchFamily="34" charset="0"/>
                </a:rPr>
                <a:t>luận</a:t>
              </a:r>
              <a:endParaRPr lang="en-VN" sz="3600" b="1" dirty="0">
                <a:solidFill>
                  <a:srgbClr val="FF0000"/>
                </a:solidFill>
              </a:endParaRPr>
            </a:p>
          </p:txBody>
        </p:sp>
        <p:cxnSp>
          <p:nvCxnSpPr>
            <p:cNvPr id="37" name="Straight Arrow Connector 36">
              <a:extLst>
                <a:ext uri="{FF2B5EF4-FFF2-40B4-BE49-F238E27FC236}">
                  <a16:creationId xmlns:a16="http://schemas.microsoft.com/office/drawing/2014/main" id="{A47F3D84-F455-2AE8-68D4-E8644F09DDC5}"/>
                </a:ext>
              </a:extLst>
            </p:cNvPr>
            <p:cNvCxnSpPr>
              <a:cxnSpLocks/>
              <a:stCxn id="33" idx="3"/>
              <a:endCxn id="34" idx="1"/>
            </p:cNvCxnSpPr>
            <p:nvPr/>
          </p:nvCxnSpPr>
          <p:spPr>
            <a:xfrm flipV="1">
              <a:off x="3496965" y="3490556"/>
              <a:ext cx="331509" cy="1290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0D72EE87-95D1-E445-AB5F-FEBDF87E93B8}"/>
                </a:ext>
              </a:extLst>
            </p:cNvPr>
            <p:cNvCxnSpPr>
              <a:cxnSpLocks/>
              <a:stCxn id="33" idx="3"/>
              <a:endCxn id="35" idx="1"/>
            </p:cNvCxnSpPr>
            <p:nvPr/>
          </p:nvCxnSpPr>
          <p:spPr>
            <a:xfrm>
              <a:off x="3496965" y="4781334"/>
              <a:ext cx="33150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45147C02-7A0B-AEFB-9FCC-393D68AEE1A8}"/>
                </a:ext>
              </a:extLst>
            </p:cNvPr>
            <p:cNvCxnSpPr>
              <a:cxnSpLocks/>
              <a:stCxn id="33" idx="3"/>
              <a:endCxn id="36" idx="1"/>
            </p:cNvCxnSpPr>
            <p:nvPr/>
          </p:nvCxnSpPr>
          <p:spPr>
            <a:xfrm>
              <a:off x="3496965" y="4781334"/>
              <a:ext cx="331509" cy="1077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2" name="ĐÊM NGƯƠC 3 PHUT  BONG SÔ_720p">
            <a:hlinkClick r:id="" action="ppaction://media"/>
            <a:extLst>
              <a:ext uri="{FF2B5EF4-FFF2-40B4-BE49-F238E27FC236}">
                <a16:creationId xmlns:a16="http://schemas.microsoft.com/office/drawing/2014/main" id="{8F9A22CE-BA0F-33FB-A175-74E7643598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34940" y="-15852"/>
            <a:ext cx="2865014" cy="1611570"/>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A2DE409-FA30-9253-8313-3239BB0E13DF}"/>
                  </a:ext>
                </a:extLst>
              </p:cNvPr>
              <p:cNvSpPr txBox="1"/>
              <p:nvPr/>
            </p:nvSpPr>
            <p:spPr>
              <a:xfrm>
                <a:off x="3138679" y="137321"/>
                <a:ext cx="2735179" cy="823752"/>
              </a:xfrm>
              <a:prstGeom prst="rect">
                <a:avLst/>
              </a:prstGeom>
              <a:noFill/>
            </p:spPr>
            <p:txBody>
              <a:bodyPr wrap="square">
                <a:spAutoFit/>
              </a:bodyPr>
              <a:lstStyle/>
              <a:p>
                <a:pPr algn="just">
                  <a:lnSpc>
                    <a:spcPct val="150000"/>
                  </a:lnSpc>
                  <a:spcBef>
                    <a:spcPts val="300"/>
                  </a:spcBef>
                  <a:spcAft>
                    <a:spcPts val="300"/>
                  </a:spcAft>
                </a:pP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a:t>
                </a:r>
                <a14:m>
                  <m:oMath xmlns:m="http://schemas.openxmlformats.org/officeDocument/2006/math">
                    <m:r>
                      <a:rPr lang="vi-VN" sz="3600" b="1"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𝟐</m:t>
                    </m:r>
                  </m:oMath>
                </a14:m>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36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5A2DE409-FA30-9253-8313-3239BB0E13DF}"/>
                  </a:ext>
                </a:extLst>
              </p:cNvPr>
              <p:cNvSpPr txBox="1">
                <a:spLocks noRot="1" noChangeAspect="1" noMove="1" noResize="1" noEditPoints="1" noAdjustHandles="1" noChangeArrowheads="1" noChangeShapeType="1" noTextEdit="1"/>
              </p:cNvSpPr>
              <p:nvPr/>
            </p:nvSpPr>
            <p:spPr>
              <a:xfrm>
                <a:off x="3138679" y="137321"/>
                <a:ext cx="2735179" cy="823752"/>
              </a:xfrm>
              <a:prstGeom prst="rect">
                <a:avLst/>
              </a:prstGeom>
              <a:blipFill>
                <a:blip r:embed="rId8"/>
                <a:stretch>
                  <a:fillRect l="-6944" b="-27692"/>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8B3E0D4-FF8A-FFE2-B7D9-1609B6AC958F}"/>
                  </a:ext>
                </a:extLst>
              </p:cNvPr>
              <p:cNvSpPr txBox="1"/>
              <p:nvPr/>
            </p:nvSpPr>
            <p:spPr>
              <a:xfrm>
                <a:off x="7506" y="1022266"/>
                <a:ext cx="9482461" cy="1754326"/>
              </a:xfrm>
              <a:prstGeom prst="rect">
                <a:avLst/>
              </a:prstGeom>
              <a:noFill/>
            </p:spPr>
            <p:txBody>
              <a:bodyPr wrap="square">
                <a:spAutoFit/>
              </a:bodyPr>
              <a:lstStyle/>
              <a:p>
                <a:pPr algn="ctr"/>
                <a:r>
                  <a:rPr lang="vi-VN" sz="3600" dirty="0">
                    <a:solidFill>
                      <a:schemeClr val="bg1"/>
                    </a:solidFill>
                    <a:latin typeface="Times New Roman" panose="02020603050405020304" pitchFamily="18" charset="0"/>
                    <a:cs typeface="Times New Roman" panose="02020603050405020304" pitchFamily="18" charset="0"/>
                  </a:rPr>
                  <a:t>Một hình chữ nhật có chu vi là </a:t>
                </a:r>
                <a:r>
                  <a:rPr lang="en-US" sz="3600" dirty="0">
                    <a:solidFill>
                      <a:schemeClr val="bg1"/>
                    </a:solidFill>
                    <a:latin typeface="Times New Roman" panose="02020603050405020304" pitchFamily="18" charset="0"/>
                    <a:cs typeface="Times New Roman" panose="02020603050405020304" pitchFamily="18" charset="0"/>
                  </a:rPr>
                  <a:t>40</a:t>
                </a:r>
                <a:r>
                  <a:rPr lang="en-VN" sz="3600" dirty="0">
                    <a:solidFill>
                      <a:schemeClr val="bg1"/>
                    </a:solidFill>
                    <a:latin typeface="Times New Roman" panose="02020603050405020304" pitchFamily="18" charset="0"/>
                    <a:cs typeface="Times New Roman" panose="02020603050405020304" pitchFamily="18" charset="0"/>
                  </a:rPr>
                  <a:t> (cm), gọi chiều dài hình chữ nhật là </a:t>
                </a:r>
                <a14:m>
                  <m:oMath xmlns:m="http://schemas.openxmlformats.org/officeDocument/2006/math">
                    <m:r>
                      <a:rPr lang="en-US" sz="3600" b="0" i="1" smtClean="0">
                        <a:solidFill>
                          <a:schemeClr val="bg1"/>
                        </a:solidFill>
                        <a:latin typeface="Cambria Math" panose="02040503050406030204" pitchFamily="18" charset="0"/>
                        <a:cs typeface="Times New Roman" panose="02020603050405020304" pitchFamily="18" charset="0"/>
                      </a:rPr>
                      <m:t>𝑥</m:t>
                    </m:r>
                  </m:oMath>
                </a14:m>
                <a:r>
                  <a:rPr lang="en-US" sz="3600" dirty="0">
                    <a:solidFill>
                      <a:schemeClr val="bg1"/>
                    </a:solidFill>
                    <a:latin typeface="Times New Roman" panose="02020603050405020304" pitchFamily="18" charset="0"/>
                    <a:cs typeface="Times New Roman" panose="02020603050405020304" pitchFamily="18" charset="0"/>
                  </a:rPr>
                  <a:t> </a:t>
                </a:r>
                <a:r>
                  <a:rPr lang="en-VN" sz="3600" dirty="0">
                    <a:solidFill>
                      <a:schemeClr val="bg1"/>
                    </a:solidFill>
                    <a:latin typeface="Times New Roman" panose="02020603050405020304" pitchFamily="18" charset="0"/>
                    <a:cs typeface="Times New Roman" panose="02020603050405020304" pitchFamily="18" charset="0"/>
                  </a:rPr>
                  <a:t>(cm) thì chiều rộng hình chữ nhật là bao nhiêu?</a:t>
                </a:r>
              </a:p>
            </p:txBody>
          </p:sp>
        </mc:Choice>
        <mc:Fallback xmlns="">
          <p:sp>
            <p:nvSpPr>
              <p:cNvPr id="21" name="TextBox 20">
                <a:extLst>
                  <a:ext uri="{FF2B5EF4-FFF2-40B4-BE49-F238E27FC236}">
                    <a16:creationId xmlns:a16="http://schemas.microsoft.com/office/drawing/2014/main" id="{C8B3E0D4-FF8A-FFE2-B7D9-1609B6AC958F}"/>
                  </a:ext>
                </a:extLst>
              </p:cNvPr>
              <p:cNvSpPr txBox="1">
                <a:spLocks noRot="1" noChangeAspect="1" noMove="1" noResize="1" noEditPoints="1" noAdjustHandles="1" noChangeArrowheads="1" noChangeShapeType="1" noTextEdit="1"/>
              </p:cNvSpPr>
              <p:nvPr/>
            </p:nvSpPr>
            <p:spPr>
              <a:xfrm>
                <a:off x="7506" y="1022266"/>
                <a:ext cx="9482461" cy="1754326"/>
              </a:xfrm>
              <a:prstGeom prst="rect">
                <a:avLst/>
              </a:prstGeom>
              <a:blipFill>
                <a:blip r:embed="rId9"/>
                <a:stretch>
                  <a:fillRect l="-835" t="-5923" r="-1992"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91259903-78E0-C0A4-900F-874F5E18782F}"/>
                  </a:ext>
                </a:extLst>
              </p:cNvPr>
              <p:cNvSpPr/>
              <p:nvPr/>
            </p:nvSpPr>
            <p:spPr>
              <a:xfrm>
                <a:off x="732018" y="3059396"/>
                <a:ext cx="8169460" cy="292367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3000" b="1" i="1" dirty="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𝟐𝟎</m:t>
                    </m:r>
                    <m:r>
                      <a:rPr lang="vi-VN" sz="3000" b="1" i="1" dirty="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3000" b="1" i="1" dirty="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oMath>
                </a14:m>
                <a:r>
                  <a:rPr lang="en-US" sz="3000" b="1" i="1" dirty="0">
                    <a:solidFill>
                      <a:srgbClr val="FF0000"/>
                    </a:solidFill>
                    <a:latin typeface="+mj-lt"/>
                    <a:ea typeface="Times New Roman" panose="02020603050405020304" pitchFamily="18" charset="0"/>
                    <a:cs typeface="Times New Roman" panose="02020603050405020304" pitchFamily="18" charset="0"/>
                  </a:rPr>
                  <a:t> </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n-VN" sz="3000" b="1" dirty="0">
                  <a:effectLst/>
                  <a:latin typeface="Times New Roman" panose="02020603050405020304" pitchFamily="18" charset="0"/>
                  <a:ea typeface="Times New Roman" panose="02020603050405020304" pitchFamily="18" charset="0"/>
                </a:endParaRPr>
              </a:p>
            </p:txBody>
          </p:sp>
        </mc:Choice>
        <mc:Fallback xmlns="">
          <p:sp>
            <p:nvSpPr>
              <p:cNvPr id="22" name="Rounded Rectangle 21">
                <a:extLst>
                  <a:ext uri="{FF2B5EF4-FFF2-40B4-BE49-F238E27FC236}">
                    <a16:creationId xmlns:a16="http://schemas.microsoft.com/office/drawing/2014/main" id="{91259903-78E0-C0A4-900F-874F5E18782F}"/>
                  </a:ext>
                </a:extLst>
              </p:cNvPr>
              <p:cNvSpPr>
                <a:spLocks noRot="1" noChangeAspect="1" noMove="1" noResize="1" noEditPoints="1" noAdjustHandles="1" noChangeArrowheads="1" noChangeShapeType="1" noTextEdit="1"/>
              </p:cNvSpPr>
              <p:nvPr/>
            </p:nvSpPr>
            <p:spPr>
              <a:xfrm>
                <a:off x="732018" y="3059396"/>
                <a:ext cx="8169460" cy="2923674"/>
              </a:xfrm>
              <a:prstGeom prst="roundRect">
                <a:avLst/>
              </a:prstGeom>
              <a:blipFill>
                <a:blip r:embed="rId10"/>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9DE057E-4658-6459-935B-F95262F28C88}"/>
                  </a:ext>
                </a:extLst>
              </p:cNvPr>
              <p:cNvSpPr txBox="1"/>
              <p:nvPr/>
            </p:nvSpPr>
            <p:spPr>
              <a:xfrm>
                <a:off x="3291079" y="289721"/>
                <a:ext cx="2735179" cy="823752"/>
              </a:xfrm>
              <a:prstGeom prst="rect">
                <a:avLst/>
              </a:prstGeom>
              <a:noFill/>
            </p:spPr>
            <p:txBody>
              <a:bodyPr wrap="square">
                <a:spAutoFit/>
              </a:bodyPr>
              <a:lstStyle/>
              <a:p>
                <a:pPr algn="just">
                  <a:lnSpc>
                    <a:spcPct val="150000"/>
                  </a:lnSpc>
                  <a:spcBef>
                    <a:spcPts val="300"/>
                  </a:spcBef>
                  <a:spcAft>
                    <a:spcPts val="300"/>
                  </a:spcAft>
                </a:pP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a:t>
                </a:r>
                <a14:m>
                  <m:oMath xmlns:m="http://schemas.openxmlformats.org/officeDocument/2006/math">
                    <m:r>
                      <a:rPr lang="vi-VN" sz="3600" b="1"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𝟑</m:t>
                    </m:r>
                  </m:oMath>
                </a14:m>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36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F9DE057E-4658-6459-935B-F95262F28C88}"/>
                  </a:ext>
                </a:extLst>
              </p:cNvPr>
              <p:cNvSpPr txBox="1">
                <a:spLocks noRot="1" noChangeAspect="1" noMove="1" noResize="1" noEditPoints="1" noAdjustHandles="1" noChangeArrowheads="1" noChangeShapeType="1" noTextEdit="1"/>
              </p:cNvSpPr>
              <p:nvPr/>
            </p:nvSpPr>
            <p:spPr>
              <a:xfrm>
                <a:off x="3291079" y="289721"/>
                <a:ext cx="2735179" cy="823752"/>
              </a:xfrm>
              <a:prstGeom prst="rect">
                <a:avLst/>
              </a:prstGeom>
              <a:blipFill>
                <a:blip r:embed="rId11"/>
                <a:stretch>
                  <a:fillRect l="-6944" b="-27692"/>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F63988D-FEF6-F304-CD7E-2B725DB8D9AF}"/>
                  </a:ext>
                </a:extLst>
              </p:cNvPr>
              <p:cNvSpPr txBox="1"/>
              <p:nvPr/>
            </p:nvSpPr>
            <p:spPr>
              <a:xfrm>
                <a:off x="-339449" y="978780"/>
                <a:ext cx="9482461" cy="1754326"/>
              </a:xfrm>
              <a:prstGeom prst="rect">
                <a:avLst/>
              </a:prstGeom>
              <a:noFill/>
            </p:spPr>
            <p:txBody>
              <a:bodyPr wrap="square">
                <a:spAutoFit/>
              </a:bodyPr>
              <a:lstStyle/>
              <a:p>
                <a:pPr algn="ctr"/>
                <a:r>
                  <a:rPr lang="vi-VN" sz="3600" dirty="0">
                    <a:solidFill>
                      <a:schemeClr val="bg1"/>
                    </a:solidFill>
                    <a:latin typeface="Times New Roman" panose="02020603050405020304" pitchFamily="18" charset="0"/>
                    <a:cs typeface="Times New Roman" panose="02020603050405020304" pitchFamily="18" charset="0"/>
                  </a:rPr>
                  <a:t>Với chiều dài và chiều rộng của hình chữ nhật ở câu </a:t>
                </a:r>
                <a14:m>
                  <m:oMath xmlns:m="http://schemas.openxmlformats.org/officeDocument/2006/math">
                    <m:r>
                      <a:rPr lang="vi-VN" sz="3600" b="0" i="1" smtClean="0">
                        <a:solidFill>
                          <a:schemeClr val="bg1"/>
                        </a:solidFill>
                        <a:latin typeface="Cambria Math" panose="02040503050406030204" pitchFamily="18" charset="0"/>
                        <a:cs typeface="Times New Roman" panose="02020603050405020304" pitchFamily="18" charset="0"/>
                      </a:rPr>
                      <m:t>2</m:t>
                    </m:r>
                  </m:oMath>
                </a14:m>
                <a:r>
                  <a:rPr lang="vi-VN" sz="3600" dirty="0">
                    <a:solidFill>
                      <a:schemeClr val="bg1"/>
                    </a:solidFill>
                    <a:latin typeface="Times New Roman" panose="02020603050405020304" pitchFamily="18" charset="0"/>
                    <a:cs typeface="Times New Roman" panose="02020603050405020304" pitchFamily="18" charset="0"/>
                  </a:rPr>
                  <a:t> thì diện tích hình chữ nhật đó được biểu diễn như thế nào?</a:t>
                </a:r>
                <a:endParaRPr lang="en-VN" sz="36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FF63988D-FEF6-F304-CD7E-2B725DB8D9AF}"/>
                  </a:ext>
                </a:extLst>
              </p:cNvPr>
              <p:cNvSpPr txBox="1">
                <a:spLocks noRot="1" noChangeAspect="1" noMove="1" noResize="1" noEditPoints="1" noAdjustHandles="1" noChangeArrowheads="1" noChangeShapeType="1" noTextEdit="1"/>
              </p:cNvSpPr>
              <p:nvPr/>
            </p:nvSpPr>
            <p:spPr>
              <a:xfrm>
                <a:off x="-339449" y="978780"/>
                <a:ext cx="9482461" cy="1754326"/>
              </a:xfrm>
              <a:prstGeom prst="rect">
                <a:avLst/>
              </a:prstGeom>
              <a:blipFill>
                <a:blip r:embed="rId12"/>
                <a:stretch>
                  <a:fillRect t="-5923" r="-578"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1041A70B-8A9A-9968-A014-461D5BA3306F}"/>
                  </a:ext>
                </a:extLst>
              </p:cNvPr>
              <p:cNvSpPr/>
              <p:nvPr/>
            </p:nvSpPr>
            <p:spPr>
              <a:xfrm>
                <a:off x="938476" y="3500751"/>
                <a:ext cx="8169460" cy="292367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Diện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000" b="1" i="1" dirty="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3000" b="1" i="1" dirty="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3000" b="1" i="1" dirty="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𝟐𝟎</m:t>
                    </m:r>
                    <m:r>
                      <a:rPr lang="vi-VN" sz="3000" b="1" i="1" dirty="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3000" b="1" i="1" dirty="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3000" b="1" i="1" dirty="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000" b="1" i="1" dirty="0">
                    <a:solidFill>
                      <a:srgbClr val="FF0000"/>
                    </a:solidFill>
                    <a:latin typeface="+mj-lt"/>
                    <a:ea typeface="Times New Roman" panose="02020603050405020304" pitchFamily="18" charset="0"/>
                    <a:cs typeface="Times New Roman" panose="02020603050405020304" pitchFamily="18" charset="0"/>
                  </a:rPr>
                  <a:t> </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r>
                  <a:rPr lang="en-US" sz="3000" b="1" baseline="30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3000" b="1" dirty="0">
                  <a:effectLst/>
                  <a:latin typeface="Times New Roman" panose="02020603050405020304" pitchFamily="18" charset="0"/>
                  <a:ea typeface="Times New Roman" panose="02020603050405020304" pitchFamily="18" charset="0"/>
                </a:endParaRPr>
              </a:p>
            </p:txBody>
          </p:sp>
        </mc:Choice>
        <mc:Fallback xmlns="">
          <p:sp>
            <p:nvSpPr>
              <p:cNvPr id="25" name="Rounded Rectangle 24">
                <a:extLst>
                  <a:ext uri="{FF2B5EF4-FFF2-40B4-BE49-F238E27FC236}">
                    <a16:creationId xmlns:a16="http://schemas.microsoft.com/office/drawing/2014/main" id="{1041A70B-8A9A-9968-A014-461D5BA3306F}"/>
                  </a:ext>
                </a:extLst>
              </p:cNvPr>
              <p:cNvSpPr>
                <a:spLocks noRot="1" noChangeAspect="1" noMove="1" noResize="1" noEditPoints="1" noAdjustHandles="1" noChangeArrowheads="1" noChangeShapeType="1" noTextEdit="1"/>
              </p:cNvSpPr>
              <p:nvPr/>
            </p:nvSpPr>
            <p:spPr>
              <a:xfrm>
                <a:off x="938476" y="3500751"/>
                <a:ext cx="8169460" cy="2923674"/>
              </a:xfrm>
              <a:prstGeom prst="roundRect">
                <a:avLst/>
              </a:prstGeom>
              <a:blipFill>
                <a:blip r:embed="rId13"/>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43368C4-FE5E-A7C2-A736-57B04F77786B}"/>
                  </a:ext>
                </a:extLst>
              </p:cNvPr>
              <p:cNvSpPr txBox="1"/>
              <p:nvPr/>
            </p:nvSpPr>
            <p:spPr>
              <a:xfrm>
                <a:off x="3360821" y="805616"/>
                <a:ext cx="2735179" cy="823752"/>
              </a:xfrm>
              <a:prstGeom prst="rect">
                <a:avLst/>
              </a:prstGeom>
              <a:noFill/>
            </p:spPr>
            <p:txBody>
              <a:bodyPr wrap="square">
                <a:spAutoFit/>
              </a:bodyPr>
              <a:lstStyle/>
              <a:p>
                <a:pPr algn="just">
                  <a:lnSpc>
                    <a:spcPct val="150000"/>
                  </a:lnSpc>
                  <a:spcBef>
                    <a:spcPts val="300"/>
                  </a:spcBef>
                  <a:spcAft>
                    <a:spcPts val="300"/>
                  </a:spcAft>
                </a:pP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a:t>
                </a:r>
                <a14:m>
                  <m:oMath xmlns:m="http://schemas.openxmlformats.org/officeDocument/2006/math">
                    <m:r>
                      <a:rPr lang="vi-VN" sz="3600" b="1"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𝟒</m:t>
                    </m:r>
                  </m:oMath>
                </a14:m>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36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B43368C4-FE5E-A7C2-A736-57B04F77786B}"/>
                  </a:ext>
                </a:extLst>
              </p:cNvPr>
              <p:cNvSpPr txBox="1">
                <a:spLocks noRot="1" noChangeAspect="1" noMove="1" noResize="1" noEditPoints="1" noAdjustHandles="1" noChangeArrowheads="1" noChangeShapeType="1" noTextEdit="1"/>
              </p:cNvSpPr>
              <p:nvPr/>
            </p:nvSpPr>
            <p:spPr>
              <a:xfrm>
                <a:off x="3360821" y="805616"/>
                <a:ext cx="2735179" cy="823752"/>
              </a:xfrm>
              <a:prstGeom prst="rect">
                <a:avLst/>
              </a:prstGeom>
              <a:blipFill>
                <a:blip r:embed="rId14"/>
                <a:stretch>
                  <a:fillRect l="-6452" b="-25758"/>
                </a:stretch>
              </a:blipFill>
            </p:spPr>
            <p:txBody>
              <a:bodyPr/>
              <a:lstStyle/>
              <a:p>
                <a:r>
                  <a:rPr lang="en-VN">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3EDB0EF-525B-9943-6BCE-55379550BD36}"/>
                  </a:ext>
                </a:extLst>
              </p:cNvPr>
              <p:cNvSpPr txBox="1"/>
              <p:nvPr/>
            </p:nvSpPr>
            <p:spPr>
              <a:xfrm>
                <a:off x="-12821" y="1286286"/>
                <a:ext cx="9482461" cy="1200329"/>
              </a:xfrm>
              <a:prstGeom prst="rect">
                <a:avLst/>
              </a:prstGeom>
              <a:noFill/>
            </p:spPr>
            <p:txBody>
              <a:bodyPr wrap="square">
                <a:spAutoFit/>
              </a:bodyPr>
              <a:lstStyle/>
              <a:p>
                <a:pPr algn="ctr"/>
                <a:r>
                  <a:rPr lang="vi-VN" sz="3600" dirty="0">
                    <a:solidFill>
                      <a:schemeClr val="bg1"/>
                    </a:solidFill>
                    <a:latin typeface="Times New Roman" panose="02020603050405020304" pitchFamily="18" charset="0"/>
                    <a:cs typeface="Times New Roman" panose="02020603050405020304" pitchFamily="18" charset="0"/>
                  </a:rPr>
                  <a:t>Giả sử diện tích hình chữ nhật ở câu </a:t>
                </a:r>
                <a:r>
                  <a:rPr lang="en-US" sz="3600" dirty="0">
                    <a:solidFill>
                      <a:schemeClr val="bg1"/>
                    </a:solidFill>
                    <a:latin typeface="Times New Roman" panose="02020603050405020304" pitchFamily="18" charset="0"/>
                    <a:cs typeface="Times New Roman" panose="02020603050405020304" pitchFamily="18" charset="0"/>
                  </a:rPr>
                  <a:t>3 </a:t>
                </a:r>
                <a:r>
                  <a:rPr lang="vi-VN" sz="3600" dirty="0">
                    <a:solidFill>
                      <a:schemeClr val="bg1"/>
                    </a:solidFill>
                    <a:latin typeface="Times New Roman" panose="02020603050405020304" pitchFamily="18" charset="0"/>
                    <a:cs typeface="Times New Roman" panose="02020603050405020304" pitchFamily="18" charset="0"/>
                  </a:rPr>
                  <a:t>là </a:t>
                </a:r>
                <a14:m>
                  <m:oMath xmlns:m="http://schemas.openxmlformats.org/officeDocument/2006/math">
                    <m:r>
                      <a:rPr lang="vi-VN" sz="3600" b="0" i="1" smtClean="0">
                        <a:solidFill>
                          <a:schemeClr val="bg1"/>
                        </a:solidFill>
                        <a:latin typeface="Cambria Math" panose="02040503050406030204" pitchFamily="18" charset="0"/>
                        <a:cs typeface="Times New Roman" panose="02020603050405020304" pitchFamily="18" charset="0"/>
                      </a:rPr>
                      <m:t>75</m:t>
                    </m:r>
                  </m:oMath>
                </a14:m>
                <a:r>
                  <a:rPr lang="vi-VN" sz="3600" dirty="0">
                    <a:solidFill>
                      <a:schemeClr val="bg1"/>
                    </a:solidFill>
                    <a:latin typeface="Times New Roman" panose="02020603050405020304" pitchFamily="18" charset="0"/>
                    <a:cs typeface="Times New Roman" panose="02020603050405020304" pitchFamily="18" charset="0"/>
                  </a:rPr>
                  <a:t> (cm</a:t>
                </a:r>
                <a:r>
                  <a:rPr lang="vi-VN" sz="3600" baseline="30000" dirty="0">
                    <a:solidFill>
                      <a:schemeClr val="bg1"/>
                    </a:solidFill>
                    <a:latin typeface="Times New Roman" panose="02020603050405020304" pitchFamily="18" charset="0"/>
                    <a:cs typeface="Times New Roman" panose="02020603050405020304" pitchFamily="18" charset="0"/>
                  </a:rPr>
                  <a:t>2</a:t>
                </a:r>
                <a:r>
                  <a:rPr lang="vi-VN" sz="3600" dirty="0">
                    <a:solidFill>
                      <a:schemeClr val="bg1"/>
                    </a:solidFill>
                    <a:latin typeface="Times New Roman" panose="02020603050405020304" pitchFamily="18" charset="0"/>
                    <a:cs typeface="Times New Roman" panose="02020603050405020304" pitchFamily="18" charset="0"/>
                  </a:rPr>
                  <a:t>) thì chiều dài hình chữ nhật là bao nhiêu?</a:t>
                </a:r>
                <a:endParaRPr lang="en-VN" sz="36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53EDB0EF-525B-9943-6BCE-55379550BD36}"/>
                  </a:ext>
                </a:extLst>
              </p:cNvPr>
              <p:cNvSpPr txBox="1">
                <a:spLocks noRot="1" noChangeAspect="1" noMove="1" noResize="1" noEditPoints="1" noAdjustHandles="1" noChangeArrowheads="1" noChangeShapeType="1" noTextEdit="1"/>
              </p:cNvSpPr>
              <p:nvPr/>
            </p:nvSpPr>
            <p:spPr>
              <a:xfrm>
                <a:off x="-12821" y="1286286"/>
                <a:ext cx="9482461" cy="1200329"/>
              </a:xfrm>
              <a:prstGeom prst="rect">
                <a:avLst/>
              </a:prstGeom>
              <a:blipFill>
                <a:blip r:embed="rId15"/>
                <a:stretch>
                  <a:fillRect l="-1222" t="-8122" r="-2572" b="-17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E8D92B3C-E9CD-882B-D6F5-D9CA9DB34937}"/>
                  </a:ext>
                </a:extLst>
              </p:cNvPr>
              <p:cNvSpPr/>
              <p:nvPr/>
            </p:nvSpPr>
            <p:spPr>
              <a:xfrm>
                <a:off x="669178" y="2867976"/>
                <a:ext cx="8169460" cy="292367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Chiều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3000" b="1"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𝟏𝟓</m:t>
                    </m:r>
                  </m:oMath>
                </a14:m>
                <a:r>
                  <a:rPr lang="vi-VN"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n-VN" sz="3000" b="1" dirty="0">
                  <a:effectLst/>
                  <a:latin typeface="Times New Roman" panose="02020603050405020304" pitchFamily="18" charset="0"/>
                  <a:ea typeface="Times New Roman" panose="02020603050405020304" pitchFamily="18" charset="0"/>
                </a:endParaRPr>
              </a:p>
            </p:txBody>
          </p:sp>
        </mc:Choice>
        <mc:Fallback xmlns="">
          <p:sp>
            <p:nvSpPr>
              <p:cNvPr id="28" name="Rounded Rectangle 27">
                <a:extLst>
                  <a:ext uri="{FF2B5EF4-FFF2-40B4-BE49-F238E27FC236}">
                    <a16:creationId xmlns:a16="http://schemas.microsoft.com/office/drawing/2014/main" id="{E8D92B3C-E9CD-882B-D6F5-D9CA9DB34937}"/>
                  </a:ext>
                </a:extLst>
              </p:cNvPr>
              <p:cNvSpPr>
                <a:spLocks noRot="1" noChangeAspect="1" noMove="1" noResize="1" noEditPoints="1" noAdjustHandles="1" noChangeArrowheads="1" noChangeShapeType="1" noTextEdit="1"/>
              </p:cNvSpPr>
              <p:nvPr/>
            </p:nvSpPr>
            <p:spPr>
              <a:xfrm>
                <a:off x="669178" y="2867976"/>
                <a:ext cx="8169460" cy="2923674"/>
              </a:xfrm>
              <a:prstGeom prst="roundRect">
                <a:avLst/>
              </a:prstGeom>
              <a:blipFill>
                <a:blip r:embed="rId16"/>
                <a:stretch>
                  <a:fillRect/>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78426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heckerboard(across)">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dissolv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1"/>
                                        </p:tgtEl>
                                        <p:attrNameLst>
                                          <p:attrName>style.visibility</p:attrName>
                                        </p:attrNameLst>
                                      </p:cBhvr>
                                      <p:to>
                                        <p:strVal val="hidden"/>
                                      </p:to>
                                    </p:set>
                                  </p:childTnLst>
                                </p:cTn>
                              </p:par>
                              <p:par>
                                <p:cTn id="28" presetID="9"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ssolve">
                                      <p:cBhvr>
                                        <p:cTn id="30" dur="500"/>
                                        <p:tgtEl>
                                          <p:spTgt spid="2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dissolv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1" nodeType="clickEffect">
                                  <p:stCondLst>
                                    <p:cond delay="0"/>
                                  </p:stCondLst>
                                  <p:childTnLst>
                                    <p:animEffect transition="out" filter="blinds(horizontal)">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par>
                                <p:cTn id="50" presetID="9"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dissolve">
                                      <p:cBhvr>
                                        <p:cTn id="52" dur="500"/>
                                        <p:tgtEl>
                                          <p:spTgt spid="23"/>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dissolv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dissolv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1" nodeType="clickEffect">
                                  <p:stCondLst>
                                    <p:cond delay="0"/>
                                  </p:stCondLst>
                                  <p:childTnLst>
                                    <p:animEffect transition="out" filter="blinds(horizontal)">
                                      <p:cBhvr>
                                        <p:cTn id="64" dur="500"/>
                                        <p:tgtEl>
                                          <p:spTgt spid="25"/>
                                        </p:tgtEl>
                                      </p:cBhvr>
                                    </p:animEffect>
                                    <p:set>
                                      <p:cBhvr>
                                        <p:cTn id="65" dur="1" fill="hold">
                                          <p:stCondLst>
                                            <p:cond delay="499"/>
                                          </p:stCondLst>
                                        </p:cTn>
                                        <p:tgtEl>
                                          <p:spTgt spid="25"/>
                                        </p:tgtEl>
                                        <p:attrNameLst>
                                          <p:attrName>style.visibility</p:attrName>
                                        </p:attrNameLst>
                                      </p:cBhvr>
                                      <p:to>
                                        <p:strVal val="hidden"/>
                                      </p:to>
                                    </p:set>
                                  </p:childTnLst>
                                </p:cTn>
                              </p:par>
                              <p:par>
                                <p:cTn id="66" presetID="3" presetClass="exit" presetSubtype="10" fill="hold" grpId="1" nodeType="withEffect">
                                  <p:stCondLst>
                                    <p:cond delay="0"/>
                                  </p:stCondLst>
                                  <p:childTnLst>
                                    <p:animEffect transition="out" filter="blinds(horizontal)">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9"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dissolve">
                                      <p:cBhvr>
                                        <p:cTn id="74" dur="500"/>
                                        <p:tgtEl>
                                          <p:spTgt spid="26"/>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dissolv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dissolv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xit" presetSubtype="10" fill="hold" grpId="1" nodeType="clickEffect">
                                  <p:stCondLst>
                                    <p:cond delay="0"/>
                                  </p:stCondLst>
                                  <p:childTnLst>
                                    <p:animEffect transition="out" filter="blinds(horizontal)">
                                      <p:cBhvr>
                                        <p:cTn id="86" dur="500"/>
                                        <p:tgtEl>
                                          <p:spTgt spid="28"/>
                                        </p:tgtEl>
                                      </p:cBhvr>
                                    </p:animEffect>
                                    <p:set>
                                      <p:cBhvr>
                                        <p:cTn id="87" dur="1" fill="hold">
                                          <p:stCondLst>
                                            <p:cond delay="499"/>
                                          </p:stCondLst>
                                        </p:cTn>
                                        <p:tgtEl>
                                          <p:spTgt spid="28"/>
                                        </p:tgtEl>
                                        <p:attrNameLst>
                                          <p:attrName>style.visibility</p:attrName>
                                        </p:attrNameLst>
                                      </p:cBhvr>
                                      <p:to>
                                        <p:strVal val="hidden"/>
                                      </p:to>
                                    </p:set>
                                  </p:childTnLst>
                                </p:cTn>
                              </p:par>
                              <p:par>
                                <p:cTn id="88" presetID="3" presetClass="exit" presetSubtype="10" fill="hold" grpId="1" nodeType="withEffect">
                                  <p:stCondLst>
                                    <p:cond delay="0"/>
                                  </p:stCondLst>
                                  <p:childTnLst>
                                    <p:animEffect transition="out" filter="blinds(horizontal)">
                                      <p:cBhvr>
                                        <p:cTn id="89" dur="500"/>
                                        <p:tgtEl>
                                          <p:spTgt spid="27"/>
                                        </p:tgtEl>
                                      </p:cBhvr>
                                    </p:animEffect>
                                    <p:set>
                                      <p:cBhvr>
                                        <p:cTn id="90" dur="1" fill="hold">
                                          <p:stCondLst>
                                            <p:cond delay="499"/>
                                          </p:stCondLst>
                                        </p:cTn>
                                        <p:tgtEl>
                                          <p:spTgt spid="27"/>
                                        </p:tgtEl>
                                        <p:attrNameLst>
                                          <p:attrName>style.visibility</p:attrName>
                                        </p:attrNameLst>
                                      </p:cBhvr>
                                      <p:to>
                                        <p:strVal val="hidden"/>
                                      </p:to>
                                    </p:set>
                                  </p:childTnLst>
                                </p:cTn>
                              </p:par>
                              <p:par>
                                <p:cTn id="91" presetID="3" presetClass="exit" presetSubtype="10" fill="hold" grpId="1" nodeType="withEffect">
                                  <p:stCondLst>
                                    <p:cond delay="0"/>
                                  </p:stCondLst>
                                  <p:childTnLst>
                                    <p:animEffect transition="out" filter="blinds(horizontal)">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4" fill="hold" display="0">
                  <p:stCondLst>
                    <p:cond delay="indefinite"/>
                  </p:stCondLst>
                </p:cTn>
                <p:tgtEl>
                  <p:spTgt spid="2"/>
                </p:tgtEl>
              </p:cMediaNode>
            </p:video>
          </p:childTnLst>
        </p:cTn>
      </p:par>
    </p:tnLst>
    <p:bldLst>
      <p:bldP spid="3" grpId="0"/>
      <p:bldP spid="3" grpId="1"/>
      <p:bldP spid="12" grpId="0"/>
      <p:bldP spid="12" grpId="1"/>
      <p:bldP spid="20" grpId="0"/>
      <p:bldP spid="20" grpId="1"/>
      <p:bldP spid="21" grpId="0"/>
      <p:bldP spid="21" grpId="1"/>
      <p:bldP spid="22" grpId="0" animBg="1"/>
      <p:bldP spid="22" grpId="1" animBg="1"/>
      <p:bldP spid="23" grpId="0"/>
      <p:bldP spid="23" grpId="1"/>
      <p:bldP spid="24" grpId="0"/>
      <p:bldP spid="24" grpId="1"/>
      <p:bldP spid="25" grpId="0" animBg="1"/>
      <p:bldP spid="25" grpId="1" animBg="1"/>
      <p:bldP spid="26" grpId="0"/>
      <p:bldP spid="26" grpId="1"/>
      <p:bldP spid="27" grpId="0"/>
      <p:bldP spid="27" grpId="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C000"/>
                </a:solidFill>
                <a:latin typeface="Times New Roman" panose="02020603050405020304" pitchFamily="18" charset="0"/>
                <a:cs typeface="Times New Roman" panose="02020603050405020304" pitchFamily="18" charset="0"/>
              </a:rPr>
              <a:t> HÌNH THÀNH KIẾN THỨC</a:t>
            </a: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8" y="3202690"/>
            <a:ext cx="7285040" cy="18066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Char char="-"/>
            </a:pPr>
            <a:r>
              <a:rPr lang="en-US" dirty="0" err="1">
                <a:solidFill>
                  <a:schemeClr val="bg1"/>
                </a:solidFill>
                <a:latin typeface="Times New Roman" panose="02020603050405020304" pitchFamily="18" charset="0"/>
              </a:rPr>
              <a:t>Trình</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bày</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được</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các</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bước</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giải</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toán</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bằng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cách</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lập</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phương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trình</a:t>
            </a:r>
            <a:r>
              <a:rPr lang="en-US" dirty="0">
                <a:solidFill>
                  <a:schemeClr val="bg1"/>
                </a:solidFill>
                <a:latin typeface="Times New Roman" panose="02020603050405020304" pitchFamily="18" charset="0"/>
              </a:rPr>
              <a:t>.</a:t>
            </a:r>
          </a:p>
          <a:p>
            <a:pPr algn="just">
              <a:buFontTx/>
              <a:buChar char="-"/>
            </a:pPr>
            <a:r>
              <a:rPr lang="en-US" dirty="0" err="1">
                <a:solidFill>
                  <a:schemeClr val="bg1"/>
                </a:solidFill>
                <a:latin typeface="Times New Roman" panose="02020603050405020304" pitchFamily="18" charset="0"/>
              </a:rPr>
              <a:t>Áp</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dụng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trình</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bày</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được</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bài</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toán</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bằng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cách</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lập</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phương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trình</a:t>
            </a:r>
            <a:endParaRPr lang="en-US" dirty="0">
              <a:solidFill>
                <a:schemeClr val="bg1"/>
              </a:solidFill>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3E2244-A7CA-3029-2D7C-BB5CB3F45011}"/>
              </a:ext>
            </a:extLst>
          </p:cNvPr>
          <p:cNvSpPr txBox="1"/>
          <p:nvPr/>
        </p:nvSpPr>
        <p:spPr>
          <a:xfrm>
            <a:off x="-118468" y="-75097"/>
            <a:ext cx="7337265" cy="523220"/>
          </a:xfrm>
          <a:prstGeom prst="rect">
            <a:avLst/>
          </a:prstGeom>
          <a:noFill/>
        </p:spPr>
        <p:txBody>
          <a:bodyPr wrap="none" rtlCol="0">
            <a:spAutoFit/>
          </a:bodyPr>
          <a:lstStyle/>
          <a:p>
            <a:r>
              <a:rPr lang="en-VN" sz="2800" b="1" u="sng" dirty="0">
                <a:solidFill>
                  <a:srgbClr val="FFFF00"/>
                </a:solidFill>
                <a:latin typeface="Times New Roman" panose="02020603050405020304" pitchFamily="18" charset="0"/>
                <a:cs typeface="Times New Roman" panose="02020603050405020304" pitchFamily="18" charset="0"/>
              </a:rPr>
              <a:t>2. Ứng dụng của phương trình bậc hai một ẩn:</a:t>
            </a:r>
          </a:p>
        </p:txBody>
      </p:sp>
      <p:sp>
        <p:nvSpPr>
          <p:cNvPr id="3" name="TextBox 2">
            <a:extLst>
              <a:ext uri="{FF2B5EF4-FFF2-40B4-BE49-F238E27FC236}">
                <a16:creationId xmlns:a16="http://schemas.microsoft.com/office/drawing/2014/main" id="{B57BFDE3-02C4-40AF-8660-828A7A5563C7}"/>
              </a:ext>
            </a:extLst>
          </p:cNvPr>
          <p:cNvSpPr txBox="1"/>
          <p:nvPr/>
        </p:nvSpPr>
        <p:spPr>
          <a:xfrm>
            <a:off x="7114314" y="0"/>
            <a:ext cx="5218608" cy="430887"/>
          </a:xfrm>
          <a:prstGeom prst="rect">
            <a:avLst/>
          </a:prstGeom>
          <a:noFill/>
        </p:spPr>
        <p:txBody>
          <a:bodyPr wrap="none" rtlCol="0">
            <a:spAutoFit/>
          </a:bodyPr>
          <a:lstStyle/>
          <a:p>
            <a:r>
              <a:rPr lang="en-VN" sz="2200" dirty="0">
                <a:solidFill>
                  <a:schemeClr val="bg1"/>
                </a:solidFill>
                <a:latin typeface="Times New Roman" panose="02020603050405020304" pitchFamily="18" charset="0"/>
                <a:cs typeface="Times New Roman" panose="02020603050405020304" pitchFamily="18" charset="0"/>
              </a:rPr>
              <a:t>Xét hai bài toán: (PHIẾU BÀI TẬP SỐ …..)</a:t>
            </a:r>
          </a:p>
        </p:txBody>
      </p:sp>
      <p:pic>
        <p:nvPicPr>
          <p:cNvPr id="11" name="Picture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218453B-B341-4671-C146-A45C6EC5BD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04464" y="326389"/>
            <a:ext cx="1080516" cy="108051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05196CC-03DF-142B-66A9-415D03512071}"/>
                  </a:ext>
                </a:extLst>
              </p:cNvPr>
              <p:cNvSpPr txBox="1"/>
              <p:nvPr/>
            </p:nvSpPr>
            <p:spPr>
              <a:xfrm>
                <a:off x="8382402" y="753366"/>
                <a:ext cx="3438796" cy="446276"/>
              </a:xfrm>
              <a:prstGeom prst="rect">
                <a:avLst/>
              </a:prstGeom>
              <a:noFill/>
            </p:spPr>
            <p:txBody>
              <a:bodyPr wrap="square" rtlCol="0">
                <a:spAutoFit/>
              </a:bodyPr>
              <a:lstStyle/>
              <a:p>
                <a:pPr algn="ctr"/>
                <a:r>
                  <a:rPr lang="en-US" sz="2300" dirty="0">
                    <a:solidFill>
                      <a:schemeClr val="bg1"/>
                    </a:solidFill>
                    <a:latin typeface="Times New Roman" panose="02020603050405020304" pitchFamily="18" charset="0"/>
                    <a:cs typeface="Times New Roman" panose="02020603050405020304" pitchFamily="18" charset="0"/>
                  </a:rPr>
                  <a:t>T</a:t>
                </a:r>
                <a:r>
                  <a:rPr lang="en-VN" sz="2300" dirty="0">
                    <a:solidFill>
                      <a:schemeClr val="bg1"/>
                    </a:solidFill>
                    <a:latin typeface="Times New Roman" panose="02020603050405020304" pitchFamily="18" charset="0"/>
                    <a:cs typeface="Times New Roman" panose="02020603050405020304" pitchFamily="18" charset="0"/>
                  </a:rPr>
                  <a:t>hời gian: </a:t>
                </a:r>
                <a14:m>
                  <m:oMath xmlns:m="http://schemas.openxmlformats.org/officeDocument/2006/math">
                    <m:r>
                      <a:rPr lang="vi-VN" sz="2300" b="1" i="1" smtClean="0">
                        <a:solidFill>
                          <a:srgbClr val="FFFF00"/>
                        </a:solidFill>
                        <a:latin typeface="Cambria Math" panose="02040503050406030204" pitchFamily="18" charset="0"/>
                        <a:cs typeface="Times New Roman" panose="02020603050405020304" pitchFamily="18" charset="0"/>
                      </a:rPr>
                      <m:t>𝟑</m:t>
                    </m:r>
                  </m:oMath>
                </a14:m>
                <a:r>
                  <a:rPr lang="en-VN" sz="2300" b="1" dirty="0">
                    <a:solidFill>
                      <a:srgbClr val="FFFF00"/>
                    </a:solidFill>
                    <a:latin typeface="Times New Roman" panose="02020603050405020304" pitchFamily="18" charset="0"/>
                    <a:cs typeface="Times New Roman" panose="02020603050405020304" pitchFamily="18" charset="0"/>
                  </a:rPr>
                  <a:t> phút</a:t>
                </a:r>
              </a:p>
            </p:txBody>
          </p:sp>
        </mc:Choice>
        <mc:Fallback xmlns="">
          <p:sp>
            <p:nvSpPr>
              <p:cNvPr id="14" name="TextBox 13">
                <a:extLst>
                  <a:ext uri="{FF2B5EF4-FFF2-40B4-BE49-F238E27FC236}">
                    <a16:creationId xmlns:a16="http://schemas.microsoft.com/office/drawing/2014/main" id="{D05196CC-03DF-142B-66A9-415D03512071}"/>
                  </a:ext>
                </a:extLst>
              </p:cNvPr>
              <p:cNvSpPr txBox="1">
                <a:spLocks noRot="1" noChangeAspect="1" noMove="1" noResize="1" noEditPoints="1" noAdjustHandles="1" noChangeArrowheads="1" noChangeShapeType="1" noTextEdit="1"/>
              </p:cNvSpPr>
              <p:nvPr/>
            </p:nvSpPr>
            <p:spPr>
              <a:xfrm>
                <a:off x="8382402" y="753366"/>
                <a:ext cx="3438796" cy="446276"/>
              </a:xfrm>
              <a:prstGeom prst="rect">
                <a:avLst/>
              </a:prstGeom>
              <a:blipFill>
                <a:blip r:embed="rId6"/>
                <a:stretch>
                  <a:fillRect t="-12329" b="-28767"/>
                </a:stretch>
              </a:blipFill>
            </p:spPr>
            <p:txBody>
              <a:bodyPr/>
              <a:lstStyle/>
              <a:p>
                <a:r>
                  <a:rPr lang="en-US">
                    <a:noFill/>
                  </a:rPr>
                  <a:t> </a:t>
                </a:r>
              </a:p>
            </p:txBody>
          </p:sp>
        </mc:Fallback>
      </mc:AlternateContent>
      <p:pic>
        <p:nvPicPr>
          <p:cNvPr id="4" name="ĐÊM NGƯƠC 3 PHUT  BONG SÔ_720p">
            <a:hlinkClick r:id="" action="ppaction://media"/>
            <a:extLst>
              <a:ext uri="{FF2B5EF4-FFF2-40B4-BE49-F238E27FC236}">
                <a16:creationId xmlns:a16="http://schemas.microsoft.com/office/drawing/2014/main" id="{962ABD5F-A793-7703-1DA5-9043D5800FE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902545" y="577178"/>
            <a:ext cx="1419826" cy="798652"/>
          </a:xfrm>
          <a:prstGeom prst="rect">
            <a:avLst/>
          </a:prstGeom>
        </p:spPr>
      </p:pic>
      <p:sp>
        <p:nvSpPr>
          <p:cNvPr id="5" name="TextBox 4">
            <a:extLst>
              <a:ext uri="{FF2B5EF4-FFF2-40B4-BE49-F238E27FC236}">
                <a16:creationId xmlns:a16="http://schemas.microsoft.com/office/drawing/2014/main" id="{8D2CF149-DF57-F184-26C7-B03302502B7F}"/>
              </a:ext>
            </a:extLst>
          </p:cNvPr>
          <p:cNvSpPr txBox="1"/>
          <p:nvPr/>
        </p:nvSpPr>
        <p:spPr>
          <a:xfrm>
            <a:off x="2494039" y="637739"/>
            <a:ext cx="4620275" cy="800219"/>
          </a:xfrm>
          <a:prstGeom prst="rect">
            <a:avLst/>
          </a:prstGeom>
          <a:noFill/>
        </p:spPr>
        <p:txBody>
          <a:bodyPr wrap="square" rtlCol="0">
            <a:spAutoFit/>
          </a:bodyPr>
          <a:lstStyle/>
          <a:p>
            <a:pPr algn="ctr"/>
            <a:r>
              <a:rPr lang="en-VN" sz="2300" b="1" dirty="0">
                <a:solidFill>
                  <a:schemeClr val="bg1"/>
                </a:solidFill>
                <a:latin typeface="Times New Roman" panose="02020603050405020304" pitchFamily="18" charset="0"/>
                <a:cs typeface="Times New Roman" panose="02020603050405020304" pitchFamily="18" charset="0"/>
              </a:rPr>
              <a:t>Hoạt động nhóm lớn </a:t>
            </a:r>
            <a:endParaRPr lang="en-US" sz="2300" b="1" dirty="0">
              <a:solidFill>
                <a:schemeClr val="bg1"/>
              </a:solidFill>
              <a:latin typeface="Times New Roman" panose="02020603050405020304" pitchFamily="18" charset="0"/>
              <a:cs typeface="Times New Roman" panose="02020603050405020304" pitchFamily="18" charset="0"/>
            </a:endParaRPr>
          </a:p>
          <a:p>
            <a:pPr algn="ctr"/>
            <a:r>
              <a:rPr lang="en-VN" sz="2300" b="1" dirty="0">
                <a:solidFill>
                  <a:schemeClr val="bg1"/>
                </a:solidFill>
                <a:latin typeface="Times New Roman" panose="02020603050405020304" pitchFamily="18" charset="0"/>
                <a:cs typeface="Times New Roman" panose="02020603050405020304" pitchFamily="18" charset="0"/>
              </a:rPr>
              <a:t>(theo tổ)</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4AECDEC-96CE-495D-B55E-5F3B95175391}"/>
                  </a:ext>
                </a:extLst>
              </p:cNvPr>
              <p:cNvSpPr txBox="1"/>
              <p:nvPr/>
            </p:nvSpPr>
            <p:spPr>
              <a:xfrm>
                <a:off x="118041" y="1522121"/>
                <a:ext cx="6533878" cy="3046988"/>
              </a:xfrm>
              <a:prstGeom prst="rect">
                <a:avLst/>
              </a:prstGeom>
              <a:noFill/>
            </p:spPr>
            <p:txBody>
              <a:bodyPr wrap="square" rtlCol="0">
                <a:spAutoFit/>
              </a:bodyPr>
              <a:lstStyle/>
              <a:p>
                <a:pPr algn="just"/>
                <a:r>
                  <a:rPr lang="en-US" sz="2400" b="1" u="sng" dirty="0">
                    <a:solidFill>
                      <a:schemeClr val="bg1"/>
                    </a:solidFill>
                    <a:latin typeface="Times New Roman" panose="02020603050405020304" pitchFamily="18" charset="0"/>
                    <a:cs typeface="Times New Roman" panose="02020603050405020304" pitchFamily="18" charset="0"/>
                  </a:rPr>
                  <a:t>Bài </a:t>
                </a:r>
                <a:r>
                  <a:rPr lang="en-US" sz="2400" b="1" u="sng" dirty="0" err="1">
                    <a:solidFill>
                      <a:schemeClr val="bg1"/>
                    </a:solidFill>
                    <a:latin typeface="Times New Roman" panose="02020603050405020304" pitchFamily="18" charset="0"/>
                    <a:cs typeface="Times New Roman" panose="02020603050405020304" pitchFamily="18" charset="0"/>
                  </a:rPr>
                  <a:t>toán</a:t>
                </a:r>
                <a:r>
                  <a:rPr lang="en-US" sz="2400" b="1" u="sng" dirty="0">
                    <a:solidFill>
                      <a:schemeClr val="bg1"/>
                    </a:solidFill>
                    <a:latin typeface="Times New Roman" panose="02020603050405020304" pitchFamily="18" charset="0"/>
                    <a:cs typeface="Times New Roman" panose="02020603050405020304" pitchFamily="18" charset="0"/>
                  </a:rPr>
                  <a:t> 1.</a:t>
                </a:r>
                <a:r>
                  <a:rPr lang="en-US" sz="2400" b="1"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Bác</a:t>
                </a:r>
                <a:r>
                  <a:rPr lang="en-US" sz="2400" dirty="0">
                    <a:solidFill>
                      <a:schemeClr val="bg1"/>
                    </a:solidFill>
                    <a:latin typeface="Times New Roman" panose="02020603050405020304" pitchFamily="18" charset="0"/>
                    <a:cs typeface="Times New Roman" panose="02020603050405020304" pitchFamily="18" charset="0"/>
                  </a:rPr>
                  <a:t> Nam </a:t>
                </a:r>
                <a:r>
                  <a:rPr lang="en-US" sz="2400" dirty="0" err="1">
                    <a:solidFill>
                      <a:schemeClr val="bg1"/>
                    </a:solidFill>
                    <a:latin typeface="Times New Roman" panose="02020603050405020304" pitchFamily="18" charset="0"/>
                    <a:cs typeface="Times New Roman" panose="02020603050405020304" pitchFamily="18" charset="0"/>
                  </a:rPr>
                  <a:t>muốn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uốn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tấm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tôn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phẳng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chữ</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ngang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400" b="0" i="1" smtClean="0">
                        <a:solidFill>
                          <a:schemeClr val="bg1"/>
                        </a:solidFill>
                        <a:latin typeface="Cambria Math" panose="02040503050406030204" pitchFamily="18" charset="0"/>
                        <a:cs typeface="Times New Roman" panose="02020603050405020304" pitchFamily="18" charset="0"/>
                      </a:rPr>
                      <m:t>32</m:t>
                    </m:r>
                  </m:oMath>
                </a14:m>
                <a:r>
                  <a:rPr lang="en-US" sz="2400" dirty="0">
                    <a:solidFill>
                      <a:schemeClr val="bg1"/>
                    </a:solidFill>
                    <a:latin typeface="Times New Roman" panose="02020603050405020304" pitchFamily="18" charset="0"/>
                    <a:cs typeface="Times New Roman" panose="02020603050405020304" pitchFamily="18" charset="0"/>
                  </a:rPr>
                  <a:t> cm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dẫn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chia </a:t>
                </a:r>
                <a:r>
                  <a:rPr lang="en-US" sz="2400" dirty="0" err="1">
                    <a:solidFill>
                      <a:schemeClr val="bg1"/>
                    </a:solidFill>
                    <a:latin typeface="Times New Roman" panose="02020603050405020304" pitchFamily="18" charset="0"/>
                    <a:cs typeface="Times New Roman" panose="02020603050405020304" pitchFamily="18" charset="0"/>
                  </a:rPr>
                  <a:t>tấm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tôn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rồi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gấp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góc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vuông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như</a:t>
                </a:r>
                <a:r>
                  <a:rPr lang="en-US" sz="2400" dirty="0">
                    <a:solidFill>
                      <a:schemeClr val="bg1"/>
                    </a:solidFill>
                    <a:latin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cs typeface="Times New Roman" panose="02020603050405020304" pitchFamily="18" charset="0"/>
                  </a:rPr>
                  <a:t>Hình</a:t>
                </a:r>
                <a:r>
                  <a:rPr lang="en-US" sz="2400" i="1" dirty="0">
                    <a:solidFill>
                      <a:schemeClr val="bg1"/>
                    </a:solidFill>
                    <a:latin typeface="Times New Roman" panose="02020603050405020304" pitchFamily="18" charset="0"/>
                    <a:cs typeface="Times New Roman" panose="02020603050405020304" pitchFamily="18" charset="0"/>
                  </a:rPr>
                  <a:t> 7. </a:t>
                </a:r>
              </a:p>
              <a:p>
                <a:pPr algn="just"/>
                <a:r>
                  <a:rPr lang="en-US" sz="2400" dirty="0">
                    <a:solidFill>
                      <a:schemeClr val="bg1"/>
                    </a:solidFill>
                    <a:latin typeface="Times New Roman" panose="02020603050405020304" pitchFamily="18" charset="0"/>
                    <a:cs typeface="Times New Roman" panose="02020603050405020304" pitchFamily="18" charset="0"/>
                  </a:rPr>
                  <a:t>a) </a:t>
                </a:r>
                <a:r>
                  <a:rPr lang="en-US" sz="2400" dirty="0" err="1">
                    <a:solidFill>
                      <a:schemeClr val="bg1"/>
                    </a:solidFill>
                    <a:latin typeface="Times New Roman" panose="02020603050405020304" pitchFamily="18" charset="0"/>
                    <a:cs typeface="Times New Roman" panose="02020603050405020304" pitchFamily="18" charset="0"/>
                  </a:rPr>
                  <a:t>Thiết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bậc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hai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ẩn</a:t>
                </a:r>
                <a:r>
                  <a:rPr lang="en-US" sz="24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dirty="0">
                        <a:solidFill>
                          <a:schemeClr val="bg1"/>
                        </a:solidFill>
                        <a:latin typeface="Cambria Math" panose="02040503050406030204" pitchFamily="18" charset="0"/>
                        <a:cs typeface="Times New Roman" panose="02020603050405020304" pitchFamily="18" charset="0"/>
                      </a:rPr>
                      <m:t>𝑥</m:t>
                    </m:r>
                  </m:oMath>
                </a14:m>
                <a:r>
                  <a:rPr lang="en-VN" sz="2400" i="1" dirty="0">
                    <a:solidFill>
                      <a:schemeClr val="bg1"/>
                    </a:solidFill>
                    <a:latin typeface="Times New Roman" panose="02020603050405020304" pitchFamily="18" charset="0"/>
                    <a:cs typeface="Times New Roman" panose="02020603050405020304" pitchFamily="18" charset="0"/>
                  </a:rPr>
                  <a:t> </a:t>
                </a:r>
                <a:r>
                  <a:rPr lang="en-VN" sz="2400" dirty="0">
                    <a:solidFill>
                      <a:schemeClr val="bg1"/>
                    </a:solidFill>
                    <a:latin typeface="Times New Roman" panose="02020603050405020304" pitchFamily="18" charset="0"/>
                    <a:cs typeface="Times New Roman" panose="02020603050405020304" pitchFamily="18" charset="0"/>
                  </a:rPr>
                  <a:t>biểu thị diện tích mặt cắt ngang của máng nước.</a:t>
                </a:r>
              </a:p>
              <a:p>
                <a:pPr algn="just"/>
                <a:r>
                  <a:rPr lang="en-VN" sz="2400" dirty="0">
                    <a:solidFill>
                      <a:schemeClr val="bg1"/>
                    </a:solidFill>
                    <a:latin typeface="Times New Roman" panose="02020603050405020304" pitchFamily="18" charset="0"/>
                    <a:cs typeface="Times New Roman" panose="02020603050405020304" pitchFamily="18" charset="0"/>
                  </a:rPr>
                  <a:t>b) Tính chiều cao của máng dẫn nước.</a:t>
                </a:r>
              </a:p>
            </p:txBody>
          </p:sp>
        </mc:Choice>
        <mc:Fallback xmlns="">
          <p:sp>
            <p:nvSpPr>
              <p:cNvPr id="9" name="TextBox 8">
                <a:extLst>
                  <a:ext uri="{FF2B5EF4-FFF2-40B4-BE49-F238E27FC236}">
                    <a16:creationId xmlns:a16="http://schemas.microsoft.com/office/drawing/2014/main" id="{A4AECDEC-96CE-495D-B55E-5F3B95175391}"/>
                  </a:ext>
                </a:extLst>
              </p:cNvPr>
              <p:cNvSpPr txBox="1">
                <a:spLocks noRot="1" noChangeAspect="1" noMove="1" noResize="1" noEditPoints="1" noAdjustHandles="1" noChangeArrowheads="1" noChangeShapeType="1" noTextEdit="1"/>
              </p:cNvSpPr>
              <p:nvPr/>
            </p:nvSpPr>
            <p:spPr>
              <a:xfrm>
                <a:off x="118041" y="1522121"/>
                <a:ext cx="6533878" cy="3046988"/>
              </a:xfrm>
              <a:prstGeom prst="rect">
                <a:avLst/>
              </a:prstGeom>
              <a:blipFill>
                <a:blip r:embed="rId8"/>
                <a:stretch>
                  <a:fillRect l="-1399" t="-1600" r="-1493" b="-36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313BB93-0BCF-B6D4-4B54-D1F9A23A9B95}"/>
                  </a:ext>
                </a:extLst>
              </p:cNvPr>
              <p:cNvSpPr txBox="1"/>
              <p:nvPr/>
            </p:nvSpPr>
            <p:spPr>
              <a:xfrm>
                <a:off x="118041" y="4569109"/>
                <a:ext cx="11766667" cy="1938992"/>
              </a:xfrm>
              <a:prstGeom prst="rect">
                <a:avLst/>
              </a:prstGeom>
              <a:noFill/>
            </p:spPr>
            <p:txBody>
              <a:bodyPr wrap="square" rtlCol="0">
                <a:spAutoFit/>
              </a:bodyPr>
              <a:lstStyle/>
              <a:p>
                <a:pPr algn="just"/>
                <a:r>
                  <a:rPr lang="en-US" sz="2400" b="1" u="sng" dirty="0">
                    <a:solidFill>
                      <a:schemeClr val="bg1"/>
                    </a:solidFill>
                    <a:latin typeface="Times New Roman" panose="02020603050405020304" pitchFamily="18" charset="0"/>
                    <a:cs typeface="Times New Roman" panose="02020603050405020304" pitchFamily="18" charset="0"/>
                  </a:rPr>
                  <a:t>Bài </a:t>
                </a:r>
                <a:r>
                  <a:rPr lang="en-US" sz="2400" b="1" u="sng" dirty="0" err="1">
                    <a:solidFill>
                      <a:schemeClr val="bg1"/>
                    </a:solidFill>
                    <a:latin typeface="Times New Roman" panose="02020603050405020304" pitchFamily="18" charset="0"/>
                    <a:cs typeface="Times New Roman" panose="02020603050405020304" pitchFamily="18" charset="0"/>
                  </a:rPr>
                  <a:t>toán</a:t>
                </a:r>
                <a:r>
                  <a:rPr lang="en-US" sz="2400" b="1" u="sng" dirty="0">
                    <a:solidFill>
                      <a:schemeClr val="bg1"/>
                    </a:solidFill>
                    <a:latin typeface="Times New Roman" panose="02020603050405020304" pitchFamily="18" charset="0"/>
                    <a:cs typeface="Times New Roman" panose="02020603050405020304" pitchFamily="18" charset="0"/>
                  </a:rPr>
                  <a:t> 2.</a:t>
                </a:r>
                <a:r>
                  <a:rPr lang="en-US" sz="2400" b="1" dirty="0">
                    <a:solidFill>
                      <a:schemeClr val="bg1"/>
                    </a:solidFill>
                    <a:latin typeface="Times New Roman" panose="02020603050405020304" pitchFamily="18" charset="0"/>
                    <a:cs typeface="Times New Roman" panose="02020603050405020304" pitchFamily="18" charset="0"/>
                  </a:rPr>
                  <a:t> </a:t>
                </a:r>
                <a:r>
                  <a:rPr lang="en-VN" sz="2400" dirty="0">
                    <a:solidFill>
                      <a:schemeClr val="bg1"/>
                    </a:solidFill>
                    <a:latin typeface="Times New Roman" panose="02020603050405020304" pitchFamily="18" charset="0"/>
                    <a:cs typeface="Times New Roman" panose="02020603050405020304" pitchFamily="18" charset="0"/>
                  </a:rPr>
                  <a:t>Bác Hoa gửi tiết kiệm </a:t>
                </a:r>
                <a14:m>
                  <m:oMath xmlns:m="http://schemas.openxmlformats.org/officeDocument/2006/math">
                    <m:r>
                      <a:rPr lang="vi-VN" sz="2400" b="0" i="1" smtClean="0">
                        <a:solidFill>
                          <a:schemeClr val="bg1"/>
                        </a:solidFill>
                        <a:latin typeface="Cambria Math" panose="02040503050406030204" pitchFamily="18" charset="0"/>
                        <a:cs typeface="Times New Roman" panose="02020603050405020304" pitchFamily="18" charset="0"/>
                      </a:rPr>
                      <m:t>100</m:t>
                    </m:r>
                  </m:oMath>
                </a14:m>
                <a:r>
                  <a:rPr lang="en-VN" sz="2400" dirty="0">
                    <a:solidFill>
                      <a:schemeClr val="bg1"/>
                    </a:solidFill>
                    <a:latin typeface="Times New Roman" panose="02020603050405020304" pitchFamily="18" charset="0"/>
                    <a:cs typeface="Times New Roman" panose="02020603050405020304" pitchFamily="18" charset="0"/>
                  </a:rPr>
                  <a:t> triệu đồng kì hạn </a:t>
                </a:r>
                <a14:m>
                  <m:oMath xmlns:m="http://schemas.openxmlformats.org/officeDocument/2006/math">
                    <m:r>
                      <a:rPr lang="vi-VN" sz="2400" b="0" i="1" smtClean="0">
                        <a:solidFill>
                          <a:schemeClr val="bg1"/>
                        </a:solidFill>
                        <a:latin typeface="Cambria Math" panose="02040503050406030204" pitchFamily="18" charset="0"/>
                        <a:cs typeface="Times New Roman" panose="02020603050405020304" pitchFamily="18" charset="0"/>
                      </a:rPr>
                      <m:t>12</m:t>
                    </m:r>
                  </m:oMath>
                </a14:m>
                <a:r>
                  <a:rPr lang="en-VN" sz="2400" dirty="0">
                    <a:solidFill>
                      <a:schemeClr val="bg1"/>
                    </a:solidFill>
                    <a:latin typeface="Times New Roman" panose="02020603050405020304" pitchFamily="18" charset="0"/>
                    <a:cs typeface="Times New Roman" panose="02020603050405020304" pitchFamily="18" charset="0"/>
                  </a:rPr>
                  <a:t> tháng ở một ngân hàng. Sau kì hạn </a:t>
                </a:r>
                <a14:m>
                  <m:oMath xmlns:m="http://schemas.openxmlformats.org/officeDocument/2006/math">
                    <m:r>
                      <a:rPr lang="vi-VN" sz="2400" b="0" i="1" smtClean="0">
                        <a:solidFill>
                          <a:schemeClr val="bg1"/>
                        </a:solidFill>
                        <a:latin typeface="Cambria Math" panose="02040503050406030204" pitchFamily="18" charset="0"/>
                        <a:cs typeface="Times New Roman" panose="02020603050405020304" pitchFamily="18" charset="0"/>
                      </a:rPr>
                      <m:t>12</m:t>
                    </m:r>
                  </m:oMath>
                </a14:m>
                <a:r>
                  <a:rPr lang="en-VN" sz="2400" dirty="0">
                    <a:solidFill>
                      <a:schemeClr val="bg1"/>
                    </a:solidFill>
                    <a:latin typeface="Times New Roman" panose="02020603050405020304" pitchFamily="18" charset="0"/>
                    <a:cs typeface="Times New Roman" panose="02020603050405020304" pitchFamily="18" charset="0"/>
                  </a:rPr>
                  <a:t> tháng, tiền lãi của kì hạn đó được cộng vào tiền vốn, rồi bác Hoa tiếp tục đem gửi cho kì hạn </a:t>
                </a:r>
                <a14:m>
                  <m:oMath xmlns:m="http://schemas.openxmlformats.org/officeDocument/2006/math">
                    <m:r>
                      <a:rPr lang="vi-VN" sz="2400" b="0" i="1" smtClean="0">
                        <a:solidFill>
                          <a:schemeClr val="bg1"/>
                        </a:solidFill>
                        <a:latin typeface="Cambria Math" panose="02040503050406030204" pitchFamily="18" charset="0"/>
                        <a:cs typeface="Times New Roman" panose="02020603050405020304" pitchFamily="18" charset="0"/>
                      </a:rPr>
                      <m:t>12</m:t>
                    </m:r>
                  </m:oMath>
                </a14:m>
                <a:r>
                  <a:rPr lang="en-VN" sz="2400" dirty="0">
                    <a:solidFill>
                      <a:schemeClr val="bg1"/>
                    </a:solidFill>
                    <a:latin typeface="Times New Roman" panose="02020603050405020304" pitchFamily="18" charset="0"/>
                    <a:cs typeface="Times New Roman" panose="02020603050405020304" pitchFamily="18" charset="0"/>
                  </a:rPr>
                  <a:t> tháng tiếp theo. Tổng số tiền mà bác Hoa nhận được sau khi gửi </a:t>
                </a:r>
                <a14:m>
                  <m:oMath xmlns:m="http://schemas.openxmlformats.org/officeDocument/2006/math">
                    <m:r>
                      <a:rPr lang="vi-VN" sz="2400" b="0" i="1" smtClean="0">
                        <a:solidFill>
                          <a:schemeClr val="bg1"/>
                        </a:solidFill>
                        <a:latin typeface="Cambria Math" panose="02040503050406030204" pitchFamily="18" charset="0"/>
                        <a:cs typeface="Times New Roman" panose="02020603050405020304" pitchFamily="18" charset="0"/>
                      </a:rPr>
                      <m:t>24 </m:t>
                    </m:r>
                  </m:oMath>
                </a14:m>
                <a:r>
                  <a:rPr lang="en-VN" sz="2400" dirty="0">
                    <a:solidFill>
                      <a:schemeClr val="bg1"/>
                    </a:solidFill>
                    <a:latin typeface="Times New Roman" panose="02020603050405020304" pitchFamily="18" charset="0"/>
                    <a:cs typeface="Times New Roman" panose="02020603050405020304" pitchFamily="18" charset="0"/>
                  </a:rPr>
                  <a:t>tháng trên là </a:t>
                </a:r>
                <a14:m>
                  <m:oMath xmlns:m="http://schemas.openxmlformats.org/officeDocument/2006/math">
                    <m:r>
                      <a:rPr lang="vi-VN" sz="2400" b="0" i="1" smtClean="0">
                        <a:solidFill>
                          <a:schemeClr val="bg1"/>
                        </a:solidFill>
                        <a:latin typeface="Cambria Math" panose="02040503050406030204" pitchFamily="18" charset="0"/>
                        <a:cs typeface="Times New Roman" panose="02020603050405020304" pitchFamily="18" charset="0"/>
                      </a:rPr>
                      <m:t>113 635 600</m:t>
                    </m:r>
                  </m:oMath>
                </a14:m>
                <a:r>
                  <a:rPr lang="en-VN" sz="2400" dirty="0">
                    <a:solidFill>
                      <a:schemeClr val="bg1"/>
                    </a:solidFill>
                    <a:latin typeface="Times New Roman" panose="02020603050405020304" pitchFamily="18" charset="0"/>
                    <a:cs typeface="Times New Roman" panose="02020603050405020304" pitchFamily="18" charset="0"/>
                  </a:rPr>
                  <a:t> đồng. Tìm lãi suất theo năm của ngân hàng đó, biết trong 24 tháng đó, lãi suất ngân hàng không thay đổi và bác Hoa không rút tiền ra khỏi ngân hàng.</a:t>
                </a:r>
              </a:p>
            </p:txBody>
          </p:sp>
        </mc:Choice>
        <mc:Fallback xmlns="">
          <p:sp>
            <p:nvSpPr>
              <p:cNvPr id="6" name="TextBox 5">
                <a:extLst>
                  <a:ext uri="{FF2B5EF4-FFF2-40B4-BE49-F238E27FC236}">
                    <a16:creationId xmlns:a16="http://schemas.microsoft.com/office/drawing/2014/main" id="{B313BB93-0BCF-B6D4-4B54-D1F9A23A9B95}"/>
                  </a:ext>
                </a:extLst>
              </p:cNvPr>
              <p:cNvSpPr txBox="1">
                <a:spLocks noRot="1" noChangeAspect="1" noMove="1" noResize="1" noEditPoints="1" noAdjustHandles="1" noChangeArrowheads="1" noChangeShapeType="1" noTextEdit="1"/>
              </p:cNvSpPr>
              <p:nvPr/>
            </p:nvSpPr>
            <p:spPr>
              <a:xfrm>
                <a:off x="118041" y="4569109"/>
                <a:ext cx="11766667" cy="1938992"/>
              </a:xfrm>
              <a:prstGeom prst="rect">
                <a:avLst/>
              </a:prstGeom>
              <a:blipFill>
                <a:blip r:embed="rId9"/>
                <a:stretch>
                  <a:fillRect l="-777" t="-2516" r="-777" b="-6289"/>
                </a:stretch>
              </a:blipFill>
            </p:spPr>
            <p:txBody>
              <a:bodyPr/>
              <a:lstStyle/>
              <a:p>
                <a:r>
                  <a:rPr lang="en-US">
                    <a:noFill/>
                  </a:rPr>
                  <a:t> </a:t>
                </a:r>
              </a:p>
            </p:txBody>
          </p:sp>
        </mc:Fallback>
      </mc:AlternateContent>
      <p:pic>
        <p:nvPicPr>
          <p:cNvPr id="7" name="Picture 6" descr="A diagram of a rectangular object with red text&#10;&#10;Description automatically generated with medium confidence">
            <a:extLst>
              <a:ext uri="{FF2B5EF4-FFF2-40B4-BE49-F238E27FC236}">
                <a16:creationId xmlns:a16="http://schemas.microsoft.com/office/drawing/2014/main" id="{3CD8872C-31E3-ADA4-67C6-9E182479BB02}"/>
              </a:ext>
            </a:extLst>
          </p:cNvPr>
          <p:cNvPicPr>
            <a:picLocks noChangeAspect="1"/>
          </p:cNvPicPr>
          <p:nvPr/>
        </p:nvPicPr>
        <p:blipFill rotWithShape="1">
          <a:blip r:embed="rId10">
            <a:extLst>
              <a:ext uri="{28A0092B-C50C-407E-A947-70E740481C1C}">
                <a14:useLocalDpi xmlns:a14="http://schemas.microsoft.com/office/drawing/2010/main" val="0"/>
              </a:ext>
            </a:extLst>
          </a:blip>
          <a:srcRect l="24157" t="36636" r="22282" b="24268"/>
          <a:stretch/>
        </p:blipFill>
        <p:spPr>
          <a:xfrm>
            <a:off x="6785174" y="1760230"/>
            <a:ext cx="5036024" cy="2570769"/>
          </a:xfrm>
          <a:prstGeom prst="rect">
            <a:avLst/>
          </a:prstGeom>
        </p:spPr>
      </p:pic>
    </p:spTree>
    <p:extLst>
      <p:ext uri="{BB962C8B-B14F-4D97-AF65-F5344CB8AC3E}">
        <p14:creationId xmlns:p14="http://schemas.microsoft.com/office/powerpoint/2010/main" val="36505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5"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heckerboard(across)">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4"/>
                </p:tgtEl>
              </p:cMediaNode>
            </p:video>
          </p:childTnLst>
        </p:cTn>
      </p:par>
    </p:tnLst>
    <p:bldLst>
      <p:bldP spid="3" grpId="0"/>
      <p:bldP spid="14" grpId="0"/>
      <p:bldP spid="5" grpId="0"/>
      <p:bldP spid="9"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12704</TotalTime>
  <Words>1962</Words>
  <Application>Microsoft Office PowerPoint</Application>
  <PresentationFormat>Widescreen</PresentationFormat>
  <Paragraphs>215</Paragraphs>
  <Slides>24</Slides>
  <Notes>14</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Agency FB</vt:lpstr>
      <vt:lpstr>Aptos</vt:lpstr>
      <vt:lpstr>Arial</vt:lpstr>
      <vt:lpstr>Calibri</vt:lpstr>
      <vt:lpstr>Calibri Light</vt:lpstr>
      <vt:lpstr>Cambria Math</vt:lpstr>
      <vt:lpstr>Times New Roman</vt:lpstr>
      <vt:lpstr>1_Office Theme</vt:lpstr>
      <vt:lpstr>Equation</vt:lpstr>
      <vt:lpstr>PowerPoint Presentation</vt:lpstr>
      <vt:lpstr>BÀI 7.2. PHƯƠNG TRÌNH BẬC HAI MỘT ẨN</vt:lpstr>
      <vt:lpstr>BÀI 7.2. PHƯƠNG TRÌNH BẬC HAI MỘT 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MyPC</cp:lastModifiedBy>
  <cp:revision>499</cp:revision>
  <dcterms:created xsi:type="dcterms:W3CDTF">2022-08-03T11:07:12Z</dcterms:created>
  <dcterms:modified xsi:type="dcterms:W3CDTF">2025-03-28T02:39:48Z</dcterms:modified>
</cp:coreProperties>
</file>