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570" r:id="rId2"/>
    <p:sldId id="368" r:id="rId3"/>
    <p:sldId id="596" r:id="rId4"/>
    <p:sldId id="384" r:id="rId5"/>
    <p:sldId id="591" r:id="rId6"/>
    <p:sldId id="573" r:id="rId7"/>
    <p:sldId id="600" r:id="rId8"/>
    <p:sldId id="613" r:id="rId9"/>
    <p:sldId id="597" r:id="rId10"/>
    <p:sldId id="598" r:id="rId11"/>
    <p:sldId id="599" r:id="rId12"/>
    <p:sldId id="601" r:id="rId13"/>
    <p:sldId id="602" r:id="rId14"/>
    <p:sldId id="605" r:id="rId15"/>
    <p:sldId id="603" r:id="rId16"/>
    <p:sldId id="604" r:id="rId17"/>
    <p:sldId id="606" r:id="rId18"/>
    <p:sldId id="607" r:id="rId19"/>
    <p:sldId id="608" r:id="rId20"/>
    <p:sldId id="612" r:id="rId21"/>
    <p:sldId id="578" r:id="rId22"/>
    <p:sldId id="594" r:id="rId23"/>
    <p:sldId id="611" r:id="rId24"/>
    <p:sldId id="579" r:id="rId25"/>
    <p:sldId id="595" r:id="rId26"/>
    <p:sldId id="381" r:id="rId2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FFF"/>
    <a:srgbClr val="0000CC"/>
    <a:srgbClr val="FF93FF"/>
    <a:srgbClr val="FFECAF"/>
    <a:srgbClr val="CC00CC"/>
    <a:srgbClr val="7F7F7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4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e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11" Type="http://schemas.openxmlformats.org/officeDocument/2006/relationships/image" Target="../media/image76.wmf"/><Relationship Id="rId5" Type="http://schemas.openxmlformats.org/officeDocument/2006/relationships/image" Target="../media/image70.wmf"/><Relationship Id="rId10" Type="http://schemas.openxmlformats.org/officeDocument/2006/relationships/image" Target="../media/image75.wmf"/><Relationship Id="rId4" Type="http://schemas.openxmlformats.org/officeDocument/2006/relationships/image" Target="../media/image69.wmf"/><Relationship Id="rId9" Type="http://schemas.openxmlformats.org/officeDocument/2006/relationships/image" Target="../media/image74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7" Type="http://schemas.openxmlformats.org/officeDocument/2006/relationships/image" Target="../media/image88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8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image" Target="../media/image100.wmf"/><Relationship Id="rId7" Type="http://schemas.openxmlformats.org/officeDocument/2006/relationships/image" Target="../media/image104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4" Type="http://schemas.openxmlformats.org/officeDocument/2006/relationships/image" Target="../media/image10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e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10" Type="http://schemas.openxmlformats.org/officeDocument/2006/relationships/image" Target="../media/image49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7292D-5B6E-4748-BD46-8839EDC6037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68A89-F29B-44A5-93B5-548F33E52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2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011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GV chốt kiến thức trọng tâm của bài</a:t>
            </a:r>
          </a:p>
          <a:p>
            <a:pPr marL="171450" indent="-171450">
              <a:buFontTx/>
              <a:buChar char="-"/>
            </a:pPr>
            <a:r>
              <a:rPr lang="en-US"/>
              <a:t>Yêu cầu HS đọc hiểu Ví dụ 3 Sgk/tr 54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09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GV cho HS hoạt động nhóm đôi trong 2 phút làm bài tập Luyện tập.</a:t>
            </a:r>
          </a:p>
          <a:p>
            <a:pPr marL="171450" indent="-171450">
              <a:buFontTx/>
              <a:buChar char="-"/>
            </a:pPr>
            <a:r>
              <a:rPr lang="en-US"/>
              <a:t>Đại diện 1 HS trong nhóm đại diện trình bày.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58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GV yêu cầu HS hoạt động cá nhân làm bài tập Vận dụng</a:t>
            </a:r>
          </a:p>
          <a:p>
            <a:pPr marL="171450" indent="-171450">
              <a:buFontTx/>
              <a:buChar char="-"/>
            </a:pPr>
            <a:r>
              <a:rPr lang="en-US"/>
              <a:t>HS làm nhanh nhất sẽ nộp bài để GV chấm, chữa bài, rút kinh nghiệm cho cả lớp.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0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GV chiếu bài toán mở đầu.</a:t>
            </a:r>
          </a:p>
          <a:p>
            <a:pPr marL="171450" indent="-171450">
              <a:buFontTx/>
              <a:buChar char="-"/>
            </a:pPr>
            <a:r>
              <a:rPr lang="en-US"/>
              <a:t>HS hoạt động cá nhân, trả lời miệng, tại chỗ.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37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HS đọc hiểu Ví dụ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76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HS hoạt động cá nhân, trả lời miệng.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82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GV phân công nhiệm vụ cho HS hoạt động nhóm, thời gian 2 phút.</a:t>
            </a:r>
          </a:p>
          <a:p>
            <a:pPr marL="171450" indent="-171450">
              <a:buFontTx/>
              <a:buChar char="-"/>
            </a:pPr>
            <a:r>
              <a:rPr lang="en-US"/>
              <a:t>Nhóm làm nhanh hơn của mỗi ý thì treo bảng nhóm và đại diện trình bày bài của nhóm.</a:t>
            </a:r>
          </a:p>
          <a:p>
            <a:pPr marL="171450" indent="-171450">
              <a:buFontTx/>
              <a:buChar char="-"/>
            </a:pPr>
            <a:r>
              <a:rPr lang="en-US"/>
              <a:t>Nhóm làm chậm hơn thì nhận xét bài của nhóm bạn.</a:t>
            </a:r>
          </a:p>
          <a:p>
            <a:pPr marL="171450" indent="-171450">
              <a:buFontTx/>
              <a:buChar char="-"/>
            </a:pPr>
            <a:r>
              <a:rPr lang="en-US"/>
              <a:t>GV nhận xét, đánh giá, bổ sung, chốt kiến thức.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53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HS quan sát, đọc hiểu Ví dụ 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3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GV gọi 1 HS lên bảng làm</a:t>
            </a:r>
          </a:p>
          <a:p>
            <a:pPr marL="171450" indent="-171450">
              <a:buFontTx/>
              <a:buChar char="-"/>
            </a:pPr>
            <a:r>
              <a:rPr lang="en-US"/>
              <a:t>HS dưới lớp làm bài vào vở rồi chú ý nhận xét bài của bạn.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60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GV phát phiếu học tập.</a:t>
            </a:r>
          </a:p>
          <a:p>
            <a:pPr marL="171450" indent="-171450">
              <a:buFontTx/>
              <a:buChar char="-"/>
            </a:pPr>
            <a:r>
              <a:rPr lang="en-US"/>
              <a:t>HS hoạt động cá nhân, làm bài vào phiếu học tập.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56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GV đưa ra nhận xét, HS chú ý nghe bài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93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4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7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2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0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5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34.wmf"/><Relationship Id="rId3" Type="http://schemas.openxmlformats.org/officeDocument/2006/relationships/image" Target="../media/image47.png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2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video" Target="../media/media1.mp4"/><Relationship Id="rId7" Type="http://schemas.openxmlformats.org/officeDocument/2006/relationships/image" Target="../media/image52.png"/><Relationship Id="rId2" Type="http://schemas.microsoft.com/office/2007/relationships/media" Target="../media/media1.mp4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jpe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38.w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2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47.wmf"/><Relationship Id="rId3" Type="http://schemas.openxmlformats.org/officeDocument/2006/relationships/oleObject" Target="../embeddings/oleObject27.bin"/><Relationship Id="rId21" Type="http://schemas.openxmlformats.org/officeDocument/2006/relationships/oleObject" Target="../embeddings/oleObject36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wmf"/><Relationship Id="rId20" Type="http://schemas.openxmlformats.org/officeDocument/2006/relationships/image" Target="../media/image48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43.wmf"/><Relationship Id="rId19" Type="http://schemas.openxmlformats.org/officeDocument/2006/relationships/oleObject" Target="../embeddings/oleObject35.bin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45.wmf"/><Relationship Id="rId22" Type="http://schemas.openxmlformats.org/officeDocument/2006/relationships/image" Target="../media/image4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56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5.wmf"/><Relationship Id="rId20" Type="http://schemas.openxmlformats.org/officeDocument/2006/relationships/image" Target="../media/image57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52.wmf"/><Relationship Id="rId19" Type="http://schemas.openxmlformats.org/officeDocument/2006/relationships/oleObject" Target="../embeddings/oleObject44.bin"/><Relationship Id="rId4" Type="http://schemas.openxmlformats.org/officeDocument/2006/relationships/image" Target="../media/image72.png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5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64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3.wmf"/><Relationship Id="rId20" Type="http://schemas.openxmlformats.org/officeDocument/2006/relationships/image" Target="../media/image65.e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0.bin"/><Relationship Id="rId10" Type="http://schemas.openxmlformats.org/officeDocument/2006/relationships/image" Target="../media/image60.wmf"/><Relationship Id="rId19" Type="http://schemas.openxmlformats.org/officeDocument/2006/relationships/oleObject" Target="../embeddings/oleObject52.bin"/><Relationship Id="rId4" Type="http://schemas.openxmlformats.org/officeDocument/2006/relationships/image" Target="../media/image75.png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6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57.bin"/><Relationship Id="rId18" Type="http://schemas.openxmlformats.org/officeDocument/2006/relationships/image" Target="../media/image72.wmf"/><Relationship Id="rId26" Type="http://schemas.openxmlformats.org/officeDocument/2006/relationships/image" Target="../media/image76.wmf"/><Relationship Id="rId3" Type="http://schemas.openxmlformats.org/officeDocument/2006/relationships/notesSlide" Target="../notesSlides/notesSlide8.xml"/><Relationship Id="rId21" Type="http://schemas.openxmlformats.org/officeDocument/2006/relationships/oleObject" Target="../embeddings/oleObject61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69.wmf"/><Relationship Id="rId17" Type="http://schemas.openxmlformats.org/officeDocument/2006/relationships/oleObject" Target="../embeddings/oleObject59.bin"/><Relationship Id="rId25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1.wmf"/><Relationship Id="rId20" Type="http://schemas.openxmlformats.org/officeDocument/2006/relationships/image" Target="../media/image73.e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56.bin"/><Relationship Id="rId24" Type="http://schemas.openxmlformats.org/officeDocument/2006/relationships/image" Target="../media/image75.wmf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23" Type="http://schemas.openxmlformats.org/officeDocument/2006/relationships/oleObject" Target="../embeddings/oleObject62.bin"/><Relationship Id="rId10" Type="http://schemas.openxmlformats.org/officeDocument/2006/relationships/image" Target="../media/image68.wmf"/><Relationship Id="rId19" Type="http://schemas.openxmlformats.org/officeDocument/2006/relationships/oleObject" Target="../embeddings/oleObject60.bin"/><Relationship Id="rId4" Type="http://schemas.openxmlformats.org/officeDocument/2006/relationships/image" Target="../media/image87.png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70.wmf"/><Relationship Id="rId22" Type="http://schemas.openxmlformats.org/officeDocument/2006/relationships/image" Target="../media/image7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68.bin"/><Relationship Id="rId18" Type="http://schemas.openxmlformats.org/officeDocument/2006/relationships/image" Target="../media/image83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80.wmf"/><Relationship Id="rId17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2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4.bin"/><Relationship Id="rId15" Type="http://schemas.openxmlformats.org/officeDocument/2006/relationships/oleObject" Target="../embeddings/oleObject69.bin"/><Relationship Id="rId10" Type="http://schemas.openxmlformats.org/officeDocument/2006/relationships/image" Target="../media/image79.wmf"/><Relationship Id="rId4" Type="http://schemas.openxmlformats.org/officeDocument/2006/relationships/image" Target="../media/image95.png"/><Relationship Id="rId9" Type="http://schemas.openxmlformats.org/officeDocument/2006/relationships/oleObject" Target="../embeddings/oleObject66.bin"/><Relationship Id="rId14" Type="http://schemas.openxmlformats.org/officeDocument/2006/relationships/image" Target="../media/image81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86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5.wmf"/><Relationship Id="rId12" Type="http://schemas.openxmlformats.org/officeDocument/2006/relationships/oleObject" Target="../embeddings/oleObject75.bin"/><Relationship Id="rId17" Type="http://schemas.openxmlformats.org/officeDocument/2006/relationships/image" Target="../media/image8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7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82.wmf"/><Relationship Id="rId5" Type="http://schemas.openxmlformats.org/officeDocument/2006/relationships/image" Target="../media/image84.wmf"/><Relationship Id="rId15" Type="http://schemas.openxmlformats.org/officeDocument/2006/relationships/image" Target="../media/image87.wmf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71.bin"/><Relationship Id="rId9" Type="http://schemas.openxmlformats.org/officeDocument/2006/relationships/image" Target="../media/image77.wmf"/><Relationship Id="rId14" Type="http://schemas.openxmlformats.org/officeDocument/2006/relationships/oleObject" Target="../embeddings/oleObject76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89.wmf"/><Relationship Id="rId4" Type="http://schemas.openxmlformats.org/officeDocument/2006/relationships/oleObject" Target="../embeddings/oleObject78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oleObject" Target="../embeddings/oleObject84.bin"/><Relationship Id="rId18" Type="http://schemas.openxmlformats.org/officeDocument/2006/relationships/image" Target="../media/image97.wmf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12" Type="http://schemas.openxmlformats.org/officeDocument/2006/relationships/image" Target="../media/image94.wmf"/><Relationship Id="rId17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6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83.bin"/><Relationship Id="rId5" Type="http://schemas.openxmlformats.org/officeDocument/2006/relationships/oleObject" Target="../embeddings/oleObject80.bin"/><Relationship Id="rId15" Type="http://schemas.openxmlformats.org/officeDocument/2006/relationships/oleObject" Target="../embeddings/oleObject85.bin"/><Relationship Id="rId10" Type="http://schemas.openxmlformats.org/officeDocument/2006/relationships/image" Target="../media/image93.wmf"/><Relationship Id="rId4" Type="http://schemas.openxmlformats.org/officeDocument/2006/relationships/image" Target="../media/image90.wmf"/><Relationship Id="rId9" Type="http://schemas.openxmlformats.org/officeDocument/2006/relationships/oleObject" Target="../embeddings/oleObject82.bin"/><Relationship Id="rId14" Type="http://schemas.openxmlformats.org/officeDocument/2006/relationships/image" Target="../media/image95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image" Target="../media/image102.wmf"/><Relationship Id="rId18" Type="http://schemas.openxmlformats.org/officeDocument/2006/relationships/oleObject" Target="../embeddings/oleObject94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99.wmf"/><Relationship Id="rId12" Type="http://schemas.openxmlformats.org/officeDocument/2006/relationships/oleObject" Target="../embeddings/oleObject91.bin"/><Relationship Id="rId17" Type="http://schemas.openxmlformats.org/officeDocument/2006/relationships/image" Target="../media/image10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3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101.emf"/><Relationship Id="rId5" Type="http://schemas.openxmlformats.org/officeDocument/2006/relationships/image" Target="../media/image98.wmf"/><Relationship Id="rId15" Type="http://schemas.openxmlformats.org/officeDocument/2006/relationships/image" Target="../media/image103.wmf"/><Relationship Id="rId10" Type="http://schemas.openxmlformats.org/officeDocument/2006/relationships/oleObject" Target="../embeddings/oleObject90.bin"/><Relationship Id="rId19" Type="http://schemas.openxmlformats.org/officeDocument/2006/relationships/image" Target="../media/image105.wmf"/><Relationship Id="rId4" Type="http://schemas.openxmlformats.org/officeDocument/2006/relationships/oleObject" Target="../embeddings/oleObject87.bin"/><Relationship Id="rId9" Type="http://schemas.openxmlformats.org/officeDocument/2006/relationships/image" Target="../media/image100.wmf"/><Relationship Id="rId14" Type="http://schemas.openxmlformats.org/officeDocument/2006/relationships/oleObject" Target="../embeddings/oleObject9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15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wmf"/><Relationship Id="rId20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5.bin"/><Relationship Id="rId4" Type="http://schemas.openxmlformats.org/officeDocument/2006/relationships/image" Target="../media/image26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2.emf"/><Relationship Id="rId3" Type="http://schemas.openxmlformats.org/officeDocument/2006/relationships/image" Target="../media/image34.png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20.emf"/><Relationship Id="rId1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-10664" y="9"/>
            <a:ext cx="12191999" cy="6857991"/>
          </a:xfrm>
          <a:prstGeom prst="rect">
            <a:avLst/>
          </a:prstGeom>
        </p:spPr>
      </p:pic>
      <p:sp>
        <p:nvSpPr>
          <p:cNvPr id="10" name="Hộp Văn bản 9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204293" y="2386625"/>
            <a:ext cx="3634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6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9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3050" y="6150104"/>
            <a:ext cx="12179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</a:t>
            </a: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2024 - 2025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1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3AC0B02-5D75-D7CA-3E91-F132A5C6CD6B}"/>
              </a:ext>
            </a:extLst>
          </p:cNvPr>
          <p:cNvSpPr txBox="1"/>
          <p:nvPr/>
        </p:nvSpPr>
        <p:spPr>
          <a:xfrm>
            <a:off x="1890455" y="316155"/>
            <a:ext cx="8057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HỌC CƠ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HOÀI MỸ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1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3AC0B02-5D75-D7CA-3E91-F132A5C6CD6B}"/>
              </a:ext>
            </a:extLst>
          </p:cNvPr>
          <p:cNvSpPr txBox="1"/>
          <p:nvPr/>
        </p:nvSpPr>
        <p:spPr>
          <a:xfrm>
            <a:off x="3990181" y="4191421"/>
            <a:ext cx="5015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Tường Đạt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8861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885E93-8094-B499-6813-9FDFCEA89198}"/>
                  </a:ext>
                </a:extLst>
              </p:cNvPr>
              <p:cNvSpPr txBox="1"/>
              <p:nvPr/>
            </p:nvSpPr>
            <p:spPr>
              <a:xfrm>
                <a:off x="500063" y="1514485"/>
                <a:ext cx="11387137" cy="2862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 dụ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6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6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36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/trang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52</m:t>
                    </m:r>
                  </m:oMath>
                </a14:m>
                <a:r>
                  <a:rPr lang="en-US" sz="36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các phương trình sau đây, phương trình nào là phương trình bậc hai một ẩn? Đối với những phương trình bậc hai một ẩn đó, xác định hệ số </a:t>
                </a:r>
                <a:r>
                  <a:rPr lang="en-US" sz="36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36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i="1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hệ số </a:t>
                </a:r>
                <a:r>
                  <a:rPr lang="en-US" sz="36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36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hệ số tự do </a:t>
                </a:r>
                <a:r>
                  <a:rPr lang="en-US" sz="36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885E93-8094-B499-6813-9FDFCEA89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63" y="1514485"/>
                <a:ext cx="11387137" cy="2862322"/>
              </a:xfrm>
              <a:prstGeom prst="rect">
                <a:avLst/>
              </a:prstGeom>
              <a:blipFill>
                <a:blip r:embed="rId4"/>
                <a:stretch>
                  <a:fillRect l="-1606" t="-3404" r="-2088" b="-68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63F503-17CB-F81E-040E-1659E2A82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PHƯƠNG TRÌNH BẬC HAI MỘT ẨN</a:t>
            </a:r>
            <a:endParaRPr lang="en-US" sz="2800">
              <a:solidFill>
                <a:srgbClr val="FFFF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625325"/>
              </p:ext>
            </p:extLst>
          </p:nvPr>
        </p:nvGraphicFramePr>
        <p:xfrm>
          <a:off x="1090636" y="4380926"/>
          <a:ext cx="3392875" cy="2108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5" imgW="1307880" imgH="812520" progId="Equation.DSMT4">
                  <p:embed/>
                </p:oleObj>
              </mc:Choice>
              <mc:Fallback>
                <p:oleObj name="Equation" r:id="rId5" imgW="130788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0636" y="4380926"/>
                        <a:ext cx="3392875" cy="2108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5087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525B17-44D1-9323-F65C-5684947814F8}"/>
                  </a:ext>
                </a:extLst>
              </p:cNvPr>
              <p:cNvSpPr txBox="1"/>
              <p:nvPr/>
            </p:nvSpPr>
            <p:spPr>
              <a:xfrm>
                <a:off x="717948" y="1094815"/>
                <a:ext cx="10669190" cy="5203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Ví</a:t>
                </a:r>
                <a:r>
                  <a:rPr lang="en-US" sz="36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dụ</a:t>
                </a:r>
                <a:r>
                  <a:rPr lang="en-US" sz="36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6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en-US" sz="36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sgk</a:t>
                </a:r>
                <a:r>
                  <a:rPr lang="en-US" sz="36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36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trang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52</m:t>
                    </m:r>
                  </m:oMath>
                </a14:m>
                <a:r>
                  <a:rPr lang="en-US" sz="36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endParaRPr lang="en-US" sz="3600" dirty="0">
                  <a:solidFill>
                    <a:srgbClr val="FFC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 err="1">
                    <a:solidFill>
                      <a:schemeClr val="accent4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</a:t>
                </a:r>
                <a:r>
                  <a:rPr lang="en-US" sz="3600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accent4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</a:t>
                </a:r>
                <a:r>
                  <a:rPr lang="en-US" sz="3600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en-US" sz="3600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Phương trình                           là phương trình bậc hai ẩn 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có 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Phương trình                           không phải là phương trình bậc hai ẩn 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vì có 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Phương trình                    là phương trình bậc hai ẩn 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có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525B17-44D1-9323-F65C-568494781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48" y="1094815"/>
                <a:ext cx="10669190" cy="5203540"/>
              </a:xfrm>
              <a:prstGeom prst="rect">
                <a:avLst/>
              </a:prstGeom>
              <a:blipFill>
                <a:blip r:embed="rId3"/>
                <a:stretch>
                  <a:fillRect l="-1771" t="-1290" r="-229" b="-22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C7DFE39-F057-59EC-D5DA-30AF24510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PHƯƠNG TRÌNH BẬC HAI MỘT ẨN</a:t>
            </a:r>
            <a:endParaRPr lang="en-US" sz="2800">
              <a:solidFill>
                <a:srgbClr val="FFFF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06380" y="2397974"/>
            <a:ext cx="3987566" cy="1256757"/>
            <a:chOff x="2706380" y="2397974"/>
            <a:chExt cx="3987566" cy="1256757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2850780"/>
                </p:ext>
              </p:extLst>
            </p:nvPr>
          </p:nvGraphicFramePr>
          <p:xfrm>
            <a:off x="3729300" y="2397974"/>
            <a:ext cx="2964646" cy="5599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Equation" r:id="rId4" imgW="1143000" imgH="215640" progId="Equation.DSMT4">
                    <p:embed/>
                  </p:oleObj>
                </mc:Choice>
                <mc:Fallback>
                  <p:oleObj name="Equation" r:id="rId4" imgW="1143000" imgH="215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729300" y="2397974"/>
                          <a:ext cx="2964646" cy="5599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18224"/>
                </p:ext>
              </p:extLst>
            </p:nvPr>
          </p:nvGraphicFramePr>
          <p:xfrm>
            <a:off x="2706380" y="3094742"/>
            <a:ext cx="3458759" cy="5599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Equation" r:id="rId6" imgW="1333440" imgH="215640" progId="Equation.DSMT4">
                    <p:embed/>
                  </p:oleObj>
                </mc:Choice>
                <mc:Fallback>
                  <p:oleObj name="Equation" r:id="rId6" imgW="1333440" imgH="215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706380" y="3094742"/>
                          <a:ext cx="3458759" cy="5599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3760803" y="3680351"/>
            <a:ext cx="2964646" cy="1205713"/>
            <a:chOff x="3760803" y="3680351"/>
            <a:chExt cx="2964646" cy="1205713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4539484"/>
                </p:ext>
              </p:extLst>
            </p:nvPr>
          </p:nvGraphicFramePr>
          <p:xfrm>
            <a:off x="3760803" y="3680351"/>
            <a:ext cx="2964646" cy="5599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name="Equation" r:id="rId8" imgW="1143000" imgH="215640" progId="Equation.DSMT4">
                    <p:embed/>
                  </p:oleObj>
                </mc:Choice>
                <mc:Fallback>
                  <p:oleObj name="Equation" r:id="rId8" imgW="1143000" imgH="215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760803" y="3680351"/>
                          <a:ext cx="2964646" cy="5599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1302363"/>
                </p:ext>
              </p:extLst>
            </p:nvPr>
          </p:nvGraphicFramePr>
          <p:xfrm>
            <a:off x="5003016" y="4342545"/>
            <a:ext cx="1231977" cy="5435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" name="Equation" r:id="rId10" imgW="431640" imgH="190440" progId="Equation.DSMT4">
                    <p:embed/>
                  </p:oleObj>
                </mc:Choice>
                <mc:Fallback>
                  <p:oleObj name="Equation" r:id="rId10" imgW="431640" imgH="1904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003016" y="4342545"/>
                          <a:ext cx="1231977" cy="54351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1812893" y="4899460"/>
            <a:ext cx="4130110" cy="1284452"/>
            <a:chOff x="1812893" y="4899460"/>
            <a:chExt cx="4130110" cy="1284452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4222145"/>
                </p:ext>
              </p:extLst>
            </p:nvPr>
          </p:nvGraphicFramePr>
          <p:xfrm>
            <a:off x="3696459" y="4899460"/>
            <a:ext cx="2246544" cy="615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" name="Equation" r:id="rId12" imgW="787320" imgH="215640" progId="Equation.DSMT4">
                    <p:embed/>
                  </p:oleObj>
                </mc:Choice>
                <mc:Fallback>
                  <p:oleObj name="Equation" r:id="rId12" imgW="787320" imgH="215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696459" y="4899460"/>
                          <a:ext cx="2246544" cy="6159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0882002"/>
                </p:ext>
              </p:extLst>
            </p:nvPr>
          </p:nvGraphicFramePr>
          <p:xfrm>
            <a:off x="1812893" y="5623923"/>
            <a:ext cx="3458759" cy="5599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1" name="Equation" r:id="rId14" imgW="1333440" imgH="215640" progId="Equation.DSMT4">
                    <p:embed/>
                  </p:oleObj>
                </mc:Choice>
                <mc:Fallback>
                  <p:oleObj name="Equation" r:id="rId14" imgW="1333440" imgH="215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812893" y="5623923"/>
                          <a:ext cx="3458759" cy="5599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6285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7677725-C77E-A16C-31E3-B9C36C78CF8C}"/>
                  </a:ext>
                </a:extLst>
              </p:cNvPr>
              <p:cNvSpPr txBox="1"/>
              <p:nvPr/>
            </p:nvSpPr>
            <p:spPr>
              <a:xfrm>
                <a:off x="571510" y="1585920"/>
                <a:ext cx="11115665" cy="3575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400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Luyện tập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400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(sgk/trang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52</m:t>
                    </m:r>
                  </m:oMath>
                </a14:m>
                <a:r>
                  <a:rPr lang="en-US" sz="400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40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hai ví dụ về: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40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Phương trình bậc hai ẩn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40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40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Phương trình không phải là phương trình bậc hai một ẩn.</a:t>
                </a:r>
                <a:endParaRPr lang="en-US" sz="400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7677725-C77E-A16C-31E3-B9C36C78C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10" y="1585920"/>
                <a:ext cx="11115665" cy="3575018"/>
              </a:xfrm>
              <a:prstGeom prst="rect">
                <a:avLst/>
              </a:prstGeom>
              <a:blipFill>
                <a:blip r:embed="rId3"/>
                <a:stretch>
                  <a:fillRect l="-1975" t="-2044" b="-6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8FB5E6B-B45E-DD45-7E05-F0E3D164D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PHƯƠNG TRÌNH BẬC HAI MỘT ẨN</a:t>
            </a:r>
            <a:endParaRPr lang="en-US" sz="28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287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17D2AE-8661-EFF6-6E35-C0A038C45FBA}"/>
                  </a:ext>
                </a:extLst>
              </p:cNvPr>
              <p:cNvSpPr txBox="1"/>
              <p:nvPr/>
            </p:nvSpPr>
            <p:spPr>
              <a:xfrm>
                <a:off x="714375" y="1600200"/>
                <a:ext cx="10972800" cy="45520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* </a:t>
                </a:r>
                <a:r>
                  <a:rPr lang="en-US" sz="36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Luyện tập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6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en-US" sz="36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sgk</a:t>
                </a:r>
                <a:r>
                  <a:rPr lang="en-US" sz="36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/trang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52</m:t>
                    </m:r>
                  </m:oMath>
                </a14:m>
                <a:r>
                  <a:rPr lang="en-US" sz="36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r>
                  <a:rPr lang="en-US" sz="3600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 giải:</a:t>
                </a:r>
                <a:endParaRPr lang="en-US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Hai phương trình bậc hai ẩn t: 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Hai phương trình không phải là phương trình bậc hai một ẩn t: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17D2AE-8661-EFF6-6E35-C0A038C45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5" y="1600200"/>
                <a:ext cx="10972800" cy="4552015"/>
              </a:xfrm>
              <a:prstGeom prst="rect">
                <a:avLst/>
              </a:prstGeom>
              <a:blipFill>
                <a:blip r:embed="rId3"/>
                <a:stretch>
                  <a:fillRect l="-1667" t="-14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AEA8859-7BED-5DFA-B557-EDBBCF4E0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PHƯƠNG TRÌNH BẬC HAI MỘT ẨN</a:t>
            </a:r>
            <a:endParaRPr lang="en-US" sz="2800">
              <a:solidFill>
                <a:srgbClr val="FFFF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307732"/>
              </p:ext>
            </p:extLst>
          </p:nvPr>
        </p:nvGraphicFramePr>
        <p:xfrm>
          <a:off x="2449068" y="3559432"/>
          <a:ext cx="5303427" cy="625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2044440" imgH="241200" progId="Equation.DSMT4">
                  <p:embed/>
                </p:oleObj>
              </mc:Choice>
              <mc:Fallback>
                <p:oleObj name="Equation" r:id="rId4" imgW="2044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49068" y="3559432"/>
                        <a:ext cx="5303427" cy="625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76429"/>
              </p:ext>
            </p:extLst>
          </p:nvPr>
        </p:nvGraphicFramePr>
        <p:xfrm>
          <a:off x="2449068" y="5399178"/>
          <a:ext cx="5072843" cy="625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6" imgW="1955520" imgH="241200" progId="Equation.DSMT4">
                  <p:embed/>
                </p:oleObj>
              </mc:Choice>
              <mc:Fallback>
                <p:oleObj name="Equation" r:id="rId6" imgW="19555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49068" y="5399178"/>
                        <a:ext cx="5072843" cy="625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749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BFB3FB-90D7-63C6-FEF9-0F275CC2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PHƯƠNG TRÌNH BẬC HAI MỘT ẨN</a:t>
            </a:r>
            <a:endParaRPr lang="en-US" sz="2800">
              <a:solidFill>
                <a:srgbClr val="FFFF00"/>
              </a:solidFill>
            </a:endParaRPr>
          </a:p>
        </p:txBody>
      </p:sp>
      <p:pic>
        <p:nvPicPr>
          <p:cNvPr id="8" name="Picture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726841-2B10-B74D-5DAD-52BF801175D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075" y="1327168"/>
            <a:ext cx="2228010" cy="148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DDA1E83-A68C-1238-82A7-A36E7F0E8F44}"/>
              </a:ext>
            </a:extLst>
          </p:cNvPr>
          <p:cNvSpPr txBox="1">
            <a:spLocks/>
          </p:cNvSpPr>
          <p:nvPr/>
        </p:nvSpPr>
        <p:spPr>
          <a:xfrm>
            <a:off x="589718" y="1030976"/>
            <a:ext cx="5241235" cy="18066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4400">
                <a:solidFill>
                  <a:srgbClr val="FFFF00"/>
                </a:solidFill>
                <a:latin typeface="Times New Roman" panose="02020603050405020304" pitchFamily="18" charset="0"/>
              </a:rPr>
              <a:t>II. Giải phương trình:</a:t>
            </a:r>
            <a:endParaRPr lang="en-US" sz="440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DB4058-3A8B-8FAC-CEDE-2BCA1B6977BE}"/>
                  </a:ext>
                </a:extLst>
              </p:cNvPr>
              <p:cNvSpPr txBox="1"/>
              <p:nvPr/>
            </p:nvSpPr>
            <p:spPr>
              <a:xfrm>
                <a:off x="946533" y="2140092"/>
                <a:ext cx="5241235" cy="13665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Hoạt động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36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en-US" sz="36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sgk</a:t>
                </a:r>
                <a:r>
                  <a:rPr lang="en-US" sz="36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/trang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53</m:t>
                    </m:r>
                  </m:oMath>
                </a14:m>
                <a:r>
                  <a:rPr lang="en-US" sz="36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 các phương trình: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DB4058-3A8B-8FAC-CEDE-2BCA1B697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33" y="2140092"/>
                <a:ext cx="5241235" cy="1366528"/>
              </a:xfrm>
              <a:prstGeom prst="rect">
                <a:avLst/>
              </a:prstGeom>
              <a:blipFill>
                <a:blip r:embed="rId7"/>
                <a:stretch>
                  <a:fillRect l="-3488" t="-4464" r="-2907" b="-120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837B220-C52C-8806-CB0C-7A73AAC742D4}"/>
              </a:ext>
            </a:extLst>
          </p:cNvPr>
          <p:cNvSpPr txBox="1"/>
          <p:nvPr/>
        </p:nvSpPr>
        <p:spPr>
          <a:xfrm>
            <a:off x="6332949" y="2917771"/>
            <a:ext cx="5111339" cy="2589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nhóm: (2 phút)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Nhóm 1; 2: Làm ý </a:t>
            </a:r>
            <a:r>
              <a:rPr lang="en-US" sz="36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Nhóm 3; 4: Làm ý </a:t>
            </a:r>
            <a:r>
              <a:rPr lang="en-US" sz="36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Nhóm 5; 6: Làm ý </a:t>
            </a:r>
            <a:r>
              <a:rPr lang="en-US" sz="36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</a:t>
            </a:r>
          </a:p>
        </p:txBody>
      </p:sp>
      <p:pic>
        <p:nvPicPr>
          <p:cNvPr id="2" name="Đồng hồ đếm ngược 2 phút có tiếng">
            <a:hlinkClick r:id="" action="ppaction://media"/>
            <a:extLst>
              <a:ext uri="{FF2B5EF4-FFF2-40B4-BE49-F238E27FC236}">
                <a16:creationId xmlns:a16="http://schemas.microsoft.com/office/drawing/2014/main" id="{EE99E18D-76F2-A428-E42E-D880A630A0EC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31462" y="163054"/>
            <a:ext cx="1885351" cy="106051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520812"/>
              </p:ext>
            </p:extLst>
          </p:nvPr>
        </p:nvGraphicFramePr>
        <p:xfrm>
          <a:off x="1176665" y="3380465"/>
          <a:ext cx="2832886" cy="2470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9" imgW="1091880" imgH="952200" progId="Equation.DSMT4">
                  <p:embed/>
                </p:oleObj>
              </mc:Choice>
              <mc:Fallback>
                <p:oleObj name="Equation" r:id="rId9" imgW="109188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76665" y="3380465"/>
                        <a:ext cx="2832886" cy="2470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445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DA09B06-5791-0162-3535-1992A336917A}"/>
              </a:ext>
            </a:extLst>
          </p:cNvPr>
          <p:cNvSpPr txBox="1"/>
          <p:nvPr/>
        </p:nvSpPr>
        <p:spPr>
          <a:xfrm>
            <a:off x="228601" y="100002"/>
            <a:ext cx="11815762" cy="6695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Nhận xét: 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36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m, n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hai số thực. Ta có thể giải phương trình                     như sau: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Khi            , ta có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hoặc</a:t>
            </a:r>
            <a:endParaRPr lang="en-US" sz="36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endParaRPr lang="en-US" sz="36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 vậy, phương trình có hai nghiệm là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Khi  </a:t>
            </a:r>
            <a:r>
              <a:rPr lang="en-US" sz="36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 = 0 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phương trình có nghiệm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(nghiệm kép)</a:t>
            </a:r>
            <a:endParaRPr lang="en-US" sz="36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Khi </a:t>
            </a:r>
            <a:r>
              <a:rPr lang="en-US" sz="36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&lt; 0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phương trình vô nghiệm.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402460"/>
              </p:ext>
            </p:extLst>
          </p:nvPr>
        </p:nvGraphicFramePr>
        <p:xfrm>
          <a:off x="1229758" y="719734"/>
          <a:ext cx="2338779" cy="757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3" imgW="901440" imgH="291960" progId="Equation.DSMT4">
                  <p:embed/>
                </p:oleObj>
              </mc:Choice>
              <mc:Fallback>
                <p:oleObj name="Equation" r:id="rId3" imgW="90144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9758" y="719734"/>
                        <a:ext cx="2338779" cy="757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805593"/>
              </p:ext>
            </p:extLst>
          </p:nvPr>
        </p:nvGraphicFramePr>
        <p:xfrm>
          <a:off x="1478358" y="1449656"/>
          <a:ext cx="1231977" cy="543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5" imgW="431640" imgH="190440" progId="Equation.DSMT4">
                  <p:embed/>
                </p:oleObj>
              </mc:Choice>
              <mc:Fallback>
                <p:oleObj name="Equation" r:id="rId5" imgW="43164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8358" y="1449656"/>
                        <a:ext cx="1231977" cy="543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138302"/>
              </p:ext>
            </p:extLst>
          </p:nvPr>
        </p:nvGraphicFramePr>
        <p:xfrm>
          <a:off x="3898573" y="1304718"/>
          <a:ext cx="2572657" cy="833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7" imgW="901440" imgH="291960" progId="Equation.DSMT4">
                  <p:embed/>
                </p:oleObj>
              </mc:Choice>
              <mc:Fallback>
                <p:oleObj name="Equation" r:id="rId7" imgW="90144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98573" y="1304718"/>
                        <a:ext cx="2572657" cy="833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350235"/>
              </p:ext>
            </p:extLst>
          </p:nvPr>
        </p:nvGraphicFramePr>
        <p:xfrm>
          <a:off x="1213285" y="1910045"/>
          <a:ext cx="2355252" cy="724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9" imgW="825480" imgH="253800" progId="Equation.DSMT4">
                  <p:embed/>
                </p:oleObj>
              </mc:Choice>
              <mc:Fallback>
                <p:oleObj name="Equation" r:id="rId9" imgW="825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13285" y="1910045"/>
                        <a:ext cx="2355252" cy="724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796382"/>
              </p:ext>
            </p:extLst>
          </p:nvPr>
        </p:nvGraphicFramePr>
        <p:xfrm>
          <a:off x="4553221" y="1955492"/>
          <a:ext cx="2645124" cy="724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11" imgW="927000" imgH="253800" progId="Equation.DSMT4">
                  <p:embed/>
                </p:oleObj>
              </mc:Choice>
              <mc:Fallback>
                <p:oleObj name="Equation" r:id="rId11" imgW="927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53221" y="1955492"/>
                        <a:ext cx="2645124" cy="724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984749"/>
              </p:ext>
            </p:extLst>
          </p:nvPr>
        </p:nvGraphicFramePr>
        <p:xfrm>
          <a:off x="1195170" y="2571717"/>
          <a:ext cx="2391481" cy="724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13" imgW="838080" imgH="253800" progId="Equation.DSMT4">
                  <p:embed/>
                </p:oleObj>
              </mc:Choice>
              <mc:Fallback>
                <p:oleObj name="Equation" r:id="rId13" imgW="838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95170" y="2571717"/>
                        <a:ext cx="2391481" cy="724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901328"/>
              </p:ext>
            </p:extLst>
          </p:nvPr>
        </p:nvGraphicFramePr>
        <p:xfrm>
          <a:off x="4553220" y="2559550"/>
          <a:ext cx="2355252" cy="724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15" imgW="825480" imgH="253800" progId="Equation.DSMT4">
                  <p:embed/>
                </p:oleObj>
              </mc:Choice>
              <mc:Fallback>
                <p:oleObj name="Equation" r:id="rId15" imgW="825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553220" y="2559550"/>
                        <a:ext cx="2355252" cy="724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327210"/>
              </p:ext>
            </p:extLst>
          </p:nvPr>
        </p:nvGraphicFramePr>
        <p:xfrm>
          <a:off x="7699943" y="3298809"/>
          <a:ext cx="2500187" cy="797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17" imgW="876240" imgH="279360" progId="Equation.DSMT4">
                  <p:embed/>
                </p:oleObj>
              </mc:Choice>
              <mc:Fallback>
                <p:oleObj name="Equation" r:id="rId17" imgW="8762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699943" y="3298809"/>
                        <a:ext cx="2500187" cy="797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357652"/>
              </p:ext>
            </p:extLst>
          </p:nvPr>
        </p:nvGraphicFramePr>
        <p:xfrm>
          <a:off x="824290" y="3956886"/>
          <a:ext cx="2536422" cy="797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19" imgW="888840" imgH="279360" progId="Equation.DSMT4">
                  <p:embed/>
                </p:oleObj>
              </mc:Choice>
              <mc:Fallback>
                <p:oleObj name="Equation" r:id="rId19" imgW="8888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24290" y="3956886"/>
                        <a:ext cx="2536422" cy="797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01173"/>
              </p:ext>
            </p:extLst>
          </p:nvPr>
        </p:nvGraphicFramePr>
        <p:xfrm>
          <a:off x="536261" y="5389712"/>
          <a:ext cx="2174074" cy="688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21" imgW="761760" imgH="241200" progId="Equation.DSMT4">
                  <p:embed/>
                </p:oleObj>
              </mc:Choice>
              <mc:Fallback>
                <p:oleObj name="Equation" r:id="rId21" imgW="7617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36261" y="5389712"/>
                        <a:ext cx="2174074" cy="688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365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2ED3EC-F824-5920-5DAB-9D9D868AFB3F}"/>
                  </a:ext>
                </a:extLst>
              </p:cNvPr>
              <p:cNvSpPr txBox="1"/>
              <p:nvPr/>
            </p:nvSpPr>
            <p:spPr>
              <a:xfrm>
                <a:off x="157163" y="814392"/>
                <a:ext cx="11858625" cy="5249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* </a:t>
                </a:r>
                <a:r>
                  <a:rPr lang="en-US" sz="36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Ví dụ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36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en-US" sz="36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sgk</a:t>
                </a:r>
                <a:r>
                  <a:rPr lang="en-US" sz="36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/trang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53</m:t>
                    </m:r>
                  </m:oMath>
                </a14:m>
                <a:r>
                  <a:rPr lang="en-US" sz="36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endParaRPr lang="en-US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 phương trình:  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 giải:</a:t>
                </a:r>
                <a:endParaRPr lang="en-US" sz="3600" dirty="0"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có:                    suy ra: </a:t>
                </a:r>
                <a:endParaRPr lang="en-US" sz="3600" i="1" dirty="0">
                  <a:solidFill>
                    <a:schemeClr val="bg1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hoặc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Nên                  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hoặc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 phương trình đã cho có hai nghiệm là           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2ED3EC-F824-5920-5DAB-9D9D868AF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63" y="814392"/>
                <a:ext cx="11858625" cy="5249194"/>
              </a:xfrm>
              <a:prstGeom prst="rect">
                <a:avLst/>
              </a:prstGeom>
              <a:blipFill>
                <a:blip r:embed="rId4"/>
                <a:stretch>
                  <a:fillRect l="-1594" t="-1278" b="-12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C29EE66-84CD-36FD-ABA5-4A02B0949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PHƯƠNG TRÌNH BẬC HAI MỘT ẨN</a:t>
            </a:r>
            <a:endParaRPr lang="en-US" sz="2800">
              <a:solidFill>
                <a:srgbClr val="FFFF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165972"/>
              </p:ext>
            </p:extLst>
          </p:nvPr>
        </p:nvGraphicFramePr>
        <p:xfrm>
          <a:off x="3700322" y="1412462"/>
          <a:ext cx="2108195" cy="757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5" imgW="812520" imgH="291960" progId="Equation.DSMT4">
                  <p:embed/>
                </p:oleObj>
              </mc:Choice>
              <mc:Fallback>
                <p:oleObj name="Equation" r:id="rId5" imgW="8125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00322" y="1412462"/>
                        <a:ext cx="2108195" cy="757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23925"/>
              </p:ext>
            </p:extLst>
          </p:nvPr>
        </p:nvGraphicFramePr>
        <p:xfrm>
          <a:off x="1482870" y="2663248"/>
          <a:ext cx="21050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7" imgW="2104943" imgH="752662" progId="Equation.DSMT4">
                  <p:embed/>
                </p:oleObj>
              </mc:Choice>
              <mc:Fallback>
                <p:oleObj name="Equation" r:id="rId7" imgW="2104943" imgH="75266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82870" y="2663248"/>
                        <a:ext cx="2105025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868440"/>
              </p:ext>
            </p:extLst>
          </p:nvPr>
        </p:nvGraphicFramePr>
        <p:xfrm>
          <a:off x="2039615" y="3318575"/>
          <a:ext cx="1910553" cy="658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9" imgW="736560" imgH="253800" progId="Equation.DSMT4">
                  <p:embed/>
                </p:oleObj>
              </mc:Choice>
              <mc:Fallback>
                <p:oleObj name="Equation" r:id="rId9" imgW="7365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39615" y="3318575"/>
                        <a:ext cx="1910553" cy="658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841306"/>
              </p:ext>
            </p:extLst>
          </p:nvPr>
        </p:nvGraphicFramePr>
        <p:xfrm>
          <a:off x="4913602" y="3252694"/>
          <a:ext cx="2391481" cy="724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11" imgW="838080" imgH="253800" progId="Equation.DSMT4">
                  <p:embed/>
                </p:oleObj>
              </mc:Choice>
              <mc:Fallback>
                <p:oleObj name="Equation" r:id="rId11" imgW="838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13602" y="3252694"/>
                        <a:ext cx="2391481" cy="724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634548"/>
              </p:ext>
            </p:extLst>
          </p:nvPr>
        </p:nvGraphicFramePr>
        <p:xfrm>
          <a:off x="2006677" y="3983067"/>
          <a:ext cx="1943491" cy="658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13" imgW="749160" imgH="253800" progId="Equation.DSMT4">
                  <p:embed/>
                </p:oleObj>
              </mc:Choice>
              <mc:Fallback>
                <p:oleObj name="Equation" r:id="rId13" imgW="749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06677" y="3983067"/>
                        <a:ext cx="1943491" cy="658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86045"/>
              </p:ext>
            </p:extLst>
          </p:nvPr>
        </p:nvGraphicFramePr>
        <p:xfrm>
          <a:off x="4899747" y="3910837"/>
          <a:ext cx="2101608" cy="724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15" imgW="736560" imgH="253800" progId="Equation.DSMT4">
                  <p:embed/>
                </p:oleObj>
              </mc:Choice>
              <mc:Fallback>
                <p:oleObj name="Equation" r:id="rId15" imgW="7365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899747" y="3910837"/>
                        <a:ext cx="2101608" cy="724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543211"/>
              </p:ext>
            </p:extLst>
          </p:nvPr>
        </p:nvGraphicFramePr>
        <p:xfrm>
          <a:off x="8033667" y="4527510"/>
          <a:ext cx="2246544" cy="797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17" imgW="787320" imgH="279360" progId="Equation.DSMT4">
                  <p:embed/>
                </p:oleObj>
              </mc:Choice>
              <mc:Fallback>
                <p:oleObj name="Equation" r:id="rId17" imgW="787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033667" y="4527510"/>
                        <a:ext cx="2246544" cy="797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201707"/>
              </p:ext>
            </p:extLst>
          </p:nvPr>
        </p:nvGraphicFramePr>
        <p:xfrm>
          <a:off x="700955" y="5112011"/>
          <a:ext cx="2511059" cy="876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19" imgW="799920" imgH="279360" progId="Equation.DSMT4">
                  <p:embed/>
                </p:oleObj>
              </mc:Choice>
              <mc:Fallback>
                <p:oleObj name="Equation" r:id="rId19" imgW="7999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00955" y="5112011"/>
                        <a:ext cx="2511059" cy="8768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648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26AC6BE-A022-2F54-4B42-E31557D5E413}"/>
                  </a:ext>
                </a:extLst>
              </p:cNvPr>
              <p:cNvSpPr txBox="1"/>
              <p:nvPr/>
            </p:nvSpPr>
            <p:spPr>
              <a:xfrm>
                <a:off x="471487" y="785818"/>
                <a:ext cx="11501437" cy="5251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* </a:t>
                </a:r>
                <a:r>
                  <a:rPr lang="en-US" sz="36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Luyện tập </a:t>
                </a:r>
                <a14:m>
                  <m:oMath xmlns:m="http://schemas.openxmlformats.org/officeDocument/2006/math">
                    <m:r>
                      <a:rPr lang="en-US" sz="3600" b="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36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en-US" sz="36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sgk</a:t>
                </a:r>
                <a:r>
                  <a:rPr lang="en-US" sz="36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/trang </a:t>
                </a:r>
                <a14:m>
                  <m:oMath xmlns:m="http://schemas.openxmlformats.org/officeDocument/2006/math">
                    <m:r>
                      <a:rPr lang="en-US" sz="3600" b="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53</m:t>
                    </m:r>
                  </m:oMath>
                </a14:m>
                <a:r>
                  <a:rPr lang="en-US" sz="36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 phương trình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endParaRPr lang="en-US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 giải:</a:t>
                </a:r>
                <a:endParaRPr lang="en-US" sz="3600" dirty="0"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có: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Suy ra:                    hoặc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Nên                      hoặc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ậy phương trình đã cho có hai nghiệm là 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à                    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26AC6BE-A022-2F54-4B42-E31557D5E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87" y="785818"/>
                <a:ext cx="11501437" cy="5251246"/>
              </a:xfrm>
              <a:prstGeom prst="rect">
                <a:avLst/>
              </a:prstGeom>
              <a:blipFill>
                <a:blip r:embed="rId4"/>
                <a:stretch>
                  <a:fillRect l="-1590" t="-1278" b="-12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237ADE0-8DF7-8594-9E61-10F9A936A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PHƯƠNG TRÌNH BẬC HAI MỘT ẨN</a:t>
            </a:r>
            <a:endParaRPr lang="en-US" sz="2800">
              <a:solidFill>
                <a:srgbClr val="FFFF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952708"/>
              </p:ext>
            </p:extLst>
          </p:nvPr>
        </p:nvGraphicFramePr>
        <p:xfrm>
          <a:off x="3954176" y="1413327"/>
          <a:ext cx="2371719" cy="757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5" imgW="914400" imgH="291960" progId="Equation.DSMT4">
                  <p:embed/>
                </p:oleObj>
              </mc:Choice>
              <mc:Fallback>
                <p:oleObj name="Equation" r:id="rId5" imgW="9144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4176" y="1413327"/>
                        <a:ext cx="2371719" cy="757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863478"/>
              </p:ext>
            </p:extLst>
          </p:nvPr>
        </p:nvGraphicFramePr>
        <p:xfrm>
          <a:off x="1974813" y="3322872"/>
          <a:ext cx="2174074" cy="658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7" imgW="838080" imgH="253800" progId="Equation.DSMT4">
                  <p:embed/>
                </p:oleObj>
              </mc:Choice>
              <mc:Fallback>
                <p:oleObj name="Equation" r:id="rId7" imgW="838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74813" y="3322872"/>
                        <a:ext cx="2174074" cy="658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624050"/>
              </p:ext>
            </p:extLst>
          </p:nvPr>
        </p:nvGraphicFramePr>
        <p:xfrm>
          <a:off x="5140429" y="3300470"/>
          <a:ext cx="2437598" cy="658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9" imgW="939600" imgH="253800" progId="Equation.DSMT4">
                  <p:embed/>
                </p:oleObj>
              </mc:Choice>
              <mc:Fallback>
                <p:oleObj name="Equation" r:id="rId9" imgW="939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40429" y="3300470"/>
                        <a:ext cx="2437598" cy="658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718638"/>
              </p:ext>
            </p:extLst>
          </p:nvPr>
        </p:nvGraphicFramePr>
        <p:xfrm>
          <a:off x="1559187" y="3981682"/>
          <a:ext cx="2174074" cy="658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11" imgW="838080" imgH="253800" progId="Equation.DSMT4">
                  <p:embed/>
                </p:oleObj>
              </mc:Choice>
              <mc:Fallback>
                <p:oleObj name="Equation" r:id="rId11" imgW="838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59187" y="3981682"/>
                        <a:ext cx="2174074" cy="658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131693"/>
              </p:ext>
            </p:extLst>
          </p:nvPr>
        </p:nvGraphicFramePr>
        <p:xfrm>
          <a:off x="4739050" y="3930437"/>
          <a:ext cx="2174074" cy="658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13" imgW="838080" imgH="253800" progId="Equation.DSMT4">
                  <p:embed/>
                </p:oleObj>
              </mc:Choice>
              <mc:Fallback>
                <p:oleObj name="Equation" r:id="rId13" imgW="838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39050" y="3930437"/>
                        <a:ext cx="2174074" cy="658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195131"/>
              </p:ext>
            </p:extLst>
          </p:nvPr>
        </p:nvGraphicFramePr>
        <p:xfrm>
          <a:off x="8351297" y="4559318"/>
          <a:ext cx="2305838" cy="724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15" imgW="888840" imgH="279360" progId="Equation.DSMT4">
                  <p:embed/>
                </p:oleObj>
              </mc:Choice>
              <mc:Fallback>
                <p:oleObj name="Equation" r:id="rId15" imgW="8888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351297" y="4559318"/>
                        <a:ext cx="2305838" cy="724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923364"/>
              </p:ext>
            </p:extLst>
          </p:nvPr>
        </p:nvGraphicFramePr>
        <p:xfrm>
          <a:off x="1036472" y="5171422"/>
          <a:ext cx="2338779" cy="724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17" imgW="901440" imgH="279360" progId="Equation.DSMT4">
                  <p:embed/>
                </p:oleObj>
              </mc:Choice>
              <mc:Fallback>
                <p:oleObj name="Equation" r:id="rId17" imgW="9014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36472" y="5171422"/>
                        <a:ext cx="2338779" cy="724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99925"/>
              </p:ext>
            </p:extLst>
          </p:nvPr>
        </p:nvGraphicFramePr>
        <p:xfrm>
          <a:off x="1717412" y="2682973"/>
          <a:ext cx="23622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19" imgW="2362218" imgH="752662" progId="Equation.DSMT4">
                  <p:embed/>
                </p:oleObj>
              </mc:Choice>
              <mc:Fallback>
                <p:oleObj name="Equation" r:id="rId19" imgW="2362218" imgH="75266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717412" y="2682973"/>
                        <a:ext cx="2362200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07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AD619E-2C74-275B-D467-4E241E38CED3}"/>
                  </a:ext>
                </a:extLst>
              </p:cNvPr>
              <p:cNvSpPr txBox="1"/>
              <p:nvPr/>
            </p:nvSpPr>
            <p:spPr>
              <a:xfrm>
                <a:off x="0" y="6918"/>
                <a:ext cx="11858625" cy="68880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Hoạt động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32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en-US" sz="32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sgk</a:t>
                </a:r>
                <a:r>
                  <a:rPr lang="en-US" sz="32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/trang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53</m:t>
                    </m:r>
                  </m:oMath>
                </a14:m>
                <a:r>
                  <a:rPr lang="en-US" sz="32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). </a:t>
                </a:r>
                <a:r>
                  <a:rPr lang="en-US" sz="32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PHIẾU HỌC TẬP 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Xét phương trình: 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Chia cả hai vế của phương trình (1) cho 2, ta được phương trình: 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Vậy phương trình đã cho có hai nghiệm là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AD619E-2C74-275B-D467-4E241E38C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918"/>
                <a:ext cx="11858625" cy="6888039"/>
              </a:xfrm>
              <a:prstGeom prst="rect">
                <a:avLst/>
              </a:prstGeom>
              <a:blipFill>
                <a:blip r:embed="rId4"/>
                <a:stretch>
                  <a:fillRect l="-1285" t="-796" b="-12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2426512-833A-A0C5-B690-797CE7138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391578"/>
              </p:ext>
            </p:extLst>
          </p:nvPr>
        </p:nvGraphicFramePr>
        <p:xfrm>
          <a:off x="195310" y="2246431"/>
          <a:ext cx="11858624" cy="4017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329">
                  <a:extLst>
                    <a:ext uri="{9D8B030D-6E8A-4147-A177-3AD203B41FA5}">
                      <a16:colId xmlns:a16="http://schemas.microsoft.com/office/drawing/2014/main" val="2686955605"/>
                    </a:ext>
                  </a:extLst>
                </a:gridCol>
                <a:gridCol w="5810295">
                  <a:extLst>
                    <a:ext uri="{9D8B030D-6E8A-4147-A177-3AD203B41FA5}">
                      <a16:colId xmlns:a16="http://schemas.microsoft.com/office/drawing/2014/main" val="41037734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514350" marR="0" indent="-5143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lphaLcParenR"/>
                      </a:pPr>
                      <a:r>
                        <a:rPr lang="en-US" sz="3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 có: </a:t>
                      </a:r>
                    </a:p>
                    <a:p>
                      <a:pPr marL="514350" marR="0" indent="-5143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lphaLcParenR"/>
                      </a:pPr>
                      <a:endParaRPr lang="en-US" sz="3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14350" marR="0" indent="-5143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lphaLcParenR"/>
                      </a:pPr>
                      <a:endParaRPr lang="en-US" sz="3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14350" marR="0" indent="-5143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lphaLcParenR"/>
                      </a:pPr>
                      <a:endParaRPr lang="en-US" sz="3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 thích hợp cần điền lần lượt là số …. và số ….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b) </a:t>
                      </a:r>
                      <a:endParaRPr lang="en-US" sz="3200" b="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hoặc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hoặc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hoặc </a:t>
                      </a:r>
                    </a:p>
                    <a:p>
                      <a:endParaRPr lang="en-US" sz="3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712753"/>
                  </a:ext>
                </a:extLst>
              </a:tr>
            </a:tbl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301241"/>
              </p:ext>
            </p:extLst>
          </p:nvPr>
        </p:nvGraphicFramePr>
        <p:xfrm>
          <a:off x="3045546" y="608363"/>
          <a:ext cx="33845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5" imgW="1434960" imgH="266400" progId="Equation.DSMT4">
                  <p:embed/>
                </p:oleObj>
              </mc:Choice>
              <mc:Fallback>
                <p:oleObj name="Equation" r:id="rId5" imgW="14349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5546" y="608363"/>
                        <a:ext cx="3384550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113364"/>
              </p:ext>
            </p:extLst>
          </p:nvPr>
        </p:nvGraphicFramePr>
        <p:xfrm>
          <a:off x="195310" y="1671981"/>
          <a:ext cx="3773188" cy="628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7" imgW="1600200" imgH="266400" progId="Equation.DSMT4">
                  <p:embed/>
                </p:oleObj>
              </mc:Choice>
              <mc:Fallback>
                <p:oleObj name="Equation" r:id="rId7" imgW="16002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5310" y="1671981"/>
                        <a:ext cx="3773188" cy="6288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568870"/>
              </p:ext>
            </p:extLst>
          </p:nvPr>
        </p:nvGraphicFramePr>
        <p:xfrm>
          <a:off x="1841076" y="2297928"/>
          <a:ext cx="3533621" cy="2784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9" imgW="1498320" imgH="1180800" progId="Equation.DSMT4">
                  <p:embed/>
                </p:oleObj>
              </mc:Choice>
              <mc:Fallback>
                <p:oleObj name="Equation" r:id="rId9" imgW="1498320" imgH="1180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41076" y="2297928"/>
                        <a:ext cx="3533621" cy="2784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531916"/>
              </p:ext>
            </p:extLst>
          </p:nvPr>
        </p:nvGraphicFramePr>
        <p:xfrm>
          <a:off x="6700119" y="2218721"/>
          <a:ext cx="1916541" cy="688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11" imgW="812520" imgH="291960" progId="Equation.DSMT4">
                  <p:embed/>
                </p:oleObj>
              </mc:Choice>
              <mc:Fallback>
                <p:oleObj name="Equation" r:id="rId11" imgW="8125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700119" y="2218721"/>
                        <a:ext cx="1916541" cy="6887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367625"/>
              </p:ext>
            </p:extLst>
          </p:nvPr>
        </p:nvGraphicFramePr>
        <p:xfrm>
          <a:off x="6504810" y="2852019"/>
          <a:ext cx="1766810" cy="598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13" imgW="749160" imgH="253800" progId="Equation.DSMT4">
                  <p:embed/>
                </p:oleObj>
              </mc:Choice>
              <mc:Fallback>
                <p:oleObj name="Equation" r:id="rId13" imgW="749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504810" y="2852019"/>
                        <a:ext cx="1766810" cy="598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988764"/>
              </p:ext>
            </p:extLst>
          </p:nvPr>
        </p:nvGraphicFramePr>
        <p:xfrm>
          <a:off x="9169733" y="2790610"/>
          <a:ext cx="2006377" cy="598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15" imgW="850680" imgH="253800" progId="Equation.DSMT4">
                  <p:embed/>
                </p:oleObj>
              </mc:Choice>
              <mc:Fallback>
                <p:oleObj name="Equation" r:id="rId15" imgW="850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169733" y="2790610"/>
                        <a:ext cx="2006377" cy="598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48913"/>
              </p:ext>
            </p:extLst>
          </p:nvPr>
        </p:nvGraphicFramePr>
        <p:xfrm>
          <a:off x="6729413" y="3509963"/>
          <a:ext cx="13176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Equation" r:id="rId17" imgW="558720" imgH="152280" progId="Equation.DSMT4">
                  <p:embed/>
                </p:oleObj>
              </mc:Choice>
              <mc:Fallback>
                <p:oleObj name="Equation" r:id="rId17" imgW="55872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29413" y="3509963"/>
                        <a:ext cx="1317625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45546"/>
              </p:ext>
            </p:extLst>
          </p:nvPr>
        </p:nvGraphicFramePr>
        <p:xfrm>
          <a:off x="9169733" y="3584277"/>
          <a:ext cx="13049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tion" r:id="rId19" imgW="1304905" imgH="342926" progId="Equation.DSMT4">
                  <p:embed/>
                </p:oleObj>
              </mc:Choice>
              <mc:Fallback>
                <p:oleObj name="Equation" r:id="rId19" imgW="1304905" imgH="34292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169733" y="3584277"/>
                        <a:ext cx="1304925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137021"/>
              </p:ext>
            </p:extLst>
          </p:nvPr>
        </p:nvGraphicFramePr>
        <p:xfrm>
          <a:off x="6729413" y="4101875"/>
          <a:ext cx="13049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quation" r:id="rId21" imgW="1304905" imgH="342926" progId="Equation.DSMT4">
                  <p:embed/>
                </p:oleObj>
              </mc:Choice>
              <mc:Fallback>
                <p:oleObj name="Equation" r:id="rId21" imgW="1304905" imgH="34292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729413" y="4101875"/>
                        <a:ext cx="1304925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206411"/>
              </p:ext>
            </p:extLst>
          </p:nvPr>
        </p:nvGraphicFramePr>
        <p:xfrm>
          <a:off x="9208964" y="4043713"/>
          <a:ext cx="1061719" cy="408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23" imgW="495000" imgH="190440" progId="Equation.DSMT4">
                  <p:embed/>
                </p:oleObj>
              </mc:Choice>
              <mc:Fallback>
                <p:oleObj name="Equation" r:id="rId23" imgW="49500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9208964" y="4043713"/>
                        <a:ext cx="1061719" cy="408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181141"/>
              </p:ext>
            </p:extLst>
          </p:nvPr>
        </p:nvGraphicFramePr>
        <p:xfrm>
          <a:off x="7429237" y="6289665"/>
          <a:ext cx="2545407" cy="509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25" imgW="1079280" imgH="215640" progId="Equation.DSMT4">
                  <p:embed/>
                </p:oleObj>
              </mc:Choice>
              <mc:Fallback>
                <p:oleObj name="Equation" r:id="rId25" imgW="10792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429237" y="6289665"/>
                        <a:ext cx="2545407" cy="509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97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FD0CE6-3E49-DA3D-994A-AA3647B75A35}"/>
                  </a:ext>
                </a:extLst>
              </p:cNvPr>
              <p:cNvSpPr txBox="1"/>
              <p:nvPr/>
            </p:nvSpPr>
            <p:spPr>
              <a:xfrm>
                <a:off x="115409" y="881092"/>
                <a:ext cx="11798423" cy="56938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* </a:t>
                </a:r>
                <a:r>
                  <a:rPr lang="en-US" sz="28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Nhận xét:</a:t>
                </a: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 phương trình                                             theo các bước sau: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Bước 1: Chia hai vế của phương trình cho a, ta được: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Bước 2: Viết lại số                             và thêm số hạng            vào hai vế của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phương trình   (3) để vế trái thành bình phương của một biểu thức: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Bước 3: Kí hiệu                        . PT (3) viết được dạng: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Bước 4: Giải 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T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Từ đó, kết luận nghiệm của phương trình đã cho.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FD0CE6-3E49-DA3D-994A-AA3647B75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09" y="881092"/>
                <a:ext cx="11798423" cy="5693866"/>
              </a:xfrm>
              <a:prstGeom prst="rect">
                <a:avLst/>
              </a:prstGeom>
              <a:blipFill>
                <a:blip r:embed="rId4"/>
                <a:stretch>
                  <a:fillRect l="-1085" t="-1178" b="-20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CC30D95-918F-A6DE-844B-074025C62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08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PHƯƠNG TRÌNH BẬC HAI MỘT ẨN</a:t>
            </a:r>
            <a:endParaRPr lang="en-US" sz="2800">
              <a:solidFill>
                <a:srgbClr val="FFFF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954410"/>
              </p:ext>
            </p:extLst>
          </p:nvPr>
        </p:nvGraphicFramePr>
        <p:xfrm>
          <a:off x="4554723" y="867237"/>
          <a:ext cx="3863026" cy="628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5" imgW="1638000" imgH="266400" progId="Equation.DSMT4">
                  <p:embed/>
                </p:oleObj>
              </mc:Choice>
              <mc:Fallback>
                <p:oleObj name="Equation" r:id="rId5" imgW="16380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54723" y="867237"/>
                        <a:ext cx="3863026" cy="6288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13373"/>
              </p:ext>
            </p:extLst>
          </p:nvPr>
        </p:nvGraphicFramePr>
        <p:xfrm>
          <a:off x="856376" y="1859283"/>
          <a:ext cx="2697608" cy="890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7" imgW="1384200" imgH="457200" progId="Equation.DSMT4">
                  <p:embed/>
                </p:oleObj>
              </mc:Choice>
              <mc:Fallback>
                <p:oleObj name="Equation" r:id="rId7" imgW="1384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6376" y="1859283"/>
                        <a:ext cx="2697608" cy="890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056419"/>
              </p:ext>
            </p:extLst>
          </p:nvPr>
        </p:nvGraphicFramePr>
        <p:xfrm>
          <a:off x="3295483" y="2813524"/>
          <a:ext cx="2205111" cy="980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9" imgW="1028520" imgH="457200" progId="Equation.DSMT4">
                  <p:embed/>
                </p:oleObj>
              </mc:Choice>
              <mc:Fallback>
                <p:oleObj name="Equation" r:id="rId9" imgW="10285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95483" y="2813524"/>
                        <a:ext cx="2205111" cy="980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371839"/>
              </p:ext>
            </p:extLst>
          </p:nvPr>
        </p:nvGraphicFramePr>
        <p:xfrm>
          <a:off x="8157073" y="2742299"/>
          <a:ext cx="1034497" cy="1116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11" imgW="482400" imgH="520560" progId="Equation.DSMT4">
                  <p:embed/>
                </p:oleObj>
              </mc:Choice>
              <mc:Fallback>
                <p:oleObj name="Equation" r:id="rId11" imgW="48240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157073" y="2742299"/>
                        <a:ext cx="1034497" cy="1116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689815"/>
              </p:ext>
            </p:extLst>
          </p:nvPr>
        </p:nvGraphicFramePr>
        <p:xfrm>
          <a:off x="3853568" y="4296359"/>
          <a:ext cx="3294053" cy="1116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13" imgW="1536480" imgH="520560" progId="Equation.DSMT4">
                  <p:embed/>
                </p:oleObj>
              </mc:Choice>
              <mc:Fallback>
                <p:oleObj name="Equation" r:id="rId13" imgW="153648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53568" y="4296359"/>
                        <a:ext cx="3294053" cy="1116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874570"/>
              </p:ext>
            </p:extLst>
          </p:nvPr>
        </p:nvGraphicFramePr>
        <p:xfrm>
          <a:off x="2873519" y="5136620"/>
          <a:ext cx="1960098" cy="462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Equation" r:id="rId15" imgW="914400" imgH="215640" progId="Equation.DSMT4">
                  <p:embed/>
                </p:oleObj>
              </mc:Choice>
              <mc:Fallback>
                <p:oleObj name="Equation" r:id="rId15" imgW="9144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873519" y="5136620"/>
                        <a:ext cx="1960098" cy="462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221626"/>
              </p:ext>
            </p:extLst>
          </p:nvPr>
        </p:nvGraphicFramePr>
        <p:xfrm>
          <a:off x="8157073" y="4854442"/>
          <a:ext cx="3129299" cy="1115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17" imgW="1460160" imgH="520560" progId="Equation.DSMT4">
                  <p:embed/>
                </p:oleObj>
              </mc:Choice>
              <mc:Fallback>
                <p:oleObj name="Equation" r:id="rId17" imgW="146016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157073" y="4854442"/>
                        <a:ext cx="3129299" cy="1115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471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3570047-0C4B-697C-0A36-621A1181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37" y="1339090"/>
            <a:ext cx="11110293" cy="85407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PHƯƠNG TRÌNH BẬC HAI MỘT ẨN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3" name="Content Placeholde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966A0B-CCC3-E8DD-2DB9-5FDCAFE2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001" y="2706844"/>
            <a:ext cx="1393963" cy="53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Google Shape;54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0DC559-E816-6894-91E5-58A8531C223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3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DE7E48-2BD0-5D2B-40A4-2A6D3FFB140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0E9D86-FFCE-1225-743D-3C31A8BD4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631394">
            <a:off x="7436249" y="3067771"/>
            <a:ext cx="3194131" cy="3194131"/>
          </a:xfrm>
          <a:prstGeom prst="rect">
            <a:avLst/>
          </a:prstGeom>
        </p:spPr>
      </p:pic>
      <p:pic>
        <p:nvPicPr>
          <p:cNvPr id="7" name="Graphic 6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4B61C0-993C-71AA-2BF5-84BC50CFAF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8889495">
            <a:off x="7963640" y="4019899"/>
            <a:ext cx="1574403" cy="1574403"/>
          </a:xfrm>
          <a:prstGeom prst="rect">
            <a:avLst/>
          </a:prstGeom>
        </p:spPr>
      </p:pic>
      <p:pic>
        <p:nvPicPr>
          <p:cNvPr id="8" name="Graphic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153854D-C107-5F14-99E6-EAEC58D8B0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20520790">
            <a:off x="8697815" y="4126106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91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BB8845-8B7E-1FEE-7CF6-B2EF48CA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71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PHƯƠNG TRÌNH BẬC HAI MỘT ẨN</a:t>
            </a:r>
            <a:endParaRPr lang="en-US" sz="2800">
              <a:solidFill>
                <a:srgbClr val="FFFF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7163" y="1243016"/>
            <a:ext cx="11858625" cy="4622804"/>
            <a:chOff x="157163" y="1243016"/>
            <a:chExt cx="11858625" cy="4622804"/>
          </a:xfrm>
        </p:grpSpPr>
        <p:grpSp>
          <p:nvGrpSpPr>
            <p:cNvPr id="7" name="Group 6"/>
            <p:cNvGrpSpPr/>
            <p:nvPr/>
          </p:nvGrpSpPr>
          <p:grpSpPr>
            <a:xfrm>
              <a:off x="157163" y="1243016"/>
              <a:ext cx="11858625" cy="4622804"/>
              <a:chOff x="157163" y="1243016"/>
              <a:chExt cx="11858625" cy="4622804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2ED3EC-F824-5920-5DAB-9D9D868AFB3F}"/>
                  </a:ext>
                </a:extLst>
              </p:cNvPr>
              <p:cNvSpPr txBox="1"/>
              <p:nvPr/>
            </p:nvSpPr>
            <p:spPr>
              <a:xfrm>
                <a:off x="157163" y="1243016"/>
                <a:ext cx="11858625" cy="4622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* </a:t>
                </a:r>
                <a:r>
                  <a:rPr lang="en-US" sz="32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Kiến thức trọng tâm:</a:t>
                </a:r>
                <a:endParaRPr lang="en-US" sz="3200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Xét phương trình</a:t>
                </a:r>
                <a:r>
                  <a:rPr lang="en-US" sz="3200" i="1" dirty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                                          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biệt thức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Nếu           thì phương trình có hai nghiệm phân biệt </a:t>
                </a:r>
              </a:p>
              <a:p>
                <a:pPr>
                  <a:lnSpc>
                    <a:spcPct val="115000"/>
                  </a:lnSpc>
                </a:pP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endParaRPr lang="en-US" sz="32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Nếu           thì phương trình có nghiệm kép</a:t>
                </a:r>
              </a:p>
              <a:p>
                <a:pPr>
                  <a:lnSpc>
                    <a:spcPct val="115000"/>
                  </a:lnSpc>
                </a:pP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Nếu          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thì phương trình vô nghiệm.</a:t>
                </a:r>
              </a:p>
            </p:txBody>
          </p:sp>
          <p:graphicFrame>
            <p:nvGraphicFramePr>
              <p:cNvPr id="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56402452"/>
                  </p:ext>
                </p:extLst>
              </p:nvPr>
            </p:nvGraphicFramePr>
            <p:xfrm>
              <a:off x="2665777" y="2929345"/>
              <a:ext cx="4731460" cy="11678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38" name="Equation" r:id="rId4" imgW="2006280" imgH="495000" progId="Equation.DSMT4">
                      <p:embed/>
                    </p:oleObj>
                  </mc:Choice>
                  <mc:Fallback>
                    <p:oleObj name="Equation" r:id="rId4" imgW="2006280" imgH="4950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2665777" y="2929345"/>
                            <a:ext cx="4731460" cy="116789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34545877"/>
                  </p:ext>
                </p:extLst>
              </p:nvPr>
            </p:nvGraphicFramePr>
            <p:xfrm>
              <a:off x="7610296" y="3858261"/>
              <a:ext cx="2096216" cy="10780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39" name="Equation" r:id="rId6" imgW="888840" imgH="457200" progId="Equation.DSMT4">
                      <p:embed/>
                    </p:oleObj>
                  </mc:Choice>
                  <mc:Fallback>
                    <p:oleObj name="Equation" r:id="rId6" imgW="888840" imgH="4572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7610296" y="3858261"/>
                            <a:ext cx="2096216" cy="107805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1661977"/>
                </p:ext>
              </p:extLst>
            </p:nvPr>
          </p:nvGraphicFramePr>
          <p:xfrm>
            <a:off x="3099994" y="1851290"/>
            <a:ext cx="3863026" cy="6288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0" name="Equation" r:id="rId8" imgW="1638000" imgH="266400" progId="Equation.DSMT4">
                    <p:embed/>
                  </p:oleObj>
                </mc:Choice>
                <mc:Fallback>
                  <p:oleObj name="Equation" r:id="rId8" imgW="1638000" imgH="266400" progId="Equation.DSMT4">
                    <p:embed/>
                    <p:pic>
                      <p:nvPicPr>
                        <p:cNvPr id="3" name="Object 2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099994" y="1851290"/>
                          <a:ext cx="3863026" cy="6288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5839455"/>
                </p:ext>
              </p:extLst>
            </p:nvPr>
          </p:nvGraphicFramePr>
          <p:xfrm>
            <a:off x="8941807" y="1892855"/>
            <a:ext cx="1960098" cy="4628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1" name="Equation" r:id="rId10" imgW="914400" imgH="215640" progId="Equation.DSMT4">
                    <p:embed/>
                  </p:oleObj>
                </mc:Choice>
                <mc:Fallback>
                  <p:oleObj name="Equation" r:id="rId10" imgW="914400" imgH="215640" progId="Equation.DSMT4">
                    <p:embed/>
                    <p:pic>
                      <p:nvPicPr>
                        <p:cNvPr id="9" name="Object 8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8941807" y="1892855"/>
                          <a:ext cx="1960098" cy="46280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4033919"/>
                </p:ext>
              </p:extLst>
            </p:nvPr>
          </p:nvGraphicFramePr>
          <p:xfrm>
            <a:off x="1297002" y="2480156"/>
            <a:ext cx="988215" cy="4491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2" name="Equation" r:id="rId12" imgW="419040" imgH="190440" progId="Equation.DSMT4">
                    <p:embed/>
                  </p:oleObj>
                </mc:Choice>
                <mc:Fallback>
                  <p:oleObj name="Equation" r:id="rId12" imgW="419040" imgH="1904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297002" y="2480156"/>
                          <a:ext cx="988215" cy="4491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2055334"/>
                </p:ext>
              </p:extLst>
            </p:nvPr>
          </p:nvGraphicFramePr>
          <p:xfrm>
            <a:off x="1310857" y="4158839"/>
            <a:ext cx="988215" cy="4491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3" name="Equation" r:id="rId14" imgW="419040" imgH="190440" progId="Equation.DSMT4">
                    <p:embed/>
                  </p:oleObj>
                </mc:Choice>
                <mc:Fallback>
                  <p:oleObj name="Equation" r:id="rId14" imgW="419040" imgH="1904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310857" y="4158839"/>
                          <a:ext cx="988215" cy="4491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5075636"/>
                </p:ext>
              </p:extLst>
            </p:nvPr>
          </p:nvGraphicFramePr>
          <p:xfrm>
            <a:off x="1310857" y="5277493"/>
            <a:ext cx="988215" cy="4491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4" name="Equation" r:id="rId16" imgW="419040" imgH="190440" progId="Equation.DSMT4">
                    <p:embed/>
                  </p:oleObj>
                </mc:Choice>
                <mc:Fallback>
                  <p:oleObj name="Equation" r:id="rId16" imgW="419040" imgH="1904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310857" y="5277493"/>
                          <a:ext cx="988215" cy="4491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3164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85" y="2177937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682486" y="2970840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352" y="2026548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1002264" y="3242446"/>
            <a:ext cx="3643624" cy="18066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áp dụng định nghĩa phương trình bậc hai</a:t>
            </a:r>
          </a:p>
        </p:txBody>
      </p:sp>
      <p:sp>
        <p:nvSpPr>
          <p:cNvPr id="6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F6D2688-A343-FC70-FC15-6B508862332E}"/>
              </a:ext>
            </a:extLst>
          </p:cNvPr>
          <p:cNvSpPr txBox="1">
            <a:spLocks/>
          </p:cNvSpPr>
          <p:nvPr/>
        </p:nvSpPr>
        <p:spPr>
          <a:xfrm>
            <a:off x="0" y="26643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PHƯƠNG TRÌNH BẬC HAI MỘT ẨN</a:t>
            </a:r>
            <a:endParaRPr lang="en-US" sz="28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E703274-958E-4426-0847-A6D905F90F40}"/>
              </a:ext>
            </a:extLst>
          </p:cNvPr>
          <p:cNvSpPr txBox="1"/>
          <p:nvPr/>
        </p:nvSpPr>
        <p:spPr>
          <a:xfrm>
            <a:off x="257175" y="1257291"/>
            <a:ext cx="11758613" cy="2589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tập: 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các phương trình sau đây, phương trình nào là phương trình bậc hai một ẩn? Đối với những phương trình bậc hai một ẩn đó, xác định hệ số </a:t>
            </a:r>
            <a:r>
              <a:rPr lang="en-US" sz="36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của </a:t>
            </a:r>
            <a:r>
              <a:rPr lang="en-US" sz="36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600" i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hệ số </a:t>
            </a:r>
            <a:r>
              <a:rPr lang="en-US" sz="36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của </a:t>
            </a:r>
            <a:r>
              <a:rPr lang="en-US" sz="36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và hệ số tự do </a:t>
            </a:r>
            <a:r>
              <a:rPr lang="en-US" sz="36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5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BB27EEC-DC25-47B4-F2DC-5766E4DD222D}"/>
              </a:ext>
            </a:extLst>
          </p:cNvPr>
          <p:cNvSpPr txBox="1">
            <a:spLocks/>
          </p:cNvSpPr>
          <p:nvPr/>
        </p:nvSpPr>
        <p:spPr>
          <a:xfrm>
            <a:off x="0" y="26643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PHƯƠNG TRÌNH BẬC HAI MỘT ẨN</a:t>
            </a:r>
            <a:endParaRPr lang="en-US" sz="2800" dirty="0">
              <a:solidFill>
                <a:srgbClr val="FFFF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521737"/>
              </p:ext>
            </p:extLst>
          </p:nvPr>
        </p:nvGraphicFramePr>
        <p:xfrm>
          <a:off x="1842654" y="3702540"/>
          <a:ext cx="3392875" cy="2799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4" imgW="1307880" imgH="1079280" progId="Equation.DSMT4">
                  <p:embed/>
                </p:oleObj>
              </mc:Choice>
              <mc:Fallback>
                <p:oleObj name="Equation" r:id="rId4" imgW="1307880" imgH="1079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42654" y="3702540"/>
                        <a:ext cx="3392875" cy="2799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981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C22E8A-7382-38E7-FADC-B729529FE4E8}"/>
              </a:ext>
            </a:extLst>
          </p:cNvPr>
          <p:cNvSpPr txBox="1"/>
          <p:nvPr/>
        </p:nvSpPr>
        <p:spPr>
          <a:xfrm>
            <a:off x="288131" y="589868"/>
            <a:ext cx="11615737" cy="5189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 giải:</a:t>
            </a:r>
          </a:p>
          <a:p>
            <a:pPr marL="742950" marR="0" indent="-7429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                        là phương trình bậc hai ẩn </a:t>
            </a:r>
            <a:r>
              <a:rPr lang="en-US" sz="36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và có  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Phương trình                    là phương trình bậc hai ẩn </a:t>
            </a:r>
            <a:r>
              <a:rPr lang="en-US" sz="36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 có 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Phương trình                           không phải là phương trình bậc hai ẩn </a:t>
            </a:r>
            <a:r>
              <a:rPr lang="en-US" sz="36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vì có </a:t>
            </a:r>
          </a:p>
          <a:p>
            <a:pPr>
              <a:lnSpc>
                <a:spcPct val="115000"/>
              </a:lnSpc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Phương trình              là phương trình bậc hai ẩn </a:t>
            </a:r>
            <a:r>
              <a:rPr lang="en-US" sz="36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và có</a:t>
            </a:r>
          </a:p>
        </p:txBody>
      </p:sp>
      <p:sp>
        <p:nvSpPr>
          <p:cNvPr id="3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BB27EEC-DC25-47B4-F2DC-5766E4DD222D}"/>
              </a:ext>
            </a:extLst>
          </p:cNvPr>
          <p:cNvSpPr txBox="1">
            <a:spLocks/>
          </p:cNvSpPr>
          <p:nvPr/>
        </p:nvSpPr>
        <p:spPr>
          <a:xfrm>
            <a:off x="0" y="26643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PHƯƠNG TRÌNH BẬC HAI MỘT ẨN</a:t>
            </a:r>
            <a:endParaRPr lang="en-US" sz="2800" dirty="0">
              <a:solidFill>
                <a:srgbClr val="FFFF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135136"/>
              </p:ext>
            </p:extLst>
          </p:nvPr>
        </p:nvGraphicFramePr>
        <p:xfrm>
          <a:off x="3616916" y="1275756"/>
          <a:ext cx="2635245" cy="559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3" imgW="1015920" imgH="215640" progId="Equation.DSMT4">
                  <p:embed/>
                </p:oleObj>
              </mc:Choice>
              <mc:Fallback>
                <p:oleObj name="Equation" r:id="rId3" imgW="10159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16916" y="1275756"/>
                        <a:ext cx="2635245" cy="559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921323"/>
              </p:ext>
            </p:extLst>
          </p:nvPr>
        </p:nvGraphicFramePr>
        <p:xfrm>
          <a:off x="1523711" y="1975101"/>
          <a:ext cx="332740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5" imgW="1282680" imgH="215640" progId="Equation.DSMT4">
                  <p:embed/>
                </p:oleObj>
              </mc:Choice>
              <mc:Fallback>
                <p:oleObj name="Equation" r:id="rId5" imgW="12826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3711" y="1975101"/>
                        <a:ext cx="3327400" cy="560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225891"/>
              </p:ext>
            </p:extLst>
          </p:nvPr>
        </p:nvGraphicFramePr>
        <p:xfrm>
          <a:off x="3381973" y="2538724"/>
          <a:ext cx="2075255" cy="559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Equation" r:id="rId7" imgW="799920" imgH="215640" progId="Equation.DSMT4">
                  <p:embed/>
                </p:oleObj>
              </mc:Choice>
              <mc:Fallback>
                <p:oleObj name="Equation" r:id="rId7" imgW="7999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81973" y="2538724"/>
                        <a:ext cx="2075255" cy="559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257718"/>
              </p:ext>
            </p:extLst>
          </p:nvPr>
        </p:nvGraphicFramePr>
        <p:xfrm>
          <a:off x="1412871" y="3242143"/>
          <a:ext cx="3491696" cy="559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Equation" r:id="rId9" imgW="1346040" imgH="215640" progId="Equation.DSMT4">
                  <p:embed/>
                </p:oleObj>
              </mc:Choice>
              <mc:Fallback>
                <p:oleObj name="Equation" r:id="rId9" imgW="13460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12871" y="3242143"/>
                        <a:ext cx="3491696" cy="559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32579"/>
              </p:ext>
            </p:extLst>
          </p:nvPr>
        </p:nvGraphicFramePr>
        <p:xfrm>
          <a:off x="3303391" y="3815979"/>
          <a:ext cx="2964646" cy="559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Equation" r:id="rId11" imgW="1143000" imgH="215640" progId="Equation.DSMT4">
                  <p:embed/>
                </p:oleObj>
              </mc:Choice>
              <mc:Fallback>
                <p:oleObj name="Equation" r:id="rId11" imgW="11430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03391" y="3815979"/>
                        <a:ext cx="2964646" cy="559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472456"/>
              </p:ext>
            </p:extLst>
          </p:nvPr>
        </p:nvGraphicFramePr>
        <p:xfrm>
          <a:off x="3608678" y="4487863"/>
          <a:ext cx="1122362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13" imgW="431640" imgH="190440" progId="Equation.DSMT4">
                  <p:embed/>
                </p:oleObj>
              </mc:Choice>
              <mc:Fallback>
                <p:oleObj name="Equation" r:id="rId13" imgW="43164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608678" y="4487863"/>
                        <a:ext cx="1122362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196655"/>
              </p:ext>
            </p:extLst>
          </p:nvPr>
        </p:nvGraphicFramePr>
        <p:xfrm>
          <a:off x="3346308" y="5061856"/>
          <a:ext cx="1449383" cy="559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Equation" r:id="rId15" imgW="558720" imgH="215640" progId="Equation.DSMT4">
                  <p:embed/>
                </p:oleObj>
              </mc:Choice>
              <mc:Fallback>
                <p:oleObj name="Equation" r:id="rId15" imgW="5587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346308" y="5061856"/>
                        <a:ext cx="1449383" cy="559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678922"/>
              </p:ext>
            </p:extLst>
          </p:nvPr>
        </p:nvGraphicFramePr>
        <p:xfrm>
          <a:off x="388744" y="5747744"/>
          <a:ext cx="3228172" cy="559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Equation" r:id="rId17" imgW="1244520" imgH="215640" progId="Equation.DSMT4">
                  <p:embed/>
                </p:oleObj>
              </mc:Choice>
              <mc:Fallback>
                <p:oleObj name="Equation" r:id="rId17" imgW="12445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88744" y="5747744"/>
                        <a:ext cx="3228172" cy="559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815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85" y="2177937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682486" y="2970840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352" y="2026548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578194" y="3242445"/>
            <a:ext cx="4179336" cy="7852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phương trình bậc hai bằng công thức nghiệm</a:t>
            </a:r>
          </a:p>
        </p:txBody>
      </p:sp>
      <p:sp>
        <p:nvSpPr>
          <p:cNvPr id="7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CD1934-0E11-C6F3-E108-ECADEB2F0DAB}"/>
              </a:ext>
            </a:extLst>
          </p:cNvPr>
          <p:cNvSpPr txBox="1">
            <a:spLocks/>
          </p:cNvSpPr>
          <p:nvPr/>
        </p:nvSpPr>
        <p:spPr>
          <a:xfrm>
            <a:off x="0" y="26643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PHƯƠNG TRÌNH BẬC HAI MỘT ẨN</a:t>
            </a:r>
            <a:endParaRPr lang="en-US" sz="28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3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3C84A-6953-6200-0842-C76891723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6F97DD-790F-99F0-F2D9-586C9E576D8B}"/>
              </a:ext>
            </a:extLst>
          </p:cNvPr>
          <p:cNvSpPr txBox="1"/>
          <p:nvPr/>
        </p:nvSpPr>
        <p:spPr>
          <a:xfrm>
            <a:off x="371475" y="914406"/>
            <a:ext cx="11587163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tập: 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phương trình: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 giải: 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 phương trình:                            có các hệ số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          nên phương trình đã cho có hai nghiệm phân biệt là: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 tập nghiệm của phương trình đã cho là:</a:t>
            </a:r>
          </a:p>
        </p:txBody>
      </p:sp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CE1CF2B-92BF-6CD3-0A95-B1586B04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507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PHƯƠNG TRÌNH BẬC HAI MỘT ẨN</a:t>
            </a:r>
            <a:endParaRPr lang="en-US" sz="2800">
              <a:solidFill>
                <a:srgbClr val="FFFF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27259" y="3688162"/>
            <a:ext cx="6677945" cy="2225743"/>
            <a:chOff x="2127259" y="3688162"/>
            <a:chExt cx="6677945" cy="2225743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1856520"/>
                </p:ext>
              </p:extLst>
            </p:nvPr>
          </p:nvGraphicFramePr>
          <p:xfrm>
            <a:off x="2127259" y="3688162"/>
            <a:ext cx="6348538" cy="11678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0" name="Equation" r:id="rId4" imgW="2692080" imgH="495000" progId="Equation.DSMT4">
                    <p:embed/>
                  </p:oleObj>
                </mc:Choice>
                <mc:Fallback>
                  <p:oleObj name="Equation" r:id="rId4" imgW="2692080" imgH="495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127259" y="3688162"/>
                          <a:ext cx="6348538" cy="116789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8107768"/>
                </p:ext>
              </p:extLst>
            </p:nvPr>
          </p:nvGraphicFramePr>
          <p:xfrm>
            <a:off x="2127259" y="4746014"/>
            <a:ext cx="6677945" cy="11678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1" name="Equation" r:id="rId6" imgW="2831760" imgH="495000" progId="Equation.DSMT4">
                    <p:embed/>
                  </p:oleObj>
                </mc:Choice>
                <mc:Fallback>
                  <p:oleObj name="Equation" r:id="rId6" imgW="2831760" imgH="495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127259" y="4746014"/>
                          <a:ext cx="6677945" cy="116789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893148"/>
              </p:ext>
            </p:extLst>
          </p:nvPr>
        </p:nvGraphicFramePr>
        <p:xfrm>
          <a:off x="4895008" y="902807"/>
          <a:ext cx="2734064" cy="559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8" imgW="1054080" imgH="215640" progId="Equation.DSMT4">
                  <p:embed/>
                </p:oleObj>
              </mc:Choice>
              <mc:Fallback>
                <p:oleObj name="Equation" r:id="rId8" imgW="10540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95008" y="902807"/>
                        <a:ext cx="2734064" cy="559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425737"/>
              </p:ext>
            </p:extLst>
          </p:nvPr>
        </p:nvGraphicFramePr>
        <p:xfrm>
          <a:off x="4932632" y="1496133"/>
          <a:ext cx="27241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10" imgW="2724341" imgH="552657" progId="Equation.DSMT4">
                  <p:embed/>
                </p:oleObj>
              </mc:Choice>
              <mc:Fallback>
                <p:oleObj name="Equation" r:id="rId10" imgW="2724341" imgH="55265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32632" y="1496133"/>
                        <a:ext cx="272415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231365"/>
              </p:ext>
            </p:extLst>
          </p:nvPr>
        </p:nvGraphicFramePr>
        <p:xfrm>
          <a:off x="1886343" y="2066398"/>
          <a:ext cx="2994594" cy="509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12" imgW="1269720" imgH="215640" progId="Equation.DSMT4">
                  <p:embed/>
                </p:oleObj>
              </mc:Choice>
              <mc:Fallback>
                <p:oleObj name="Equation" r:id="rId12" imgW="12697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86343" y="2066398"/>
                        <a:ext cx="2994594" cy="509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098642"/>
              </p:ext>
            </p:extLst>
          </p:nvPr>
        </p:nvGraphicFramePr>
        <p:xfrm>
          <a:off x="1167868" y="2639007"/>
          <a:ext cx="6258700" cy="628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14" imgW="2654280" imgH="266400" progId="Equation.DSMT4">
                  <p:embed/>
                </p:oleObj>
              </mc:Choice>
              <mc:Fallback>
                <p:oleObj name="Equation" r:id="rId14" imgW="26542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67868" y="2639007"/>
                        <a:ext cx="6258700" cy="6288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88935"/>
              </p:ext>
            </p:extLst>
          </p:nvPr>
        </p:nvGraphicFramePr>
        <p:xfrm>
          <a:off x="1022823" y="3267873"/>
          <a:ext cx="988215" cy="449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Equation" r:id="rId16" imgW="419040" imgH="190440" progId="Equation.DSMT4">
                  <p:embed/>
                </p:oleObj>
              </mc:Choice>
              <mc:Fallback>
                <p:oleObj name="Equation" r:id="rId16" imgW="41904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22823" y="3267873"/>
                        <a:ext cx="988215" cy="4491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414605"/>
              </p:ext>
            </p:extLst>
          </p:nvPr>
        </p:nvGraphicFramePr>
        <p:xfrm>
          <a:off x="7656782" y="6024851"/>
          <a:ext cx="1826703" cy="628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18" imgW="774360" imgH="266400" progId="Equation.DSMT4">
                  <p:embed/>
                </p:oleObj>
              </mc:Choice>
              <mc:Fallback>
                <p:oleObj name="Equation" r:id="rId18" imgW="7743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656782" y="6024851"/>
                        <a:ext cx="1826703" cy="6288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112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ACB5EE-A090-077A-3735-B1A142BA82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5241" b="27407"/>
          <a:stretch/>
        </p:blipFill>
        <p:spPr>
          <a:xfrm rot="5400000" flipH="1">
            <a:off x="7543587" y="-989008"/>
            <a:ext cx="5837648" cy="7970818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4" name="Rectangle: Rounded Corners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AE8C0B-F0B3-F38F-9134-38AB8564D00A}"/>
              </a:ext>
            </a:extLst>
          </p:cNvPr>
          <p:cNvSpPr/>
          <p:nvPr/>
        </p:nvSpPr>
        <p:spPr>
          <a:xfrm>
            <a:off x="89073" y="482088"/>
            <a:ext cx="5569605" cy="91807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67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HƯỚNG </a:t>
            </a:r>
            <a:r>
              <a:rPr kumimoji="0" lang="en-US" sz="3467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DẪN </a:t>
            </a:r>
            <a:r>
              <a:rPr lang="en-US" sz="3467" b="1" ker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 NHÀ</a:t>
            </a:r>
            <a:endParaRPr kumimoji="0" lang="en-US" sz="3467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93BB5D9-B701-B99A-B334-6D8023462F41}"/>
                  </a:ext>
                </a:extLst>
              </p:cNvPr>
              <p:cNvSpPr txBox="1"/>
              <p:nvPr/>
            </p:nvSpPr>
            <p:spPr>
              <a:xfrm>
                <a:off x="258236" y="1945131"/>
                <a:ext cx="9300101" cy="4500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36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36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Đọc lại toàn bộ nội dung bài đã học.</a:t>
                </a: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Học thuộc: định nghĩa, cách giải phương trình bậc hai theo công thức nghiệm, các phần nhận xét.</a:t>
                </a: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Làm bài tập Luyện tập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36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SGK trang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55</m:t>
                    </m:r>
                  </m:oMath>
                </a14:m>
                <a:endParaRPr lang="en-US" sz="360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Đọc các mục còn lại của phần II. Giải phương trình SGK trang 55.</a:t>
                </a:r>
                <a:endParaRPr lang="pt-BR" sz="360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93BB5D9-B701-B99A-B334-6D8023462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36" y="1945131"/>
                <a:ext cx="9300101" cy="4500912"/>
              </a:xfrm>
              <a:prstGeom prst="rect">
                <a:avLst/>
              </a:prstGeom>
              <a:blipFill>
                <a:blip r:embed="rId3"/>
                <a:stretch>
                  <a:fillRect l="-1966" t="-1355" r="-2031" b="-4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5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4ECB19-244A-EA6A-670C-E4C35C936BCC}"/>
                  </a:ext>
                </a:extLst>
              </p:cNvPr>
              <p:cNvSpPr txBox="1"/>
              <p:nvPr/>
            </p:nvSpPr>
            <p:spPr>
              <a:xfrm>
                <a:off x="1201369" y="4672021"/>
                <a:ext cx="10300063" cy="19525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 trình</a:t>
                </a:r>
                <a:r>
                  <a:rPr lang="en-US" sz="36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−0,0</m:t>
                    </m:r>
                    <m:r>
                      <a:rPr lang="en-US" sz="36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+6,14</m:t>
                            </m:r>
                          </m:e>
                        </m:d>
                      </m:e>
                      <m:sup>
                        <m: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+4,64=0</m:t>
                    </m:r>
                  </m:oMath>
                </a14:m>
                <a:r>
                  <a:rPr lang="en-US" sz="36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</a:t>
                </a:r>
                <a:r>
                  <a:rPr lang="en-US" sz="36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 trình</a:t>
                </a:r>
                <a:r>
                  <a:rPr lang="en-US" sz="36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bậc hai một ẩn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6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, làm thế nào để giải được </a:t>
                </a:r>
                <a:r>
                  <a:rPr lang="en-US" sz="36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 trình</a:t>
                </a:r>
                <a:r>
                  <a:rPr lang="en-US" sz="36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trên?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4ECB19-244A-EA6A-670C-E4C35C936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369" y="4672021"/>
                <a:ext cx="10300063" cy="1952522"/>
              </a:xfrm>
              <a:prstGeom prst="rect">
                <a:avLst/>
              </a:prstGeom>
              <a:blipFill>
                <a:blip r:embed="rId2"/>
                <a:stretch>
                  <a:fillRect l="-1775" t="-3115" b="-10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90D1839-BF88-8C9D-AC04-9105BC22E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93" y="302474"/>
            <a:ext cx="4443413" cy="392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29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999A4E5-A243-DFE6-12E4-A3A0B1068507}"/>
              </a:ext>
            </a:extLst>
          </p:cNvPr>
          <p:cNvCxnSpPr>
            <a:cxnSpLocks/>
          </p:cNvCxnSpPr>
          <p:nvPr/>
        </p:nvCxnSpPr>
        <p:spPr>
          <a:xfrm flipV="1">
            <a:off x="6096000" y="3184683"/>
            <a:ext cx="4462463" cy="44937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5ACC63-ED4D-E9EA-055F-7350F4D3DAC3}"/>
              </a:ext>
            </a:extLst>
          </p:cNvPr>
          <p:cNvCxnSpPr>
            <a:cxnSpLocks/>
          </p:cNvCxnSpPr>
          <p:nvPr/>
        </p:nvCxnSpPr>
        <p:spPr>
          <a:xfrm flipV="1">
            <a:off x="2657475" y="2160397"/>
            <a:ext cx="3414844" cy="24285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2A7B395-02D6-D52D-5BE4-52664FE113B5}"/>
              </a:ext>
            </a:extLst>
          </p:cNvPr>
          <p:cNvCxnSpPr>
            <a:cxnSpLocks/>
          </p:cNvCxnSpPr>
          <p:nvPr/>
        </p:nvCxnSpPr>
        <p:spPr>
          <a:xfrm>
            <a:off x="2886075" y="4630775"/>
            <a:ext cx="3173471" cy="0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CBA85D5-8ABA-5858-AE75-D5F13868CB9A}"/>
              </a:ext>
            </a:extLst>
          </p:cNvPr>
          <p:cNvSpPr/>
          <p:nvPr/>
        </p:nvSpPr>
        <p:spPr>
          <a:xfrm>
            <a:off x="6011536" y="1116688"/>
            <a:ext cx="195432" cy="1954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80EFB2E-33A0-E7A3-E43E-8FB31706D493}"/>
              </a:ext>
            </a:extLst>
          </p:cNvPr>
          <p:cNvGrpSpPr/>
          <p:nvPr/>
        </p:nvGrpSpPr>
        <p:grpSpPr>
          <a:xfrm>
            <a:off x="5896108" y="1987014"/>
            <a:ext cx="399784" cy="399784"/>
            <a:chOff x="5896108" y="4064132"/>
            <a:chExt cx="399784" cy="39978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F8ECA9-BC52-E60F-E96A-B44B1120C0F1}"/>
                </a:ext>
              </a:extLst>
            </p:cNvPr>
            <p:cNvSpPr/>
            <p:nvPr/>
          </p:nvSpPr>
          <p:spPr>
            <a:xfrm>
              <a:off x="5896108" y="4064132"/>
              <a:ext cx="399784" cy="399784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E6EC3D8-4064-59B1-AB97-906A3B9749FE}"/>
                </a:ext>
              </a:extLst>
            </p:cNvPr>
            <p:cNvSpPr/>
            <p:nvPr/>
          </p:nvSpPr>
          <p:spPr>
            <a:xfrm>
              <a:off x="5961830" y="4129854"/>
              <a:ext cx="268340" cy="268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380733C-1240-691D-A03A-1587D8850BC5}"/>
              </a:ext>
            </a:extLst>
          </p:cNvPr>
          <p:cNvGrpSpPr/>
          <p:nvPr/>
        </p:nvGrpSpPr>
        <p:grpSpPr>
          <a:xfrm>
            <a:off x="5896108" y="3029728"/>
            <a:ext cx="399784" cy="399784"/>
            <a:chOff x="5896108" y="5817086"/>
            <a:chExt cx="399784" cy="39978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EA8C85F-CEED-E5BF-DD93-C9102284D9AD}"/>
                </a:ext>
              </a:extLst>
            </p:cNvPr>
            <p:cNvSpPr/>
            <p:nvPr/>
          </p:nvSpPr>
          <p:spPr>
            <a:xfrm>
              <a:off x="5896108" y="5817086"/>
              <a:ext cx="399784" cy="399784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54EA1BB-9D98-23F5-AFB5-643BA51CF008}"/>
                </a:ext>
              </a:extLst>
            </p:cNvPr>
            <p:cNvSpPr/>
            <p:nvPr/>
          </p:nvSpPr>
          <p:spPr>
            <a:xfrm>
              <a:off x="5961830" y="5882808"/>
              <a:ext cx="268340" cy="268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C1360ED-4632-BEFA-4A48-B77224BAB924}"/>
              </a:ext>
            </a:extLst>
          </p:cNvPr>
          <p:cNvSpPr txBox="1"/>
          <p:nvPr/>
        </p:nvSpPr>
        <p:spPr>
          <a:xfrm>
            <a:off x="4929208" y="1415241"/>
            <a:ext cx="118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  <a:latin typeface="Agency FB" panose="020B0503020202020204" pitchFamily="34" charset="0"/>
              </a:rPr>
              <a:t>01</a:t>
            </a:r>
            <a:endParaRPr lang="en-US" sz="4400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22" name="TextBox 2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146AC5B-9FF7-9652-C60D-2224CF1A734B}"/>
              </a:ext>
            </a:extLst>
          </p:cNvPr>
          <p:cNvSpPr txBox="1"/>
          <p:nvPr/>
        </p:nvSpPr>
        <p:spPr>
          <a:xfrm>
            <a:off x="4984845" y="3811980"/>
            <a:ext cx="118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  <a:latin typeface="Agency FB" panose="020B0503020202020204" pitchFamily="34" charset="0"/>
              </a:rPr>
              <a:t>03</a:t>
            </a:r>
            <a:endParaRPr lang="en-US" sz="4400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23" name="TextBox 2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7DC6385-D9BA-36A7-4325-F97E5AA57045}"/>
              </a:ext>
            </a:extLst>
          </p:cNvPr>
          <p:cNvSpPr txBox="1"/>
          <p:nvPr/>
        </p:nvSpPr>
        <p:spPr>
          <a:xfrm>
            <a:off x="6144859" y="2462431"/>
            <a:ext cx="118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  <a:latin typeface="Agency FB" panose="020B0503020202020204" pitchFamily="34" charset="0"/>
              </a:rPr>
              <a:t>02</a:t>
            </a:r>
            <a:endParaRPr lang="en-US" sz="4400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24" name="TextBox 2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CC3F27E-2B9E-506A-A052-C31AE7789F15}"/>
              </a:ext>
            </a:extLst>
          </p:cNvPr>
          <p:cNvSpPr txBox="1"/>
          <p:nvPr/>
        </p:nvSpPr>
        <p:spPr>
          <a:xfrm>
            <a:off x="2886075" y="1538351"/>
            <a:ext cx="17002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336282-F778-62CF-7A6D-4E41AF3BF946}"/>
              </a:ext>
            </a:extLst>
          </p:cNvPr>
          <p:cNvSpPr txBox="1"/>
          <p:nvPr/>
        </p:nvSpPr>
        <p:spPr>
          <a:xfrm>
            <a:off x="3366778" y="3895612"/>
            <a:ext cx="1967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2A86135-4389-B6B3-D45C-C792018BFB88}"/>
              </a:ext>
            </a:extLst>
          </p:cNvPr>
          <p:cNvGrpSpPr/>
          <p:nvPr/>
        </p:nvGrpSpPr>
        <p:grpSpPr>
          <a:xfrm>
            <a:off x="5896587" y="4430883"/>
            <a:ext cx="399784" cy="399784"/>
            <a:chOff x="5896108" y="4064132"/>
            <a:chExt cx="399784" cy="39978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89222DE-B8FA-0905-99C7-3B138A4F5135}"/>
                </a:ext>
              </a:extLst>
            </p:cNvPr>
            <p:cNvSpPr/>
            <p:nvPr/>
          </p:nvSpPr>
          <p:spPr>
            <a:xfrm>
              <a:off x="5896108" y="4064132"/>
              <a:ext cx="399784" cy="399784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A774FAB-7DC0-30BF-8874-EF77D2A43BA8}"/>
                </a:ext>
              </a:extLst>
            </p:cNvPr>
            <p:cNvSpPr/>
            <p:nvPr/>
          </p:nvSpPr>
          <p:spPr>
            <a:xfrm>
              <a:off x="5961830" y="4129854"/>
              <a:ext cx="268340" cy="268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A2C01F8-8AE2-B236-27A2-6D1FCD8557F9}"/>
              </a:ext>
            </a:extLst>
          </p:cNvPr>
          <p:cNvSpPr/>
          <p:nvPr/>
        </p:nvSpPr>
        <p:spPr>
          <a:xfrm>
            <a:off x="6992252" y="2637649"/>
            <a:ext cx="41147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24E04F-D5D6-70D6-45AE-D1CFCFBE8867}"/>
              </a:ext>
            </a:extLst>
          </p:cNvPr>
          <p:cNvCxnSpPr>
            <a:cxnSpLocks/>
          </p:cNvCxnSpPr>
          <p:nvPr/>
        </p:nvCxnSpPr>
        <p:spPr>
          <a:xfrm>
            <a:off x="6096000" y="1206641"/>
            <a:ext cx="0" cy="5611602"/>
          </a:xfrm>
          <a:prstGeom prst="line">
            <a:avLst/>
          </a:prstGeom>
          <a:ln w="444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8053C84-2CAE-9092-30C3-4BB0D1E5F081}"/>
              </a:ext>
            </a:extLst>
          </p:cNvPr>
          <p:cNvCxnSpPr>
            <a:cxnSpLocks/>
          </p:cNvCxnSpPr>
          <p:nvPr/>
        </p:nvCxnSpPr>
        <p:spPr>
          <a:xfrm flipV="1">
            <a:off x="6089376" y="5910352"/>
            <a:ext cx="4114799" cy="29342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EE7CF08-FF75-738C-2C7D-C87DD8EABD30}"/>
              </a:ext>
            </a:extLst>
          </p:cNvPr>
          <p:cNvGrpSpPr/>
          <p:nvPr/>
        </p:nvGrpSpPr>
        <p:grpSpPr>
          <a:xfrm>
            <a:off x="5889484" y="5739802"/>
            <a:ext cx="399784" cy="399784"/>
            <a:chOff x="5896108" y="5817086"/>
            <a:chExt cx="399784" cy="39978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D7CC4CF-A45E-F986-37B2-414660A8B53C}"/>
                </a:ext>
              </a:extLst>
            </p:cNvPr>
            <p:cNvSpPr/>
            <p:nvPr/>
          </p:nvSpPr>
          <p:spPr>
            <a:xfrm>
              <a:off x="5896108" y="5817086"/>
              <a:ext cx="399784" cy="399784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5A7E1C4-34C4-80F7-D8BC-6D4419381991}"/>
                </a:ext>
              </a:extLst>
            </p:cNvPr>
            <p:cNvSpPr/>
            <p:nvPr/>
          </p:nvSpPr>
          <p:spPr>
            <a:xfrm>
              <a:off x="5961830" y="5882808"/>
              <a:ext cx="268340" cy="268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0555476-C589-E22F-6BD1-65FFE32E3C2C}"/>
              </a:ext>
            </a:extLst>
          </p:cNvPr>
          <p:cNvSpPr txBox="1"/>
          <p:nvPr/>
        </p:nvSpPr>
        <p:spPr>
          <a:xfrm>
            <a:off x="6138235" y="5172505"/>
            <a:ext cx="118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>
                <a:solidFill>
                  <a:srgbClr val="FFFF00"/>
                </a:solidFill>
                <a:latin typeface="Agency FB" panose="020B0503020202020204" pitchFamily="34" charset="0"/>
              </a:rPr>
              <a:t>0</a:t>
            </a:r>
            <a:r>
              <a:rPr lang="en-US" sz="4400" b="1">
                <a:solidFill>
                  <a:srgbClr val="FFFF00"/>
                </a:solidFill>
                <a:latin typeface="Agency FB" panose="020B0503020202020204" pitchFamily="34" charset="0"/>
              </a:rPr>
              <a:t>4</a:t>
            </a:r>
            <a:endParaRPr lang="en-US" sz="4400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9320571-B8DF-5096-444D-94A0460A13EF}"/>
              </a:ext>
            </a:extLst>
          </p:cNvPr>
          <p:cNvSpPr/>
          <p:nvPr/>
        </p:nvSpPr>
        <p:spPr>
          <a:xfrm>
            <a:off x="7052074" y="5325577"/>
            <a:ext cx="2052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7E7911-FBEA-C8EC-1425-C05E0BAD7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PHƯƠNG TRÌNH BẬC HAI MỘT ẨN</a:t>
            </a:r>
            <a:endParaRPr lang="en-US" sz="2800">
              <a:solidFill>
                <a:srgbClr val="FFFF00"/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01537D5-D607-073A-BEBF-6FADD0F160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548519"/>
              </p:ext>
            </p:extLst>
          </p:nvPr>
        </p:nvGraphicFramePr>
        <p:xfrm>
          <a:off x="4394200" y="2362200"/>
          <a:ext cx="914400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914400" imgH="233280" progId="Equation.DSMT4">
                  <p:embed/>
                </p:oleObj>
              </mc:Choice>
              <mc:Fallback>
                <p:oleObj name="Equation" r:id="rId3" imgW="914400" imgH="23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233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54472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9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905000" y="838200"/>
            <a:ext cx="41910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124354" y="2484509"/>
            <a:ext cx="2308447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Mở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đầu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Hình ảnh 5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7035801" y="3511716"/>
            <a:ext cx="3073399" cy="29753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79395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BFB3FB-90D7-63C6-FEF9-0F275CC2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PHƯƠNG TRÌNH BẬC HAI MỘT ẨN</a:t>
            </a:r>
            <a:endParaRPr lang="en-US" sz="2800">
              <a:solidFill>
                <a:srgbClr val="FFFF00"/>
              </a:solidFill>
            </a:endParaRPr>
          </a:p>
        </p:txBody>
      </p:sp>
      <p:pic>
        <p:nvPicPr>
          <p:cNvPr id="8" name="Picture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726841-2B10-B74D-5DAD-52BF801175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259" y="1954557"/>
            <a:ext cx="3385255" cy="225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682486" y="2134898"/>
            <a:ext cx="5241235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THÀNH KIẾN THỨC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952358-6350-B399-46AC-7131915460A4}"/>
              </a:ext>
            </a:extLst>
          </p:cNvPr>
          <p:cNvCxnSpPr>
            <a:cxnSpLocks/>
          </p:cNvCxnSpPr>
          <p:nvPr/>
        </p:nvCxnSpPr>
        <p:spPr>
          <a:xfrm>
            <a:off x="682486" y="2970840"/>
            <a:ext cx="5241235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DDA1E83-A68C-1238-82A7-A36E7F0E8F44}"/>
              </a:ext>
            </a:extLst>
          </p:cNvPr>
          <p:cNvSpPr txBox="1">
            <a:spLocks/>
          </p:cNvSpPr>
          <p:nvPr/>
        </p:nvSpPr>
        <p:spPr>
          <a:xfrm>
            <a:off x="589718" y="3202690"/>
            <a:ext cx="5241235" cy="18066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4400">
                <a:solidFill>
                  <a:srgbClr val="FFFF00"/>
                </a:solidFill>
                <a:latin typeface="Times New Roman" panose="02020603050405020304" pitchFamily="18" charset="0"/>
              </a:rPr>
              <a:t>I. Định nghĩa:</a:t>
            </a:r>
            <a:endParaRPr lang="en-US" sz="4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2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AB42D16-BCD6-06D2-9925-62FE90284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PHƯƠNG TRÌNH BẬC HAI MỘT ẨN</a:t>
            </a:r>
            <a:endParaRPr lang="en-US" sz="2800">
              <a:solidFill>
                <a:srgbClr val="FFFF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28637" y="1357319"/>
            <a:ext cx="11229975" cy="3914918"/>
            <a:chOff x="528637" y="1357319"/>
            <a:chExt cx="11229975" cy="39149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6AD29349-5EF5-0120-9209-E1CABB71DA4D}"/>
                    </a:ext>
                  </a:extLst>
                </p:cNvPr>
                <p:cNvSpPr txBox="1"/>
                <p:nvPr/>
              </p:nvSpPr>
              <p:spPr>
                <a:xfrm>
                  <a:off x="528637" y="1357319"/>
                  <a:ext cx="11229975" cy="391491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5000"/>
                    </a:lnSpc>
                  </a:pPr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* </a:t>
                  </a:r>
                  <a:r>
                    <a:rPr lang="en-US" sz="3600" dirty="0" err="1">
                      <a:solidFill>
                        <a:schemeClr val="accent4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Hoạt</a:t>
                  </a:r>
                  <a:r>
                    <a:rPr lang="en-US" sz="3600" dirty="0">
                      <a:solidFill>
                        <a:schemeClr val="accent4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3600" dirty="0" err="1">
                      <a:solidFill>
                        <a:schemeClr val="accent4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động</a:t>
                  </a:r>
                  <a:r>
                    <a:rPr lang="en-US" sz="3600" dirty="0">
                      <a:solidFill>
                        <a:schemeClr val="accent4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en-US" sz="3600" dirty="0">
                      <a:solidFill>
                        <a:schemeClr val="accent4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(</a:t>
                  </a:r>
                  <a:r>
                    <a:rPr lang="en-US" sz="3600" dirty="0" err="1">
                      <a:solidFill>
                        <a:schemeClr val="accent4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sgk</a:t>
                  </a:r>
                  <a:r>
                    <a:rPr lang="en-US" sz="3600" dirty="0">
                      <a:solidFill>
                        <a:schemeClr val="accent4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/</a:t>
                  </a:r>
                  <a:r>
                    <a:rPr lang="en-US" sz="3600" dirty="0" err="1">
                      <a:solidFill>
                        <a:schemeClr val="accent4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trang</a:t>
                  </a:r>
                  <a:r>
                    <a:rPr lang="en-US" sz="3600" dirty="0">
                      <a:solidFill>
                        <a:schemeClr val="accent4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52</m:t>
                      </m:r>
                    </m:oMath>
                  </a14:m>
                  <a:r>
                    <a:rPr lang="en-US" sz="3600" dirty="0">
                      <a:solidFill>
                        <a:schemeClr val="accent4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)</a:t>
                  </a:r>
                </a:p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6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a) Trong bài toán mở đầu, hãy viết biểu thức </a:t>
                  </a:r>
                  <a:endParaRPr lang="en-US" sz="3600" i="1" dirty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endParaRPr>
                </a:p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6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                                       ở vế trái của phương trình về dạng đa thức theo lũy thừa với số mũ giảm dần của biến   .</a:t>
                  </a:r>
                </a:p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6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b) Đối với đa thức đó, hãy xác định: bậc; hệ số của    , hệ số của    và hệ số tự do.</a:t>
                  </a: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6AD29349-5EF5-0120-9209-E1CABB71DA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637" y="1357319"/>
                  <a:ext cx="11229975" cy="3914918"/>
                </a:xfrm>
                <a:prstGeom prst="rect">
                  <a:avLst/>
                </a:prstGeom>
                <a:blipFill>
                  <a:blip r:embed="rId4"/>
                  <a:stretch>
                    <a:fillRect l="-1683" t="-1713" r="-1846" b="-358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22969104"/>
                    </p:ext>
                  </p:extLst>
                </p:nvPr>
              </p:nvGraphicFramePr>
              <p:xfrm>
                <a:off x="528637" y="2584856"/>
                <a:ext cx="4512853" cy="75763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50" name="Equation" r:id="rId5" imgW="1739880" imgH="291960" progId="Equation.DSMT4">
                        <p:embed/>
                      </p:oleObj>
                    </mc:Choice>
                    <mc:Fallback>
                      <p:oleObj name="Equation" r:id="rId5" imgW="1739880" imgH="2919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28637" y="2584856"/>
                              <a:ext cx="4512853" cy="75763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5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22969104"/>
                    </p:ext>
                  </p:extLst>
                </p:nvPr>
              </p:nvGraphicFramePr>
              <p:xfrm>
                <a:off x="528637" y="2584856"/>
                <a:ext cx="4512853" cy="75763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127" name="Equation" r:id="rId7" imgW="1739880" imgH="291960" progId="Equation.DSMT4">
                        <p:embed/>
                      </p:oleObj>
                    </mc:Choice>
                    <mc:Fallback>
                      <p:oleObj name="Equation" r:id="rId7" imgW="1739880" imgH="2919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28637" y="2584856"/>
                              <a:ext cx="4512853" cy="75763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65388760"/>
                    </p:ext>
                  </p:extLst>
                </p:nvPr>
              </p:nvGraphicFramePr>
              <p:xfrm>
                <a:off x="9948808" y="3464000"/>
                <a:ext cx="362348" cy="39528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51" name="Equation" r:id="rId9" imgW="139680" imgH="152280" progId="Equation.DSMT4">
                        <p:embed/>
                      </p:oleObj>
                    </mc:Choice>
                    <mc:Fallback>
                      <p:oleObj name="Equation" r:id="rId9" imgW="139680" imgH="15228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948808" y="3464000"/>
                              <a:ext cx="362348" cy="39528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6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65388760"/>
                    </p:ext>
                  </p:extLst>
                </p:nvPr>
              </p:nvGraphicFramePr>
              <p:xfrm>
                <a:off x="9948808" y="3464000"/>
                <a:ext cx="362348" cy="39528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128" name="Equation" r:id="rId11" imgW="139680" imgH="152280" progId="Equation.DSMT4">
                        <p:embed/>
                      </p:oleObj>
                    </mc:Choice>
                    <mc:Fallback>
                      <p:oleObj name="Equation" r:id="rId11" imgW="139680" imgH="15228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948808" y="3464000"/>
                              <a:ext cx="362348" cy="39528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" name="Object 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24022502"/>
                    </p:ext>
                  </p:extLst>
                </p:nvPr>
              </p:nvGraphicFramePr>
              <p:xfrm>
                <a:off x="9985396" y="3943014"/>
                <a:ext cx="494108" cy="5614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52" name="Equation" r:id="rId13" imgW="190440" imgH="215640" progId="Equation.DSMT4">
                        <p:embed/>
                      </p:oleObj>
                    </mc:Choice>
                    <mc:Fallback>
                      <p:oleObj name="Equation" r:id="rId13" imgW="190440" imgH="2156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985396" y="3943014"/>
                              <a:ext cx="494108" cy="56148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7" name="Object 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24022502"/>
                    </p:ext>
                  </p:extLst>
                </p:nvPr>
              </p:nvGraphicFramePr>
              <p:xfrm>
                <a:off x="9985396" y="3943014"/>
                <a:ext cx="494108" cy="5614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129" name="Equation" r:id="rId15" imgW="190440" imgH="215640" progId="Equation.DSMT4">
                        <p:embed/>
                      </p:oleObj>
                    </mc:Choice>
                    <mc:Fallback>
                      <p:oleObj name="Equation" r:id="rId15" imgW="190440" imgH="2156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985396" y="3943014"/>
                              <a:ext cx="494108" cy="56148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" name="Object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56383800"/>
                    </p:ext>
                  </p:extLst>
                </p:nvPr>
              </p:nvGraphicFramePr>
              <p:xfrm>
                <a:off x="1315317" y="4747058"/>
                <a:ext cx="361950" cy="381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53" name="Equation" r:id="rId17" imgW="362123" imgH="380982" progId="Equation.DSMT4">
                        <p:embed/>
                      </p:oleObj>
                    </mc:Choice>
                    <mc:Fallback>
                      <p:oleObj name="Equation" r:id="rId17" imgW="362123" imgH="380982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315317" y="4747058"/>
                              <a:ext cx="361950" cy="3810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8" name="Object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56383800"/>
                    </p:ext>
                  </p:extLst>
                </p:nvPr>
              </p:nvGraphicFramePr>
              <p:xfrm>
                <a:off x="1315317" y="4747058"/>
                <a:ext cx="361950" cy="381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130" name="Equation" r:id="rId19" imgW="362123" imgH="380982" progId="Equation.DSMT4">
                        <p:embed/>
                      </p:oleObj>
                    </mc:Choice>
                    <mc:Fallback>
                      <p:oleObj name="Equation" r:id="rId19" imgW="362123" imgH="380982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315317" y="4747058"/>
                              <a:ext cx="361950" cy="3810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  <p:extLst>
      <p:ext uri="{BB962C8B-B14F-4D97-AF65-F5344CB8AC3E}">
        <p14:creationId xmlns:p14="http://schemas.microsoft.com/office/powerpoint/2010/main" val="3874258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D4CCC87-5F77-B289-4DD5-3BCB85C64669}"/>
                  </a:ext>
                </a:extLst>
              </p:cNvPr>
              <p:cNvSpPr txBox="1"/>
              <p:nvPr/>
            </p:nvSpPr>
            <p:spPr>
              <a:xfrm>
                <a:off x="828675" y="728657"/>
                <a:ext cx="10944225" cy="61093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3400" dirty="0" err="1">
                    <a:solidFill>
                      <a:schemeClr val="accent4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Hoạt</a:t>
                </a:r>
                <a:r>
                  <a:rPr lang="en-US" sz="3400" dirty="0">
                    <a:solidFill>
                      <a:schemeClr val="accent4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400" dirty="0" err="1">
                    <a:solidFill>
                      <a:schemeClr val="accent4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động</a:t>
                </a:r>
                <a:r>
                  <a:rPr lang="en-US" sz="3400" dirty="0">
                    <a:solidFill>
                      <a:schemeClr val="accent4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solidFill>
                          <a:schemeClr val="accent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400" dirty="0">
                    <a:solidFill>
                      <a:schemeClr val="accent4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en-US" sz="3400" dirty="0" err="1">
                    <a:solidFill>
                      <a:schemeClr val="accent4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sgk</a:t>
                </a:r>
                <a:r>
                  <a:rPr lang="en-US" sz="3400" dirty="0">
                    <a:solidFill>
                      <a:schemeClr val="accent4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3400" dirty="0" err="1">
                    <a:solidFill>
                      <a:schemeClr val="accent4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trang</a:t>
                </a:r>
                <a:r>
                  <a:rPr lang="en-US" sz="3400" dirty="0">
                    <a:solidFill>
                      <a:schemeClr val="accent4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solidFill>
                          <a:schemeClr val="accent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52</m:t>
                    </m:r>
                  </m:oMath>
                </a14:m>
                <a:r>
                  <a:rPr lang="en-US" sz="3400" dirty="0">
                    <a:solidFill>
                      <a:schemeClr val="accent4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pPr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400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 giải: </a:t>
                </a:r>
                <a:endParaRPr lang="en-US" sz="3400" dirty="0"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34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3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3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3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Đa thức                                                       có bậc là 2; 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 số của      là           ;hệ số của     là              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 số tự do là                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D4CCC87-5F77-B289-4DD5-3BCB85C64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5" y="728657"/>
                <a:ext cx="10944225" cy="6109365"/>
              </a:xfrm>
              <a:prstGeom prst="rect">
                <a:avLst/>
              </a:prstGeom>
              <a:blipFill>
                <a:blip r:embed="rId3"/>
                <a:stretch>
                  <a:fillRect l="-1560" t="-1098" b="-16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D4F6577-82D3-FFC2-A51C-4357B5EC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PHƯƠNG TRÌNH BẬC HAI MỘT ẨN</a:t>
            </a:r>
            <a:endParaRPr lang="en-US" sz="2800">
              <a:solidFill>
                <a:srgbClr val="FFFF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382150"/>
              </p:ext>
            </p:extLst>
          </p:nvPr>
        </p:nvGraphicFramePr>
        <p:xfrm>
          <a:off x="1342171" y="2001824"/>
          <a:ext cx="7378679" cy="2931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2844720" imgH="1130040" progId="Equation.DSMT4">
                  <p:embed/>
                </p:oleObj>
              </mc:Choice>
              <mc:Fallback>
                <p:oleObj name="Equation" r:id="rId4" imgW="2844720" imgH="1130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42171" y="2001824"/>
                        <a:ext cx="7378679" cy="2931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854973"/>
              </p:ext>
            </p:extLst>
          </p:nvPr>
        </p:nvGraphicFramePr>
        <p:xfrm>
          <a:off x="2814676" y="4946970"/>
          <a:ext cx="5764595" cy="625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2222280" imgH="241200" progId="Equation.DSMT4">
                  <p:embed/>
                </p:oleObj>
              </mc:Choice>
              <mc:Fallback>
                <p:oleObj name="Equation" r:id="rId6" imgW="2222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14676" y="4946970"/>
                        <a:ext cx="5764595" cy="625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911283"/>
              </p:ext>
            </p:extLst>
          </p:nvPr>
        </p:nvGraphicFramePr>
        <p:xfrm>
          <a:off x="2575209" y="5517509"/>
          <a:ext cx="534353" cy="607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8" imgW="485918" imgH="552657" progId="Equation.DSMT4">
                  <p:embed/>
                </p:oleObj>
              </mc:Choice>
              <mc:Fallback>
                <p:oleObj name="Equation" r:id="rId8" imgW="485918" imgH="55265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75209" y="5517509"/>
                        <a:ext cx="534353" cy="607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64513"/>
              </p:ext>
            </p:extLst>
          </p:nvPr>
        </p:nvGraphicFramePr>
        <p:xfrm>
          <a:off x="3556811" y="5608380"/>
          <a:ext cx="1108000" cy="509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0" imgW="469800" imgH="215640" progId="Equation.DSMT4">
                  <p:embed/>
                </p:oleObj>
              </mc:Choice>
              <mc:Fallback>
                <p:oleObj name="Equation" r:id="rId10" imgW="4698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56811" y="5608380"/>
                        <a:ext cx="1108000" cy="509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777906"/>
              </p:ext>
            </p:extLst>
          </p:nvPr>
        </p:nvGraphicFramePr>
        <p:xfrm>
          <a:off x="6464534" y="5667226"/>
          <a:ext cx="39814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2" imgW="362123" imgH="380982" progId="Equation.DSMT4">
                  <p:embed/>
                </p:oleObj>
              </mc:Choice>
              <mc:Fallback>
                <p:oleObj name="Equation" r:id="rId12" imgW="362123" imgH="38098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464534" y="5667226"/>
                        <a:ext cx="398145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944888"/>
              </p:ext>
            </p:extLst>
          </p:nvPr>
        </p:nvGraphicFramePr>
        <p:xfrm>
          <a:off x="7272149" y="5631236"/>
          <a:ext cx="1497297" cy="509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4" imgW="634680" imgH="215640" progId="Equation.DSMT4">
                  <p:embed/>
                </p:oleObj>
              </mc:Choice>
              <mc:Fallback>
                <p:oleObj name="Equation" r:id="rId14" imgW="6346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272149" y="5631236"/>
                        <a:ext cx="1497297" cy="509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698936"/>
              </p:ext>
            </p:extLst>
          </p:nvPr>
        </p:nvGraphicFramePr>
        <p:xfrm>
          <a:off x="3324160" y="6220554"/>
          <a:ext cx="1706918" cy="509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16" imgW="723600" imgH="215640" progId="Equation.DSMT4">
                  <p:embed/>
                </p:oleObj>
              </mc:Choice>
              <mc:Fallback>
                <p:oleObj name="Equation" r:id="rId16" imgW="7236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324160" y="6220554"/>
                        <a:ext cx="1706918" cy="509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16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C71DDB-862C-C135-C344-A7CF58C4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PHƯƠNG TRÌNH BẬC HAI MỘT ẨN</a:t>
            </a:r>
            <a:endParaRPr lang="en-US" sz="2800">
              <a:solidFill>
                <a:srgbClr val="FFFF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0077" y="1571632"/>
            <a:ext cx="10658475" cy="3170099"/>
            <a:chOff x="600077" y="1571632"/>
            <a:chExt cx="10658475" cy="317009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DDA85D2-E49B-89CD-EEEE-399760628E95}"/>
                </a:ext>
              </a:extLst>
            </p:cNvPr>
            <p:cNvSpPr txBox="1"/>
            <p:nvPr/>
          </p:nvSpPr>
          <p:spPr>
            <a:xfrm>
              <a:off x="600077" y="1571632"/>
              <a:ext cx="10658475" cy="31700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Định</a:t>
              </a:r>
              <a:r>
                <a:rPr lang="en-US" sz="4000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nghĩa</a:t>
              </a:r>
              <a:r>
                <a:rPr lang="en-US" sz="4000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: </a:t>
              </a:r>
            </a:p>
            <a:p>
              <a:pPr algn="just"/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Phương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trình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bậc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hai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một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ẩn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(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nói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gọn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là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hương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trình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bậc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hai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là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phương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trình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dạng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  <a:p>
              <a:r>
                <a:rPr lang="nl-NL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                   , </a:t>
              </a:r>
              <a:r>
                <a:rPr lang="nl-NL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 đó    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là ẩn;           là những số cho trước gọi là các hệ số và 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4653544"/>
                </p:ext>
              </p:extLst>
            </p:nvPr>
          </p:nvGraphicFramePr>
          <p:xfrm>
            <a:off x="719756" y="3430993"/>
            <a:ext cx="3224879" cy="650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Equation" r:id="rId3" imgW="1130040" imgH="215640" progId="Equation.DSMT4">
                    <p:embed/>
                  </p:oleObj>
                </mc:Choice>
                <mc:Fallback>
                  <p:oleObj name="Equation" r:id="rId3" imgW="1130040" imgH="215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19756" y="3430993"/>
                          <a:ext cx="3224879" cy="65031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6727813"/>
                </p:ext>
              </p:extLst>
            </p:nvPr>
          </p:nvGraphicFramePr>
          <p:xfrm>
            <a:off x="6046654" y="3603422"/>
            <a:ext cx="398583" cy="4348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Equation" r:id="rId5" imgW="139680" imgH="152280" progId="Equation.DSMT4">
                    <p:embed/>
                  </p:oleObj>
                </mc:Choice>
                <mc:Fallback>
                  <p:oleObj name="Equation" r:id="rId5" imgW="139680" imgH="152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046654" y="3603422"/>
                          <a:ext cx="398583" cy="4348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4295222"/>
                </p:ext>
              </p:extLst>
            </p:nvPr>
          </p:nvGraphicFramePr>
          <p:xfrm>
            <a:off x="7697718" y="3512835"/>
            <a:ext cx="1195741" cy="615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" name="Equation" r:id="rId7" imgW="419040" imgH="215640" progId="Equation.DSMT4">
                    <p:embed/>
                  </p:oleObj>
                </mc:Choice>
                <mc:Fallback>
                  <p:oleObj name="Equation" r:id="rId7" imgW="419040" imgH="215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697718" y="3512835"/>
                          <a:ext cx="1195741" cy="6159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0238875"/>
                </p:ext>
              </p:extLst>
            </p:nvPr>
          </p:nvGraphicFramePr>
          <p:xfrm>
            <a:off x="7192939" y="4087153"/>
            <a:ext cx="1268212" cy="5435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Equation" r:id="rId9" imgW="444240" imgH="190440" progId="Equation.DSMT4">
                    <p:embed/>
                  </p:oleObj>
                </mc:Choice>
                <mc:Fallback>
                  <p:oleObj name="Equation" r:id="rId9" imgW="444240" imgH="1904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192939" y="4087153"/>
                          <a:ext cx="1268212" cy="54351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0240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5525</TotalTime>
  <Words>1372</Words>
  <Application>Microsoft Office PowerPoint</Application>
  <PresentationFormat>Widescreen</PresentationFormat>
  <Paragraphs>206</Paragraphs>
  <Slides>26</Slides>
  <Notes>12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Agency FB</vt:lpstr>
      <vt:lpstr>Arial</vt:lpstr>
      <vt:lpstr>Calibri</vt:lpstr>
      <vt:lpstr>Calibri Light</vt:lpstr>
      <vt:lpstr>Cambria Math</vt:lpstr>
      <vt:lpstr>Times New Roman</vt:lpstr>
      <vt:lpstr>1_Office Theme</vt:lpstr>
      <vt:lpstr>Equation</vt:lpstr>
      <vt:lpstr>PowerPoint Presentation</vt:lpstr>
      <vt:lpstr>BÀI 2. PHƯƠNG TRÌNH BẬC HAI MỘT ẨN</vt:lpstr>
      <vt:lpstr>PowerPoint Presentation</vt:lpstr>
      <vt:lpstr>BÀI 2. PHƯƠNG TRÌNH BẬC HAI MỘT ẨN</vt:lpstr>
      <vt:lpstr>PowerPoint Presentation</vt:lpstr>
      <vt:lpstr>BÀI 2. PHƯƠNG TRÌNH BẬC HAI MỘT ẨN</vt:lpstr>
      <vt:lpstr>BÀI 2. PHƯƠNG TRÌNH BẬC HAI MỘT ẨN</vt:lpstr>
      <vt:lpstr>BÀI 2. PHƯƠNG TRÌNH BẬC HAI MỘT ẨN</vt:lpstr>
      <vt:lpstr>BÀI 2. PHƯƠNG TRÌNH BẬC HAI MỘT ẨN</vt:lpstr>
      <vt:lpstr>BÀI 2. PHƯƠNG TRÌNH BẬC HAI MỘT ẨN</vt:lpstr>
      <vt:lpstr>BÀI 2. PHƯƠNG TRÌNH BẬC HAI MỘT ẨN</vt:lpstr>
      <vt:lpstr>BÀI 2. PHƯƠNG TRÌNH BẬC HAI MỘT ẨN</vt:lpstr>
      <vt:lpstr>BÀI 2. PHƯƠNG TRÌNH BẬC HAI MỘT ẨN</vt:lpstr>
      <vt:lpstr>BÀI 2. PHƯƠNG TRÌNH BẬC HAI MỘT ẨN</vt:lpstr>
      <vt:lpstr>PowerPoint Presentation</vt:lpstr>
      <vt:lpstr>BÀI 2. PHƯƠNG TRÌNH BẬC HAI MỘT ẨN</vt:lpstr>
      <vt:lpstr>BÀI 2. PHƯƠNG TRÌNH BẬC HAI MỘT ẨN</vt:lpstr>
      <vt:lpstr>PowerPoint Presentation</vt:lpstr>
      <vt:lpstr>BÀI 2. PHƯƠNG TRÌNH BẬC HAI MỘT ẨN</vt:lpstr>
      <vt:lpstr>BÀI 2. PHƯƠNG TRÌNH BẬC HAI MỘT ẨN</vt:lpstr>
      <vt:lpstr> LUYỆN TẬP</vt:lpstr>
      <vt:lpstr>PowerPoint Presentation</vt:lpstr>
      <vt:lpstr>PowerPoint Presentation</vt:lpstr>
      <vt:lpstr> VẬN DỤNG</vt:lpstr>
      <vt:lpstr>BÀI 2. PHƯƠNG TRÌNH BẬC HAI MỘT ẨN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Minh Phuong</dc:creator>
  <cp:lastModifiedBy>MyPC</cp:lastModifiedBy>
  <cp:revision>484</cp:revision>
  <dcterms:created xsi:type="dcterms:W3CDTF">2022-08-03T11:07:12Z</dcterms:created>
  <dcterms:modified xsi:type="dcterms:W3CDTF">2025-03-28T02:35:57Z</dcterms:modified>
</cp:coreProperties>
</file>