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570" r:id="rId2"/>
    <p:sldId id="594" r:id="rId3"/>
    <p:sldId id="323" r:id="rId4"/>
    <p:sldId id="595" r:id="rId5"/>
    <p:sldId id="398" r:id="rId6"/>
    <p:sldId id="279" r:id="rId7"/>
    <p:sldId id="664" r:id="rId8"/>
    <p:sldId id="663" r:id="rId9"/>
    <p:sldId id="662" r:id="rId10"/>
    <p:sldId id="604" r:id="rId11"/>
    <p:sldId id="605" r:id="rId12"/>
    <p:sldId id="676" r:id="rId13"/>
    <p:sldId id="665" r:id="rId14"/>
    <p:sldId id="668" r:id="rId15"/>
    <p:sldId id="696" r:id="rId16"/>
    <p:sldId id="697" r:id="rId17"/>
    <p:sldId id="695" r:id="rId18"/>
    <p:sldId id="666" r:id="rId19"/>
    <p:sldId id="275" r:id="rId20"/>
    <p:sldId id="700" r:id="rId21"/>
    <p:sldId id="259" r:id="rId22"/>
    <p:sldId id="307" r:id="rId23"/>
    <p:sldId id="669" r:id="rId24"/>
    <p:sldId id="679" r:id="rId25"/>
    <p:sldId id="670" r:id="rId26"/>
    <p:sldId id="680" r:id="rId27"/>
    <p:sldId id="681" r:id="rId28"/>
    <p:sldId id="699" r:id="rId29"/>
    <p:sldId id="281" r:id="rId30"/>
    <p:sldId id="292" r:id="rId31"/>
    <p:sldId id="306" r:id="rId32"/>
    <p:sldId id="685" r:id="rId33"/>
    <p:sldId id="683" r:id="rId34"/>
    <p:sldId id="684" r:id="rId35"/>
    <p:sldId id="687" r:id="rId36"/>
    <p:sldId id="282" r:id="rId37"/>
    <p:sldId id="673" r:id="rId38"/>
    <p:sldId id="688" r:id="rId39"/>
    <p:sldId id="690" r:id="rId40"/>
    <p:sldId id="689" r:id="rId41"/>
    <p:sldId id="310" r:id="rId42"/>
    <p:sldId id="674" r:id="rId4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LOX GA ROBLOX GA" initials="RGRG" lastIdx="20" clrIdx="0">
    <p:extLst>
      <p:ext uri="{19B8F6BF-5375-455C-9EA6-DF929625EA0E}">
        <p15:presenceInfo xmlns:p15="http://schemas.microsoft.com/office/powerpoint/2012/main" userId="ROBLOX GA ROBLOX GA" providerId="None"/>
      </p:ext>
    </p:extLst>
  </p:cmAuthor>
  <p:cmAuthor id="2" name="Anh Phương" initials="AP" lastIdx="4" clrIdx="1">
    <p:extLst>
      <p:ext uri="{19B8F6BF-5375-455C-9EA6-DF929625EA0E}">
        <p15:presenceInfo xmlns:p15="http://schemas.microsoft.com/office/powerpoint/2012/main" userId="1b0e9e7f8fdb2c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842"/>
    <a:srgbClr val="FF93FF"/>
    <a:srgbClr val="B4DE86"/>
    <a:srgbClr val="FF4FFF"/>
    <a:srgbClr val="0000CC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6T23:01:05.924" idx="6">
    <p:pos x="10" y="10"/>
    <p:text>Chưa có mục tiêu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4T20:28:59.204" idx="1">
    <p:pos x="10" y="10"/>
    <p:text>Bổ sung thể lệ trò chơi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4T20:31:36.733" idx="2">
    <p:pos x="10" y="10"/>
    <p:text>Cần xuất hiện số trong bảng ở dòng y khi tính xong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6T23:26:41.155" idx="20">
    <p:pos x="10" y="10"/>
    <p:text>Bổ sung mục tiêu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2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22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5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1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5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B35E-EA3A-4702-BF5D-21E2B60464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9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6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52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51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66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8.png"/><Relationship Id="rId4" Type="http://schemas.openxmlformats.org/officeDocument/2006/relationships/image" Target="../media/image37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60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88.png"/><Relationship Id="rId4" Type="http://schemas.openxmlformats.org/officeDocument/2006/relationships/image" Target="../media/image53.pn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image" Target="../media/image111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7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02.png"/><Relationship Id="rId7" Type="http://schemas.openxmlformats.org/officeDocument/2006/relationships/image" Target="../media/image14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43.png"/><Relationship Id="rId4" Type="http://schemas.openxmlformats.org/officeDocument/2006/relationships/image" Target="../media/image141.png"/><Relationship Id="rId9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2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1.png"/><Relationship Id="rId5" Type="http://schemas.openxmlformats.org/officeDocument/2006/relationships/image" Target="../media/image130.png"/><Relationship Id="rId4" Type="http://schemas.openxmlformats.org/officeDocument/2006/relationships/image" Target="../media/image1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comments" Target="../comments/comment2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5.png"/><Relationship Id="rId5" Type="http://schemas.openxmlformats.org/officeDocument/2006/relationships/image" Target="../media/image167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.xml"/><Relationship Id="rId4" Type="http://schemas.openxmlformats.org/officeDocument/2006/relationships/image" Target="../media/image1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63.png"/><Relationship Id="rId4" Type="http://schemas.openxmlformats.org/officeDocument/2006/relationships/image" Target="../media/image1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63.png"/><Relationship Id="rId4" Type="http://schemas.openxmlformats.org/officeDocument/2006/relationships/image" Target="../media/image15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63.png"/><Relationship Id="rId4" Type="http://schemas.openxmlformats.org/officeDocument/2006/relationships/image" Target="../media/image1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201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12" Type="http://schemas.openxmlformats.org/officeDocument/2006/relationships/image" Target="../media/image19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2.png"/><Relationship Id="rId11" Type="http://schemas.openxmlformats.org/officeDocument/2006/relationships/image" Target="../media/image199.png"/><Relationship Id="rId5" Type="http://schemas.openxmlformats.org/officeDocument/2006/relationships/image" Target="../media/image165.wmf"/><Relationship Id="rId15" Type="http://schemas.openxmlformats.org/officeDocument/2006/relationships/image" Target="../media/image200.png"/><Relationship Id="rId10" Type="http://schemas.openxmlformats.org/officeDocument/2006/relationships/image" Target="../media/image19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5.png"/><Relationship Id="rId14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slide" Target="slide9.xml"/><Relationship Id="rId3" Type="http://schemas.openxmlformats.org/officeDocument/2006/relationships/image" Target="../media/image8.jpeg"/><Relationship Id="rId21" Type="http://schemas.openxmlformats.org/officeDocument/2006/relationships/image" Target="../media/image17.gif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jpeg"/><Relationship Id="rId1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350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2.png"/><Relationship Id="rId1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openxmlformats.org/officeDocument/2006/relationships/audio" Target="../media/audio2.wav"/><Relationship Id="rId15" Type="http://schemas.openxmlformats.org/officeDocument/2006/relationships/image" Target="../media/image48.pn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microsoft.com/office/2007/relationships/hdphoto" Target="../media/hdphoto9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24.jpe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comments" Target="../comments/comment3.xml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1020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3284223" y="135555"/>
            <a:ext cx="533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THCS HOÀI MỸ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3436623" y="4285198"/>
            <a:ext cx="533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Tường Đạt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0DC0DB-40D0-215C-2DF0-BCB705220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53B8EA46-D24D-2EFA-AAFD-8069A2D01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B27E7DBF-394A-BA83-6D29-6520B1F3E2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FC5677D-352B-C458-721F-1F398EEF6D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19DB251-8494-35CD-305B-C6D5D01059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0B0C4E4-7941-D803-7C37-2D03E9FC3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4D2CBE07-9656-CB44-7E07-964FE62A1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10">
                <a:extLst>
                  <a:ext uri="{FF2B5EF4-FFF2-40B4-BE49-F238E27FC236}">
                    <a16:creationId xmlns:a16="http://schemas.microsoft.com/office/drawing/2014/main" id="{D00B4DAD-E5E7-F0C3-859A-A83EC1D91F55}"/>
                  </a:ext>
                </a:extLst>
              </p:cNvPr>
              <p:cNvSpPr txBox="1"/>
              <p:nvPr/>
            </p:nvSpPr>
            <p:spPr>
              <a:xfrm>
                <a:off x="1820803" y="1328636"/>
                <a:ext cx="8968677" cy="8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BÀI 1: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800" b="1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</m:t>
                    </m:r>
                    <m:r>
                      <a:rPr lang="en-US" altLang="zh-CN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文本框 10">
                <a:extLst>
                  <a:ext uri="{FF2B5EF4-FFF2-40B4-BE49-F238E27FC236}">
                    <a16:creationId xmlns:a16="http://schemas.microsoft.com/office/drawing/2014/main" id="{D00B4DAD-E5E7-F0C3-859A-A83EC1D91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803" y="1328636"/>
                <a:ext cx="8968677" cy="847733"/>
              </a:xfrm>
              <a:prstGeom prst="rect">
                <a:avLst/>
              </a:prstGeom>
              <a:blipFill>
                <a:blip r:embed="rId11"/>
                <a:stretch>
                  <a:fillRect t="-13669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Lady &amp; Bird (淑女与鸟组合) - Stephanie Says (史蒂芬妮说)(1)">
            <a:hlinkClick r:id="" action="ppaction://media"/>
            <a:extLst>
              <a:ext uri="{FF2B5EF4-FFF2-40B4-BE49-F238E27FC236}">
                <a16:creationId xmlns:a16="http://schemas.microsoft.com/office/drawing/2014/main" id="{170B75BA-3E55-2159-217A-18309CD71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11D0721-C01A-205E-155C-C21C20D45197}"/>
              </a:ext>
            </a:extLst>
          </p:cNvPr>
          <p:cNvSpPr txBox="1"/>
          <p:nvPr/>
        </p:nvSpPr>
        <p:spPr>
          <a:xfrm>
            <a:off x="1910172" y="2159989"/>
            <a:ext cx="8968677" cy="93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(tiết 2)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33">
            <a:extLst>
              <a:ext uri="{FF2B5EF4-FFF2-40B4-BE49-F238E27FC236}">
                <a16:creationId xmlns:a16="http://schemas.microsoft.com/office/drawing/2014/main" id="{0D4C8961-67A0-2E54-CB55-5AEAECD85220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9">
            <a:extLst>
              <a:ext uri="{FF2B5EF4-FFF2-40B4-BE49-F238E27FC236}">
                <a16:creationId xmlns:a16="http://schemas.microsoft.com/office/drawing/2014/main" id="{48389EEE-C849-F548-5969-B02737941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25" name="文本框 31">
            <a:extLst>
              <a:ext uri="{FF2B5EF4-FFF2-40B4-BE49-F238E27FC236}">
                <a16:creationId xmlns:a16="http://schemas.microsoft.com/office/drawing/2014/main" id="{B2D6F953-8024-CCC7-C73D-EF2DC8B11811}"/>
              </a:ext>
            </a:extLst>
          </p:cNvPr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id="{0FC4EDCB-105D-9DF4-CC28-F6944C2296B3}"/>
              </a:ext>
            </a:extLst>
          </p:cNvPr>
          <p:cNvSpPr txBox="1"/>
          <p:nvPr/>
        </p:nvSpPr>
        <p:spPr>
          <a:xfrm>
            <a:off x="5717628" y="1944176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0A3F6660-24B5-71D5-6CB5-6BC2539BC624}"/>
                  </a:ext>
                </a:extLst>
              </p:cNvPr>
              <p:cNvSpPr txBox="1"/>
              <p:nvPr/>
            </p:nvSpPr>
            <p:spPr>
              <a:xfrm>
                <a:off x="5717628" y="4519222"/>
                <a:ext cx="5188944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0A3F6660-24B5-71D5-6CB5-6BC2539BC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628" y="4519222"/>
                <a:ext cx="5188944" cy="532966"/>
              </a:xfrm>
              <a:prstGeom prst="rect">
                <a:avLst/>
              </a:prstGeom>
              <a:blipFill>
                <a:blip r:embed="rId3"/>
                <a:stretch>
                  <a:fillRect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8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A80584DD-FB9D-4EEC-0982-A6CD2EEFBFCB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CACCBDF-1CC1-C53B-2BE6-9EDA42F7F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322B2232-920C-82B1-7C1C-D880BECCE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FE0F1E32-BE69-D0C2-FA5D-B2CEF0D54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759A59FB-1D4C-6EDB-7162-80CE17C345A8}"/>
                  </a:ext>
                </a:extLst>
              </p:cNvPr>
              <p:cNvSpPr txBox="1"/>
              <p:nvPr/>
            </p:nvSpPr>
            <p:spPr>
              <a:xfrm>
                <a:off x="2605336" y="126392"/>
                <a:ext cx="6792693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759A59FB-1D4C-6EDB-7162-80CE17C3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336" y="126392"/>
                <a:ext cx="6792693" cy="721801"/>
              </a:xfrm>
              <a:prstGeom prst="rect">
                <a:avLst/>
              </a:prstGeom>
              <a:blipFill>
                <a:blip r:embed="rId5"/>
                <a:stretch>
                  <a:fillRect l="-3139" t="-12712" b="-364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759285C-77B1-14BC-1709-955EB3454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6" y="1342734"/>
            <a:ext cx="707011" cy="70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9C59F3-FB8D-444E-C66C-9F2EB656C332}"/>
              </a:ext>
            </a:extLst>
          </p:cNvPr>
          <p:cNvSpPr txBox="1"/>
          <p:nvPr/>
        </p:nvSpPr>
        <p:spPr>
          <a:xfrm>
            <a:off x="1065178" y="1310848"/>
            <a:ext cx="27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02204-3354-8337-FBF7-66FC5D968EC1}"/>
              </a:ext>
            </a:extLst>
          </p:cNvPr>
          <p:cNvSpPr/>
          <p:nvPr/>
        </p:nvSpPr>
        <p:spPr>
          <a:xfrm>
            <a:off x="10772404" y="42119"/>
            <a:ext cx="1180309" cy="1161661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B3A25B-FB1A-3FD0-D158-14B84399C939}"/>
                  </a:ext>
                </a:extLst>
              </p:cNvPr>
              <p:cNvSpPr txBox="1"/>
              <p:nvPr/>
            </p:nvSpPr>
            <p:spPr>
              <a:xfrm>
                <a:off x="1538697" y="1310848"/>
                <a:ext cx="9144112" cy="5185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a) Nêu khái niệm đồ thị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b) Xét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 Hãy thực hiện các hoạt động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- Tìm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tương ứng với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trong bảng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		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Trên mặt phẳng tọa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, xác định các điểm có hoành độ và tung độ như trong bảng giá trị trên.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endParaRPr lang="vi-VN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B3A25B-FB1A-3FD0-D158-14B84399C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697" y="1310848"/>
                <a:ext cx="9144112" cy="5185522"/>
              </a:xfrm>
              <a:prstGeom prst="rect">
                <a:avLst/>
              </a:prstGeom>
              <a:blipFill>
                <a:blip r:embed="rId8"/>
                <a:stretch>
                  <a:fillRect l="-1333" r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97D28DC4-F3F8-2925-FBE6-99E74BD62A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6845911"/>
                  </p:ext>
                </p:extLst>
              </p:nvPr>
            </p:nvGraphicFramePr>
            <p:xfrm>
              <a:off x="1869453" y="3357880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97D28DC4-F3F8-2925-FBE6-99E74BD62A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6845911"/>
                  </p:ext>
                </p:extLst>
              </p:nvPr>
            </p:nvGraphicFramePr>
            <p:xfrm>
              <a:off x="1869453" y="3357880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72" t="-935" r="-432342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16379" t="-935" r="-4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16379" t="-935" r="-3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15021" t="-935" r="-200000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416810" t="-935" r="-100862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16810" t="-935" r="-862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72" t="-100935" r="-432342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2574C34-5D54-EF3F-8F65-B34AF743E0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98" y="1160836"/>
            <a:ext cx="1257806" cy="1257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Oval 13">
                <a:extLst>
                  <a:ext uri="{FF2B5EF4-FFF2-40B4-BE49-F238E27FC236}">
                    <a16:creationId xmlns:a16="http://schemas.microsoft.com/office/drawing/2014/main" id="{F7E9D053-444C-6B82-1993-62107D2BC064}"/>
                  </a:ext>
                </a:extLst>
              </p:cNvPr>
              <p:cNvSpPr/>
              <p:nvPr/>
            </p:nvSpPr>
            <p:spPr>
              <a:xfrm>
                <a:off x="3789440" y="613420"/>
                <a:ext cx="7193928" cy="2872649"/>
              </a:xfrm>
              <a:prstGeom prst="wedgeEllipse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Speech Bubble: Oval 13">
                <a:extLst>
                  <a:ext uri="{FF2B5EF4-FFF2-40B4-BE49-F238E27FC236}">
                    <a16:creationId xmlns:a16="http://schemas.microsoft.com/office/drawing/2014/main" id="{F7E9D053-444C-6B82-1993-62107D2BC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40" y="613420"/>
                <a:ext cx="7193928" cy="2872649"/>
              </a:xfrm>
              <a:prstGeom prst="wedgeEllipseCallou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id="{F795C7B8-6995-8E60-A807-46A01D794861}"/>
              </a:ext>
            </a:extLst>
          </p:cNvPr>
          <p:cNvSpPr/>
          <p:nvPr/>
        </p:nvSpPr>
        <p:spPr>
          <a:xfrm>
            <a:off x="11004331" y="2764896"/>
            <a:ext cx="693683" cy="44648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149F3043-3EC2-453F-E855-172AF242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648E072-23C0-B4EF-5F1F-FB8167B94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1E230F4-7E5F-0E44-65E5-DFAA8B4AB0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28636512-614E-BD66-090E-D5857701457E}"/>
                  </a:ext>
                </a:extLst>
              </p:cNvPr>
              <p:cNvSpPr txBox="1"/>
              <p:nvPr/>
            </p:nvSpPr>
            <p:spPr>
              <a:xfrm>
                <a:off x="2605336" y="126392"/>
                <a:ext cx="6776663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13">
                <a:extLst>
                  <a:ext uri="{FF2B5EF4-FFF2-40B4-BE49-F238E27FC236}">
                    <a16:creationId xmlns:a16="http://schemas.microsoft.com/office/drawing/2014/main" id="{28636512-614E-BD66-090E-D58577014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336" y="126392"/>
                <a:ext cx="6776663" cy="721801"/>
              </a:xfrm>
              <a:prstGeom prst="rect">
                <a:avLst/>
              </a:prstGeom>
              <a:blipFill>
                <a:blip r:embed="rId5"/>
                <a:stretch>
                  <a:fillRect l="-3147" t="-12712" b="-364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9F6E911-FC6D-105D-C440-FE232FB352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6" y="1342734"/>
            <a:ext cx="707011" cy="70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E36C4-CA7C-0A99-B989-61EE6F325429}"/>
              </a:ext>
            </a:extLst>
          </p:cNvPr>
          <p:cNvSpPr txBox="1"/>
          <p:nvPr/>
        </p:nvSpPr>
        <p:spPr>
          <a:xfrm>
            <a:off x="1065178" y="1310848"/>
            <a:ext cx="27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10772404" y="42119"/>
            <a:ext cx="1180309" cy="1161661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F057E8-6733-C38C-BF37-CAD916B009EB}"/>
                  </a:ext>
                </a:extLst>
              </p:cNvPr>
              <p:cNvSpPr txBox="1"/>
              <p:nvPr/>
            </p:nvSpPr>
            <p:spPr>
              <a:xfrm>
                <a:off x="1538696" y="1310848"/>
                <a:ext cx="9413783" cy="5298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c) Xét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 Hãy thực hiện các hoạt động sau: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Tìm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tương ứng với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trong bảng sau: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Trên mặt phẳng tọa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, xác định các điểm có hoành độ và tung độ như trong bảng giá trị trên.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F057E8-6733-C38C-BF37-CAD916B0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696" y="1310848"/>
                <a:ext cx="9413783" cy="5298182"/>
              </a:xfrm>
              <a:prstGeom prst="rect">
                <a:avLst/>
              </a:prstGeom>
              <a:blipFill>
                <a:blip r:embed="rId8"/>
                <a:stretch>
                  <a:fillRect l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FDE2D72-4481-7E67-F141-E9C415A428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0306901"/>
                  </p:ext>
                </p:extLst>
              </p:nvPr>
            </p:nvGraphicFramePr>
            <p:xfrm>
              <a:off x="1762768" y="3020419"/>
              <a:ext cx="896563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2217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−2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FDE2D72-4481-7E67-F141-E9C415A428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0306901"/>
                  </p:ext>
                </p:extLst>
              </p:nvPr>
            </p:nvGraphicFramePr>
            <p:xfrm>
              <a:off x="1762768" y="3020419"/>
              <a:ext cx="896563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2217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23" t="-935" r="-375161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33476" t="-935" r="-39914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34483" t="-935" r="-3008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34483" t="-935" r="-2008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434483" t="-935" r="-1008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34483" t="-935" r="-862" b="-100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23" t="-101887" r="-375161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482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067964"/>
                  </p:ext>
                </p:extLst>
              </p:nvPr>
            </p:nvGraphicFramePr>
            <p:xfrm>
              <a:off x="1364956" y="383453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067964"/>
                  </p:ext>
                </p:extLst>
              </p:nvPr>
            </p:nvGraphicFramePr>
            <p:xfrm>
              <a:off x="1364956" y="383453"/>
              <a:ext cx="8711624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935" r="-43271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16379" t="-935" r="-4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6379" t="-935" r="-3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021" t="-935" r="-200429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6810" t="-935" r="-1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16810" t="-935" r="-1293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100935" r="-432714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/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artoon of a child with a question mark above his head&#10;&#10;Description automatically generated">
            <a:extLst>
              <a:ext uri="{FF2B5EF4-FFF2-40B4-BE49-F238E27FC236}">
                <a16:creationId xmlns:a16="http://schemas.microsoft.com/office/drawing/2014/main" id="{884BBB4B-5630-DB5B-D709-98FD2F85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48" y="4165600"/>
            <a:ext cx="2683641" cy="26836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B4BD5-97D4-4CB7-BBC1-5A33DE993E6B}"/>
              </a:ext>
            </a:extLst>
          </p:cNvPr>
          <p:cNvGrpSpPr/>
          <p:nvPr/>
        </p:nvGrpSpPr>
        <p:grpSpPr>
          <a:xfrm>
            <a:off x="5919270" y="2794000"/>
            <a:ext cx="4691780" cy="2814320"/>
            <a:chOff x="5919270" y="2794000"/>
            <a:chExt cx="4691780" cy="28143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02AE17B-CB8D-D152-29C3-CB6F04EF58A5}"/>
                </a:ext>
              </a:extLst>
            </p:cNvPr>
            <p:cNvSpPr/>
            <p:nvPr/>
          </p:nvSpPr>
          <p:spPr>
            <a:xfrm>
              <a:off x="6197600" y="2794000"/>
              <a:ext cx="4135120" cy="281432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/>
                <p:nvPr/>
              </p:nvSpPr>
              <p:spPr>
                <a:xfrm>
                  <a:off x="5919270" y="2880290"/>
                  <a:ext cx="4691780" cy="2361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(−2)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(−1)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0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270" y="2880290"/>
                  <a:ext cx="4691780" cy="23613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/>
              <p:nvPr/>
            </p:nvSpPr>
            <p:spPr>
              <a:xfrm>
                <a:off x="33324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480" y="1153719"/>
                <a:ext cx="7924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/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/>
              <p:nvPr/>
            </p:nvSpPr>
            <p:spPr>
              <a:xfrm>
                <a:off x="47548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80" y="1153719"/>
                <a:ext cx="79248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/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/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0BFE00-F369-57C1-5593-6D45B810BE36}"/>
              </a:ext>
            </a:extLst>
          </p:cNvPr>
          <p:cNvSpPr txBox="1"/>
          <p:nvPr/>
        </p:nvSpPr>
        <p:spPr>
          <a:xfrm>
            <a:off x="518160" y="383453"/>
            <a:ext cx="627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+mj-lt"/>
              </a:rPr>
              <a:t>b) </a:t>
            </a:r>
            <a:endParaRPr lang="en-US" sz="2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1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82FF02-03E9-345C-6D41-8C86F2FEED49}"/>
              </a:ext>
            </a:extLst>
          </p:cNvPr>
          <p:cNvCxnSpPr>
            <a:cxnSpLocks/>
          </p:cNvCxnSpPr>
          <p:nvPr/>
        </p:nvCxnSpPr>
        <p:spPr>
          <a:xfrm flipV="1">
            <a:off x="2508796" y="761791"/>
            <a:ext cx="13575" cy="58693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888408-AC21-B0E0-3471-BF8F0447DCCE}"/>
              </a:ext>
            </a:extLst>
          </p:cNvPr>
          <p:cNvCxnSpPr/>
          <p:nvPr/>
        </p:nvCxnSpPr>
        <p:spPr>
          <a:xfrm>
            <a:off x="602152" y="6048879"/>
            <a:ext cx="391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508EEF-09CA-5519-D1D8-E1934C06C3F6}"/>
              </a:ext>
            </a:extLst>
          </p:cNvPr>
          <p:cNvCxnSpPr>
            <a:cxnSpLocks/>
          </p:cNvCxnSpPr>
          <p:nvPr/>
        </p:nvCxnSpPr>
        <p:spPr>
          <a:xfrm>
            <a:off x="1237955" y="5993007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A0F2EC8-4CE2-B07E-7A09-35C56B12F596}"/>
              </a:ext>
            </a:extLst>
          </p:cNvPr>
          <p:cNvCxnSpPr>
            <a:cxnSpLocks/>
          </p:cNvCxnSpPr>
          <p:nvPr/>
        </p:nvCxnSpPr>
        <p:spPr>
          <a:xfrm>
            <a:off x="1878838" y="5993007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D490FB-C95B-7EC7-959B-5827A0EBA992}"/>
              </a:ext>
            </a:extLst>
          </p:cNvPr>
          <p:cNvCxnSpPr>
            <a:cxnSpLocks/>
          </p:cNvCxnSpPr>
          <p:nvPr/>
        </p:nvCxnSpPr>
        <p:spPr>
          <a:xfrm>
            <a:off x="2519721" y="6002632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B280C1-88F9-11F7-3FE0-FD8C91A31DE2}"/>
              </a:ext>
            </a:extLst>
          </p:cNvPr>
          <p:cNvCxnSpPr>
            <a:cxnSpLocks/>
          </p:cNvCxnSpPr>
          <p:nvPr/>
        </p:nvCxnSpPr>
        <p:spPr>
          <a:xfrm>
            <a:off x="3160604" y="5993007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9CD3A3-92B5-E034-0D52-06E8CD497AB7}"/>
              </a:ext>
            </a:extLst>
          </p:cNvPr>
          <p:cNvCxnSpPr>
            <a:cxnSpLocks/>
          </p:cNvCxnSpPr>
          <p:nvPr/>
        </p:nvCxnSpPr>
        <p:spPr>
          <a:xfrm>
            <a:off x="3801485" y="6003159"/>
            <a:ext cx="0" cy="91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6CD1BF6-A4AF-8B4A-0111-E831E8A45F4D}"/>
              </a:ext>
            </a:extLst>
          </p:cNvPr>
          <p:cNvCxnSpPr>
            <a:cxnSpLocks/>
          </p:cNvCxnSpPr>
          <p:nvPr/>
        </p:nvCxnSpPr>
        <p:spPr>
          <a:xfrm>
            <a:off x="2467822" y="1243053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BE6EE6-6982-B99C-6771-5885D9A26B73}"/>
              </a:ext>
            </a:extLst>
          </p:cNvPr>
          <p:cNvCxnSpPr>
            <a:cxnSpLocks/>
          </p:cNvCxnSpPr>
          <p:nvPr/>
        </p:nvCxnSpPr>
        <p:spPr>
          <a:xfrm>
            <a:off x="2467822" y="1844941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5DFE65-C2C2-A9B9-59A2-CAF95EAC7897}"/>
              </a:ext>
            </a:extLst>
          </p:cNvPr>
          <p:cNvCxnSpPr>
            <a:cxnSpLocks/>
          </p:cNvCxnSpPr>
          <p:nvPr/>
        </p:nvCxnSpPr>
        <p:spPr>
          <a:xfrm>
            <a:off x="2467822" y="2446829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E15C95-40AE-1FE5-51B9-9B974E1C3E25}"/>
              </a:ext>
            </a:extLst>
          </p:cNvPr>
          <p:cNvCxnSpPr>
            <a:cxnSpLocks/>
          </p:cNvCxnSpPr>
          <p:nvPr/>
        </p:nvCxnSpPr>
        <p:spPr>
          <a:xfrm>
            <a:off x="2467822" y="3048717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EF78C0-DEC4-509E-1F5C-8A17E85348AE}"/>
              </a:ext>
            </a:extLst>
          </p:cNvPr>
          <p:cNvCxnSpPr>
            <a:cxnSpLocks/>
          </p:cNvCxnSpPr>
          <p:nvPr/>
        </p:nvCxnSpPr>
        <p:spPr>
          <a:xfrm>
            <a:off x="2467822" y="3650605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2DBD99-2F79-4611-EDD1-F9176EC14260}"/>
              </a:ext>
            </a:extLst>
          </p:cNvPr>
          <p:cNvCxnSpPr>
            <a:cxnSpLocks/>
          </p:cNvCxnSpPr>
          <p:nvPr/>
        </p:nvCxnSpPr>
        <p:spPr>
          <a:xfrm>
            <a:off x="2467822" y="4252493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C537D7B-17FE-978B-2148-6E2EE4C8705F}"/>
              </a:ext>
            </a:extLst>
          </p:cNvPr>
          <p:cNvCxnSpPr>
            <a:cxnSpLocks/>
          </p:cNvCxnSpPr>
          <p:nvPr/>
        </p:nvCxnSpPr>
        <p:spPr>
          <a:xfrm>
            <a:off x="2467822" y="4854381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BDB76B-C8B0-7E3E-0C7B-4A75B8E26426}"/>
              </a:ext>
            </a:extLst>
          </p:cNvPr>
          <p:cNvCxnSpPr>
            <a:cxnSpLocks/>
          </p:cNvCxnSpPr>
          <p:nvPr/>
        </p:nvCxnSpPr>
        <p:spPr>
          <a:xfrm>
            <a:off x="2465172" y="6045694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7108442-FD61-B48D-6755-34EB2D6BE85D}"/>
              </a:ext>
            </a:extLst>
          </p:cNvPr>
          <p:cNvCxnSpPr>
            <a:cxnSpLocks/>
          </p:cNvCxnSpPr>
          <p:nvPr/>
        </p:nvCxnSpPr>
        <p:spPr>
          <a:xfrm>
            <a:off x="2467822" y="6058157"/>
            <a:ext cx="1251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F8E7FE8-1AD0-DC0F-09BF-BCBE55A61FBD}"/>
                  </a:ext>
                </a:extLst>
              </p:cNvPr>
              <p:cNvSpPr txBox="1"/>
              <p:nvPr/>
            </p:nvSpPr>
            <p:spPr>
              <a:xfrm>
                <a:off x="2468733" y="5485019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F8E7FE8-1AD0-DC0F-09BF-BCBE55A61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33" y="5485019"/>
                <a:ext cx="59849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497477F-01BD-2A7A-03C3-AE6EAFA9B08E}"/>
                  </a:ext>
                </a:extLst>
              </p:cNvPr>
              <p:cNvSpPr txBox="1"/>
              <p:nvPr/>
            </p:nvSpPr>
            <p:spPr>
              <a:xfrm>
                <a:off x="797239" y="835906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497477F-01BD-2A7A-03C3-AE6EAFA9B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39" y="835906"/>
                <a:ext cx="59849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01707B7-61AF-F973-6328-BB0F5B6DDC31}"/>
                  </a:ext>
                </a:extLst>
              </p:cNvPr>
              <p:cNvSpPr txBox="1"/>
              <p:nvPr/>
            </p:nvSpPr>
            <p:spPr>
              <a:xfrm>
                <a:off x="1400355" y="4598099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01707B7-61AF-F973-6328-BB0F5B6D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355" y="4598099"/>
                <a:ext cx="59849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76C7E6-EC26-65B4-CD53-7F7463694C20}"/>
                  </a:ext>
                </a:extLst>
              </p:cNvPr>
              <p:cNvSpPr txBox="1"/>
              <p:nvPr/>
            </p:nvSpPr>
            <p:spPr>
              <a:xfrm>
                <a:off x="3081222" y="4530427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B76C7E6-EC26-65B4-CD53-7F7463694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222" y="4530427"/>
                <a:ext cx="59849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2EBEB8-5D77-5342-B69E-C57439692922}"/>
                  </a:ext>
                </a:extLst>
              </p:cNvPr>
              <p:cNvSpPr txBox="1"/>
              <p:nvPr/>
            </p:nvSpPr>
            <p:spPr>
              <a:xfrm>
                <a:off x="3794121" y="835906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2EBEB8-5D77-5342-B69E-C57439692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121" y="835906"/>
                <a:ext cx="59849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8BB93E9-581B-2F05-B82D-0CFC302421F6}"/>
                  </a:ext>
                </a:extLst>
              </p:cNvPr>
              <p:cNvSpPr txBox="1"/>
              <p:nvPr/>
            </p:nvSpPr>
            <p:spPr>
              <a:xfrm>
                <a:off x="4412633" y="5858961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8BB93E9-581B-2F05-B82D-0CFC30242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633" y="5858961"/>
                <a:ext cx="59849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70D980-45C7-592E-BA0A-C34B066A59C6}"/>
                  </a:ext>
                </a:extLst>
              </p:cNvPr>
              <p:cNvSpPr txBox="1"/>
              <p:nvPr/>
            </p:nvSpPr>
            <p:spPr>
              <a:xfrm>
                <a:off x="2495358" y="380223"/>
                <a:ext cx="598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70D980-45C7-592E-BA0A-C34B066A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358" y="380223"/>
                <a:ext cx="59849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FBBF6F9-AA7C-A4B2-C0C6-C47688826A9E}"/>
              </a:ext>
            </a:extLst>
          </p:cNvPr>
          <p:cNvCxnSpPr/>
          <p:nvPr/>
        </p:nvCxnSpPr>
        <p:spPr>
          <a:xfrm>
            <a:off x="1891841" y="4880671"/>
            <a:ext cx="0" cy="120377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67999E0-F6CD-7F04-2E75-A1D876CD6726}"/>
              </a:ext>
            </a:extLst>
          </p:cNvPr>
          <p:cNvCxnSpPr>
            <a:cxnSpLocks/>
          </p:cNvCxnSpPr>
          <p:nvPr/>
        </p:nvCxnSpPr>
        <p:spPr>
          <a:xfrm flipH="1">
            <a:off x="1900842" y="4851956"/>
            <a:ext cx="63994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82418DD-DDC6-F94B-6593-7146493904C2}"/>
                  </a:ext>
                </a:extLst>
              </p:cNvPr>
              <p:cNvSpPr txBox="1"/>
              <p:nvPr/>
            </p:nvSpPr>
            <p:spPr>
              <a:xfrm>
                <a:off x="1488902" y="6120571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82418DD-DDC6-F94B-6593-714649390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902" y="6120571"/>
                <a:ext cx="59849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8628F8-24EB-03DF-D304-C860BC6AB24A}"/>
              </a:ext>
            </a:extLst>
          </p:cNvPr>
          <p:cNvCxnSpPr/>
          <p:nvPr/>
        </p:nvCxnSpPr>
        <p:spPr>
          <a:xfrm>
            <a:off x="3160572" y="4829871"/>
            <a:ext cx="0" cy="120377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B1C822-ED84-0741-4C6F-77FCBBC64295}"/>
              </a:ext>
            </a:extLst>
          </p:cNvPr>
          <p:cNvCxnSpPr>
            <a:cxnSpLocks/>
          </p:cNvCxnSpPr>
          <p:nvPr/>
        </p:nvCxnSpPr>
        <p:spPr>
          <a:xfrm flipH="1">
            <a:off x="2520663" y="4861421"/>
            <a:ext cx="63994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CA967B1-7371-6DF5-727D-E0CF1248AFD5}"/>
              </a:ext>
            </a:extLst>
          </p:cNvPr>
          <p:cNvCxnSpPr>
            <a:cxnSpLocks/>
          </p:cNvCxnSpPr>
          <p:nvPr/>
        </p:nvCxnSpPr>
        <p:spPr>
          <a:xfrm flipH="1">
            <a:off x="1237955" y="1246905"/>
            <a:ext cx="2261" cy="478674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A4A4D8C-34D8-12CC-9922-CA2C3DCB3A21}"/>
              </a:ext>
            </a:extLst>
          </p:cNvPr>
          <p:cNvCxnSpPr>
            <a:cxnSpLocks/>
          </p:cNvCxnSpPr>
          <p:nvPr/>
        </p:nvCxnSpPr>
        <p:spPr>
          <a:xfrm flipH="1">
            <a:off x="1256082" y="1246905"/>
            <a:ext cx="125627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D58A573-089E-4F7F-A65E-AD553F94C0B6}"/>
                  </a:ext>
                </a:extLst>
              </p:cNvPr>
              <p:cNvSpPr txBox="1"/>
              <p:nvPr/>
            </p:nvSpPr>
            <p:spPr>
              <a:xfrm>
                <a:off x="852398" y="6122350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D58A573-089E-4F7F-A65E-AD553F94C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98" y="6122350"/>
                <a:ext cx="59849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B5259AF-FF07-E3F6-DA88-DF8826DCD24F}"/>
                  </a:ext>
                </a:extLst>
              </p:cNvPr>
              <p:cNvSpPr txBox="1"/>
              <p:nvPr/>
            </p:nvSpPr>
            <p:spPr>
              <a:xfrm>
                <a:off x="2023068" y="811173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B5259AF-FF07-E3F6-DA88-DF8826DCD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068" y="811173"/>
                <a:ext cx="598494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15ED755-EEBB-CA9F-761D-866F9D8B9043}"/>
                  </a:ext>
                </a:extLst>
              </p:cNvPr>
              <p:cNvSpPr txBox="1"/>
              <p:nvPr/>
            </p:nvSpPr>
            <p:spPr>
              <a:xfrm>
                <a:off x="3502238" y="6120571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15ED755-EEBB-CA9F-761D-866F9D8B9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238" y="6120571"/>
                <a:ext cx="59849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78C974A-05CA-3335-FA1C-A7C87E8F5749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3794121" y="1246905"/>
            <a:ext cx="7364" cy="487366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641FE44-79A1-3F84-0C34-C17CD167709F}"/>
              </a:ext>
            </a:extLst>
          </p:cNvPr>
          <p:cNvCxnSpPr>
            <a:cxnSpLocks/>
          </p:cNvCxnSpPr>
          <p:nvPr/>
        </p:nvCxnSpPr>
        <p:spPr>
          <a:xfrm flipH="1">
            <a:off x="2515194" y="1246905"/>
            <a:ext cx="125627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9BD0F8A-3CE8-E49E-DCEE-805158B23A0E}"/>
                  </a:ext>
                </a:extLst>
              </p:cNvPr>
              <p:cNvSpPr txBox="1"/>
              <p:nvPr/>
            </p:nvSpPr>
            <p:spPr>
              <a:xfrm>
                <a:off x="2894566" y="6094072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9BD0F8A-3CE8-E49E-DCEE-805158B23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566" y="6094072"/>
                <a:ext cx="59849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6C0D0B-CBA6-2B91-A228-1DCDF55AD6EE}"/>
                  </a:ext>
                </a:extLst>
              </p:cNvPr>
              <p:cNvSpPr txBox="1"/>
              <p:nvPr/>
            </p:nvSpPr>
            <p:spPr>
              <a:xfrm>
                <a:off x="6524626" y="1698643"/>
                <a:ext cx="579832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 ; 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 ; 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(0 ; 0)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6C0D0B-CBA6-2B91-A228-1DCDF55AD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626" y="1698643"/>
                <a:ext cx="5798328" cy="3108543"/>
              </a:xfrm>
              <a:prstGeom prst="rect">
                <a:avLst/>
              </a:prstGeom>
              <a:blipFill>
                <a:blip r:embed="rId14"/>
                <a:stretch>
                  <a:fillRect l="-2103" t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urple and blue arrow&#10;&#10;Description automatically generated">
            <a:extLst>
              <a:ext uri="{FF2B5EF4-FFF2-40B4-BE49-F238E27FC236}">
                <a16:creationId xmlns:a16="http://schemas.microsoft.com/office/drawing/2014/main" id="{45CBCECA-A3A8-DB66-3A15-1043B7481F6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3409">
            <a:off x="3820549" y="1423770"/>
            <a:ext cx="800373" cy="80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Oval 5">
                <a:extLst>
                  <a:ext uri="{FF2B5EF4-FFF2-40B4-BE49-F238E27FC236}">
                    <a16:creationId xmlns:a16="http://schemas.microsoft.com/office/drawing/2014/main" id="{FCE62BF7-AFB4-CEC0-7094-E53BCE446088}"/>
                  </a:ext>
                </a:extLst>
              </p:cNvPr>
              <p:cNvSpPr/>
              <p:nvPr/>
            </p:nvSpPr>
            <p:spPr>
              <a:xfrm>
                <a:off x="3408536" y="1718822"/>
                <a:ext cx="3439424" cy="1605280"/>
              </a:xfrm>
              <a:prstGeom prst="wedgeEllipseCallou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i="1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b="1" i="0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1" smtClean="0">
                            <a:solidFill>
                              <a:srgbClr val="C4F84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dirty="0">
                  <a:solidFill>
                    <a:srgbClr val="C4F8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peech Bubble: Oval 5">
                <a:extLst>
                  <a:ext uri="{FF2B5EF4-FFF2-40B4-BE49-F238E27FC236}">
                    <a16:creationId xmlns:a16="http://schemas.microsoft.com/office/drawing/2014/main" id="{FCE62BF7-AFB4-CEC0-7094-E53BCE446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536" y="1718822"/>
                <a:ext cx="3439424" cy="1605280"/>
              </a:xfrm>
              <a:prstGeom prst="wedgeEllipseCallou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7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70" grpId="0"/>
      <p:bldP spid="78" grpId="0"/>
      <p:bldP spid="79" grpId="0"/>
      <p:bldP spid="80" grpId="0"/>
      <p:bldP spid="8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62009"/>
                  </p:ext>
                </p:extLst>
              </p:nvPr>
            </p:nvGraphicFramePr>
            <p:xfrm>
              <a:off x="1107440" y="383453"/>
              <a:ext cx="8969140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572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−2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53BB0BC-BC0E-B7D8-099C-F3768E272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62009"/>
                  </p:ext>
                </p:extLst>
              </p:nvPr>
            </p:nvGraphicFramePr>
            <p:xfrm>
              <a:off x="1107440" y="383453"/>
              <a:ext cx="8969140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9572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1414684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2" t="-935" r="-374277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34483" t="-935" r="-4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4483" t="-935" r="-301724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33047" t="-935" r="-200429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4914" t="-935" r="-101293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4914" t="-935" r="-1293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2" t="-100935" r="-374277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/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E04C65F0-3F65-4D5D-66FE-4E3195F71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2346960"/>
                <a:ext cx="4135120" cy="1818640"/>
              </a:xfrm>
              <a:prstGeom prst="wedgeEllipseCallou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artoon of a child with a question mark above his head&#10;&#10;Description automatically generated">
            <a:extLst>
              <a:ext uri="{FF2B5EF4-FFF2-40B4-BE49-F238E27FC236}">
                <a16:creationId xmlns:a16="http://schemas.microsoft.com/office/drawing/2014/main" id="{884BBB4B-5630-DB5B-D709-98FD2F85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48" y="4165600"/>
            <a:ext cx="2683641" cy="26836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B4BD5-97D4-4CB7-BBC1-5A33DE993E6B}"/>
              </a:ext>
            </a:extLst>
          </p:cNvPr>
          <p:cNvGrpSpPr/>
          <p:nvPr/>
        </p:nvGrpSpPr>
        <p:grpSpPr>
          <a:xfrm>
            <a:off x="5919270" y="2794000"/>
            <a:ext cx="4691780" cy="2870408"/>
            <a:chOff x="5919270" y="2794000"/>
            <a:chExt cx="4691780" cy="28704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02AE17B-CB8D-D152-29C3-CB6F04EF58A5}"/>
                </a:ext>
              </a:extLst>
            </p:cNvPr>
            <p:cNvSpPr/>
            <p:nvPr/>
          </p:nvSpPr>
          <p:spPr>
            <a:xfrm>
              <a:off x="6197600" y="2794000"/>
              <a:ext cx="4135120" cy="281432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/>
                <p:nvPr/>
              </p:nvSpPr>
              <p:spPr>
                <a:xfrm>
                  <a:off x="5919270" y="3042215"/>
                  <a:ext cx="4691780" cy="2622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−2 .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0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−2 .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−8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8180CDF-62FB-08D6-E3FC-19C0CCF88F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270" y="3042215"/>
                  <a:ext cx="4691780" cy="26221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/>
              <p:nvPr/>
            </p:nvSpPr>
            <p:spPr>
              <a:xfrm>
                <a:off x="32816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A6211C-4A74-DC4D-AAC2-BAA699B6B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680" y="1153719"/>
                <a:ext cx="79248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/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−8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045FF-65D8-76EF-51D6-167A93CF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280" y="1153719"/>
                <a:ext cx="79248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/>
              <p:nvPr/>
            </p:nvSpPr>
            <p:spPr>
              <a:xfrm>
                <a:off x="47040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476DC2-C82F-CB65-97D2-DD42BAAEB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080" y="1153719"/>
                <a:ext cx="79248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/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B168C-4A51-E1F4-FA0C-38891F40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880" y="1153719"/>
                <a:ext cx="7924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/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B8097-7BA0-8A1A-3690-8C69B2AB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0" y="1153719"/>
                <a:ext cx="79248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0BFE00-F369-57C1-5593-6D45B810BE36}"/>
              </a:ext>
            </a:extLst>
          </p:cNvPr>
          <p:cNvSpPr txBox="1"/>
          <p:nvPr/>
        </p:nvSpPr>
        <p:spPr>
          <a:xfrm>
            <a:off x="518160" y="383453"/>
            <a:ext cx="627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c</a:t>
            </a:r>
            <a:r>
              <a:rPr lang="vi-VN" sz="2800" b="1">
                <a:solidFill>
                  <a:schemeClr val="bg1"/>
                </a:solidFill>
                <a:latin typeface="+mj-lt"/>
              </a:rPr>
              <a:t>) </a:t>
            </a:r>
            <a:endParaRPr lang="en-US" sz="2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11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B80F54-90ED-A516-4510-F410C2C67A0C}"/>
                  </a:ext>
                </a:extLst>
              </p:cNvPr>
              <p:cNvSpPr txBox="1"/>
              <p:nvPr/>
            </p:nvSpPr>
            <p:spPr>
              <a:xfrm>
                <a:off x="2171414" y="546630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B80F54-90ED-A516-4510-F410C2C67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414" y="546630"/>
                <a:ext cx="598494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781FE2-617A-6C24-C9EB-CEE86D625BDA}"/>
                  </a:ext>
                </a:extLst>
              </p:cNvPr>
              <p:cNvSpPr txBox="1"/>
              <p:nvPr/>
            </p:nvSpPr>
            <p:spPr>
              <a:xfrm>
                <a:off x="1486142" y="546630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781FE2-617A-6C24-C9EB-CEE86D625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142" y="546630"/>
                <a:ext cx="59849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544B34-CB51-C34B-D895-8448593277F2}"/>
                  </a:ext>
                </a:extLst>
              </p:cNvPr>
              <p:cNvSpPr txBox="1"/>
              <p:nvPr/>
            </p:nvSpPr>
            <p:spPr>
              <a:xfrm>
                <a:off x="3124496" y="1852155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544B34-CB51-C34B-D895-844859327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96" y="1852155"/>
                <a:ext cx="59849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5EC436-C969-7C17-24F2-9FF48A2AF78B}"/>
                  </a:ext>
                </a:extLst>
              </p:cNvPr>
              <p:cNvSpPr txBox="1"/>
              <p:nvPr/>
            </p:nvSpPr>
            <p:spPr>
              <a:xfrm>
                <a:off x="3538650" y="505521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5EC436-C969-7C17-24F2-9FF48A2A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650" y="505521"/>
                <a:ext cx="59849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BBF241-9C1E-4A66-F227-8B177E19F2D8}"/>
                  </a:ext>
                </a:extLst>
              </p:cNvPr>
              <p:cNvSpPr txBox="1"/>
              <p:nvPr/>
            </p:nvSpPr>
            <p:spPr>
              <a:xfrm>
                <a:off x="3124496" y="5428505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−8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BBF241-9C1E-4A66-F227-8B177E19F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96" y="5428505"/>
                <a:ext cx="59849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2843D2-F6D0-CAD1-E384-62D3B3EFEEC4}"/>
                  </a:ext>
                </a:extLst>
              </p:cNvPr>
              <p:cNvSpPr txBox="1"/>
              <p:nvPr/>
            </p:nvSpPr>
            <p:spPr>
              <a:xfrm>
                <a:off x="4163430" y="514253"/>
                <a:ext cx="5984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2843D2-F6D0-CAD1-E384-62D3B3EF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430" y="514253"/>
                <a:ext cx="59849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4511124-B97D-33BD-9FFB-BBB2441074BB}"/>
              </a:ext>
            </a:extLst>
          </p:cNvPr>
          <p:cNvGrpSpPr/>
          <p:nvPr/>
        </p:nvGrpSpPr>
        <p:grpSpPr>
          <a:xfrm>
            <a:off x="1263344" y="0"/>
            <a:ext cx="4486245" cy="6456818"/>
            <a:chOff x="1263344" y="0"/>
            <a:chExt cx="4486245" cy="645681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82FF02-03E9-345C-6D41-8C86F2FEED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5630" y="181570"/>
              <a:ext cx="5281" cy="627524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7888408-AC21-B0E0-3471-BF8F0447DCCE}"/>
                </a:ext>
              </a:extLst>
            </p:cNvPr>
            <p:cNvCxnSpPr/>
            <p:nvPr/>
          </p:nvCxnSpPr>
          <p:spPr>
            <a:xfrm>
              <a:off x="1263344" y="1078859"/>
              <a:ext cx="3911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08EEF-09CA-5519-D1D8-E1934C06C3F6}"/>
                </a:ext>
              </a:extLst>
            </p:cNvPr>
            <p:cNvCxnSpPr>
              <a:cxnSpLocks/>
            </p:cNvCxnSpPr>
            <p:nvPr/>
          </p:nvCxnSpPr>
          <p:spPr>
            <a:xfrm>
              <a:off x="1899147" y="1022987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A0F2EC8-4CE2-B07E-7A09-35C56B12F596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30" y="1022987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D490FB-C95B-7EC7-959B-5827A0EBA992}"/>
                </a:ext>
              </a:extLst>
            </p:cNvPr>
            <p:cNvCxnSpPr>
              <a:cxnSpLocks/>
            </p:cNvCxnSpPr>
            <p:nvPr/>
          </p:nvCxnSpPr>
          <p:spPr>
            <a:xfrm>
              <a:off x="3180913" y="1032612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3B280C1-88F9-11F7-3FE0-FD8C91A31DE2}"/>
                </a:ext>
              </a:extLst>
            </p:cNvPr>
            <p:cNvCxnSpPr>
              <a:cxnSpLocks/>
            </p:cNvCxnSpPr>
            <p:nvPr/>
          </p:nvCxnSpPr>
          <p:spPr>
            <a:xfrm>
              <a:off x="3821796" y="1022987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19CD3A3-92B5-E034-0D52-06E8CD497AB7}"/>
                </a:ext>
              </a:extLst>
            </p:cNvPr>
            <p:cNvCxnSpPr>
              <a:cxnSpLocks/>
            </p:cNvCxnSpPr>
            <p:nvPr/>
          </p:nvCxnSpPr>
          <p:spPr>
            <a:xfrm>
              <a:off x="4462677" y="1033139"/>
              <a:ext cx="0" cy="9144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CD1BF6-A4AF-8B4A-0111-E831E8A45F4D}"/>
                </a:ext>
              </a:extLst>
            </p:cNvPr>
            <p:cNvCxnSpPr>
              <a:cxnSpLocks/>
            </p:cNvCxnSpPr>
            <p:nvPr/>
          </p:nvCxnSpPr>
          <p:spPr>
            <a:xfrm>
              <a:off x="3124496" y="5285098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BE6EE6-6982-B99C-6771-5885D9A26B73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1670586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A5DFE65-C2C2-A9B9-59A2-CAF95EAC7897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2272474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3E15C95-40AE-1FE5-51B9-9B974E1C3E25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2874362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EF78C0-DEC4-509E-1F5C-8A17E85348AE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3476250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A2DBD99-2F79-4611-EDD1-F9176EC14260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4078138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537D7B-17FE-978B-2148-6E2EE4C8705F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4680026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BDB76B-C8B0-7E3E-0C7B-4A75B8E26426}"/>
                </a:ext>
              </a:extLst>
            </p:cNvPr>
            <p:cNvCxnSpPr>
              <a:cxnSpLocks/>
            </p:cNvCxnSpPr>
            <p:nvPr/>
          </p:nvCxnSpPr>
          <p:spPr>
            <a:xfrm>
              <a:off x="3126364" y="1075674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108442-FD61-B48D-6755-34EB2D6BE85D}"/>
                </a:ext>
              </a:extLst>
            </p:cNvPr>
            <p:cNvCxnSpPr>
              <a:cxnSpLocks/>
            </p:cNvCxnSpPr>
            <p:nvPr/>
          </p:nvCxnSpPr>
          <p:spPr>
            <a:xfrm>
              <a:off x="3134656" y="5883802"/>
              <a:ext cx="12512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BD8B24A-D940-1B34-2FAD-73B418973780}"/>
                    </a:ext>
                  </a:extLst>
                </p:cNvPr>
                <p:cNvSpPr txBox="1"/>
                <p:nvPr/>
              </p:nvSpPr>
              <p:spPr>
                <a:xfrm>
                  <a:off x="2706391" y="526404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oMath>
                    </m:oMathPara>
                  </a14:m>
                  <a:endPara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BD8B24A-D940-1B34-2FAD-73B4189737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6391" y="526404"/>
                  <a:ext cx="598494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BE805D-D6EE-00D9-4059-567177A9BE91}"/>
                    </a:ext>
                  </a:extLst>
                </p:cNvPr>
                <p:cNvSpPr txBox="1"/>
                <p:nvPr/>
              </p:nvSpPr>
              <p:spPr>
                <a:xfrm>
                  <a:off x="5151095" y="671003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oMath>
                    </m:oMathPara>
                  </a14:m>
                  <a:endPara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BE805D-D6EE-00D9-4059-567177A9BE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095" y="671003"/>
                  <a:ext cx="598494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5585D3D-DF1D-4123-DAEE-5AFF72DDBF3B}"/>
                    </a:ext>
                  </a:extLst>
                </p:cNvPr>
                <p:cNvSpPr txBox="1"/>
                <p:nvPr/>
              </p:nvSpPr>
              <p:spPr>
                <a:xfrm>
                  <a:off x="3204173" y="0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oMath>
                    </m:oMathPara>
                  </a14:m>
                  <a:endPara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5585D3D-DF1D-4123-DAEE-5AFF72DDB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173" y="0"/>
                  <a:ext cx="598494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7AB392-D2C4-A8DE-F36B-7A97B9D1FDCA}"/>
              </a:ext>
            </a:extLst>
          </p:cNvPr>
          <p:cNvGrpSpPr/>
          <p:nvPr/>
        </p:nvGrpSpPr>
        <p:grpSpPr>
          <a:xfrm>
            <a:off x="1490740" y="1055282"/>
            <a:ext cx="1680012" cy="5337714"/>
            <a:chOff x="7030225" y="711775"/>
            <a:chExt cx="1680012" cy="53377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F0DD3B-3E82-62FB-CF61-5A3D2B66E127}"/>
                </a:ext>
              </a:extLst>
            </p:cNvPr>
            <p:cNvCxnSpPr>
              <a:cxnSpLocks/>
            </p:cNvCxnSpPr>
            <p:nvPr/>
          </p:nvCxnSpPr>
          <p:spPr>
            <a:xfrm>
              <a:off x="7443802" y="711775"/>
              <a:ext cx="0" cy="483990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1A992E-9E28-D153-2306-C0EE220CB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3962" y="5542110"/>
              <a:ext cx="1256275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A093301-9EA1-2EF4-C723-281D378C873E}"/>
                    </a:ext>
                  </a:extLst>
                </p:cNvPr>
                <p:cNvSpPr txBox="1"/>
                <p:nvPr/>
              </p:nvSpPr>
              <p:spPr>
                <a:xfrm>
                  <a:off x="7030225" y="5526269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A093301-9EA1-2EF4-C723-281D378C87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0225" y="5526269"/>
                  <a:ext cx="598494" cy="5232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67E4DF-06E5-8E51-CC7B-5221E67C51B3}"/>
              </a:ext>
            </a:extLst>
          </p:cNvPr>
          <p:cNvGrpSpPr/>
          <p:nvPr/>
        </p:nvGrpSpPr>
        <p:grpSpPr>
          <a:xfrm>
            <a:off x="2039886" y="1090150"/>
            <a:ext cx="1174032" cy="1458476"/>
            <a:chOff x="7609915" y="762040"/>
            <a:chExt cx="1174032" cy="145847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49E2AE-63CB-BFC6-25D0-87A25693A953}"/>
                </a:ext>
              </a:extLst>
            </p:cNvPr>
            <p:cNvCxnSpPr/>
            <p:nvPr/>
          </p:nvCxnSpPr>
          <p:spPr>
            <a:xfrm>
              <a:off x="8115165" y="762040"/>
              <a:ext cx="0" cy="120377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4DBF44-E28A-2B5D-BCA4-D00255F8B8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4006" y="1959634"/>
              <a:ext cx="63994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DD071E-6A34-A7E1-0B1C-343FBD574D06}"/>
                    </a:ext>
                  </a:extLst>
                </p:cNvPr>
                <p:cNvSpPr txBox="1"/>
                <p:nvPr/>
              </p:nvSpPr>
              <p:spPr>
                <a:xfrm>
                  <a:off x="7609915" y="1697296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DD071E-6A34-A7E1-0B1C-343FBD574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9915" y="1697296"/>
                  <a:ext cx="598494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D0C83F-4E7C-573B-0434-3F3D548B6F1E}"/>
              </a:ext>
            </a:extLst>
          </p:cNvPr>
          <p:cNvGrpSpPr/>
          <p:nvPr/>
        </p:nvGrpSpPr>
        <p:grpSpPr>
          <a:xfrm>
            <a:off x="3200676" y="1073252"/>
            <a:ext cx="1164259" cy="1499639"/>
            <a:chOff x="8771377" y="755858"/>
            <a:chExt cx="1164259" cy="149963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DC8857-C880-EB61-FFBC-F0735D18E115}"/>
                </a:ext>
              </a:extLst>
            </p:cNvPr>
            <p:cNvCxnSpPr/>
            <p:nvPr/>
          </p:nvCxnSpPr>
          <p:spPr>
            <a:xfrm>
              <a:off x="9386771" y="755858"/>
              <a:ext cx="0" cy="120377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94E7ABD-02BC-884D-FF41-13D1FA5D20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377" y="1959634"/>
              <a:ext cx="63994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75AE2B8-B24A-5D26-356A-FAA45012625A}"/>
                    </a:ext>
                  </a:extLst>
                </p:cNvPr>
                <p:cNvSpPr txBox="1"/>
                <p:nvPr/>
              </p:nvSpPr>
              <p:spPr>
                <a:xfrm>
                  <a:off x="9337142" y="1732277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75AE2B8-B24A-5D26-356A-FAA4501262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7142" y="1732277"/>
                  <a:ext cx="598494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5C76AF-E66C-E655-84F0-6A1A6040504F}"/>
              </a:ext>
            </a:extLst>
          </p:cNvPr>
          <p:cNvGrpSpPr/>
          <p:nvPr/>
        </p:nvGrpSpPr>
        <p:grpSpPr>
          <a:xfrm>
            <a:off x="3203167" y="1068707"/>
            <a:ext cx="1819539" cy="5130748"/>
            <a:chOff x="8771377" y="745086"/>
            <a:chExt cx="1819539" cy="513074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DB8A5E-D32E-E3AA-4E91-17C8A61226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7652" y="745086"/>
              <a:ext cx="0" cy="483990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CC7E00-3C98-1FA5-9763-A764B8DAC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377" y="5567733"/>
              <a:ext cx="1256275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A66F747-A1CC-A8C9-486A-4B49D9D1BE2D}"/>
                    </a:ext>
                  </a:extLst>
                </p:cNvPr>
                <p:cNvSpPr txBox="1"/>
                <p:nvPr/>
              </p:nvSpPr>
              <p:spPr>
                <a:xfrm>
                  <a:off x="9992422" y="5352614"/>
                  <a:ext cx="5984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oMath>
                    </m:oMathPara>
                  </a14:m>
                  <a:endParaRPr lang="en-US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A66F747-A1CC-A8C9-486A-4B49D9D1B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2422" y="5352614"/>
                  <a:ext cx="59849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0385817-7542-4D7C-DF48-1AFD462B7C8D}"/>
              </a:ext>
            </a:extLst>
          </p:cNvPr>
          <p:cNvSpPr/>
          <p:nvPr/>
        </p:nvSpPr>
        <p:spPr>
          <a:xfrm rot="10800000">
            <a:off x="1891684" y="1093949"/>
            <a:ext cx="2564524" cy="4960907"/>
          </a:xfrm>
          <a:custGeom>
            <a:avLst/>
            <a:gdLst>
              <a:gd name="connsiteX0" fmla="*/ 0 w 2564524"/>
              <a:gd name="connsiteY0" fmla="*/ 10510 h 4960907"/>
              <a:gd name="connsiteX1" fmla="*/ 641131 w 2564524"/>
              <a:gd name="connsiteY1" fmla="*/ 3752193 h 4960907"/>
              <a:gd name="connsiteX2" fmla="*/ 1271752 w 2564524"/>
              <a:gd name="connsiteY2" fmla="*/ 4960882 h 4960907"/>
              <a:gd name="connsiteX3" fmla="*/ 1912883 w 2564524"/>
              <a:gd name="connsiteY3" fmla="*/ 3773213 h 4960907"/>
              <a:gd name="connsiteX4" fmla="*/ 2564524 w 2564524"/>
              <a:gd name="connsiteY4" fmla="*/ 0 h 496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524" h="4960907">
                <a:moveTo>
                  <a:pt x="0" y="10510"/>
                </a:moveTo>
                <a:cubicBezTo>
                  <a:pt x="214586" y="1468820"/>
                  <a:pt x="429172" y="2927131"/>
                  <a:pt x="641131" y="3752193"/>
                </a:cubicBezTo>
                <a:cubicBezTo>
                  <a:pt x="853090" y="4577255"/>
                  <a:pt x="1059793" y="4957379"/>
                  <a:pt x="1271752" y="4960882"/>
                </a:cubicBezTo>
                <a:cubicBezTo>
                  <a:pt x="1483711" y="4964385"/>
                  <a:pt x="1697421" y="4600027"/>
                  <a:pt x="1912883" y="3773213"/>
                </a:cubicBezTo>
                <a:cubicBezTo>
                  <a:pt x="2128345" y="2946399"/>
                  <a:pt x="2346434" y="1473199"/>
                  <a:pt x="2564524" y="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5C2A1F-F688-687E-2C5C-5BE61BF0EC12}"/>
                  </a:ext>
                </a:extLst>
              </p:cNvPr>
              <p:cNvSpPr txBox="1"/>
              <p:nvPr/>
            </p:nvSpPr>
            <p:spPr>
              <a:xfrm>
                <a:off x="6766562" y="1934386"/>
                <a:ext cx="5343032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 ; −8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(−1 ; 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 ; −8)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−8)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(0 ; 0)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5C2A1F-F688-687E-2C5C-5BE61BF0E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2" y="1934386"/>
                <a:ext cx="5343032" cy="3108543"/>
              </a:xfrm>
              <a:prstGeom prst="rect">
                <a:avLst/>
              </a:prstGeom>
              <a:blipFill>
                <a:blip r:embed="rId15"/>
                <a:stretch>
                  <a:fillRect l="-2283" t="-1961" b="-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 descr="A purple and blue arrow&#10;&#10;Description automatically generated">
            <a:extLst>
              <a:ext uri="{FF2B5EF4-FFF2-40B4-BE49-F238E27FC236}">
                <a16:creationId xmlns:a16="http://schemas.microsoft.com/office/drawing/2014/main" id="{45ACE8E9-D654-A27A-6B69-E5A942FF8D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2005">
            <a:off x="4201793" y="4018507"/>
            <a:ext cx="800373" cy="80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Speech Bubble: Oval 40">
                <a:extLst>
                  <a:ext uri="{FF2B5EF4-FFF2-40B4-BE49-F238E27FC236}">
                    <a16:creationId xmlns:a16="http://schemas.microsoft.com/office/drawing/2014/main" id="{71A6CEFC-171E-A963-DC95-BB9EE296C93D}"/>
                  </a:ext>
                </a:extLst>
              </p:cNvPr>
              <p:cNvSpPr/>
              <p:nvPr/>
            </p:nvSpPr>
            <p:spPr>
              <a:xfrm>
                <a:off x="3966834" y="2746675"/>
                <a:ext cx="3439424" cy="1605280"/>
              </a:xfrm>
              <a:prstGeom prst="wedgeEllipseCallou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solidFill>
                      <a:srgbClr val="C4F84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i="1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b="1" i="0" smtClean="0">
                        <a:solidFill>
                          <a:srgbClr val="C4F84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i="1" smtClean="0">
                            <a:solidFill>
                              <a:srgbClr val="C4F84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C4F84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dirty="0">
                  <a:solidFill>
                    <a:srgbClr val="C4F8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Speech Bubble: Oval 40">
                <a:extLst>
                  <a:ext uri="{FF2B5EF4-FFF2-40B4-BE49-F238E27FC236}">
                    <a16:creationId xmlns:a16="http://schemas.microsoft.com/office/drawing/2014/main" id="{71A6CEFC-171E-A963-DC95-BB9EE296C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34" y="2746675"/>
                <a:ext cx="3439424" cy="1605280"/>
              </a:xfrm>
              <a:prstGeom prst="wedgeEllipseCallou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3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31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F0AB22-5EA9-B7BD-431E-AB489C903FA9}"/>
              </a:ext>
            </a:extLst>
          </p:cNvPr>
          <p:cNvCxnSpPr/>
          <p:nvPr/>
        </p:nvCxnSpPr>
        <p:spPr>
          <a:xfrm>
            <a:off x="5933440" y="152400"/>
            <a:ext cx="0" cy="6614160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379CB9-2F45-A312-191C-D6218CA083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7893051"/>
                  </p:ext>
                </p:extLst>
              </p:nvPr>
            </p:nvGraphicFramePr>
            <p:xfrm>
              <a:off x="264173" y="214680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911943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379CB9-2F45-A312-191C-D6218CA083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7893051"/>
                  </p:ext>
                </p:extLst>
              </p:nvPr>
            </p:nvGraphicFramePr>
            <p:xfrm>
              <a:off x="264173" y="214680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8204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911943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935" r="-246840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0000" t="-935" r="-342667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789" t="-935" r="-286466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5968" t="-935" r="-207258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3071" t="-935" r="-102362" b="-100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28125" t="-935" r="-1563" b="-100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72" t="-101887" r="-246840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0000" t="-101887" r="-342667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789" t="-101887" r="-286466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5968" t="-101887" r="-207258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3071" t="-101887" r="-102362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28125" t="-101887" r="-1563" b="-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18333AB-787D-7E54-18FA-5ED67F00A9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1048764"/>
                  </p:ext>
                </p:extLst>
              </p:nvPr>
            </p:nvGraphicFramePr>
            <p:xfrm>
              <a:off x="6238837" y="243183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720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822947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−2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−8</m:t>
                                </m:r>
                              </m:oMath>
                            </m:oMathPara>
                          </a14:m>
                          <a:endParaRPr lang="en-US" sz="28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−8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18333AB-787D-7E54-18FA-5ED67F00A9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1048764"/>
                  </p:ext>
                </p:extLst>
              </p:nvPr>
            </p:nvGraphicFramePr>
            <p:xfrm>
              <a:off x="6238837" y="243183"/>
              <a:ext cx="5669267" cy="1293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7200">
                      <a:extLst>
                        <a:ext uri="{9D8B030D-6E8A-4147-A177-3AD203B41FA5}">
                          <a16:colId xmlns:a16="http://schemas.microsoft.com/office/drawing/2014/main" val="4218809984"/>
                        </a:ext>
                      </a:extLst>
                    </a:gridCol>
                    <a:gridCol w="822947">
                      <a:extLst>
                        <a:ext uri="{9D8B030D-6E8A-4147-A177-3AD203B41FA5}">
                          <a16:colId xmlns:a16="http://schemas.microsoft.com/office/drawing/2014/main" val="1141371032"/>
                        </a:ext>
                      </a:extLst>
                    </a:gridCol>
                    <a:gridCol w="812800">
                      <a:extLst>
                        <a:ext uri="{9D8B030D-6E8A-4147-A177-3AD203B41FA5}">
                          <a16:colId xmlns:a16="http://schemas.microsoft.com/office/drawing/2014/main" val="996773307"/>
                        </a:ext>
                      </a:extLst>
                    </a:gridCol>
                    <a:gridCol w="751840">
                      <a:extLst>
                        <a:ext uri="{9D8B030D-6E8A-4147-A177-3AD203B41FA5}">
                          <a16:colId xmlns:a16="http://schemas.microsoft.com/office/drawing/2014/main" val="557743179"/>
                        </a:ext>
                      </a:extLst>
                    </a:gridCol>
                    <a:gridCol w="772160">
                      <a:extLst>
                        <a:ext uri="{9D8B030D-6E8A-4147-A177-3AD203B41FA5}">
                          <a16:colId xmlns:a16="http://schemas.microsoft.com/office/drawing/2014/main" val="2276076572"/>
                        </a:ext>
                      </a:extLst>
                    </a:gridCol>
                    <a:gridCol w="782320">
                      <a:extLst>
                        <a:ext uri="{9D8B030D-6E8A-4147-A177-3AD203B41FA5}">
                          <a16:colId xmlns:a16="http://schemas.microsoft.com/office/drawing/2014/main" val="2322435293"/>
                        </a:ext>
                      </a:extLst>
                    </a:gridCol>
                  </a:tblGrid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52" t="-935" r="-228521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1111" t="-935" r="-380741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5789" t="-935" r="-286466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45968" t="-935" r="-207258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33071" t="-935" r="-102362" b="-10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28125" t="-935" r="-1563" b="-10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000138"/>
                      </a:ext>
                    </a:extLst>
                  </a:tr>
                  <a:tr h="6467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52" t="-100935" r="-228521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1111" t="-100935" r="-380741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5789" t="-100935" r="-286466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45968" t="-100935" r="-207258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33071" t="-100935" r="-102362" b="-1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28125" t="-100935" r="-1563" b="-18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865802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D976BF1F-2A0E-1D13-5A82-26A9F2669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735" y="1350471"/>
            <a:ext cx="9032234" cy="6126585"/>
          </a:xfrm>
          <a:prstGeom prst="rect">
            <a:avLst/>
          </a:prstGeom>
        </p:spPr>
      </p:pic>
      <p:pic>
        <p:nvPicPr>
          <p:cNvPr id="16" name="Picture 15" descr="A diagram of a function&#10;&#10;Description automatically generated">
            <a:extLst>
              <a:ext uri="{FF2B5EF4-FFF2-40B4-BE49-F238E27FC236}">
                <a16:creationId xmlns:a16="http://schemas.microsoft.com/office/drawing/2014/main" id="{F993BB1A-DC14-6444-E27D-EF9C0599A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1350471"/>
            <a:ext cx="8307891" cy="55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586451" y="1522844"/>
            <a:ext cx="11402616" cy="1463159"/>
          </a:xfrm>
          <a:prstGeom prst="roundRect">
            <a:avLst>
              <a:gd name="adj" fmla="val 6016"/>
            </a:avLst>
          </a:prstGeom>
          <a:noFill/>
          <a:ln w="1905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809" y="80236"/>
            <a:ext cx="702097" cy="110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2"/>
              <p:cNvSpPr/>
              <p:nvPr/>
            </p:nvSpPr>
            <p:spPr>
              <a:xfrm>
                <a:off x="760133" y="1517675"/>
                <a:ext cx="11228934" cy="196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Đồ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thị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hàm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số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a</m:t>
                    </m:r>
                    <m:sSup>
                      <m:sSup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lt"/>
                          </a:rPr>
                          <m:t>x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lt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≠ 0)</m:t>
                    </m:r>
                  </m:oMath>
                </a14:m>
                <a:r>
                  <a:rPr lang="zh-CN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là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một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đường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cong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được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gọi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là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parabol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.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Parabol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đó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luôn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đi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qua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gốc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tọa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độ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19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33" y="1517675"/>
                <a:ext cx="11228934" cy="1968488"/>
              </a:xfrm>
              <a:prstGeom prst="rect">
                <a:avLst/>
              </a:prstGeom>
              <a:blipFill>
                <a:blip r:embed="rId4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4" y="189581"/>
            <a:ext cx="1060271" cy="106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8832" y="719716"/>
            <a:ext cx="355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3">
                <a:extLst>
                  <a:ext uri="{FF2B5EF4-FFF2-40B4-BE49-F238E27FC236}">
                    <a16:creationId xmlns:a16="http://schemas.microsoft.com/office/drawing/2014/main" id="{170AB8E6-C685-CC65-527D-8B1C5E4DA87C}"/>
                  </a:ext>
                </a:extLst>
              </p:cNvPr>
              <p:cNvSpPr txBox="1"/>
              <p:nvPr/>
            </p:nvSpPr>
            <p:spPr>
              <a:xfrm>
                <a:off x="1608832" y="80236"/>
                <a:ext cx="6664453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3">
                <a:extLst>
                  <a:ext uri="{FF2B5EF4-FFF2-40B4-BE49-F238E27FC236}">
                    <a16:creationId xmlns:a16="http://schemas.microsoft.com/office/drawing/2014/main" id="{170AB8E6-C685-CC65-527D-8B1C5E4DA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832" y="80236"/>
                <a:ext cx="6664453" cy="721801"/>
              </a:xfrm>
              <a:prstGeom prst="rect">
                <a:avLst/>
              </a:prstGeom>
              <a:blipFill>
                <a:blip r:embed="rId6"/>
                <a:stretch>
                  <a:fillRect l="-3294" t="-12605" b="-3529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function and function&#10;&#10;Description automatically generated with medium confidence">
            <a:extLst>
              <a:ext uri="{FF2B5EF4-FFF2-40B4-BE49-F238E27FC236}">
                <a16:creationId xmlns:a16="http://schemas.microsoft.com/office/drawing/2014/main" id="{02C30E35-B938-D353-4887-31B981A64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6" y="2248711"/>
            <a:ext cx="7450443" cy="4888433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D58E8012-9700-55CB-E43B-0A3C67339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06" y="2249887"/>
            <a:ext cx="6723456" cy="4412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893422-F5B7-79FD-777D-D2FA837A6041}"/>
                  </a:ext>
                </a:extLst>
              </p:cNvPr>
              <p:cNvSpPr txBox="1"/>
              <p:nvPr/>
            </p:nvSpPr>
            <p:spPr>
              <a:xfrm>
                <a:off x="298956" y="4932936"/>
                <a:ext cx="13764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&gt; 0</m:t>
                      </m:r>
                    </m:oMath>
                  </m:oMathPara>
                </a14:m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893422-F5B7-79FD-777D-D2FA837A6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56" y="4932936"/>
                <a:ext cx="137643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C12C6C-B887-830D-25CE-E468739E16B1}"/>
                  </a:ext>
                </a:extLst>
              </p:cNvPr>
              <p:cNvSpPr txBox="1"/>
              <p:nvPr/>
            </p:nvSpPr>
            <p:spPr>
              <a:xfrm>
                <a:off x="10241280" y="4733758"/>
                <a:ext cx="13764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&lt; 0</m:t>
                      </m:r>
                    </m:oMath>
                  </m:oMathPara>
                </a14:m>
                <a:endPara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C12C6C-B887-830D-25CE-E468739E1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80" y="4733758"/>
                <a:ext cx="137643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4D52F865-0CA7-73D9-24F0-513147E1BA0B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29">
            <a:extLst>
              <a:ext uri="{FF2B5EF4-FFF2-40B4-BE49-F238E27FC236}">
                <a16:creationId xmlns:a16="http://schemas.microsoft.com/office/drawing/2014/main" id="{40851BFF-9DBD-FB07-3B88-687CBC358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6" name="文本框 31">
            <a:extLst>
              <a:ext uri="{FF2B5EF4-FFF2-40B4-BE49-F238E27FC236}">
                <a16:creationId xmlns:a16="http://schemas.microsoft.com/office/drawing/2014/main" id="{4C6B99CF-DF42-D511-74F1-353CDAFE4C56}"/>
              </a:ext>
            </a:extLst>
          </p:cNvPr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id="{AE243FD0-AF0C-9E27-D9AE-EC897214A286}"/>
              </a:ext>
            </a:extLst>
          </p:cNvPr>
          <p:cNvSpPr txBox="1"/>
          <p:nvPr/>
        </p:nvSpPr>
        <p:spPr>
          <a:xfrm>
            <a:off x="6170583" y="16569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sp>
        <p:nvSpPr>
          <p:cNvPr id="2" name="文本框 32">
            <a:extLst>
              <a:ext uri="{FF2B5EF4-FFF2-40B4-BE49-F238E27FC236}">
                <a16:creationId xmlns:a16="http://schemas.microsoft.com/office/drawing/2014/main" id="{222972BB-0924-D71C-6F1D-CD104E78E880}"/>
              </a:ext>
            </a:extLst>
          </p:cNvPr>
          <p:cNvSpPr txBox="1"/>
          <p:nvPr/>
        </p:nvSpPr>
        <p:spPr>
          <a:xfrm>
            <a:off x="6370280" y="3619636"/>
            <a:ext cx="592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“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Miền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Trung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vùng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lũ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roller coaster with blue and yellow rails&#10;&#10;Description automatically generated">
            <a:extLst>
              <a:ext uri="{FF2B5EF4-FFF2-40B4-BE49-F238E27FC236}">
                <a16:creationId xmlns:a16="http://schemas.microsoft.com/office/drawing/2014/main" id="{4D7726CA-10F2-E7F1-090B-C8DF4E4E1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bridge with a large arch&#10;&#10;Description automatically generated">
            <a:extLst>
              <a:ext uri="{FF2B5EF4-FFF2-40B4-BE49-F238E27FC236}">
                <a16:creationId xmlns:a16="http://schemas.microsoft.com/office/drawing/2014/main" id="{9BD3A1F2-6BFE-4E0A-3157-03827DEA5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bridge over water with a bridge over it&#10;&#10;Description automatically generated">
            <a:extLst>
              <a:ext uri="{FF2B5EF4-FFF2-40B4-BE49-F238E27FC236}">
                <a16:creationId xmlns:a16="http://schemas.microsoft.com/office/drawing/2014/main" id="{484B4DAD-8618-7350-97E5-F0763E610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r="6936" b="-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861" y="158059"/>
            <a:ext cx="702097" cy="1105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2413620" y="29826"/>
                <a:ext cx="6805709" cy="13373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CÁCH VẼ ĐỒ THỊ HÀM SỐ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4000" b="1" i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altLang="zh-CN" sz="40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altLang="zh-CN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幼圆" panose="020105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4000" b="1" i="1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ea typeface="幼圆" panose="02010509060101010101" pitchFamily="49" charset="-122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altLang="zh-CN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幼圆" panose="02010509060101010101" pitchFamily="49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altLang="zh-CN" sz="40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幼圆" panose="02010509060101010101" pitchFamily="49" charset="-122"/>
                          <a:cs typeface="Times New Roman" panose="02020603050405020304" pitchFamily="18" charset="0"/>
                        </a:rPr>
                        <m:t> ≠ 0)</m:t>
                      </m:r>
                    </m:oMath>
                  </m:oMathPara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620" y="29826"/>
                <a:ext cx="6805709" cy="1337354"/>
              </a:xfrm>
              <a:prstGeom prst="rect">
                <a:avLst/>
              </a:prstGeom>
              <a:blipFill>
                <a:blip r:embed="rId4"/>
                <a:stretch>
                  <a:fillRect l="-2778" t="-8219" r="-2688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6"/>
          <p:cNvSpPr>
            <a:spLocks noChangeArrowheads="1"/>
          </p:cNvSpPr>
          <p:nvPr/>
        </p:nvSpPr>
        <p:spPr bwMode="auto">
          <a:xfrm flipH="1">
            <a:off x="1595779" y="2041690"/>
            <a:ext cx="4256012" cy="4254425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3254329" y="2655764"/>
            <a:ext cx="791260" cy="804904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 flipV="1">
            <a:off x="3363468" y="4374711"/>
            <a:ext cx="1259587" cy="1039406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>
            <a:off x="3404396" y="3881120"/>
            <a:ext cx="1733390" cy="16106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 flipH="1">
            <a:off x="4004716" y="1682346"/>
            <a:ext cx="1035074" cy="997016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9"/>
          <p:cNvSpPr txBox="1"/>
          <p:nvPr/>
        </p:nvSpPr>
        <p:spPr>
          <a:xfrm flipH="1">
            <a:off x="4116253" y="1722192"/>
            <a:ext cx="8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 flipH="1">
            <a:off x="5330301" y="3486259"/>
            <a:ext cx="1009910" cy="1001533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"/>
          <p:cNvSpPr txBox="1"/>
          <p:nvPr/>
        </p:nvSpPr>
        <p:spPr>
          <a:xfrm flipH="1">
            <a:off x="5445791" y="3527139"/>
            <a:ext cx="8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 flipH="1">
            <a:off x="4623054" y="5343488"/>
            <a:ext cx="1009910" cy="1001533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 flipH="1">
            <a:off x="4750279" y="5428755"/>
            <a:ext cx="77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flipH="1">
            <a:off x="834860" y="2887685"/>
            <a:ext cx="2410093" cy="2410091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 flipH="1">
            <a:off x="1025097" y="3077921"/>
            <a:ext cx="2029620" cy="20312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9"/>
              <p:cNvSpPr txBox="1"/>
              <p:nvPr/>
            </p:nvSpPr>
            <p:spPr>
              <a:xfrm>
                <a:off x="5284000" y="1352151"/>
                <a:ext cx="6082861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Lập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tương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cụ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thể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00" y="1352151"/>
                <a:ext cx="6082861" cy="1307537"/>
              </a:xfrm>
              <a:prstGeom prst="rect">
                <a:avLst/>
              </a:prstGeom>
              <a:blipFill>
                <a:blip r:embed="rId5"/>
                <a:stretch>
                  <a:fillRect l="-2104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20"/>
          <p:cNvSpPr txBox="1"/>
          <p:nvPr/>
        </p:nvSpPr>
        <p:spPr>
          <a:xfrm>
            <a:off x="6672868" y="3281082"/>
            <a:ext cx="504504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Căn cứ bảng giá trị, vẽ các điểm thuộc đồ thị hàm số đó.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TextBox 21"/>
          <p:cNvSpPr txBox="1"/>
          <p:nvPr/>
        </p:nvSpPr>
        <p:spPr>
          <a:xfrm>
            <a:off x="6096000" y="5118125"/>
            <a:ext cx="504504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 parabol đi qua gốc tọa độ và các điểm đã xác định ở Bước 2.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TextBox 23"/>
          <p:cNvSpPr txBox="1"/>
          <p:nvPr/>
        </p:nvSpPr>
        <p:spPr>
          <a:xfrm>
            <a:off x="1093636" y="3594760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BƯỚC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1381123" y="4084429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4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3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35" grpId="0"/>
      <p:bldP spid="36" grpId="0"/>
      <p:bldP spid="37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8"/>
              <p:cNvSpPr txBox="1"/>
              <p:nvPr/>
            </p:nvSpPr>
            <p:spPr>
              <a:xfrm>
                <a:off x="2179429" y="307124"/>
                <a:ext cx="5773970" cy="1369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3 (SGK/4)</a:t>
                </a:r>
              </a:p>
              <a:p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29" y="307124"/>
                <a:ext cx="5773970" cy="1369093"/>
              </a:xfrm>
              <a:prstGeom prst="rect">
                <a:avLst/>
              </a:prstGeom>
              <a:blipFill>
                <a:blip r:embed="rId2"/>
                <a:stretch>
                  <a:fillRect l="-2746" t="-6222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28FA8F42-3C81-EB49-59FF-F1ACB07C5A4D}"/>
              </a:ext>
            </a:extLst>
          </p:cNvPr>
          <p:cNvSpPr/>
          <p:nvPr/>
        </p:nvSpPr>
        <p:spPr>
          <a:xfrm>
            <a:off x="497839" y="307124"/>
            <a:ext cx="1310413" cy="133647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58F751D-6066-602C-467A-67C38CEC0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8338032"/>
                  </p:ext>
                </p:extLst>
              </p:nvPr>
            </p:nvGraphicFramePr>
            <p:xfrm>
              <a:off x="2275840" y="1889760"/>
              <a:ext cx="8128002" cy="1625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7674820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4181086052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988520464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838758120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866651386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391176667"/>
                        </a:ext>
                      </a:extLst>
                    </a:gridCol>
                  </a:tblGrid>
                  <a:tr h="7655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299737"/>
                      </a:ext>
                    </a:extLst>
                  </a:tr>
                  <a:tr h="8600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842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58F751D-6066-602C-467A-67C38CEC0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8338032"/>
                  </p:ext>
                </p:extLst>
              </p:nvPr>
            </p:nvGraphicFramePr>
            <p:xfrm>
              <a:off x="2275840" y="1889760"/>
              <a:ext cx="8128002" cy="1625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7674820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4181086052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988520464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838758120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866651386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391176667"/>
                        </a:ext>
                      </a:extLst>
                    </a:gridCol>
                  </a:tblGrid>
                  <a:tr h="7655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0" t="-1587" r="-501802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587" r="-399552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901" t="-1587" r="-301351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0901" t="-1587" r="-201351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9103" t="-1587" r="-100448" b="-11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1351" t="-1587" r="-901" b="-113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299737"/>
                      </a:ext>
                    </a:extLst>
                  </a:tr>
                  <a:tr h="8600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0" t="-90780" r="-501802" b="-1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842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1E701-C9F2-3103-D3C9-EC5DF717A1B0}"/>
                  </a:ext>
                </a:extLst>
              </p:cNvPr>
              <p:cNvSpPr txBox="1"/>
              <p:nvPr/>
            </p:nvSpPr>
            <p:spPr>
              <a:xfrm>
                <a:off x="3898014" y="2712720"/>
                <a:ext cx="7044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1E701-C9F2-3103-D3C9-EC5DF717A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014" y="2712720"/>
                <a:ext cx="70446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91A85B-BD16-0F6E-3D52-B14480B92FEB}"/>
                  </a:ext>
                </a:extLst>
              </p:cNvPr>
              <p:cNvSpPr txBox="1"/>
              <p:nvPr/>
            </p:nvSpPr>
            <p:spPr>
              <a:xfrm>
                <a:off x="5391534" y="2601792"/>
                <a:ext cx="704466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91A85B-BD16-0F6E-3D52-B14480B9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34" y="2601792"/>
                <a:ext cx="704466" cy="7842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8781B8-2388-0F70-F38F-768643324CD1}"/>
                  </a:ext>
                </a:extLst>
              </p:cNvPr>
              <p:cNvSpPr txBox="1"/>
              <p:nvPr/>
            </p:nvSpPr>
            <p:spPr>
              <a:xfrm>
                <a:off x="6664960" y="2789664"/>
                <a:ext cx="690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8781B8-2388-0F70-F38F-768643324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960" y="2789664"/>
                <a:ext cx="69088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FA68CD-7DAC-048B-F710-37BD153E17AE}"/>
                  </a:ext>
                </a:extLst>
              </p:cNvPr>
              <p:cNvSpPr txBox="1"/>
              <p:nvPr/>
            </p:nvSpPr>
            <p:spPr>
              <a:xfrm>
                <a:off x="7994040" y="2601792"/>
                <a:ext cx="690880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FA68CD-7DAC-048B-F710-37BD153E1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40" y="2601792"/>
                <a:ext cx="690880" cy="7842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5AED8F-DC2F-3598-4B65-D27795417A41}"/>
                  </a:ext>
                </a:extLst>
              </p:cNvPr>
              <p:cNvSpPr txBox="1"/>
              <p:nvPr/>
            </p:nvSpPr>
            <p:spPr>
              <a:xfrm>
                <a:off x="9323120" y="2815700"/>
                <a:ext cx="690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5AED8F-DC2F-3598-4B65-D27795417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120" y="2815700"/>
                <a:ext cx="69088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6C6603-6740-1E79-D02B-B2AAF566DCBD}"/>
                  </a:ext>
                </a:extLst>
              </p:cNvPr>
              <p:cNvSpPr txBox="1"/>
              <p:nvPr/>
            </p:nvSpPr>
            <p:spPr>
              <a:xfrm>
                <a:off x="609600" y="4161880"/>
                <a:ext cx="11018634" cy="166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 ; 2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(−1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 ; 0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 ; 2)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6C6603-6740-1E79-D02B-B2AAF566D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61880"/>
                <a:ext cx="11018634" cy="1660968"/>
              </a:xfrm>
              <a:prstGeom prst="rect">
                <a:avLst/>
              </a:prstGeom>
              <a:blipFill>
                <a:blip r:embed="rId10"/>
                <a:stretch>
                  <a:fillRect l="-138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257B7F-3168-62B2-C224-8169A8D02253}"/>
                  </a:ext>
                </a:extLst>
              </p:cNvPr>
              <p:cNvSpPr txBox="1"/>
              <p:nvPr/>
            </p:nvSpPr>
            <p:spPr>
              <a:xfrm>
                <a:off x="1988874" y="850522"/>
                <a:ext cx="9926548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đường parabol đi qua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nhận được đồ thị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(Hình 4).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257B7F-3168-62B2-C224-8169A8D02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874" y="850522"/>
                <a:ext cx="9926548" cy="1368516"/>
              </a:xfrm>
              <a:prstGeom prst="rect">
                <a:avLst/>
              </a:prstGeom>
              <a:blipFill>
                <a:blip r:embed="rId2"/>
                <a:stretch>
                  <a:fillRect l="-1535" t="-6250" b="-5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28062B65-67C9-CA72-43D4-AE7455E6BF2E}"/>
                  </a:ext>
                </a:extLst>
              </p:cNvPr>
              <p:cNvSpPr txBox="1"/>
              <p:nvPr/>
            </p:nvSpPr>
            <p:spPr>
              <a:xfrm>
                <a:off x="1910303" y="62806"/>
                <a:ext cx="10083691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3 (SGK/4):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28062B65-67C9-CA72-43D4-AE7455E6B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03" y="62806"/>
                <a:ext cx="10083691" cy="876074"/>
              </a:xfrm>
              <a:prstGeom prst="rect">
                <a:avLst/>
              </a:prstGeom>
              <a:blipFill>
                <a:blip r:embed="rId3"/>
                <a:stretch>
                  <a:fillRect l="-1511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7EAEE47D-D079-BFF9-1F73-B43E143787B1}"/>
              </a:ext>
            </a:extLst>
          </p:cNvPr>
          <p:cNvSpPr/>
          <p:nvPr/>
        </p:nvSpPr>
        <p:spPr>
          <a:xfrm>
            <a:off x="497839" y="307124"/>
            <a:ext cx="1137921" cy="100351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aph of function and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4ACE600C-2A75-7228-F80A-9A5DD03668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267441"/>
            <a:ext cx="10375176" cy="452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6E911-FC6D-105D-C440-FE232FB352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" y="268915"/>
            <a:ext cx="923445" cy="923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E36C4-CA7C-0A99-B989-61EE6F325429}"/>
              </a:ext>
            </a:extLst>
          </p:cNvPr>
          <p:cNvSpPr txBox="1"/>
          <p:nvPr/>
        </p:nvSpPr>
        <p:spPr>
          <a:xfrm>
            <a:off x="1399017" y="323355"/>
            <a:ext cx="279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10772404" y="42119"/>
            <a:ext cx="1180309" cy="116166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6DCFD2-D850-D92D-FEDC-B18B51768460}"/>
                  </a:ext>
                </a:extLst>
              </p:cNvPr>
              <p:cNvSpPr txBox="1"/>
              <p:nvPr/>
            </p:nvSpPr>
            <p:spPr>
              <a:xfrm>
                <a:off x="2226856" y="268915"/>
                <a:ext cx="680010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6DCFD2-D850-D92D-FEDC-B18B51768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56" y="268915"/>
                <a:ext cx="6800103" cy="1077218"/>
              </a:xfrm>
              <a:prstGeom prst="rect">
                <a:avLst/>
              </a:prstGeom>
              <a:blipFill>
                <a:blip r:embed="rId4"/>
                <a:stretch>
                  <a:fillRect l="-2240" t="-7910" r="-1254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257E2C-2795-377C-DA43-1DC1A35DCFD7}"/>
                  </a:ext>
                </a:extLst>
              </p:cNvPr>
              <p:cNvSpPr txBox="1"/>
              <p:nvPr/>
            </p:nvSpPr>
            <p:spPr>
              <a:xfrm>
                <a:off x="499656" y="2511943"/>
                <a:ext cx="34544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257E2C-2795-377C-DA43-1DC1A35DC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56" y="2511943"/>
                <a:ext cx="3454400" cy="2308324"/>
              </a:xfrm>
              <a:prstGeom prst="rect">
                <a:avLst/>
              </a:prstGeom>
              <a:blipFill>
                <a:blip r:embed="rId5"/>
                <a:stretch>
                  <a:fillRect l="-5467" t="-4222" r="-8289" b="-8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function and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03FB2368-93FE-EB54-B3A8-7BADA03A6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16" y="1307299"/>
            <a:ext cx="12192000" cy="53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4D189D-90FF-6AC0-D87C-D218D5E5D50C}"/>
                  </a:ext>
                </a:extLst>
              </p:cNvPr>
              <p:cNvSpPr txBox="1"/>
              <p:nvPr/>
            </p:nvSpPr>
            <p:spPr>
              <a:xfrm>
                <a:off x="4602480" y="2044005"/>
                <a:ext cx="7020560" cy="2866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 NHỚ</a:t>
                </a:r>
              </a:p>
              <a:p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3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4D189D-90FF-6AC0-D87C-D218D5E5D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2044005"/>
                <a:ext cx="7020560" cy="2866619"/>
              </a:xfrm>
              <a:prstGeom prst="rect">
                <a:avLst/>
              </a:prstGeom>
              <a:blipFill>
                <a:blip r:embed="rId2"/>
                <a:stretch>
                  <a:fillRect l="-5903" t="-7219" r="-347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aper with a push pin&#10;&#10;Description automatically generated">
            <a:extLst>
              <a:ext uri="{FF2B5EF4-FFF2-40B4-BE49-F238E27FC236}">
                <a16:creationId xmlns:a16="http://schemas.microsoft.com/office/drawing/2014/main" id="{27B56BDD-96FF-D9BF-7132-77CD13A2D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9" y="1335868"/>
            <a:ext cx="4058645" cy="405864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1915EC31-5D36-5161-5D95-C862FFB4E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72BD41B6-D217-6EF5-E126-D6C9140C9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076D3667-E4E9-8F16-221A-247036AD7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3">
                <a:extLst>
                  <a:ext uri="{FF2B5EF4-FFF2-40B4-BE49-F238E27FC236}">
                    <a16:creationId xmlns:a16="http://schemas.microsoft.com/office/drawing/2014/main" id="{FA3E977A-8681-8D7C-BCB4-DC7E61C4283F}"/>
                  </a:ext>
                </a:extLst>
              </p:cNvPr>
              <p:cNvSpPr txBox="1"/>
              <p:nvPr/>
            </p:nvSpPr>
            <p:spPr>
              <a:xfrm>
                <a:off x="2605336" y="126392"/>
                <a:ext cx="6920934" cy="72180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40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3">
                <a:extLst>
                  <a:ext uri="{FF2B5EF4-FFF2-40B4-BE49-F238E27FC236}">
                    <a16:creationId xmlns:a16="http://schemas.microsoft.com/office/drawing/2014/main" id="{FA3E977A-8681-8D7C-BCB4-DC7E61C42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336" y="126392"/>
                <a:ext cx="6920934" cy="721801"/>
              </a:xfrm>
              <a:prstGeom prst="rect">
                <a:avLst/>
              </a:prstGeom>
              <a:blipFill>
                <a:blip r:embed="rId7"/>
                <a:stretch>
                  <a:fillRect l="-3081" t="-12712" b="-364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7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244057" y="273432"/>
            <a:ext cx="1180309" cy="116166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/>
              <p:nvPr/>
            </p:nvSpPr>
            <p:spPr>
              <a:xfrm>
                <a:off x="910116" y="1919351"/>
                <a:ext cx="4538184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−2 ; −2</m:t>
                        </m:r>
                      </m:e>
                    </m:d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(2 ; −2)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hay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không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?</a:t>
                </a:r>
              </a:p>
              <a:p>
                <a:pPr marL="514350" indent="-514350">
                  <a:buAutoNum type="alphaLcParenR"/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Nêu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nhận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xét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về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trí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cặp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trục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Ox</m:t>
                    </m:r>
                  </m:oMath>
                </a14:m>
                <a:endParaRPr lang="en-US" altLang="zh-C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16" y="1919351"/>
                <a:ext cx="4538184" cy="3046988"/>
              </a:xfrm>
              <a:prstGeom prst="rect">
                <a:avLst/>
              </a:prstGeom>
              <a:blipFill>
                <a:blip r:embed="rId3"/>
                <a:stretch>
                  <a:fillRect l="-2953" t="-2800" r="-671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/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4: 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blipFill>
                <a:blip r:embed="rId4"/>
                <a:stretch>
                  <a:fillRect l="-1572" b="-1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6CAE637A-0575-BC30-083F-61BDBC6E2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13" y="757045"/>
            <a:ext cx="9008530" cy="65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244057" y="273432"/>
            <a:ext cx="1180309" cy="116166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/>
              <p:nvPr/>
            </p:nvSpPr>
            <p:spPr>
              <a:xfrm>
                <a:off x="834211" y="1948787"/>
                <a:ext cx="4680764" cy="264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−2 = −</m:t>
                    </m:r>
                    <m:f>
                      <m:fPr>
                        <m:ctrlP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(−2)</m:t>
                        </m:r>
                      </m:e>
                      <m:sup>
                        <m: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và</a:t>
                </a:r>
              </a:p>
              <a:p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nên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−2 ; −2</m:t>
                        </m:r>
                      </m:e>
                    </m:d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(2 ; −2)</m:t>
                    </m:r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đó</a:t>
                </a:r>
                <a:endPara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11" y="1948787"/>
                <a:ext cx="4680764" cy="2645853"/>
              </a:xfrm>
              <a:prstGeom prst="rect">
                <a:avLst/>
              </a:prstGeom>
              <a:blipFill>
                <a:blip r:embed="rId3"/>
                <a:stretch>
                  <a:fillRect l="-3385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/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4: 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blipFill>
                <a:blip r:embed="rId4"/>
                <a:stretch>
                  <a:fillRect l="-1572" b="-1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6CAE637A-0575-BC30-083F-61BDBC6E2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30" y="739962"/>
            <a:ext cx="9008530" cy="65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0027A79-6769-F156-F81F-198336424F0F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93EAC2-5F92-146D-944E-300E6FC81CD4}"/>
              </a:ext>
            </a:extLst>
          </p:cNvPr>
          <p:cNvSpPr/>
          <p:nvPr/>
        </p:nvSpPr>
        <p:spPr>
          <a:xfrm>
            <a:off x="244057" y="273432"/>
            <a:ext cx="1180309" cy="116166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/>
              <p:nvPr/>
            </p:nvSpPr>
            <p:spPr>
              <a:xfrm>
                <a:off x="570051" y="1990726"/>
                <a:ext cx="483594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b) Ta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thấy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xứng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nhau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qua </a:t>
                </a:r>
                <a:r>
                  <a:rPr lang="en-US" altLang="zh-CN" sz="32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trục</a:t>
                </a:r>
                <a:r>
                  <a:rPr lang="en-US" altLang="zh-CN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endParaRPr lang="en-US" altLang="zh-CN" sz="32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8">
                <a:extLst>
                  <a:ext uri="{FF2B5EF4-FFF2-40B4-BE49-F238E27FC236}">
                    <a16:creationId xmlns:a16="http://schemas.microsoft.com/office/drawing/2014/main" id="{D1EE8B32-D2E2-B720-B28A-557AE2B7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51" y="1990726"/>
                <a:ext cx="4835943" cy="1077218"/>
              </a:xfrm>
              <a:prstGeom prst="rect">
                <a:avLst/>
              </a:prstGeom>
              <a:blipFill>
                <a:blip r:embed="rId3"/>
                <a:stretch>
                  <a:fillRect l="-3279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/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VÍ DỤ 4: 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5.</a:t>
                </a:r>
              </a:p>
            </p:txBody>
          </p:sp>
        </mc:Choice>
        <mc:Fallback xmlns="">
          <p:sp>
            <p:nvSpPr>
              <p:cNvPr id="5" name="文本框 8">
                <a:extLst>
                  <a:ext uri="{FF2B5EF4-FFF2-40B4-BE49-F238E27FC236}">
                    <a16:creationId xmlns:a16="http://schemas.microsoft.com/office/drawing/2014/main" id="{1EC51E03-B747-4661-1EFC-366CA8A35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273432"/>
                <a:ext cx="10083691" cy="1368516"/>
              </a:xfrm>
              <a:prstGeom prst="rect">
                <a:avLst/>
              </a:prstGeom>
              <a:blipFill>
                <a:blip r:embed="rId4"/>
                <a:stretch>
                  <a:fillRect l="-1572" b="-1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6CAE637A-0575-BC30-083F-61BDBC6E2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8" y="668729"/>
            <a:ext cx="9008530" cy="650303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0ED3B3-8230-87A4-7BDB-3D954DC20672}"/>
              </a:ext>
            </a:extLst>
          </p:cNvPr>
          <p:cNvCxnSpPr/>
          <p:nvPr/>
        </p:nvCxnSpPr>
        <p:spPr>
          <a:xfrm>
            <a:off x="7928185" y="2611120"/>
            <a:ext cx="0" cy="1350963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FECDF9-A356-C192-6DF1-15C325A3B5FD}"/>
              </a:ext>
            </a:extLst>
          </p:cNvPr>
          <p:cNvCxnSpPr/>
          <p:nvPr/>
        </p:nvCxnSpPr>
        <p:spPr>
          <a:xfrm>
            <a:off x="10590105" y="2605600"/>
            <a:ext cx="0" cy="1350963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C3509B-E1DE-DAB8-355A-07F55DE17088}"/>
              </a:ext>
            </a:extLst>
          </p:cNvPr>
          <p:cNvCxnSpPr>
            <a:cxnSpLocks/>
          </p:cNvCxnSpPr>
          <p:nvPr/>
        </p:nvCxnSpPr>
        <p:spPr>
          <a:xfrm>
            <a:off x="7928185" y="3920246"/>
            <a:ext cx="1337735" cy="0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EA3285-41BE-332D-0C5C-EC082E5F522A}"/>
              </a:ext>
            </a:extLst>
          </p:cNvPr>
          <p:cNvCxnSpPr>
            <a:cxnSpLocks/>
          </p:cNvCxnSpPr>
          <p:nvPr/>
        </p:nvCxnSpPr>
        <p:spPr>
          <a:xfrm>
            <a:off x="9252370" y="3920246"/>
            <a:ext cx="1337735" cy="0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A5D31B-F1F9-C19D-5317-790B7EF83EF6}"/>
                  </a:ext>
                </a:extLst>
              </p:cNvPr>
              <p:cNvSpPr txBox="1"/>
              <p:nvPr/>
            </p:nvSpPr>
            <p:spPr>
              <a:xfrm>
                <a:off x="7004325" y="3658636"/>
                <a:ext cx="1209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8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A5D31B-F1F9-C19D-5317-790B7EF83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325" y="3658636"/>
                <a:ext cx="120904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7EAFBC-2ED1-60ED-E415-610F0349690F}"/>
                  </a:ext>
                </a:extLst>
              </p:cNvPr>
              <p:cNvSpPr txBox="1"/>
              <p:nvPr/>
            </p:nvSpPr>
            <p:spPr>
              <a:xfrm>
                <a:off x="10450377" y="3658636"/>
                <a:ext cx="1209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7EAFBC-2ED1-60ED-E415-610F0349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377" y="3658636"/>
                <a:ext cx="120904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8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635245" y="1289502"/>
            <a:ext cx="50345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1109340D-D611-52BE-79D6-0BD0EC8EAB01}"/>
                  </a:ext>
                </a:extLst>
              </p:cNvPr>
              <p:cNvSpPr txBox="1"/>
              <p:nvPr/>
            </p:nvSpPr>
            <p:spPr>
              <a:xfrm>
                <a:off x="5739689" y="3051062"/>
                <a:ext cx="5993057" cy="140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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Thiết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lập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Wingdings 2" panose="05020102010507070707" pitchFamily="18" charset="2"/>
                  </a:rPr>
                  <a:t>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1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1109340D-D611-52BE-79D6-0BD0EC8EA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689" y="3051062"/>
                <a:ext cx="5993057" cy="1404487"/>
              </a:xfrm>
              <a:prstGeom prst="rect">
                <a:avLst/>
              </a:prstGeom>
              <a:blipFill>
                <a:blip r:embed="rId4"/>
                <a:stretch>
                  <a:fillRect l="-2136" t="-4783" b="-1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1"/>
            <a:ext cx="8229600" cy="5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17" y="554873"/>
            <a:ext cx="4680783" cy="12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OPL20U25GSXzBJYl68kk8uQGfFKzs7yb1M4KJWUiLk6ZEvGF+qCIPSnY57AbBFCvTW2023.18.63+K4lPs7H94VUqPe2XwIsfPRnrXQE//QTEXxb8/8N4CNc6FpgZahzpTjFhMzSA7T/nHJa11DE8Ng2TP3iAmRczFlmslSuUNOgUeb6yRvs0=">
            <a:hlinkClick r:id="" action="ppaction://noaction"/>
          </p:cNvPr>
          <p:cNvSpPr/>
          <p:nvPr/>
        </p:nvSpPr>
        <p:spPr>
          <a:xfrm>
            <a:off x="3471195" y="775688"/>
            <a:ext cx="22838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 TRUNG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 LŨ</a:t>
            </a:r>
          </a:p>
        </p:txBody>
      </p:sp>
      <p:pic>
        <p:nvPicPr>
          <p:cNvPr id="7" name="Ảnh 9" descr="OPL20U25GSXzBJYl68kk8uQGfFKzs7yb1M4KJWUiLk6ZEvGF+qCIPSnY57AbBFCvTW2023.18.63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7822" y="5397326"/>
            <a:ext cx="2286778" cy="887364"/>
          </a:xfrm>
          <a:prstGeom prst="rect">
            <a:avLst/>
          </a:prstGeom>
        </p:spPr>
      </p:pic>
      <p:pic>
        <p:nvPicPr>
          <p:cNvPr id="2" name="TiengMua.mp3" descr="OPL20U25GSXzBJYl68kk8uQGfFKzs7yb1M4KJWUiLk6ZEvGF+qCIPSnY57AbBFCvTW2023.18.63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144000" y="250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273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354620"/>
            <a:ext cx="1133571" cy="98232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889690" y="3614534"/>
            <a:ext cx="5977234" cy="850900"/>
            <a:chOff x="2822576" y="3382963"/>
            <a:chExt cx="5745163" cy="850900"/>
          </a:xfrm>
          <a:solidFill>
            <a:srgbClr val="FFFF00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2951164" y="3709988"/>
              <a:ext cx="5616575" cy="230187"/>
            </a:xfrm>
            <a:custGeom>
              <a:avLst/>
              <a:gdLst>
                <a:gd name="T0" fmla="*/ 171 w 174"/>
                <a:gd name="T1" fmla="*/ 7 h 7"/>
                <a:gd name="T2" fmla="*/ 3 w 174"/>
                <a:gd name="T3" fmla="*/ 7 h 7"/>
                <a:gd name="T4" fmla="*/ 0 w 174"/>
                <a:gd name="T5" fmla="*/ 3 h 7"/>
                <a:gd name="T6" fmla="*/ 3 w 174"/>
                <a:gd name="T7" fmla="*/ 0 h 7"/>
                <a:gd name="T8" fmla="*/ 171 w 174"/>
                <a:gd name="T9" fmla="*/ 0 h 7"/>
                <a:gd name="T10" fmla="*/ 174 w 174"/>
                <a:gd name="T11" fmla="*/ 3 h 7"/>
                <a:gd name="T12" fmla="*/ 171 w 17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7">
                  <a:moveTo>
                    <a:pt x="17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3" y="0"/>
                    <a:pt x="174" y="1"/>
                    <a:pt x="174" y="3"/>
                  </a:cubicBezTo>
                  <a:cubicBezTo>
                    <a:pt x="174" y="5"/>
                    <a:pt x="173" y="7"/>
                    <a:pt x="1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822576" y="3382963"/>
              <a:ext cx="515938" cy="850900"/>
            </a:xfrm>
            <a:custGeom>
              <a:avLst/>
              <a:gdLst>
                <a:gd name="T0" fmla="*/ 13 w 16"/>
                <a:gd name="T1" fmla="*/ 26 h 26"/>
                <a:gd name="T2" fmla="*/ 11 w 16"/>
                <a:gd name="T3" fmla="*/ 25 h 26"/>
                <a:gd name="T4" fmla="*/ 1 w 16"/>
                <a:gd name="T5" fmla="*/ 16 h 26"/>
                <a:gd name="T6" fmla="*/ 1 w 16"/>
                <a:gd name="T7" fmla="*/ 11 h 26"/>
                <a:gd name="T8" fmla="*/ 11 w 16"/>
                <a:gd name="T9" fmla="*/ 2 h 26"/>
                <a:gd name="T10" fmla="*/ 15 w 16"/>
                <a:gd name="T11" fmla="*/ 2 h 26"/>
                <a:gd name="T12" fmla="*/ 15 w 16"/>
                <a:gd name="T13" fmla="*/ 6 h 26"/>
                <a:gd name="T14" fmla="*/ 8 w 16"/>
                <a:gd name="T15" fmla="*/ 13 h 26"/>
                <a:gd name="T16" fmla="*/ 15 w 16"/>
                <a:gd name="T17" fmla="*/ 21 h 26"/>
                <a:gd name="T18" fmla="*/ 15 w 16"/>
                <a:gd name="T19" fmla="*/ 25 h 26"/>
                <a:gd name="T20" fmla="*/ 13 w 16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6">
                  <a:moveTo>
                    <a:pt x="13" y="26"/>
                  </a:moveTo>
                  <a:cubicBezTo>
                    <a:pt x="12" y="26"/>
                    <a:pt x="11" y="26"/>
                    <a:pt x="11" y="2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6" y="3"/>
                    <a:pt x="16" y="5"/>
                    <a:pt x="15" y="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4"/>
                    <a:pt x="15" y="25"/>
                  </a:cubicBezTo>
                  <a:cubicBezTo>
                    <a:pt x="14" y="26"/>
                    <a:pt x="14" y="26"/>
                    <a:pt x="1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15561" y="2895396"/>
            <a:ext cx="4681538" cy="1276350"/>
            <a:chOff x="4016376" y="2663825"/>
            <a:chExt cx="4681538" cy="127635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178301" y="2728913"/>
              <a:ext cx="4519613" cy="1211262"/>
            </a:xfrm>
            <a:custGeom>
              <a:avLst/>
              <a:gdLst>
                <a:gd name="T0" fmla="*/ 137 w 140"/>
                <a:gd name="T1" fmla="*/ 37 h 37"/>
                <a:gd name="T2" fmla="*/ 29 w 140"/>
                <a:gd name="T3" fmla="*/ 37 h 37"/>
                <a:gd name="T4" fmla="*/ 13 w 140"/>
                <a:gd name="T5" fmla="*/ 27 h 37"/>
                <a:gd name="T6" fmla="*/ 1 w 140"/>
                <a:gd name="T7" fmla="*/ 5 h 37"/>
                <a:gd name="T8" fmla="*/ 2 w 140"/>
                <a:gd name="T9" fmla="*/ 0 h 37"/>
                <a:gd name="T10" fmla="*/ 7 w 140"/>
                <a:gd name="T11" fmla="*/ 2 h 37"/>
                <a:gd name="T12" fmla="*/ 19 w 140"/>
                <a:gd name="T13" fmla="*/ 24 h 37"/>
                <a:gd name="T14" fmla="*/ 29 w 140"/>
                <a:gd name="T15" fmla="*/ 30 h 37"/>
                <a:gd name="T16" fmla="*/ 137 w 140"/>
                <a:gd name="T17" fmla="*/ 30 h 37"/>
                <a:gd name="T18" fmla="*/ 140 w 140"/>
                <a:gd name="T19" fmla="*/ 33 h 37"/>
                <a:gd name="T20" fmla="*/ 137 w 140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37">
                  <a:moveTo>
                    <a:pt x="137" y="37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2" y="37"/>
                    <a:pt x="16" y="33"/>
                    <a:pt x="13" y="2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1"/>
                    <a:pt x="2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8"/>
                    <a:pt x="25" y="30"/>
                    <a:pt x="29" y="30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9" y="30"/>
                    <a:pt x="140" y="32"/>
                    <a:pt x="140" y="33"/>
                  </a:cubicBezTo>
                  <a:cubicBezTo>
                    <a:pt x="140" y="35"/>
                    <a:pt x="139" y="37"/>
                    <a:pt x="13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4016376" y="2663825"/>
              <a:ext cx="839788" cy="654050"/>
            </a:xfrm>
            <a:custGeom>
              <a:avLst/>
              <a:gdLst>
                <a:gd name="T0" fmla="*/ 3 w 26"/>
                <a:gd name="T1" fmla="*/ 20 h 20"/>
                <a:gd name="T2" fmla="*/ 2 w 26"/>
                <a:gd name="T3" fmla="*/ 20 h 20"/>
                <a:gd name="T4" fmla="*/ 1 w 26"/>
                <a:gd name="T5" fmla="*/ 16 h 20"/>
                <a:gd name="T6" fmla="*/ 6 w 26"/>
                <a:gd name="T7" fmla="*/ 2 h 20"/>
                <a:gd name="T8" fmla="*/ 10 w 26"/>
                <a:gd name="T9" fmla="*/ 0 h 20"/>
                <a:gd name="T10" fmla="*/ 24 w 26"/>
                <a:gd name="T11" fmla="*/ 5 h 20"/>
                <a:gd name="T12" fmla="*/ 25 w 26"/>
                <a:gd name="T13" fmla="*/ 9 h 20"/>
                <a:gd name="T14" fmla="*/ 22 w 26"/>
                <a:gd name="T15" fmla="*/ 11 h 20"/>
                <a:gd name="T16" fmla="*/ 10 w 26"/>
                <a:gd name="T17" fmla="*/ 7 h 20"/>
                <a:gd name="T18" fmla="*/ 6 w 26"/>
                <a:gd name="T19" fmla="*/ 18 h 20"/>
                <a:gd name="T20" fmla="*/ 3 w 26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0">
                  <a:moveTo>
                    <a:pt x="3" y="20"/>
                  </a:moveTo>
                  <a:cubicBezTo>
                    <a:pt x="3" y="20"/>
                    <a:pt x="3" y="20"/>
                    <a:pt x="2" y="20"/>
                  </a:cubicBezTo>
                  <a:cubicBezTo>
                    <a:pt x="1" y="19"/>
                    <a:pt x="0" y="18"/>
                    <a:pt x="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10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6" y="8"/>
                    <a:pt x="25" y="9"/>
                  </a:cubicBezTo>
                  <a:cubicBezTo>
                    <a:pt x="25" y="11"/>
                    <a:pt x="23" y="12"/>
                    <a:pt x="22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833211" y="2436609"/>
            <a:ext cx="3227388" cy="1735137"/>
            <a:chOff x="5534026" y="2205038"/>
            <a:chExt cx="3227388" cy="1735137"/>
          </a:xfrm>
          <a:solidFill>
            <a:srgbClr val="FF93FF"/>
          </a:solidFill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5695951" y="2271713"/>
              <a:ext cx="3065463" cy="1668462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5534026" y="2205038"/>
              <a:ext cx="806450" cy="687387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29924" y="3941559"/>
            <a:ext cx="4002087" cy="1865312"/>
            <a:chOff x="4630739" y="3709988"/>
            <a:chExt cx="4002087" cy="186531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4791076" y="3709988"/>
              <a:ext cx="3841750" cy="1766887"/>
            </a:xfrm>
            <a:custGeom>
              <a:avLst/>
              <a:gdLst>
                <a:gd name="T0" fmla="*/ 4 w 119"/>
                <a:gd name="T1" fmla="*/ 54 h 54"/>
                <a:gd name="T2" fmla="*/ 2 w 119"/>
                <a:gd name="T3" fmla="*/ 54 h 54"/>
                <a:gd name="T4" fmla="*/ 1 w 119"/>
                <a:gd name="T5" fmla="*/ 49 h 54"/>
                <a:gd name="T6" fmla="*/ 21 w 119"/>
                <a:gd name="T7" fmla="*/ 13 h 54"/>
                <a:gd name="T8" fmla="*/ 42 w 119"/>
                <a:gd name="T9" fmla="*/ 0 h 54"/>
                <a:gd name="T10" fmla="*/ 115 w 119"/>
                <a:gd name="T11" fmla="*/ 0 h 54"/>
                <a:gd name="T12" fmla="*/ 119 w 119"/>
                <a:gd name="T13" fmla="*/ 3 h 54"/>
                <a:gd name="T14" fmla="*/ 115 w 119"/>
                <a:gd name="T15" fmla="*/ 7 h 54"/>
                <a:gd name="T16" fmla="*/ 42 w 119"/>
                <a:gd name="T17" fmla="*/ 7 h 54"/>
                <a:gd name="T18" fmla="*/ 27 w 119"/>
                <a:gd name="T19" fmla="*/ 16 h 54"/>
                <a:gd name="T20" fmla="*/ 7 w 119"/>
                <a:gd name="T21" fmla="*/ 53 h 54"/>
                <a:gd name="T22" fmla="*/ 4 w 119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54">
                  <a:moveTo>
                    <a:pt x="4" y="54"/>
                  </a:moveTo>
                  <a:cubicBezTo>
                    <a:pt x="3" y="54"/>
                    <a:pt x="3" y="54"/>
                    <a:pt x="2" y="54"/>
                  </a:cubicBezTo>
                  <a:cubicBezTo>
                    <a:pt x="1" y="53"/>
                    <a:pt x="0" y="51"/>
                    <a:pt x="1" y="4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5" y="5"/>
                    <a:pt x="33" y="0"/>
                    <a:pt x="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7" y="0"/>
                    <a:pt x="119" y="2"/>
                    <a:pt x="119" y="3"/>
                  </a:cubicBezTo>
                  <a:cubicBezTo>
                    <a:pt x="119" y="5"/>
                    <a:pt x="117" y="7"/>
                    <a:pt x="115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5" y="7"/>
                    <a:pt x="30" y="10"/>
                    <a:pt x="27" y="1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4630739" y="4887913"/>
              <a:ext cx="806450" cy="687387"/>
            </a:xfrm>
            <a:custGeom>
              <a:avLst/>
              <a:gdLst>
                <a:gd name="T0" fmla="*/ 7 w 25"/>
                <a:gd name="T1" fmla="*/ 21 h 21"/>
                <a:gd name="T2" fmla="*/ 4 w 25"/>
                <a:gd name="T3" fmla="*/ 19 h 21"/>
                <a:gd name="T4" fmla="*/ 1 w 25"/>
                <a:gd name="T5" fmla="*/ 4 h 21"/>
                <a:gd name="T6" fmla="*/ 3 w 25"/>
                <a:gd name="T7" fmla="*/ 0 h 21"/>
                <a:gd name="T8" fmla="*/ 7 w 25"/>
                <a:gd name="T9" fmla="*/ 2 h 21"/>
                <a:gd name="T10" fmla="*/ 9 w 25"/>
                <a:gd name="T11" fmla="*/ 15 h 21"/>
                <a:gd name="T12" fmla="*/ 21 w 25"/>
                <a:gd name="T13" fmla="*/ 12 h 21"/>
                <a:gd name="T14" fmla="*/ 25 w 25"/>
                <a:gd name="T15" fmla="*/ 15 h 21"/>
                <a:gd name="T16" fmla="*/ 23 w 25"/>
                <a:gd name="T17" fmla="*/ 18 h 21"/>
                <a:gd name="T18" fmla="*/ 7 w 25"/>
                <a:gd name="T19" fmla="*/ 21 h 21"/>
                <a:gd name="T20" fmla="*/ 7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7" y="21"/>
                  </a:moveTo>
                  <a:cubicBezTo>
                    <a:pt x="5" y="21"/>
                    <a:pt x="4" y="20"/>
                    <a:pt x="4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5" y="13"/>
                    <a:pt x="25" y="15"/>
                  </a:cubicBezTo>
                  <a:cubicBezTo>
                    <a:pt x="25" y="16"/>
                    <a:pt x="24" y="18"/>
                    <a:pt x="23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任意多边形 25"/>
          <p:cNvSpPr>
            <a:spLocks/>
          </p:cNvSpPr>
          <p:nvPr/>
        </p:nvSpPr>
        <p:spPr bwMode="auto">
          <a:xfrm>
            <a:off x="7465627" y="3941559"/>
            <a:ext cx="6117800" cy="1668462"/>
          </a:xfrm>
          <a:custGeom>
            <a:avLst/>
            <a:gdLst>
              <a:gd name="connsiteX0" fmla="*/ 1368617 w 6117800"/>
              <a:gd name="connsiteY0" fmla="*/ 0 h 1668462"/>
              <a:gd name="connsiteX1" fmla="*/ 1595944 w 6117800"/>
              <a:gd name="connsiteY1" fmla="*/ 0 h 1668462"/>
              <a:gd name="connsiteX2" fmla="*/ 1714242 w 6117800"/>
              <a:gd name="connsiteY2" fmla="*/ 0 h 1668462"/>
              <a:gd name="connsiteX3" fmla="*/ 1794894 w 6117800"/>
              <a:gd name="connsiteY3" fmla="*/ 0 h 1668462"/>
              <a:gd name="connsiteX4" fmla="*/ 2660058 w 6117800"/>
              <a:gd name="connsiteY4" fmla="*/ 0 h 1668462"/>
              <a:gd name="connsiteX5" fmla="*/ 6117800 w 6117800"/>
              <a:gd name="connsiteY5" fmla="*/ 0 h 1668462"/>
              <a:gd name="connsiteX6" fmla="*/ 6117800 w 6117800"/>
              <a:gd name="connsiteY6" fmla="*/ 229268 h 1668462"/>
              <a:gd name="connsiteX7" fmla="*/ 1714242 w 6117800"/>
              <a:gd name="connsiteY7" fmla="*/ 229268 h 1668462"/>
              <a:gd name="connsiteX8" fmla="*/ 1714242 w 6117800"/>
              <a:gd name="connsiteY8" fmla="*/ 229014 h 1668462"/>
              <a:gd name="connsiteX9" fmla="*/ 1683911 w 6117800"/>
              <a:gd name="connsiteY9" fmla="*/ 229014 h 1668462"/>
              <a:gd name="connsiteX10" fmla="*/ 1368617 w 6117800"/>
              <a:gd name="connsiteY10" fmla="*/ 229014 h 1668462"/>
              <a:gd name="connsiteX11" fmla="*/ 884326 w 6117800"/>
              <a:gd name="connsiteY11" fmla="*/ 523461 h 1668462"/>
              <a:gd name="connsiteX12" fmla="*/ 414861 w 6117800"/>
              <a:gd name="connsiteY12" fmla="*/ 1415440 h 1668462"/>
              <a:gd name="connsiteX13" fmla="*/ 495482 w 6117800"/>
              <a:gd name="connsiteY13" fmla="*/ 1401850 h 1668462"/>
              <a:gd name="connsiteX14" fmla="*/ 659110 w 6117800"/>
              <a:gd name="connsiteY14" fmla="*/ 1374270 h 1668462"/>
              <a:gd name="connsiteX15" fmla="*/ 788396 w 6117800"/>
              <a:gd name="connsiteY15" fmla="*/ 1439646 h 1668462"/>
              <a:gd name="connsiteX16" fmla="*/ 723753 w 6117800"/>
              <a:gd name="connsiteY16" fmla="*/ 1570398 h 1668462"/>
              <a:gd name="connsiteX17" fmla="*/ 206609 w 6117800"/>
              <a:gd name="connsiteY17" fmla="*/ 1668462 h 1668462"/>
              <a:gd name="connsiteX18" fmla="*/ 109644 w 6117800"/>
              <a:gd name="connsiteY18" fmla="*/ 1570398 h 1668462"/>
              <a:gd name="connsiteX19" fmla="*/ 12679 w 6117800"/>
              <a:gd name="connsiteY19" fmla="*/ 1080077 h 1668462"/>
              <a:gd name="connsiteX20" fmla="*/ 77322 w 6117800"/>
              <a:gd name="connsiteY20" fmla="*/ 982013 h 1668462"/>
              <a:gd name="connsiteX21" fmla="*/ 206609 w 6117800"/>
              <a:gd name="connsiteY21" fmla="*/ 1047389 h 1668462"/>
              <a:gd name="connsiteX22" fmla="*/ 236579 w 6117800"/>
              <a:gd name="connsiteY22" fmla="*/ 1229248 h 1668462"/>
              <a:gd name="connsiteX23" fmla="*/ 243948 w 6117800"/>
              <a:gd name="connsiteY23" fmla="*/ 1273964 h 1668462"/>
              <a:gd name="connsiteX24" fmla="*/ 264964 w 6117800"/>
              <a:gd name="connsiteY24" fmla="*/ 1234034 h 1668462"/>
              <a:gd name="connsiteX25" fmla="*/ 690610 w 6117800"/>
              <a:gd name="connsiteY25" fmla="*/ 425312 h 1668462"/>
              <a:gd name="connsiteX26" fmla="*/ 1368617 w 6117800"/>
              <a:gd name="connsiteY26" fmla="*/ 0 h 16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17800" h="1668462">
                <a:moveTo>
                  <a:pt x="1368617" y="0"/>
                </a:moveTo>
                <a:cubicBezTo>
                  <a:pt x="1449332" y="0"/>
                  <a:pt x="1525003" y="0"/>
                  <a:pt x="1595944" y="0"/>
                </a:cubicBezTo>
                <a:lnTo>
                  <a:pt x="1714242" y="0"/>
                </a:lnTo>
                <a:lnTo>
                  <a:pt x="1794894" y="0"/>
                </a:lnTo>
                <a:cubicBezTo>
                  <a:pt x="2660058" y="0"/>
                  <a:pt x="2660058" y="0"/>
                  <a:pt x="2660058" y="0"/>
                </a:cubicBezTo>
                <a:lnTo>
                  <a:pt x="6117800" y="0"/>
                </a:lnTo>
                <a:lnTo>
                  <a:pt x="6117800" y="229268"/>
                </a:lnTo>
                <a:lnTo>
                  <a:pt x="1714242" y="229268"/>
                </a:lnTo>
                <a:lnTo>
                  <a:pt x="1714242" y="229014"/>
                </a:lnTo>
                <a:lnTo>
                  <a:pt x="1683911" y="229014"/>
                </a:lnTo>
                <a:cubicBezTo>
                  <a:pt x="1368617" y="229014"/>
                  <a:pt x="1368617" y="229014"/>
                  <a:pt x="1368617" y="229014"/>
                </a:cubicBezTo>
                <a:cubicBezTo>
                  <a:pt x="1174900" y="229014"/>
                  <a:pt x="981184" y="327163"/>
                  <a:pt x="884326" y="523461"/>
                </a:cubicBezTo>
                <a:lnTo>
                  <a:pt x="414861" y="1415440"/>
                </a:lnTo>
                <a:lnTo>
                  <a:pt x="495482" y="1401850"/>
                </a:lnTo>
                <a:cubicBezTo>
                  <a:pt x="659110" y="1374270"/>
                  <a:pt x="659110" y="1374270"/>
                  <a:pt x="659110" y="1374270"/>
                </a:cubicBezTo>
                <a:cubicBezTo>
                  <a:pt x="723753" y="1341582"/>
                  <a:pt x="788396" y="1374270"/>
                  <a:pt x="788396" y="1439646"/>
                </a:cubicBezTo>
                <a:cubicBezTo>
                  <a:pt x="788396" y="1505022"/>
                  <a:pt x="756075" y="1537710"/>
                  <a:pt x="723753" y="1570398"/>
                </a:cubicBezTo>
                <a:cubicBezTo>
                  <a:pt x="206609" y="1668462"/>
                  <a:pt x="206609" y="1668462"/>
                  <a:pt x="206609" y="1668462"/>
                </a:cubicBezTo>
                <a:cubicBezTo>
                  <a:pt x="141965" y="1668462"/>
                  <a:pt x="109644" y="1635774"/>
                  <a:pt x="109644" y="1570398"/>
                </a:cubicBezTo>
                <a:cubicBezTo>
                  <a:pt x="12679" y="1080077"/>
                  <a:pt x="12679" y="1080077"/>
                  <a:pt x="12679" y="1080077"/>
                </a:cubicBezTo>
                <a:cubicBezTo>
                  <a:pt x="-19642" y="1047389"/>
                  <a:pt x="12679" y="982013"/>
                  <a:pt x="77322" y="982013"/>
                </a:cubicBezTo>
                <a:cubicBezTo>
                  <a:pt x="141965" y="949325"/>
                  <a:pt x="174287" y="982013"/>
                  <a:pt x="206609" y="1047389"/>
                </a:cubicBezTo>
                <a:cubicBezTo>
                  <a:pt x="218729" y="1120937"/>
                  <a:pt x="228577" y="1180695"/>
                  <a:pt x="236579" y="1229248"/>
                </a:cubicBezTo>
                <a:lnTo>
                  <a:pt x="243948" y="1273964"/>
                </a:lnTo>
                <a:lnTo>
                  <a:pt x="264964" y="1234034"/>
                </a:lnTo>
                <a:cubicBezTo>
                  <a:pt x="690610" y="425312"/>
                  <a:pt x="690610" y="425312"/>
                  <a:pt x="690610" y="425312"/>
                </a:cubicBezTo>
                <a:cubicBezTo>
                  <a:pt x="819754" y="163582"/>
                  <a:pt x="1078042" y="0"/>
                  <a:pt x="1368617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6"/>
          <p:cNvSpPr>
            <a:spLocks noChangeArrowheads="1"/>
          </p:cNvSpPr>
          <p:nvPr/>
        </p:nvSpPr>
        <p:spPr bwMode="auto">
          <a:xfrm>
            <a:off x="8581774" y="5720005"/>
            <a:ext cx="357123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 ý a, b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400248" y="5121879"/>
            <a:ext cx="2002254" cy="514866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 1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6"/>
          <p:cNvSpPr>
            <a:spLocks noChangeArrowheads="1"/>
          </p:cNvSpPr>
          <p:nvPr/>
        </p:nvSpPr>
        <p:spPr bwMode="auto">
          <a:xfrm>
            <a:off x="8274981" y="2569408"/>
            <a:ext cx="3571235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 ý c</a:t>
            </a:r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011136" y="1948817"/>
            <a:ext cx="1920875" cy="511864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 2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6"/>
          <p:cNvSpPr>
            <a:spLocks noChangeArrowheads="1"/>
          </p:cNvSpPr>
          <p:nvPr/>
        </p:nvSpPr>
        <p:spPr bwMode="auto">
          <a:xfrm>
            <a:off x="3651525" y="6190352"/>
            <a:ext cx="357123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 ý d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531259" y="5606465"/>
            <a:ext cx="2092278" cy="507773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 3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6"/>
          <p:cNvSpPr>
            <a:spLocks noChangeArrowheads="1"/>
          </p:cNvSpPr>
          <p:nvPr/>
        </p:nvSpPr>
        <p:spPr bwMode="auto">
          <a:xfrm>
            <a:off x="3573172" y="2170804"/>
            <a:ext cx="357123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phút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72120" y="1587016"/>
            <a:ext cx="2043441" cy="462575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 GIAN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323214" y="3369265"/>
            <a:ext cx="1515460" cy="850900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TẬP 2</a:t>
            </a:r>
          </a:p>
          <a:p>
            <a:pPr algn="ctr"/>
            <a:r>
              <a:rPr lang="en-US" altLang="zh-CN" sz="2200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(SGK/51)</a:t>
            </a:r>
            <a:endParaRPr lang="zh-CN" altLang="en-US" sz="2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1602917" y="258389"/>
            <a:ext cx="5133457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rgbClr val="C4F84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NHÓM</a:t>
            </a:r>
            <a:endParaRPr lang="zh-CN" altLang="en-US" sz="4000" b="1" dirty="0">
              <a:solidFill>
                <a:srgbClr val="C4F84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33" y="4521576"/>
            <a:ext cx="1338775" cy="13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3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5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63000" y="1215051"/>
                <a:ext cx="10266000" cy="5131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AutoNum type="alphaLcParenR"/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Tìm giá trị của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tương ứng với giá trị của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trong bảng sau:</a:t>
                </a:r>
                <a:endPara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endPara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					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b) Dựa vào bảng giá trị trên, vẽ đồ thị của hàm số đó.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c) Tìm những điểm thuộc đồ thị có hoành độ lần lượt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−6;10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.</a:t>
                </a: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d) Tìm những điểm thuộc đồ thị của hàm số có tung độ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00" y="1215051"/>
                <a:ext cx="10266000" cy="5131661"/>
              </a:xfrm>
              <a:prstGeom prst="rect">
                <a:avLst/>
              </a:prstGeom>
              <a:blipFill>
                <a:blip r:embed="rId5"/>
                <a:stretch>
                  <a:fillRect l="-1247" b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572651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50158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572651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47" t="-1099" r="-405903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4096" t="-1099" r="-604217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72455" t="-1099" r="-5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72455" t="-1099" r="-4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72455" t="-1099" r="-3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75904" t="-1099" r="-202410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1856" t="-1099" r="-101198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71856" t="-1099" r="-1198" b="-1439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7802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47" t="-71318" r="-405903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EFCA03-6C34-C1E2-FDDE-7721BCFB59A8}"/>
                  </a:ext>
                </a:extLst>
              </p:cNvPr>
              <p:cNvSpPr txBox="1"/>
              <p:nvPr/>
            </p:nvSpPr>
            <p:spPr>
              <a:xfrm>
                <a:off x="3748945" y="681076"/>
                <a:ext cx="3920358" cy="780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EFCA03-6C34-C1E2-FDDE-7721BCFB5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945" y="681076"/>
                <a:ext cx="3920358" cy="780791"/>
              </a:xfrm>
              <a:prstGeom prst="rect">
                <a:avLst/>
              </a:prstGeom>
              <a:blipFill>
                <a:blip r:embed="rId8"/>
                <a:stretch>
                  <a:fillRect l="-3266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5 phút">
            <a:hlinkClick r:id="" action="ppaction://media"/>
            <a:extLst>
              <a:ext uri="{FF2B5EF4-FFF2-40B4-BE49-F238E27FC236}">
                <a16:creationId xmlns:a16="http://schemas.microsoft.com/office/drawing/2014/main" id="{17BE54CE-55D8-C456-8AB8-2C20C124D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419" y="256489"/>
            <a:ext cx="2270234" cy="12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63000" y="1215051"/>
                <a:ext cx="10266000" cy="5407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200000"/>
                  </a:lnSpc>
                  <a:buAutoNum type="alphaLcParenR"/>
                </a:pP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Ta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sau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200000"/>
                  </a:lnSpc>
                </a:pPr>
                <a:endPara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					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altLang="zh-C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b)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O</m:t>
                    </m:r>
                    <m:d>
                      <m:d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Oy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qua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O</m:t>
                    </m:r>
                    <m:d>
                      <m:d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 ; 0</m:t>
                        </m:r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−2 ; </m:t>
                        </m:r>
                        <m:f>
                          <m:f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zh-CN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zh-CN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zh-CN" sz="2800" b="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zh-CN" sz="2800" b="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C</m:t>
                    </m:r>
                    <m:d>
                      <m:d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−3 ; 3</m:t>
                        </m:r>
                      </m:e>
                    </m:d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(3 ; 3)</m:t>
                    </m:r>
                  </m:oMath>
                </a14:m>
                <a:endParaRPr lang="vi-VN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00" y="1215051"/>
                <a:ext cx="10266000" cy="5407314"/>
              </a:xfrm>
              <a:prstGeom prst="rect">
                <a:avLst/>
              </a:prstGeom>
              <a:blipFill>
                <a:blip r:embed="rId3"/>
                <a:stretch>
                  <a:fillRect l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8942653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50158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14E8486-F66F-1DA4-C5FA-AE686D1097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8942653"/>
                  </p:ext>
                </p:extLst>
              </p:nvPr>
            </p:nvGraphicFramePr>
            <p:xfrm>
              <a:off x="1137920" y="2324898"/>
              <a:ext cx="8865108" cy="13356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3108">
                      <a:extLst>
                        <a:ext uri="{9D8B030D-6E8A-4147-A177-3AD203B41FA5}">
                          <a16:colId xmlns:a16="http://schemas.microsoft.com/office/drawing/2014/main" val="4291634515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84630073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0197684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56027464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95927876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021664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364889745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146594390"/>
                        </a:ext>
                      </a:extLst>
                    </a:gridCol>
                  </a:tblGrid>
                  <a:tr h="5554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47" t="-1099" r="-405903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74096" t="-1099" r="-604217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72455" t="-1099" r="-5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455" t="-1099" r="-4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72455" t="-1099" r="-300599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75904" t="-1099" r="-202410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71856" t="-1099" r="-101198" b="-1439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71856" t="-1099" r="-1198" b="-1439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8412017"/>
                      </a:ext>
                    </a:extLst>
                  </a:tr>
                  <a:tr h="7802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47" t="-71318" r="-405903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74096" t="-71318" r="-604217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72455" t="-71318" r="-50059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455" t="-71318" r="-40059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72455" t="-71318" r="-300599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75904" t="-71318" r="-202410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71856" t="-71318" r="-101198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71856" t="-71318" r="-1198" b="-15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71967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451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文本框 4">
            <a:extLst>
              <a:ext uri="{FF2B5EF4-FFF2-40B4-BE49-F238E27FC236}">
                <a16:creationId xmlns:a16="http://schemas.microsoft.com/office/drawing/2014/main" id="{33521B85-5E82-7128-D698-11747DE7C495}"/>
              </a:ext>
            </a:extLst>
          </p:cNvPr>
          <p:cNvSpPr txBox="1"/>
          <p:nvPr/>
        </p:nvSpPr>
        <p:spPr>
          <a:xfrm>
            <a:off x="963000" y="1036138"/>
            <a:ext cx="10266000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i="1">
                <a:solidFill>
                  <a:schemeClr val="bg1"/>
                </a:solidFill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b)</a:t>
            </a:r>
            <a:endParaRPr lang="vi-VN" altLang="zh-CN" sz="2800" i="1">
              <a:solidFill>
                <a:schemeClr val="bg1"/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 descr="A graph of a function&#10;&#10;Description automatically generated">
            <a:extLst>
              <a:ext uri="{FF2B5EF4-FFF2-40B4-BE49-F238E27FC236}">
                <a16:creationId xmlns:a16="http://schemas.microsoft.com/office/drawing/2014/main" id="{7177C935-91F5-0C1D-7BC6-C5A5A4B61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46" y="2093527"/>
            <a:ext cx="6231554" cy="44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78437" y="1148245"/>
                <a:ext cx="10266000" cy="5751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c)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hoành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−6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(−6)</m:t>
                        </m:r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 18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(−6 ; 18)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hoành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(10;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) 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7" y="1148245"/>
                <a:ext cx="10266000" cy="5751318"/>
              </a:xfrm>
              <a:prstGeom prst="rect">
                <a:avLst/>
              </a:prstGeom>
              <a:blipFill>
                <a:blip r:embed="rId3"/>
                <a:stretch>
                  <a:fillRect l="-1485" b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/>
              <p:nvPr/>
            </p:nvSpPr>
            <p:spPr>
              <a:xfrm>
                <a:off x="2753277" y="130722"/>
                <a:ext cx="611632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77" y="130722"/>
                <a:ext cx="6116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62" y="-142049"/>
            <a:ext cx="3361767" cy="15746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257" y="460488"/>
            <a:ext cx="259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BÀI </a:t>
            </a:r>
            <a:r>
              <a:rPr lang="en-US" altLang="zh-CN" sz="3200" b="1"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TẬP 2</a:t>
            </a:r>
            <a:endParaRPr lang="zh-CN" altLang="en-US" sz="3200" b="1" dirty="0">
              <a:latin typeface="Times New Roman" panose="02020603050405020304" pitchFamily="18" charset="0"/>
              <a:ea typeface="华康少女文字W5" panose="040F0509000000000000" pitchFamily="81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78437" y="1622935"/>
                <a:ext cx="10266000" cy="3087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d)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tung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suy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 81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9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hoặc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= −9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Vậy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tung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bằng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27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9 ; 27</m:t>
                        </m:r>
                      </m:e>
                    </m:d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hoặc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(−9 ; 27)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7" y="1622935"/>
                <a:ext cx="10266000" cy="3087384"/>
              </a:xfrm>
              <a:prstGeom prst="rect">
                <a:avLst/>
              </a:prstGeom>
              <a:blipFill>
                <a:blip r:embed="rId3"/>
                <a:stretch>
                  <a:fillRect l="-1485" b="-1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39FD02-A63C-9D5C-AC54-4D92728EE310}"/>
              </a:ext>
            </a:extLst>
          </p:cNvPr>
          <p:cNvGrpSpPr/>
          <p:nvPr/>
        </p:nvGrpSpPr>
        <p:grpSpPr>
          <a:xfrm>
            <a:off x="10791274" y="293891"/>
            <a:ext cx="1233768" cy="1253031"/>
            <a:chOff x="429580" y="5101299"/>
            <a:chExt cx="1233768" cy="12530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BC6EB5-FFFB-C263-A840-CF402FAD374F}"/>
                </a:ext>
              </a:extLst>
            </p:cNvPr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9580" y="5101299"/>
              <a:ext cx="1233768" cy="125303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/>
              <p:nvPr/>
            </p:nvSpPr>
            <p:spPr>
              <a:xfrm>
                <a:off x="2753277" y="536501"/>
                <a:ext cx="611632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i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05679F-ED00-95D6-C6F4-D94497B6A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77" y="536501"/>
                <a:ext cx="6116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04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0" y="2019198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CAFC8E2B-E471-7097-C891-E8596B4E1570}"/>
                  </a:ext>
                </a:extLst>
              </p:cNvPr>
              <p:cNvSpPr txBox="1"/>
              <p:nvPr/>
            </p:nvSpPr>
            <p:spPr>
              <a:xfrm>
                <a:off x="6019801" y="3592383"/>
                <a:ext cx="5559972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Giải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quyết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toán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thực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tế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về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32">
                <a:extLst>
                  <a:ext uri="{FF2B5EF4-FFF2-40B4-BE49-F238E27FC236}">
                    <a16:creationId xmlns:a16="http://schemas.microsoft.com/office/drawing/2014/main" id="{CAFC8E2B-E471-7097-C891-E8596B4E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3592383"/>
                <a:ext cx="5559972" cy="963854"/>
              </a:xfrm>
              <a:prstGeom prst="rect">
                <a:avLst/>
              </a:prstGeom>
              <a:blipFill>
                <a:blip r:embed="rId4"/>
                <a:stretch>
                  <a:fillRect l="-2303" t="-6329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690882" y="1097554"/>
                <a:ext cx="7750097" cy="4907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tốc độ của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thì 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tác động lên cánh buồm là bao nhiêu?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Cánh buồm của thuyền chỉ chịu lực tác động tối đa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12000 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ỏi con thuyền có thể ra khơi khi tốc độ gió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không? Vì sao?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2" y="1097554"/>
                <a:ext cx="7750097" cy="4907177"/>
              </a:xfrm>
              <a:prstGeom prst="rect">
                <a:avLst/>
              </a:prstGeom>
              <a:blipFill>
                <a:blip r:embed="rId3"/>
                <a:stretch>
                  <a:fillRect l="-1572" t="-1242" r="-2594" b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1595120" y="225985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0C3250-4F48-2AF6-25AC-610DA395E5AF}"/>
              </a:ext>
            </a:extLst>
          </p:cNvPr>
          <p:cNvGrpSpPr/>
          <p:nvPr/>
        </p:nvGrpSpPr>
        <p:grpSpPr>
          <a:xfrm>
            <a:off x="743927" y="177321"/>
            <a:ext cx="851193" cy="838392"/>
            <a:chOff x="8231697" y="3814964"/>
            <a:chExt cx="2187773" cy="205762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CB111D1-7A06-4E75-1C81-E16B0A87E8C2}"/>
                </a:ext>
              </a:extLst>
            </p:cNvPr>
            <p:cNvSpPr/>
            <p:nvPr/>
          </p:nvSpPr>
          <p:spPr>
            <a:xfrm>
              <a:off x="8231697" y="3814964"/>
              <a:ext cx="2187773" cy="204577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F4EC2ECD-E911-6E0E-5686-3CD2C82DE91B}"/>
                </a:ext>
              </a:extLst>
            </p:cNvPr>
            <p:cNvSpPr/>
            <p:nvPr/>
          </p:nvSpPr>
          <p:spPr>
            <a:xfrm>
              <a:off x="8231697" y="3826816"/>
              <a:ext cx="2167304" cy="2045776"/>
            </a:xfrm>
            <a:prstGeom prst="roundRect">
              <a:avLst/>
            </a:prstGeom>
            <a:blipFill dpi="0"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10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514697" y="1109143"/>
                <a:ext cx="7750097" cy="3183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 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a) Tính hằng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 .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97" y="1109143"/>
                <a:ext cx="7750097" cy="3183628"/>
              </a:xfrm>
              <a:prstGeom prst="rect">
                <a:avLst/>
              </a:prstGeom>
              <a:blipFill>
                <a:blip r:embed="rId3"/>
                <a:stretch>
                  <a:fillRect l="-1572" t="-2107" r="-2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690882" y="307827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B6376-8E15-80F7-C63D-4BFA722A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6" y="3873922"/>
            <a:ext cx="997851" cy="99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/>
              <p:nvPr/>
            </p:nvSpPr>
            <p:spPr>
              <a:xfrm>
                <a:off x="1189808" y="3927969"/>
                <a:ext cx="7750097" cy="963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120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b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120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30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808" y="3927969"/>
                <a:ext cx="7750097" cy="963854"/>
              </a:xfrm>
              <a:prstGeom prst="rect">
                <a:avLst/>
              </a:prstGeom>
              <a:blipFill>
                <a:blip r:embed="rId6"/>
                <a:stretch>
                  <a:fillRect l="-1572" t="-5063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2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690882" y="1097554"/>
                <a:ext cx="7750097" cy="4476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hằng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tốc độ của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thì 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tác động lên cánh buồm là bao nhiêu?</a:t>
                </a:r>
              </a:p>
              <a:p>
                <a:pPr marL="514350" indent="-514350">
                  <a:buAutoNum type="alphaLcParenR"/>
                </a:pP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2" y="1097554"/>
                <a:ext cx="7750097" cy="4476290"/>
              </a:xfrm>
              <a:prstGeom prst="rect">
                <a:avLst/>
              </a:prstGeom>
              <a:blipFill>
                <a:blip r:embed="rId3"/>
                <a:stretch>
                  <a:fillRect l="-1572" t="-1362" r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690882" y="307827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B6376-8E15-80F7-C63D-4BFA722A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7" y="4724498"/>
            <a:ext cx="997851" cy="99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/>
              <p:nvPr/>
            </p:nvSpPr>
            <p:spPr>
              <a:xfrm>
                <a:off x="1408248" y="4724498"/>
                <a:ext cx="7750097" cy="14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30 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30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30.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3000 (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248" y="4724498"/>
                <a:ext cx="7750097" cy="1404487"/>
              </a:xfrm>
              <a:prstGeom prst="rect">
                <a:avLst/>
              </a:prstGeom>
              <a:blipFill>
                <a:blip r:embed="rId6"/>
                <a:stretch>
                  <a:fillRect l="-1574" t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7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C16BA309-1C23-FD27-848A-7E2C6564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88" y="1931198"/>
            <a:ext cx="231547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bạn học sinh đang bị kẹt trong đợt lũ.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6E85471D-8C48-AA52-D8D4-B4D2943F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88" y="4007885"/>
            <a:ext cx="256552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giải cứu các bạn bằng cách vượt qua 4 câu hỏi.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3A29EC74-76B2-DBE6-45A7-93E5F9FDD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494" y="1717310"/>
            <a:ext cx="259030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mỗi câu hỏi trả lời đúng là em cứu được một bạn lên thuyền.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70">
            <a:extLst>
              <a:ext uri="{FF2B5EF4-FFF2-40B4-BE49-F238E27FC236}">
                <a16:creationId xmlns:a16="http://schemas.microsoft.com/office/drawing/2014/main" id="{23A383DF-7764-DB22-30B7-0EE64DD7A947}"/>
              </a:ext>
            </a:extLst>
          </p:cNvPr>
          <p:cNvGrpSpPr/>
          <p:nvPr/>
        </p:nvGrpSpPr>
        <p:grpSpPr>
          <a:xfrm>
            <a:off x="5234016" y="2797907"/>
            <a:ext cx="1644193" cy="1646263"/>
            <a:chOff x="1903413" y="1601788"/>
            <a:chExt cx="1949450" cy="1951038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15687EB8-F667-56F4-8D3B-630BF6E99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1350" y="1611313"/>
              <a:ext cx="1931987" cy="1931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6FF47854-FBC1-8C3D-49A5-60AD1A421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500" y="2430463"/>
              <a:ext cx="295275" cy="295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8CB6EE8-AC81-49C4-1D0E-AF2DCB5803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3413" y="1601788"/>
              <a:ext cx="1949450" cy="1951038"/>
            </a:xfrm>
            <a:custGeom>
              <a:avLst/>
              <a:gdLst>
                <a:gd name="T0" fmla="*/ 660 w 1320"/>
                <a:gd name="T1" fmla="*/ 0 h 1320"/>
                <a:gd name="T2" fmla="*/ 0 w 1320"/>
                <a:gd name="T3" fmla="*/ 660 h 1320"/>
                <a:gd name="T4" fmla="*/ 660 w 1320"/>
                <a:gd name="T5" fmla="*/ 1320 h 1320"/>
                <a:gd name="T6" fmla="*/ 1320 w 1320"/>
                <a:gd name="T7" fmla="*/ 660 h 1320"/>
                <a:gd name="T8" fmla="*/ 660 w 1320"/>
                <a:gd name="T9" fmla="*/ 0 h 1320"/>
                <a:gd name="T10" fmla="*/ 660 w 1320"/>
                <a:gd name="T11" fmla="*/ 1224 h 1320"/>
                <a:gd name="T12" fmla="*/ 96 w 1320"/>
                <a:gd name="T13" fmla="*/ 660 h 1320"/>
                <a:gd name="T14" fmla="*/ 660 w 1320"/>
                <a:gd name="T15" fmla="*/ 96 h 1320"/>
                <a:gd name="T16" fmla="*/ 1224 w 1320"/>
                <a:gd name="T17" fmla="*/ 660 h 1320"/>
                <a:gd name="T18" fmla="*/ 660 w 1320"/>
                <a:gd name="T19" fmla="*/ 1224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0" h="1320">
                  <a:moveTo>
                    <a:pt x="660" y="0"/>
                  </a:moveTo>
                  <a:cubicBezTo>
                    <a:pt x="295" y="0"/>
                    <a:pt x="0" y="296"/>
                    <a:pt x="0" y="660"/>
                  </a:cubicBezTo>
                  <a:cubicBezTo>
                    <a:pt x="0" y="1025"/>
                    <a:pt x="295" y="1320"/>
                    <a:pt x="660" y="1320"/>
                  </a:cubicBezTo>
                  <a:cubicBezTo>
                    <a:pt x="1025" y="1320"/>
                    <a:pt x="1320" y="1025"/>
                    <a:pt x="1320" y="660"/>
                  </a:cubicBezTo>
                  <a:cubicBezTo>
                    <a:pt x="1320" y="296"/>
                    <a:pt x="1025" y="0"/>
                    <a:pt x="660" y="0"/>
                  </a:cubicBezTo>
                  <a:close/>
                  <a:moveTo>
                    <a:pt x="660" y="1224"/>
                  </a:moveTo>
                  <a:cubicBezTo>
                    <a:pt x="349" y="1224"/>
                    <a:pt x="96" y="972"/>
                    <a:pt x="96" y="660"/>
                  </a:cubicBezTo>
                  <a:cubicBezTo>
                    <a:pt x="96" y="349"/>
                    <a:pt x="349" y="96"/>
                    <a:pt x="660" y="96"/>
                  </a:cubicBezTo>
                  <a:cubicBezTo>
                    <a:pt x="971" y="96"/>
                    <a:pt x="1224" y="349"/>
                    <a:pt x="1224" y="660"/>
                  </a:cubicBezTo>
                  <a:cubicBezTo>
                    <a:pt x="1224" y="972"/>
                    <a:pt x="971" y="1224"/>
                    <a:pt x="660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D7EE777-2D43-F6F2-65D2-6D714F7FBB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1225" y="1882776"/>
              <a:ext cx="1392237" cy="1390650"/>
            </a:xfrm>
            <a:custGeom>
              <a:avLst/>
              <a:gdLst>
                <a:gd name="T0" fmla="*/ 471 w 942"/>
                <a:gd name="T1" fmla="*/ 0 h 941"/>
                <a:gd name="T2" fmla="*/ 0 w 942"/>
                <a:gd name="T3" fmla="*/ 470 h 941"/>
                <a:gd name="T4" fmla="*/ 471 w 942"/>
                <a:gd name="T5" fmla="*/ 941 h 941"/>
                <a:gd name="T6" fmla="*/ 942 w 942"/>
                <a:gd name="T7" fmla="*/ 470 h 941"/>
                <a:gd name="T8" fmla="*/ 471 w 942"/>
                <a:gd name="T9" fmla="*/ 0 h 941"/>
                <a:gd name="T10" fmla="*/ 471 w 942"/>
                <a:gd name="T11" fmla="*/ 854 h 941"/>
                <a:gd name="T12" fmla="*/ 87 w 942"/>
                <a:gd name="T13" fmla="*/ 470 h 941"/>
                <a:gd name="T14" fmla="*/ 471 w 942"/>
                <a:gd name="T15" fmla="*/ 86 h 941"/>
                <a:gd name="T16" fmla="*/ 855 w 942"/>
                <a:gd name="T17" fmla="*/ 470 h 941"/>
                <a:gd name="T18" fmla="*/ 471 w 942"/>
                <a:gd name="T19" fmla="*/ 854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2" h="941">
                  <a:moveTo>
                    <a:pt x="471" y="0"/>
                  </a:moveTo>
                  <a:cubicBezTo>
                    <a:pt x="211" y="0"/>
                    <a:pt x="0" y="210"/>
                    <a:pt x="0" y="470"/>
                  </a:cubicBezTo>
                  <a:cubicBezTo>
                    <a:pt x="0" y="730"/>
                    <a:pt x="211" y="941"/>
                    <a:pt x="471" y="941"/>
                  </a:cubicBezTo>
                  <a:cubicBezTo>
                    <a:pt x="731" y="941"/>
                    <a:pt x="942" y="730"/>
                    <a:pt x="942" y="470"/>
                  </a:cubicBezTo>
                  <a:cubicBezTo>
                    <a:pt x="942" y="210"/>
                    <a:pt x="731" y="0"/>
                    <a:pt x="471" y="0"/>
                  </a:cubicBezTo>
                  <a:close/>
                  <a:moveTo>
                    <a:pt x="471" y="854"/>
                  </a:moveTo>
                  <a:cubicBezTo>
                    <a:pt x="259" y="854"/>
                    <a:pt x="87" y="682"/>
                    <a:pt x="87" y="470"/>
                  </a:cubicBezTo>
                  <a:cubicBezTo>
                    <a:pt x="87" y="258"/>
                    <a:pt x="259" y="86"/>
                    <a:pt x="471" y="86"/>
                  </a:cubicBezTo>
                  <a:cubicBezTo>
                    <a:pt x="683" y="86"/>
                    <a:pt x="855" y="258"/>
                    <a:pt x="855" y="470"/>
                  </a:cubicBezTo>
                  <a:cubicBezTo>
                    <a:pt x="855" y="682"/>
                    <a:pt x="683" y="854"/>
                    <a:pt x="471" y="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B46104-995A-1E6B-C66C-E61D51C4B2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8563" y="2168526"/>
              <a:ext cx="819150" cy="819150"/>
            </a:xfrm>
            <a:custGeom>
              <a:avLst/>
              <a:gdLst>
                <a:gd name="T0" fmla="*/ 277 w 554"/>
                <a:gd name="T1" fmla="*/ 0 h 555"/>
                <a:gd name="T2" fmla="*/ 0 w 554"/>
                <a:gd name="T3" fmla="*/ 277 h 555"/>
                <a:gd name="T4" fmla="*/ 277 w 554"/>
                <a:gd name="T5" fmla="*/ 555 h 555"/>
                <a:gd name="T6" fmla="*/ 554 w 554"/>
                <a:gd name="T7" fmla="*/ 277 h 555"/>
                <a:gd name="T8" fmla="*/ 277 w 554"/>
                <a:gd name="T9" fmla="*/ 0 h 555"/>
                <a:gd name="T10" fmla="*/ 277 w 554"/>
                <a:gd name="T11" fmla="*/ 464 h 555"/>
                <a:gd name="T12" fmla="*/ 90 w 554"/>
                <a:gd name="T13" fmla="*/ 277 h 555"/>
                <a:gd name="T14" fmla="*/ 277 w 554"/>
                <a:gd name="T15" fmla="*/ 91 h 555"/>
                <a:gd name="T16" fmla="*/ 464 w 554"/>
                <a:gd name="T17" fmla="*/ 277 h 555"/>
                <a:gd name="T18" fmla="*/ 277 w 554"/>
                <a:gd name="T19" fmla="*/ 46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4" h="555">
                  <a:moveTo>
                    <a:pt x="277" y="0"/>
                  </a:moveTo>
                  <a:cubicBezTo>
                    <a:pt x="124" y="0"/>
                    <a:pt x="0" y="124"/>
                    <a:pt x="0" y="277"/>
                  </a:cubicBezTo>
                  <a:cubicBezTo>
                    <a:pt x="0" y="430"/>
                    <a:pt x="124" y="555"/>
                    <a:pt x="277" y="555"/>
                  </a:cubicBezTo>
                  <a:cubicBezTo>
                    <a:pt x="430" y="555"/>
                    <a:pt x="554" y="430"/>
                    <a:pt x="554" y="277"/>
                  </a:cubicBezTo>
                  <a:cubicBezTo>
                    <a:pt x="554" y="124"/>
                    <a:pt x="430" y="0"/>
                    <a:pt x="277" y="0"/>
                  </a:cubicBezTo>
                  <a:close/>
                  <a:moveTo>
                    <a:pt x="277" y="464"/>
                  </a:moveTo>
                  <a:cubicBezTo>
                    <a:pt x="174" y="464"/>
                    <a:pt x="90" y="380"/>
                    <a:pt x="90" y="277"/>
                  </a:cubicBezTo>
                  <a:cubicBezTo>
                    <a:pt x="90" y="174"/>
                    <a:pt x="174" y="91"/>
                    <a:pt x="277" y="91"/>
                  </a:cubicBezTo>
                  <a:cubicBezTo>
                    <a:pt x="380" y="91"/>
                    <a:pt x="464" y="174"/>
                    <a:pt x="464" y="277"/>
                  </a:cubicBezTo>
                  <a:cubicBezTo>
                    <a:pt x="464" y="380"/>
                    <a:pt x="380" y="464"/>
                    <a:pt x="277" y="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76">
            <a:extLst>
              <a:ext uri="{FF2B5EF4-FFF2-40B4-BE49-F238E27FC236}">
                <a16:creationId xmlns:a16="http://schemas.microsoft.com/office/drawing/2014/main" id="{94622708-F53E-EFD8-31EF-16DDD5BF098A}"/>
              </a:ext>
            </a:extLst>
          </p:cNvPr>
          <p:cNvGrpSpPr/>
          <p:nvPr/>
        </p:nvGrpSpPr>
        <p:grpSpPr>
          <a:xfrm>
            <a:off x="4900625" y="2642524"/>
            <a:ext cx="1158165" cy="979184"/>
            <a:chOff x="1508126" y="1417638"/>
            <a:chExt cx="1373187" cy="11604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7DB6E3-AFA4-5781-8339-60BCE8B6AF71}"/>
                </a:ext>
              </a:extLst>
            </p:cNvPr>
            <p:cNvSpPr/>
            <p:nvPr/>
          </p:nvSpPr>
          <p:spPr bwMode="auto">
            <a:xfrm>
              <a:off x="1508126" y="1636713"/>
              <a:ext cx="444500" cy="239713"/>
            </a:xfrm>
            <a:custGeom>
              <a:avLst/>
              <a:gdLst>
                <a:gd name="T0" fmla="*/ 280 w 280"/>
                <a:gd name="T1" fmla="*/ 117 h 151"/>
                <a:gd name="T2" fmla="*/ 146 w 280"/>
                <a:gd name="T3" fmla="*/ 151 h 151"/>
                <a:gd name="T4" fmla="*/ 0 w 280"/>
                <a:gd name="T5" fmla="*/ 33 h 151"/>
                <a:gd name="T6" fmla="*/ 134 w 280"/>
                <a:gd name="T7" fmla="*/ 0 h 151"/>
                <a:gd name="T8" fmla="*/ 280 w 280"/>
                <a:gd name="T9" fmla="*/ 11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51">
                  <a:moveTo>
                    <a:pt x="280" y="117"/>
                  </a:moveTo>
                  <a:lnTo>
                    <a:pt x="146" y="151"/>
                  </a:lnTo>
                  <a:lnTo>
                    <a:pt x="0" y="33"/>
                  </a:lnTo>
                  <a:lnTo>
                    <a:pt x="134" y="0"/>
                  </a:lnTo>
                  <a:lnTo>
                    <a:pt x="280" y="1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FCA5493-FD84-9D1C-9E35-E08DEF96E8AF}"/>
                </a:ext>
              </a:extLst>
            </p:cNvPr>
            <p:cNvSpPr/>
            <p:nvPr/>
          </p:nvSpPr>
          <p:spPr bwMode="auto">
            <a:xfrm>
              <a:off x="1720850" y="1417638"/>
              <a:ext cx="238125" cy="404813"/>
            </a:xfrm>
            <a:custGeom>
              <a:avLst/>
              <a:gdLst>
                <a:gd name="T0" fmla="*/ 146 w 150"/>
                <a:gd name="T1" fmla="*/ 255 h 255"/>
                <a:gd name="T2" fmla="*/ 150 w 150"/>
                <a:gd name="T3" fmla="*/ 117 h 255"/>
                <a:gd name="T4" fmla="*/ 4 w 150"/>
                <a:gd name="T5" fmla="*/ 0 h 255"/>
                <a:gd name="T6" fmla="*/ 0 w 150"/>
                <a:gd name="T7" fmla="*/ 138 h 255"/>
                <a:gd name="T8" fmla="*/ 146 w 150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255">
                  <a:moveTo>
                    <a:pt x="146" y="255"/>
                  </a:moveTo>
                  <a:lnTo>
                    <a:pt x="150" y="117"/>
                  </a:lnTo>
                  <a:lnTo>
                    <a:pt x="4" y="0"/>
                  </a:lnTo>
                  <a:lnTo>
                    <a:pt x="0" y="138"/>
                  </a:lnTo>
                  <a:lnTo>
                    <a:pt x="146" y="25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7EF363-ABC6-C042-FA6D-F2EFCC50E885}"/>
                </a:ext>
              </a:extLst>
            </p:cNvPr>
            <p:cNvSpPr/>
            <p:nvPr/>
          </p:nvSpPr>
          <p:spPr bwMode="auto">
            <a:xfrm>
              <a:off x="1660525" y="1577976"/>
              <a:ext cx="1174750" cy="965200"/>
            </a:xfrm>
            <a:custGeom>
              <a:avLst/>
              <a:gdLst>
                <a:gd name="T0" fmla="*/ 772 w 795"/>
                <a:gd name="T1" fmla="*/ 654 h 654"/>
                <a:gd name="T2" fmla="*/ 759 w 795"/>
                <a:gd name="T3" fmla="*/ 649 h 654"/>
                <a:gd name="T4" fmla="*/ 10 w 795"/>
                <a:gd name="T5" fmla="*/ 39 h 654"/>
                <a:gd name="T6" fmla="*/ 7 w 795"/>
                <a:gd name="T7" fmla="*/ 10 h 654"/>
                <a:gd name="T8" fmla="*/ 36 w 795"/>
                <a:gd name="T9" fmla="*/ 8 h 654"/>
                <a:gd name="T10" fmla="*/ 785 w 795"/>
                <a:gd name="T11" fmla="*/ 618 h 654"/>
                <a:gd name="T12" fmla="*/ 788 w 795"/>
                <a:gd name="T13" fmla="*/ 646 h 654"/>
                <a:gd name="T14" fmla="*/ 772 w 795"/>
                <a:gd name="T15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5" h="654">
                  <a:moveTo>
                    <a:pt x="772" y="654"/>
                  </a:moveTo>
                  <a:cubicBezTo>
                    <a:pt x="768" y="654"/>
                    <a:pt x="763" y="652"/>
                    <a:pt x="759" y="64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8"/>
                  </a:cubicBezTo>
                  <a:cubicBezTo>
                    <a:pt x="785" y="618"/>
                    <a:pt x="785" y="618"/>
                    <a:pt x="785" y="618"/>
                  </a:cubicBezTo>
                  <a:cubicBezTo>
                    <a:pt x="794" y="625"/>
                    <a:pt x="795" y="638"/>
                    <a:pt x="788" y="646"/>
                  </a:cubicBezTo>
                  <a:cubicBezTo>
                    <a:pt x="784" y="651"/>
                    <a:pt x="778" y="654"/>
                    <a:pt x="772" y="65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D63582-6CEC-52D3-D748-20D8E2311080}"/>
                </a:ext>
              </a:extLst>
            </p:cNvPr>
            <p:cNvSpPr/>
            <p:nvPr/>
          </p:nvSpPr>
          <p:spPr bwMode="auto">
            <a:xfrm>
              <a:off x="2600325" y="2459038"/>
              <a:ext cx="280987" cy="119063"/>
            </a:xfrm>
            <a:custGeom>
              <a:avLst/>
              <a:gdLst>
                <a:gd name="T0" fmla="*/ 0 w 177"/>
                <a:gd name="T1" fmla="*/ 12 h 75"/>
                <a:gd name="T2" fmla="*/ 177 w 177"/>
                <a:gd name="T3" fmla="*/ 75 h 75"/>
                <a:gd name="T4" fmla="*/ 85 w 177"/>
                <a:gd name="T5" fmla="*/ 0 h 75"/>
                <a:gd name="T6" fmla="*/ 0 w 177"/>
                <a:gd name="T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75">
                  <a:moveTo>
                    <a:pt x="0" y="12"/>
                  </a:moveTo>
                  <a:lnTo>
                    <a:pt x="177" y="75"/>
                  </a:lnTo>
                  <a:lnTo>
                    <a:pt x="8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23B4B4B-52B0-3133-3917-C861288B4F95}"/>
                </a:ext>
              </a:extLst>
            </p:cNvPr>
            <p:cNvSpPr/>
            <p:nvPr/>
          </p:nvSpPr>
          <p:spPr bwMode="auto">
            <a:xfrm>
              <a:off x="2725738" y="2324101"/>
              <a:ext cx="155575" cy="254000"/>
            </a:xfrm>
            <a:custGeom>
              <a:avLst/>
              <a:gdLst>
                <a:gd name="T0" fmla="*/ 6 w 98"/>
                <a:gd name="T1" fmla="*/ 85 h 160"/>
                <a:gd name="T2" fmla="*/ 98 w 98"/>
                <a:gd name="T3" fmla="*/ 160 h 160"/>
                <a:gd name="T4" fmla="*/ 0 w 98"/>
                <a:gd name="T5" fmla="*/ 0 h 160"/>
                <a:gd name="T6" fmla="*/ 6 w 98"/>
                <a:gd name="T7" fmla="*/ 8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60">
                  <a:moveTo>
                    <a:pt x="6" y="85"/>
                  </a:moveTo>
                  <a:lnTo>
                    <a:pt x="98" y="160"/>
                  </a:lnTo>
                  <a:lnTo>
                    <a:pt x="0" y="0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Freeform 12">
            <a:extLst>
              <a:ext uri="{FF2B5EF4-FFF2-40B4-BE49-F238E27FC236}">
                <a16:creationId xmlns:a16="http://schemas.microsoft.com/office/drawing/2014/main" id="{D535B2DC-960C-93E5-C105-3EE1F2D6BA0B}"/>
              </a:ext>
            </a:extLst>
          </p:cNvPr>
          <p:cNvSpPr/>
          <p:nvPr/>
        </p:nvSpPr>
        <p:spPr bwMode="auto">
          <a:xfrm flipV="1">
            <a:off x="4900625" y="3621037"/>
            <a:ext cx="1158165" cy="1089725"/>
          </a:xfrm>
          <a:custGeom>
            <a:avLst/>
            <a:gdLst/>
            <a:ahLst/>
            <a:cxnLst/>
            <a:rect l="l" t="t" r="r" b="b"/>
            <a:pathLst>
              <a:path w="1373187" h="1291466">
                <a:moveTo>
                  <a:pt x="1373186" y="1291466"/>
                </a:moveTo>
                <a:lnTo>
                  <a:pt x="1316220" y="1239784"/>
                </a:lnTo>
                <a:lnTo>
                  <a:pt x="1316221" y="1239784"/>
                </a:lnTo>
                <a:lnTo>
                  <a:pt x="1373187" y="1291466"/>
                </a:lnTo>
                <a:lnTo>
                  <a:pt x="1217612" y="1008792"/>
                </a:lnTo>
                <a:lnTo>
                  <a:pt x="1224267" y="1113714"/>
                </a:lnTo>
                <a:cubicBezTo>
                  <a:pt x="1123585" y="1022574"/>
                  <a:pt x="907850" y="827283"/>
                  <a:pt x="445585" y="408824"/>
                </a:cubicBezTo>
                <a:lnTo>
                  <a:pt x="450849" y="206706"/>
                </a:lnTo>
                <a:lnTo>
                  <a:pt x="219074" y="0"/>
                </a:lnTo>
                <a:lnTo>
                  <a:pt x="213889" y="199085"/>
                </a:lnTo>
                <a:lnTo>
                  <a:pt x="205595" y="191578"/>
                </a:lnTo>
                <a:cubicBezTo>
                  <a:pt x="192296" y="178438"/>
                  <a:pt x="173086" y="181723"/>
                  <a:pt x="162743" y="194863"/>
                </a:cubicBezTo>
                <a:cubicBezTo>
                  <a:pt x="152399" y="209645"/>
                  <a:pt x="153877" y="230996"/>
                  <a:pt x="167176" y="242494"/>
                </a:cubicBezTo>
                <a:cubicBezTo>
                  <a:pt x="167176" y="242494"/>
                  <a:pt x="167176" y="242494"/>
                  <a:pt x="169337" y="244450"/>
                </a:cubicBezTo>
                <a:lnTo>
                  <a:pt x="178874" y="253084"/>
                </a:lnTo>
                <a:lnTo>
                  <a:pt x="0" y="302108"/>
                </a:lnTo>
                <a:lnTo>
                  <a:pt x="231775" y="510580"/>
                </a:lnTo>
                <a:lnTo>
                  <a:pt x="408272" y="460742"/>
                </a:lnTo>
                <a:cubicBezTo>
                  <a:pt x="557041" y="595413"/>
                  <a:pt x="797608" y="813183"/>
                  <a:pt x="1186619" y="1165328"/>
                </a:cubicBezTo>
                <a:lnTo>
                  <a:pt x="1092199" y="118016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square" lIns="121902" tIns="60952" rIns="121902" bIns="60952" numCol="1" anchor="t" anchorCtr="0" compatLnSpc="1"/>
          <a:lstStyle/>
          <a:p>
            <a:pPr defTabSz="1219048">
              <a:defRPr/>
            </a:pPr>
            <a:endParaRPr lang="zh-CN" altLang="en-US" sz="2398" kern="0" dirty="0">
              <a:solidFill>
                <a:schemeClr val="bg1"/>
              </a:solidFill>
            </a:endParaRPr>
          </a:p>
        </p:txBody>
      </p:sp>
      <p:sp>
        <p:nvSpPr>
          <p:cNvPr id="18" name="菱形 1">
            <a:extLst>
              <a:ext uri="{FF2B5EF4-FFF2-40B4-BE49-F238E27FC236}">
                <a16:creationId xmlns:a16="http://schemas.microsoft.com/office/drawing/2014/main" id="{A60D857D-F501-D42E-57A5-3CD314EE5F3B}"/>
              </a:ext>
            </a:extLst>
          </p:cNvPr>
          <p:cNvSpPr/>
          <p:nvPr/>
        </p:nvSpPr>
        <p:spPr>
          <a:xfrm>
            <a:off x="3603024" y="2185245"/>
            <a:ext cx="842293" cy="842664"/>
          </a:xfrm>
          <a:prstGeom prst="diamond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01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19" name="菱形 27">
            <a:extLst>
              <a:ext uri="{FF2B5EF4-FFF2-40B4-BE49-F238E27FC236}">
                <a16:creationId xmlns:a16="http://schemas.microsoft.com/office/drawing/2014/main" id="{8FB1B43B-DE1B-BA23-FC5D-3F2666301E39}"/>
              </a:ext>
            </a:extLst>
          </p:cNvPr>
          <p:cNvSpPr/>
          <p:nvPr/>
        </p:nvSpPr>
        <p:spPr>
          <a:xfrm>
            <a:off x="7641319" y="2185245"/>
            <a:ext cx="842293" cy="842664"/>
          </a:xfrm>
          <a:prstGeom prst="diamond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03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20" name="菱形 28">
            <a:extLst>
              <a:ext uri="{FF2B5EF4-FFF2-40B4-BE49-F238E27FC236}">
                <a16:creationId xmlns:a16="http://schemas.microsoft.com/office/drawing/2014/main" id="{08F6DBE7-9364-D7DF-DD5B-72BAE841F3B3}"/>
              </a:ext>
            </a:extLst>
          </p:cNvPr>
          <p:cNvSpPr/>
          <p:nvPr/>
        </p:nvSpPr>
        <p:spPr>
          <a:xfrm>
            <a:off x="3603024" y="4360512"/>
            <a:ext cx="842293" cy="842664"/>
          </a:xfrm>
          <a:prstGeom prst="diamond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02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21" name="菱形 29">
            <a:extLst>
              <a:ext uri="{FF2B5EF4-FFF2-40B4-BE49-F238E27FC236}">
                <a16:creationId xmlns:a16="http://schemas.microsoft.com/office/drawing/2014/main" id="{B8E7AA4D-2FEA-40B5-2F8E-C57661E584F0}"/>
              </a:ext>
            </a:extLst>
          </p:cNvPr>
          <p:cNvSpPr/>
          <p:nvPr/>
        </p:nvSpPr>
        <p:spPr>
          <a:xfrm>
            <a:off x="7641319" y="4360512"/>
            <a:ext cx="842293" cy="842664"/>
          </a:xfrm>
          <a:prstGeom prst="diamond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chemeClr val="bg1"/>
                </a:solidFill>
                <a:latin typeface="Calibri"/>
                <a:ea typeface="宋体"/>
              </a:rPr>
              <a:t>04</a:t>
            </a:r>
            <a:endParaRPr lang="zh-CN" altLang="en-US" sz="2398" kern="0" dirty="0">
              <a:solidFill>
                <a:schemeClr val="bg1"/>
              </a:solidFill>
              <a:latin typeface="Calibri"/>
              <a:ea typeface="宋体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73AB49-39A0-4504-0E67-AB2B9C52EB2A}"/>
              </a:ext>
            </a:extLst>
          </p:cNvPr>
          <p:cNvSpPr txBox="1"/>
          <p:nvPr/>
        </p:nvSpPr>
        <p:spPr>
          <a:xfrm>
            <a:off x="1675585" y="147497"/>
            <a:ext cx="9010093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MIỀN TRUNG VƯỢT LŨ</a:t>
            </a:r>
            <a:endParaRPr lang="en-US" sz="586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376AC8-8BA2-2C2E-9533-EB80EB8200FE}"/>
              </a:ext>
            </a:extLst>
          </p:cNvPr>
          <p:cNvSpPr txBox="1"/>
          <p:nvPr/>
        </p:nvSpPr>
        <p:spPr>
          <a:xfrm>
            <a:off x="4912422" y="1191947"/>
            <a:ext cx="228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3E8EC2-061A-913B-A3DB-83C76B5F7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615" y="4436133"/>
            <a:ext cx="2565526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công!</a:t>
            </a:r>
            <a:endParaRPr lang="vi-VN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048">
              <a:spcBef>
                <a:spcPts val="400"/>
              </a:spcBef>
              <a:defRPr/>
            </a:pP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A4749-1370-0C17-5EDA-49CB6FD02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99" y="5617125"/>
            <a:ext cx="966837" cy="96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/>
              <p:nvPr/>
            </p:nvSpPr>
            <p:spPr>
              <a:xfrm>
                <a:off x="690882" y="1097554"/>
                <a:ext cx="7750097" cy="4045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khi thổi vuông góc vào cánh buồm tỉ lệ thuận với bình phương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theo công thức: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ở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số. Biết rằng, khi tốc độ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lực tác động lên cánh buồm của con thuyền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Khi tốc độ của gió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thì lực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gió tác động lên cánh buồm là bao nhiêu?</a:t>
                </a:r>
              </a:p>
              <a:p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D6CD25-31F4-A5B0-ACE7-B7B837A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2" y="1097554"/>
                <a:ext cx="7750097" cy="4045403"/>
              </a:xfrm>
              <a:prstGeom prst="rect">
                <a:avLst/>
              </a:prstGeom>
              <a:blipFill>
                <a:blip r:embed="rId3"/>
                <a:stretch>
                  <a:fillRect l="-1572" t="-1506" r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F4E98E-4053-9BCA-56D1-4025E96A3DE1}"/>
              </a:ext>
            </a:extLst>
          </p:cNvPr>
          <p:cNvSpPr txBox="1"/>
          <p:nvPr/>
        </p:nvSpPr>
        <p:spPr>
          <a:xfrm>
            <a:off x="690882" y="307827"/>
            <a:ext cx="326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9DE84-7343-8260-C6E0-5E1741894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1" y="1169755"/>
            <a:ext cx="3325782" cy="414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B6376-8E15-80F7-C63D-4BFA722A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7" y="4724498"/>
            <a:ext cx="997851" cy="99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/>
              <p:nvPr/>
            </p:nvSpPr>
            <p:spPr>
              <a:xfrm>
                <a:off x="1688733" y="4557462"/>
                <a:ext cx="7750097" cy="1890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25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25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30.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18750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18750&gt;12000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thuyền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khơi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gió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46A9E9-3952-4CF9-1CAF-437112228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733" y="4557462"/>
                <a:ext cx="7750097" cy="1890967"/>
              </a:xfrm>
              <a:prstGeom prst="rect">
                <a:avLst/>
              </a:prstGeom>
              <a:blipFill>
                <a:blip r:embed="rId6"/>
                <a:stretch>
                  <a:fillRect l="-1574" t="-3548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2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6176654" y="55000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666459" y="240057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52453" y="436893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631072" y="447098"/>
            <a:ext cx="4266555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altLang="zh-CN" sz="28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các kiến thức về hàm số, hàm số bậc hai và đồ thị hàm số bậc hai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104056" y="4059693"/>
                <a:ext cx="4266555" cy="17280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zh-CN"/>
                </a:defPPr>
                <a:lvl1pPr algn="just">
                  <a:lnSpc>
                    <a:spcPts val="2000"/>
                  </a:lnSpc>
                  <a:defRPr sz="3200" b="1"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lvl="1"/>
                <a:r>
                  <a:rPr lang="pt-B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sơ đồ tư duy hệ thống hóa kiến thức hàm số </a:t>
                </a:r>
                <a:endParaRPr lang="en-US" sz="2800" b="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 0)</m:t>
                      </m:r>
                    </m:oMath>
                  </m:oMathPara>
                </a14:m>
                <a:endParaRPr lang="pt-B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056" y="4059693"/>
                <a:ext cx="4266555" cy="1728097"/>
              </a:xfrm>
              <a:prstGeom prst="rect">
                <a:avLst/>
              </a:prstGeom>
              <a:blipFill>
                <a:blip r:embed="rId4"/>
                <a:stretch>
                  <a:fillRect r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1578124" y="1792772"/>
            <a:ext cx="3400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</a:p>
          <a:p>
            <a:pPr algn="ctr"/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VỀ NHÀ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0384" y="2423869"/>
            <a:ext cx="4036002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 lại cách vẽ đồ thị hàm số trên mặt phẳng tọa độ</a:t>
            </a:r>
            <a:endParaRPr lang="pt-B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1DA6645-FE9C-FCC7-38A2-FED0E51CDF54}"/>
              </a:ext>
            </a:extLst>
          </p:cNvPr>
          <p:cNvSpPr/>
          <p:nvPr/>
        </p:nvSpPr>
        <p:spPr>
          <a:xfrm>
            <a:off x="218368" y="132939"/>
            <a:ext cx="11689151" cy="6368602"/>
          </a:xfrm>
          <a:prstGeom prst="roundRect">
            <a:avLst/>
          </a:prstGeom>
          <a:noFill/>
          <a:ln w="38100">
            <a:solidFill>
              <a:srgbClr val="C4F8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4041AC-86D7-BC20-44EF-1FE12E7B4D5F}"/>
                  </a:ext>
                </a:extLst>
              </p:cNvPr>
              <p:cNvSpPr txBox="1"/>
              <p:nvPr/>
            </p:nvSpPr>
            <p:spPr>
              <a:xfrm>
                <a:off x="982943" y="569628"/>
                <a:ext cx="10160000" cy="158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 0</m:t>
                        </m:r>
                      </m:e>
                    </m:d>
                    <m:r>
                      <a:rPr lang="en-US" sz="32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3200" dirty="0">
                  <a:solidFill>
                    <a:srgbClr val="C4F84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4041AC-86D7-BC20-44EF-1FE12E7B4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43" y="569628"/>
                <a:ext cx="10160000" cy="1580817"/>
              </a:xfrm>
              <a:prstGeom prst="rect">
                <a:avLst/>
              </a:prstGeom>
              <a:blipFill>
                <a:blip r:embed="rId3"/>
                <a:stretch>
                  <a:fillRect l="-1500" t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C342C01-8DEE-7005-7AEB-8F8EA786F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818945"/>
              </p:ext>
            </p:extLst>
          </p:nvPr>
        </p:nvGraphicFramePr>
        <p:xfrm>
          <a:off x="2169160" y="3495053"/>
          <a:ext cx="1244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244520" imgH="507960" progId="Equation.DSMT4">
                  <p:embed/>
                </p:oleObj>
              </mc:Choice>
              <mc:Fallback>
                <p:oleObj name="Equation" r:id="rId4" imgW="1244520" imgH="5079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C342C01-8DEE-7005-7AEB-8F8EA786F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9160" y="3495053"/>
                        <a:ext cx="12446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02B9102-E085-02CB-9B1A-2AD9C9CA0E72}"/>
              </a:ext>
            </a:extLst>
          </p:cNvPr>
          <p:cNvSpPr txBox="1"/>
          <p:nvPr/>
        </p:nvSpPr>
        <p:spPr>
          <a:xfrm>
            <a:off x="2148205" y="2095548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41098-6F63-4A81-BB1F-BB2F4EA75332}"/>
              </a:ext>
            </a:extLst>
          </p:cNvPr>
          <p:cNvSpPr txBox="1"/>
          <p:nvPr/>
        </p:nvSpPr>
        <p:spPr>
          <a:xfrm>
            <a:off x="4732016" y="2153734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56A14-42F3-0CC1-A87E-6195DFB8C8FE}"/>
              </a:ext>
            </a:extLst>
          </p:cNvPr>
          <p:cNvSpPr txBox="1"/>
          <p:nvPr/>
        </p:nvSpPr>
        <p:spPr>
          <a:xfrm>
            <a:off x="8040367" y="2184993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2ADFB-73F2-07C7-44E5-6025106ED26E}"/>
              </a:ext>
            </a:extLst>
          </p:cNvPr>
          <p:cNvSpPr txBox="1"/>
          <p:nvPr/>
        </p:nvSpPr>
        <p:spPr>
          <a:xfrm>
            <a:off x="2832100" y="4790575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1B6EDD-08F3-0A8D-B113-9665D6B296C7}"/>
              </a:ext>
            </a:extLst>
          </p:cNvPr>
          <p:cNvSpPr txBox="1"/>
          <p:nvPr/>
        </p:nvSpPr>
        <p:spPr>
          <a:xfrm>
            <a:off x="1678306" y="3452391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1FD14D-1A32-070C-3C57-7B43D6833ECB}"/>
              </a:ext>
            </a:extLst>
          </p:cNvPr>
          <p:cNvSpPr txBox="1"/>
          <p:nvPr/>
        </p:nvSpPr>
        <p:spPr>
          <a:xfrm>
            <a:off x="3255644" y="3452391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C5BA78-C4E4-3ACC-8551-7DC9A53BDB22}"/>
              </a:ext>
            </a:extLst>
          </p:cNvPr>
          <p:cNvSpPr txBox="1"/>
          <p:nvPr/>
        </p:nvSpPr>
        <p:spPr>
          <a:xfrm>
            <a:off x="5049520" y="3452391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58BD0B-D1DA-ADC7-CCAF-F18AC56BEEA9}"/>
              </a:ext>
            </a:extLst>
          </p:cNvPr>
          <p:cNvSpPr txBox="1"/>
          <p:nvPr/>
        </p:nvSpPr>
        <p:spPr>
          <a:xfrm>
            <a:off x="7509959" y="3429000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F45DA-43DB-A47F-2C7F-49E4698E0C59}"/>
                  </a:ext>
                </a:extLst>
              </p:cNvPr>
              <p:cNvSpPr txBox="1"/>
              <p:nvPr/>
            </p:nvSpPr>
            <p:spPr>
              <a:xfrm>
                <a:off x="1046483" y="1953635"/>
                <a:ext cx="1098570" cy="997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200" b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F45DA-43DB-A47F-2C7F-49E4698E0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83" y="1953635"/>
                <a:ext cx="1098570" cy="9975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C07321-5FA1-10F1-F41C-C02E11D02225}"/>
                  </a:ext>
                </a:extLst>
              </p:cNvPr>
              <p:cNvSpPr txBox="1"/>
              <p:nvPr/>
            </p:nvSpPr>
            <p:spPr>
              <a:xfrm>
                <a:off x="2533280" y="1984579"/>
                <a:ext cx="1786258" cy="997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C07321-5FA1-10F1-F41C-C02E11D02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280" y="1984579"/>
                <a:ext cx="1786258" cy="9975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609D3B-3F8D-228C-AC74-0A693682348D}"/>
                  </a:ext>
                </a:extLst>
              </p:cNvPr>
              <p:cNvSpPr txBox="1"/>
              <p:nvPr/>
            </p:nvSpPr>
            <p:spPr>
              <a:xfrm>
                <a:off x="5178173" y="2075196"/>
                <a:ext cx="2285882" cy="927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609D3B-3F8D-228C-AC74-0A6936823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173" y="2075196"/>
                <a:ext cx="2285882" cy="9273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3154A-FFFE-B3AA-5454-FF5742F43784}"/>
                  </a:ext>
                </a:extLst>
              </p:cNvPr>
              <p:cNvSpPr txBox="1"/>
              <p:nvPr/>
            </p:nvSpPr>
            <p:spPr>
              <a:xfrm>
                <a:off x="5480466" y="3560112"/>
                <a:ext cx="172746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3154A-FFFE-B3AA-5454-FF5742F43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466" y="3560112"/>
                <a:ext cx="1727461" cy="5035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7AC7A7-E607-E6C5-9ED3-44F180CC9461}"/>
                  </a:ext>
                </a:extLst>
              </p:cNvPr>
              <p:cNvSpPr txBox="1"/>
              <p:nvPr/>
            </p:nvSpPr>
            <p:spPr>
              <a:xfrm>
                <a:off x="8020551" y="3536507"/>
                <a:ext cx="15901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3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7AC7A7-E607-E6C5-9ED3-44F180CC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551" y="3536507"/>
                <a:ext cx="159017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029CC9-E981-064D-B0D4-FB3FAC3CC65E}"/>
                  </a:ext>
                </a:extLst>
              </p:cNvPr>
              <p:cNvSpPr txBox="1"/>
              <p:nvPr/>
            </p:nvSpPr>
            <p:spPr>
              <a:xfrm>
                <a:off x="811456" y="3345342"/>
                <a:ext cx="914802" cy="922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029CC9-E981-064D-B0D4-FB3FAC3CC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56" y="3345342"/>
                <a:ext cx="914802" cy="9225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A90F456-0328-0AEC-B1EB-3EDC479FBF70}"/>
                  </a:ext>
                </a:extLst>
              </p:cNvPr>
              <p:cNvSpPr txBox="1"/>
              <p:nvPr/>
            </p:nvSpPr>
            <p:spPr>
              <a:xfrm>
                <a:off x="8588995" y="2292715"/>
                <a:ext cx="131709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A90F456-0328-0AEC-B1EB-3EDC479F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95" y="2292715"/>
                <a:ext cx="1317091" cy="503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18ABC-D06B-F79A-ED4A-D197F8F45789}"/>
                  </a:ext>
                </a:extLst>
              </p:cNvPr>
              <p:cNvSpPr txBox="1"/>
              <p:nvPr/>
            </p:nvSpPr>
            <p:spPr>
              <a:xfrm>
                <a:off x="3780996" y="3510610"/>
                <a:ext cx="1085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−1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018ABC-D06B-F79A-ED4A-D197F8F45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96" y="3510610"/>
                <a:ext cx="1085233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7936E3-9597-1176-9D28-BC5FD94DDBA1}"/>
                  </a:ext>
                </a:extLst>
              </p:cNvPr>
              <p:cNvSpPr txBox="1"/>
              <p:nvPr/>
            </p:nvSpPr>
            <p:spPr>
              <a:xfrm>
                <a:off x="3210382" y="4685443"/>
                <a:ext cx="1359859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7936E3-9597-1176-9D28-BC5FD94D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82" y="4685443"/>
                <a:ext cx="1359859" cy="100232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91BA05F-3167-A685-9765-6F40DFDBD030}"/>
              </a:ext>
            </a:extLst>
          </p:cNvPr>
          <p:cNvSpPr txBox="1"/>
          <p:nvPr/>
        </p:nvSpPr>
        <p:spPr>
          <a:xfrm>
            <a:off x="9889479" y="3395110"/>
            <a:ext cx="5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5B35DD-DF08-A44F-B113-454F1C1F3397}"/>
                  </a:ext>
                </a:extLst>
              </p:cNvPr>
              <p:cNvSpPr txBox="1"/>
              <p:nvPr/>
            </p:nvSpPr>
            <p:spPr>
              <a:xfrm>
                <a:off x="1366452" y="4567928"/>
                <a:ext cx="1321580" cy="1061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5B35DD-DF08-A44F-B113-454F1C1F3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452" y="4567928"/>
                <a:ext cx="1321580" cy="106189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27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3500" cy="64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8" b="100000" l="9728" r="94942">
                        <a14:foregroundMark x1="36187" y1="20690" x2="41634" y2="1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126625"/>
            <a:ext cx="1143000" cy="14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1" b="95503" l="9719" r="95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76" y="3203318"/>
            <a:ext cx="1206224" cy="14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95" b="89936" l="9904" r="89936">
                        <a14:backgroundMark x1="29393" y1="82748" x2="29393" y2="82748"/>
                        <a14:backgroundMark x1="17891" y1="82748" x2="43131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1227"/>
          <a:stretch/>
        </p:blipFill>
        <p:spPr bwMode="auto">
          <a:xfrm>
            <a:off x="9118600" y="2169363"/>
            <a:ext cx="1143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4" b="100000" l="0" r="94915">
                        <a14:foregroundMark x1="61017" y1="92632" x2="64972" y2="9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810214"/>
            <a:ext cx="919162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7778" l="584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182909"/>
            <a:ext cx="6273801" cy="22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 descr="OPL20U25GSXzBJYl68kk8uQGfFKzs7yb1M4KJWUiLk6ZEvGF+qCIPSnY57AbBFCvTW2023.18.63+K4lPs7H94VUqPe2XwIsfPRnrXQE//QTEXxb8/8N4CNc6FpgZahzpTjFhMzSA7T/nHJa11DE8Ng2TP3iAmRczFlmslSuUNOgUeb6yRvs0="/>
          <p:cNvGrpSpPr/>
          <p:nvPr/>
        </p:nvGrpSpPr>
        <p:grpSpPr>
          <a:xfrm>
            <a:off x="1524000" y="6159499"/>
            <a:ext cx="9271000" cy="730250"/>
            <a:chOff x="25400" y="6159499"/>
            <a:chExt cx="9271000" cy="730250"/>
          </a:xfrm>
        </p:grpSpPr>
        <p:pic>
          <p:nvPicPr>
            <p:cNvPr id="1040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 descr="OPL20U25GSXzBJYl68kk8uQGfFKzs7yb1M4KJWUiLk6ZEvGF+qCIPSnY57AbBFCvTW2023.18.63+K4lPs7H94VUqPe2XwIsfPRnrXQE//QTEXxb8/8N4CNc6FpgZahzpTjFhMzSA7T/nHJa11DE8Ng2TP3iAmRczFlmslSuUNOgUeb6yRvs0="/>
          <p:cNvGrpSpPr/>
          <p:nvPr/>
        </p:nvGrpSpPr>
        <p:grpSpPr>
          <a:xfrm>
            <a:off x="0" y="5861047"/>
            <a:ext cx="12763500" cy="1127139"/>
            <a:chOff x="25400" y="6159499"/>
            <a:chExt cx="9271000" cy="730250"/>
          </a:xfrm>
        </p:grpSpPr>
        <p:pic>
          <p:nvPicPr>
            <p:cNvPr id="22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 descr="OPL20U25GSXzBJYl68kk8uQGfFKzs7yb1M4KJWUiLk6ZEvGF+qCIPSnY57AbBFCvTW2023.18.63+K4lPs7H94VUqPe2XwIsfPRnrXQE//QTEXxb8/8N4CNc6FpgZahzpTjFhMzSA7T/nHJa11DE8Ng2TP3iAmRczFlmslSuUNOgUeb6yRvs0="/>
          <p:cNvGrpSpPr/>
          <p:nvPr/>
        </p:nvGrpSpPr>
        <p:grpSpPr>
          <a:xfrm>
            <a:off x="-38100" y="6203993"/>
            <a:ext cx="12947362" cy="1371555"/>
            <a:chOff x="25400" y="6159499"/>
            <a:chExt cx="9271000" cy="730250"/>
          </a:xfrm>
        </p:grpSpPr>
        <p:pic>
          <p:nvPicPr>
            <p:cNvPr id="26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 descr="OPL20U25GSXzBJYl68kk8uQGfFKzs7yb1M4KJWUiLk6ZEvGF+qCIPSnY57AbBFCvTW2023.18.63+K4lPs7H94VUqPe2XwIsfPRnrXQE//QTEXxb8/8N4CNc6FpgZahzpTjFhMzSA7T/nHJa11DE8Ng2TP3iAmRczFlmslSuUNOgUeb6yRvs0=">
            <a:hlinkClick r:id="rId16" action="ppaction://hlinksldjump"/>
          </p:cNvPr>
          <p:cNvSpPr/>
          <p:nvPr/>
        </p:nvSpPr>
        <p:spPr>
          <a:xfrm>
            <a:off x="416433" y="304932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Oval 29">
            <a:hlinkClick r:id="rId17" action="ppaction://hlinksldjump"/>
          </p:cNvPr>
          <p:cNvSpPr/>
          <p:nvPr/>
        </p:nvSpPr>
        <p:spPr>
          <a:xfrm>
            <a:off x="1988708" y="304306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Oval 30">
            <a:hlinkClick r:id="rId16" action="ppaction://hlinksldjump"/>
          </p:cNvPr>
          <p:cNvSpPr/>
          <p:nvPr/>
        </p:nvSpPr>
        <p:spPr>
          <a:xfrm>
            <a:off x="3605523" y="304305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18" action="ppaction://hlinksldjump"/>
          </p:cNvPr>
          <p:cNvSpPr/>
          <p:nvPr/>
        </p:nvSpPr>
        <p:spPr>
          <a:xfrm>
            <a:off x="5210456" y="308365"/>
            <a:ext cx="1374631" cy="107813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1042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1374088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48" y="1676739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671803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1419625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istrator\Downloads\Video\hinh-nen-dong-day-ngang-dep-1-101_104237166.gif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5342719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istrator\Downloads\Picture1.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984" r="9007" b="35452"/>
          <a:stretch/>
        </p:blipFill>
        <p:spPr bwMode="auto">
          <a:xfrm>
            <a:off x="8576359" y="13855"/>
            <a:ext cx="2063067" cy="9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istrator\Downloads\Video\images (4)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8830"/>
          <a:stretch/>
        </p:blipFill>
        <p:spPr bwMode="auto">
          <a:xfrm>
            <a:off x="7510463" y="166255"/>
            <a:ext cx="930275" cy="9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7014 0.1386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0399 0.215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4722 0.2296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5973 0.2884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1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79999A-47F5-6187-72DB-9644368FED2C}"/>
              </a:ext>
            </a:extLst>
          </p:cNvPr>
          <p:cNvSpPr/>
          <p:nvPr/>
        </p:nvSpPr>
        <p:spPr>
          <a:xfrm>
            <a:off x="9335183" y="274320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2" descr="OPL20U25GSXzBJYl68kk8uQGfFKzs7yb1M4KJWUiLk6ZEvGF+qCIPSnY57AbBFCvTW2023.18.63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ABF5F9C3-A2FB-433D-B50B-6AEA05F75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114427" y="-142714"/>
            <a:ext cx="1926336" cy="12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84156E-89DE-49B1-965E-A3BB4206A652}"/>
                  </a:ext>
                </a:extLst>
              </p:cNvPr>
              <p:cNvSpPr txBox="1"/>
              <p:nvPr/>
            </p:nvSpPr>
            <p:spPr>
              <a:xfrm>
                <a:off x="1390650" y="940669"/>
                <a:ext cx="9610725" cy="1492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1: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≠ 0</m:t>
                    </m:r>
                    <m:r>
                      <m:rPr>
                        <m:nor/>
                      </m:rPr>
                      <a:rPr kumimoji="0" lang="en-US" sz="3200" b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TextBox 110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384156E-89DE-49B1-965E-A3BB4206A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940669"/>
                <a:ext cx="9610725" cy="1492781"/>
              </a:xfrm>
              <a:prstGeom prst="rect">
                <a:avLst/>
              </a:prstGeom>
              <a:blipFill>
                <a:blip r:embed="rId9"/>
                <a:stretch>
                  <a:fillRect l="-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DanBeo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975ED2-8244-4E47-B0CB-468A1E188F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18" y="370464"/>
            <a:ext cx="2381250" cy="2981325"/>
          </a:xfrm>
          <a:prstGeom prst="rect">
            <a:avLst/>
          </a:prstGeom>
        </p:spPr>
      </p:pic>
      <p:sp>
        <p:nvSpPr>
          <p:cNvPr id="113" name="D1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27540D-C99C-47FF-938E-B0D84E5E5B32}"/>
              </a:ext>
            </a:extLst>
          </p:cNvPr>
          <p:cNvSpPr/>
          <p:nvPr/>
        </p:nvSpPr>
        <p:spPr>
          <a:xfrm>
            <a:off x="2127313" y="421838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4" name="D2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69B-1FF5-4CF6-B911-37A54DD72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0367" y="416181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960497-A3CD-4A30-8150-1B4ACFBEFF99}"/>
              </a:ext>
            </a:extLst>
          </p:cNvPr>
          <p:cNvSpPr/>
          <p:nvPr/>
        </p:nvSpPr>
        <p:spPr>
          <a:xfrm>
            <a:off x="2142755" y="272813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S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53DD26-799B-41DE-B7A5-4144B82D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118943" y="271067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D8E650-F6E7-4C32-AF4C-B9EDBE90B10E}"/>
              </a:ext>
            </a:extLst>
          </p:cNvPr>
          <p:cNvSpPr/>
          <p:nvPr/>
        </p:nvSpPr>
        <p:spPr>
          <a:xfrm>
            <a:off x="2142754" y="345678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8" name="S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FC2152-119B-4DC0-BF92-3D432C1F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118942" y="343932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A00730-0283-438F-9A7A-B15C4444E8E4}"/>
              </a:ext>
            </a:extLst>
          </p:cNvPr>
          <p:cNvSpPr/>
          <p:nvPr/>
        </p:nvSpPr>
        <p:spPr>
          <a:xfrm>
            <a:off x="2124283" y="491047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0" name="SS3" descr="Hình ảnh có liên quan">
            <a:extLst>
              <a:ext uri="{FF2B5EF4-FFF2-40B4-BE49-F238E27FC236}">
                <a16:creationId xmlns:a16="http://schemas.microsoft.com/office/drawing/2014/main" id="{81B07749-69FA-42EA-9B28-93CAC4D9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100471" y="4893010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Rounded Rectangle 15">
            <a:extLst>
              <a:ext uri="{FF2B5EF4-FFF2-40B4-BE49-F238E27FC236}">
                <a16:creationId xmlns:a16="http://schemas.microsoft.com/office/drawing/2014/main" id="{0C0B028D-6B6B-469A-BCB3-B31D8B8A8AFA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22" name="Rounded Rectangle 16">
            <a:extLst>
              <a:ext uri="{FF2B5EF4-FFF2-40B4-BE49-F238E27FC236}">
                <a16:creationId xmlns:a16="http://schemas.microsoft.com/office/drawing/2014/main" id="{96154835-EB28-49A9-94D2-B196ACA54CE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23" name="Rounded Rectangle 17">
            <a:extLst>
              <a:ext uri="{FF2B5EF4-FFF2-40B4-BE49-F238E27FC236}">
                <a16:creationId xmlns:a16="http://schemas.microsoft.com/office/drawing/2014/main" id="{DC8665CE-2379-45AD-BB82-4FC87034DA76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24" name="Rounded Rectangle 18">
            <a:extLst>
              <a:ext uri="{FF2B5EF4-FFF2-40B4-BE49-F238E27FC236}">
                <a16:creationId xmlns:a16="http://schemas.microsoft.com/office/drawing/2014/main" id="{6F378B8A-8B7D-4CDE-8B7B-B63DF153832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25" name="Rounded Rectangle 19">
            <a:extLst>
              <a:ext uri="{FF2B5EF4-FFF2-40B4-BE49-F238E27FC236}">
                <a16:creationId xmlns:a16="http://schemas.microsoft.com/office/drawing/2014/main" id="{4858C59C-E080-4352-AC6F-9737E668C07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26" name="Rounded Rectangle 20">
            <a:extLst>
              <a:ext uri="{FF2B5EF4-FFF2-40B4-BE49-F238E27FC236}">
                <a16:creationId xmlns:a16="http://schemas.microsoft.com/office/drawing/2014/main" id="{942DA06C-D8BC-49F7-ADEE-6A52A3F2F6A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27" name="Rounded Rectangle 21">
            <a:extLst>
              <a:ext uri="{FF2B5EF4-FFF2-40B4-BE49-F238E27FC236}">
                <a16:creationId xmlns:a16="http://schemas.microsoft.com/office/drawing/2014/main" id="{BBC62117-020D-40F1-A008-1210C81FD52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28" name="Rounded Rectangle 22">
            <a:extLst>
              <a:ext uri="{FF2B5EF4-FFF2-40B4-BE49-F238E27FC236}">
                <a16:creationId xmlns:a16="http://schemas.microsoft.com/office/drawing/2014/main" id="{300CBF35-F85B-4269-9FD5-FBA8B360D86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29" name="Rounded Rectangle 23">
            <a:extLst>
              <a:ext uri="{FF2B5EF4-FFF2-40B4-BE49-F238E27FC236}">
                <a16:creationId xmlns:a16="http://schemas.microsoft.com/office/drawing/2014/main" id="{A01BF61E-526E-4139-87E5-44F4E775B1E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130" name="Rounded Rectangle 24">
            <a:extLst>
              <a:ext uri="{FF2B5EF4-FFF2-40B4-BE49-F238E27FC236}">
                <a16:creationId xmlns:a16="http://schemas.microsoft.com/office/drawing/2014/main" id="{6849337A-F02A-466D-9050-28795D68FAC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31" name="Rounded Rectangle 25">
            <a:extLst>
              <a:ext uri="{FF2B5EF4-FFF2-40B4-BE49-F238E27FC236}">
                <a16:creationId xmlns:a16="http://schemas.microsoft.com/office/drawing/2014/main" id="{F6C6C674-D81A-44DE-B00B-A391EE7B83D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32" name="Rounded Rectangle 26">
            <a:extLst>
              <a:ext uri="{FF2B5EF4-FFF2-40B4-BE49-F238E27FC236}">
                <a16:creationId xmlns:a16="http://schemas.microsoft.com/office/drawing/2014/main" id="{AFDAFEEC-686B-4BEF-B504-325FEA55849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133" name="Rounded Rectangle 27">
            <a:extLst>
              <a:ext uri="{FF2B5EF4-FFF2-40B4-BE49-F238E27FC236}">
                <a16:creationId xmlns:a16="http://schemas.microsoft.com/office/drawing/2014/main" id="{FB28803E-20DF-4B1E-96D1-2792A82B7FC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34" name="Rounded Rectangle 28">
            <a:extLst>
              <a:ext uri="{FF2B5EF4-FFF2-40B4-BE49-F238E27FC236}">
                <a16:creationId xmlns:a16="http://schemas.microsoft.com/office/drawing/2014/main" id="{FCF5CCC4-02A1-4607-A311-5276BEAAFEF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135" name="Rounded Rectangle 29">
            <a:extLst>
              <a:ext uri="{FF2B5EF4-FFF2-40B4-BE49-F238E27FC236}">
                <a16:creationId xmlns:a16="http://schemas.microsoft.com/office/drawing/2014/main" id="{FD0E2407-CEB6-4802-AEDB-9D57AF5CB79E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36" name="Rounded Rectangle 30">
            <a:extLst>
              <a:ext uri="{FF2B5EF4-FFF2-40B4-BE49-F238E27FC236}">
                <a16:creationId xmlns:a16="http://schemas.microsoft.com/office/drawing/2014/main" id="{0507841F-D45B-46D1-9A7A-D3EDE666262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37" name="Rounded Rectangle 31">
            <a:extLst>
              <a:ext uri="{FF2B5EF4-FFF2-40B4-BE49-F238E27FC236}">
                <a16:creationId xmlns:a16="http://schemas.microsoft.com/office/drawing/2014/main" id="{249078AA-1717-41F0-83D9-5BED3E2DB66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38" name="Rounded Rectangle 32">
            <a:extLst>
              <a:ext uri="{FF2B5EF4-FFF2-40B4-BE49-F238E27FC236}">
                <a16:creationId xmlns:a16="http://schemas.microsoft.com/office/drawing/2014/main" id="{C729E5B3-FDF6-40F8-861D-1BA11C31E64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39" name="Rounded Rectangle 33">
            <a:extLst>
              <a:ext uri="{FF2B5EF4-FFF2-40B4-BE49-F238E27FC236}">
                <a16:creationId xmlns:a16="http://schemas.microsoft.com/office/drawing/2014/main" id="{2B364038-D6D6-4BBC-9E8B-A74500CCE95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40" name="Rounded Rectangle 34">
            <a:extLst>
              <a:ext uri="{FF2B5EF4-FFF2-40B4-BE49-F238E27FC236}">
                <a16:creationId xmlns:a16="http://schemas.microsoft.com/office/drawing/2014/main" id="{5ABBD651-538E-4578-A1E0-E50030C0917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141" name="Rounded Rectangle 35">
            <a:extLst>
              <a:ext uri="{FF2B5EF4-FFF2-40B4-BE49-F238E27FC236}">
                <a16:creationId xmlns:a16="http://schemas.microsoft.com/office/drawing/2014/main" id="{093779B3-901F-49A6-B59B-2CFA6FAF87B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42" name="Rounded Rectangle 36">
            <a:extLst>
              <a:ext uri="{FF2B5EF4-FFF2-40B4-BE49-F238E27FC236}">
                <a16:creationId xmlns:a16="http://schemas.microsoft.com/office/drawing/2014/main" id="{3FB19661-253D-4F82-BED7-95D38E3C75B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143" name="Rounded Rectangle 37">
            <a:extLst>
              <a:ext uri="{FF2B5EF4-FFF2-40B4-BE49-F238E27FC236}">
                <a16:creationId xmlns:a16="http://schemas.microsoft.com/office/drawing/2014/main" id="{ADD0D46C-5E26-4D8C-ACD6-A5B271B5C64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144" name="Rounded Rectangle 38">
            <a:extLst>
              <a:ext uri="{FF2B5EF4-FFF2-40B4-BE49-F238E27FC236}">
                <a16:creationId xmlns:a16="http://schemas.microsoft.com/office/drawing/2014/main" id="{615B465C-6791-42DC-A57D-3AE95AB7D10E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145" name="Rounded Rectangle 39">
            <a:extLst>
              <a:ext uri="{FF2B5EF4-FFF2-40B4-BE49-F238E27FC236}">
                <a16:creationId xmlns:a16="http://schemas.microsoft.com/office/drawing/2014/main" id="{FFA0B555-20F8-44D6-B5B0-BDC9190B415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146" name="Rounded Rectangle 40">
            <a:extLst>
              <a:ext uri="{FF2B5EF4-FFF2-40B4-BE49-F238E27FC236}">
                <a16:creationId xmlns:a16="http://schemas.microsoft.com/office/drawing/2014/main" id="{09B8DE1D-D3C6-4029-8BD2-028D8A283D2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147" name="Rounded Rectangle 41">
            <a:extLst>
              <a:ext uri="{FF2B5EF4-FFF2-40B4-BE49-F238E27FC236}">
                <a16:creationId xmlns:a16="http://schemas.microsoft.com/office/drawing/2014/main" id="{2E933B60-48EA-44ED-8D0D-BA325850EB76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148" name="Rounded Rectangle 42">
            <a:extLst>
              <a:ext uri="{FF2B5EF4-FFF2-40B4-BE49-F238E27FC236}">
                <a16:creationId xmlns:a16="http://schemas.microsoft.com/office/drawing/2014/main" id="{765101B0-8D18-4D66-ADE5-63AC1C31B351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149" name="Rounded Rectangle 43">
            <a:extLst>
              <a:ext uri="{FF2B5EF4-FFF2-40B4-BE49-F238E27FC236}">
                <a16:creationId xmlns:a16="http://schemas.microsoft.com/office/drawing/2014/main" id="{56B511F3-D96A-4E82-9C13-403CB564F9A4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150" name="Rounded Rectangle 44">
            <a:extLst>
              <a:ext uri="{FF2B5EF4-FFF2-40B4-BE49-F238E27FC236}">
                <a16:creationId xmlns:a16="http://schemas.microsoft.com/office/drawing/2014/main" id="{C2FCE7B5-F836-4706-AF4E-7BDDB8290EB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151" name="Rounded Rectangle 45">
            <a:extLst>
              <a:ext uri="{FF2B5EF4-FFF2-40B4-BE49-F238E27FC236}">
                <a16:creationId xmlns:a16="http://schemas.microsoft.com/office/drawing/2014/main" id="{2D2CA36C-A45E-4EFB-85B5-9484AD0EFEE6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152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39B2A20A-4783-4E95-A0D3-8FFD40BF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92" y="24187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C017EEE-2C7E-4347-B9FC-64E2ACB80257}"/>
              </a:ext>
            </a:extLst>
          </p:cNvPr>
          <p:cNvGrpSpPr/>
          <p:nvPr/>
        </p:nvGrpSpPr>
        <p:grpSpPr>
          <a:xfrm>
            <a:off x="5781964" y="3581204"/>
            <a:ext cx="5895686" cy="2739170"/>
            <a:chOff x="5962599" y="3934364"/>
            <a:chExt cx="6226064" cy="2739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DC29076-EA9C-4B87-892E-DC6AD25C3B3D}"/>
                    </a:ext>
                  </a:extLst>
                </p:cNvPr>
                <p:cNvSpPr/>
                <p:nvPr/>
              </p:nvSpPr>
              <p:spPr>
                <a:xfrm>
                  <a:off x="6566186" y="4577043"/>
                  <a:ext cx="5622477" cy="14044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Hàm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800" b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dạng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  <m:r>
                        <m:rPr>
                          <m:nor/>
                        </m:rPr>
                        <a:rPr kumimoji="0" lang="en-US" sz="2800" b="0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trong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đó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 = 5</m:t>
                      </m:r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        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Chọn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C </a:t>
                  </a:r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DC29076-EA9C-4B87-892E-DC6AD25C3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186" y="4577043"/>
                  <a:ext cx="5622477" cy="1404487"/>
                </a:xfrm>
                <a:prstGeom prst="rect">
                  <a:avLst/>
                </a:prstGeom>
                <a:blipFill>
                  <a:blip r:embed="rId14"/>
                  <a:stretch>
                    <a:fillRect l="-2288" t="-3913" b="-1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6" name="Oval Callout 6">
              <a:extLst>
                <a:ext uri="{FF2B5EF4-FFF2-40B4-BE49-F238E27FC236}">
                  <a16:creationId xmlns:a16="http://schemas.microsoft.com/office/drawing/2014/main" id="{B992B5C6-EF7D-4D6E-B95D-BDA4EB034725}"/>
                </a:ext>
              </a:extLst>
            </p:cNvPr>
            <p:cNvSpPr/>
            <p:nvPr/>
          </p:nvSpPr>
          <p:spPr>
            <a:xfrm>
              <a:off x="5962599" y="3934364"/>
              <a:ext cx="5989199" cy="2739170"/>
            </a:xfrm>
            <a:prstGeom prst="wedgeEllipseCallout">
              <a:avLst>
                <a:gd name="adj1" fmla="val 31792"/>
                <a:gd name="adj2" fmla="val -76322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7630FCC7-87B4-4C50-84DD-A8D34D863876}"/>
                  </a:ext>
                </a:extLst>
              </p:cNvPr>
              <p:cNvSpPr txBox="1"/>
              <p:nvPr/>
            </p:nvSpPr>
            <p:spPr>
              <a:xfrm>
                <a:off x="2612044" y="2425685"/>
                <a:ext cx="2055206" cy="6910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7630FCC7-87B4-4C50-84DD-A8D34D863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044" y="2425685"/>
                <a:ext cx="2055206" cy="691023"/>
              </a:xfrm>
              <a:prstGeom prst="rect">
                <a:avLst/>
              </a:prstGeom>
              <a:blipFill>
                <a:blip r:embed="rId15"/>
                <a:stretch>
                  <a:fillRect l="-10355" b="-15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8AF919C-A067-4E02-95A3-4DB47EF91CEC}"/>
                  </a:ext>
                </a:extLst>
              </p:cNvPr>
              <p:cNvSpPr txBox="1"/>
              <p:nvPr/>
            </p:nvSpPr>
            <p:spPr>
              <a:xfrm>
                <a:off x="2612043" y="3348909"/>
                <a:ext cx="259836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2</m:t>
                    </m:r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8AF919C-A067-4E02-95A3-4DB47EF91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043" y="3348909"/>
                <a:ext cx="2598363" cy="430887"/>
              </a:xfrm>
              <a:prstGeom prst="rect">
                <a:avLst/>
              </a:prstGeom>
              <a:blipFill>
                <a:blip r:embed="rId16"/>
                <a:stretch>
                  <a:fillRect l="-8197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A71561AD-39BB-4388-81A5-098D558E5356}"/>
                  </a:ext>
                </a:extLst>
              </p:cNvPr>
              <p:cNvSpPr txBox="1"/>
              <p:nvPr/>
            </p:nvSpPr>
            <p:spPr>
              <a:xfrm>
                <a:off x="2606543" y="4040765"/>
                <a:ext cx="1702537" cy="440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</m:t>
                    </m:r>
                    <m:sSup>
                      <m:sSup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A71561AD-39BB-4388-81A5-098D558E5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543" y="4040765"/>
                <a:ext cx="1702537" cy="440633"/>
              </a:xfrm>
              <a:prstGeom prst="rect">
                <a:avLst/>
              </a:prstGeom>
              <a:blipFill>
                <a:blip r:embed="rId17"/>
                <a:stretch>
                  <a:fillRect l="-12903" t="-22222" b="-48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74AD7EC9-01AE-4EAD-A963-A45FD9B29F85}"/>
                  </a:ext>
                </a:extLst>
              </p:cNvPr>
              <p:cNvSpPr txBox="1"/>
              <p:nvPr/>
            </p:nvSpPr>
            <p:spPr>
              <a:xfrm>
                <a:off x="2606543" y="4640615"/>
                <a:ext cx="2274095" cy="6861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−2</m:t>
                        </m:r>
                      </m:den>
                    </m:f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74AD7EC9-01AE-4EAD-A963-A45FD9B29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543" y="4640615"/>
                <a:ext cx="2274095" cy="686150"/>
              </a:xfrm>
              <a:prstGeom prst="rect">
                <a:avLst/>
              </a:prstGeom>
              <a:blipFill>
                <a:blip r:embed="rId18"/>
                <a:stretch>
                  <a:fillRect l="-9651" b="-16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4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115" grpId="0" animBg="1"/>
      <p:bldP spid="117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AE9A9F1-C897-4931-C724-2A545DC0F033}"/>
              </a:ext>
            </a:extLst>
          </p:cNvPr>
          <p:cNvSpPr/>
          <p:nvPr/>
        </p:nvSpPr>
        <p:spPr>
          <a:xfrm>
            <a:off x="9335183" y="274320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ED75C4-BBF3-45DD-95C8-C8BA9618CA2D}"/>
                  </a:ext>
                </a:extLst>
              </p:cNvPr>
              <p:cNvSpPr txBox="1"/>
              <p:nvPr/>
            </p:nvSpPr>
            <p:spPr>
              <a:xfrm>
                <a:off x="1524000" y="891061"/>
                <a:ext cx="10922763" cy="149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thì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3" name="TextBox 52" descr="OPL20U25GSXzBJYl68kk8uQGfFKzs7yb1M4KJWUiLk6ZEvGF+qCIPSnY57AbBFCvTW2023.18.6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ED75C4-BBF3-45DD-95C8-C8BA9618C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91061"/>
                <a:ext cx="10922763" cy="1497911"/>
              </a:xfrm>
              <a:prstGeom prst="rect">
                <a:avLst/>
              </a:prstGeom>
              <a:blipFill>
                <a:blip r:embed="rId6"/>
                <a:stretch>
                  <a:fillRect l="-1395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Suu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9BE661-2ECA-440E-88DA-B745C477D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52" y="1913104"/>
            <a:ext cx="1858985" cy="2321419"/>
          </a:xfrm>
          <a:prstGeom prst="rect">
            <a:avLst/>
          </a:prstGeom>
        </p:spPr>
      </p:pic>
      <p:sp>
        <p:nvSpPr>
          <p:cNvPr id="55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BF9BCD-121C-485C-8DA1-CFEF7DA72EF7}"/>
              </a:ext>
            </a:extLst>
          </p:cNvPr>
          <p:cNvSpPr/>
          <p:nvPr/>
        </p:nvSpPr>
        <p:spPr>
          <a:xfrm>
            <a:off x="1798612" y="446183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7D02E8-5040-408C-AB43-4C382D43C5E1}"/>
              </a:ext>
            </a:extLst>
          </p:cNvPr>
          <p:cNvSpPr/>
          <p:nvPr/>
        </p:nvSpPr>
        <p:spPr>
          <a:xfrm>
            <a:off x="1796474" y="359004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S3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86E492-8F30-4E20-A2CF-0728803D1903}"/>
              </a:ext>
            </a:extLst>
          </p:cNvPr>
          <p:cNvSpPr/>
          <p:nvPr/>
        </p:nvSpPr>
        <p:spPr>
          <a:xfrm>
            <a:off x="1813336" y="52965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6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593B52-FAF4-4B32-B955-60510C4B8817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60" name="Rounded Rectangle 17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2E71F6-9D05-4BA2-995A-9FB90CE87E97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61" name="Rounded Rectangle 18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DD0E7C-A9F3-4A9B-BA6F-8EC12D0C494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62" name="Rounded Rectangle 19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E525C1-5E54-4BA1-B730-5AB035F6966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63" name="Rounded Rectangle 20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BA3C75-A5B7-4827-AF0F-A0DCA2FA2D8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68" name="Rounded Rectangle 21">
            <a:extLst>
              <a:ext uri="{FF2B5EF4-FFF2-40B4-BE49-F238E27FC236}">
                <a16:creationId xmlns:a16="http://schemas.microsoft.com/office/drawing/2014/main" id="{DD5A1A57-6EEE-4492-84B2-04FBA9C8887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69" name="Rounded Rectangle 22">
            <a:extLst>
              <a:ext uri="{FF2B5EF4-FFF2-40B4-BE49-F238E27FC236}">
                <a16:creationId xmlns:a16="http://schemas.microsoft.com/office/drawing/2014/main" id="{529D6309-9A94-41B4-840F-A6A0C98F15A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70" name="Rounded Rectangle 23">
            <a:extLst>
              <a:ext uri="{FF2B5EF4-FFF2-40B4-BE49-F238E27FC236}">
                <a16:creationId xmlns:a16="http://schemas.microsoft.com/office/drawing/2014/main" id="{090AB5BA-C48F-4C04-99D4-0B4F4C33E55F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71" name="Rounded Rectangle 24">
            <a:extLst>
              <a:ext uri="{FF2B5EF4-FFF2-40B4-BE49-F238E27FC236}">
                <a16:creationId xmlns:a16="http://schemas.microsoft.com/office/drawing/2014/main" id="{D3A2061B-B207-41C6-99B7-A9A8C42D1F5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72" name="Rounded Rectangle 25">
            <a:extLst>
              <a:ext uri="{FF2B5EF4-FFF2-40B4-BE49-F238E27FC236}">
                <a16:creationId xmlns:a16="http://schemas.microsoft.com/office/drawing/2014/main" id="{B1128892-81CE-4AF2-8F6F-286C0619EA57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73" name="Rounded Rectangle 26">
            <a:extLst>
              <a:ext uri="{FF2B5EF4-FFF2-40B4-BE49-F238E27FC236}">
                <a16:creationId xmlns:a16="http://schemas.microsoft.com/office/drawing/2014/main" id="{038278BE-BE08-44EF-AF8E-4034C810952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74" name="Rounded Rectangle 27">
            <a:extLst>
              <a:ext uri="{FF2B5EF4-FFF2-40B4-BE49-F238E27FC236}">
                <a16:creationId xmlns:a16="http://schemas.microsoft.com/office/drawing/2014/main" id="{F62A8D14-645E-4288-A5A0-67455A9E848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75" name="Rounded Rectangle 28">
            <a:extLst>
              <a:ext uri="{FF2B5EF4-FFF2-40B4-BE49-F238E27FC236}">
                <a16:creationId xmlns:a16="http://schemas.microsoft.com/office/drawing/2014/main" id="{3D9B6C82-07AC-4382-97F9-C72C8E88488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76" name="Rounded Rectangle 29">
            <a:extLst>
              <a:ext uri="{FF2B5EF4-FFF2-40B4-BE49-F238E27FC236}">
                <a16:creationId xmlns:a16="http://schemas.microsoft.com/office/drawing/2014/main" id="{F4DA60F7-079E-4C8C-B065-6162D5EA08D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77" name="Rounded Rectangle 30">
            <a:extLst>
              <a:ext uri="{FF2B5EF4-FFF2-40B4-BE49-F238E27FC236}">
                <a16:creationId xmlns:a16="http://schemas.microsoft.com/office/drawing/2014/main" id="{BD75F87E-131E-4285-A6E8-51809B687EFD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8" name="Rounded Rectangle 31">
            <a:extLst>
              <a:ext uri="{FF2B5EF4-FFF2-40B4-BE49-F238E27FC236}">
                <a16:creationId xmlns:a16="http://schemas.microsoft.com/office/drawing/2014/main" id="{37449BCC-33CB-4DA5-B1F4-D940E5B56D8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79" name="Rounded Rectangle 32">
            <a:extLst>
              <a:ext uri="{FF2B5EF4-FFF2-40B4-BE49-F238E27FC236}">
                <a16:creationId xmlns:a16="http://schemas.microsoft.com/office/drawing/2014/main" id="{4E32AC59-480D-41BF-A379-86748E06427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80" name="Rounded Rectangle 33">
            <a:extLst>
              <a:ext uri="{FF2B5EF4-FFF2-40B4-BE49-F238E27FC236}">
                <a16:creationId xmlns:a16="http://schemas.microsoft.com/office/drawing/2014/main" id="{16503018-55D7-4998-A411-7FE48DF6A66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81" name="Rounded Rectangle 34">
            <a:extLst>
              <a:ext uri="{FF2B5EF4-FFF2-40B4-BE49-F238E27FC236}">
                <a16:creationId xmlns:a16="http://schemas.microsoft.com/office/drawing/2014/main" id="{6849B8A0-CD74-4FC9-9BA2-EBD1612DB2B8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82" name="Rounded Rectangle 35">
            <a:extLst>
              <a:ext uri="{FF2B5EF4-FFF2-40B4-BE49-F238E27FC236}">
                <a16:creationId xmlns:a16="http://schemas.microsoft.com/office/drawing/2014/main" id="{0CD7CFFD-9821-4D6C-BF30-34C821A40A7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83" name="Rounded Rectangle 36">
            <a:extLst>
              <a:ext uri="{FF2B5EF4-FFF2-40B4-BE49-F238E27FC236}">
                <a16:creationId xmlns:a16="http://schemas.microsoft.com/office/drawing/2014/main" id="{28A64650-9C6B-463F-97EC-D194E50B3E3B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84" name="Rounded Rectangle 37">
            <a:extLst>
              <a:ext uri="{FF2B5EF4-FFF2-40B4-BE49-F238E27FC236}">
                <a16:creationId xmlns:a16="http://schemas.microsoft.com/office/drawing/2014/main" id="{3198D12C-BA70-4068-B82F-901824C3C531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85" name="Rounded Rectangle 38">
            <a:extLst>
              <a:ext uri="{FF2B5EF4-FFF2-40B4-BE49-F238E27FC236}">
                <a16:creationId xmlns:a16="http://schemas.microsoft.com/office/drawing/2014/main" id="{99359B5F-672C-4BCA-BD14-2B094A1CA6EE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86" name="Rounded Rectangle 39">
            <a:extLst>
              <a:ext uri="{FF2B5EF4-FFF2-40B4-BE49-F238E27FC236}">
                <a16:creationId xmlns:a16="http://schemas.microsoft.com/office/drawing/2014/main" id="{A32D27E8-6775-49A8-939B-B040B90085D0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87" name="Rounded Rectangle 40">
            <a:extLst>
              <a:ext uri="{FF2B5EF4-FFF2-40B4-BE49-F238E27FC236}">
                <a16:creationId xmlns:a16="http://schemas.microsoft.com/office/drawing/2014/main" id="{3FFA7E94-4BA2-4C5C-BC41-A50CFAAA5642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88" name="Rounded Rectangle 41">
            <a:extLst>
              <a:ext uri="{FF2B5EF4-FFF2-40B4-BE49-F238E27FC236}">
                <a16:creationId xmlns:a16="http://schemas.microsoft.com/office/drawing/2014/main" id="{1D8EFD2A-1F5E-46B1-94D4-8474144C86C5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89" name="Rounded Rectangle 42">
            <a:extLst>
              <a:ext uri="{FF2B5EF4-FFF2-40B4-BE49-F238E27FC236}">
                <a16:creationId xmlns:a16="http://schemas.microsoft.com/office/drawing/2014/main" id="{6BBF5168-94C0-4B18-9BAB-51C76A5FF21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90" name="Rounded Rectangle 43">
            <a:extLst>
              <a:ext uri="{FF2B5EF4-FFF2-40B4-BE49-F238E27FC236}">
                <a16:creationId xmlns:a16="http://schemas.microsoft.com/office/drawing/2014/main" id="{81D8B9D6-9049-4FF1-8F04-AC206B9AFC53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91" name="Rounded Rectangle 44">
            <a:extLst>
              <a:ext uri="{FF2B5EF4-FFF2-40B4-BE49-F238E27FC236}">
                <a16:creationId xmlns:a16="http://schemas.microsoft.com/office/drawing/2014/main" id="{6D01DCDA-E3D3-40CA-B70E-99A3F0CD044F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92" name="Rounded Rectangle 45">
            <a:extLst>
              <a:ext uri="{FF2B5EF4-FFF2-40B4-BE49-F238E27FC236}">
                <a16:creationId xmlns:a16="http://schemas.microsoft.com/office/drawing/2014/main" id="{C475CED8-56E3-46C2-9BB3-B0F34E56B659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93" name="Rounded Rectangle 46">
            <a:extLst>
              <a:ext uri="{FF2B5EF4-FFF2-40B4-BE49-F238E27FC236}">
                <a16:creationId xmlns:a16="http://schemas.microsoft.com/office/drawing/2014/main" id="{FEFA9AC8-FAB0-47EE-BAB0-CB79F0A62F3C}"/>
              </a:ext>
            </a:extLst>
          </p:cNvPr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94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9946313F-A39F-406F-AA32-A200B1B8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92" y="24187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D1">
            <a:extLst>
              <a:ext uri="{FF2B5EF4-FFF2-40B4-BE49-F238E27FC236}">
                <a16:creationId xmlns:a16="http://schemas.microsoft.com/office/drawing/2014/main" id="{7AC02C01-44FC-43FD-8D07-04A82BA96A92}"/>
              </a:ext>
            </a:extLst>
          </p:cNvPr>
          <p:cNvSpPr/>
          <p:nvPr/>
        </p:nvSpPr>
        <p:spPr>
          <a:xfrm>
            <a:off x="1790751" y="269999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6" name="Picture 2" descr="Káº¿t quáº£ hÃ¬nh áº£nh cho tráº¡ng tÃ­">
            <a:hlinkClick r:id="rId9" action="ppaction://hlinksldjump"/>
            <a:extLst>
              <a:ext uri="{FF2B5EF4-FFF2-40B4-BE49-F238E27FC236}">
                <a16:creationId xmlns:a16="http://schemas.microsoft.com/office/drawing/2014/main" id="{C3403BB6-985A-43FF-8B57-86056DF1D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0" y="44506"/>
            <a:ext cx="1524000" cy="10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B0DBBE56-5EC5-420E-9610-4A8D1FA5DA69}"/>
              </a:ext>
            </a:extLst>
          </p:cNvPr>
          <p:cNvGrpSpPr/>
          <p:nvPr/>
        </p:nvGrpSpPr>
        <p:grpSpPr>
          <a:xfrm>
            <a:off x="4611012" y="3235527"/>
            <a:ext cx="6132284" cy="2808371"/>
            <a:chOff x="5421684" y="2214482"/>
            <a:chExt cx="6132284" cy="280837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41176E6-3649-42C7-868C-12B594339A3B}"/>
                </a:ext>
              </a:extLst>
            </p:cNvPr>
            <p:cNvSpPr txBox="1"/>
            <p:nvPr/>
          </p:nvSpPr>
          <p:spPr>
            <a:xfrm>
              <a:off x="5421684" y="4353311"/>
              <a:ext cx="6132284" cy="669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                           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AD6DF42-0085-4DE3-BF4E-6CBD3548277F}"/>
                </a:ext>
              </a:extLst>
            </p:cNvPr>
            <p:cNvGrpSpPr/>
            <p:nvPr/>
          </p:nvGrpSpPr>
          <p:grpSpPr>
            <a:xfrm>
              <a:off x="6204362" y="2214482"/>
              <a:ext cx="5020153" cy="2785538"/>
              <a:chOff x="3361847" y="2058539"/>
              <a:chExt cx="5020153" cy="27855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F557A9B6-5F02-40BE-916B-860F0A56E022}"/>
                      </a:ext>
                    </a:extLst>
                  </p:cNvPr>
                  <p:cNvSpPr/>
                  <p:nvPr/>
                </p:nvSpPr>
                <p:spPr>
                  <a:xfrm>
                    <a:off x="3710663" y="2381838"/>
                    <a:ext cx="4485620" cy="20672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 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Thay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a14:m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</m:t>
                        </m:r>
                      </m:oMath>
                    </a14:m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vào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hàm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số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ta </a:t>
                    </a:r>
                    <a:r>
                      <a:rPr kumimoji="0" lang="en-U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có</a:t>
                    </a: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: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 = </m:t>
                        </m:r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nên</a:t>
                    </a:r>
                    <a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4</m:t>
                        </m:r>
                      </m:oMath>
                    </a14:m>
                    <a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8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 </a:t>
                    </a:r>
                    <a:r>
                      <a:rPr kumimoji="0" lang="en-US" sz="2800" b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đó</a:t>
                    </a:r>
                    <a:r>
                      <a:rPr kumimoji="0" lang="en-US" sz="28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= 1</m:t>
                        </m:r>
                      </m:oMath>
                    </a14:m>
                    <a:endParaRPr kumimoji="0" lang="vi-VN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F557A9B6-5F02-40BE-916B-860F0A56E0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0663" y="2381838"/>
                    <a:ext cx="4485620" cy="206729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717" b="-7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1" name="Oval Callout 5">
                <a:extLst>
                  <a:ext uri="{FF2B5EF4-FFF2-40B4-BE49-F238E27FC236}">
                    <a16:creationId xmlns:a16="http://schemas.microsoft.com/office/drawing/2014/main" id="{5BCB4000-4A6C-4D93-A97F-07A836743FD7}"/>
                  </a:ext>
                </a:extLst>
              </p:cNvPr>
              <p:cNvSpPr/>
              <p:nvPr/>
            </p:nvSpPr>
            <p:spPr>
              <a:xfrm>
                <a:off x="3361847" y="2058539"/>
                <a:ext cx="5020153" cy="2785538"/>
              </a:xfrm>
              <a:prstGeom prst="wedgeEllipseCallout">
                <a:avLst>
                  <a:gd name="adj1" fmla="val 51464"/>
                  <a:gd name="adj2" fmla="val -49038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" name="D2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640E0D-EAF0-4A3C-9629-104458B6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60949" y="265636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SS3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0A748C-7BF2-4215-A6CC-739B1DB0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98" t="13542" r="14490" b="14236"/>
          <a:stretch>
            <a:fillRect/>
          </a:stretch>
        </p:blipFill>
        <p:spPr bwMode="auto">
          <a:xfrm>
            <a:off x="1813336" y="53026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SS3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1D980-B768-4294-9DD6-9608C29A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98" t="13542" r="14490" b="14236"/>
          <a:stretch>
            <a:fillRect/>
          </a:stretch>
        </p:blipFill>
        <p:spPr bwMode="auto">
          <a:xfrm>
            <a:off x="1796474" y="358370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SS3" descr="Hình ảnh có liên quan">
            <a:extLst>
              <a:ext uri="{FF2B5EF4-FFF2-40B4-BE49-F238E27FC236}">
                <a16:creationId xmlns:a16="http://schemas.microsoft.com/office/drawing/2014/main" id="{93FEEACA-A2BD-45F7-BC47-A5D3F567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98" t="13542" r="14490" b="14236"/>
          <a:stretch>
            <a:fillRect/>
          </a:stretch>
        </p:blipFill>
        <p:spPr bwMode="auto">
          <a:xfrm>
            <a:off x="1798612" y="4438488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4D45384-E740-4CCF-B496-8BF851B89343}"/>
                  </a:ext>
                </a:extLst>
              </p:cNvPr>
              <p:cNvSpPr txBox="1"/>
              <p:nvPr/>
            </p:nvSpPr>
            <p:spPr>
              <a:xfrm>
                <a:off x="2294477" y="2496664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4D45384-E740-4CCF-B496-8BF851B89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77" y="2496664"/>
                <a:ext cx="1702537" cy="430887"/>
              </a:xfrm>
              <a:prstGeom prst="rect">
                <a:avLst/>
              </a:prstGeom>
              <a:blipFill>
                <a:blip r:embed="rId15"/>
                <a:stretch>
                  <a:fillRect l="-12500" t="-257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9E053FC-5EC6-492A-AB52-91DC981553C6}"/>
                  </a:ext>
                </a:extLst>
              </p:cNvPr>
              <p:cNvSpPr txBox="1"/>
              <p:nvPr/>
            </p:nvSpPr>
            <p:spPr>
              <a:xfrm>
                <a:off x="2327522" y="3424465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−1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9E053FC-5EC6-492A-AB52-91DC98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522" y="3424465"/>
                <a:ext cx="1702537" cy="430887"/>
              </a:xfrm>
              <a:prstGeom prst="rect">
                <a:avLst/>
              </a:prstGeom>
              <a:blipFill>
                <a:blip r:embed="rId16"/>
                <a:stretch>
                  <a:fillRect l="-12903" t="-257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AE4B65-F446-4966-B0D3-90F770E6A3EE}"/>
                  </a:ext>
                </a:extLst>
              </p:cNvPr>
              <p:cNvSpPr txBox="1"/>
              <p:nvPr/>
            </p:nvSpPr>
            <p:spPr>
              <a:xfrm>
                <a:off x="2294477" y="4387607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7AE4B65-F446-4966-B0D3-90F770E6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77" y="4387607"/>
                <a:ext cx="1702537" cy="430887"/>
              </a:xfrm>
              <a:prstGeom prst="rect">
                <a:avLst/>
              </a:prstGeom>
              <a:blipFill>
                <a:blip r:embed="rId17"/>
                <a:stretch>
                  <a:fillRect l="-12500" t="-257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C0EED2E-6FF7-4AFC-99AD-508387766345}"/>
                  </a:ext>
                </a:extLst>
              </p:cNvPr>
              <p:cNvSpPr txBox="1"/>
              <p:nvPr/>
            </p:nvSpPr>
            <p:spPr>
              <a:xfrm>
                <a:off x="2272045" y="5194908"/>
                <a:ext cx="170253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C0EED2E-6FF7-4AFC-99AD-508387766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045" y="5194908"/>
                <a:ext cx="1702537" cy="430887"/>
              </a:xfrm>
              <a:prstGeom prst="rect">
                <a:avLst/>
              </a:prstGeom>
              <a:blipFill>
                <a:blip r:embed="rId18"/>
                <a:stretch>
                  <a:fillRect l="-12903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2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9646C0-F6D9-A7E6-1B74-872E37BDBFC4}"/>
              </a:ext>
            </a:extLst>
          </p:cNvPr>
          <p:cNvSpPr/>
          <p:nvPr/>
        </p:nvSpPr>
        <p:spPr>
          <a:xfrm>
            <a:off x="9335183" y="274320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63+K4lPs7H94VUqPe2XwIsfPRnrXQE//QTEXxb8/8N4CNc6FpgZahzpTjFhMzSA7T/nHJa11DE8Ng2TP3iAmRczFlmslSuUNOgUeb6yRvs0="/>
              <p:cNvSpPr txBox="1"/>
              <p:nvPr/>
            </p:nvSpPr>
            <p:spPr>
              <a:xfrm>
                <a:off x="1495230" y="794605"/>
                <a:ext cx="9911429" cy="149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3: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 </m:t>
                    </m:r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Xác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 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6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30" y="794605"/>
                <a:ext cx="9911429" cy="1497911"/>
              </a:xfrm>
              <a:prstGeom prst="rect">
                <a:avLst/>
              </a:prstGeom>
              <a:blipFill>
                <a:blip r:embed="rId6"/>
                <a:stretch>
                  <a:fillRect l="-1538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nU" descr="OPL20U25GSXzBJYl68kk8uQGfFKzs7yb1M4KJWUiLk6ZEvGF+qCIPSnY57AbBFCvTW2023.18.6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63" y="1601556"/>
            <a:ext cx="1984169" cy="2484180"/>
          </a:xfrm>
          <a:prstGeom prst="rect">
            <a:avLst/>
          </a:prstGeom>
        </p:spPr>
      </p:pic>
      <p:sp>
        <p:nvSpPr>
          <p:cNvPr id="7" name="S3" descr="OPL20U25GSXzBJYl68kk8uQGfFKzs7yb1M4KJWUiLk6ZEvGF+qCIPSnY57AbBFCvTW2023.18.63+K4lPs7H94VUqPe2XwIsfPRnrXQE//QTEXxb8/8N4CNc6FpgZahzpTjFhMzSA7T/nHJa11DE8Ng2TP3iAmRczFlmslSuUNOgUeb6yRvs0="/>
          <p:cNvSpPr/>
          <p:nvPr/>
        </p:nvSpPr>
        <p:spPr>
          <a:xfrm>
            <a:off x="2638537" y="278300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S3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 l="14398" t="13542" r="14490" b="14236"/>
          <a:stretch>
            <a:fillRect/>
          </a:stretch>
        </p:blipFill>
        <p:spPr bwMode="auto">
          <a:xfrm>
            <a:off x="2614725" y="276554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3" descr="OPL20U25GSXzBJYl68kk8uQGfFKzs7yb1M4KJWUiLk6ZEvGF+qCIPSnY57AbBFCvTW2023.18.63+K4lPs7H94VUqPe2XwIsfPRnrXQE//QTEXxb8/8N4CNc6FpgZahzpTjFhMzSA7T/nHJa11DE8Ng2TP3iAmRczFlmslSuUNOgUeb6yRvs0="/>
          <p:cNvSpPr/>
          <p:nvPr/>
        </p:nvSpPr>
        <p:spPr>
          <a:xfrm>
            <a:off x="2598326" y="426743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SS3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 l="14398" t="13542" r="14490" b="14236"/>
          <a:stretch>
            <a:fillRect/>
          </a:stretch>
        </p:blipFill>
        <p:spPr bwMode="auto">
          <a:xfrm>
            <a:off x="2574514" y="4249978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 descr="OPL20U25GSXzBJYl68kk8uQGfFKzs7yb1M4KJWUiLk6ZEvGF+qCIPSnY57AbBFCvTW2023.18.63+K4lPs7H94VUqPe2XwIsfPRnrXQE//QTEXxb8/8N4CNc6FpgZahzpTjFhMzSA7T/nHJa11DE8Ng2TP3iAmRczFlmslSuUNOgUeb6yRvs0="/>
          <p:cNvSpPr/>
          <p:nvPr/>
        </p:nvSpPr>
        <p:spPr>
          <a:xfrm>
            <a:off x="2638537" y="488385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SS3" descr="OPL20U25GSXzBJYl68kk8uQGfFKzs7yb1M4KJWUiLk6ZEvGF+qCIPSnY57AbBFCvTW2023.18.63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/>
          <a:srcRect l="14398" t="13542" r="14490" b="14236"/>
          <a:stretch>
            <a:fillRect/>
          </a:stretch>
        </p:blipFill>
        <p:spPr bwMode="auto">
          <a:xfrm>
            <a:off x="2614725" y="4866390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858991" y="37046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47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92" y="24187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Káº¿t quáº£ hÃ¬nh áº£nh cho tráº¡ng tÃ­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0" y="-1"/>
            <a:ext cx="1597152" cy="106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797895" y="4052106"/>
                <a:ext cx="4882829" cy="671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kumimoji="0" lang="en-US" sz="28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1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−1</m:t>
                    </m:r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895" y="4052106"/>
                <a:ext cx="4882829" cy="671338"/>
              </a:xfrm>
              <a:prstGeom prst="rect">
                <a:avLst/>
              </a:prstGeom>
              <a:blipFill>
                <a:blip r:embed="rId13"/>
                <a:stretch>
                  <a:fillRect l="-2497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/>
          <p:cNvSpPr/>
          <p:nvPr/>
        </p:nvSpPr>
        <p:spPr>
          <a:xfrm>
            <a:off x="6635487" y="4016853"/>
            <a:ext cx="4882829" cy="1497911"/>
          </a:xfrm>
          <a:prstGeom prst="wedgeRoundRectCallout">
            <a:avLst>
              <a:gd name="adj1" fmla="val 26262"/>
              <a:gd name="adj2" fmla="val -87659"/>
              <a:gd name="adj3" fmla="val 1666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7A3BAD-B4AA-D376-71A3-890BC566630B}"/>
              </a:ext>
            </a:extLst>
          </p:cNvPr>
          <p:cNvSpPr txBox="1"/>
          <p:nvPr/>
        </p:nvSpPr>
        <p:spPr>
          <a:xfrm>
            <a:off x="7136111" y="4683860"/>
            <a:ext cx="144575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3080497" y="2648713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97" y="2648713"/>
                <a:ext cx="2862448" cy="424089"/>
              </a:xfrm>
              <a:prstGeom prst="rect">
                <a:avLst/>
              </a:prstGeom>
              <a:blipFill>
                <a:blip r:embed="rId14"/>
                <a:stretch>
                  <a:fillRect l="-4255" t="-27536" b="-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497" y="3451770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−1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97" y="3451770"/>
                <a:ext cx="2862448" cy="424089"/>
              </a:xfrm>
              <a:prstGeom prst="rect">
                <a:avLst/>
              </a:prstGeom>
              <a:blipFill>
                <a:blip r:embed="rId15"/>
                <a:stretch>
                  <a:fillRect l="-4255" t="-25714" b="-5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354166" y="4126172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166" y="4126172"/>
                <a:ext cx="2862448" cy="424089"/>
              </a:xfrm>
              <a:prstGeom prst="rect">
                <a:avLst/>
              </a:prstGeom>
              <a:blipFill>
                <a:blip r:embed="rId16"/>
                <a:stretch>
                  <a:fillRect t="-26087" b="-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131297" y="4800574"/>
                <a:ext cx="2862448" cy="4240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= 4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297" y="4800574"/>
                <a:ext cx="2862448" cy="424089"/>
              </a:xfrm>
              <a:prstGeom prst="rect">
                <a:avLst/>
              </a:prstGeom>
              <a:blipFill>
                <a:blip r:embed="rId17"/>
                <a:stretch>
                  <a:fillRect l="-4478" t="-25714" b="-5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1">
            <a:extLst>
              <a:ext uri="{FF2B5EF4-FFF2-40B4-BE49-F238E27FC236}">
                <a16:creationId xmlns:a16="http://schemas.microsoft.com/office/drawing/2014/main" id="{3A7BB40F-05E9-F8A9-D663-8DC71BAC39C1}"/>
              </a:ext>
            </a:extLst>
          </p:cNvPr>
          <p:cNvSpPr/>
          <p:nvPr/>
        </p:nvSpPr>
        <p:spPr>
          <a:xfrm>
            <a:off x="2592139" y="3575706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D2" descr="OPL20U25GSXzBJYl68kk8uQGfFKzs7yb1M4KJWUiLk6ZEvGF+qCIPSnY57AbBFCvTWID132022KNTTSTT 5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97D0B3-AFD1-7CEB-AE21-310AB5AB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62337" y="353207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01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0" name="Table 99" descr="OPL20U25GSXzBJYl68kk8uQGfFKzs7yb1M4KJWUiLk6ZEvGF+qCIPSnY57AbBFCvTWID132022KNTTSTT 5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D81DE9-DD4F-4B7A-B323-DE0AF15880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013993"/>
                  </p:ext>
                </p:extLst>
              </p:nvPr>
            </p:nvGraphicFramePr>
            <p:xfrm>
              <a:off x="3765445" y="2321908"/>
              <a:ext cx="4801362" cy="1036320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7307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01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800" b="1" i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33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2800" b="1" i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0" name="Table 99" descr="OPL20U25GSXzBJYl68kk8uQGfFKzs7yb1M4KJWUiLk6ZEvGF+qCIPSnY57AbBFCvTWID132022KNTTSTT 5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D81DE9-DD4F-4B7A-B323-DE0AF15880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013993"/>
                  </p:ext>
                </p:extLst>
              </p:nvPr>
            </p:nvGraphicFramePr>
            <p:xfrm>
              <a:off x="3765445" y="2321908"/>
              <a:ext cx="4801362" cy="1036320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7307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68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33" t="-1163" r="-560000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260" t="-1163" r="-201345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4260" t="-1163" r="-101345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4260" t="-1163" r="-1345" b="-1011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33" t="-102353" r="-560000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1" dirty="0">
                            <a:solidFill>
                              <a:srgbClr val="FF0000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4BF8E33A-A62A-0E78-32A3-0E0D9B05A5B0}"/>
              </a:ext>
            </a:extLst>
          </p:cNvPr>
          <p:cNvSpPr/>
          <p:nvPr/>
        </p:nvSpPr>
        <p:spPr>
          <a:xfrm>
            <a:off x="9282273" y="187713"/>
            <a:ext cx="722284" cy="728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tI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210FD2-238C-4C26-9BC0-79822040B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240" y="3113251"/>
            <a:ext cx="2594935" cy="3248859"/>
          </a:xfrm>
          <a:prstGeom prst="rect">
            <a:avLst/>
          </a:prstGeom>
        </p:spPr>
      </p:pic>
      <p:sp>
        <p:nvSpPr>
          <p:cNvPr id="55" name="Rounded Rectangle 14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751159-491B-48CA-B008-08363B751D22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6" name="Rounded Rectangle 16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90AA1C-8CC8-499A-911C-390BA84F1EDE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7" name="Rounded Rectangle 17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4CE5FD-2F85-4918-B6F0-6F588A6284E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58" name="Rounded Rectangle 18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234030-9234-419A-9B15-0877971FE644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60" name="Rounded Rectangle 19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B7CD54-F7E7-4189-B4E8-39950951CB7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61" name="Rounded Rectangle 20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EFBC33-74B0-4048-9CFB-8CA3E5374E79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62" name="Rounded Rectangle 21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F52BD4-CD03-4987-967C-309C6D642126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Rounded Rectangle 22" descr="OPL20U25GSXzBJYl68kk8uQGfFKzs7yb1M4KJWUiLk6ZEvGF+qCIPSnY57AbBFCvTW2023.18.6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702FBD-5C82-4A65-A782-5901DB93D1E5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68" name="Rounded Rectangle 23">
            <a:extLst>
              <a:ext uri="{FF2B5EF4-FFF2-40B4-BE49-F238E27FC236}">
                <a16:creationId xmlns:a16="http://schemas.microsoft.com/office/drawing/2014/main" id="{AE55DD36-595F-40FC-A94E-85BED3643D42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69" name="Rounded Rectangle 24">
            <a:extLst>
              <a:ext uri="{FF2B5EF4-FFF2-40B4-BE49-F238E27FC236}">
                <a16:creationId xmlns:a16="http://schemas.microsoft.com/office/drawing/2014/main" id="{C6A84207-1631-4C7B-9DB6-84D35522471F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70" name="Rounded Rectangle 25">
            <a:extLst>
              <a:ext uri="{FF2B5EF4-FFF2-40B4-BE49-F238E27FC236}">
                <a16:creationId xmlns:a16="http://schemas.microsoft.com/office/drawing/2014/main" id="{778E78A7-68D2-4466-916D-DB564BF76984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71" name="Rounded Rectangle 26">
            <a:extLst>
              <a:ext uri="{FF2B5EF4-FFF2-40B4-BE49-F238E27FC236}">
                <a16:creationId xmlns:a16="http://schemas.microsoft.com/office/drawing/2014/main" id="{9E5CC601-9FA3-4D0B-B0C1-BE8F8318C72C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72" name="Rounded Rectangle 27">
            <a:extLst>
              <a:ext uri="{FF2B5EF4-FFF2-40B4-BE49-F238E27FC236}">
                <a16:creationId xmlns:a16="http://schemas.microsoft.com/office/drawing/2014/main" id="{137FBE51-8A4F-4A98-9405-BC58D4479197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73" name="Rounded Rectangle 28">
            <a:extLst>
              <a:ext uri="{FF2B5EF4-FFF2-40B4-BE49-F238E27FC236}">
                <a16:creationId xmlns:a16="http://schemas.microsoft.com/office/drawing/2014/main" id="{1E472D98-EF10-468F-9A30-E56E079A7A26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74" name="Rounded Rectangle 29">
            <a:extLst>
              <a:ext uri="{FF2B5EF4-FFF2-40B4-BE49-F238E27FC236}">
                <a16:creationId xmlns:a16="http://schemas.microsoft.com/office/drawing/2014/main" id="{3E637939-6D81-4760-A6F1-762C9DA2309F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5" name="Rounded Rectangle 30">
            <a:extLst>
              <a:ext uri="{FF2B5EF4-FFF2-40B4-BE49-F238E27FC236}">
                <a16:creationId xmlns:a16="http://schemas.microsoft.com/office/drawing/2014/main" id="{5EA2F66B-BC02-43C5-A7D7-4CDCF9AE0C7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76" name="Rounded Rectangle 31">
            <a:extLst>
              <a:ext uri="{FF2B5EF4-FFF2-40B4-BE49-F238E27FC236}">
                <a16:creationId xmlns:a16="http://schemas.microsoft.com/office/drawing/2014/main" id="{E7477CD5-24A5-438C-943D-06CA8E921AE0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77" name="Rounded Rectangle 32">
            <a:extLst>
              <a:ext uri="{FF2B5EF4-FFF2-40B4-BE49-F238E27FC236}">
                <a16:creationId xmlns:a16="http://schemas.microsoft.com/office/drawing/2014/main" id="{D72C7E2E-5386-4BB5-95ED-2F8F1F25901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78" name="Rounded Rectangle 33">
            <a:extLst>
              <a:ext uri="{FF2B5EF4-FFF2-40B4-BE49-F238E27FC236}">
                <a16:creationId xmlns:a16="http://schemas.microsoft.com/office/drawing/2014/main" id="{0A354F2F-F1CC-4638-878D-7885A8495795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79" name="Rounded Rectangle 34">
            <a:extLst>
              <a:ext uri="{FF2B5EF4-FFF2-40B4-BE49-F238E27FC236}">
                <a16:creationId xmlns:a16="http://schemas.microsoft.com/office/drawing/2014/main" id="{7685658B-C42D-407A-9C7C-A30D424A29CD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80" name="Rounded Rectangle 35">
            <a:extLst>
              <a:ext uri="{FF2B5EF4-FFF2-40B4-BE49-F238E27FC236}">
                <a16:creationId xmlns:a16="http://schemas.microsoft.com/office/drawing/2014/main" id="{A9C15758-5B03-4201-8C68-9974804AA98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81" name="Rounded Rectangle 36">
            <a:extLst>
              <a:ext uri="{FF2B5EF4-FFF2-40B4-BE49-F238E27FC236}">
                <a16:creationId xmlns:a16="http://schemas.microsoft.com/office/drawing/2014/main" id="{C1E72A01-BE62-4376-81DD-69FF53F40234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82" name="Rounded Rectangle 37">
            <a:extLst>
              <a:ext uri="{FF2B5EF4-FFF2-40B4-BE49-F238E27FC236}">
                <a16:creationId xmlns:a16="http://schemas.microsoft.com/office/drawing/2014/main" id="{CD01FE4E-229E-4656-93CB-5EF59BED4E89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83" name="Rounded Rectangle 38">
            <a:extLst>
              <a:ext uri="{FF2B5EF4-FFF2-40B4-BE49-F238E27FC236}">
                <a16:creationId xmlns:a16="http://schemas.microsoft.com/office/drawing/2014/main" id="{E7A374B6-0C05-46D6-8245-E13E5EFBC182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84" name="Rounded Rectangle 39">
            <a:extLst>
              <a:ext uri="{FF2B5EF4-FFF2-40B4-BE49-F238E27FC236}">
                <a16:creationId xmlns:a16="http://schemas.microsoft.com/office/drawing/2014/main" id="{D184694A-BFA5-4D5D-904C-630453668D83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85" name="Rounded Rectangle 40">
            <a:extLst>
              <a:ext uri="{FF2B5EF4-FFF2-40B4-BE49-F238E27FC236}">
                <a16:creationId xmlns:a16="http://schemas.microsoft.com/office/drawing/2014/main" id="{16131F4A-94DC-45E2-A410-DA26ED47FEAC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86" name="Rounded Rectangle 41">
            <a:extLst>
              <a:ext uri="{FF2B5EF4-FFF2-40B4-BE49-F238E27FC236}">
                <a16:creationId xmlns:a16="http://schemas.microsoft.com/office/drawing/2014/main" id="{A26E3B50-4927-460A-BB3C-467255F8B48E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87" name="Rounded Rectangle 42">
            <a:extLst>
              <a:ext uri="{FF2B5EF4-FFF2-40B4-BE49-F238E27FC236}">
                <a16:creationId xmlns:a16="http://schemas.microsoft.com/office/drawing/2014/main" id="{2D167C76-F3ED-471B-B892-B1233BDA3B8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88" name="Rounded Rectangle 43">
            <a:extLst>
              <a:ext uri="{FF2B5EF4-FFF2-40B4-BE49-F238E27FC236}">
                <a16:creationId xmlns:a16="http://schemas.microsoft.com/office/drawing/2014/main" id="{2C9EE656-E9FF-4A74-BE6C-D36C0A378886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89" name="Rounded Rectangle 44">
            <a:extLst>
              <a:ext uri="{FF2B5EF4-FFF2-40B4-BE49-F238E27FC236}">
                <a16:creationId xmlns:a16="http://schemas.microsoft.com/office/drawing/2014/main" id="{FB978313-8E34-4119-B530-4C56C772D85A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90" name="Rounded Rectangle 45">
            <a:extLst>
              <a:ext uri="{FF2B5EF4-FFF2-40B4-BE49-F238E27FC236}">
                <a16:creationId xmlns:a16="http://schemas.microsoft.com/office/drawing/2014/main" id="{FD1E0C38-40DC-4DDD-B3E1-9976C37D93FB}"/>
              </a:ext>
            </a:extLst>
          </p:cNvPr>
          <p:cNvSpPr/>
          <p:nvPr/>
        </p:nvSpPr>
        <p:spPr>
          <a:xfrm>
            <a:off x="7956963" y="32036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pic>
        <p:nvPicPr>
          <p:cNvPr id="9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7612011F-8E1E-4F0C-B033-275F6ACE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35" y="162233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Káº¿t quáº£ hÃ¬nh áº£nh cho tráº¡ng tÃ­">
            <a:hlinkClick r:id="rId7" action="ppaction://hlinksldjump"/>
            <a:extLst>
              <a:ext uri="{FF2B5EF4-FFF2-40B4-BE49-F238E27FC236}">
                <a16:creationId xmlns:a16="http://schemas.microsoft.com/office/drawing/2014/main" id="{A3A4B759-E7D0-401F-AAD4-E71E8058C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-1" y="0"/>
            <a:ext cx="1553523" cy="10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0D192DF-B253-41F8-BFB7-61CC404400DE}"/>
                  </a:ext>
                </a:extLst>
              </p:cNvPr>
              <p:cNvSpPr txBox="1"/>
              <p:nvPr/>
            </p:nvSpPr>
            <p:spPr>
              <a:xfrm>
                <a:off x="692894" y="869243"/>
                <a:ext cx="10277856" cy="149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bậc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nhất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zh-CN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en-US" altLang="zh-CN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= 2</m:t>
                    </m:r>
                    <m:sSup>
                      <m:sSupPr>
                        <m:ctrl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altLang="zh-C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Hoàn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thành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bảng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: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0D192DF-B253-41F8-BFB7-61CC40440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94" y="869243"/>
                <a:ext cx="10277856" cy="1497911"/>
              </a:xfrm>
              <a:prstGeom prst="rect">
                <a:avLst/>
              </a:prstGeom>
              <a:blipFill>
                <a:blip r:embed="rId10"/>
                <a:stretch>
                  <a:fillRect l="-1542" r="-1483" b="-1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ACD58D6-044E-9A8D-5819-249025EAF497}"/>
              </a:ext>
            </a:extLst>
          </p:cNvPr>
          <p:cNvGrpSpPr/>
          <p:nvPr/>
        </p:nvGrpSpPr>
        <p:grpSpPr>
          <a:xfrm>
            <a:off x="1418897" y="3583164"/>
            <a:ext cx="8515677" cy="2906060"/>
            <a:chOff x="1418898" y="3583165"/>
            <a:chExt cx="8384954" cy="2659980"/>
          </a:xfrm>
        </p:grpSpPr>
        <p:sp>
          <p:nvSpPr>
            <p:cNvPr id="97" name="Rounded Rectangular Callout 11" descr="OPL20U25GSXzBJYl68kk8uQGfFKzs7yb1M4KJWUiLk6ZEvGF+qCIPSnY57AbBFCvTWID132022KNTTSTT 55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0E93E086-1B19-43A5-A100-1CEF357829F2}"/>
                </a:ext>
              </a:extLst>
            </p:cNvPr>
            <p:cNvSpPr/>
            <p:nvPr/>
          </p:nvSpPr>
          <p:spPr>
            <a:xfrm>
              <a:off x="1418898" y="3661082"/>
              <a:ext cx="8384954" cy="2582063"/>
            </a:xfrm>
            <a:prstGeom prst="wedgeRoundRectCallout">
              <a:avLst>
                <a:gd name="adj1" fmla="val 66862"/>
                <a:gd name="adj2" fmla="val -10578"/>
                <a:gd name="adj3" fmla="val 16667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6858F6-9040-4D53-BDAC-5E5015FA7C52}"/>
                    </a:ext>
                  </a:extLst>
                </p:cNvPr>
                <p:cNvSpPr/>
                <p:nvPr/>
              </p:nvSpPr>
              <p:spPr>
                <a:xfrm>
                  <a:off x="2063376" y="3583165"/>
                  <a:ext cx="7504004" cy="2429436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Xét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Thay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−1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 .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2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Thay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2.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Thay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1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u="none" strike="noStrike" kern="1200" cap="none" spc="0" normalizeH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ó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2.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2</m:t>
                      </m:r>
                    </m:oMath>
                  </a14:m>
                  <a:r>
                    <a:rPr kumimoji="0" lang="en-US" sz="2800" b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6858F6-9040-4D53-BDAC-5E5015FA7C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376" y="3583165"/>
                  <a:ext cx="7504004" cy="2429436"/>
                </a:xfrm>
                <a:prstGeom prst="rect">
                  <a:avLst/>
                </a:prstGeom>
                <a:blipFill>
                  <a:blip r:embed="rId11"/>
                  <a:stretch>
                    <a:fillRect l="-1600" b="-574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C5362E-E11C-960B-8D70-99C4DF3C2822}"/>
                  </a:ext>
                </a:extLst>
              </p:cNvPr>
              <p:cNvSpPr txBox="1"/>
              <p:nvPr/>
            </p:nvSpPr>
            <p:spPr>
              <a:xfrm>
                <a:off x="4814747" y="2766070"/>
                <a:ext cx="56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C5362E-E11C-960B-8D70-99C4DF3C2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47" y="2766070"/>
                <a:ext cx="56896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B7DE96-6F0A-7CC8-CB4F-6F167DAD4F59}"/>
                  </a:ext>
                </a:extLst>
              </p:cNvPr>
              <p:cNvSpPr txBox="1"/>
              <p:nvPr/>
            </p:nvSpPr>
            <p:spPr>
              <a:xfrm>
                <a:off x="7517505" y="2774899"/>
                <a:ext cx="56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B7DE96-6F0A-7CC8-CB4F-6F167DAD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505" y="2774899"/>
                <a:ext cx="56896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402119-52D6-E28B-F7BC-7D818ECDD34C}"/>
                  </a:ext>
                </a:extLst>
              </p:cNvPr>
              <p:cNvSpPr txBox="1"/>
              <p:nvPr/>
            </p:nvSpPr>
            <p:spPr>
              <a:xfrm>
                <a:off x="6166126" y="2774404"/>
                <a:ext cx="56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402119-52D6-E28B-F7BC-7D818ECDD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126" y="2774404"/>
                <a:ext cx="56896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4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8519</TotalTime>
  <Words>1548</Words>
  <Application>Microsoft Office PowerPoint</Application>
  <PresentationFormat>Widescreen</PresentationFormat>
  <Paragraphs>503</Paragraphs>
  <Slides>42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微软雅黑</vt:lpstr>
      <vt:lpstr>宋体</vt:lpstr>
      <vt:lpstr>宋体</vt:lpstr>
      <vt:lpstr>Agency FB</vt:lpstr>
      <vt:lpstr>Arial</vt:lpstr>
      <vt:lpstr>Calibri</vt:lpstr>
      <vt:lpstr>Calibri Light</vt:lpstr>
      <vt:lpstr>Cambria Math</vt:lpstr>
      <vt:lpstr>等线</vt:lpstr>
      <vt:lpstr>Times New Roman</vt:lpstr>
      <vt:lpstr>Wingdings</vt:lpstr>
      <vt:lpstr>Wingdings 2</vt:lpstr>
      <vt:lpstr>幼圆</vt:lpstr>
      <vt:lpstr>包图简圆体</vt:lpstr>
      <vt:lpstr>华康少女文字W5</vt:lpstr>
      <vt:lpstr>华康海报体W12</vt:lpstr>
      <vt:lpstr>字魂27号-布丁体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456</cp:revision>
  <dcterms:created xsi:type="dcterms:W3CDTF">2022-08-03T11:07:12Z</dcterms:created>
  <dcterms:modified xsi:type="dcterms:W3CDTF">2025-03-28T02:26:53Z</dcterms:modified>
</cp:coreProperties>
</file>