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7E_9D6ACE07.xml" ContentType="application/vnd.ms-powerpoint.comments+xml"/>
  <Override PartName="/ppt/comments/modernComment_278_CBBB4EF2.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570" r:id="rId2"/>
    <p:sldId id="368" r:id="rId3"/>
    <p:sldId id="384" r:id="rId4"/>
    <p:sldId id="591" r:id="rId5"/>
    <p:sldId id="257" r:id="rId6"/>
    <p:sldId id="573" r:id="rId7"/>
    <p:sldId id="624" r:id="rId8"/>
    <p:sldId id="640" r:id="rId9"/>
    <p:sldId id="641" r:id="rId10"/>
    <p:sldId id="642" r:id="rId11"/>
    <p:sldId id="643" r:id="rId12"/>
    <p:sldId id="644" r:id="rId13"/>
    <p:sldId id="636" r:id="rId14"/>
    <p:sldId id="637" r:id="rId15"/>
    <p:sldId id="638" r:id="rId16"/>
    <p:sldId id="639" r:id="rId17"/>
    <p:sldId id="632" r:id="rId18"/>
    <p:sldId id="579" r:id="rId19"/>
    <p:sldId id="634" r:id="rId20"/>
    <p:sldId id="381" r:id="rId21"/>
    <p:sldId id="61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96EF2-BCC6-618F-00DB-B0D6262B4E2F}" name="Hiệu" initials="H" userId="S::3101199691@haiphong.itrithuc.vn::8ee4c17b-74af-4586-bf5e-2970cef7f8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ương Hà" initials="HH" lastIdx="1" clrIdx="0">
    <p:extLst>
      <p:ext uri="{19B8F6BF-5375-455C-9EA6-DF929625EA0E}">
        <p15:presenceInfo xmlns:p15="http://schemas.microsoft.com/office/powerpoint/2012/main" userId="016d88c127bd0844" providerId="Windows Live"/>
      </p:ext>
    </p:extLst>
  </p:cmAuthor>
  <p:cmAuthor id="2" name="ROBLOX GA ROBLOX GA" initials="RGRG" lastIdx="20" clrIdx="1">
    <p:extLst>
      <p:ext uri="{19B8F6BF-5375-455C-9EA6-DF929625EA0E}">
        <p15:presenceInfo xmlns:p15="http://schemas.microsoft.com/office/powerpoint/2012/main" userId="ROBLOX GA ROBLOX GA" providerId="None"/>
      </p:ext>
    </p:extLst>
  </p:cmAuthor>
  <p:cmAuthor id="3" name="HOA" initials="H" lastIdx="8" clrIdx="2">
    <p:extLst>
      <p:ext uri="{19B8F6BF-5375-455C-9EA6-DF929625EA0E}">
        <p15:presenceInfo xmlns:p15="http://schemas.microsoft.com/office/powerpoint/2012/main" userId="HO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E6E6E6"/>
    <a:srgbClr val="FF4FFF"/>
    <a:srgbClr val="FF93FF"/>
    <a:srgbClr val="FFECAF"/>
    <a:srgbClr val="CC00C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5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omments/modernComment_278_CBBB4EF2.xml><?xml version="1.0" encoding="utf-8"?>
<p188:cmLst xmlns:a="http://schemas.openxmlformats.org/drawingml/2006/main" xmlns:r="http://schemas.openxmlformats.org/officeDocument/2006/relationships" xmlns:p188="http://schemas.microsoft.com/office/powerpoint/2018/8/main">
  <p188:cm id="{32259918-AB88-43FC-A796-2611F1AB9FDC}" authorId="{19C96EF2-BCC6-618F-00DB-B0D6262B4E2F}" created="2024-04-25T02:20:37.119">
    <ac:deMkLst xmlns:ac="http://schemas.microsoft.com/office/drawing/2013/main/command">
      <pc:docMk xmlns:pc="http://schemas.microsoft.com/office/powerpoint/2013/main/command"/>
      <pc:sldMk xmlns:pc="http://schemas.microsoft.com/office/powerpoint/2013/main/command" cId="3418050290" sldId="632"/>
      <ac:graphicFrameMk id="25" creationId="{AD002C1F-4EF4-4255-A6C7-379AEFB8F41D}"/>
    </ac:deMkLst>
    <p188:txBody>
      <a:bodyPr/>
      <a:lstStyle/>
      <a:p>
        <a:r>
          <a:rPr lang="en-US"/>
          <a:t>Nên thay đổi hiệu ứng để các giá trị ra từng phần
</a:t>
        </a:r>
      </a:p>
    </p188:txBody>
  </p188:cm>
</p188:cmLst>
</file>

<file path=ppt/comments/modernComment_27E_9D6ACE07.xml><?xml version="1.0" encoding="utf-8"?>
<p188:cmLst xmlns:a="http://schemas.openxmlformats.org/drawingml/2006/main" xmlns:r="http://schemas.openxmlformats.org/officeDocument/2006/relationships" xmlns:p188="http://schemas.microsoft.com/office/powerpoint/2018/8/main">
  <p188:cm id="{0AA750F7-4E89-4B01-A183-D16215E7D31B}" authorId="{19C96EF2-BCC6-618F-00DB-B0D6262B4E2F}" created="2024-04-25T02:19:00.510">
    <ac:deMkLst xmlns:ac="http://schemas.microsoft.com/office/drawing/2013/main/command">
      <pc:docMk xmlns:pc="http://schemas.microsoft.com/office/powerpoint/2013/main/command"/>
      <pc:sldMk xmlns:pc="http://schemas.microsoft.com/office/powerpoint/2013/main/command" cId="2641022471" sldId="638"/>
      <ac:spMk id="11" creationId="{00000000-0000-0000-0000-000000000000}"/>
    </ac:deMkLst>
    <p188:txBody>
      <a:bodyPr/>
      <a:lstStyle/>
      <a:p>
        <a:r>
          <a:rPr lang="en-US"/>
          <a:t>Nên đổi màu chữ để hs quan sát dễ hơn</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39.wmf"/><Relationship Id="rId7" Type="http://schemas.openxmlformats.org/officeDocument/2006/relationships/image" Target="../media/image40.wmf"/><Relationship Id="rId2" Type="http://schemas.openxmlformats.org/officeDocument/2006/relationships/image" Target="../media/image34.wmf"/><Relationship Id="rId1" Type="http://schemas.openxmlformats.org/officeDocument/2006/relationships/image" Target="../media/image3.emf"/><Relationship Id="rId6" Type="http://schemas.openxmlformats.org/officeDocument/2006/relationships/image" Target="../media/image48.wmf"/><Relationship Id="rId5" Type="http://schemas.openxmlformats.org/officeDocument/2006/relationships/image" Target="../media/image45.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3.e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1.wmf"/><Relationship Id="rId1" Type="http://schemas.openxmlformats.org/officeDocument/2006/relationships/image" Target="../media/image16.wmf"/><Relationship Id="rId6" Type="http://schemas.openxmlformats.org/officeDocument/2006/relationships/image" Target="../media/image25.wmf"/><Relationship Id="rId5" Type="http://schemas.openxmlformats.org/officeDocument/2006/relationships/image" Target="../media/image33.wmf"/><Relationship Id="rId4"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e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3/28/2025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25.wmf"/><Relationship Id="rId26" Type="http://schemas.openxmlformats.org/officeDocument/2006/relationships/image" Target="../media/image29.wmf"/><Relationship Id="rId3" Type="http://schemas.openxmlformats.org/officeDocument/2006/relationships/video" Target="../media/media1.mp4"/><Relationship Id="rId21" Type="http://schemas.openxmlformats.org/officeDocument/2006/relationships/oleObject" Target="../embeddings/oleObject17.bin"/><Relationship Id="rId17" Type="http://schemas.openxmlformats.org/officeDocument/2006/relationships/oleObject" Target="../embeddings/oleObject15.bin"/><Relationship Id="rId25" Type="http://schemas.openxmlformats.org/officeDocument/2006/relationships/oleObject" Target="../embeddings/oleObject19.bin"/><Relationship Id="rId2" Type="http://schemas.microsoft.com/office/2007/relationships/media" Target="../media/media1.mp4"/><Relationship Id="rId16" Type="http://schemas.openxmlformats.org/officeDocument/2006/relationships/image" Target="../media/image42.png"/><Relationship Id="rId20" Type="http://schemas.openxmlformats.org/officeDocument/2006/relationships/image" Target="../media/image26.wmf"/><Relationship Id="rId29" Type="http://schemas.openxmlformats.org/officeDocument/2006/relationships/oleObject" Target="../embeddings/oleObject21.bin"/><Relationship Id="rId1" Type="http://schemas.openxmlformats.org/officeDocument/2006/relationships/vmlDrawing" Target="../drawings/vmlDrawing7.vml"/><Relationship Id="rId24" Type="http://schemas.openxmlformats.org/officeDocument/2006/relationships/image" Target="../media/image28.wmf"/><Relationship Id="rId5" Type="http://schemas.openxmlformats.org/officeDocument/2006/relationships/image" Target="../media/image32.png"/><Relationship Id="rId15" Type="http://schemas.openxmlformats.org/officeDocument/2006/relationships/image" Target="../media/image41.png"/><Relationship Id="rId23" Type="http://schemas.openxmlformats.org/officeDocument/2006/relationships/oleObject" Target="../embeddings/oleObject18.bin"/><Relationship Id="rId28" Type="http://schemas.openxmlformats.org/officeDocument/2006/relationships/image" Target="../media/image30.wmf"/><Relationship Id="rId19" Type="http://schemas.openxmlformats.org/officeDocument/2006/relationships/oleObject" Target="../embeddings/oleObject16.bin"/><Relationship Id="rId4" Type="http://schemas.openxmlformats.org/officeDocument/2006/relationships/slideLayout" Target="../slideLayouts/slideLayout2.xml"/><Relationship Id="rId14" Type="http://schemas.openxmlformats.org/officeDocument/2006/relationships/image" Target="../media/image40.png"/><Relationship Id="rId22" Type="http://schemas.openxmlformats.org/officeDocument/2006/relationships/image" Target="../media/image27.wmf"/><Relationship Id="rId27" Type="http://schemas.openxmlformats.org/officeDocument/2006/relationships/oleObject" Target="../embeddings/oleObject20.bin"/><Relationship Id="rId30" Type="http://schemas.openxmlformats.org/officeDocument/2006/relationships/image" Target="../media/image3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6.wmf"/><Relationship Id="rId18" Type="http://schemas.openxmlformats.org/officeDocument/2006/relationships/oleObject" Target="../embeddings/oleObject15.bin"/><Relationship Id="rId3" Type="http://schemas.openxmlformats.org/officeDocument/2006/relationships/image" Target="../media/image45.png"/><Relationship Id="rId7" Type="http://schemas.openxmlformats.org/officeDocument/2006/relationships/image" Target="../media/image50.png"/><Relationship Id="rId12" Type="http://schemas.openxmlformats.org/officeDocument/2006/relationships/oleObject" Target="../embeddings/oleObject22.bin"/><Relationship Id="rId17" Type="http://schemas.openxmlformats.org/officeDocument/2006/relationships/image" Target="../media/image33.wmf"/><Relationship Id="rId2" Type="http://schemas.openxmlformats.org/officeDocument/2006/relationships/slideLayout" Target="../slideLayouts/slideLayout1.xml"/><Relationship Id="rId16" Type="http://schemas.openxmlformats.org/officeDocument/2006/relationships/oleObject" Target="../embeddings/oleObject23.bin"/><Relationship Id="rId1" Type="http://schemas.openxmlformats.org/officeDocument/2006/relationships/vmlDrawing" Target="../drawings/vmlDrawing8.vml"/><Relationship Id="rId6" Type="http://schemas.openxmlformats.org/officeDocument/2006/relationships/image" Target="../media/image49.png"/><Relationship Id="rId11" Type="http://schemas.openxmlformats.org/officeDocument/2006/relationships/image" Target="../media/image31.wmf"/><Relationship Id="rId5" Type="http://schemas.openxmlformats.org/officeDocument/2006/relationships/image" Target="../media/image48.png"/><Relationship Id="rId15" Type="http://schemas.openxmlformats.org/officeDocument/2006/relationships/image" Target="../media/image27.wmf"/><Relationship Id="rId10" Type="http://schemas.openxmlformats.org/officeDocument/2006/relationships/oleObject" Target="../embeddings/oleObject21.bin"/><Relationship Id="rId19" Type="http://schemas.openxmlformats.org/officeDocument/2006/relationships/image" Target="../media/image25.wmf"/><Relationship Id="rId4" Type="http://schemas.openxmlformats.org/officeDocument/2006/relationships/image" Target="../media/image46.png"/><Relationship Id="rId9" Type="http://schemas.openxmlformats.org/officeDocument/2006/relationships/image" Target="../media/image16.wmf"/><Relationship Id="rId1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oleObject" Target="../embeddings/oleObject25.bin"/><Relationship Id="rId18" Type="http://schemas.openxmlformats.org/officeDocument/2006/relationships/image" Target="../media/image37.wmf"/><Relationship Id="rId26" Type="http://schemas.openxmlformats.org/officeDocument/2006/relationships/image" Target="../media/image35.wmf"/><Relationship Id="rId39" Type="http://schemas.openxmlformats.org/officeDocument/2006/relationships/image" Target="../media/image40.wmf"/><Relationship Id="rId3" Type="http://schemas.openxmlformats.org/officeDocument/2006/relationships/image" Target="../media/image52.png"/><Relationship Id="rId21" Type="http://schemas.openxmlformats.org/officeDocument/2006/relationships/oleObject" Target="../embeddings/oleObject29.bin"/><Relationship Id="rId34" Type="http://schemas.openxmlformats.org/officeDocument/2006/relationships/image" Target="../media/image37.wmf"/><Relationship Id="rId42" Type="http://schemas.openxmlformats.org/officeDocument/2006/relationships/image" Target="../media/image41.wmf"/><Relationship Id="rId7" Type="http://schemas.openxmlformats.org/officeDocument/2006/relationships/image" Target="../media/image55.png"/><Relationship Id="rId12" Type="http://schemas.openxmlformats.org/officeDocument/2006/relationships/image" Target="../media/image34.wmf"/><Relationship Id="rId17" Type="http://schemas.openxmlformats.org/officeDocument/2006/relationships/oleObject" Target="../embeddings/oleObject27.bin"/><Relationship Id="rId25" Type="http://schemas.openxmlformats.org/officeDocument/2006/relationships/oleObject" Target="../embeddings/oleObject30.bin"/><Relationship Id="rId33" Type="http://schemas.openxmlformats.org/officeDocument/2006/relationships/oleObject" Target="../embeddings/oleObject32.bin"/><Relationship Id="rId38" Type="http://schemas.openxmlformats.org/officeDocument/2006/relationships/oleObject" Target="../embeddings/oleObject33.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29" Type="http://schemas.openxmlformats.org/officeDocument/2006/relationships/oleObject" Target="../embeddings/oleObject31.bin"/><Relationship Id="rId41" Type="http://schemas.openxmlformats.org/officeDocument/2006/relationships/oleObject" Target="../embeddings/oleObject34.bin"/><Relationship Id="rId1" Type="http://schemas.openxmlformats.org/officeDocument/2006/relationships/vmlDrawing" Target="../drawings/vmlDrawing9.vml"/><Relationship Id="rId6" Type="http://schemas.openxmlformats.org/officeDocument/2006/relationships/image" Target="../media/image54.png"/><Relationship Id="rId11" Type="http://schemas.openxmlformats.org/officeDocument/2006/relationships/oleObject" Target="../embeddings/oleObject24.bin"/><Relationship Id="rId24" Type="http://schemas.openxmlformats.org/officeDocument/2006/relationships/oleObject" Target="../embeddings/oleObject30.bin"/><Relationship Id="rId32" Type="http://schemas.openxmlformats.org/officeDocument/2006/relationships/oleObject" Target="../embeddings/oleObject32.bin"/><Relationship Id="rId37" Type="http://schemas.openxmlformats.org/officeDocument/2006/relationships/image" Target="../media/image40.wmf"/><Relationship Id="rId40" Type="http://schemas.openxmlformats.org/officeDocument/2006/relationships/oleObject" Target="../embeddings/oleObject34.bin"/><Relationship Id="rId5" Type="http://schemas.openxmlformats.org/officeDocument/2006/relationships/image" Target="../media/image53.png"/><Relationship Id="rId15" Type="http://schemas.openxmlformats.org/officeDocument/2006/relationships/oleObject" Target="../embeddings/oleObject26.bin"/><Relationship Id="rId23" Type="http://schemas.openxmlformats.org/officeDocument/2006/relationships/image" Target="../media/image64.png"/><Relationship Id="rId28" Type="http://schemas.openxmlformats.org/officeDocument/2006/relationships/oleObject" Target="../embeddings/oleObject31.bin"/><Relationship Id="rId36" Type="http://schemas.openxmlformats.org/officeDocument/2006/relationships/oleObject" Target="../embeddings/oleObject33.bin"/><Relationship Id="rId10" Type="http://schemas.openxmlformats.org/officeDocument/2006/relationships/image" Target="../media/image3.emf"/><Relationship Id="rId19" Type="http://schemas.openxmlformats.org/officeDocument/2006/relationships/oleObject" Target="../embeddings/oleObject28.bin"/><Relationship Id="rId31"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oleObject" Target="../embeddings/oleObject1.bin"/><Relationship Id="rId14" Type="http://schemas.openxmlformats.org/officeDocument/2006/relationships/image" Target="../media/image35.wmf"/><Relationship Id="rId22" Type="http://schemas.openxmlformats.org/officeDocument/2006/relationships/image" Target="../media/image39.wmf"/><Relationship Id="rId27" Type="http://schemas.openxmlformats.org/officeDocument/2006/relationships/image" Target="../media/image65.png"/><Relationship Id="rId30" Type="http://schemas.openxmlformats.org/officeDocument/2006/relationships/image" Target="../media/image36.wmf"/><Relationship Id="rId35"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37.bin"/><Relationship Id="rId18" Type="http://schemas.openxmlformats.org/officeDocument/2006/relationships/image" Target="../media/image48.wmf"/><Relationship Id="rId26" Type="http://schemas.openxmlformats.org/officeDocument/2006/relationships/oleObject" Target="../embeddings/oleObject41.bin"/><Relationship Id="rId3" Type="http://schemas.openxmlformats.org/officeDocument/2006/relationships/image" Target="../media/image70.png"/><Relationship Id="rId21" Type="http://schemas.openxmlformats.org/officeDocument/2006/relationships/image" Target="../media/image40.wmf"/><Relationship Id="rId7" Type="http://schemas.openxmlformats.org/officeDocument/2006/relationships/oleObject" Target="../embeddings/oleObject1.bin"/><Relationship Id="rId12" Type="http://schemas.openxmlformats.org/officeDocument/2006/relationships/image" Target="../media/image39.wmf"/><Relationship Id="rId17" Type="http://schemas.openxmlformats.org/officeDocument/2006/relationships/oleObject" Target="../embeddings/oleObject39.bin"/><Relationship Id="rId25"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oleObject" Target="../embeddings/oleObject40.bin"/><Relationship Id="rId29" Type="http://schemas.openxmlformats.org/officeDocument/2006/relationships/oleObject" Target="../embeddings/oleObject42.bin"/><Relationship Id="rId1" Type="http://schemas.openxmlformats.org/officeDocument/2006/relationships/vmlDrawing" Target="../drawings/vmlDrawing10.vml"/><Relationship Id="rId6" Type="http://schemas.openxmlformats.org/officeDocument/2006/relationships/image" Target="../media/image73.png"/><Relationship Id="rId11" Type="http://schemas.openxmlformats.org/officeDocument/2006/relationships/oleObject" Target="../embeddings/oleObject36.bin"/><Relationship Id="rId24" Type="http://schemas.openxmlformats.org/officeDocument/2006/relationships/oleObject" Target="../embeddings/oleObject41.bin"/><Relationship Id="rId32" Type="http://schemas.openxmlformats.org/officeDocument/2006/relationships/oleObject" Target="../embeddings/oleObject43.bin"/><Relationship Id="rId5" Type="http://schemas.openxmlformats.org/officeDocument/2006/relationships/image" Target="../media/image72.png"/><Relationship Id="rId15" Type="http://schemas.openxmlformats.org/officeDocument/2006/relationships/oleObject" Target="../embeddings/oleObject38.bin"/><Relationship Id="rId23" Type="http://schemas.openxmlformats.org/officeDocument/2006/relationships/image" Target="../media/image40.wmf"/><Relationship Id="rId28" Type="http://schemas.openxmlformats.org/officeDocument/2006/relationships/image" Target="../media/image79.png"/><Relationship Id="rId10" Type="http://schemas.openxmlformats.org/officeDocument/2006/relationships/image" Target="../media/image34.wmf"/><Relationship Id="rId19" Type="http://schemas.openxmlformats.org/officeDocument/2006/relationships/image" Target="../media/image77.png"/><Relationship Id="rId31" Type="http://schemas.openxmlformats.org/officeDocument/2006/relationships/image" Target="../media/image44.wmf"/><Relationship Id="rId4" Type="http://schemas.openxmlformats.org/officeDocument/2006/relationships/image" Target="../media/image71.png"/><Relationship Id="rId9" Type="http://schemas.openxmlformats.org/officeDocument/2006/relationships/oleObject" Target="../embeddings/oleObject35.bin"/><Relationship Id="rId14" Type="http://schemas.openxmlformats.org/officeDocument/2006/relationships/image" Target="../media/image44.wmf"/><Relationship Id="rId22" Type="http://schemas.openxmlformats.org/officeDocument/2006/relationships/oleObject" Target="../embeddings/oleObject40.bin"/><Relationship Id="rId27" Type="http://schemas.openxmlformats.org/officeDocument/2006/relationships/image" Target="../media/image49.wmf"/><Relationship Id="rId30" Type="http://schemas.openxmlformats.org/officeDocument/2006/relationships/oleObject" Target="../embeddings/oleObject42.bin"/></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50.png"/><Relationship Id="rId7"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6.png"/><Relationship Id="rId11" Type="http://schemas.openxmlformats.org/officeDocument/2006/relationships/oleObject" Target="../embeddings/oleObject45.bin"/><Relationship Id="rId5" Type="http://schemas.openxmlformats.org/officeDocument/2006/relationships/image" Target="../media/image75.png"/><Relationship Id="rId10" Type="http://schemas.openxmlformats.org/officeDocument/2006/relationships/image" Target="../media/image50.wmf"/><Relationship Id="rId4" Type="http://schemas.openxmlformats.org/officeDocument/2006/relationships/image" Target="../media/image74.png"/><Relationship Id="rId9" Type="http://schemas.openxmlformats.org/officeDocument/2006/relationships/oleObject" Target="../embeddings/oleObject44.bin"/></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microsoft.com/office/2018/10/relationships/comments" Target="../comments/modernComment_27E_9D6ACE07.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56.png"/><Relationship Id="rId4" Type="http://schemas.openxmlformats.org/officeDocument/2006/relationships/image" Target="../media/image81.pn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58.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57.gif"/></Relationships>
</file>

<file path=ppt/slides/_rels/slide17.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image" Target="../media/image720.png"/><Relationship Id="rId7" Type="http://schemas.openxmlformats.org/officeDocument/2006/relationships/image" Target="../media/image740.png"/><Relationship Id="rId2" Type="http://schemas.microsoft.com/office/2018/10/relationships/comments" Target="../comments/modernComment_278_CBBB4EF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92.png"/><Relationship Id="rId10" Type="http://schemas.openxmlformats.org/officeDocument/2006/relationships/image" Target="../media/image771.png"/><Relationship Id="rId4" Type="http://schemas.openxmlformats.org/officeDocument/2006/relationships/image" Target="../media/image91.png"/><Relationship Id="rId9" Type="http://schemas.openxmlformats.org/officeDocument/2006/relationships/image" Target="../media/image760.pn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46.bin"/><Relationship Id="rId4" Type="http://schemas.openxmlformats.org/officeDocument/2006/relationships/image" Target="../media/image770.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57.gif"/></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svg"/><Relationship Id="rId11" Type="http://schemas.openxmlformats.org/officeDocument/2006/relationships/oleObject" Target="../embeddings/oleObject1.bin"/><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910.png"/><Relationship Id="rId18" Type="http://schemas.openxmlformats.org/officeDocument/2006/relationships/image" Target="../media/image112.png"/><Relationship Id="rId3" Type="http://schemas.openxmlformats.org/officeDocument/2006/relationships/image" Target="../media/image9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1.png"/><Relationship Id="rId2" Type="http://schemas.openxmlformats.org/officeDocument/2006/relationships/slideLayout" Target="../slideLayouts/slideLayout2.xml"/><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vmlDrawing" Target="../drawings/vmlDrawing13.vml"/><Relationship Id="rId6" Type="http://schemas.openxmlformats.org/officeDocument/2006/relationships/image" Target="../media/image62.emf"/><Relationship Id="rId11" Type="http://schemas.openxmlformats.org/officeDocument/2006/relationships/image" Target="../media/image106.png"/><Relationship Id="rId5" Type="http://schemas.openxmlformats.org/officeDocument/2006/relationships/oleObject" Target="../embeddings/oleObject47.bin"/><Relationship Id="rId15" Type="http://schemas.openxmlformats.org/officeDocument/2006/relationships/image" Target="../media/image109.png"/><Relationship Id="rId10" Type="http://schemas.openxmlformats.org/officeDocument/2006/relationships/image" Target="../media/image105.png"/><Relationship Id="rId19" Type="http://schemas.openxmlformats.org/officeDocument/2006/relationships/image" Target="../media/image113.png"/><Relationship Id="rId4" Type="http://schemas.openxmlformats.org/officeDocument/2006/relationships/image" Target="../media/image100.png"/><Relationship Id="rId9" Type="http://schemas.openxmlformats.org/officeDocument/2006/relationships/image" Target="../media/image104.png"/><Relationship Id="rId14" Type="http://schemas.openxmlformats.org/officeDocument/2006/relationships/image" Target="../media/image108.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6.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8.bin"/><Relationship Id="rId18" Type="http://schemas.openxmlformats.org/officeDocument/2006/relationships/oleObject" Target="../embeddings/oleObject10.bin"/><Relationship Id="rId3" Type="http://schemas.openxmlformats.org/officeDocument/2006/relationships/oleObject" Target="../embeddings/oleObject1.bin"/><Relationship Id="rId7" Type="http://schemas.openxmlformats.org/officeDocument/2006/relationships/oleObject" Target="../embeddings/oleObject6.bin"/><Relationship Id="rId12" Type="http://schemas.openxmlformats.org/officeDocument/2006/relationships/image" Target="../media/image15.wmf"/><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oleObject" Target="../embeddings/oleObject7.bin"/><Relationship Id="rId5" Type="http://schemas.openxmlformats.org/officeDocument/2006/relationships/oleObject" Target="../embeddings/oleObject5.bin"/><Relationship Id="rId15" Type="http://schemas.openxmlformats.org/officeDocument/2006/relationships/image" Target="../media/image16.wmf"/><Relationship Id="rId10" Type="http://schemas.openxmlformats.org/officeDocument/2006/relationships/oleObject" Target="../embeddings/oleObject7.bin"/><Relationship Id="rId19" Type="http://schemas.openxmlformats.org/officeDocument/2006/relationships/oleObject" Target="../embeddings/oleObject11.bin"/><Relationship Id="rId4" Type="http://schemas.openxmlformats.org/officeDocument/2006/relationships/image" Target="../media/image3.emf"/><Relationship Id="rId9" Type="http://schemas.openxmlformats.org/officeDocument/2006/relationships/image" Target="../media/image30.png"/><Relationship Id="rId1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00.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0664" y="9"/>
            <a:ext cx="12191999" cy="6857991"/>
          </a:xfrm>
          <a:prstGeom prst="rect">
            <a:avLst/>
          </a:prstGeom>
        </p:spPr>
      </p:pic>
      <p:sp>
        <p:nvSpPr>
          <p:cNvPr id="10" name="Hộp Văn bản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04293" y="2386625"/>
            <a:ext cx="10202450" cy="1015663"/>
          </a:xfrm>
          <a:prstGeom prst="rect">
            <a:avLst/>
          </a:prstGeom>
          <a:noFill/>
        </p:spPr>
        <p:txBody>
          <a:bodyPr wrap="square" rtlCol="0">
            <a:spAutoFit/>
          </a:bodyPr>
          <a:lstStyle/>
          <a:p>
            <a:pPr algn="ctr" defTabSz="914377">
              <a:spcAft>
                <a:spcPts val="600"/>
              </a:spcAft>
            </a:pPr>
            <a:r>
              <a:rPr lang="en-US" sz="6000" b="1" dirty="0">
                <a:solidFill>
                  <a:srgbClr val="C00000"/>
                </a:solidFill>
                <a:latin typeface="Times New Roman" panose="02020603050405020304" pitchFamily="18" charset="0"/>
                <a:cs typeface="Times New Roman" panose="02020603050405020304" pitchFamily="18" charset="0"/>
              </a:rPr>
              <a:t>TOÁN 9</a:t>
            </a:r>
          </a:p>
        </p:txBody>
      </p:sp>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3215317" y="135555"/>
            <a:ext cx="5755274" cy="584775"/>
          </a:xfrm>
          <a:prstGeom prst="rect">
            <a:avLst/>
          </a:prstGeom>
          <a:noFill/>
        </p:spPr>
        <p:txBody>
          <a:bodyPr wrap="square" rtlCol="0">
            <a:spAutoFit/>
          </a:bodyPr>
          <a:lstStyle/>
          <a:p>
            <a:pPr defTabSz="914377"/>
            <a:r>
              <a:rPr lang="en-US" sz="3200" b="1" dirty="0" smtClean="0">
                <a:solidFill>
                  <a:srgbClr val="C00000"/>
                </a:solidFill>
                <a:latin typeface="Times New Roman" panose="02020603050405020304" pitchFamily="18" charset="0"/>
                <a:cs typeface="Times New Roman" panose="02020603050405020304" pitchFamily="18" charset="0"/>
              </a:rPr>
              <a:t>TRƯỜNG THCS HOÀI MỸ</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3207698" y="4503661"/>
            <a:ext cx="5755274" cy="584775"/>
          </a:xfrm>
          <a:prstGeom prst="rect">
            <a:avLst/>
          </a:prstGeom>
          <a:noFill/>
        </p:spPr>
        <p:txBody>
          <a:bodyPr wrap="square" rtlCol="0">
            <a:spAutoFit/>
          </a:bodyPr>
          <a:lstStyle/>
          <a:p>
            <a:pPr defTabSz="914377"/>
            <a:r>
              <a:rPr lang="en-US" sz="3200" b="1" dirty="0" smtClean="0">
                <a:solidFill>
                  <a:srgbClr val="C00000"/>
                </a:solidFill>
                <a:latin typeface="Times New Roman" panose="02020603050405020304" pitchFamily="18" charset="0"/>
                <a:cs typeface="Times New Roman" panose="02020603050405020304" pitchFamily="18" charset="0"/>
              </a:rPr>
              <a:t>GV: </a:t>
            </a:r>
            <a:r>
              <a:rPr lang="en-US" sz="3200" b="1" dirty="0" err="1" smtClean="0">
                <a:solidFill>
                  <a:srgbClr val="C00000"/>
                </a:solidFill>
                <a:latin typeface="Times New Roman" panose="02020603050405020304" pitchFamily="18" charset="0"/>
                <a:cs typeface="Times New Roman" panose="02020603050405020304" pitchFamily="18" charset="0"/>
              </a:rPr>
              <a:t>Nguyễn</a:t>
            </a:r>
            <a:r>
              <a:rPr lang="en-US" sz="3200" b="1" dirty="0" smtClean="0">
                <a:solidFill>
                  <a:srgbClr val="C00000"/>
                </a:solidFill>
                <a:latin typeface="Times New Roman" panose="02020603050405020304" pitchFamily="18" charset="0"/>
                <a:cs typeface="Times New Roman" panose="02020603050405020304" pitchFamily="18" charset="0"/>
              </a:rPr>
              <a:t> Tường Đạt</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30s">
            <a:hlinkClick r:id="" action="ppaction://media"/>
            <a:extLst>
              <a:ext uri="{FF2B5EF4-FFF2-40B4-BE49-F238E27FC236}">
                <a16:creationId xmlns:a16="http://schemas.microsoft.com/office/drawing/2014/main" id="{5FB7AAE9-6922-492F-4536-9E98E417897B}"/>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74930" y="5173289"/>
            <a:ext cx="2982562" cy="1684711"/>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10502537" y="3949700"/>
                <a:ext cx="612732" cy="4406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0" i="1" smtClean="0">
                          <a:solidFill>
                            <a:srgbClr val="FFFF00"/>
                          </a:solidFill>
                          <a:latin typeface="Cambria Math" panose="02040503050406030204" pitchFamily="18" charset="0"/>
                        </a:rPr>
                        <m:t>1</m:t>
                      </m:r>
                    </m:oMath>
                  </m:oMathPara>
                </a14:m>
                <a:endParaRPr lang="en-US" sz="2800" dirty="0">
                  <a:solidFill>
                    <a:srgbClr val="FFFF00"/>
                  </a:solidFill>
                  <a:latin typeface="+mj-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502537" y="3949700"/>
                <a:ext cx="612732" cy="440633"/>
              </a:xfrm>
              <a:prstGeom prst="rect">
                <a:avLst/>
              </a:prstGeom>
              <a:blipFill>
                <a:blip r:embed="rId13"/>
                <a:stretch>
                  <a:fillRect/>
                </a:stretch>
              </a:blipFill>
            </p:spPr>
            <p:txBody>
              <a:bodyPr/>
              <a:lstStyle/>
              <a:p>
                <a:r>
                  <a:rPr lang="en-US">
                    <a:noFill/>
                  </a:rPr>
                  <a:t> </a:t>
                </a:r>
              </a:p>
            </p:txBody>
          </p:sp>
        </mc:Fallback>
      </mc:AlternateContent>
      <p:sp>
        <p:nvSpPr>
          <p:cNvPr id="29" name="TextBox 28"/>
          <p:cNvSpPr txBox="1"/>
          <p:nvPr/>
        </p:nvSpPr>
        <p:spPr>
          <a:xfrm>
            <a:off x="10648996" y="3050780"/>
            <a:ext cx="612732" cy="553998"/>
          </a:xfrm>
          <a:prstGeom prst="rect">
            <a:avLst/>
          </a:prstGeom>
          <a:noFill/>
        </p:spPr>
        <p:txBody>
          <a:bodyPr wrap="square" lIns="0" tIns="0" rIns="0" bIns="0" rtlCol="0">
            <a:spAutoFit/>
          </a:bodyPr>
          <a:lstStyle/>
          <a:p>
            <a:r>
              <a:rPr lang="en-US" sz="3600" dirty="0">
                <a:solidFill>
                  <a:srgbClr val="FFFF00"/>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30" name="TextBox 29"/>
              <p:cNvSpPr txBox="1"/>
              <p:nvPr/>
            </p:nvSpPr>
            <p:spPr>
              <a:xfrm>
                <a:off x="7052354" y="4672412"/>
                <a:ext cx="76513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3600" b="0" i="1" smtClean="0">
                          <a:solidFill>
                            <a:srgbClr val="FFFF00"/>
                          </a:solidFill>
                          <a:latin typeface="Cambria Math" panose="02040503050406030204" pitchFamily="18" charset="0"/>
                        </a:rPr>
                        <m:t>−1</m:t>
                      </m:r>
                    </m:oMath>
                  </m:oMathPara>
                </a14:m>
                <a:endParaRPr lang="en-US" sz="36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052354" y="4672412"/>
                <a:ext cx="765132" cy="55399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51161" y="2798548"/>
                <a:ext cx="320995" cy="9282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3200" i="1">
                              <a:solidFill>
                                <a:srgbClr val="FFFF00"/>
                              </a:solidFill>
                              <a:latin typeface="Cambria Math" panose="02040503050406030204" pitchFamily="18" charset="0"/>
                              <a:cs typeface="Times New Roman" panose="02020603050405020304" pitchFamily="18" charset="0"/>
                            </a:rPr>
                          </m:ctrlPr>
                        </m:fPr>
                        <m:num>
                          <m:r>
                            <m:rPr>
                              <m:nor/>
                            </m:rPr>
                            <a:rPr lang="vi-VN" altLang="en-US" sz="3200" i="0">
                              <a:solidFill>
                                <a:srgbClr val="FFFF00"/>
                              </a:solidFill>
                              <a:latin typeface="+mj-lt"/>
                              <a:cs typeface="Times New Roman" panose="02020603050405020304" pitchFamily="18" charset="0"/>
                            </a:rPr>
                            <m:t>4</m:t>
                          </m:r>
                        </m:num>
                        <m:den>
                          <m:r>
                            <m:rPr>
                              <m:nor/>
                            </m:rPr>
                            <a:rPr lang="vi-VN" altLang="en-US" sz="3200" i="0">
                              <a:solidFill>
                                <a:srgbClr val="FFFF00"/>
                              </a:solidFill>
                              <a:latin typeface="+mj-lt"/>
                              <a:cs typeface="Times New Roman" panose="02020603050405020304" pitchFamily="18" charset="0"/>
                            </a:rPr>
                            <m:t>9</m:t>
                          </m:r>
                        </m:den>
                      </m:f>
                    </m:oMath>
                  </m:oMathPara>
                </a14:m>
                <a:endParaRPr lang="en-US" sz="3200" dirty="0">
                  <a:solidFill>
                    <a:srgbClr val="FFFF00"/>
                  </a:solidFill>
                  <a:latin typeface="+mj-l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51161" y="2798548"/>
                <a:ext cx="320995" cy="9282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flipH="1">
                <a:off x="5080879" y="4833177"/>
                <a:ext cx="490735" cy="1037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36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3600" b="0" i="0" smtClean="0">
                              <a:solidFill>
                                <a:srgbClr val="FFFF00"/>
                              </a:solidFill>
                              <a:latin typeface="+mj-lt"/>
                              <a:cs typeface="Times New Roman" panose="02020603050405020304" pitchFamily="18" charset="0"/>
                            </a:rPr>
                            <m:t>1</m:t>
                          </m:r>
                        </m:num>
                        <m:den>
                          <m:r>
                            <m:rPr>
                              <m:nor/>
                            </m:rPr>
                            <a:rPr lang="vi-VN" altLang="en-US" sz="3600" b="0" i="0" smtClean="0">
                              <a:solidFill>
                                <a:srgbClr val="FFFF00"/>
                              </a:solidFill>
                              <a:latin typeface="+mj-lt"/>
                              <a:cs typeface="Times New Roman" panose="02020603050405020304" pitchFamily="18" charset="0"/>
                            </a:rPr>
                            <m:t>2</m:t>
                          </m:r>
                        </m:den>
                      </m:f>
                    </m:oMath>
                  </m:oMathPara>
                </a14:m>
                <a:endParaRPr lang="en-US" sz="3600" dirty="0">
                  <a:solidFill>
                    <a:srgbClr val="FFFF00"/>
                  </a:solidFill>
                  <a:latin typeface="+mj-lt"/>
                </a:endParaRPr>
              </a:p>
            </p:txBody>
          </p:sp>
        </mc:Choice>
        <mc:Fallback xmlns="">
          <p:sp>
            <p:nvSpPr>
              <p:cNvPr id="32" name="TextBox 31"/>
              <p:cNvSpPr txBox="1">
                <a:spLocks noRot="1" noChangeAspect="1" noMove="1" noResize="1" noEditPoints="1" noAdjustHandles="1" noChangeArrowheads="1" noChangeShapeType="1" noTextEdit="1"/>
              </p:cNvSpPr>
              <p:nvPr/>
            </p:nvSpPr>
            <p:spPr>
              <a:xfrm flipH="1">
                <a:off x="5080879" y="4833177"/>
                <a:ext cx="490735" cy="1037848"/>
              </a:xfrm>
              <a:prstGeom prst="rect">
                <a:avLst/>
              </a:prstGeom>
              <a:blipFill>
                <a:blip r:embed="rId16"/>
                <a:stretch>
                  <a:fillRect/>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45A0983C-575E-8D15-C8C6-E7390FE2732F}"/>
              </a:ext>
            </a:extLst>
          </p:cNvPr>
          <p:cNvGraphicFramePr>
            <a:graphicFrameLocks noChangeAspect="1"/>
          </p:cNvGraphicFramePr>
          <p:nvPr>
            <p:extLst>
              <p:ext uri="{D42A27DB-BD31-4B8C-83A1-F6EECF244321}">
                <p14:modId xmlns:p14="http://schemas.microsoft.com/office/powerpoint/2010/main" val="905145130"/>
              </p:ext>
            </p:extLst>
          </p:nvPr>
        </p:nvGraphicFramePr>
        <p:xfrm>
          <a:off x="812800" y="284163"/>
          <a:ext cx="1130300" cy="571500"/>
        </p:xfrm>
        <a:graphic>
          <a:graphicData uri="http://schemas.openxmlformats.org/presentationml/2006/ole">
            <mc:AlternateContent xmlns:mc="http://schemas.openxmlformats.org/markup-compatibility/2006">
              <mc:Choice xmlns:v="urn:schemas-microsoft-com:vml" Requires="v">
                <p:oleObj spid="_x0000_s7170" name="Equation" r:id="rId17" imgW="1130040" imgH="571320" progId="Equation.DSMT4">
                  <p:embed/>
                </p:oleObj>
              </mc:Choice>
              <mc:Fallback>
                <p:oleObj name="Equation" r:id="rId17" imgW="11300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18"/>
                      <a:stretch>
                        <a:fillRect/>
                      </a:stretch>
                    </p:blipFill>
                    <p:spPr>
                      <a:xfrm>
                        <a:off x="812800" y="284163"/>
                        <a:ext cx="1130300" cy="571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31F4E74-C89C-CFAF-CA46-C98982393391}"/>
              </a:ext>
            </a:extLst>
          </p:cNvPr>
          <p:cNvGraphicFramePr>
            <a:graphicFrameLocks noChangeAspect="1"/>
          </p:cNvGraphicFramePr>
          <p:nvPr>
            <p:extLst>
              <p:ext uri="{D42A27DB-BD31-4B8C-83A1-F6EECF244321}">
                <p14:modId xmlns:p14="http://schemas.microsoft.com/office/powerpoint/2010/main" val="3073544801"/>
              </p:ext>
            </p:extLst>
          </p:nvPr>
        </p:nvGraphicFramePr>
        <p:xfrm>
          <a:off x="1978025" y="1279525"/>
          <a:ext cx="1600200" cy="571500"/>
        </p:xfrm>
        <a:graphic>
          <a:graphicData uri="http://schemas.openxmlformats.org/presentationml/2006/ole">
            <mc:AlternateContent xmlns:mc="http://schemas.openxmlformats.org/markup-compatibility/2006">
              <mc:Choice xmlns:v="urn:schemas-microsoft-com:vml" Requires="v">
                <p:oleObj spid="_x0000_s7171" name="Equation" r:id="rId19" imgW="1600200" imgH="571320" progId="Equation.DSMT4">
                  <p:embed/>
                </p:oleObj>
              </mc:Choice>
              <mc:Fallback>
                <p:oleObj name="Equation" r:id="rId19" imgW="160020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20"/>
                      <a:stretch>
                        <a:fillRect/>
                      </a:stretch>
                    </p:blipFill>
                    <p:spPr>
                      <a:xfrm>
                        <a:off x="1978025" y="1279525"/>
                        <a:ext cx="1600200" cy="571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CA2E2E9-F1D7-8612-5819-825D56E2CD92}"/>
              </a:ext>
            </a:extLst>
          </p:cNvPr>
          <p:cNvGraphicFramePr>
            <a:graphicFrameLocks noChangeAspect="1"/>
          </p:cNvGraphicFramePr>
          <p:nvPr>
            <p:extLst>
              <p:ext uri="{D42A27DB-BD31-4B8C-83A1-F6EECF244321}">
                <p14:modId xmlns:p14="http://schemas.microsoft.com/office/powerpoint/2010/main" val="2895181449"/>
              </p:ext>
            </p:extLst>
          </p:nvPr>
        </p:nvGraphicFramePr>
        <p:xfrm>
          <a:off x="5138738" y="1423988"/>
          <a:ext cx="1244600" cy="1104900"/>
        </p:xfrm>
        <a:graphic>
          <a:graphicData uri="http://schemas.openxmlformats.org/presentationml/2006/ole">
            <mc:AlternateContent xmlns:mc="http://schemas.openxmlformats.org/markup-compatibility/2006">
              <mc:Choice xmlns:v="urn:schemas-microsoft-com:vml" Requires="v">
                <p:oleObj spid="_x0000_s7172" name="Equation" r:id="rId21" imgW="1244520" imgH="1104840" progId="Equation.DSMT4">
                  <p:embed/>
                </p:oleObj>
              </mc:Choice>
              <mc:Fallback>
                <p:oleObj name="Equation" r:id="rId21" imgW="1244520" imgH="110484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22"/>
                      <a:stretch>
                        <a:fillRect/>
                      </a:stretch>
                    </p:blipFill>
                    <p:spPr>
                      <a:xfrm>
                        <a:off x="5138738" y="1423988"/>
                        <a:ext cx="1244600" cy="1104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7307283-E2BF-356D-2567-2823F7938C6E}"/>
              </a:ext>
            </a:extLst>
          </p:cNvPr>
          <p:cNvGraphicFramePr>
            <a:graphicFrameLocks noChangeAspect="1"/>
          </p:cNvGraphicFramePr>
          <p:nvPr>
            <p:extLst>
              <p:ext uri="{D42A27DB-BD31-4B8C-83A1-F6EECF244321}">
                <p14:modId xmlns:p14="http://schemas.microsoft.com/office/powerpoint/2010/main" val="2576481368"/>
              </p:ext>
            </p:extLst>
          </p:nvPr>
        </p:nvGraphicFramePr>
        <p:xfrm>
          <a:off x="8482013" y="1562100"/>
          <a:ext cx="1473200" cy="1066800"/>
        </p:xfrm>
        <a:graphic>
          <a:graphicData uri="http://schemas.openxmlformats.org/presentationml/2006/ole">
            <mc:AlternateContent xmlns:mc="http://schemas.openxmlformats.org/markup-compatibility/2006">
              <mc:Choice xmlns:v="urn:schemas-microsoft-com:vml" Requires="v">
                <p:oleObj spid="_x0000_s7173" name="Equation" r:id="rId23" imgW="1473120" imgH="1066680" progId="Equation.DSMT4">
                  <p:embed/>
                </p:oleObj>
              </mc:Choice>
              <mc:Fallback>
                <p:oleObj name="Equation" r:id="rId23" imgW="1473120" imgH="1066680" progId="Equation.DSMT4">
                  <p:embed/>
                  <p:pic>
                    <p:nvPicPr>
                      <p:cNvPr id="5" name="Object 4">
                        <a:extLst>
                          <a:ext uri="{FF2B5EF4-FFF2-40B4-BE49-F238E27FC236}">
                            <a16:creationId xmlns:a16="http://schemas.microsoft.com/office/drawing/2014/main" id="{4CA2E2E9-F1D7-8612-5819-825D56E2CD92}"/>
                          </a:ext>
                        </a:extLst>
                      </p:cNvPr>
                      <p:cNvPicPr/>
                      <p:nvPr/>
                    </p:nvPicPr>
                    <p:blipFill>
                      <a:blip r:embed="rId24"/>
                      <a:stretch>
                        <a:fillRect/>
                      </a:stretch>
                    </p:blipFill>
                    <p:spPr>
                      <a:xfrm>
                        <a:off x="8482013" y="1562100"/>
                        <a:ext cx="1473200" cy="1066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5568F71-C369-944E-01B3-2EA37F1DC0D2}"/>
              </a:ext>
            </a:extLst>
          </p:cNvPr>
          <p:cNvGraphicFramePr>
            <a:graphicFrameLocks noChangeAspect="1"/>
          </p:cNvGraphicFramePr>
          <p:nvPr>
            <p:extLst>
              <p:ext uri="{D42A27DB-BD31-4B8C-83A1-F6EECF244321}">
                <p14:modId xmlns:p14="http://schemas.microsoft.com/office/powerpoint/2010/main" val="2258578527"/>
              </p:ext>
            </p:extLst>
          </p:nvPr>
        </p:nvGraphicFramePr>
        <p:xfrm>
          <a:off x="2773363" y="3251200"/>
          <a:ext cx="1473200" cy="1066800"/>
        </p:xfrm>
        <a:graphic>
          <a:graphicData uri="http://schemas.openxmlformats.org/presentationml/2006/ole">
            <mc:AlternateContent xmlns:mc="http://schemas.openxmlformats.org/markup-compatibility/2006">
              <mc:Choice xmlns:v="urn:schemas-microsoft-com:vml" Requires="v">
                <p:oleObj spid="_x0000_s7174" name="Equation" r:id="rId25" imgW="1473120" imgH="1066680" progId="Equation.DSMT4">
                  <p:embed/>
                </p:oleObj>
              </mc:Choice>
              <mc:Fallback>
                <p:oleObj name="Equation" r:id="rId25" imgW="1473120" imgH="106668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26"/>
                      <a:stretch>
                        <a:fillRect/>
                      </a:stretch>
                    </p:blipFill>
                    <p:spPr>
                      <a:xfrm>
                        <a:off x="2773363" y="3251200"/>
                        <a:ext cx="1473200" cy="1066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87ECB4C-65D4-7987-3914-B7640779078F}"/>
              </a:ext>
            </a:extLst>
          </p:cNvPr>
          <p:cNvGraphicFramePr>
            <a:graphicFrameLocks noChangeAspect="1"/>
          </p:cNvGraphicFramePr>
          <p:nvPr>
            <p:extLst>
              <p:ext uri="{D42A27DB-BD31-4B8C-83A1-F6EECF244321}">
                <p14:modId xmlns:p14="http://schemas.microsoft.com/office/powerpoint/2010/main" val="4239579166"/>
              </p:ext>
            </p:extLst>
          </p:nvPr>
        </p:nvGraphicFramePr>
        <p:xfrm>
          <a:off x="7535361" y="2887570"/>
          <a:ext cx="1244600" cy="1066800"/>
        </p:xfrm>
        <a:graphic>
          <a:graphicData uri="http://schemas.openxmlformats.org/presentationml/2006/ole">
            <mc:AlternateContent xmlns:mc="http://schemas.openxmlformats.org/markup-compatibility/2006">
              <mc:Choice xmlns:v="urn:schemas-microsoft-com:vml" Requires="v">
                <p:oleObj spid="_x0000_s7175" name="Equation" r:id="rId27" imgW="1244520" imgH="1066680" progId="Equation.DSMT4">
                  <p:embed/>
                </p:oleObj>
              </mc:Choice>
              <mc:Fallback>
                <p:oleObj name="Equation" r:id="rId27" imgW="1244520" imgH="1066680" progId="Equation.DSMT4">
                  <p:embed/>
                  <p:pic>
                    <p:nvPicPr>
                      <p:cNvPr id="6" name="Object 5">
                        <a:extLst>
                          <a:ext uri="{FF2B5EF4-FFF2-40B4-BE49-F238E27FC236}">
                            <a16:creationId xmlns:a16="http://schemas.microsoft.com/office/drawing/2014/main" id="{37307283-E2BF-356D-2567-2823F7938C6E}"/>
                          </a:ext>
                        </a:extLst>
                      </p:cNvPr>
                      <p:cNvPicPr/>
                      <p:nvPr/>
                    </p:nvPicPr>
                    <p:blipFill>
                      <a:blip r:embed="rId28"/>
                      <a:stretch>
                        <a:fillRect/>
                      </a:stretch>
                    </p:blipFill>
                    <p:spPr>
                      <a:xfrm>
                        <a:off x="7535361" y="2887570"/>
                        <a:ext cx="1244600" cy="1066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7B5012F-30BF-597C-0195-12FA954F47E0}"/>
              </a:ext>
            </a:extLst>
          </p:cNvPr>
          <p:cNvGraphicFramePr>
            <a:graphicFrameLocks noChangeAspect="1"/>
          </p:cNvGraphicFramePr>
          <p:nvPr>
            <p:extLst>
              <p:ext uri="{D42A27DB-BD31-4B8C-83A1-F6EECF244321}">
                <p14:modId xmlns:p14="http://schemas.microsoft.com/office/powerpoint/2010/main" val="4285636113"/>
              </p:ext>
            </p:extLst>
          </p:nvPr>
        </p:nvGraphicFramePr>
        <p:xfrm>
          <a:off x="9385300" y="5584825"/>
          <a:ext cx="1397000" cy="571500"/>
        </p:xfrm>
        <a:graphic>
          <a:graphicData uri="http://schemas.openxmlformats.org/presentationml/2006/ole">
            <mc:AlternateContent xmlns:mc="http://schemas.openxmlformats.org/markup-compatibility/2006">
              <mc:Choice xmlns:v="urn:schemas-microsoft-com:vml" Requires="v">
                <p:oleObj spid="_x0000_s7176" name="Equation" r:id="rId29" imgW="1396800" imgH="571320" progId="Equation.DSMT4">
                  <p:embed/>
                </p:oleObj>
              </mc:Choice>
              <mc:Fallback>
                <p:oleObj name="Equation" r:id="rId29" imgW="139680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30"/>
                      <a:stretch>
                        <a:fillRect/>
                      </a:stretch>
                    </p:blipFill>
                    <p:spPr>
                      <a:xfrm>
                        <a:off x="9385300" y="5584825"/>
                        <a:ext cx="1397000" cy="571500"/>
                      </a:xfrm>
                      <a:prstGeom prst="rect">
                        <a:avLst/>
                      </a:prstGeom>
                    </p:spPr>
                  </p:pic>
                </p:oleObj>
              </mc:Fallback>
            </mc:AlternateContent>
          </a:graphicData>
        </a:graphic>
      </p:graphicFrame>
    </p:spTree>
    <p:extLst>
      <p:ext uri="{BB962C8B-B14F-4D97-AF65-F5344CB8AC3E}">
        <p14:creationId xmlns:p14="http://schemas.microsoft.com/office/powerpoint/2010/main" val="3327530614"/>
      </p:ext>
    </p:extLst>
  </p:cSld>
  <p:clrMapOvr>
    <a:masterClrMapping/>
  </p:clrMapOvr>
  <p:timing>
    <p:tnLst>
      <p:par>
        <p:cTn id="1" dur="indefinite" restart="never" nodeType="tmRoot">
          <p:childTnLst>
            <p:video>
              <p:cMediaNode vol="80000">
                <p:cTn id="2" fill="hold" display="0">
                  <p:stCondLst>
                    <p:cond delay="indefinite"/>
                  </p:stCondLst>
                </p:cTn>
                <p:tgtEl>
                  <p:spTgt spid="5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1274392030"/>
                  </p:ext>
                </p:extLst>
              </p:nvPr>
            </p:nvGraphicFramePr>
            <p:xfrm>
              <a:off x="1046480" y="66816"/>
              <a:ext cx="9913258" cy="6365220"/>
            </p:xfrm>
            <a:graphic>
              <a:graphicData uri="http://schemas.openxmlformats.org/drawingml/2006/table">
                <a:tbl>
                  <a:tblPr firstRow="1" bandRow="1">
                    <a:tableStyleId>{5C22544A-7EE6-4342-B048-85BDC9FD1C3A}</a:tableStyleId>
                  </a:tblPr>
                  <a:tblGrid>
                    <a:gridCol w="4956629">
                      <a:extLst>
                        <a:ext uri="{9D8B030D-6E8A-4147-A177-3AD203B41FA5}">
                          <a16:colId xmlns:a16="http://schemas.microsoft.com/office/drawing/2014/main" val="3916506450"/>
                        </a:ext>
                      </a:extLst>
                    </a:gridCol>
                    <a:gridCol w="4956629">
                      <a:extLst>
                        <a:ext uri="{9D8B030D-6E8A-4147-A177-3AD203B41FA5}">
                          <a16:colId xmlns:a16="http://schemas.microsoft.com/office/drawing/2014/main" val="3807445980"/>
                        </a:ext>
                      </a:extLst>
                    </a:gridCol>
                  </a:tblGrid>
                  <a:tr h="1747168">
                    <a:tc>
                      <a:txBody>
                        <a:bodyPr/>
                        <a:lstStyle/>
                        <a:p>
                          <a:pPr algn="ctr"/>
                          <a:r>
                            <a:rPr lang="en-US" sz="3200" dirty="0">
                              <a:latin typeface="Times New Roman" panose="02020603050405020304" pitchFamily="18" charset="0"/>
                              <a:cs typeface="Times New Roman" panose="02020603050405020304" pitchFamily="18" charset="0"/>
                            </a:rPr>
                            <a:t>CỘT A</a:t>
                          </a:r>
                        </a:p>
                        <a:p>
                          <a:pPr algn="ct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b="1" i="1" smtClean="0">
                                  <a:latin typeface="Times New Roman" panose="02020603050405020304" pitchFamily="18" charset="0"/>
                                  <a:cs typeface="Times New Roman" panose="02020603050405020304" pitchFamily="18" charset="0"/>
                                </a:rPr>
                                <m:t>a</m:t>
                              </m:r>
                              <m:r>
                                <m:rPr>
                                  <m:nor/>
                                </m:rPr>
                                <a:rPr lang="en-US" sz="3200" b="1" i="0" smtClean="0">
                                  <a:latin typeface="Times New Roman" panose="02020603050405020304" pitchFamily="18" charset="0"/>
                                  <a:cs typeface="Times New Roman" panose="02020603050405020304" pitchFamily="18" charset="0"/>
                                </a:rPr>
                                <m:t> </m:t>
                              </m:r>
                              <m:r>
                                <m:rPr>
                                  <m:nor/>
                                </m:rPr>
                                <a:rPr lang="en-US" sz="3200" b="1" i="0" smtClean="0">
                                  <a:latin typeface="Times New Roman" panose="02020603050405020304" pitchFamily="18" charset="0"/>
                                  <a:ea typeface="Cambria Math" panose="02040503050406030204" pitchFamily="18" charset="0"/>
                                  <a:cs typeface="Times New Roman" panose="02020603050405020304" pitchFamily="18" charset="0"/>
                                </a:rPr>
                                <m:t>≠ 0</m:t>
                              </m:r>
                            </m:oMath>
                          </a14:m>
                          <a:r>
                            <a:rPr lang="en-US" sz="3200" dirty="0">
                              <a:latin typeface="Times New Roman" panose="02020603050405020304" pitchFamily="18" charset="0"/>
                              <a:cs typeface="Times New Roman" panose="02020603050405020304" pitchFamily="18" charset="0"/>
                            </a:rPr>
                            <a:t>)</a:t>
                          </a:r>
                        </a:p>
                      </a:txBody>
                      <a:tcPr anchor="ctr">
                        <a:solidFill>
                          <a:schemeClr val="accent6">
                            <a:lumMod val="5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CỘT B</a:t>
                          </a:r>
                        </a:p>
                        <a:p>
                          <a:pPr algn="ct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b="1" i="1" smtClean="0">
                                  <a:latin typeface="Times New Roman" panose="02020603050405020304" pitchFamily="18" charset="0"/>
                                  <a:cs typeface="Times New Roman" panose="02020603050405020304" pitchFamily="18" charset="0"/>
                                </a:rPr>
                                <m:t>a</m:t>
                              </m:r>
                            </m:oMath>
                          </a14:m>
                          <a:endParaRPr lang="en-US" sz="3200" i="1" dirty="0">
                            <a:latin typeface="Times New Roman" panose="02020603050405020304" pitchFamily="18" charset="0"/>
                            <a:cs typeface="Times New Roman" panose="02020603050405020304" pitchFamily="18" charset="0"/>
                          </a:endParaRPr>
                        </a:p>
                      </a:txBody>
                      <a:tcPr anchor="ctr">
                        <a:solidFill>
                          <a:schemeClr val="accent6">
                            <a:lumMod val="50000"/>
                          </a:schemeClr>
                        </a:solidFill>
                      </a:tcPr>
                    </a:tc>
                    <a:extLst>
                      <a:ext uri="{0D108BD9-81ED-4DB2-BD59-A6C34878D82A}">
                        <a16:rowId xmlns:a16="http://schemas.microsoft.com/office/drawing/2014/main" val="3022459727"/>
                      </a:ext>
                    </a:extLst>
                  </a:tr>
                  <a:tr h="962067">
                    <a:tc>
                      <a:txBody>
                        <a:bodyPr/>
                        <a:lstStyle/>
                        <a:p>
                          <a:endParaRPr lang="en-US" sz="3200"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887170154"/>
                      </a:ext>
                    </a:extLst>
                  </a:tr>
                  <a:tr h="876638">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569327666"/>
                      </a:ext>
                    </a:extLst>
                  </a:tr>
                  <a:tr h="1110566">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672117536"/>
                      </a:ext>
                    </a:extLst>
                  </a:tr>
                  <a:tr h="897761">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928981569"/>
                      </a:ext>
                    </a:extLst>
                  </a:tr>
                  <a:tr h="771020">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544288257"/>
                      </a:ext>
                    </a:extLst>
                  </a:tr>
                </a:tbl>
              </a:graphicData>
            </a:graphic>
          </p:graphicFrame>
        </mc:Choice>
        <mc:Fallback xmlns="">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1274392030"/>
                  </p:ext>
                </p:extLst>
              </p:nvPr>
            </p:nvGraphicFramePr>
            <p:xfrm>
              <a:off x="1046480" y="66816"/>
              <a:ext cx="9913258" cy="6365220"/>
            </p:xfrm>
            <a:graphic>
              <a:graphicData uri="http://schemas.openxmlformats.org/drawingml/2006/table">
                <a:tbl>
                  <a:tblPr firstRow="1" bandRow="1">
                    <a:tableStyleId>{5C22544A-7EE6-4342-B048-85BDC9FD1C3A}</a:tableStyleId>
                  </a:tblPr>
                  <a:tblGrid>
                    <a:gridCol w="4956629">
                      <a:extLst>
                        <a:ext uri="{9D8B030D-6E8A-4147-A177-3AD203B41FA5}">
                          <a16:colId xmlns:a16="http://schemas.microsoft.com/office/drawing/2014/main" val="3916506450"/>
                        </a:ext>
                      </a:extLst>
                    </a:gridCol>
                    <a:gridCol w="4956629">
                      <a:extLst>
                        <a:ext uri="{9D8B030D-6E8A-4147-A177-3AD203B41FA5}">
                          <a16:colId xmlns:a16="http://schemas.microsoft.com/office/drawing/2014/main" val="3807445980"/>
                        </a:ext>
                      </a:extLst>
                    </a:gridCol>
                  </a:tblGrid>
                  <a:tr h="1747168">
                    <a:tc>
                      <a:txBody>
                        <a:bodyPr/>
                        <a:lstStyle/>
                        <a:p>
                          <a:endParaRPr lang="en-US"/>
                        </a:p>
                      </a:txBody>
                      <a:tcPr anchor="ctr">
                        <a:blipFill>
                          <a:blip r:embed="rId3"/>
                          <a:stretch>
                            <a:fillRect l="-123" t="-348" r="-100491" b="-265157"/>
                          </a:stretch>
                        </a:blipFill>
                      </a:tcPr>
                    </a:tc>
                    <a:tc>
                      <a:txBody>
                        <a:bodyPr/>
                        <a:lstStyle/>
                        <a:p>
                          <a:endParaRPr lang="en-US"/>
                        </a:p>
                      </a:txBody>
                      <a:tcPr anchor="ctr">
                        <a:blipFill>
                          <a:blip r:embed="rId3"/>
                          <a:stretch>
                            <a:fillRect l="-100246" t="-348" r="-615" b="-265157"/>
                          </a:stretch>
                        </a:blipFill>
                      </a:tcPr>
                    </a:tc>
                    <a:extLst>
                      <a:ext uri="{0D108BD9-81ED-4DB2-BD59-A6C34878D82A}">
                        <a16:rowId xmlns:a16="http://schemas.microsoft.com/office/drawing/2014/main" val="3022459727"/>
                      </a:ext>
                    </a:extLst>
                  </a:tr>
                  <a:tr h="962067">
                    <a:tc>
                      <a:txBody>
                        <a:bodyPr/>
                        <a:lstStyle/>
                        <a:p>
                          <a:pPr/>
                          <a:endParaRPr lang="en-US" sz="3200"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887170154"/>
                      </a:ext>
                    </a:extLst>
                  </a:tr>
                  <a:tr h="876638">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569327666"/>
                      </a:ext>
                    </a:extLst>
                  </a:tr>
                  <a:tr h="1110566">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672117536"/>
                      </a:ext>
                    </a:extLst>
                  </a:tr>
                  <a:tr h="897761">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928981569"/>
                      </a:ext>
                    </a:extLst>
                  </a:tr>
                  <a:tr h="771020">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544288257"/>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a:off x="7892790" y="2072251"/>
                <a:ext cx="51243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vi-VN" sz="2800" b="0" i="0" smtClean="0">
                          <a:solidFill>
                            <a:srgbClr val="FFFF00"/>
                          </a:solidFill>
                          <a:latin typeface="+mj-lt"/>
                        </a:rPr>
                        <m:t>−1</m:t>
                      </m:r>
                    </m:oMath>
                  </m:oMathPara>
                </a14:m>
                <a:endParaRPr lang="en-US" sz="2800" dirty="0">
                  <a:solidFill>
                    <a:srgbClr val="FFFF00"/>
                  </a:solidFill>
                  <a:latin typeface="+mj-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892790" y="2072251"/>
                <a:ext cx="512433"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0800000" flipH="1" flipV="1">
                <a:off x="7813053" y="2908163"/>
                <a:ext cx="50892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vi-VN" sz="2800" b="0" i="0" smtClean="0">
                          <a:solidFill>
                            <a:srgbClr val="FFFF00"/>
                          </a:solidFill>
                          <a:latin typeface="+mj-lt"/>
                        </a:rPr>
                        <m:t>−3</m:t>
                      </m:r>
                    </m:oMath>
                  </m:oMathPara>
                </a14:m>
                <a:endParaRPr lang="en-US" sz="2800" dirty="0">
                  <a:solidFill>
                    <a:srgbClr val="FFFF00"/>
                  </a:solidFill>
                  <a:latin typeface="+mj-lt"/>
                </a:endParaRPr>
              </a:p>
            </p:txBody>
          </p:sp>
        </mc:Choice>
        <mc:Fallback xmlns="">
          <p:sp>
            <p:nvSpPr>
              <p:cNvPr id="17" name="TextBox 16"/>
              <p:cNvSpPr txBox="1">
                <a:spLocks noRot="1" noChangeAspect="1" noMove="1" noResize="1" noEditPoints="1" noAdjustHandles="1" noChangeArrowheads="1" noChangeShapeType="1" noTextEdit="1"/>
              </p:cNvSpPr>
              <p:nvPr/>
            </p:nvSpPr>
            <p:spPr>
              <a:xfrm rot="10800000" flipH="1" flipV="1">
                <a:off x="7813053" y="2908163"/>
                <a:ext cx="508929"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flipH="1">
                <a:off x="7903640" y="3847727"/>
                <a:ext cx="490735"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24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2400" b="0" i="0" smtClean="0">
                              <a:solidFill>
                                <a:srgbClr val="FFFF00"/>
                              </a:solidFill>
                              <a:latin typeface="+mj-lt"/>
                              <a:cs typeface="Times New Roman" panose="02020603050405020304" pitchFamily="18" charset="0"/>
                            </a:rPr>
                            <m:t>1</m:t>
                          </m:r>
                        </m:num>
                        <m:den>
                          <m:r>
                            <m:rPr>
                              <m:nor/>
                            </m:rPr>
                            <a:rPr lang="vi-VN" altLang="en-US" sz="2400" b="0" i="0" smtClean="0">
                              <a:solidFill>
                                <a:srgbClr val="FFFF00"/>
                              </a:solidFill>
                              <a:latin typeface="+mj-lt"/>
                              <a:cs typeface="Times New Roman" panose="02020603050405020304" pitchFamily="18" charset="0"/>
                            </a:rPr>
                            <m:t>2</m:t>
                          </m:r>
                        </m:den>
                      </m:f>
                    </m:oMath>
                  </m:oMathPara>
                </a14:m>
                <a:endParaRPr lang="en-US" sz="2400" dirty="0">
                  <a:solidFill>
                    <a:srgbClr val="FF0000"/>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flipH="1">
                <a:off x="7903640" y="3847727"/>
                <a:ext cx="490735" cy="691471"/>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8108731" y="5864423"/>
            <a:ext cx="554204" cy="369332"/>
          </a:xfrm>
          <a:prstGeom prst="rect">
            <a:avLst/>
          </a:prstGeom>
          <a:noFill/>
        </p:spPr>
        <p:txBody>
          <a:bodyPr wrap="square" lIns="0" tIns="0" rIns="0" bIns="0" rtlCol="0">
            <a:spAutoFit/>
          </a:bodyPr>
          <a:lstStyle/>
          <a:p>
            <a:r>
              <a:rPr lang="vi-VN" sz="2400" dirty="0">
                <a:solidFill>
                  <a:srgbClr val="FFFF00"/>
                </a:solidFill>
                <a:latin typeface="+mj-lt"/>
              </a:rPr>
              <a:t>1</a:t>
            </a:r>
            <a:endParaRPr lang="en-US" sz="2400" dirty="0">
              <a:solidFill>
                <a:srgbClr val="FFFF00"/>
              </a:solidFill>
              <a:latin typeface="+mj-lt"/>
            </a:endParaRPr>
          </a:p>
        </p:txBody>
      </p:sp>
      <mc:AlternateContent xmlns:mc="http://schemas.openxmlformats.org/markup-compatibility/2006" xmlns:a14="http://schemas.microsoft.com/office/drawing/2010/main">
        <mc:Choice Requires="a14">
          <p:sp>
            <p:nvSpPr>
              <p:cNvPr id="24" name="TextBox 23"/>
              <p:cNvSpPr txBox="1"/>
              <p:nvPr/>
            </p:nvSpPr>
            <p:spPr>
              <a:xfrm flipH="1">
                <a:off x="7876167" y="4855562"/>
                <a:ext cx="445816" cy="6924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24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2400" b="0" i="0" smtClean="0">
                              <a:solidFill>
                                <a:srgbClr val="FFFF00"/>
                              </a:solidFill>
                              <a:latin typeface="Times New Roman" panose="02020603050405020304" pitchFamily="18" charset="0"/>
                              <a:cs typeface="Times New Roman" panose="02020603050405020304" pitchFamily="18" charset="0"/>
                            </a:rPr>
                            <m:t>4</m:t>
                          </m:r>
                        </m:num>
                        <m:den>
                          <m:r>
                            <m:rPr>
                              <m:nor/>
                            </m:rPr>
                            <a:rPr lang="vi-VN" altLang="en-US" sz="2400" b="0" i="0" smtClean="0">
                              <a:solidFill>
                                <a:srgbClr val="FFFF00"/>
                              </a:solidFill>
                              <a:latin typeface="Times New Roman" panose="02020603050405020304" pitchFamily="18" charset="0"/>
                              <a:cs typeface="Times New Roman" panose="02020603050405020304" pitchFamily="18" charset="0"/>
                            </a:rPr>
                            <m:t>9</m:t>
                          </m:r>
                        </m:den>
                      </m:f>
                    </m:oMath>
                  </m:oMathPara>
                </a14:m>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flipH="1">
                <a:off x="7876167" y="4855562"/>
                <a:ext cx="445816" cy="692497"/>
              </a:xfrm>
              <a:prstGeom prst="rect">
                <a:avLst/>
              </a:prstGeom>
              <a:blipFill>
                <a:blip r:embed="rId7"/>
                <a:stretch>
                  <a:fillRect/>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24C814B2-4BA5-35EE-90A1-8A5F50B27056}"/>
              </a:ext>
            </a:extLst>
          </p:cNvPr>
          <p:cNvGraphicFramePr>
            <a:graphicFrameLocks noChangeAspect="1"/>
          </p:cNvGraphicFramePr>
          <p:nvPr>
            <p:extLst>
              <p:ext uri="{D42A27DB-BD31-4B8C-83A1-F6EECF244321}">
                <p14:modId xmlns:p14="http://schemas.microsoft.com/office/powerpoint/2010/main" val="1165695297"/>
              </p:ext>
            </p:extLst>
          </p:nvPr>
        </p:nvGraphicFramePr>
        <p:xfrm>
          <a:off x="2908108" y="920553"/>
          <a:ext cx="1333500" cy="571500"/>
        </p:xfrm>
        <a:graphic>
          <a:graphicData uri="http://schemas.openxmlformats.org/presentationml/2006/ole">
            <mc:AlternateContent xmlns:mc="http://schemas.openxmlformats.org/markup-compatibility/2006">
              <mc:Choice xmlns:v="urn:schemas-microsoft-com:vml" Requires="v">
                <p:oleObj spid="_x0000_s8194" name="Equation" r:id="rId8" imgW="1333440" imgH="571320" progId="Equation.DSMT4">
                  <p:embed/>
                </p:oleObj>
              </mc:Choice>
              <mc:Fallback>
                <p:oleObj name="Equation" r:id="rId8" imgW="1333440" imgH="571320" progId="Equation.DSMT4">
                  <p:embed/>
                  <p:pic>
                    <p:nvPicPr>
                      <p:cNvPr id="2" name="Object 1">
                        <a:extLst>
                          <a:ext uri="{FF2B5EF4-FFF2-40B4-BE49-F238E27FC236}">
                            <a16:creationId xmlns:a16="http://schemas.microsoft.com/office/drawing/2014/main" id="{0AC59449-F194-7BF1-EEF2-C7CA68D5058A}"/>
                          </a:ext>
                        </a:extLst>
                      </p:cNvPr>
                      <p:cNvPicPr/>
                      <p:nvPr/>
                    </p:nvPicPr>
                    <p:blipFill>
                      <a:blip r:embed="rId9"/>
                      <a:stretch>
                        <a:fillRect/>
                      </a:stretch>
                    </p:blipFill>
                    <p:spPr>
                      <a:xfrm>
                        <a:off x="2908108" y="920553"/>
                        <a:ext cx="1333500" cy="571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085D2A4-4739-A53E-6941-862F652ED09C}"/>
              </a:ext>
            </a:extLst>
          </p:cNvPr>
          <p:cNvGraphicFramePr>
            <a:graphicFrameLocks noChangeAspect="1"/>
          </p:cNvGraphicFramePr>
          <p:nvPr>
            <p:extLst>
              <p:ext uri="{D42A27DB-BD31-4B8C-83A1-F6EECF244321}">
                <p14:modId xmlns:p14="http://schemas.microsoft.com/office/powerpoint/2010/main" val="4054293974"/>
              </p:ext>
            </p:extLst>
          </p:nvPr>
        </p:nvGraphicFramePr>
        <p:xfrm>
          <a:off x="2640629" y="1916135"/>
          <a:ext cx="1397000" cy="571500"/>
        </p:xfrm>
        <a:graphic>
          <a:graphicData uri="http://schemas.openxmlformats.org/presentationml/2006/ole">
            <mc:AlternateContent xmlns:mc="http://schemas.openxmlformats.org/markup-compatibility/2006">
              <mc:Choice xmlns:v="urn:schemas-microsoft-com:vml" Requires="v">
                <p:oleObj spid="_x0000_s8195" name="Equation" r:id="rId10" imgW="1396800" imgH="571320" progId="Equation.DSMT4">
                  <p:embed/>
                </p:oleObj>
              </mc:Choice>
              <mc:Fallback>
                <p:oleObj name="Equation" r:id="rId10" imgW="1396800" imgH="571320" progId="Equation.DSMT4">
                  <p:embed/>
                  <p:pic>
                    <p:nvPicPr>
                      <p:cNvPr id="11" name="Object 10">
                        <a:extLst>
                          <a:ext uri="{FF2B5EF4-FFF2-40B4-BE49-F238E27FC236}">
                            <a16:creationId xmlns:a16="http://schemas.microsoft.com/office/drawing/2014/main" id="{D7B5012F-30BF-597C-0195-12FA954F47E0}"/>
                          </a:ext>
                        </a:extLst>
                      </p:cNvPr>
                      <p:cNvPicPr/>
                      <p:nvPr/>
                    </p:nvPicPr>
                    <p:blipFill>
                      <a:blip r:embed="rId11"/>
                      <a:stretch>
                        <a:fillRect/>
                      </a:stretch>
                    </p:blipFill>
                    <p:spPr>
                      <a:xfrm>
                        <a:off x="2640629" y="1916135"/>
                        <a:ext cx="1397000" cy="571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8DC10ED-F4D7-8C7E-E113-D4AA6103A587}"/>
              </a:ext>
            </a:extLst>
          </p:cNvPr>
          <p:cNvGraphicFramePr>
            <a:graphicFrameLocks noChangeAspect="1"/>
          </p:cNvGraphicFramePr>
          <p:nvPr>
            <p:extLst>
              <p:ext uri="{D42A27DB-BD31-4B8C-83A1-F6EECF244321}">
                <p14:modId xmlns:p14="http://schemas.microsoft.com/office/powerpoint/2010/main" val="2068291129"/>
              </p:ext>
            </p:extLst>
          </p:nvPr>
        </p:nvGraphicFramePr>
        <p:xfrm>
          <a:off x="2539029" y="2767550"/>
          <a:ext cx="1600200" cy="571500"/>
        </p:xfrm>
        <a:graphic>
          <a:graphicData uri="http://schemas.openxmlformats.org/presentationml/2006/ole">
            <mc:AlternateContent xmlns:mc="http://schemas.openxmlformats.org/markup-compatibility/2006">
              <mc:Choice xmlns:v="urn:schemas-microsoft-com:vml" Requires="v">
                <p:oleObj spid="_x0000_s8196" name="Equation" r:id="rId12" imgW="1600200" imgH="571320" progId="Equation.DSMT4">
                  <p:embed/>
                </p:oleObj>
              </mc:Choice>
              <mc:Fallback>
                <p:oleObj name="Equation" r:id="rId12" imgW="1600200" imgH="57132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13"/>
                      <a:stretch>
                        <a:fillRect/>
                      </a:stretch>
                    </p:blipFill>
                    <p:spPr>
                      <a:xfrm>
                        <a:off x="2539029" y="2767550"/>
                        <a:ext cx="1600200" cy="571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EED2FCE-73E3-7EA1-D495-905C99E2DFEB}"/>
              </a:ext>
            </a:extLst>
          </p:cNvPr>
          <p:cNvGraphicFramePr>
            <a:graphicFrameLocks noChangeAspect="1"/>
          </p:cNvGraphicFramePr>
          <p:nvPr>
            <p:extLst>
              <p:ext uri="{D42A27DB-BD31-4B8C-83A1-F6EECF244321}">
                <p14:modId xmlns:p14="http://schemas.microsoft.com/office/powerpoint/2010/main" val="2742324645"/>
              </p:ext>
            </p:extLst>
          </p:nvPr>
        </p:nvGraphicFramePr>
        <p:xfrm>
          <a:off x="2608160" y="3640337"/>
          <a:ext cx="1244600" cy="1104900"/>
        </p:xfrm>
        <a:graphic>
          <a:graphicData uri="http://schemas.openxmlformats.org/presentationml/2006/ole">
            <mc:AlternateContent xmlns:mc="http://schemas.openxmlformats.org/markup-compatibility/2006">
              <mc:Choice xmlns:v="urn:schemas-microsoft-com:vml" Requires="v">
                <p:oleObj spid="_x0000_s8197" name="Equation" r:id="rId14" imgW="1244520" imgH="1104840" progId="Equation.DSMT4">
                  <p:embed/>
                </p:oleObj>
              </mc:Choice>
              <mc:Fallback>
                <p:oleObj name="Equation" r:id="rId14" imgW="1244520" imgH="1104840" progId="Equation.DSMT4">
                  <p:embed/>
                  <p:pic>
                    <p:nvPicPr>
                      <p:cNvPr id="5" name="Object 4">
                        <a:extLst>
                          <a:ext uri="{FF2B5EF4-FFF2-40B4-BE49-F238E27FC236}">
                            <a16:creationId xmlns:a16="http://schemas.microsoft.com/office/drawing/2014/main" id="{4CA2E2E9-F1D7-8612-5819-825D56E2CD92}"/>
                          </a:ext>
                        </a:extLst>
                      </p:cNvPr>
                      <p:cNvPicPr/>
                      <p:nvPr/>
                    </p:nvPicPr>
                    <p:blipFill>
                      <a:blip r:embed="rId15"/>
                      <a:stretch>
                        <a:fillRect/>
                      </a:stretch>
                    </p:blipFill>
                    <p:spPr>
                      <a:xfrm>
                        <a:off x="2608160" y="3640337"/>
                        <a:ext cx="1244600" cy="1104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53F211D-B324-2C89-AAE5-DD50C713CB6C}"/>
              </a:ext>
            </a:extLst>
          </p:cNvPr>
          <p:cNvGraphicFramePr>
            <a:graphicFrameLocks noChangeAspect="1"/>
          </p:cNvGraphicFramePr>
          <p:nvPr>
            <p:extLst>
              <p:ext uri="{D42A27DB-BD31-4B8C-83A1-F6EECF244321}">
                <p14:modId xmlns:p14="http://schemas.microsoft.com/office/powerpoint/2010/main" val="650165000"/>
              </p:ext>
            </p:extLst>
          </p:nvPr>
        </p:nvGraphicFramePr>
        <p:xfrm>
          <a:off x="2716213" y="4725988"/>
          <a:ext cx="1320800" cy="952500"/>
        </p:xfrm>
        <a:graphic>
          <a:graphicData uri="http://schemas.openxmlformats.org/presentationml/2006/ole">
            <mc:AlternateContent xmlns:mc="http://schemas.openxmlformats.org/markup-compatibility/2006">
              <mc:Choice xmlns:v="urn:schemas-microsoft-com:vml" Requires="v">
                <p:oleObj spid="_x0000_s8198" name="Equation" r:id="rId16" imgW="1320480" imgH="952200" progId="Equation.DSMT4">
                  <p:embed/>
                </p:oleObj>
              </mc:Choice>
              <mc:Fallback>
                <p:oleObj name="Equation" r:id="rId16" imgW="1320480" imgH="952200" progId="Equation.DSMT4">
                  <p:embed/>
                  <p:pic>
                    <p:nvPicPr>
                      <p:cNvPr id="7" name="Object 6">
                        <a:extLst>
                          <a:ext uri="{FF2B5EF4-FFF2-40B4-BE49-F238E27FC236}">
                            <a16:creationId xmlns:a16="http://schemas.microsoft.com/office/drawing/2014/main" id="{45568F71-C369-944E-01B3-2EA37F1DC0D2}"/>
                          </a:ext>
                        </a:extLst>
                      </p:cNvPr>
                      <p:cNvPicPr/>
                      <p:nvPr/>
                    </p:nvPicPr>
                    <p:blipFill>
                      <a:blip r:embed="rId17"/>
                      <a:stretch>
                        <a:fillRect/>
                      </a:stretch>
                    </p:blipFill>
                    <p:spPr>
                      <a:xfrm>
                        <a:off x="2716213" y="4725988"/>
                        <a:ext cx="1320800" cy="952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826B0FD-C4C7-C257-FC62-6DD62CA541E5}"/>
              </a:ext>
            </a:extLst>
          </p:cNvPr>
          <p:cNvGraphicFramePr>
            <a:graphicFrameLocks noChangeAspect="1"/>
          </p:cNvGraphicFramePr>
          <p:nvPr>
            <p:extLst>
              <p:ext uri="{D42A27DB-BD31-4B8C-83A1-F6EECF244321}">
                <p14:modId xmlns:p14="http://schemas.microsoft.com/office/powerpoint/2010/main" val="570457871"/>
              </p:ext>
            </p:extLst>
          </p:nvPr>
        </p:nvGraphicFramePr>
        <p:xfrm>
          <a:off x="2722460" y="5714744"/>
          <a:ext cx="1130300" cy="571500"/>
        </p:xfrm>
        <a:graphic>
          <a:graphicData uri="http://schemas.openxmlformats.org/presentationml/2006/ole">
            <mc:AlternateContent xmlns:mc="http://schemas.openxmlformats.org/markup-compatibility/2006">
              <mc:Choice xmlns:v="urn:schemas-microsoft-com:vml" Requires="v">
                <p:oleObj spid="_x0000_s8199" name="Equation" r:id="rId18" imgW="1130040" imgH="571320" progId="Equation.DSMT4">
                  <p:embed/>
                </p:oleObj>
              </mc:Choice>
              <mc:Fallback>
                <p:oleObj name="Equation" r:id="rId18" imgW="113004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19"/>
                      <a:stretch>
                        <a:fillRect/>
                      </a:stretch>
                    </p:blipFill>
                    <p:spPr>
                      <a:xfrm>
                        <a:off x="2722460" y="5714744"/>
                        <a:ext cx="1130300" cy="571500"/>
                      </a:xfrm>
                      <a:prstGeom prst="rect">
                        <a:avLst/>
                      </a:prstGeom>
                    </p:spPr>
                  </p:pic>
                </p:oleObj>
              </mc:Fallback>
            </mc:AlternateContent>
          </a:graphicData>
        </a:graphic>
      </p:graphicFrame>
    </p:spTree>
    <p:extLst>
      <p:ext uri="{BB962C8B-B14F-4D97-AF65-F5344CB8AC3E}">
        <p14:creationId xmlns:p14="http://schemas.microsoft.com/office/powerpoint/2010/main" val="21707348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77" y="36399"/>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999" y="957943"/>
            <a:ext cx="11900473" cy="5782491"/>
          </a:xfrm>
        </p:spPr>
        <p:txBody>
          <a:bodyPr/>
          <a:lstStyle/>
          <a:p>
            <a:pPr marL="0" lvl="0" indent="0">
              <a:buNone/>
            </a:pP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507999" y="1420215"/>
                <a:ext cx="11207112" cy="1088375"/>
              </a:xfrm>
              <a:prstGeom prst="rect">
                <a:avLst/>
              </a:prstGeom>
            </p:spPr>
            <p:txBody>
              <a:bodyPr wrap="square">
                <a:spAutoFit/>
              </a:bodyPr>
              <a:lstStyle/>
              <a:p>
                <a:r>
                  <a:rPr lang="vi-VN" altLang="en-US" sz="3200" dirty="0">
                    <a:solidFill>
                      <a:schemeClr val="bg1"/>
                    </a:solidFill>
                    <a:latin typeface="+mj-lt"/>
                    <a:ea typeface="Times New Roman" panose="02020603050405020304" pitchFamily="18" charset="0"/>
                    <a:cs typeface="Times New Roman" panose="02020603050405020304" pitchFamily="18" charset="0"/>
                  </a:rPr>
                  <a:t>Hàm số nào sau đây có  dạng</a:t>
                </a:r>
                <a:r>
                  <a:rPr lang="en-US" altLang="en-US" sz="3200" dirty="0">
                    <a:solidFill>
                      <a:schemeClr val="bg1"/>
                    </a:solidFill>
                    <a:latin typeface="+mj-lt"/>
                    <a:ea typeface="Times New Roman" panose="02020603050405020304" pitchFamily="18" charset="0"/>
                    <a:cs typeface="Times New Roman" panose="02020603050405020304" pitchFamily="18" charset="0"/>
                  </a:rPr>
                  <a:t>               </a:t>
                </a:r>
                <a:r>
                  <a:rPr lang="vi-VN" altLang="en-US" sz="3200" dirty="0">
                    <a:solidFill>
                      <a:schemeClr val="bg1"/>
                    </a:solidFill>
                    <a:latin typeface="+mj-lt"/>
                    <a:ea typeface="Times New Roman" panose="02020603050405020304" pitchFamily="18" charset="0"/>
                    <a:cs typeface="Times New Roman" panose="02020603050405020304" pitchFamily="18" charset="0"/>
                  </a:rPr>
                  <a:t>. Đối với những hàm số đó xác định hệ số </a:t>
                </a:r>
                <a14:m>
                  <m:oMath xmlns:m="http://schemas.openxmlformats.org/officeDocument/2006/math">
                    <m:r>
                      <a:rPr lang="vi-VN" altLang="en-US" sz="3200" i="1" dirty="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a:t>
                </a:r>
                <a:endParaRPr lang="vi-VN" altLang="en-US" sz="4400" dirty="0">
                  <a:solidFill>
                    <a:schemeClr val="bg1"/>
                  </a:solidFill>
                  <a:latin typeface="+mj-lt"/>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07999" y="1420215"/>
                <a:ext cx="11207112" cy="1088375"/>
              </a:xfrm>
              <a:prstGeom prst="rect">
                <a:avLst/>
              </a:prstGeom>
              <a:blipFill>
                <a:blip r:embed="rId3"/>
                <a:stretch>
                  <a:fillRect l="-1359" t="-8380"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3986" y="2510826"/>
                <a:ext cx="2314060" cy="646331"/>
              </a:xfrm>
              <a:prstGeom prst="rect">
                <a:avLst/>
              </a:prstGeom>
            </p:spPr>
            <p:txBody>
              <a:bodyPr wrap="square">
                <a:spAutoFit/>
              </a:bodyPr>
              <a:lstStyle/>
              <a:p>
                <a:pPr lvl="0"/>
                <a:r>
                  <a:rPr lang="vi-VN" altLang="en-US" sz="3600" dirty="0">
                    <a:solidFill>
                      <a:schemeClr val="bg1"/>
                    </a:solidFill>
                    <a:latin typeface="Times New Roman" panose="02020603050405020304" pitchFamily="18" charset="0"/>
                    <a:cs typeface="Times New Roman" panose="02020603050405020304" pitchFamily="18" charset="0"/>
                  </a:rPr>
                  <a:t>a)</a:t>
                </a:r>
                <a:r>
                  <a:rPr lang="en-US" alt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altLang="en-US" sz="36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43986" y="2510826"/>
                <a:ext cx="2314060" cy="646331"/>
              </a:xfrm>
              <a:prstGeom prst="rect">
                <a:avLst/>
              </a:prstGeom>
              <a:blipFill>
                <a:blip r:embed="rId4"/>
                <a:stretch>
                  <a:fillRect l="-817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62537" y="2515945"/>
                <a:ext cx="2622572" cy="646331"/>
              </a:xfrm>
              <a:prstGeom prst="rect">
                <a:avLst/>
              </a:prstGeom>
            </p:spPr>
            <p:txBody>
              <a:bodyPr wrap="square">
                <a:spAutoFit/>
              </a:bodyPr>
              <a:lstStyle/>
              <a:p>
                <a:pPr lvl="0"/>
                <a:r>
                  <a:rPr lang="vi-VN" sz="3600" dirty="0">
                    <a:solidFill>
                      <a:schemeClr val="bg1"/>
                    </a:solidFill>
                    <a:latin typeface="Times New Roman" panose="02020603050405020304" pitchFamily="18" charset="0"/>
                    <a:cs typeface="Times New Roman" panose="02020603050405020304" pitchFamily="18" charset="0"/>
                  </a:rPr>
                  <a:t>b)</a:t>
                </a:r>
                <a:r>
                  <a:rPr lang="vi-VN" alt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200" b="0" i="1" smtClean="0">
                        <a:solidFill>
                          <a:schemeClr val="bg1"/>
                        </a:solidFill>
                        <a:latin typeface="Cambria Math" panose="02040503050406030204" pitchFamily="18" charset="0"/>
                        <a:cs typeface="Times New Roman" panose="02020603050405020304" pitchFamily="18" charset="0"/>
                      </a:rPr>
                      <m:t>                  </m:t>
                    </m:r>
                    <m:r>
                      <a:rPr lang="vi-VN" altLang="en-US" sz="3200" b="0" i="1" smtClean="0">
                        <a:solidFill>
                          <a:schemeClr val="bg1"/>
                        </a:solidFill>
                        <a:latin typeface="Cambria Math" panose="02040503050406030204" pitchFamily="18" charset="0"/>
                        <a:cs typeface="Times New Roman" panose="02020603050405020304" pitchFamily="18" charset="0"/>
                      </a:rPr>
                      <m:t>;</m:t>
                    </m:r>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162537" y="2515945"/>
                <a:ext cx="2622572" cy="646331"/>
              </a:xfrm>
              <a:prstGeom prst="rect">
                <a:avLst/>
              </a:prstGeom>
              <a:blipFill>
                <a:blip r:embed="rId5"/>
                <a:stretch>
                  <a:fillRect l="-720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197674" y="2435650"/>
                <a:ext cx="2622572"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c)</a:t>
                </a:r>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0" smtClean="0">
                        <a:solidFill>
                          <a:schemeClr val="bg1"/>
                        </a:solidFill>
                        <a:latin typeface="Cambria Math" panose="02040503050406030204" pitchFamily="18" charset="0"/>
                        <a:cs typeface="Times New Roman" panose="02020603050405020304" pitchFamily="18" charset="0"/>
                      </a:rPr>
                      <m:t>;</m:t>
                    </m:r>
                  </m:oMath>
                </a14:m>
                <a:r>
                  <a:rPr lang="vi-VN" alt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6197674" y="2435650"/>
                <a:ext cx="2622572" cy="646331"/>
              </a:xfrm>
              <a:prstGeom prst="rect">
                <a:avLst/>
              </a:prstGeom>
              <a:blipFill>
                <a:blip r:embed="rId6"/>
                <a:stretch>
                  <a:fillRect l="-720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32811" y="2449718"/>
                <a:ext cx="2383823"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d)</a:t>
                </a:r>
                <a14:m>
                  <m:oMath xmlns:m="http://schemas.openxmlformats.org/officeDocument/2006/math">
                    <m:r>
                      <a:rPr lang="en-US"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sz="3600" dirty="0"/>
              </a:p>
            </p:txBody>
          </p:sp>
        </mc:Choice>
        <mc:Fallback xmlns="">
          <p:sp>
            <p:nvSpPr>
              <p:cNvPr id="15" name="Rectangle 14"/>
              <p:cNvSpPr>
                <a:spLocks noRot="1" noChangeAspect="1" noMove="1" noResize="1" noEditPoints="1" noAdjustHandles="1" noChangeArrowheads="1" noChangeShapeType="1" noTextEdit="1"/>
              </p:cNvSpPr>
              <p:nvPr/>
            </p:nvSpPr>
            <p:spPr>
              <a:xfrm>
                <a:off x="9232811" y="2449718"/>
                <a:ext cx="2383823" cy="646331"/>
              </a:xfrm>
              <a:prstGeom prst="rect">
                <a:avLst/>
              </a:prstGeom>
              <a:blipFill>
                <a:blip r:embed="rId7"/>
                <a:stretch>
                  <a:fillRect l="-7928" t="-16981" b="-33019"/>
                </a:stretch>
              </a:blipFill>
            </p:spPr>
            <p:txBody>
              <a:bodyPr/>
              <a:lstStyle/>
              <a:p>
                <a:r>
                  <a:rPr lang="en-US">
                    <a:noFill/>
                  </a:rPr>
                  <a:t> </a:t>
                </a:r>
              </a:p>
            </p:txBody>
          </p:sp>
        </mc:Fallback>
      </mc:AlternateContent>
      <p:sp>
        <p:nvSpPr>
          <p:cNvPr id="17" name="Rectangle 16"/>
          <p:cNvSpPr/>
          <p:nvPr/>
        </p:nvSpPr>
        <p:spPr>
          <a:xfrm>
            <a:off x="5141180" y="3080689"/>
            <a:ext cx="1897375" cy="523220"/>
          </a:xfrm>
          <a:prstGeom prst="rect">
            <a:avLst/>
          </a:prstGeom>
        </p:spPr>
        <p:txBody>
          <a:bodyPr wrap="square">
            <a:spAutoFit/>
          </a:bodyPr>
          <a:lstStyle/>
          <a:p>
            <a:r>
              <a:rPr lang="vi-VN" altLang="en-US"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800" dirty="0">
              <a:solidFill>
                <a:srgbClr val="FFFF00"/>
              </a:solidFill>
            </a:endParaRPr>
          </a:p>
        </p:txBody>
      </p:sp>
      <p:pic>
        <p:nvPicPr>
          <p:cNvPr id="16" name="Picture 1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b="8819"/>
          <a:stretch/>
        </p:blipFill>
        <p:spPr>
          <a:xfrm>
            <a:off x="10619234" y="266553"/>
            <a:ext cx="1150400" cy="918876"/>
          </a:xfrm>
          <a:prstGeom prst="rect">
            <a:avLst/>
          </a:prstGeom>
        </p:spPr>
      </p:pic>
      <p:graphicFrame>
        <p:nvGraphicFramePr>
          <p:cNvPr id="4" name="Object 3">
            <a:extLst>
              <a:ext uri="{FF2B5EF4-FFF2-40B4-BE49-F238E27FC236}">
                <a16:creationId xmlns:a16="http://schemas.microsoft.com/office/drawing/2014/main" id="{CACF70DD-C6B1-DCED-F12E-AB8940456FAB}"/>
              </a:ext>
            </a:extLst>
          </p:cNvPr>
          <p:cNvGraphicFramePr>
            <a:graphicFrameLocks noChangeAspect="1"/>
          </p:cNvGraphicFramePr>
          <p:nvPr>
            <p:extLst>
              <p:ext uri="{D42A27DB-BD31-4B8C-83A1-F6EECF244321}">
                <p14:modId xmlns:p14="http://schemas.microsoft.com/office/powerpoint/2010/main" val="3641001283"/>
              </p:ext>
            </p:extLst>
          </p:nvPr>
        </p:nvGraphicFramePr>
        <p:xfrm>
          <a:off x="3963304" y="254549"/>
          <a:ext cx="3248025" cy="838200"/>
        </p:xfrm>
        <a:graphic>
          <a:graphicData uri="http://schemas.openxmlformats.org/presentationml/2006/ole">
            <mc:AlternateContent xmlns:mc="http://schemas.openxmlformats.org/markup-compatibility/2006">
              <mc:Choice xmlns:v="urn:schemas-microsoft-com:vml" Requires="v">
                <p:oleObj spid="_x0000_s9218" name="Equation" r:id="rId9" imgW="3248090" imgH="838434" progId="Equation.DSMT4">
                  <p:embed/>
                </p:oleObj>
              </mc:Choice>
              <mc:Fallback>
                <p:oleObj name="Equation" r:id="rId9" imgW="3248090" imgH="838434" progId="Equation.DSMT4">
                  <p:embed/>
                  <p:pic>
                    <p:nvPicPr>
                      <p:cNvPr id="4" name="Object 3"/>
                      <p:cNvPicPr/>
                      <p:nvPr/>
                    </p:nvPicPr>
                    <p:blipFill>
                      <a:blip r:embed="rId10"/>
                      <a:stretch>
                        <a:fillRect/>
                      </a:stretch>
                    </p:blipFill>
                    <p:spPr>
                      <a:xfrm>
                        <a:off x="3963304" y="254549"/>
                        <a:ext cx="3248025"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F103E88-27F6-21CE-8B53-C02111662A13}"/>
              </a:ext>
            </a:extLst>
          </p:cNvPr>
          <p:cNvGraphicFramePr>
            <a:graphicFrameLocks noChangeAspect="1"/>
          </p:cNvGraphicFramePr>
          <p:nvPr>
            <p:extLst>
              <p:ext uri="{D42A27DB-BD31-4B8C-83A1-F6EECF244321}">
                <p14:modId xmlns:p14="http://schemas.microsoft.com/office/powerpoint/2010/main" val="531929500"/>
              </p:ext>
            </p:extLst>
          </p:nvPr>
        </p:nvGraphicFramePr>
        <p:xfrm>
          <a:off x="5429250" y="1431925"/>
          <a:ext cx="1447800" cy="584200"/>
        </p:xfrm>
        <a:graphic>
          <a:graphicData uri="http://schemas.openxmlformats.org/presentationml/2006/ole">
            <mc:AlternateContent xmlns:mc="http://schemas.openxmlformats.org/markup-compatibility/2006">
              <mc:Choice xmlns:v="urn:schemas-microsoft-com:vml" Requires="v">
                <p:oleObj spid="_x0000_s9219" name="Equation" r:id="rId11" imgW="1447560" imgH="583920" progId="Equation.DSMT4">
                  <p:embed/>
                </p:oleObj>
              </mc:Choice>
              <mc:Fallback>
                <p:oleObj name="Equation" r:id="rId11" imgW="1447560" imgH="583920" progId="Equation.DSMT4">
                  <p:embed/>
                  <p:pic>
                    <p:nvPicPr>
                      <p:cNvPr id="4" name="Object 3">
                        <a:extLst>
                          <a:ext uri="{FF2B5EF4-FFF2-40B4-BE49-F238E27FC236}">
                            <a16:creationId xmlns:a16="http://schemas.microsoft.com/office/drawing/2014/main" id="{CACF70DD-C6B1-DCED-F12E-AB8940456FAB}"/>
                          </a:ext>
                        </a:extLst>
                      </p:cNvPr>
                      <p:cNvPicPr/>
                      <p:nvPr/>
                    </p:nvPicPr>
                    <p:blipFill>
                      <a:blip r:embed="rId12"/>
                      <a:stretch>
                        <a:fillRect/>
                      </a:stretch>
                    </p:blipFill>
                    <p:spPr>
                      <a:xfrm>
                        <a:off x="5429250" y="1431925"/>
                        <a:ext cx="1447800" cy="584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AEEE0BD-EE7F-F9B2-CF8C-D1A7A4BF2ABF}"/>
              </a:ext>
            </a:extLst>
          </p:cNvPr>
          <p:cNvGraphicFramePr>
            <a:graphicFrameLocks noChangeAspect="1"/>
          </p:cNvGraphicFramePr>
          <p:nvPr>
            <p:extLst>
              <p:ext uri="{D42A27DB-BD31-4B8C-83A1-F6EECF244321}">
                <p14:modId xmlns:p14="http://schemas.microsoft.com/office/powerpoint/2010/main" val="527885178"/>
              </p:ext>
            </p:extLst>
          </p:nvPr>
        </p:nvGraphicFramePr>
        <p:xfrm>
          <a:off x="987804" y="2550667"/>
          <a:ext cx="1130300" cy="571500"/>
        </p:xfrm>
        <a:graphic>
          <a:graphicData uri="http://schemas.openxmlformats.org/presentationml/2006/ole">
            <mc:AlternateContent xmlns:mc="http://schemas.openxmlformats.org/markup-compatibility/2006">
              <mc:Choice xmlns:v="urn:schemas-microsoft-com:vml" Requires="v">
                <p:oleObj spid="_x0000_s9220" name="Equation" r:id="rId13" imgW="1130040" imgH="571320" progId="Equation.DSMT4">
                  <p:embed/>
                </p:oleObj>
              </mc:Choice>
              <mc:Fallback>
                <p:oleObj name="Equation" r:id="rId13" imgW="113004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14"/>
                      <a:stretch>
                        <a:fillRect/>
                      </a:stretch>
                    </p:blipFill>
                    <p:spPr>
                      <a:xfrm>
                        <a:off x="987804" y="2550667"/>
                        <a:ext cx="1130300" cy="571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20285AE-1AA1-800E-DC4A-9AE39E45B628}"/>
              </a:ext>
            </a:extLst>
          </p:cNvPr>
          <p:cNvGraphicFramePr>
            <a:graphicFrameLocks noChangeAspect="1"/>
          </p:cNvGraphicFramePr>
          <p:nvPr>
            <p:extLst>
              <p:ext uri="{D42A27DB-BD31-4B8C-83A1-F6EECF244321}">
                <p14:modId xmlns:p14="http://schemas.microsoft.com/office/powerpoint/2010/main" val="374932731"/>
              </p:ext>
            </p:extLst>
          </p:nvPr>
        </p:nvGraphicFramePr>
        <p:xfrm>
          <a:off x="3650406" y="2518271"/>
          <a:ext cx="1600200" cy="571500"/>
        </p:xfrm>
        <a:graphic>
          <a:graphicData uri="http://schemas.openxmlformats.org/presentationml/2006/ole">
            <mc:AlternateContent xmlns:mc="http://schemas.openxmlformats.org/markup-compatibility/2006">
              <mc:Choice xmlns:v="urn:schemas-microsoft-com:vml" Requires="v">
                <p:oleObj spid="_x0000_s9221" name="Equation" r:id="rId15" imgW="1600200" imgH="571320" progId="Equation.DSMT4">
                  <p:embed/>
                </p:oleObj>
              </mc:Choice>
              <mc:Fallback>
                <p:oleObj name="Equation" r:id="rId15" imgW="1600200" imgH="57132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16"/>
                      <a:stretch>
                        <a:fillRect/>
                      </a:stretch>
                    </p:blipFill>
                    <p:spPr>
                      <a:xfrm>
                        <a:off x="3650406" y="2518271"/>
                        <a:ext cx="1600200" cy="571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B748E89-AEA4-D1B0-887A-0DC9591C55F1}"/>
              </a:ext>
            </a:extLst>
          </p:cNvPr>
          <p:cNvGraphicFramePr>
            <a:graphicFrameLocks noChangeAspect="1"/>
          </p:cNvGraphicFramePr>
          <p:nvPr>
            <p:extLst>
              <p:ext uri="{D42A27DB-BD31-4B8C-83A1-F6EECF244321}">
                <p14:modId xmlns:p14="http://schemas.microsoft.com/office/powerpoint/2010/main" val="1630124873"/>
              </p:ext>
            </p:extLst>
          </p:nvPr>
        </p:nvGraphicFramePr>
        <p:xfrm>
          <a:off x="6701889" y="2240417"/>
          <a:ext cx="1473200" cy="1066800"/>
        </p:xfrm>
        <a:graphic>
          <a:graphicData uri="http://schemas.openxmlformats.org/presentationml/2006/ole">
            <mc:AlternateContent xmlns:mc="http://schemas.openxmlformats.org/markup-compatibility/2006">
              <mc:Choice xmlns:v="urn:schemas-microsoft-com:vml" Requires="v">
                <p:oleObj spid="_x0000_s9222" name="Equation" r:id="rId17" imgW="1473120" imgH="1066680" progId="Equation.DSMT4">
                  <p:embed/>
                </p:oleObj>
              </mc:Choice>
              <mc:Fallback>
                <p:oleObj name="Equation" r:id="rId17" imgW="1473120" imgH="1066680" progId="Equation.DSMT4">
                  <p:embed/>
                  <p:pic>
                    <p:nvPicPr>
                      <p:cNvPr id="7" name="Object 6">
                        <a:extLst>
                          <a:ext uri="{FF2B5EF4-FFF2-40B4-BE49-F238E27FC236}">
                            <a16:creationId xmlns:a16="http://schemas.microsoft.com/office/drawing/2014/main" id="{45568F71-C369-944E-01B3-2EA37F1DC0D2}"/>
                          </a:ext>
                        </a:extLst>
                      </p:cNvPr>
                      <p:cNvPicPr/>
                      <p:nvPr/>
                    </p:nvPicPr>
                    <p:blipFill>
                      <a:blip r:embed="rId18"/>
                      <a:stretch>
                        <a:fillRect/>
                      </a:stretch>
                    </p:blipFill>
                    <p:spPr>
                      <a:xfrm>
                        <a:off x="6701889" y="2240417"/>
                        <a:ext cx="1473200" cy="1066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0C0F52B-FF6E-2BE1-C764-A35E8EC7AFD4}"/>
              </a:ext>
            </a:extLst>
          </p:cNvPr>
          <p:cNvGraphicFramePr>
            <a:graphicFrameLocks noChangeAspect="1"/>
          </p:cNvGraphicFramePr>
          <p:nvPr>
            <p:extLst>
              <p:ext uri="{D42A27DB-BD31-4B8C-83A1-F6EECF244321}">
                <p14:modId xmlns:p14="http://schemas.microsoft.com/office/powerpoint/2010/main" val="2301698591"/>
              </p:ext>
            </p:extLst>
          </p:nvPr>
        </p:nvGraphicFramePr>
        <p:xfrm>
          <a:off x="9865823" y="2214563"/>
          <a:ext cx="1244600" cy="1066800"/>
        </p:xfrm>
        <a:graphic>
          <a:graphicData uri="http://schemas.openxmlformats.org/presentationml/2006/ole">
            <mc:AlternateContent xmlns:mc="http://schemas.openxmlformats.org/markup-compatibility/2006">
              <mc:Choice xmlns:v="urn:schemas-microsoft-com:vml" Requires="v">
                <p:oleObj spid="_x0000_s9223" name="Equation" r:id="rId19" imgW="1244520" imgH="1066680" progId="Equation.DSMT4">
                  <p:embed/>
                </p:oleObj>
              </mc:Choice>
              <mc:Fallback>
                <p:oleObj name="Equation" r:id="rId19" imgW="1244520" imgH="1066680" progId="Equation.DSMT4">
                  <p:embed/>
                  <p:pic>
                    <p:nvPicPr>
                      <p:cNvPr id="5" name="Object 4">
                        <a:extLst>
                          <a:ext uri="{FF2B5EF4-FFF2-40B4-BE49-F238E27FC236}">
                            <a16:creationId xmlns:a16="http://schemas.microsoft.com/office/drawing/2014/main" id="{4CA2E2E9-F1D7-8612-5819-825D56E2CD92}"/>
                          </a:ext>
                        </a:extLst>
                      </p:cNvPr>
                      <p:cNvPicPr/>
                      <p:nvPr/>
                    </p:nvPicPr>
                    <p:blipFill>
                      <a:blip r:embed="rId20"/>
                      <a:stretch>
                        <a:fillRect/>
                      </a:stretch>
                    </p:blipFill>
                    <p:spPr>
                      <a:xfrm>
                        <a:off x="9865823" y="2214563"/>
                        <a:ext cx="1244600" cy="1066800"/>
                      </a:xfrm>
                      <a:prstGeom prst="rect">
                        <a:avLst/>
                      </a:prstGeom>
                    </p:spPr>
                  </p:pic>
                </p:oleObj>
              </mc:Fallback>
            </mc:AlternateContent>
          </a:graphicData>
        </a:graphic>
      </p:graphicFrame>
      <p:grpSp>
        <p:nvGrpSpPr>
          <p:cNvPr id="28" name="Group 27">
            <a:extLst>
              <a:ext uri="{FF2B5EF4-FFF2-40B4-BE49-F238E27FC236}">
                <a16:creationId xmlns:a16="http://schemas.microsoft.com/office/drawing/2014/main" id="{F57350C8-6C18-1A53-E5ED-291AFF7E850A}"/>
              </a:ext>
            </a:extLst>
          </p:cNvPr>
          <p:cNvGrpSpPr/>
          <p:nvPr/>
        </p:nvGrpSpPr>
        <p:grpSpPr>
          <a:xfrm>
            <a:off x="352696" y="3460750"/>
            <a:ext cx="7743553" cy="635000"/>
            <a:chOff x="352696" y="3460750"/>
            <a:chExt cx="7743553" cy="635000"/>
          </a:xfrm>
        </p:grpSpPr>
        <p:sp>
          <p:nvSpPr>
            <p:cNvPr id="18" name="Rectangle 17"/>
            <p:cNvSpPr/>
            <p:nvPr/>
          </p:nvSpPr>
          <p:spPr>
            <a:xfrm>
              <a:off x="352696" y="3486849"/>
              <a:ext cx="7743553"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hàm số có dạng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aphicFrame>
          <p:nvGraphicFramePr>
            <p:cNvPr id="14" name="Object 13">
              <a:extLst>
                <a:ext uri="{FF2B5EF4-FFF2-40B4-BE49-F238E27FC236}">
                  <a16:creationId xmlns:a16="http://schemas.microsoft.com/office/drawing/2014/main" id="{180F461D-9608-6D63-F3AA-4641A1B6DE44}"/>
                </a:ext>
              </a:extLst>
            </p:cNvPr>
            <p:cNvGraphicFramePr>
              <a:graphicFrameLocks noChangeAspect="1"/>
            </p:cNvGraphicFramePr>
            <p:nvPr>
              <p:extLst>
                <p:ext uri="{D42A27DB-BD31-4B8C-83A1-F6EECF244321}">
                  <p14:modId xmlns:p14="http://schemas.microsoft.com/office/powerpoint/2010/main" val="3047792806"/>
                </p:ext>
              </p:extLst>
            </p:nvPr>
          </p:nvGraphicFramePr>
          <p:xfrm>
            <a:off x="3870175" y="3460750"/>
            <a:ext cx="2692400" cy="635000"/>
          </p:xfrm>
          <a:graphic>
            <a:graphicData uri="http://schemas.openxmlformats.org/presentationml/2006/ole">
              <mc:AlternateContent xmlns:mc="http://schemas.openxmlformats.org/markup-compatibility/2006">
                <mc:Choice xmlns:v="urn:schemas-microsoft-com:vml" Requires="v">
                  <p:oleObj spid="_x0000_s9224" name="Equation" r:id="rId21" imgW="2692080" imgH="634680" progId="Equation.DSMT4">
                    <p:embed/>
                  </p:oleObj>
                </mc:Choice>
                <mc:Fallback>
                  <p:oleObj name="Equation" r:id="rId21" imgW="2692080" imgH="634680" progId="Equation.DSMT4">
                    <p:embed/>
                    <p:pic>
                      <p:nvPicPr>
                        <p:cNvPr id="6" name="Object 5">
                          <a:extLst>
                            <a:ext uri="{FF2B5EF4-FFF2-40B4-BE49-F238E27FC236}">
                              <a16:creationId xmlns:a16="http://schemas.microsoft.com/office/drawing/2014/main" id="{1F103E88-27F6-21CE-8B53-C02111662A13}"/>
                            </a:ext>
                          </a:extLst>
                        </p:cNvPr>
                        <p:cNvPicPr/>
                        <p:nvPr/>
                      </p:nvPicPr>
                      <p:blipFill>
                        <a:blip r:embed="rId22"/>
                        <a:stretch>
                          <a:fillRect/>
                        </a:stretch>
                      </p:blipFill>
                      <p:spPr>
                        <a:xfrm>
                          <a:off x="3870175" y="3460750"/>
                          <a:ext cx="2692400" cy="635000"/>
                        </a:xfrm>
                        <a:prstGeom prst="rect">
                          <a:avLst/>
                        </a:prstGeom>
                      </p:spPr>
                    </p:pic>
                  </p:oleObj>
                </mc:Fallback>
              </mc:AlternateContent>
            </a:graphicData>
          </a:graphic>
        </p:graphicFrame>
      </p:grpSp>
      <p:grpSp>
        <p:nvGrpSpPr>
          <p:cNvPr id="34" name="Group 33">
            <a:extLst>
              <a:ext uri="{FF2B5EF4-FFF2-40B4-BE49-F238E27FC236}">
                <a16:creationId xmlns:a16="http://schemas.microsoft.com/office/drawing/2014/main" id="{6BC67525-B7D2-66EC-00E4-BADF15032AFB}"/>
              </a:ext>
            </a:extLst>
          </p:cNvPr>
          <p:cNvGrpSpPr/>
          <p:nvPr/>
        </p:nvGrpSpPr>
        <p:grpSpPr>
          <a:xfrm>
            <a:off x="352696" y="3985454"/>
            <a:ext cx="4036425" cy="602070"/>
            <a:chOff x="352696" y="3985454"/>
            <a:chExt cx="4036425" cy="602070"/>
          </a:xfrm>
        </p:grpSpPr>
        <p:grpSp>
          <p:nvGrpSpPr>
            <p:cNvPr id="29" name="Group 28">
              <a:extLst>
                <a:ext uri="{FF2B5EF4-FFF2-40B4-BE49-F238E27FC236}">
                  <a16:creationId xmlns:a16="http://schemas.microsoft.com/office/drawing/2014/main" id="{B0D890AD-3EB2-8A23-D06C-739FCF07A9DA}"/>
                </a:ext>
              </a:extLst>
            </p:cNvPr>
            <p:cNvGrpSpPr/>
            <p:nvPr/>
          </p:nvGrpSpPr>
          <p:grpSpPr>
            <a:xfrm>
              <a:off x="352696" y="3985454"/>
              <a:ext cx="3773220" cy="602070"/>
              <a:chOff x="352696" y="3985454"/>
              <a:chExt cx="3773220" cy="602070"/>
            </a:xfrm>
          </p:grpSpPr>
          <mc:AlternateContent xmlns:mc="http://schemas.openxmlformats.org/markup-compatibility/2006" xmlns:a14="http://schemas.microsoft.com/office/drawing/2010/main">
            <mc:Choice Requires="a14">
              <p:sp>
                <p:nvSpPr>
                  <p:cNvPr id="20" name="Rectangle 19"/>
                  <p:cNvSpPr/>
                  <p:nvPr/>
                </p:nvSpPr>
                <p:spPr>
                  <a:xfrm>
                    <a:off x="352696" y="4002749"/>
                    <a:ext cx="3773220" cy="584775"/>
                  </a:xfrm>
                  <a:prstGeom prst="rect">
                    <a:avLst/>
                  </a:prstGeom>
                </p:spPr>
                <p:txBody>
                  <a:bodyPr wrap="square">
                    <a:spAutoFit/>
                  </a:bodyPr>
                  <a:lstStyle/>
                  <a:p>
                    <a:pPr lvl="0"/>
                    <a:r>
                      <a:rPr lang="en-US" sz="3200" dirty="0">
                        <a:solidFill>
                          <a:schemeClr val="bg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en-US" sz="3200" b="0" i="0" smtClean="0">
                            <a:solidFill>
                              <a:schemeClr val="bg1"/>
                            </a:solidFill>
                            <a:latin typeface="Cambria Math" panose="020405030504060302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52696" y="4002749"/>
                    <a:ext cx="3773220" cy="584775"/>
                  </a:xfrm>
                  <a:prstGeom prst="rect">
                    <a:avLst/>
                  </a:prstGeom>
                  <a:blipFill>
                    <a:blip r:embed="rId23"/>
                    <a:stretch>
                      <a:fillRect l="-4200"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Object 18">
                    <a:extLst>
                      <a:ext uri="{FF2B5EF4-FFF2-40B4-BE49-F238E27FC236}">
                        <a16:creationId xmlns:a16="http://schemas.microsoft.com/office/drawing/2014/main" id="{137FC0B5-3FDF-49AE-1BB3-251FC2DF9B0C}"/>
                      </a:ext>
                    </a:extLst>
                  </p:cNvPr>
                  <p:cNvGraphicFramePr>
                    <a:graphicFrameLocks noChangeAspect="1"/>
                  </p:cNvGraphicFramePr>
                  <p:nvPr>
                    <p:extLst>
                      <p:ext uri="{D42A27DB-BD31-4B8C-83A1-F6EECF244321}">
                        <p14:modId xmlns:p14="http://schemas.microsoft.com/office/powerpoint/2010/main" val="3066484914"/>
                      </p:ext>
                    </p:extLst>
                  </p:nvPr>
                </p:nvGraphicFramePr>
                <p:xfrm>
                  <a:off x="949874" y="3985454"/>
                  <a:ext cx="1130300" cy="571500"/>
                </p:xfrm>
                <a:graphic>
                  <a:graphicData uri="http://schemas.openxmlformats.org/presentationml/2006/ole">
                    <mc:AlternateContent>
                      <mc:Choice xmlns:v="urn:schemas-microsoft-com:vml" Requires="v">
                        <p:oleObj spid="_x0000_s9225" name="Equation" r:id="rId24" imgW="1130040" imgH="571320" progId="Equation.DSMT4">
                          <p:embed/>
                        </p:oleObj>
                      </mc:Choice>
                      <mc:Fallback>
                        <p:oleObj name="Equation" r:id="rId24" imgW="113004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14"/>
                              <a:stretch>
                                <a:fillRect/>
                              </a:stretch>
                            </p:blipFill>
                            <p:spPr>
                              <a:xfrm>
                                <a:off x="949874" y="3985454"/>
                                <a:ext cx="1130300" cy="571500"/>
                              </a:xfrm>
                              <a:prstGeom prst="rect">
                                <a:avLst/>
                              </a:prstGeom>
                            </p:spPr>
                          </p:pic>
                        </p:oleObj>
                      </mc:Fallback>
                    </mc:AlternateContent>
                  </a:graphicData>
                </a:graphic>
              </p:graphicFrame>
            </mc:Choice>
            <mc:Fallback xmlns="">
              <p:graphicFrame>
                <p:nvGraphicFramePr>
                  <p:cNvPr id="19" name="Object 18">
                    <a:extLst>
                      <a:ext uri="{FF2B5EF4-FFF2-40B4-BE49-F238E27FC236}">
                        <a16:creationId xmlns:a16="http://schemas.microsoft.com/office/drawing/2014/main" id="{137FC0B5-3FDF-49AE-1BB3-251FC2DF9B0C}"/>
                      </a:ext>
                    </a:extLst>
                  </p:cNvPr>
                  <p:cNvGraphicFramePr>
                    <a:graphicFrameLocks noChangeAspect="1"/>
                  </p:cNvGraphicFramePr>
                  <p:nvPr>
                    <p:extLst>
                      <p:ext uri="{D42A27DB-BD31-4B8C-83A1-F6EECF244321}">
                        <p14:modId xmlns:p14="http://schemas.microsoft.com/office/powerpoint/2010/main" val="3066484914"/>
                      </p:ext>
                    </p:extLst>
                  </p:nvPr>
                </p:nvGraphicFramePr>
                <p:xfrm>
                  <a:off x="949874" y="3985454"/>
                  <a:ext cx="1130300" cy="571500"/>
                </p:xfrm>
                <a:graphic>
                  <a:graphicData uri="http://schemas.openxmlformats.org/presentationml/2006/ole">
                    <mc:AlternateContent>
                      <mc:Choice xmlns:v="urn:schemas-microsoft-com:vml" Requires="v">
                        <p:oleObj name="Equation" r:id="rId25" imgW="1130040" imgH="571320" progId="Equation.DSMT4">
                          <p:embed/>
                        </p:oleObj>
                      </mc:Choice>
                      <mc:Fallback>
                        <p:oleObj name="Equation" r:id="rId25" imgW="113004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26"/>
                              <a:stretch>
                                <a:fillRect/>
                              </a:stretch>
                            </p:blipFill>
                            <p:spPr>
                              <a:xfrm>
                                <a:off x="949874" y="3985454"/>
                                <a:ext cx="1130300" cy="571500"/>
                              </a:xfrm>
                              <a:prstGeom prst="rect">
                                <a:avLst/>
                              </a:prstGeom>
                            </p:spPr>
                          </p:pic>
                        </p:oleObj>
                      </mc:Fallback>
                    </mc:AlternateContent>
                  </a:graphicData>
                </a:graphic>
              </p:graphicFrame>
            </mc:Fallback>
          </mc:AlternateContent>
        </p:grpSp>
        <p:sp>
          <p:nvSpPr>
            <p:cNvPr id="21" name="Rectangle 20">
              <a:extLst>
                <a:ext uri="{FF2B5EF4-FFF2-40B4-BE49-F238E27FC236}">
                  <a16:creationId xmlns:a16="http://schemas.microsoft.com/office/drawing/2014/main" id="{F7D6D879-97C9-1DDE-1E4D-868F2C44E392}"/>
                </a:ext>
              </a:extLst>
            </p:cNvPr>
            <p:cNvSpPr/>
            <p:nvPr/>
          </p:nvSpPr>
          <p:spPr>
            <a:xfrm>
              <a:off x="2011809" y="3994593"/>
              <a:ext cx="2377312"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a:t>
              </a:r>
            </a:p>
          </p:txBody>
        </p:sp>
      </p:grpSp>
      <p:grpSp>
        <p:nvGrpSpPr>
          <p:cNvPr id="30" name="Group 29">
            <a:extLst>
              <a:ext uri="{FF2B5EF4-FFF2-40B4-BE49-F238E27FC236}">
                <a16:creationId xmlns:a16="http://schemas.microsoft.com/office/drawing/2014/main" id="{38C32218-656A-FD9B-2577-3AF504A27068}"/>
              </a:ext>
            </a:extLst>
          </p:cNvPr>
          <p:cNvGrpSpPr/>
          <p:nvPr/>
        </p:nvGrpSpPr>
        <p:grpSpPr>
          <a:xfrm>
            <a:off x="6152605" y="4037522"/>
            <a:ext cx="4741818" cy="586968"/>
            <a:chOff x="6152605" y="4037522"/>
            <a:chExt cx="4741818" cy="586968"/>
          </a:xfrm>
        </p:grpSpPr>
        <mc:AlternateContent xmlns:mc="http://schemas.openxmlformats.org/markup-compatibility/2006" xmlns:a14="http://schemas.microsoft.com/office/drawing/2010/main">
          <mc:Choice Requires="a14">
            <p:sp>
              <p:nvSpPr>
                <p:cNvPr id="23" name="Rectangle 22"/>
                <p:cNvSpPr/>
                <p:nvPr/>
              </p:nvSpPr>
              <p:spPr>
                <a:xfrm>
                  <a:off x="6152605" y="4039715"/>
                  <a:ext cx="4741818" cy="584775"/>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en-US" sz="3200" b="0" i="1" smtClean="0">
                          <a:solidFill>
                            <a:schemeClr val="bg1"/>
                          </a:solidFill>
                          <a:latin typeface="Cambria Math" panose="02040503050406030204" pitchFamily="18" charset="0"/>
                          <a:cs typeface="Times New Roman" panose="02020603050405020304" pitchFamily="18" charset="0"/>
                        </a:rPr>
                        <m:t>                 </m:t>
                      </m:r>
                    </m:oMath>
                  </a14:m>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vi-VN" sz="3200" i="1"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m:t>
                      </m:r>
                      <m:r>
                        <a:rPr lang="vi-VN" altLang="en-US" sz="3200" i="1"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23" name="Rectangle 22"/>
                <p:cNvSpPr>
                  <a:spLocks noRot="1" noChangeAspect="1" noMove="1" noResize="1" noEditPoints="1" noAdjustHandles="1" noChangeArrowheads="1" noChangeShapeType="1" noTextEdit="1"/>
                </p:cNvSpPr>
                <p:nvPr/>
              </p:nvSpPr>
              <p:spPr>
                <a:xfrm>
                  <a:off x="6152605" y="4039715"/>
                  <a:ext cx="4741818" cy="584775"/>
                </a:xfrm>
                <a:prstGeom prst="rect">
                  <a:avLst/>
                </a:prstGeom>
                <a:blipFill>
                  <a:blip r:embed="rId27"/>
                  <a:stretch>
                    <a:fillRect l="-3213"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a:extLst>
                    <a:ext uri="{FF2B5EF4-FFF2-40B4-BE49-F238E27FC236}">
                      <a16:creationId xmlns:a16="http://schemas.microsoft.com/office/drawing/2014/main" id="{501037F9-F72F-EDF0-7EBD-D52B3E980581}"/>
                    </a:ext>
                  </a:extLst>
                </p:cNvPr>
                <p:cNvGraphicFramePr>
                  <a:graphicFrameLocks noChangeAspect="1"/>
                </p:cNvGraphicFramePr>
                <p:nvPr>
                  <p:extLst>
                    <p:ext uri="{D42A27DB-BD31-4B8C-83A1-F6EECF244321}">
                      <p14:modId xmlns:p14="http://schemas.microsoft.com/office/powerpoint/2010/main" val="2278395025"/>
                    </p:ext>
                  </p:extLst>
                </p:nvPr>
              </p:nvGraphicFramePr>
              <p:xfrm>
                <a:off x="6604791" y="4037522"/>
                <a:ext cx="1600200" cy="571500"/>
              </p:xfrm>
              <a:graphic>
                <a:graphicData uri="http://schemas.openxmlformats.org/presentationml/2006/ole">
                  <mc:AlternateContent>
                    <mc:Choice xmlns:v="urn:schemas-microsoft-com:vml" Requires="v">
                      <p:oleObj spid="_x0000_s9226" name="Equation" r:id="rId28" imgW="1600200" imgH="571320" progId="Equation.DSMT4">
                        <p:embed/>
                      </p:oleObj>
                    </mc:Choice>
                    <mc:Fallback>
                      <p:oleObj name="Equation" r:id="rId28" imgW="1600200" imgH="571320" progId="Equation.DSMT4">
                        <p:embed/>
                        <p:pic>
                          <p:nvPicPr>
                            <p:cNvPr id="8" name="Object 7">
                              <a:extLst>
                                <a:ext uri="{FF2B5EF4-FFF2-40B4-BE49-F238E27FC236}">
                                  <a16:creationId xmlns:a16="http://schemas.microsoft.com/office/drawing/2014/main" id="{020285AE-1AA1-800E-DC4A-9AE39E45B628}"/>
                                </a:ext>
                              </a:extLst>
                            </p:cNvPr>
                            <p:cNvPicPr/>
                            <p:nvPr/>
                          </p:nvPicPr>
                          <p:blipFill>
                            <a:blip r:embed="rId14"/>
                            <a:stretch>
                              <a:fillRect/>
                            </a:stretch>
                          </p:blipFill>
                          <p:spPr>
                            <a:xfrm>
                              <a:off x="6604791" y="4037522"/>
                              <a:ext cx="1600200" cy="571500"/>
                            </a:xfrm>
                            <a:prstGeom prst="rect">
                              <a:avLst/>
                            </a:prstGeom>
                          </p:spPr>
                        </p:pic>
                      </p:oleObj>
                    </mc:Fallback>
                  </mc:AlternateContent>
                </a:graphicData>
              </a:graphic>
            </p:graphicFrame>
          </mc:Choice>
          <mc:Fallback xmlns="">
            <p:graphicFrame>
              <p:nvGraphicFramePr>
                <p:cNvPr id="22" name="Object 21">
                  <a:extLst>
                    <a:ext uri="{FF2B5EF4-FFF2-40B4-BE49-F238E27FC236}">
                      <a16:creationId xmlns:a16="http://schemas.microsoft.com/office/drawing/2014/main" id="{501037F9-F72F-EDF0-7EBD-D52B3E980581}"/>
                    </a:ext>
                  </a:extLst>
                </p:cNvPr>
                <p:cNvGraphicFramePr>
                  <a:graphicFrameLocks noChangeAspect="1"/>
                </p:cNvGraphicFramePr>
                <p:nvPr>
                  <p:extLst>
                    <p:ext uri="{D42A27DB-BD31-4B8C-83A1-F6EECF244321}">
                      <p14:modId xmlns:p14="http://schemas.microsoft.com/office/powerpoint/2010/main" val="2278395025"/>
                    </p:ext>
                  </p:extLst>
                </p:nvPr>
              </p:nvGraphicFramePr>
              <p:xfrm>
                <a:off x="6604791" y="4037522"/>
                <a:ext cx="1600200" cy="571500"/>
              </p:xfrm>
              <a:graphic>
                <a:graphicData uri="http://schemas.openxmlformats.org/presentationml/2006/ole">
                  <mc:AlternateContent>
                    <mc:Choice xmlns:v="urn:schemas-microsoft-com:vml" Requires="v">
                      <p:oleObj name="Equation" r:id="rId29" imgW="1600200" imgH="571320" progId="Equation.DSMT4">
                        <p:embed/>
                      </p:oleObj>
                    </mc:Choice>
                    <mc:Fallback>
                      <p:oleObj name="Equation" r:id="rId29" imgW="1600200" imgH="571320" progId="Equation.DSMT4">
                        <p:embed/>
                        <p:pic>
                          <p:nvPicPr>
                            <p:cNvPr id="8" name="Object 7">
                              <a:extLst>
                                <a:ext uri="{FF2B5EF4-FFF2-40B4-BE49-F238E27FC236}">
                                  <a16:creationId xmlns:a16="http://schemas.microsoft.com/office/drawing/2014/main" id="{020285AE-1AA1-800E-DC4A-9AE39E45B628}"/>
                                </a:ext>
                              </a:extLst>
                            </p:cNvPr>
                            <p:cNvPicPr/>
                            <p:nvPr/>
                          </p:nvPicPr>
                          <p:blipFill>
                            <a:blip r:embed="rId30"/>
                            <a:stretch>
                              <a:fillRect/>
                            </a:stretch>
                          </p:blipFill>
                          <p:spPr>
                            <a:xfrm>
                              <a:off x="6604791" y="4037522"/>
                              <a:ext cx="1600200" cy="571500"/>
                            </a:xfrm>
                            <a:prstGeom prst="rect">
                              <a:avLst/>
                            </a:prstGeom>
                          </p:spPr>
                        </p:pic>
                      </p:oleObj>
                    </mc:Fallback>
                  </mc:AlternateContent>
                </a:graphicData>
              </a:graphic>
            </p:graphicFrame>
          </mc:Fallback>
        </mc:AlternateContent>
      </p:grpSp>
      <p:grpSp>
        <p:nvGrpSpPr>
          <p:cNvPr id="32" name="Group 31">
            <a:extLst>
              <a:ext uri="{FF2B5EF4-FFF2-40B4-BE49-F238E27FC236}">
                <a16:creationId xmlns:a16="http://schemas.microsoft.com/office/drawing/2014/main" id="{EF61816B-D23E-88DD-36F9-674407CD4DEB}"/>
              </a:ext>
            </a:extLst>
          </p:cNvPr>
          <p:cNvGrpSpPr/>
          <p:nvPr/>
        </p:nvGrpSpPr>
        <p:grpSpPr>
          <a:xfrm>
            <a:off x="373646" y="4574249"/>
            <a:ext cx="4398390" cy="1066800"/>
            <a:chOff x="542462" y="4574249"/>
            <a:chExt cx="4398390" cy="1066800"/>
          </a:xfrm>
        </p:grpSpPr>
        <mc:AlternateContent xmlns:mc="http://schemas.openxmlformats.org/markup-compatibility/2006" xmlns:a14="http://schemas.microsoft.com/office/drawing/2010/main">
          <mc:Choice Requires="a14">
            <p:sp>
              <p:nvSpPr>
                <p:cNvPr id="26" name="Rectangle 25"/>
                <p:cNvSpPr/>
                <p:nvPr/>
              </p:nvSpPr>
              <p:spPr>
                <a:xfrm>
                  <a:off x="542462" y="4628995"/>
                  <a:ext cx="4398390" cy="882293"/>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c)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a:rPr lang="vi-VN" altLang="en-US" sz="3200" i="1" smtClean="0">
                          <a:solidFill>
                            <a:schemeClr val="bg1"/>
                          </a:solidFill>
                          <a:latin typeface="Cambria Math" panose="020405030504060302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4</m:t>
                          </m:r>
                        </m:num>
                        <m:den>
                          <m:r>
                            <m:rPr>
                              <m:nor/>
                            </m:rPr>
                            <a:rPr lang="vi-VN" altLang="en-US" sz="3200" i="0">
                              <a:solidFill>
                                <a:schemeClr val="bg1"/>
                              </a:solidFill>
                              <a:latin typeface="Times New Roman" panose="02020603050405020304" pitchFamily="18" charset="0"/>
                              <a:cs typeface="Times New Roman" panose="02020603050405020304" pitchFamily="18" charset="0"/>
                            </a:rPr>
                            <m:t>9</m:t>
                          </m:r>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542462" y="4628995"/>
                  <a:ext cx="4398390" cy="882293"/>
                </a:xfrm>
                <a:prstGeom prst="rect">
                  <a:avLst/>
                </a:prstGeom>
                <a:blipFill>
                  <a:blip r:embed="rId31"/>
                  <a:stretch>
                    <a:fillRect l="-3463"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4" name="Object 23">
                  <a:extLst>
                    <a:ext uri="{FF2B5EF4-FFF2-40B4-BE49-F238E27FC236}">
                      <a16:creationId xmlns:a16="http://schemas.microsoft.com/office/drawing/2014/main" id="{818C8FCE-7F45-9FA7-874A-F31991437821}"/>
                    </a:ext>
                  </a:extLst>
                </p:cNvPr>
                <p:cNvGraphicFramePr>
                  <a:graphicFrameLocks noChangeAspect="1"/>
                </p:cNvGraphicFramePr>
                <p:nvPr>
                  <p:extLst>
                    <p:ext uri="{D42A27DB-BD31-4B8C-83A1-F6EECF244321}">
                      <p14:modId xmlns:p14="http://schemas.microsoft.com/office/powerpoint/2010/main" val="3589736844"/>
                    </p:ext>
                  </p:extLst>
                </p:nvPr>
              </p:nvGraphicFramePr>
              <p:xfrm>
                <a:off x="989412" y="4574249"/>
                <a:ext cx="1473200" cy="1066800"/>
              </p:xfrm>
              <a:graphic>
                <a:graphicData uri="http://schemas.openxmlformats.org/presentationml/2006/ole">
                  <mc:AlternateContent>
                    <mc:Choice xmlns:v="urn:schemas-microsoft-com:vml" Requires="v">
                      <p:oleObj spid="_x0000_s9227" name="Equation" r:id="rId32" imgW="1473120" imgH="1066680" progId="Equation.DSMT4">
                        <p:embed/>
                      </p:oleObj>
                    </mc:Choice>
                    <mc:Fallback>
                      <p:oleObj name="Equation" r:id="rId32" imgW="1473120" imgH="1066680" progId="Equation.DSMT4">
                        <p:embed/>
                        <p:pic>
                          <p:nvPicPr>
                            <p:cNvPr id="10" name="Object 9">
                              <a:extLst>
                                <a:ext uri="{FF2B5EF4-FFF2-40B4-BE49-F238E27FC236}">
                                  <a16:creationId xmlns:a16="http://schemas.microsoft.com/office/drawing/2014/main" id="{6B748E89-AEA4-D1B0-887A-0DC9591C55F1}"/>
                                </a:ext>
                              </a:extLst>
                            </p:cNvPr>
                            <p:cNvPicPr/>
                            <p:nvPr/>
                          </p:nvPicPr>
                          <p:blipFill>
                            <a:blip r:embed="rId18"/>
                            <a:stretch>
                              <a:fillRect/>
                            </a:stretch>
                          </p:blipFill>
                          <p:spPr>
                            <a:xfrm>
                              <a:off x="989412" y="4574249"/>
                              <a:ext cx="1473200" cy="1066800"/>
                            </a:xfrm>
                            <a:prstGeom prst="rect">
                              <a:avLst/>
                            </a:prstGeom>
                          </p:spPr>
                        </p:pic>
                      </p:oleObj>
                    </mc:Fallback>
                  </mc:AlternateContent>
                </a:graphicData>
              </a:graphic>
            </p:graphicFrame>
          </mc:Choice>
          <mc:Fallback xmlns="">
            <p:graphicFrame>
              <p:nvGraphicFramePr>
                <p:cNvPr id="24" name="Object 23">
                  <a:extLst>
                    <a:ext uri="{FF2B5EF4-FFF2-40B4-BE49-F238E27FC236}">
                      <a16:creationId xmlns:a16="http://schemas.microsoft.com/office/drawing/2014/main" id="{818C8FCE-7F45-9FA7-874A-F31991437821}"/>
                    </a:ext>
                  </a:extLst>
                </p:cNvPr>
                <p:cNvGraphicFramePr>
                  <a:graphicFrameLocks noChangeAspect="1"/>
                </p:cNvGraphicFramePr>
                <p:nvPr>
                  <p:extLst>
                    <p:ext uri="{D42A27DB-BD31-4B8C-83A1-F6EECF244321}">
                      <p14:modId xmlns:p14="http://schemas.microsoft.com/office/powerpoint/2010/main" val="3589736844"/>
                    </p:ext>
                  </p:extLst>
                </p:nvPr>
              </p:nvGraphicFramePr>
              <p:xfrm>
                <a:off x="989412" y="4574249"/>
                <a:ext cx="1473200" cy="1066800"/>
              </p:xfrm>
              <a:graphic>
                <a:graphicData uri="http://schemas.openxmlformats.org/presentationml/2006/ole">
                  <mc:AlternateContent>
                    <mc:Choice xmlns:v="urn:schemas-microsoft-com:vml" Requires="v">
                      <p:oleObj name="Equation" r:id="rId33" imgW="1473120" imgH="1066680" progId="Equation.DSMT4">
                        <p:embed/>
                      </p:oleObj>
                    </mc:Choice>
                    <mc:Fallback>
                      <p:oleObj name="Equation" r:id="rId33" imgW="1473120" imgH="1066680" progId="Equation.DSMT4">
                        <p:embed/>
                        <p:pic>
                          <p:nvPicPr>
                            <p:cNvPr id="10" name="Object 9">
                              <a:extLst>
                                <a:ext uri="{FF2B5EF4-FFF2-40B4-BE49-F238E27FC236}">
                                  <a16:creationId xmlns:a16="http://schemas.microsoft.com/office/drawing/2014/main" id="{6B748E89-AEA4-D1B0-887A-0DC9591C55F1}"/>
                                </a:ext>
                              </a:extLst>
                            </p:cNvPr>
                            <p:cNvPicPr/>
                            <p:nvPr/>
                          </p:nvPicPr>
                          <p:blipFill>
                            <a:blip r:embed="rId34"/>
                            <a:stretch>
                              <a:fillRect/>
                            </a:stretch>
                          </p:blipFill>
                          <p:spPr>
                            <a:xfrm>
                              <a:off x="989412" y="4574249"/>
                              <a:ext cx="1473200" cy="1066800"/>
                            </a:xfrm>
                            <a:prstGeom prst="rect">
                              <a:avLst/>
                            </a:prstGeom>
                          </p:spPr>
                        </p:pic>
                      </p:oleObj>
                    </mc:Fallback>
                  </mc:AlternateContent>
                </a:graphicData>
              </a:graphic>
            </p:graphicFrame>
          </mc:Fallback>
        </mc:AlternateContent>
      </p:grpSp>
      <p:grpSp>
        <p:nvGrpSpPr>
          <p:cNvPr id="35" name="Group 34">
            <a:extLst>
              <a:ext uri="{FF2B5EF4-FFF2-40B4-BE49-F238E27FC236}">
                <a16:creationId xmlns:a16="http://schemas.microsoft.com/office/drawing/2014/main" id="{853DD1D6-3372-D9AB-4061-3D0EA3025C8B}"/>
              </a:ext>
            </a:extLst>
          </p:cNvPr>
          <p:cNvGrpSpPr/>
          <p:nvPr/>
        </p:nvGrpSpPr>
        <p:grpSpPr>
          <a:xfrm>
            <a:off x="425108" y="5337720"/>
            <a:ext cx="10213704" cy="1066800"/>
            <a:chOff x="425108" y="5337720"/>
            <a:chExt cx="10213704" cy="1066800"/>
          </a:xfrm>
        </p:grpSpPr>
        <mc:AlternateContent xmlns:mc="http://schemas.openxmlformats.org/markup-compatibility/2006" xmlns:a14="http://schemas.microsoft.com/office/drawing/2010/main">
          <mc:Choice Requires="a14">
            <p:sp>
              <p:nvSpPr>
                <p:cNvPr id="31" name="Rectangle 30"/>
                <p:cNvSpPr/>
                <p:nvPr/>
              </p:nvSpPr>
              <p:spPr>
                <a:xfrm>
                  <a:off x="425108" y="5589632"/>
                  <a:ext cx="10213704" cy="584775"/>
                </a:xfrm>
                <a:prstGeom prst="rect">
                  <a:avLst/>
                </a:prstGeom>
              </p:spPr>
              <p:txBody>
                <a:bodyPr wrap="square">
                  <a:spAutoFit/>
                </a:bodyPr>
                <a:lstStyle/>
                <a:p>
                  <a:pPr eaLnBrk="0" fontAlgn="base" hangingPunct="0">
                    <a:spcBef>
                      <a:spcPct val="0"/>
                    </a:spcBef>
                    <a:spcAft>
                      <a:spcPct val="0"/>
                    </a:spcAft>
                  </a:pPr>
                  <a:r>
                    <a:rPr lang="en-US" altLang="en-US" sz="3200" dirty="0">
                      <a:solidFill>
                        <a:srgbClr val="FFFF00"/>
                      </a:solidFill>
                      <a:latin typeface="Times New Roman" panose="02020603050405020304" pitchFamily="18" charset="0"/>
                      <a:cs typeface="Times New Roman" panose="02020603050405020304" pitchFamily="18" charset="0"/>
                    </a:rPr>
                    <a:t>Hàm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không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có</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dạng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hàm</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vi-VN" altLang="en-US"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là</a:t>
                  </a:r>
                  <a:r>
                    <a:rPr lang="vi-VN" altLang="en-US" sz="3200" dirty="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latin typeface="Times New Roman" panose="02020603050405020304" pitchFamily="18" charset="0"/>
                      <a:cs typeface="Times New Roman" panose="02020603050405020304" pitchFamily="18" charset="0"/>
                    </a:rPr>
                    <a:t>d)</a:t>
                  </a:r>
                  <a14:m>
                    <m:oMath xmlns:m="http://schemas.openxmlformats.org/officeDocument/2006/math">
                      <m:r>
                        <a:rPr lang="vi-VN" altLang="en-US" sz="320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  </a:t>
                  </a:r>
                  <a:endParaRPr lang="vi-VN" alt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25108" y="5589632"/>
                  <a:ext cx="10213704" cy="584775"/>
                </a:xfrm>
                <a:prstGeom prst="rect">
                  <a:avLst/>
                </a:prstGeom>
                <a:blipFill>
                  <a:blip r:embed="rId35"/>
                  <a:stretch>
                    <a:fillRect l="-1552"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Object 24">
                  <a:extLst>
                    <a:ext uri="{FF2B5EF4-FFF2-40B4-BE49-F238E27FC236}">
                      <a16:creationId xmlns:a16="http://schemas.microsoft.com/office/drawing/2014/main" id="{D274CA90-A15A-0FCD-8479-3602615BFCA4}"/>
                    </a:ext>
                  </a:extLst>
                </p:cNvPr>
                <p:cNvGraphicFramePr>
                  <a:graphicFrameLocks noChangeAspect="1"/>
                </p:cNvGraphicFramePr>
                <p:nvPr>
                  <p:extLst>
                    <p:ext uri="{D42A27DB-BD31-4B8C-83A1-F6EECF244321}">
                      <p14:modId xmlns:p14="http://schemas.microsoft.com/office/powerpoint/2010/main" val="3961940782"/>
                    </p:ext>
                  </p:extLst>
                </p:nvPr>
              </p:nvGraphicFramePr>
              <p:xfrm>
                <a:off x="5692355" y="5596625"/>
                <a:ext cx="2692400" cy="635000"/>
              </p:xfrm>
              <a:graphic>
                <a:graphicData uri="http://schemas.openxmlformats.org/presentationml/2006/ole">
                  <mc:AlternateContent>
                    <mc:Choice xmlns:v="urn:schemas-microsoft-com:vml" Requires="v">
                      <p:oleObj spid="_x0000_s9228" name="Equation" r:id="rId36" imgW="2692080" imgH="634680" progId="Equation.DSMT4">
                        <p:embed/>
                      </p:oleObj>
                    </mc:Choice>
                    <mc:Fallback>
                      <p:oleObj name="Equation" r:id="rId36" imgW="2692080" imgH="634680" progId="Equation.DSMT4">
                        <p:embed/>
                        <p:pic>
                          <p:nvPicPr>
                            <p:cNvPr id="14" name="Object 13">
                              <a:extLst>
                                <a:ext uri="{FF2B5EF4-FFF2-40B4-BE49-F238E27FC236}">
                                  <a16:creationId xmlns:a16="http://schemas.microsoft.com/office/drawing/2014/main" id="{180F461D-9608-6D63-F3AA-4641A1B6DE44}"/>
                                </a:ext>
                              </a:extLst>
                            </p:cNvPr>
                            <p:cNvPicPr/>
                            <p:nvPr/>
                          </p:nvPicPr>
                          <p:blipFill>
                            <a:blip r:embed="rId37"/>
                            <a:stretch>
                              <a:fillRect/>
                            </a:stretch>
                          </p:blipFill>
                          <p:spPr>
                            <a:xfrm>
                              <a:off x="5692355" y="5596625"/>
                              <a:ext cx="2692400" cy="635000"/>
                            </a:xfrm>
                            <a:prstGeom prst="rect">
                              <a:avLst/>
                            </a:prstGeom>
                          </p:spPr>
                        </p:pic>
                      </p:oleObj>
                    </mc:Fallback>
                  </mc:AlternateContent>
                </a:graphicData>
              </a:graphic>
            </p:graphicFrame>
          </mc:Choice>
          <mc:Fallback xmlns="">
            <p:graphicFrame>
              <p:nvGraphicFramePr>
                <p:cNvPr id="25" name="Object 24">
                  <a:extLst>
                    <a:ext uri="{FF2B5EF4-FFF2-40B4-BE49-F238E27FC236}">
                      <a16:creationId xmlns:a16="http://schemas.microsoft.com/office/drawing/2014/main" id="{D274CA90-A15A-0FCD-8479-3602615BFCA4}"/>
                    </a:ext>
                  </a:extLst>
                </p:cNvPr>
                <p:cNvGraphicFramePr>
                  <a:graphicFrameLocks noChangeAspect="1"/>
                </p:cNvGraphicFramePr>
                <p:nvPr>
                  <p:extLst>
                    <p:ext uri="{D42A27DB-BD31-4B8C-83A1-F6EECF244321}">
                      <p14:modId xmlns:p14="http://schemas.microsoft.com/office/powerpoint/2010/main" val="3961940782"/>
                    </p:ext>
                  </p:extLst>
                </p:nvPr>
              </p:nvGraphicFramePr>
              <p:xfrm>
                <a:off x="5692355" y="5596625"/>
                <a:ext cx="2692400" cy="635000"/>
              </p:xfrm>
              <a:graphic>
                <a:graphicData uri="http://schemas.openxmlformats.org/presentationml/2006/ole">
                  <mc:AlternateContent>
                    <mc:Choice xmlns:v="urn:schemas-microsoft-com:vml" Requires="v">
                      <p:oleObj name="Equation" r:id="rId38" imgW="2692080" imgH="634680" progId="Equation.DSMT4">
                        <p:embed/>
                      </p:oleObj>
                    </mc:Choice>
                    <mc:Fallback>
                      <p:oleObj name="Equation" r:id="rId38" imgW="2692080" imgH="634680" progId="Equation.DSMT4">
                        <p:embed/>
                        <p:pic>
                          <p:nvPicPr>
                            <p:cNvPr id="14" name="Object 13">
                              <a:extLst>
                                <a:ext uri="{FF2B5EF4-FFF2-40B4-BE49-F238E27FC236}">
                                  <a16:creationId xmlns:a16="http://schemas.microsoft.com/office/drawing/2014/main" id="{180F461D-9608-6D63-F3AA-4641A1B6DE44}"/>
                                </a:ext>
                              </a:extLst>
                            </p:cNvPr>
                            <p:cNvPicPr/>
                            <p:nvPr/>
                          </p:nvPicPr>
                          <p:blipFill>
                            <a:blip r:embed="rId39"/>
                            <a:stretch>
                              <a:fillRect/>
                            </a:stretch>
                          </p:blipFill>
                          <p:spPr>
                            <a:xfrm>
                              <a:off x="5692355" y="5596625"/>
                              <a:ext cx="2692400" cy="6350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7" name="Object 26">
                  <a:extLst>
                    <a:ext uri="{FF2B5EF4-FFF2-40B4-BE49-F238E27FC236}">
                      <a16:creationId xmlns:a16="http://schemas.microsoft.com/office/drawing/2014/main" id="{2763939D-1498-66C0-6C1A-1021660A74F3}"/>
                    </a:ext>
                  </a:extLst>
                </p:cNvPr>
                <p:cNvGraphicFramePr>
                  <a:graphicFrameLocks noChangeAspect="1"/>
                </p:cNvGraphicFramePr>
                <p:nvPr>
                  <p:extLst>
                    <p:ext uri="{D42A27DB-BD31-4B8C-83A1-F6EECF244321}">
                      <p14:modId xmlns:p14="http://schemas.microsoft.com/office/powerpoint/2010/main" val="2529726499"/>
                    </p:ext>
                  </p:extLst>
                </p:nvPr>
              </p:nvGraphicFramePr>
              <p:xfrm>
                <a:off x="9313863" y="5337720"/>
                <a:ext cx="1244600" cy="1066800"/>
              </p:xfrm>
              <a:graphic>
                <a:graphicData uri="http://schemas.openxmlformats.org/presentationml/2006/ole">
                  <mc:AlternateContent>
                    <mc:Choice xmlns:v="urn:schemas-microsoft-com:vml" Requires="v">
                      <p:oleObj spid="_x0000_s9229" name="Equation" r:id="rId40" imgW="1244520" imgH="1066680" progId="Equation.DSMT4">
                        <p:embed/>
                      </p:oleObj>
                    </mc:Choice>
                    <mc:Fallback>
                      <p:oleObj name="Equation" r:id="rId40" imgW="1244520" imgH="1066680" progId="Equation.DSMT4">
                        <p:embed/>
                        <p:pic>
                          <p:nvPicPr>
                            <p:cNvPr id="12" name="Object 11">
                              <a:extLst>
                                <a:ext uri="{FF2B5EF4-FFF2-40B4-BE49-F238E27FC236}">
                                  <a16:creationId xmlns:a16="http://schemas.microsoft.com/office/drawing/2014/main" id="{F0C0F52B-FF6E-2BE1-C764-A35E8EC7AFD4}"/>
                                </a:ext>
                              </a:extLst>
                            </p:cNvPr>
                            <p:cNvPicPr/>
                            <p:nvPr/>
                          </p:nvPicPr>
                          <p:blipFill>
                            <a:blip r:embed="rId26"/>
                            <a:stretch>
                              <a:fillRect/>
                            </a:stretch>
                          </p:blipFill>
                          <p:spPr>
                            <a:xfrm>
                              <a:off x="9313863" y="5337720"/>
                              <a:ext cx="1244600" cy="1066800"/>
                            </a:xfrm>
                            <a:prstGeom prst="rect">
                              <a:avLst/>
                            </a:prstGeom>
                          </p:spPr>
                        </p:pic>
                      </p:oleObj>
                    </mc:Fallback>
                  </mc:AlternateContent>
                </a:graphicData>
              </a:graphic>
            </p:graphicFrame>
          </mc:Choice>
          <mc:Fallback xmlns="">
            <p:graphicFrame>
              <p:nvGraphicFramePr>
                <p:cNvPr id="27" name="Object 26">
                  <a:extLst>
                    <a:ext uri="{FF2B5EF4-FFF2-40B4-BE49-F238E27FC236}">
                      <a16:creationId xmlns:a16="http://schemas.microsoft.com/office/drawing/2014/main" id="{2763939D-1498-66C0-6C1A-1021660A74F3}"/>
                    </a:ext>
                  </a:extLst>
                </p:cNvPr>
                <p:cNvGraphicFramePr>
                  <a:graphicFrameLocks noChangeAspect="1"/>
                </p:cNvGraphicFramePr>
                <p:nvPr>
                  <p:extLst>
                    <p:ext uri="{D42A27DB-BD31-4B8C-83A1-F6EECF244321}">
                      <p14:modId xmlns:p14="http://schemas.microsoft.com/office/powerpoint/2010/main" val="2529726499"/>
                    </p:ext>
                  </p:extLst>
                </p:nvPr>
              </p:nvGraphicFramePr>
              <p:xfrm>
                <a:off x="9313863" y="5337720"/>
                <a:ext cx="1244600" cy="1066800"/>
              </p:xfrm>
              <a:graphic>
                <a:graphicData uri="http://schemas.openxmlformats.org/presentationml/2006/ole">
                  <mc:AlternateContent>
                    <mc:Choice xmlns:v="urn:schemas-microsoft-com:vml" Requires="v">
                      <p:oleObj name="Equation" r:id="rId41" imgW="1244520" imgH="1066680" progId="Equation.DSMT4">
                        <p:embed/>
                      </p:oleObj>
                    </mc:Choice>
                    <mc:Fallback>
                      <p:oleObj name="Equation" r:id="rId41" imgW="1244520" imgH="1066680" progId="Equation.DSMT4">
                        <p:embed/>
                        <p:pic>
                          <p:nvPicPr>
                            <p:cNvPr id="12" name="Object 11">
                              <a:extLst>
                                <a:ext uri="{FF2B5EF4-FFF2-40B4-BE49-F238E27FC236}">
                                  <a16:creationId xmlns:a16="http://schemas.microsoft.com/office/drawing/2014/main" id="{F0C0F52B-FF6E-2BE1-C764-A35E8EC7AFD4}"/>
                                </a:ext>
                              </a:extLst>
                            </p:cNvPr>
                            <p:cNvPicPr/>
                            <p:nvPr/>
                          </p:nvPicPr>
                          <p:blipFill>
                            <a:blip r:embed="rId42"/>
                            <a:stretch>
                              <a:fillRect/>
                            </a:stretch>
                          </p:blipFill>
                          <p:spPr>
                            <a:xfrm>
                              <a:off x="9313863" y="5337720"/>
                              <a:ext cx="1244600" cy="1066800"/>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62601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4" y="-63801"/>
            <a:ext cx="10345499" cy="838358"/>
          </a:xfrm>
        </p:spPr>
        <p:txBody>
          <a:bodyPr>
            <a:normAutofit/>
          </a:bodyPr>
          <a:lstStyle/>
          <a:p>
            <a:pPr>
              <a:lnSpc>
                <a:spcPct val="100000"/>
              </a:lnSpc>
            </a:pPr>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2697" y="836023"/>
            <a:ext cx="12055776" cy="5904411"/>
          </a:xfrm>
        </p:spPr>
        <p:txBody>
          <a:bodyPr/>
          <a:lstStyle/>
          <a:p>
            <a:pPr marL="0" lv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tập củng cố 1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52697" y="1403433"/>
                <a:ext cx="11745046" cy="1088375"/>
              </a:xfrm>
              <a:prstGeom prst="rect">
                <a:avLst/>
              </a:prstGeom>
            </p:spPr>
            <p:txBody>
              <a:bodyPr wrap="square">
                <a:spAutoFit/>
              </a:bodyPr>
              <a:lstStyle/>
              <a:p>
                <a:r>
                  <a:rPr lang="vi-VN" altLang="en-US" sz="3200" dirty="0">
                    <a:solidFill>
                      <a:schemeClr val="bg1"/>
                    </a:solidFill>
                    <a:latin typeface="+mj-lt"/>
                    <a:ea typeface="Times New Roman" panose="02020603050405020304" pitchFamily="18" charset="0"/>
                    <a:cs typeface="Times New Roman" panose="02020603050405020304" pitchFamily="18" charset="0"/>
                  </a:rPr>
                  <a:t>Hàm số nào sau đây có  dạng</a:t>
                </a:r>
                <a:r>
                  <a:rPr lang="en-US" altLang="en-US" sz="3200" dirty="0">
                    <a:solidFill>
                      <a:schemeClr val="bg1"/>
                    </a:solidFill>
                    <a:latin typeface="+mj-lt"/>
                    <a:ea typeface="Times New Roman" panose="02020603050405020304" pitchFamily="18" charset="0"/>
                    <a:cs typeface="Times New Roman" panose="02020603050405020304" pitchFamily="18" charset="0"/>
                  </a:rPr>
                  <a:t>                 . </a:t>
                </a:r>
                <a:r>
                  <a:rPr lang="vi-VN" altLang="en-US" sz="3200" dirty="0">
                    <a:solidFill>
                      <a:schemeClr val="bg1"/>
                    </a:solidFill>
                    <a:latin typeface="+mj-lt"/>
                    <a:ea typeface="Times New Roman" panose="02020603050405020304" pitchFamily="18" charset="0"/>
                    <a:cs typeface="Times New Roman" panose="02020603050405020304" pitchFamily="18" charset="0"/>
                  </a:rPr>
                  <a:t> Đối với những hàm số đó xác định hệ số </a:t>
                </a:r>
                <a14:m>
                  <m:oMath xmlns:m="http://schemas.openxmlformats.org/officeDocument/2006/math">
                    <m:r>
                      <a:rPr lang="vi-VN" altLang="en-US" sz="3200" i="1" dirty="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a:t>
                </a:r>
                <a:endParaRPr lang="vi-VN" altLang="en-US" sz="4400" dirty="0">
                  <a:solidFill>
                    <a:schemeClr val="bg1"/>
                  </a:solidFill>
                  <a:latin typeface="+mj-lt"/>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2697" y="1403433"/>
                <a:ext cx="11745046" cy="1088375"/>
              </a:xfrm>
              <a:prstGeom prst="rect">
                <a:avLst/>
              </a:prstGeom>
              <a:blipFill>
                <a:blip r:embed="rId3"/>
                <a:stretch>
                  <a:fillRect l="-1349" t="-8380" r="-1038"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55982" y="2638349"/>
                <a:ext cx="3081131" cy="646331"/>
              </a:xfrm>
              <a:prstGeom prst="rect">
                <a:avLst/>
              </a:prstGeom>
            </p:spPr>
            <p:txBody>
              <a:bodyPr wrap="square">
                <a:spAutoFit/>
              </a:bodyPr>
              <a:lstStyle/>
              <a:p>
                <a:pPr lvl="0"/>
                <a:r>
                  <a:rPr lang="vi-VN" altLang="en-US" sz="3600" dirty="0">
                    <a:solidFill>
                      <a:schemeClr val="bg1"/>
                    </a:solidFill>
                    <a:latin typeface="Times New Roman" panose="02020603050405020304" pitchFamily="18" charset="0"/>
                    <a:cs typeface="Times New Roman" panose="02020603050405020304" pitchFamily="18" charset="0"/>
                  </a:rPr>
                  <a:t>a)</a:t>
                </a:r>
                <a:r>
                  <a:rPr lang="en-US" alt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altLang="en-US" sz="36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55982" y="2638349"/>
                <a:ext cx="3081131" cy="646331"/>
              </a:xfrm>
              <a:prstGeom prst="rect">
                <a:avLst/>
              </a:prstGeom>
              <a:blipFill>
                <a:blip r:embed="rId4"/>
                <a:stretch>
                  <a:fillRect l="-613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39452" y="2463786"/>
                <a:ext cx="377927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b) </a:t>
                </a:r>
                <a:r>
                  <a:rPr 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0" smtClean="0">
                        <a:solidFill>
                          <a:schemeClr val="bg1"/>
                        </a:solidFill>
                        <a:latin typeface="Cambria Math" panose="02040503050406030204" pitchFamily="18" charset="0"/>
                        <a:cs typeface="Times New Roman" panose="02020603050405020304" pitchFamily="18" charset="0"/>
                      </a:rPr>
                      <m:t>;</m:t>
                    </m:r>
                  </m:oMath>
                </a14:m>
                <a:r>
                  <a:rPr lang="vi-VN" alt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5139452" y="2463786"/>
                <a:ext cx="3779270" cy="646331"/>
              </a:xfrm>
              <a:prstGeom prst="rect">
                <a:avLst/>
              </a:prstGeom>
              <a:blipFill>
                <a:blip r:embed="rId5"/>
                <a:stretch>
                  <a:fillRect l="-4839" t="-15094" b="-33962"/>
                </a:stretch>
              </a:blipFill>
            </p:spPr>
            <p:txBody>
              <a:bodyPr/>
              <a:lstStyle/>
              <a:p>
                <a:r>
                  <a:rPr lang="en-US">
                    <a:noFill/>
                  </a:rPr>
                  <a:t> </a:t>
                </a:r>
              </a:p>
            </p:txBody>
          </p:sp>
        </mc:Fallback>
      </mc:AlternateContent>
      <p:sp>
        <p:nvSpPr>
          <p:cNvPr id="15" name="Rectangle 14"/>
          <p:cNvSpPr/>
          <p:nvPr/>
        </p:nvSpPr>
        <p:spPr>
          <a:xfrm>
            <a:off x="9331287" y="2463786"/>
            <a:ext cx="2383823" cy="584775"/>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3538330" y="3291431"/>
            <a:ext cx="1805195" cy="523220"/>
          </a:xfrm>
          <a:prstGeom prst="rect">
            <a:avLst/>
          </a:prstGeom>
        </p:spPr>
        <p:txBody>
          <a:bodyPr wrap="square">
            <a:spAutoFit/>
          </a:bodyPr>
          <a:lstStyle/>
          <a:p>
            <a:r>
              <a:rPr lang="vi-VN" altLang="en-US"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800" b="1" dirty="0">
              <a:solidFill>
                <a:srgbClr val="FFFF00"/>
              </a:solidFill>
            </a:endParaRPr>
          </a:p>
        </p:txBody>
      </p:sp>
      <mc:AlternateContent xmlns:mc="http://schemas.openxmlformats.org/markup-compatibility/2006" xmlns:a14="http://schemas.microsoft.com/office/drawing/2010/main">
        <mc:Choice Requires="a14">
          <p:sp>
            <p:nvSpPr>
              <p:cNvPr id="26" name="Rectangle 25"/>
              <p:cNvSpPr/>
              <p:nvPr/>
            </p:nvSpPr>
            <p:spPr>
              <a:xfrm>
                <a:off x="730380" y="5014399"/>
                <a:ext cx="3982573" cy="876650"/>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en-US" sz="3200" i="1" smtClean="0">
                        <a:solidFill>
                          <a:schemeClr val="bg1"/>
                        </a:solidFill>
                        <a:latin typeface="Cambria Math" panose="02040503050406030204" pitchFamily="18" charset="0"/>
                        <a:cs typeface="Times New Roman" panose="02020603050405020304" pitchFamily="18" charset="0"/>
                      </a:rPr>
                      <m:t> </m:t>
                    </m:r>
                    <m:r>
                      <a:rPr lang="en-US" altLang="en-US" sz="3200" b="0" i="1" smtClean="0">
                        <a:solidFill>
                          <a:schemeClr val="bg1"/>
                        </a:solidFill>
                        <a:latin typeface="Cambria Math" panose="020405030504060302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có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1</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30380" y="5014399"/>
                <a:ext cx="3982573" cy="876650"/>
              </a:xfrm>
              <a:prstGeom prst="rect">
                <a:avLst/>
              </a:prstGeom>
              <a:blipFill>
                <a:blip r:embed="rId6"/>
                <a:stretch>
                  <a:fillRect l="-3982" b="-9790"/>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EFE53AA9-C890-A687-F0E3-43AD24E64C44}"/>
              </a:ext>
            </a:extLst>
          </p:cNvPr>
          <p:cNvGraphicFramePr>
            <a:graphicFrameLocks noChangeAspect="1"/>
          </p:cNvGraphicFramePr>
          <p:nvPr>
            <p:extLst>
              <p:ext uri="{D42A27DB-BD31-4B8C-83A1-F6EECF244321}">
                <p14:modId xmlns:p14="http://schemas.microsoft.com/office/powerpoint/2010/main" val="2743010320"/>
              </p:ext>
            </p:extLst>
          </p:nvPr>
        </p:nvGraphicFramePr>
        <p:xfrm>
          <a:off x="4118049" y="-20971"/>
          <a:ext cx="3248025" cy="838200"/>
        </p:xfrm>
        <a:graphic>
          <a:graphicData uri="http://schemas.openxmlformats.org/presentationml/2006/ole">
            <mc:AlternateContent xmlns:mc="http://schemas.openxmlformats.org/markup-compatibility/2006">
              <mc:Choice xmlns:v="urn:schemas-microsoft-com:vml" Requires="v">
                <p:oleObj spid="_x0000_s10242" name="Equation" r:id="rId7" imgW="3248090" imgH="838434" progId="Equation.DSMT4">
                  <p:embed/>
                </p:oleObj>
              </mc:Choice>
              <mc:Fallback>
                <p:oleObj name="Equation" r:id="rId7" imgW="3248090" imgH="838434" progId="Equation.DSMT4">
                  <p:embed/>
                  <p:pic>
                    <p:nvPicPr>
                      <p:cNvPr id="4" name="Object 3">
                        <a:extLst>
                          <a:ext uri="{FF2B5EF4-FFF2-40B4-BE49-F238E27FC236}">
                            <a16:creationId xmlns:a16="http://schemas.microsoft.com/office/drawing/2014/main" id="{CACF70DD-C6B1-DCED-F12E-AB8940456FAB}"/>
                          </a:ext>
                        </a:extLst>
                      </p:cNvPr>
                      <p:cNvPicPr/>
                      <p:nvPr/>
                    </p:nvPicPr>
                    <p:blipFill>
                      <a:blip r:embed="rId8"/>
                      <a:stretch>
                        <a:fillRect/>
                      </a:stretch>
                    </p:blipFill>
                    <p:spPr>
                      <a:xfrm>
                        <a:off x="4118049" y="-20971"/>
                        <a:ext cx="3248025"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9D43D1-24CE-1225-6547-19A475828FAA}"/>
              </a:ext>
            </a:extLst>
          </p:cNvPr>
          <p:cNvGraphicFramePr>
            <a:graphicFrameLocks noChangeAspect="1"/>
          </p:cNvGraphicFramePr>
          <p:nvPr>
            <p:extLst>
              <p:ext uri="{D42A27DB-BD31-4B8C-83A1-F6EECF244321}">
                <p14:modId xmlns:p14="http://schemas.microsoft.com/office/powerpoint/2010/main" val="2260900657"/>
              </p:ext>
            </p:extLst>
          </p:nvPr>
        </p:nvGraphicFramePr>
        <p:xfrm>
          <a:off x="5429250" y="1389721"/>
          <a:ext cx="1447800" cy="584200"/>
        </p:xfrm>
        <a:graphic>
          <a:graphicData uri="http://schemas.openxmlformats.org/presentationml/2006/ole">
            <mc:AlternateContent xmlns:mc="http://schemas.openxmlformats.org/markup-compatibility/2006">
              <mc:Choice xmlns:v="urn:schemas-microsoft-com:vml" Requires="v">
                <p:oleObj spid="_x0000_s10243" name="Equation" r:id="rId9" imgW="1447560" imgH="583920" progId="Equation.DSMT4">
                  <p:embed/>
                </p:oleObj>
              </mc:Choice>
              <mc:Fallback>
                <p:oleObj name="Equation" r:id="rId9" imgW="1447560" imgH="583920" progId="Equation.DSMT4">
                  <p:embed/>
                  <p:pic>
                    <p:nvPicPr>
                      <p:cNvPr id="6" name="Object 5">
                        <a:extLst>
                          <a:ext uri="{FF2B5EF4-FFF2-40B4-BE49-F238E27FC236}">
                            <a16:creationId xmlns:a16="http://schemas.microsoft.com/office/drawing/2014/main" id="{1F103E88-27F6-21CE-8B53-C02111662A13}"/>
                          </a:ext>
                        </a:extLst>
                      </p:cNvPr>
                      <p:cNvPicPr/>
                      <p:nvPr/>
                    </p:nvPicPr>
                    <p:blipFill>
                      <a:blip r:embed="rId10"/>
                      <a:stretch>
                        <a:fillRect/>
                      </a:stretch>
                    </p:blipFill>
                    <p:spPr>
                      <a:xfrm>
                        <a:off x="5429250" y="1389721"/>
                        <a:ext cx="1447800" cy="584200"/>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FAF972FA-EC04-7079-F7D1-2AC50C906311}"/>
              </a:ext>
            </a:extLst>
          </p:cNvPr>
          <p:cNvGrpSpPr/>
          <p:nvPr/>
        </p:nvGrpSpPr>
        <p:grpSpPr>
          <a:xfrm>
            <a:off x="246272" y="3731193"/>
            <a:ext cx="7743553" cy="635000"/>
            <a:chOff x="352696" y="3460750"/>
            <a:chExt cx="7743553" cy="635000"/>
          </a:xfrm>
        </p:grpSpPr>
        <p:sp>
          <p:nvSpPr>
            <p:cNvPr id="8" name="Rectangle 7">
              <a:extLst>
                <a:ext uri="{FF2B5EF4-FFF2-40B4-BE49-F238E27FC236}">
                  <a16:creationId xmlns:a16="http://schemas.microsoft.com/office/drawing/2014/main" id="{BFB4FB7E-01CE-1C27-1A54-7594F3F60869}"/>
                </a:ext>
              </a:extLst>
            </p:cNvPr>
            <p:cNvSpPr/>
            <p:nvPr/>
          </p:nvSpPr>
          <p:spPr>
            <a:xfrm>
              <a:off x="352696" y="3486849"/>
              <a:ext cx="7743553"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hàm số có dạng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aphicFrame>
          <p:nvGraphicFramePr>
            <p:cNvPr id="10" name="Object 9">
              <a:extLst>
                <a:ext uri="{FF2B5EF4-FFF2-40B4-BE49-F238E27FC236}">
                  <a16:creationId xmlns:a16="http://schemas.microsoft.com/office/drawing/2014/main" id="{F77B73A5-A7B3-4B7B-1CFC-67846CEE765F}"/>
                </a:ext>
              </a:extLst>
            </p:cNvPr>
            <p:cNvGraphicFramePr>
              <a:graphicFrameLocks noChangeAspect="1"/>
            </p:cNvGraphicFramePr>
            <p:nvPr>
              <p:extLst>
                <p:ext uri="{D42A27DB-BD31-4B8C-83A1-F6EECF244321}">
                  <p14:modId xmlns:p14="http://schemas.microsoft.com/office/powerpoint/2010/main" val="1633641638"/>
                </p:ext>
              </p:extLst>
            </p:nvPr>
          </p:nvGraphicFramePr>
          <p:xfrm>
            <a:off x="3870175" y="3460750"/>
            <a:ext cx="2692400" cy="635000"/>
          </p:xfrm>
          <a:graphic>
            <a:graphicData uri="http://schemas.openxmlformats.org/presentationml/2006/ole">
              <mc:AlternateContent xmlns:mc="http://schemas.openxmlformats.org/markup-compatibility/2006">
                <mc:Choice xmlns:v="urn:schemas-microsoft-com:vml" Requires="v">
                  <p:oleObj spid="_x0000_s10244" name="Equation" r:id="rId11" imgW="2692080" imgH="634680" progId="Equation.DSMT4">
                    <p:embed/>
                  </p:oleObj>
                </mc:Choice>
                <mc:Fallback>
                  <p:oleObj name="Equation" r:id="rId11" imgW="2692080" imgH="634680" progId="Equation.DSMT4">
                    <p:embed/>
                    <p:pic>
                      <p:nvPicPr>
                        <p:cNvPr id="14" name="Object 13">
                          <a:extLst>
                            <a:ext uri="{FF2B5EF4-FFF2-40B4-BE49-F238E27FC236}">
                              <a16:creationId xmlns:a16="http://schemas.microsoft.com/office/drawing/2014/main" id="{180F461D-9608-6D63-F3AA-4641A1B6DE44}"/>
                            </a:ext>
                          </a:extLst>
                        </p:cNvPr>
                        <p:cNvPicPr/>
                        <p:nvPr/>
                      </p:nvPicPr>
                      <p:blipFill>
                        <a:blip r:embed="rId12"/>
                        <a:stretch>
                          <a:fillRect/>
                        </a:stretch>
                      </p:blipFill>
                      <p:spPr>
                        <a:xfrm>
                          <a:off x="3870175" y="3460750"/>
                          <a:ext cx="2692400" cy="635000"/>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id="{EB5E0FC1-1557-83A1-77DD-76AFE2C86485}"/>
              </a:ext>
            </a:extLst>
          </p:cNvPr>
          <p:cNvGraphicFramePr>
            <a:graphicFrameLocks noChangeAspect="1"/>
          </p:cNvGraphicFramePr>
          <p:nvPr>
            <p:extLst>
              <p:ext uri="{D42A27DB-BD31-4B8C-83A1-F6EECF244321}">
                <p14:modId xmlns:p14="http://schemas.microsoft.com/office/powerpoint/2010/main" val="2658921336"/>
              </p:ext>
            </p:extLst>
          </p:nvPr>
        </p:nvGraphicFramePr>
        <p:xfrm>
          <a:off x="1107248" y="2676525"/>
          <a:ext cx="1397000" cy="571500"/>
        </p:xfrm>
        <a:graphic>
          <a:graphicData uri="http://schemas.openxmlformats.org/presentationml/2006/ole">
            <mc:AlternateContent xmlns:mc="http://schemas.openxmlformats.org/markup-compatibility/2006">
              <mc:Choice xmlns:v="urn:schemas-microsoft-com:vml" Requires="v">
                <p:oleObj spid="_x0000_s10245" name="Equation" r:id="rId13" imgW="1396800" imgH="571320" progId="Equation.DSMT4">
                  <p:embed/>
                </p:oleObj>
              </mc:Choice>
              <mc:Fallback>
                <p:oleObj name="Equation" r:id="rId13" imgW="139680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14"/>
                      <a:stretch>
                        <a:fillRect/>
                      </a:stretch>
                    </p:blipFill>
                    <p:spPr>
                      <a:xfrm>
                        <a:off x="1107248" y="2676525"/>
                        <a:ext cx="1397000" cy="571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BC96206-5F3F-088D-0209-D9D0A10AABA4}"/>
              </a:ext>
            </a:extLst>
          </p:cNvPr>
          <p:cNvGraphicFramePr>
            <a:graphicFrameLocks noChangeAspect="1"/>
          </p:cNvGraphicFramePr>
          <p:nvPr>
            <p:extLst>
              <p:ext uri="{D42A27DB-BD31-4B8C-83A1-F6EECF244321}">
                <p14:modId xmlns:p14="http://schemas.microsoft.com/office/powerpoint/2010/main" val="3232536947"/>
              </p:ext>
            </p:extLst>
          </p:nvPr>
        </p:nvGraphicFramePr>
        <p:xfrm>
          <a:off x="5727700" y="2247900"/>
          <a:ext cx="1244600" cy="1104900"/>
        </p:xfrm>
        <a:graphic>
          <a:graphicData uri="http://schemas.openxmlformats.org/presentationml/2006/ole">
            <mc:AlternateContent xmlns:mc="http://schemas.openxmlformats.org/markup-compatibility/2006">
              <mc:Choice xmlns:v="urn:schemas-microsoft-com:vml" Requires="v">
                <p:oleObj spid="_x0000_s10246" name="Equation" r:id="rId15" imgW="1244520" imgH="1104840" progId="Equation.DSMT4">
                  <p:embed/>
                </p:oleObj>
              </mc:Choice>
              <mc:Fallback>
                <p:oleObj name="Equation" r:id="rId15" imgW="1244520" imgH="1104840" progId="Equation.DSMT4">
                  <p:embed/>
                  <p:pic>
                    <p:nvPicPr>
                      <p:cNvPr id="12" name="Object 11">
                        <a:extLst>
                          <a:ext uri="{FF2B5EF4-FFF2-40B4-BE49-F238E27FC236}">
                            <a16:creationId xmlns:a16="http://schemas.microsoft.com/office/drawing/2014/main" id="{F0C0F52B-FF6E-2BE1-C764-A35E8EC7AFD4}"/>
                          </a:ext>
                        </a:extLst>
                      </p:cNvPr>
                      <p:cNvPicPr/>
                      <p:nvPr/>
                    </p:nvPicPr>
                    <p:blipFill>
                      <a:blip r:embed="rId16"/>
                      <a:stretch>
                        <a:fillRect/>
                      </a:stretch>
                    </p:blipFill>
                    <p:spPr>
                      <a:xfrm>
                        <a:off x="5727700" y="2247900"/>
                        <a:ext cx="1244600" cy="1104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5E98C3E-2700-279F-3F30-06265419EE2F}"/>
              </a:ext>
            </a:extLst>
          </p:cNvPr>
          <p:cNvGraphicFramePr>
            <a:graphicFrameLocks noChangeAspect="1"/>
          </p:cNvGraphicFramePr>
          <p:nvPr>
            <p:extLst>
              <p:ext uri="{D42A27DB-BD31-4B8C-83A1-F6EECF244321}">
                <p14:modId xmlns:p14="http://schemas.microsoft.com/office/powerpoint/2010/main" val="1597372015"/>
              </p:ext>
            </p:extLst>
          </p:nvPr>
        </p:nvGraphicFramePr>
        <p:xfrm>
          <a:off x="9740900" y="2205038"/>
          <a:ext cx="1587500" cy="1066800"/>
        </p:xfrm>
        <a:graphic>
          <a:graphicData uri="http://schemas.openxmlformats.org/presentationml/2006/ole">
            <mc:AlternateContent xmlns:mc="http://schemas.openxmlformats.org/markup-compatibility/2006">
              <mc:Choice xmlns:v="urn:schemas-microsoft-com:vml" Requires="v">
                <p:oleObj spid="_x0000_s10247" name="Equation" r:id="rId17" imgW="1587240" imgH="1066680" progId="Equation.DSMT4">
                  <p:embed/>
                </p:oleObj>
              </mc:Choice>
              <mc:Fallback>
                <p:oleObj name="Equation" r:id="rId17" imgW="1587240" imgH="1066680" progId="Equation.DSMT4">
                  <p:embed/>
                  <p:pic>
                    <p:nvPicPr>
                      <p:cNvPr id="16" name="Object 15">
                        <a:extLst>
                          <a:ext uri="{FF2B5EF4-FFF2-40B4-BE49-F238E27FC236}">
                            <a16:creationId xmlns:a16="http://schemas.microsoft.com/office/drawing/2014/main" id="{8BC96206-5F3F-088D-0209-D9D0A10AABA4}"/>
                          </a:ext>
                        </a:extLst>
                      </p:cNvPr>
                      <p:cNvPicPr/>
                      <p:nvPr/>
                    </p:nvPicPr>
                    <p:blipFill>
                      <a:blip r:embed="rId18"/>
                      <a:stretch>
                        <a:fillRect/>
                      </a:stretch>
                    </p:blipFill>
                    <p:spPr>
                      <a:xfrm>
                        <a:off x="9740900" y="2205038"/>
                        <a:ext cx="1587500" cy="1066800"/>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17F454A2-B2A6-B9EE-5C72-1722D1FFD039}"/>
              </a:ext>
            </a:extLst>
          </p:cNvPr>
          <p:cNvGrpSpPr/>
          <p:nvPr/>
        </p:nvGrpSpPr>
        <p:grpSpPr>
          <a:xfrm>
            <a:off x="236673" y="5746905"/>
            <a:ext cx="10399002" cy="1066800"/>
            <a:chOff x="236673" y="5746905"/>
            <a:chExt cx="10399002" cy="1066800"/>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D93ED92-CB44-2E6C-1338-373D6634EB83}"/>
                    </a:ext>
                  </a:extLst>
                </p:cNvPr>
                <p:cNvSpPr/>
                <p:nvPr/>
              </p:nvSpPr>
              <p:spPr>
                <a:xfrm>
                  <a:off x="236673" y="6000118"/>
                  <a:ext cx="10213704" cy="584775"/>
                </a:xfrm>
                <a:prstGeom prst="rect">
                  <a:avLst/>
                </a:prstGeom>
              </p:spPr>
              <p:txBody>
                <a:bodyPr wrap="square">
                  <a:spAutoFit/>
                </a:bodyPr>
                <a:lstStyle/>
                <a:p>
                  <a:pPr eaLnBrk="0" fontAlgn="base" hangingPunct="0">
                    <a:spcBef>
                      <a:spcPct val="0"/>
                    </a:spcBef>
                    <a:spcAft>
                      <a:spcPct val="0"/>
                    </a:spcAft>
                  </a:pPr>
                  <a:r>
                    <a:rPr lang="en-US" altLang="en-US" sz="3200" dirty="0">
                      <a:solidFill>
                        <a:srgbClr val="FFFF00"/>
                      </a:solidFill>
                      <a:latin typeface="Times New Roman" panose="02020603050405020304" pitchFamily="18" charset="0"/>
                      <a:cs typeface="Times New Roman" panose="02020603050405020304" pitchFamily="18" charset="0"/>
                    </a:rPr>
                    <a:t>Hàm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không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có</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dạng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hàm</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vi-VN" altLang="en-US"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là</a:t>
                  </a:r>
                  <a:r>
                    <a:rPr lang="vi-VN" altLang="en-US" sz="3200" dirty="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latin typeface="Times New Roman" panose="02020603050405020304" pitchFamily="18" charset="0"/>
                      <a:cs typeface="Times New Roman" panose="02020603050405020304" pitchFamily="18" charset="0"/>
                    </a:rPr>
                    <a:t>d)</a:t>
                  </a:r>
                  <a14:m>
                    <m:oMath xmlns:m="http://schemas.openxmlformats.org/officeDocument/2006/math">
                      <m:r>
                        <a:rPr lang="vi-VN" altLang="en-US" sz="320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  </a:t>
                  </a:r>
                  <a:endParaRPr lang="vi-VN" alt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ED93ED92-CB44-2E6C-1338-373D6634EB83}"/>
                    </a:ext>
                  </a:extLst>
                </p:cNvPr>
                <p:cNvSpPr>
                  <a:spLocks noRot="1" noChangeAspect="1" noMove="1" noResize="1" noEditPoints="1" noAdjustHandles="1" noChangeArrowheads="1" noChangeShapeType="1" noTextEdit="1"/>
                </p:cNvSpPr>
                <p:nvPr/>
              </p:nvSpPr>
              <p:spPr>
                <a:xfrm>
                  <a:off x="236673" y="6000118"/>
                  <a:ext cx="10213704" cy="584775"/>
                </a:xfrm>
                <a:prstGeom prst="rect">
                  <a:avLst/>
                </a:prstGeom>
                <a:blipFill>
                  <a:blip r:embed="rId19"/>
                  <a:stretch>
                    <a:fillRect l="-1552"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Object 11">
                  <a:extLst>
                    <a:ext uri="{FF2B5EF4-FFF2-40B4-BE49-F238E27FC236}">
                      <a16:creationId xmlns:a16="http://schemas.microsoft.com/office/drawing/2014/main" id="{EBB17B2C-4CBB-BE66-EBE1-2F128798FD61}"/>
                    </a:ext>
                  </a:extLst>
                </p:cNvPr>
                <p:cNvGraphicFramePr>
                  <a:graphicFrameLocks noChangeAspect="1"/>
                </p:cNvGraphicFramePr>
                <p:nvPr>
                  <p:extLst>
                    <p:ext uri="{D42A27DB-BD31-4B8C-83A1-F6EECF244321}">
                      <p14:modId xmlns:p14="http://schemas.microsoft.com/office/powerpoint/2010/main" val="1564876993"/>
                    </p:ext>
                  </p:extLst>
                </p:nvPr>
              </p:nvGraphicFramePr>
              <p:xfrm>
                <a:off x="5530850" y="6000118"/>
                <a:ext cx="2692400" cy="635000"/>
              </p:xfrm>
              <a:graphic>
                <a:graphicData uri="http://schemas.openxmlformats.org/presentationml/2006/ole">
                  <mc:AlternateContent>
                    <mc:Choice xmlns:v="urn:schemas-microsoft-com:vml" Requires="v">
                      <p:oleObj spid="_x0000_s10248" name="Equation" r:id="rId20" imgW="2692080" imgH="634680" progId="Equation.DSMT4">
                        <p:embed/>
                      </p:oleObj>
                    </mc:Choice>
                    <mc:Fallback>
                      <p:oleObj name="Equation" r:id="rId20" imgW="2692080" imgH="634680" progId="Equation.DSMT4">
                        <p:embed/>
                        <p:pic>
                          <p:nvPicPr>
                            <p:cNvPr id="25" name="Object 24">
                              <a:extLst>
                                <a:ext uri="{FF2B5EF4-FFF2-40B4-BE49-F238E27FC236}">
                                  <a16:creationId xmlns:a16="http://schemas.microsoft.com/office/drawing/2014/main" id="{D274CA90-A15A-0FCD-8479-3602615BFCA4}"/>
                                </a:ext>
                              </a:extLst>
                            </p:cNvPr>
                            <p:cNvPicPr/>
                            <p:nvPr/>
                          </p:nvPicPr>
                          <p:blipFill>
                            <a:blip r:embed="rId21"/>
                            <a:stretch>
                              <a:fillRect/>
                            </a:stretch>
                          </p:blipFill>
                          <p:spPr>
                            <a:xfrm>
                              <a:off x="5530850" y="6000118"/>
                              <a:ext cx="2692400" cy="635000"/>
                            </a:xfrm>
                            <a:prstGeom prst="rect">
                              <a:avLst/>
                            </a:prstGeom>
                          </p:spPr>
                        </p:pic>
                      </p:oleObj>
                    </mc:Fallback>
                  </mc:AlternateContent>
                </a:graphicData>
              </a:graphic>
            </p:graphicFrame>
          </mc:Choice>
          <mc:Fallback xmlns="">
            <p:graphicFrame>
              <p:nvGraphicFramePr>
                <p:cNvPr id="12" name="Object 11">
                  <a:extLst>
                    <a:ext uri="{FF2B5EF4-FFF2-40B4-BE49-F238E27FC236}">
                      <a16:creationId xmlns:a16="http://schemas.microsoft.com/office/drawing/2014/main" id="{EBB17B2C-4CBB-BE66-EBE1-2F128798FD61}"/>
                    </a:ext>
                  </a:extLst>
                </p:cNvPr>
                <p:cNvGraphicFramePr>
                  <a:graphicFrameLocks noChangeAspect="1"/>
                </p:cNvGraphicFramePr>
                <p:nvPr>
                  <p:extLst>
                    <p:ext uri="{D42A27DB-BD31-4B8C-83A1-F6EECF244321}">
                      <p14:modId xmlns:p14="http://schemas.microsoft.com/office/powerpoint/2010/main" val="1564876993"/>
                    </p:ext>
                  </p:extLst>
                </p:nvPr>
              </p:nvGraphicFramePr>
              <p:xfrm>
                <a:off x="5530850" y="6000118"/>
                <a:ext cx="2692400" cy="635000"/>
              </p:xfrm>
              <a:graphic>
                <a:graphicData uri="http://schemas.openxmlformats.org/presentationml/2006/ole">
                  <mc:AlternateContent>
                    <mc:Choice xmlns:v="urn:schemas-microsoft-com:vml" Requires="v">
                      <p:oleObj name="Equation" r:id="rId22" imgW="2692080" imgH="634680" progId="Equation.DSMT4">
                        <p:embed/>
                      </p:oleObj>
                    </mc:Choice>
                    <mc:Fallback>
                      <p:oleObj name="Equation" r:id="rId22" imgW="2692080" imgH="634680" progId="Equation.DSMT4">
                        <p:embed/>
                        <p:pic>
                          <p:nvPicPr>
                            <p:cNvPr id="25" name="Object 24">
                              <a:extLst>
                                <a:ext uri="{FF2B5EF4-FFF2-40B4-BE49-F238E27FC236}">
                                  <a16:creationId xmlns:a16="http://schemas.microsoft.com/office/drawing/2014/main" id="{D274CA90-A15A-0FCD-8479-3602615BFCA4}"/>
                                </a:ext>
                              </a:extLst>
                            </p:cNvPr>
                            <p:cNvPicPr/>
                            <p:nvPr/>
                          </p:nvPicPr>
                          <p:blipFill>
                            <a:blip r:embed="rId23"/>
                            <a:stretch>
                              <a:fillRect/>
                            </a:stretch>
                          </p:blipFill>
                          <p:spPr>
                            <a:xfrm>
                              <a:off x="5530850" y="6000118"/>
                              <a:ext cx="2692400" cy="6350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a:extLst>
                    <a:ext uri="{FF2B5EF4-FFF2-40B4-BE49-F238E27FC236}">
                      <a16:creationId xmlns:a16="http://schemas.microsoft.com/office/drawing/2014/main" id="{136C946A-2A91-2D20-8B85-A13D106D5F1A}"/>
                    </a:ext>
                  </a:extLst>
                </p:cNvPr>
                <p:cNvGraphicFramePr>
                  <a:graphicFrameLocks noChangeAspect="1"/>
                </p:cNvGraphicFramePr>
                <p:nvPr>
                  <p:extLst>
                    <p:ext uri="{D42A27DB-BD31-4B8C-83A1-F6EECF244321}">
                      <p14:modId xmlns:p14="http://schemas.microsoft.com/office/powerpoint/2010/main" val="1333629484"/>
                    </p:ext>
                  </p:extLst>
                </p:nvPr>
              </p:nvGraphicFramePr>
              <p:xfrm>
                <a:off x="9048175" y="5746905"/>
                <a:ext cx="1587500" cy="1066800"/>
              </p:xfrm>
              <a:graphic>
                <a:graphicData uri="http://schemas.openxmlformats.org/presentationml/2006/ole">
                  <mc:AlternateContent>
                    <mc:Choice xmlns:v="urn:schemas-microsoft-com:vml" Requires="v">
                      <p:oleObj spid="_x0000_s10249" name="Equation" r:id="rId24" imgW="1587240" imgH="1066680" progId="Equation.DSMT4">
                        <p:embed/>
                      </p:oleObj>
                    </mc:Choice>
                    <mc:Fallback>
                      <p:oleObj name="Equation" r:id="rId24" imgW="1587240" imgH="1066680" progId="Equation.DSMT4">
                        <p:embed/>
                        <p:pic>
                          <p:nvPicPr>
                            <p:cNvPr id="19" name="Object 18">
                              <a:extLst>
                                <a:ext uri="{FF2B5EF4-FFF2-40B4-BE49-F238E27FC236}">
                                  <a16:creationId xmlns:a16="http://schemas.microsoft.com/office/drawing/2014/main" id="{95E98C3E-2700-279F-3F30-06265419EE2F}"/>
                                </a:ext>
                              </a:extLst>
                            </p:cNvPr>
                            <p:cNvPicPr/>
                            <p:nvPr/>
                          </p:nvPicPr>
                          <p:blipFill>
                            <a:blip r:embed="rId25"/>
                            <a:stretch>
                              <a:fillRect/>
                            </a:stretch>
                          </p:blipFill>
                          <p:spPr>
                            <a:xfrm>
                              <a:off x="9048175" y="5746905"/>
                              <a:ext cx="1587500" cy="1066800"/>
                            </a:xfrm>
                            <a:prstGeom prst="rect">
                              <a:avLst/>
                            </a:prstGeom>
                          </p:spPr>
                        </p:pic>
                      </p:oleObj>
                    </mc:Fallback>
                  </mc:AlternateContent>
                </a:graphicData>
              </a:graphic>
            </p:graphicFrame>
          </mc:Choice>
          <mc:Fallback xmlns="">
            <p:graphicFrame>
              <p:nvGraphicFramePr>
                <p:cNvPr id="21" name="Object 20">
                  <a:extLst>
                    <a:ext uri="{FF2B5EF4-FFF2-40B4-BE49-F238E27FC236}">
                      <a16:creationId xmlns:a16="http://schemas.microsoft.com/office/drawing/2014/main" id="{136C946A-2A91-2D20-8B85-A13D106D5F1A}"/>
                    </a:ext>
                  </a:extLst>
                </p:cNvPr>
                <p:cNvGraphicFramePr>
                  <a:graphicFrameLocks noChangeAspect="1"/>
                </p:cNvGraphicFramePr>
                <p:nvPr>
                  <p:extLst>
                    <p:ext uri="{D42A27DB-BD31-4B8C-83A1-F6EECF244321}">
                      <p14:modId xmlns:p14="http://schemas.microsoft.com/office/powerpoint/2010/main" val="1333629484"/>
                    </p:ext>
                  </p:extLst>
                </p:nvPr>
              </p:nvGraphicFramePr>
              <p:xfrm>
                <a:off x="9048175" y="5746905"/>
                <a:ext cx="1587500" cy="1066800"/>
              </p:xfrm>
              <a:graphic>
                <a:graphicData uri="http://schemas.openxmlformats.org/presentationml/2006/ole">
                  <mc:AlternateContent>
                    <mc:Choice xmlns:v="urn:schemas-microsoft-com:vml" Requires="v">
                      <p:oleObj name="Equation" r:id="rId26" imgW="1587240" imgH="1066680" progId="Equation.DSMT4">
                        <p:embed/>
                      </p:oleObj>
                    </mc:Choice>
                    <mc:Fallback>
                      <p:oleObj name="Equation" r:id="rId26" imgW="1587240" imgH="1066680" progId="Equation.DSMT4">
                        <p:embed/>
                        <p:pic>
                          <p:nvPicPr>
                            <p:cNvPr id="19" name="Object 18">
                              <a:extLst>
                                <a:ext uri="{FF2B5EF4-FFF2-40B4-BE49-F238E27FC236}">
                                  <a16:creationId xmlns:a16="http://schemas.microsoft.com/office/drawing/2014/main" id="{95E98C3E-2700-279F-3F30-06265419EE2F}"/>
                                </a:ext>
                              </a:extLst>
                            </p:cNvPr>
                            <p:cNvPicPr/>
                            <p:nvPr/>
                          </p:nvPicPr>
                          <p:blipFill>
                            <a:blip r:embed="rId27"/>
                            <a:stretch>
                              <a:fillRect/>
                            </a:stretch>
                          </p:blipFill>
                          <p:spPr>
                            <a:xfrm>
                              <a:off x="9048175" y="5746905"/>
                              <a:ext cx="1587500" cy="1066800"/>
                            </a:xfrm>
                            <a:prstGeom prst="rect">
                              <a:avLst/>
                            </a:prstGeom>
                          </p:spPr>
                        </p:pic>
                      </p:oleObj>
                    </mc:Fallback>
                  </mc:AlternateContent>
                </a:graphicData>
              </a:graphic>
            </p:graphicFrame>
          </mc:Fallback>
        </mc:AlternateContent>
      </p:grpSp>
      <p:grpSp>
        <p:nvGrpSpPr>
          <p:cNvPr id="24" name="Group 23">
            <a:extLst>
              <a:ext uri="{FF2B5EF4-FFF2-40B4-BE49-F238E27FC236}">
                <a16:creationId xmlns:a16="http://schemas.microsoft.com/office/drawing/2014/main" id="{16A6396B-5B0F-5BFB-3D99-136CF738ADFE}"/>
              </a:ext>
            </a:extLst>
          </p:cNvPr>
          <p:cNvGrpSpPr/>
          <p:nvPr/>
        </p:nvGrpSpPr>
        <p:grpSpPr>
          <a:xfrm>
            <a:off x="670746" y="4381595"/>
            <a:ext cx="4285859" cy="592314"/>
            <a:chOff x="670746" y="4381595"/>
            <a:chExt cx="4285859" cy="592314"/>
          </a:xfrm>
        </p:grpSpPr>
        <mc:AlternateContent xmlns:mc="http://schemas.openxmlformats.org/markup-compatibility/2006" xmlns:a14="http://schemas.microsoft.com/office/drawing/2010/main">
          <mc:Choice Requires="a14">
            <p:sp>
              <p:nvSpPr>
                <p:cNvPr id="20" name="Rectangle 19"/>
                <p:cNvSpPr/>
                <p:nvPr/>
              </p:nvSpPr>
              <p:spPr>
                <a:xfrm>
                  <a:off x="670746" y="4389134"/>
                  <a:ext cx="4285859" cy="584775"/>
                </a:xfrm>
                <a:prstGeom prst="rect">
                  <a:avLst/>
                </a:prstGeom>
              </p:spPr>
              <p:txBody>
                <a:bodyPr wrap="square">
                  <a:spAutoFit/>
                </a:bodyPr>
                <a:lstStyle/>
                <a:p>
                  <a:pPr lvl="0"/>
                  <a:r>
                    <a:rPr lang="en-US" sz="3200"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200" i="1" smtClean="0">
                          <a:solidFill>
                            <a:schemeClr val="bg1"/>
                          </a:solidFill>
                          <a:latin typeface="Cambria Math" panose="02040503050406030204" pitchFamily="18" charset="0"/>
                          <a:cs typeface="Times New Roman" panose="02020603050405020304" pitchFamily="18" charset="0"/>
                        </a:rPr>
                        <m:t> </m:t>
                      </m:r>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c</m:t>
                      </m:r>
                      <m:r>
                        <m:rPr>
                          <m:nor/>
                        </m:rPr>
                        <a:rPr lang="vi-VN" altLang="en-US" sz="3200" b="0" i="0" smtClean="0">
                          <a:solidFill>
                            <a:schemeClr val="bg1"/>
                          </a:solidFill>
                          <a:latin typeface="Times New Roman" panose="02020603050405020304" pitchFamily="18" charset="0"/>
                          <a:cs typeface="Times New Roman" panose="02020603050405020304" pitchFamily="18" charset="0"/>
                        </a:rPr>
                        <m:t>ó  </m:t>
                      </m:r>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−1</m:t>
                      </m:r>
                    </m:oMath>
                  </a14:m>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70746" y="4389134"/>
                  <a:ext cx="4285859" cy="584775"/>
                </a:xfrm>
                <a:prstGeom prst="rect">
                  <a:avLst/>
                </a:prstGeom>
                <a:blipFill>
                  <a:blip r:embed="rId28"/>
                  <a:stretch>
                    <a:fillRect l="-3556"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a:extLst>
                    <a:ext uri="{FF2B5EF4-FFF2-40B4-BE49-F238E27FC236}">
                      <a16:creationId xmlns:a16="http://schemas.microsoft.com/office/drawing/2014/main" id="{446B40C6-F9B7-1885-943B-FB44CBEBE0D6}"/>
                    </a:ext>
                  </a:extLst>
                </p:cNvPr>
                <p:cNvGraphicFramePr>
                  <a:graphicFrameLocks noChangeAspect="1"/>
                </p:cNvGraphicFramePr>
                <p:nvPr>
                  <p:extLst>
                    <p:ext uri="{D42A27DB-BD31-4B8C-83A1-F6EECF244321}">
                      <p14:modId xmlns:p14="http://schemas.microsoft.com/office/powerpoint/2010/main" val="584170944"/>
                    </p:ext>
                  </p:extLst>
                </p:nvPr>
              </p:nvGraphicFramePr>
              <p:xfrm>
                <a:off x="1107248" y="4381595"/>
                <a:ext cx="1397000" cy="571500"/>
              </p:xfrm>
              <a:graphic>
                <a:graphicData uri="http://schemas.openxmlformats.org/presentationml/2006/ole">
                  <mc:AlternateContent>
                    <mc:Choice xmlns:v="urn:schemas-microsoft-com:vml" Requires="v">
                      <p:oleObj spid="_x0000_s10250" name="Equation" r:id="rId29" imgW="1396800" imgH="571320" progId="Equation.DSMT4">
                        <p:embed/>
                      </p:oleObj>
                    </mc:Choice>
                    <mc:Fallback>
                      <p:oleObj name="Equation" r:id="rId29" imgW="1396800" imgH="571320" progId="Equation.DSMT4">
                        <p:embed/>
                        <p:pic>
                          <p:nvPicPr>
                            <p:cNvPr id="14" name="Object 13">
                              <a:extLst>
                                <a:ext uri="{FF2B5EF4-FFF2-40B4-BE49-F238E27FC236}">
                                  <a16:creationId xmlns:a16="http://schemas.microsoft.com/office/drawing/2014/main" id="{EB5E0FC1-1557-83A1-77DD-76AFE2C86485}"/>
                                </a:ext>
                              </a:extLst>
                            </p:cNvPr>
                            <p:cNvPicPr/>
                            <p:nvPr/>
                          </p:nvPicPr>
                          <p:blipFill>
                            <a:blip r:embed="rId14"/>
                            <a:stretch>
                              <a:fillRect/>
                            </a:stretch>
                          </p:blipFill>
                          <p:spPr>
                            <a:xfrm>
                              <a:off x="1107248" y="4381595"/>
                              <a:ext cx="1397000" cy="571500"/>
                            </a:xfrm>
                            <a:prstGeom prst="rect">
                              <a:avLst/>
                            </a:prstGeom>
                          </p:spPr>
                        </p:pic>
                      </p:oleObj>
                    </mc:Fallback>
                  </mc:AlternateContent>
                </a:graphicData>
              </a:graphic>
            </p:graphicFrame>
          </mc:Choice>
          <mc:Fallback xmlns="">
            <p:graphicFrame>
              <p:nvGraphicFramePr>
                <p:cNvPr id="22" name="Object 21">
                  <a:extLst>
                    <a:ext uri="{FF2B5EF4-FFF2-40B4-BE49-F238E27FC236}">
                      <a16:creationId xmlns:a16="http://schemas.microsoft.com/office/drawing/2014/main" id="{446B40C6-F9B7-1885-943B-FB44CBEBE0D6}"/>
                    </a:ext>
                  </a:extLst>
                </p:cNvPr>
                <p:cNvGraphicFramePr>
                  <a:graphicFrameLocks noChangeAspect="1"/>
                </p:cNvGraphicFramePr>
                <p:nvPr>
                  <p:extLst>
                    <p:ext uri="{D42A27DB-BD31-4B8C-83A1-F6EECF244321}">
                      <p14:modId xmlns:p14="http://schemas.microsoft.com/office/powerpoint/2010/main" val="584170944"/>
                    </p:ext>
                  </p:extLst>
                </p:nvPr>
              </p:nvGraphicFramePr>
              <p:xfrm>
                <a:off x="1107248" y="4381595"/>
                <a:ext cx="1397000" cy="571500"/>
              </p:xfrm>
              <a:graphic>
                <a:graphicData uri="http://schemas.openxmlformats.org/presentationml/2006/ole">
                  <mc:AlternateContent>
                    <mc:Choice xmlns:v="urn:schemas-microsoft-com:vml" Requires="v">
                      <p:oleObj name="Equation" r:id="rId30" imgW="1396800" imgH="571320" progId="Equation.DSMT4">
                        <p:embed/>
                      </p:oleObj>
                    </mc:Choice>
                    <mc:Fallback>
                      <p:oleObj name="Equation" r:id="rId30" imgW="1396800" imgH="571320" progId="Equation.DSMT4">
                        <p:embed/>
                        <p:pic>
                          <p:nvPicPr>
                            <p:cNvPr id="14" name="Object 13">
                              <a:extLst>
                                <a:ext uri="{FF2B5EF4-FFF2-40B4-BE49-F238E27FC236}">
                                  <a16:creationId xmlns:a16="http://schemas.microsoft.com/office/drawing/2014/main" id="{EB5E0FC1-1557-83A1-77DD-76AFE2C86485}"/>
                                </a:ext>
                              </a:extLst>
                            </p:cNvPr>
                            <p:cNvPicPr/>
                            <p:nvPr/>
                          </p:nvPicPr>
                          <p:blipFill>
                            <a:blip r:embed="rId31"/>
                            <a:stretch>
                              <a:fillRect/>
                            </a:stretch>
                          </p:blipFill>
                          <p:spPr>
                            <a:xfrm>
                              <a:off x="1107248" y="4381595"/>
                              <a:ext cx="1397000" cy="571500"/>
                            </a:xfrm>
                            <a:prstGeom prst="rect">
                              <a:avLst/>
                            </a:prstGeom>
                          </p:spPr>
                        </p:pic>
                      </p:oleObj>
                    </mc:Fallback>
                  </mc:AlternateContent>
                </a:graphicData>
              </a:graphic>
            </p:graphicFrame>
          </mc:Fallback>
        </mc:AlternateContent>
      </p:grpSp>
      <p:graphicFrame>
        <p:nvGraphicFramePr>
          <p:cNvPr id="23" name="Object 22">
            <a:extLst>
              <a:ext uri="{FF2B5EF4-FFF2-40B4-BE49-F238E27FC236}">
                <a16:creationId xmlns:a16="http://schemas.microsoft.com/office/drawing/2014/main" id="{5C88FAF2-7004-3915-692F-B1BC660A9EF8}"/>
              </a:ext>
            </a:extLst>
          </p:cNvPr>
          <p:cNvGraphicFramePr>
            <a:graphicFrameLocks noChangeAspect="1"/>
          </p:cNvGraphicFramePr>
          <p:nvPr>
            <p:extLst>
              <p:ext uri="{D42A27DB-BD31-4B8C-83A1-F6EECF244321}">
                <p14:modId xmlns:p14="http://schemas.microsoft.com/office/powerpoint/2010/main" val="3232536947"/>
              </p:ext>
            </p:extLst>
          </p:nvPr>
        </p:nvGraphicFramePr>
        <p:xfrm>
          <a:off x="1183448" y="4906076"/>
          <a:ext cx="1244600" cy="1104900"/>
        </p:xfrm>
        <a:graphic>
          <a:graphicData uri="http://schemas.openxmlformats.org/presentationml/2006/ole">
            <mc:AlternateContent xmlns:mc="http://schemas.openxmlformats.org/markup-compatibility/2006">
              <mc:Choice xmlns:v="urn:schemas-microsoft-com:vml" Requires="v">
                <p:oleObj spid="_x0000_s10251" name="Equation" r:id="rId32" imgW="1244520" imgH="1104840" progId="Equation.DSMT4">
                  <p:embed/>
                </p:oleObj>
              </mc:Choice>
              <mc:Fallback>
                <p:oleObj name="Equation" r:id="rId32" imgW="1244520" imgH="1104840" progId="Equation.DSMT4">
                  <p:embed/>
                  <p:pic>
                    <p:nvPicPr>
                      <p:cNvPr id="16" name="Object 15">
                        <a:extLst>
                          <a:ext uri="{FF2B5EF4-FFF2-40B4-BE49-F238E27FC236}">
                            <a16:creationId xmlns:a16="http://schemas.microsoft.com/office/drawing/2014/main" id="{8BC96206-5F3F-088D-0209-D9D0A10AABA4}"/>
                          </a:ext>
                        </a:extLst>
                      </p:cNvPr>
                      <p:cNvPicPr/>
                      <p:nvPr/>
                    </p:nvPicPr>
                    <p:blipFill>
                      <a:blip r:embed="rId16"/>
                      <a:stretch>
                        <a:fillRect/>
                      </a:stretch>
                    </p:blipFill>
                    <p:spPr>
                      <a:xfrm>
                        <a:off x="1183448" y="4906076"/>
                        <a:ext cx="1244600" cy="1104900"/>
                      </a:xfrm>
                      <a:prstGeom prst="rect">
                        <a:avLst/>
                      </a:prstGeom>
                    </p:spPr>
                  </p:pic>
                </p:oleObj>
              </mc:Fallback>
            </mc:AlternateContent>
          </a:graphicData>
        </a:graphic>
      </p:graphicFrame>
    </p:spTree>
    <p:extLst>
      <p:ext uri="{BB962C8B-B14F-4D97-AF65-F5344CB8AC3E}">
        <p14:creationId xmlns:p14="http://schemas.microsoft.com/office/powerpoint/2010/main" val="15063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96957" y="-31801"/>
                <a:ext cx="10654747" cy="991079"/>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endParaRPr lang="en-US" sz="3200" dirty="0">
                  <a:solidFill>
                    <a:srgbClr val="FFFF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96957" y="-31801"/>
                <a:ext cx="10654747" cy="991079"/>
              </a:xfrm>
              <a:blipFill>
                <a:blip r:embed="rId3"/>
                <a:stretch>
                  <a:fillRect l="-1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1922" y="1091853"/>
                <a:ext cx="10349782" cy="5489658"/>
              </a:xfrm>
            </p:spPr>
            <p:txBody>
              <a:bodyPr/>
              <a:lstStyle/>
              <a:p>
                <a:pPr marL="0" indent="0">
                  <a:buNone/>
                </a:pPr>
                <a:r>
                  <a:rPr lang="vi-VN" altLang="en-US" sz="3200" b="1" dirty="0">
                    <a:solidFill>
                      <a:srgbClr val="FFFF00"/>
                    </a:solidFill>
                    <a:latin typeface="+mj-lt"/>
                    <a:ea typeface="Times New Roman" panose="02020603050405020304" pitchFamily="18" charset="0"/>
                    <a:cs typeface="Times New Roman" panose="02020603050405020304" pitchFamily="18" charset="0"/>
                  </a:rPr>
                  <a:t>Ví dụ </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mj-lt"/>
                    <a:ea typeface="Times New Roman" panose="02020603050405020304" pitchFamily="18" charset="0"/>
                    <a:cs typeface="Times New Roman" panose="02020603050405020304" pitchFamily="18" charset="0"/>
                  </a:rPr>
                  <a:t>Cho hàm số  </a:t>
                </a:r>
                <a14:m>
                  <m:oMath xmlns:m="http://schemas.openxmlformats.org/officeDocument/2006/math">
                    <m:r>
                      <a:rPr lang="en-US" altLang="en-US" sz="3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 Tính giá trị của </a:t>
                </a:r>
                <a:r>
                  <a:rPr lang="vi-VN" altLang="en-US" sz="3200" i="1" dirty="0">
                    <a:solidFill>
                      <a:schemeClr val="bg1"/>
                    </a:solidFill>
                    <a:latin typeface="+mj-lt"/>
                    <a:ea typeface="Times New Roman" panose="02020603050405020304" pitchFamily="18" charset="0"/>
                    <a:cs typeface="Times New Roman" panose="02020603050405020304" pitchFamily="18" charset="0"/>
                  </a:rPr>
                  <a:t>y</a:t>
                </a:r>
                <a:r>
                  <a:rPr lang="vi-VN" altLang="en-US" sz="3200" dirty="0">
                    <a:solidFill>
                      <a:schemeClr val="bg1"/>
                    </a:solidFill>
                    <a:latin typeface="+mj-lt"/>
                    <a:ea typeface="Times New Roman" panose="02020603050405020304" pitchFamily="18" charset="0"/>
                    <a:cs typeface="Times New Roman" panose="02020603050405020304" pitchFamily="18" charset="0"/>
                  </a:rPr>
                  <a:t> khi .</a:t>
                </a:r>
              </a:p>
              <a:p>
                <a:pPr marL="0" indent="0">
                  <a:buNone/>
                </a:pPr>
                <a:r>
                  <a:rPr lang="vi-VN" altLang="en-US" sz="3200" dirty="0">
                    <a:solidFill>
                      <a:schemeClr val="bg1"/>
                    </a:solidFill>
                    <a:latin typeface="+mj-lt"/>
                    <a:cs typeface="Times New Roman" panose="02020603050405020304" pitchFamily="18" charset="0"/>
                  </a:rPr>
                  <a:t>a)</a:t>
                </a:r>
                <a:r>
                  <a:rPr lang="en-US" altLang="en-US" sz="3200" dirty="0">
                    <a:solidFill>
                      <a:schemeClr val="bg1"/>
                    </a:solidFill>
                    <a:latin typeface="+mj-lt"/>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0</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a:solidFill>
                      <a:schemeClr val="bg1"/>
                    </a:solidFill>
                    <a:latin typeface="+mj-lt"/>
                    <a:cs typeface="Times New Roman" panose="02020603050405020304" pitchFamily="18" charset="0"/>
                  </a:rPr>
                  <a:t>		 b</a:t>
                </a:r>
                <a:r>
                  <a:rPr lang="vi-VN" sz="3200" dirty="0">
                    <a:solidFill>
                      <a:schemeClr val="bg1"/>
                    </a:solidFill>
                    <a:latin typeface="+mj-lt"/>
                    <a:cs typeface="Times New Roman" panose="02020603050405020304" pitchFamily="18" charset="0"/>
                  </a:rPr>
                  <a:t>)</a:t>
                </a:r>
                <a:r>
                  <a:rPr lang="en-US" altLang="en-US" sz="3200" i="1" dirty="0">
                    <a:solidFill>
                      <a:schemeClr val="bg1"/>
                    </a:solidFill>
                    <a:latin typeface="Times New Roman" panose="02020603050405020304" pitchFamily="18" charset="0"/>
                    <a:cs typeface="Times New Roman" panose="02020603050405020304" pitchFamily="18" charset="0"/>
                  </a:rPr>
                  <a:t> x</a:t>
                </a:r>
                <a:r>
                  <a:rPr lang="en-US" altLang="en-US" sz="3200" dirty="0">
                    <a:solidFill>
                      <a:schemeClr val="bg1"/>
                    </a:solidFill>
                    <a:latin typeface="Times New Roman" panose="02020603050405020304" pitchFamily="18" charset="0"/>
                    <a:cs typeface="Times New Roman" panose="02020603050405020304" pitchFamily="18" charset="0"/>
                  </a:rPr>
                  <a:t> = 2</a:t>
                </a:r>
                <a:r>
                  <a:rPr lang="vi-VN" sz="3200" dirty="0">
                    <a:solidFill>
                      <a:schemeClr val="bg1"/>
                    </a:solidFill>
                    <a:latin typeface="+mj-lt"/>
                    <a:cs typeface="Times New Roman" panose="02020603050405020304" pitchFamily="18" charset="0"/>
                  </a:rPr>
                  <a:t>;   	 		c)</a:t>
                </a:r>
                <a:r>
                  <a:rPr lang="en-US" sz="3200" dirty="0">
                    <a:solidFill>
                      <a:schemeClr val="bg1"/>
                    </a:solidFill>
                    <a:latin typeface="+mj-lt"/>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a:t>
                </a:r>
                <a:r>
                  <a:rPr lang="vi-VN" sz="3200" dirty="0">
                    <a:solidFill>
                      <a:schemeClr val="bg1"/>
                    </a:solidFill>
                    <a:latin typeface="+mj-lt"/>
                    <a:cs typeface="Times New Roman" panose="02020603050405020304" pitchFamily="18" charset="0"/>
                  </a:rPr>
                  <a:t>.</a:t>
                </a:r>
              </a:p>
              <a:p>
                <a:pPr marL="0" indent="0">
                  <a:buNone/>
                </a:pPr>
                <a:endParaRPr lang="vi-VN" sz="3200" dirty="0">
                  <a:solidFill>
                    <a:schemeClr val="bg1"/>
                  </a:solidFill>
                  <a:latin typeface="+mj-lt"/>
                  <a:cs typeface="Times New Roman" panose="02020603050405020304" pitchFamily="18" charset="0"/>
                </a:endParaRPr>
              </a:p>
              <a:p>
                <a:pPr marL="0" indent="0">
                  <a:buNone/>
                </a:pPr>
                <a:endParaRPr lang="vi-VN" sz="3200" dirty="0">
                  <a:solidFill>
                    <a:schemeClr val="bg1"/>
                  </a:solidFill>
                  <a:latin typeface="+mj-lt"/>
                  <a:cs typeface="Times New Roman" panose="02020603050405020304" pitchFamily="18" charset="0"/>
                </a:endParaRPr>
              </a:p>
              <a:p>
                <a:pPr marL="0" indent="0">
                  <a:buNone/>
                </a:pPr>
                <a:endParaRPr lang="vi-VN" sz="3200" dirty="0">
                  <a:solidFill>
                    <a:schemeClr val="bg1"/>
                  </a:solidFill>
                  <a:latin typeface="+mj-lt"/>
                </a:endParaRPr>
              </a:p>
              <a:p>
                <a:pPr marL="514350" indent="-514350">
                  <a:buAutoNum type="alphaLcParenR" startAt="2"/>
                </a:pPr>
                <a:endParaRPr lang="en-US" sz="3200" dirty="0">
                  <a:solidFill>
                    <a:schemeClr val="bg1"/>
                  </a:solidFill>
                  <a:latin typeface="+mj-lt"/>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1922" y="1091853"/>
                <a:ext cx="10349782" cy="5489658"/>
              </a:xfrm>
              <a:blipFill>
                <a:blip r:embed="rId4"/>
                <a:stretch>
                  <a:fillRect l="-1532" t="-2442"/>
                </a:stretch>
              </a:blipFill>
            </p:spPr>
            <p:txBody>
              <a:bodyPr/>
              <a:lstStyle/>
              <a:p>
                <a:r>
                  <a:rPr lang="en-US">
                    <a:noFill/>
                  </a:rPr>
                  <a:t> </a:t>
                </a:r>
              </a:p>
            </p:txBody>
          </p:sp>
        </mc:Fallback>
      </mc:AlternateContent>
      <p:sp>
        <p:nvSpPr>
          <p:cNvPr id="13" name="Rectangle 12"/>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5080000" y="2728686"/>
            <a:ext cx="2031203" cy="584775"/>
          </a:xfrm>
          <a:prstGeom prst="rect">
            <a:avLst/>
          </a:prstGeom>
        </p:spPr>
        <p:txBody>
          <a:bodyPr wrap="square">
            <a:spAutoFit/>
          </a:bodyPr>
          <a:lstStyle/>
          <a:p>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b="1" dirty="0">
              <a:solidFill>
                <a:srgbClr val="FFFF00"/>
              </a:solidFill>
            </a:endParaRPr>
          </a:p>
        </p:txBody>
      </p:sp>
      <mc:AlternateContent xmlns:mc="http://schemas.openxmlformats.org/markup-compatibility/2006" xmlns:a14="http://schemas.microsoft.com/office/drawing/2010/main">
        <mc:Choice Requires="a14">
          <p:sp>
            <p:nvSpPr>
              <p:cNvPr id="20" name="Rectangle 19"/>
              <p:cNvSpPr/>
              <p:nvPr/>
            </p:nvSpPr>
            <p:spPr>
              <a:xfrm>
                <a:off x="801922" y="4100014"/>
                <a:ext cx="5476137" cy="584775"/>
              </a:xfrm>
              <a:prstGeom prst="rect">
                <a:avLst/>
              </a:prstGeom>
            </p:spPr>
            <p:txBody>
              <a:bodyPr wrap="square">
                <a:spAutoFit/>
              </a:bodyPr>
              <a:lstStyle/>
              <a:p>
                <a:r>
                  <a:rPr lang="en-US" sz="3200" dirty="0">
                    <a:solidFill>
                      <a:schemeClr val="bg1"/>
                    </a:solidFill>
                    <a:latin typeface="Times New Roman" panose="02020603050405020304" pitchFamily="18" charset="0"/>
                  </a:rPr>
                  <a:t>a)</a:t>
                </a:r>
                <a:r>
                  <a:rPr lang="vi-VN" sz="3200" dirty="0">
                    <a:solidFill>
                      <a:schemeClr val="bg1"/>
                    </a:solidFill>
                    <a:latin typeface="Times New Roman" panose="02020603050405020304" pitchFamily="18" charset="0"/>
                  </a:rPr>
                  <a:t> Với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0 </a:t>
                </a:r>
                <a:r>
                  <a:rPr lang="vi-VN" sz="3200" dirty="0">
                    <a:solidFill>
                      <a:schemeClr val="bg1"/>
                    </a:solidFill>
                    <a:latin typeface="Times New Roman" panose="02020603050405020304" pitchFamily="18" charset="0"/>
                  </a:rPr>
                  <a:t>thì </a:t>
                </a:r>
                <a14:m>
                  <m:oMath xmlns:m="http://schemas.openxmlformats.org/officeDocument/2006/math">
                    <m:sSup>
                      <m:sSupPr>
                        <m:ctrlP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3200" i="1">
                            <a:solidFill>
                              <a:schemeClr val="bg1"/>
                            </a:solidFill>
                            <a:latin typeface="+mj-lt"/>
                            <a:ea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mj-lt"/>
                            <a:ea typeface="Times New Roman" panose="02020603050405020304" pitchFamily="18" charset="0"/>
                            <a:cs typeface="Times New Roman" panose="02020603050405020304" pitchFamily="18" charset="0"/>
                          </a:rPr>
                          <m:t> </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mj-lt"/>
                            <a:ea typeface="Times New Roman" panose="02020603050405020304" pitchFamily="18" charset="0"/>
                            <a:cs typeface="Times New Roman" panose="02020603050405020304" pitchFamily="18" charset="0"/>
                          </a:rPr>
                          <m:t> </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4.0</m:t>
                        </m:r>
                      </m:e>
                      <m:sup>
                        <m: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0</m:t>
                    </m:r>
                  </m:oMath>
                </a14:m>
                <a:r>
                  <a:rPr lang="vi-VN" sz="3200" dirty="0">
                    <a:solidFill>
                      <a:schemeClr val="bg1"/>
                    </a:solidFill>
                    <a:latin typeface="Times New Roman" panose="02020603050405020304" pitchFamily="18" charset="0"/>
                  </a:rPr>
                  <a:t>.</a:t>
                </a:r>
                <a:endParaRPr lang="en-US" sz="3200"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801922" y="4100014"/>
                <a:ext cx="5476137" cy="584775"/>
              </a:xfrm>
              <a:prstGeom prst="rect">
                <a:avLst/>
              </a:prstGeom>
              <a:blipFill>
                <a:blip r:embed="rId5"/>
                <a:stretch>
                  <a:fillRect l="-2895"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flipH="1">
                <a:off x="753728" y="5800822"/>
                <a:ext cx="6476576" cy="584775"/>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c) </a:t>
                </a:r>
                <a:r>
                  <a:rPr lang="vi-VN" sz="3200" dirty="0">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 </a:t>
                </a:r>
                <a:r>
                  <a:rPr lang="vi-VN"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sSup>
                      <m:sSupPr>
                        <m:ctrl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4.(−2)</m:t>
                        </m:r>
                      </m:e>
                      <m: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bg1"/>
                    </a:solidFill>
                    <a:latin typeface="Times New Roman" panose="02020603050405020304" pitchFamily="18" charset="0"/>
                  </a:rPr>
                  <a:t>16.</a:t>
                </a:r>
                <a:endParaRPr lang="en-US" sz="2800" dirty="0">
                  <a:solidFill>
                    <a:schemeClr val="bg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flipH="1">
                <a:off x="753728" y="5800822"/>
                <a:ext cx="6476576" cy="584775"/>
              </a:xfrm>
              <a:prstGeom prst="rect">
                <a:avLst/>
              </a:prstGeom>
              <a:blipFill>
                <a:blip r:embed="rId6"/>
                <a:stretch>
                  <a:fillRect l="-1977"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flipH="1">
                <a:off x="801922" y="4917150"/>
                <a:ext cx="7169576" cy="584775"/>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b) </a:t>
                </a:r>
                <a:r>
                  <a:rPr lang="vi-VN" sz="3200" dirty="0">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 </a:t>
                </a:r>
                <a:r>
                  <a:rPr lang="vi-VN"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sSup>
                      <m:sSupPr>
                        <m:ctrl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4.2</m:t>
                        </m:r>
                      </m:e>
                      <m: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bg1"/>
                    </a:solidFill>
                    <a:latin typeface="Times New Roman" panose="02020603050405020304" pitchFamily="18" charset="0"/>
                  </a:rPr>
                  <a:t>16.</a:t>
                </a:r>
                <a:endParaRPr lang="en-US" sz="2800" dirty="0">
                  <a:solidFill>
                    <a:schemeClr val="bg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flipH="1">
                <a:off x="801922" y="4917150"/>
                <a:ext cx="7169576" cy="584775"/>
              </a:xfrm>
              <a:prstGeom prst="rect">
                <a:avLst/>
              </a:prstGeom>
              <a:blipFill>
                <a:blip r:embed="rId7"/>
                <a:stretch>
                  <a:fillRect l="-1786" t="-14583" b="-32292"/>
                </a:stretch>
              </a:blipFill>
            </p:spPr>
            <p:txBody>
              <a:bodyPr/>
              <a:lstStyle/>
              <a:p>
                <a:r>
                  <a:rPr lang="en-US">
                    <a:noFill/>
                  </a:rPr>
                  <a:t> </a:t>
                </a:r>
              </a:p>
            </p:txBody>
          </p:sp>
        </mc:Fallback>
      </mc:AlternateContent>
      <p:pic>
        <p:nvPicPr>
          <p:cNvPr id="10" name="Picture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0209" y="120014"/>
            <a:ext cx="1561730" cy="1561730"/>
          </a:xfrm>
          <a:prstGeom prst="rect">
            <a:avLst/>
          </a:prstGeom>
        </p:spPr>
      </p:pic>
      <p:graphicFrame>
        <p:nvGraphicFramePr>
          <p:cNvPr id="4" name="Object 3">
            <a:extLst>
              <a:ext uri="{FF2B5EF4-FFF2-40B4-BE49-F238E27FC236}">
                <a16:creationId xmlns:a16="http://schemas.microsoft.com/office/drawing/2014/main" id="{48849524-EA07-097B-58D6-51433A84A0B2}"/>
              </a:ext>
            </a:extLst>
          </p:cNvPr>
          <p:cNvGraphicFramePr>
            <a:graphicFrameLocks noChangeAspect="1"/>
          </p:cNvGraphicFramePr>
          <p:nvPr>
            <p:extLst>
              <p:ext uri="{D42A27DB-BD31-4B8C-83A1-F6EECF244321}">
                <p14:modId xmlns:p14="http://schemas.microsoft.com/office/powerpoint/2010/main" val="2210729405"/>
              </p:ext>
            </p:extLst>
          </p:nvPr>
        </p:nvGraphicFramePr>
        <p:xfrm>
          <a:off x="2982913" y="1590675"/>
          <a:ext cx="1358900" cy="571500"/>
        </p:xfrm>
        <a:graphic>
          <a:graphicData uri="http://schemas.openxmlformats.org/presentationml/2006/ole">
            <mc:AlternateContent xmlns:mc="http://schemas.openxmlformats.org/markup-compatibility/2006">
              <mc:Choice xmlns:v="urn:schemas-microsoft-com:vml" Requires="v">
                <p:oleObj spid="_x0000_s11266" name="Equation" r:id="rId9" imgW="1358640" imgH="571320" progId="Equation.DSMT4">
                  <p:embed/>
                </p:oleObj>
              </mc:Choice>
              <mc:Fallback>
                <p:oleObj name="Equation" r:id="rId9" imgW="135864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10"/>
                      <a:stretch>
                        <a:fillRect/>
                      </a:stretch>
                    </p:blipFill>
                    <p:spPr>
                      <a:xfrm>
                        <a:off x="2982913" y="1590675"/>
                        <a:ext cx="1358900" cy="5715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99076CAA-50E0-851C-E74F-7BF2DDC184B3}"/>
              </a:ext>
            </a:extLst>
          </p:cNvPr>
          <p:cNvGrpSpPr/>
          <p:nvPr/>
        </p:nvGrpSpPr>
        <p:grpSpPr>
          <a:xfrm>
            <a:off x="801922" y="3271821"/>
            <a:ext cx="3362115" cy="595833"/>
            <a:chOff x="801922" y="3271821"/>
            <a:chExt cx="3362115" cy="595833"/>
          </a:xfrm>
        </p:grpSpPr>
        <p:sp>
          <p:nvSpPr>
            <p:cNvPr id="18" name="Rectangle 17"/>
            <p:cNvSpPr/>
            <p:nvPr/>
          </p:nvSpPr>
          <p:spPr>
            <a:xfrm>
              <a:off x="801922" y="3282879"/>
              <a:ext cx="3362115"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rPr>
                <a:t>Hàm số</a:t>
              </a:r>
              <a:r>
                <a:rPr lang="en-US" sz="3200" dirty="0">
                  <a:solidFill>
                    <a:schemeClr val="bg1"/>
                  </a:solidFill>
                  <a:latin typeface="Times New Roman" panose="02020603050405020304" pitchFamily="18" charset="0"/>
                  <a:ea typeface="Times New Roman" panose="02020603050405020304" pitchFamily="18" charset="0"/>
                </a:rPr>
                <a:t> </a:t>
              </a:r>
            </a:p>
          </p:txBody>
        </p:sp>
        <p:graphicFrame>
          <p:nvGraphicFramePr>
            <p:cNvPr id="5" name="Object 4">
              <a:extLst>
                <a:ext uri="{FF2B5EF4-FFF2-40B4-BE49-F238E27FC236}">
                  <a16:creationId xmlns:a16="http://schemas.microsoft.com/office/drawing/2014/main" id="{B464A1EB-68D6-7692-500E-EA1DCCF3CDD7}"/>
                </a:ext>
              </a:extLst>
            </p:cNvPr>
            <p:cNvGraphicFramePr>
              <a:graphicFrameLocks noChangeAspect="1"/>
            </p:cNvGraphicFramePr>
            <p:nvPr>
              <p:extLst>
                <p:ext uri="{D42A27DB-BD31-4B8C-83A1-F6EECF244321}">
                  <p14:modId xmlns:p14="http://schemas.microsoft.com/office/powerpoint/2010/main" val="1453934767"/>
                </p:ext>
              </p:extLst>
            </p:nvPr>
          </p:nvGraphicFramePr>
          <p:xfrm>
            <a:off x="2261511" y="3271821"/>
            <a:ext cx="1358900" cy="571500"/>
          </p:xfrm>
          <a:graphic>
            <a:graphicData uri="http://schemas.openxmlformats.org/presentationml/2006/ole">
              <mc:AlternateContent xmlns:mc="http://schemas.openxmlformats.org/markup-compatibility/2006">
                <mc:Choice xmlns:v="urn:schemas-microsoft-com:vml" Requires="v">
                  <p:oleObj spid="_x0000_s11267" name="Equation" r:id="rId11" imgW="1358640" imgH="571320" progId="Equation.DSMT4">
                    <p:embed/>
                  </p:oleObj>
                </mc:Choice>
                <mc:Fallback>
                  <p:oleObj name="Equation" r:id="rId11" imgW="1358640" imgH="571320" progId="Equation.DSMT4">
                    <p:embed/>
                    <p:pic>
                      <p:nvPicPr>
                        <p:cNvPr id="4" name="Object 3">
                          <a:extLst>
                            <a:ext uri="{FF2B5EF4-FFF2-40B4-BE49-F238E27FC236}">
                              <a16:creationId xmlns:a16="http://schemas.microsoft.com/office/drawing/2014/main" id="{48849524-EA07-097B-58D6-51433A84A0B2}"/>
                            </a:ext>
                          </a:extLst>
                        </p:cNvPr>
                        <p:cNvPicPr/>
                        <p:nvPr/>
                      </p:nvPicPr>
                      <p:blipFill>
                        <a:blip r:embed="rId10"/>
                        <a:stretch>
                          <a:fillRect/>
                        </a:stretch>
                      </p:blipFill>
                      <p:spPr>
                        <a:xfrm>
                          <a:off x="2261511" y="3271821"/>
                          <a:ext cx="1358900" cy="571500"/>
                        </a:xfrm>
                        <a:prstGeom prst="rect">
                          <a:avLst/>
                        </a:prstGeom>
                      </p:spPr>
                    </p:pic>
                  </p:oleObj>
                </mc:Fallback>
              </mc:AlternateContent>
            </a:graphicData>
          </a:graphic>
        </p:graphicFrame>
      </p:grpSp>
    </p:spTree>
    <p:extLst>
      <p:ext uri="{BB962C8B-B14F-4D97-AF65-F5344CB8AC3E}">
        <p14:creationId xmlns:p14="http://schemas.microsoft.com/office/powerpoint/2010/main" val="6820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anim calcmode="lin" valueType="num">
                                      <p:cBhvr>
                                        <p:cTn id="2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96957" y="-31801"/>
                <a:ext cx="10654747" cy="991079"/>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y</m:t>
                    </m:r>
                    <m:r>
                      <m:rPr>
                        <m:nor/>
                      </m:rPr>
                      <a:rPr lang="en-US" sz="3200" b="1" i="1"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m:t>
                    </m:r>
                    <m:r>
                      <m:rPr>
                        <m:nor/>
                      </m:rPr>
                      <a:rPr lang="en-US" sz="3200" b="1" i="1"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a</m:t>
                    </m:r>
                    <m:sSup>
                      <m:sSupPr>
                        <m:ctrlPr>
                          <a:rPr lang="vi-VN" sz="3200" b="1" i="1">
                            <a:solidFill>
                              <a:srgbClr val="FFFF00"/>
                            </a:solidFill>
                            <a:latin typeface="Cambria Math" panose="02040503050406030204" pitchFamily="18" charset="0"/>
                            <a:cs typeface="Times New Roman" panose="02020603050405020304" pitchFamily="18" charset="0"/>
                          </a:rPr>
                        </m:ctrlPr>
                      </m:sSupPr>
                      <m:e>
                        <m:r>
                          <m:rPr>
                            <m:nor/>
                          </m:rPr>
                          <a:rPr lang="vi-VN" sz="3200" b="1" i="1">
                            <a:solidFill>
                              <a:srgbClr val="FFFF00"/>
                            </a:solidFill>
                            <a:latin typeface="Times New Roman" panose="02020603050405020304" pitchFamily="18" charset="0"/>
                            <a:cs typeface="Times New Roman" panose="02020603050405020304" pitchFamily="18" charset="0"/>
                          </a:rPr>
                          <m:t>x</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dirty="0">
                        <a:solidFill>
                          <a:srgbClr val="FFFF00"/>
                        </a:solidFill>
                        <a:latin typeface="Times New Roman" panose="02020603050405020304" pitchFamily="18" charset="0"/>
                        <a:cs typeface="Times New Roman" panose="02020603050405020304" pitchFamily="18" charset="0"/>
                      </a:rPr>
                      <m:t>a</m:t>
                    </m:r>
                    <m:r>
                      <m:rPr>
                        <m:nor/>
                      </m:rPr>
                      <a:rPr lang="vi-VN" sz="3200"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≠0)</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96957" y="-31801"/>
                <a:ext cx="10654747" cy="991079"/>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6957" y="968598"/>
                <a:ext cx="11997856" cy="5357860"/>
              </a:xfrm>
            </p:spPr>
            <p:txBody>
              <a:bodyPr/>
              <a:lstStyle/>
              <a:p>
                <a:pPr mar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tập củng cố 2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a:t>
                </a:r>
                <a14:m>
                  <m:oMath xmlns:m="http://schemas.openxmlformats.org/officeDocument/2006/math">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Tính giá trị của y khi:</a:t>
                </a:r>
              </a:p>
              <a:p>
                <a:pPr marL="0" indent="0">
                  <a:buNone/>
                </a:pPr>
                <a:r>
                  <a:rPr lang="vi-VN" altLang="en-US" sz="3200" dirty="0">
                    <a:solidFill>
                      <a:schemeClr val="bg1"/>
                    </a:solidFill>
                    <a:latin typeface="Times New Roman" panose="02020603050405020304" pitchFamily="18" charset="0"/>
                    <a:cs typeface="Times New Roman" panose="02020603050405020304" pitchFamily="18" charset="0"/>
                  </a:rPr>
                  <a:t>a)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−3</m:t>
                    </m:r>
                  </m:oMath>
                </a14:m>
                <a:r>
                  <a:rPr lang="vi-VN" altLang="en-US" sz="3200" i="1" dirty="0">
                    <a:solidFill>
                      <a:schemeClr val="bg1"/>
                    </a:solidFill>
                    <a:latin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cs typeface="Times New Roman" panose="02020603050405020304" pitchFamily="18" charset="0"/>
                  </a:rPr>
                  <a:t>;   		 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0;   	 		c)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6957" y="968598"/>
                <a:ext cx="11997856" cy="5357860"/>
              </a:xfrm>
              <a:blipFill>
                <a:blip r:embed="rId4"/>
                <a:stretch>
                  <a:fillRect l="-1321" t="-2503"/>
                </a:stretch>
              </a:blipFill>
            </p:spPr>
            <p:txBody>
              <a:bodyPr/>
              <a:lstStyle/>
              <a:p>
                <a:r>
                  <a:rPr lang="en-US">
                    <a:noFill/>
                  </a:rPr>
                  <a:t> </a:t>
                </a:r>
              </a:p>
            </p:txBody>
          </p:sp>
        </mc:Fallback>
      </mc:AlternateContent>
      <p:sp>
        <p:nvSpPr>
          <p:cNvPr id="13" name="Rectangle 12"/>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5080000" y="2869366"/>
            <a:ext cx="2031203" cy="584775"/>
          </a:xfrm>
          <a:prstGeom prst="rect">
            <a:avLst/>
          </a:prstGeom>
        </p:spPr>
        <p:txBody>
          <a:bodyPr wrap="square">
            <a:spAutoFit/>
          </a:bodyPr>
          <a:lstStyle/>
          <a:p>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b="1" dirty="0">
              <a:solidFill>
                <a:srgbClr val="FFFF00"/>
              </a:solidFill>
            </a:endParaRPr>
          </a:p>
        </p:txBody>
      </p:sp>
      <mc:AlternateContent xmlns:mc="http://schemas.openxmlformats.org/markup-compatibility/2006" xmlns:a14="http://schemas.microsoft.com/office/drawing/2010/main">
        <mc:Choice Requires="a14">
          <p:sp>
            <p:nvSpPr>
              <p:cNvPr id="18" name="Rectangle 17"/>
              <p:cNvSpPr/>
              <p:nvPr/>
            </p:nvSpPr>
            <p:spPr>
              <a:xfrm>
                <a:off x="675859" y="3251907"/>
                <a:ext cx="6261654" cy="879280"/>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Hàm số </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75859" y="3251907"/>
                <a:ext cx="6261654" cy="879280"/>
              </a:xfrm>
              <a:prstGeom prst="rect">
                <a:avLst/>
              </a:prstGeom>
              <a:blipFill>
                <a:blip r:embed="rId5"/>
                <a:stretch>
                  <a:fillRect l="-2532"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75859" y="4052469"/>
                <a:ext cx="7162819" cy="87928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b="0" i="0" smtClean="0">
                            <a:solidFill>
                              <a:schemeClr val="bg1"/>
                            </a:solidFill>
                            <a:latin typeface="Times New Roman" panose="02020603050405020304" pitchFamily="18" charset="0"/>
                            <a:cs typeface="Times New Roman" panose="02020603050405020304" pitchFamily="18" charset="0"/>
                          </a:rPr>
                          <m:t>.(−3)</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6.</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75859" y="4052469"/>
                <a:ext cx="7162819" cy="879280"/>
              </a:xfrm>
              <a:prstGeom prst="rect">
                <a:avLst/>
              </a:prstGeom>
              <a:blipFill>
                <a:blip r:embed="rId6"/>
                <a:stretch>
                  <a:fillRect l="-2213"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flipH="1">
                <a:off x="675860" y="5535216"/>
                <a:ext cx="5961335" cy="879280"/>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c)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0">
                            <a:solidFill>
                              <a:schemeClr val="bg1"/>
                            </a:solidFill>
                            <a:latin typeface="Times New Roman" panose="02020603050405020304" pitchFamily="18" charset="0"/>
                            <a:cs typeface="Times New Roman" panose="02020603050405020304" pitchFamily="18" charset="0"/>
                          </a:rPr>
                          <m:t>.3</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6</a:t>
                </a:r>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flipH="1">
                <a:off x="675860" y="5535216"/>
                <a:ext cx="5961335" cy="879280"/>
              </a:xfrm>
              <a:prstGeom prst="rect">
                <a:avLst/>
              </a:prstGeom>
              <a:blipFill>
                <a:blip r:embed="rId7"/>
                <a:stretch>
                  <a:fillRect l="-2147"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flipH="1">
                <a:off x="675859" y="4796295"/>
                <a:ext cx="6655299" cy="879280"/>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b)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0 </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b="0" i="0" smtClean="0">
                            <a:solidFill>
                              <a:schemeClr val="bg1"/>
                            </a:solidFill>
                            <a:latin typeface="Times New Roman" panose="02020603050405020304" pitchFamily="18" charset="0"/>
                            <a:cs typeface="Times New Roman" panose="02020603050405020304" pitchFamily="18" charset="0"/>
                          </a:rPr>
                          <m:t>.0</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0.</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flipH="1">
                <a:off x="675859" y="4796295"/>
                <a:ext cx="6655299" cy="879280"/>
              </a:xfrm>
              <a:prstGeom prst="rect">
                <a:avLst/>
              </a:prstGeom>
              <a:blipFill>
                <a:blip r:embed="rId8"/>
                <a:stretch>
                  <a:fillRect l="-1923" b="-9028"/>
                </a:stretch>
              </a:blipFill>
            </p:spPr>
            <p:txBody>
              <a:bodyPr/>
              <a:lstStyle/>
              <a:p>
                <a:r>
                  <a:rPr lang="en-US">
                    <a:noFill/>
                  </a:rPr>
                  <a:t> </a:t>
                </a:r>
              </a:p>
            </p:txBody>
          </p:sp>
        </mc:Fallback>
      </mc:AlternateContent>
      <p:sp>
        <p:nvSpPr>
          <p:cNvPr id="10" name="Rectangle 9"/>
          <p:cNvSpPr/>
          <p:nvPr/>
        </p:nvSpPr>
        <p:spPr>
          <a:xfrm flipH="1">
            <a:off x="6937512" y="4707978"/>
            <a:ext cx="6295013" cy="523220"/>
          </a:xfrm>
          <a:prstGeom prst="rect">
            <a:avLst/>
          </a:prstGeom>
        </p:spPr>
        <p:txBody>
          <a:bodyPr wrap="square">
            <a:spAutoFit/>
          </a:bodyPr>
          <a:lstStyle/>
          <a:p>
            <a:endParaRPr lang="en-US" sz="2800" dirty="0">
              <a:solidFill>
                <a:schemeClr val="bg1"/>
              </a:solidFill>
            </a:endParaRPr>
          </a:p>
        </p:txBody>
      </p:sp>
      <mc:AlternateContent xmlns:mc="http://schemas.openxmlformats.org/markup-compatibility/2006" xmlns:a14="http://schemas.microsoft.com/office/drawing/2010/main">
        <mc:Choice Requires="a14">
          <p:sp>
            <p:nvSpPr>
              <p:cNvPr id="11" name="Rectangle 10"/>
              <p:cNvSpPr/>
              <p:nvPr/>
            </p:nvSpPr>
            <p:spPr>
              <a:xfrm rot="10800000" flipH="1" flipV="1">
                <a:off x="6302326" y="4346591"/>
                <a:ext cx="5727749" cy="1580817"/>
              </a:xfrm>
              <a:prstGeom prst="rect">
                <a:avLst/>
              </a:prstGeom>
            </p:spPr>
            <p:txBody>
              <a:bodyPr wrap="square">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Nhận </a:t>
                </a:r>
                <a:r>
                  <a:rPr lang="en-US" sz="3200" b="1" dirty="0" err="1">
                    <a:solidFill>
                      <a:srgbClr val="FFFF00"/>
                    </a:solidFill>
                    <a:latin typeface="Times New Roman" panose="02020603050405020304" pitchFamily="18" charset="0"/>
                    <a:cs typeface="Times New Roman" panose="02020603050405020304" pitchFamily="18" charset="0"/>
                  </a:rPr>
                  <a:t>xét</a:t>
                </a:r>
                <a:r>
                  <a:rPr lang="en-US" sz="3200" b="1" dirty="0">
                    <a:solidFill>
                      <a:srgbClr val="FFFF00"/>
                    </a:solidFill>
                    <a:latin typeface="Times New Roman" panose="02020603050405020304" pitchFamily="18" charset="0"/>
                    <a:cs typeface="Times New Roman" panose="02020603050405020304" pitchFamily="18" charset="0"/>
                  </a:rPr>
                  <a:t>:</a:t>
                </a:r>
                <a:r>
                  <a:rPr lang="vi-VN" sz="3200" b="1" dirty="0">
                    <a:solidFill>
                      <a:srgbClr val="FFFF00"/>
                    </a:solidFill>
                    <a:latin typeface="Times New Roman" panose="02020603050405020304" pitchFamily="18" charset="0"/>
                    <a:cs typeface="Times New Roman" panose="02020603050405020304" pitchFamily="18" charset="0"/>
                  </a:rPr>
                  <a:t> </a:t>
                </a:r>
              </a:p>
              <a:p>
                <a:pPr algn="just"/>
                <a:r>
                  <a:rPr lang="en-US" sz="3200" b="1" dirty="0">
                    <a:solidFill>
                      <a:srgbClr val="FFFF00"/>
                    </a:solidFill>
                    <a:latin typeface="Times New Roman" panose="02020603050405020304" pitchFamily="18" charset="0"/>
                    <a:cs typeface="Times New Roman" panose="02020603050405020304" pitchFamily="18" charset="0"/>
                  </a:rPr>
                  <a:t>Hàm </a:t>
                </a:r>
                <a:r>
                  <a:rPr lang="en-US" sz="3200" b="1" dirty="0" err="1">
                    <a:solidFill>
                      <a:srgbClr val="FFFF00"/>
                    </a:solidFill>
                    <a:latin typeface="Times New Roman" panose="02020603050405020304" pitchFamily="18" charset="0"/>
                    <a:cs typeface="Times New Roman" panose="02020603050405020304" pitchFamily="18" charset="0"/>
                  </a:rPr>
                  <a:t>số</a:t>
                </a:r>
                <a:r>
                  <a:rPr lang="en-US"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y</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cs typeface="Times New Roman" panose="02020603050405020304" pitchFamily="18" charset="0"/>
                      </a:rPr>
                      <m:t>=</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a</m:t>
                    </m:r>
                    <m:sSup>
                      <m:sSupPr>
                        <m:ctrlPr>
                          <a:rPr lang="vi-VN" sz="3200" b="1" i="1">
                            <a:solidFill>
                              <a:srgbClr val="FFFF00"/>
                            </a:solidFill>
                            <a:latin typeface="Cambria Math" panose="02040503050406030204" pitchFamily="18" charset="0"/>
                            <a:cs typeface="Times New Roman" panose="02020603050405020304" pitchFamily="18" charset="0"/>
                          </a:rPr>
                        </m:ctrlPr>
                      </m:sSupPr>
                      <m:e>
                        <m:r>
                          <m:rPr>
                            <m:nor/>
                          </m:rPr>
                          <a:rPr lang="vi-VN" sz="3200" b="1" i="1">
                            <a:solidFill>
                              <a:srgbClr val="FFFF00"/>
                            </a:solidFill>
                            <a:latin typeface="Times New Roman" panose="02020603050405020304" pitchFamily="18" charset="0"/>
                            <a:cs typeface="Times New Roman" panose="02020603050405020304" pitchFamily="18" charset="0"/>
                          </a:rPr>
                          <m:t>x</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b="1" dirty="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r>
                      <m:rPr>
                        <m:nor/>
                      </m:rPr>
                      <a:rPr lang="vi-VN" sz="3200" b="1" i="1" dirty="0">
                        <a:solidFill>
                          <a:srgbClr val="FFFF00"/>
                        </a:solidFill>
                        <a:latin typeface="Times New Roman" panose="02020603050405020304" pitchFamily="18" charset="0"/>
                        <a:cs typeface="Times New Roman" panose="02020603050405020304" pitchFamily="18" charset="0"/>
                      </a:rPr>
                      <m:t>a</m:t>
                    </m:r>
                    <m:r>
                      <m:rPr>
                        <m:nor/>
                      </m:rPr>
                      <a:rPr lang="en-US" sz="3200" b="1" i="0" dirty="0" smtClean="0">
                        <a:solidFill>
                          <a:srgbClr val="FFFF00"/>
                        </a:solidFill>
                        <a:latin typeface="Times New Roman" panose="02020603050405020304" pitchFamily="18" charset="0"/>
                        <a:cs typeface="Times New Roman" panose="02020603050405020304" pitchFamily="18" charset="0"/>
                      </a:rPr>
                      <m:t> </m:t>
                    </m:r>
                    <m:r>
                      <m:rPr>
                        <m:nor/>
                      </m:rPr>
                      <a:rPr lang="vi-VN" sz="3200" b="1"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1" i="0"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b="1"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0)</m:t>
                    </m:r>
                  </m:oMath>
                </a14:m>
                <a:r>
                  <a:rPr lang="vi-V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luôn </a:t>
                </a:r>
                <a:r>
                  <a:rPr lang="en-US" sz="3200" b="1" dirty="0" err="1">
                    <a:solidFill>
                      <a:srgbClr val="FFFF00"/>
                    </a:solidFill>
                    <a:latin typeface="Times New Roman" panose="02020603050405020304" pitchFamily="18" charset="0"/>
                    <a:cs typeface="Times New Roman" panose="02020603050405020304" pitchFamily="18" charset="0"/>
                  </a:rPr>
                  <a:t>xác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định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với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mọi</a:t>
                </a:r>
                <a:r>
                  <a:rPr lang="en-US" sz="3200" b="1" dirty="0">
                    <a:solidFill>
                      <a:srgbClr val="FFFF00"/>
                    </a:solidFill>
                    <a:latin typeface="Times New Roman" panose="02020603050405020304" pitchFamily="18" charset="0"/>
                    <a:cs typeface="Times New Roman" panose="02020603050405020304" pitchFamily="18" charset="0"/>
                  </a:rPr>
                  <a:t> </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x</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1" i="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R</m:t>
                    </m:r>
                  </m:oMath>
                </a14:m>
                <a:r>
                  <a:rPr lang="vi-V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rot="10800000" flipH="1" flipV="1">
                <a:off x="6302326" y="4346591"/>
                <a:ext cx="5727749" cy="1580817"/>
              </a:xfrm>
              <a:prstGeom prst="rect">
                <a:avLst/>
              </a:prstGeom>
              <a:blipFill>
                <a:blip r:embed="rId9"/>
                <a:stretch>
                  <a:fillRect l="-2769" t="-5405" r="-2662" b="-11583"/>
                </a:stretch>
              </a:blipFill>
            </p:spPr>
            <p:txBody>
              <a:bodyPr/>
              <a:lstStyle/>
              <a:p>
                <a:r>
                  <a:rPr lang="en-US">
                    <a:noFill/>
                  </a:rPr>
                  <a:t> </a:t>
                </a:r>
              </a:p>
            </p:txBody>
          </p:sp>
        </mc:Fallback>
      </mc:AlternateContent>
      <p:pic>
        <p:nvPicPr>
          <p:cNvPr id="12" name="Picture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40209" y="120014"/>
            <a:ext cx="1561730" cy="1561730"/>
          </a:xfrm>
          <a:prstGeom prst="rect">
            <a:avLst/>
          </a:prstGeom>
        </p:spPr>
      </p:pic>
    </p:spTree>
    <p:extLst>
      <p:ext uri="{BB962C8B-B14F-4D97-AF65-F5344CB8AC3E}">
        <p14:creationId xmlns:p14="http://schemas.microsoft.com/office/powerpoint/2010/main" val="264102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fade">
                                      <p:cBhvr>
                                        <p:cTn id="6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6" grpId="0"/>
      <p:bldP spid="30" grpId="0"/>
    </p:bldLst>
  </p:timing>
  <p:extLst>
    <p:ext uri="{6950BFC3-D8DA-4A85-94F7-54DA5524770B}">
      <p188:commentRel xmlns:p188="http://schemas.microsoft.com/office/powerpoint/2018/8/main" xmlns=""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96957" y="-31801"/>
                <a:ext cx="10654747" cy="991079"/>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endParaRPr lang="en-US" sz="3200" dirty="0">
                  <a:solidFill>
                    <a:srgbClr val="FFFF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96957" y="-31801"/>
                <a:ext cx="10654747" cy="991079"/>
              </a:xfrm>
              <a:blipFill>
                <a:blip r:embed="rId2"/>
                <a:stretch>
                  <a:fillRect l="-1488"/>
                </a:stretch>
              </a:blipFill>
            </p:spPr>
            <p:txBody>
              <a:bodyPr/>
              <a:lstStyle/>
              <a:p>
                <a:r>
                  <a:rPr lang="en-US">
                    <a:noFill/>
                  </a:rPr>
                  <a:t> </a:t>
                </a:r>
              </a:p>
            </p:txBody>
          </p:sp>
        </mc:Fallback>
      </mc:AlternateContent>
      <p:sp>
        <p:nvSpPr>
          <p:cNvPr id="13" name="Rectangle 12"/>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p>
        </p:txBody>
      </p:sp>
      <p:sp>
        <p:nvSpPr>
          <p:cNvPr id="10" name="Rectangle 9"/>
          <p:cNvSpPr/>
          <p:nvPr/>
        </p:nvSpPr>
        <p:spPr>
          <a:xfrm flipH="1">
            <a:off x="6811501" y="4891604"/>
            <a:ext cx="6295013" cy="523220"/>
          </a:xfrm>
          <a:prstGeom prst="rect">
            <a:avLst/>
          </a:prstGeom>
        </p:spPr>
        <p:txBody>
          <a:bodyPr wrap="square">
            <a:spAutoFit/>
          </a:bodyPr>
          <a:lstStyle/>
          <a:p>
            <a:endParaRPr lang="en-US" sz="2800" dirty="0">
              <a:solidFill>
                <a:schemeClr val="bg1"/>
              </a:solidFill>
            </a:endParaRPr>
          </a:p>
        </p:txBody>
      </p:sp>
      <p:sp>
        <p:nvSpPr>
          <p:cNvPr id="5" name="Rectangle 4"/>
          <p:cNvSpPr/>
          <p:nvPr/>
        </p:nvSpPr>
        <p:spPr>
          <a:xfrm rot="10800000" flipV="1">
            <a:off x="556592" y="829495"/>
            <a:ext cx="9402416" cy="584775"/>
          </a:xfrm>
          <a:prstGeom prst="rect">
            <a:avLst/>
          </a:prstGeom>
        </p:spPr>
        <p:txBody>
          <a:bodyPr wrap="square">
            <a:spAutoFit/>
          </a:bodyPr>
          <a:lstStyle/>
          <a:p>
            <a:pPr lvl="0"/>
            <a:r>
              <a:rPr lang="en-US" sz="3200" b="1" dirty="0">
                <a:solidFill>
                  <a:srgbClr val="FFFF00"/>
                </a:solidFill>
                <a:latin typeface="Times New Roman" panose="02020603050405020304" pitchFamily="18" charset="0"/>
                <a:cs typeface="Times New Roman" panose="02020603050405020304" pitchFamily="18" charset="0"/>
              </a:rPr>
              <a:t> </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Dạng 1: Xác định hệ số a của hàm số khi biết x, y .</a:t>
            </a:r>
          </a:p>
        </p:txBody>
      </p:sp>
      <p:sp>
        <p:nvSpPr>
          <p:cNvPr id="6" name="Rectangle 5"/>
          <p:cNvSpPr/>
          <p:nvPr/>
        </p:nvSpPr>
        <p:spPr>
          <a:xfrm>
            <a:off x="845427" y="1419911"/>
            <a:ext cx="8309114" cy="646331"/>
          </a:xfrm>
          <a:prstGeom prst="rect">
            <a:avLst/>
          </a:prstGeom>
        </p:spPr>
        <p:txBody>
          <a:bodyPr wrap="square">
            <a:spAutoFit/>
          </a:bodyPr>
          <a:lstStyle/>
          <a:p>
            <a:pPr lvl="0"/>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 pháp giải</a:t>
            </a:r>
            <a:r>
              <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6"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556592" y="2210398"/>
            <a:ext cx="10071654" cy="927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Thay giá trị cho trước đã biết của </a:t>
            </a:r>
            <a:r>
              <a:rPr lang="vi-VN" altLang="en-US" sz="3200" i="1" dirty="0">
                <a:solidFill>
                  <a:schemeClr val="bg1"/>
                </a:solidFill>
                <a:latin typeface="Times New Roman" panose="02020603050405020304" pitchFamily="18" charset="0"/>
                <a:cs typeface="Times New Roman" panose="02020603050405020304" pitchFamily="18" charset="0"/>
              </a:rPr>
              <a:t>x , y</a:t>
            </a:r>
            <a:r>
              <a:rPr lang="vi-VN" altLang="en-US" sz="3200" dirty="0">
                <a:solidFill>
                  <a:schemeClr val="bg1"/>
                </a:solidFill>
                <a:latin typeface="Times New Roman" panose="02020603050405020304" pitchFamily="18" charset="0"/>
                <a:cs typeface="Times New Roman" panose="02020603050405020304" pitchFamily="18" charset="0"/>
              </a:rPr>
              <a:t>  vào công thức  của hàm số từ đó tìm được </a:t>
            </a:r>
            <a:r>
              <a:rPr lang="vi-VN" altLang="en-US" sz="3200" i="1" dirty="0">
                <a:solidFill>
                  <a:schemeClr val="bg1"/>
                </a:solidFill>
                <a:latin typeface="Times New Roman" panose="02020603050405020304" pitchFamily="18" charset="0"/>
                <a:cs typeface="Times New Roman" panose="02020603050405020304" pitchFamily="18" charset="0"/>
              </a:rPr>
              <a:t>a</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496957" y="3265521"/>
                <a:ext cx="11430000" cy="927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dirty="0">
                    <a:solidFill>
                      <a:schemeClr val="bg1"/>
                    </a:solidFill>
                    <a:latin typeface="Times New Roman" panose="02020603050405020304" pitchFamily="18" charset="0"/>
                    <a:cs typeface="Times New Roman" panose="02020603050405020304" pitchFamily="18" charset="0"/>
                  </a:rPr>
                  <a:t>Bài 1 (</a:t>
                </a:r>
                <a:r>
                  <a:rPr lang="en-US" sz="3200" dirty="0" err="1">
                    <a:solidFill>
                      <a:schemeClr val="bg1"/>
                    </a:solidFill>
                    <a:latin typeface="Times New Roman" panose="02020603050405020304" pitchFamily="18" charset="0"/>
                    <a:cs typeface="Times New Roman" panose="02020603050405020304" pitchFamily="18" charset="0"/>
                  </a:rPr>
                  <a:t>sgk</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err="1">
                    <a:solidFill>
                      <a:schemeClr val="bg1"/>
                    </a:solidFill>
                    <a:latin typeface="Times New Roman" panose="02020603050405020304" pitchFamily="18" charset="0"/>
                    <a:cs typeface="Times New Roman" panose="02020603050405020304" pitchFamily="18" charset="0"/>
                  </a:rPr>
                  <a:t>trang</a:t>
                </a:r>
                <a:r>
                  <a:rPr lang="en-US" sz="3200" dirty="0">
                    <a:solidFill>
                      <a:schemeClr val="bg1"/>
                    </a:solidFill>
                    <a:latin typeface="Times New Roman" panose="02020603050405020304" pitchFamily="18" charset="0"/>
                    <a:cs typeface="Times New Roman" panose="02020603050405020304" pitchFamily="18" charset="0"/>
                  </a:rPr>
                  <a:t> 51</a:t>
                </a:r>
                <a:r>
                  <a:rPr lang="vi-VN" sz="3200" b="1"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Cho hàm số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smtClean="0">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a</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0)</m:t>
                    </m:r>
                    <m:r>
                      <m:rPr>
                        <m:nor/>
                      </m:rPr>
                      <a:rPr lang="vi-VN"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vi-VN" sz="3200" dirty="0">
                    <a:solidFill>
                      <a:schemeClr val="bg1"/>
                    </a:solidFill>
                    <a:latin typeface="Times New Roman" panose="02020603050405020304" pitchFamily="18" charset="0"/>
                    <a:cs typeface="Times New Roman" panose="02020603050405020304" pitchFamily="18" charset="0"/>
                  </a:rPr>
                  <a:t>  Tìm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a</m:t>
                    </m:r>
                    <m:r>
                      <m:rPr>
                        <m:nor/>
                      </m:rPr>
                      <a:rPr lang="vi-VN" sz="3200" i="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biết rằng khi </a:t>
                </a:r>
                <a14:m>
                  <m:oMath xmlns:m="http://schemas.openxmlformats.org/officeDocument/2006/math">
                    <m:r>
                      <m:rPr>
                        <m:nor/>
                      </m:rPr>
                      <a:rPr lang="vi-VN" sz="3200" i="1" dirty="0" smtClean="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thì</a:t>
                </a:r>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oMath>
                </a14:m>
                <a:r>
                  <a:rPr lang="vi-VN" sz="3200" i="1" dirty="0">
                    <a:solidFill>
                      <a:schemeClr val="bg1"/>
                    </a:solidFill>
                    <a:latin typeface="Times New Roman" panose="02020603050405020304" pitchFamily="18" charset="0"/>
                    <a:cs typeface="Times New Roman" panose="02020603050405020304" pitchFamily="18" charset="0"/>
                  </a:rPr>
                  <a:t>         </a:t>
                </a:r>
                <a:endParaRPr lang="en-US" sz="3200"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9"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noRot="1" noChangeAspect="1" noMove="1" noResize="1" noEditPoints="1" noAdjustHandles="1" noChangeArrowheads="1" noChangeShapeType="1" noTextEdit="1"/>
              </p:cNvSpPr>
              <p:nvPr/>
            </p:nvSpPr>
            <p:spPr>
              <a:xfrm rot="10800000" flipV="1">
                <a:off x="496957" y="3265521"/>
                <a:ext cx="11430000" cy="927869"/>
              </a:xfrm>
              <a:prstGeom prst="rect">
                <a:avLst/>
              </a:prstGeom>
              <a:blipFill>
                <a:blip r:embed="rId3"/>
                <a:stretch>
                  <a:fillRect l="-1387" t="-13158" b="-26974"/>
                </a:stretch>
              </a:blipFill>
            </p:spPr>
            <p:txBody>
              <a:bodyPr/>
              <a:lstStyle/>
              <a:p>
                <a:r>
                  <a:rPr lang="en-US">
                    <a:noFill/>
                  </a:rPr>
                  <a:t> </a:t>
                </a:r>
              </a:p>
            </p:txBody>
          </p:sp>
        </mc:Fallback>
      </mc:AlternateContent>
      <p:sp>
        <p:nvSpPr>
          <p:cNvPr id="21"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3975652" y="4130552"/>
            <a:ext cx="1848678" cy="4838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20"/>
              </a:spcBef>
              <a:spcAft>
                <a:spcPts val="720"/>
              </a:spcAft>
              <a:buNone/>
            </a:pPr>
            <a:r>
              <a:rPr lang="en-US" sz="3200" b="1" dirty="0" err="1">
                <a:solidFill>
                  <a:srgbClr val="FFFF00"/>
                </a:solidFill>
                <a:latin typeface="Times New Roman" panose="02020603050405020304" pitchFamily="18" charset="0"/>
                <a:ea typeface="Times New Roman" panose="02020603050405020304" pitchFamily="18" charset="0"/>
              </a:rPr>
              <a:t>Lời</a:t>
            </a:r>
            <a:r>
              <a:rPr lang="en-US" sz="3200" b="1" dirty="0">
                <a:solidFill>
                  <a:srgbClr val="FFFF00"/>
                </a:solidFill>
                <a:latin typeface="Times New Roman" panose="02020603050405020304" pitchFamily="18" charset="0"/>
                <a:ea typeface="Times New Roman" panose="02020603050405020304" pitchFamily="18" charset="0"/>
              </a:rPr>
              <a:t> </a:t>
            </a:r>
            <a:r>
              <a:rPr lang="vi-VN" sz="3200" b="1" dirty="0">
                <a:solidFill>
                  <a:srgbClr val="FFFF00"/>
                </a:solidFill>
                <a:latin typeface="Times New Roman" panose="02020603050405020304" pitchFamily="18" charset="0"/>
                <a:ea typeface="Times New Roman" panose="02020603050405020304" pitchFamily="18" charset="0"/>
              </a:rPr>
              <a:t>giải</a:t>
            </a:r>
            <a:endParaRPr lang="en-US" sz="3200" dirty="0">
              <a:solidFill>
                <a:srgbClr val="FFFF00"/>
              </a:solidFill>
              <a:latin typeface="Times New Roman" panose="02020603050405020304" pitchFamily="18" charset="0"/>
              <a:ea typeface="Times New Roman" panose="02020603050405020304" pitchFamily="18" charset="0"/>
            </a:endParaRPr>
          </a:p>
        </p:txBody>
      </p:sp>
      <p:pic>
        <p:nvPicPr>
          <p:cNvPr id="22"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07543" y="550595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4"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496957" y="4630950"/>
                <a:ext cx="10071654" cy="1413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Thay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5 </m:t>
                    </m:r>
                  </m:oMath>
                </a14:m>
                <a:r>
                  <a:rPr lang="vi-VN" altLang="en-US" sz="3200" dirty="0">
                    <a:solidFill>
                      <a:schemeClr val="bg1"/>
                    </a:solidFill>
                    <a:latin typeface="Times New Roman" panose="02020603050405020304" pitchFamily="18" charset="0"/>
                    <a:cs typeface="Times New Roman" panose="02020603050405020304" pitchFamily="18" charset="0"/>
                  </a:rPr>
                  <a:t>vào công thức  của hàm số ta được </a:t>
                </a:r>
              </a:p>
              <a:p>
                <a:pPr marL="0" lvl="0" indent="0">
                  <a:buNone/>
                </a:pPr>
                <a14:m>
                  <m:oMath xmlns:m="http://schemas.openxmlformats.org/officeDocument/2006/math">
                    <m:r>
                      <m:rPr>
                        <m:nor/>
                      </m:rPr>
                      <a:rPr lang="vi-VN" sz="320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1" smtClean="0">
                        <a:solidFill>
                          <a:schemeClr val="bg1"/>
                        </a:solidFill>
                        <a:latin typeface="Times New Roman" panose="020206030504050203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0" smtClean="0">
                            <a:solidFill>
                              <a:schemeClr val="bg1"/>
                            </a:solidFill>
                            <a:latin typeface="Times New Roman" panose="02020603050405020304" pitchFamily="18" charset="0"/>
                            <a:cs typeface="Times New Roman" panose="02020603050405020304" pitchFamily="18" charset="0"/>
                          </a:rPr>
                          <m:t>(−3)</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suy</m:t>
                    </m:r>
                    <m:r>
                      <m:rPr>
                        <m:nor/>
                      </m:rPr>
                      <a:rPr lang="vi-VN" alt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ra  </a:t>
                </a:r>
                <a14:m>
                  <m:oMath xmlns:m="http://schemas.openxmlformats.org/officeDocument/2006/math">
                    <m:r>
                      <m:rPr>
                        <m:nor/>
                      </m:rPr>
                      <a:rPr lang="vi-VN" sz="3200" b="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smtClean="0">
                        <a:solidFill>
                          <a:schemeClr val="bg1"/>
                        </a:solidFill>
                        <a:latin typeface="Times New Roman" panose="02020603050405020304" pitchFamily="18" charset="0"/>
                        <a:cs typeface="Times New Roman" panose="02020603050405020304" pitchFamily="18" charset="0"/>
                      </a:rPr>
                      <m:t>9</m:t>
                    </m:r>
                    <m:r>
                      <m:rPr>
                        <m:nor/>
                      </m:rPr>
                      <a:rPr lang="vi-VN" sz="3200" i="1">
                        <a:solidFill>
                          <a:schemeClr val="bg1"/>
                        </a:solidFill>
                        <a:latin typeface="Times New Roman" panose="02020603050405020304" pitchFamily="18" charset="0"/>
                        <a:cs typeface="Times New Roman" panose="02020603050405020304" pitchFamily="18" charset="0"/>
                      </a:rPr>
                      <m:t>a</m:t>
                    </m:r>
                  </m:oMath>
                </a14:m>
                <a:r>
                  <a:rPr lang="vi-VN" altLang="en-US" sz="3200" dirty="0">
                    <a:solidFill>
                      <a:schemeClr val="bg1"/>
                    </a:solidFill>
                    <a:latin typeface="Times New Roman" panose="02020603050405020304" pitchFamily="18" charset="0"/>
                    <a:cs typeface="Times New Roman" panose="02020603050405020304" pitchFamily="18" charset="0"/>
                  </a:rPr>
                  <a:t>  hay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5</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9</m:t>
                        </m:r>
                      </m:den>
                    </m:f>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4"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noRot="1" noChangeAspect="1" noMove="1" noResize="1" noEditPoints="1" noAdjustHandles="1" noChangeArrowheads="1" noChangeShapeType="1" noTextEdit="1"/>
              </p:cNvSpPr>
              <p:nvPr/>
            </p:nvSpPr>
            <p:spPr>
              <a:xfrm rot="10800000" flipV="1">
                <a:off x="496957" y="4630950"/>
                <a:ext cx="10071654" cy="1413690"/>
              </a:xfrm>
              <a:prstGeom prst="rect">
                <a:avLst/>
              </a:prstGeom>
              <a:blipFill>
                <a:blip r:embed="rId5"/>
                <a:stretch>
                  <a:fillRect l="-1574" t="-9483" b="-30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329325" y="5852383"/>
                <a:ext cx="10071654" cy="1413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Vậy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5 </m:t>
                    </m:r>
                  </m:oMath>
                </a14:m>
                <a:r>
                  <a:rPr lang="vi-VN" altLang="en-US"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5</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9</m:t>
                        </m:r>
                      </m:den>
                    </m:f>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noRot="1" noChangeAspect="1" noMove="1" noResize="1" noEditPoints="1" noAdjustHandles="1" noChangeArrowheads="1" noChangeShapeType="1" noTextEdit="1"/>
              </p:cNvSpPr>
              <p:nvPr/>
            </p:nvSpPr>
            <p:spPr>
              <a:xfrm rot="10800000" flipV="1">
                <a:off x="329325" y="5852383"/>
                <a:ext cx="10071654" cy="1413690"/>
              </a:xfrm>
              <a:prstGeom prst="rect">
                <a:avLst/>
              </a:prstGeom>
              <a:blipFill>
                <a:blip r:embed="rId6"/>
                <a:stretch>
                  <a:fillRect l="-1513"/>
                </a:stretch>
              </a:blipFill>
            </p:spPr>
            <p:txBody>
              <a:bodyPr/>
              <a:lstStyle/>
              <a:p>
                <a:r>
                  <a:rPr lang="en-US">
                    <a:noFill/>
                  </a:rPr>
                  <a:t> </a:t>
                </a:r>
              </a:p>
            </p:txBody>
          </p:sp>
        </mc:Fallback>
      </mc:AlternateContent>
      <p:pic>
        <p:nvPicPr>
          <p:cNvPr id="14" name="Picture 1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9987868" y="144549"/>
            <a:ext cx="2065849" cy="2065849"/>
          </a:xfrm>
          <a:prstGeom prst="rect">
            <a:avLst/>
          </a:prstGeom>
        </p:spPr>
      </p:pic>
    </p:spTree>
    <p:extLst>
      <p:ext uri="{BB962C8B-B14F-4D97-AF65-F5344CB8AC3E}">
        <p14:creationId xmlns:p14="http://schemas.microsoft.com/office/powerpoint/2010/main" val="40825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6" grpId="0"/>
      <p:bldP spid="19" grpId="0"/>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82884" y="-190104"/>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r>
                  <a:rPr lang="vi-VN" sz="3200" b="1" dirty="0">
                    <a:solidFill>
                      <a:srgbClr val="FFFF00"/>
                    </a:solidFill>
                    <a:cs typeface="Times New Roman" panose="02020603050405020304" pitchFamily="18" charset="0"/>
                  </a:rPr>
                  <a:t>  </a:t>
                </a:r>
                <a:endParaRPr lang="en-US" sz="3200" dirty="0">
                  <a:solidFill>
                    <a:srgbClr val="FFFF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82884" y="-190104"/>
                <a:ext cx="10515600" cy="1325563"/>
              </a:xfrm>
              <a:blipFill>
                <a:blip r:embed="rId3"/>
                <a:stretch>
                  <a:fillRect l="-1449"/>
                </a:stretch>
              </a:blipFill>
            </p:spPr>
            <p:txBody>
              <a:bodyPr/>
              <a:lstStyle/>
              <a:p>
                <a:r>
                  <a:rPr lang="en-US">
                    <a:noFill/>
                  </a:rPr>
                  <a:t> </a:t>
                </a:r>
              </a:p>
            </p:txBody>
          </p:sp>
        </mc:Fallback>
      </mc:AlternateContent>
      <p:sp>
        <p:nvSpPr>
          <p:cNvPr id="3" name="Content Placeholder 2"/>
          <p:cNvSpPr>
            <a:spLocks noGrp="1"/>
          </p:cNvSpPr>
          <p:nvPr>
            <p:ph idx="1"/>
          </p:nvPr>
        </p:nvSpPr>
        <p:spPr>
          <a:xfrm>
            <a:off x="457199" y="735496"/>
            <a:ext cx="11721353" cy="6412645"/>
          </a:xfrm>
        </p:spPr>
        <p:txBody>
          <a:bodyPr/>
          <a:lstStyle/>
          <a:p>
            <a:pPr marL="0" lv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Dạng 2: Tính giá trị của  hàm số.</a:t>
            </a:r>
          </a:p>
          <a:p>
            <a:pPr marL="0" lvl="0" indent="0">
              <a:buNone/>
            </a:pP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 pháp giải</a:t>
            </a:r>
            <a:r>
              <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9" name="Rectangle 8"/>
              <p:cNvSpPr/>
              <p:nvPr/>
            </p:nvSpPr>
            <p:spPr>
              <a:xfrm>
                <a:off x="256703" y="1848174"/>
                <a:ext cx="11367961" cy="1088375"/>
              </a:xfrm>
              <a:prstGeom prst="rect">
                <a:avLst/>
              </a:prstGeom>
            </p:spPr>
            <p:txBody>
              <a:bodyPr wrap="square">
                <a:spAutoFit/>
              </a:bodyPr>
              <a:lstStyle/>
              <a:p>
                <a:pPr lvl="0"/>
                <a:r>
                  <a:rPr lang="vi-VN" altLang="en-US" sz="3200" dirty="0">
                    <a:solidFill>
                      <a:schemeClr val="bg1"/>
                    </a:solidFill>
                    <a:latin typeface="Times New Roman" panose="02020603050405020304" pitchFamily="18" charset="0"/>
                    <a:cs typeface="Times New Roman" panose="02020603050405020304" pitchFamily="18" charset="0"/>
                  </a:rPr>
                  <a:t>Thay giá trị của  </a:t>
                </a:r>
                <a:r>
                  <a:rPr lang="vi-VN" altLang="en-US" sz="3200" i="1" dirty="0">
                    <a:solidFill>
                      <a:schemeClr val="bg1"/>
                    </a:solidFill>
                    <a:latin typeface="Times New Roman" panose="02020603050405020304" pitchFamily="18" charset="0"/>
                    <a:cs typeface="Times New Roman" panose="02020603050405020304" pitchFamily="18" charset="0"/>
                  </a:rPr>
                  <a:t>x </a:t>
                </a:r>
                <a:r>
                  <a:rPr lang="vi-VN" altLang="en-US" sz="3200" dirty="0">
                    <a:solidFill>
                      <a:schemeClr val="bg1"/>
                    </a:solidFill>
                    <a:latin typeface="Times New Roman" panose="02020603050405020304" pitchFamily="18" charset="0"/>
                    <a:cs typeface="Times New Roman" panose="02020603050405020304" pitchFamily="18" charset="0"/>
                  </a:rPr>
                  <a:t> vào công thức  của hàm số </a:t>
                </a:r>
                <a14:m>
                  <m:oMath xmlns:m="http://schemas.openxmlformats.org/officeDocument/2006/math">
                    <m:r>
                      <m:rPr>
                        <m:nor/>
                      </m:rPr>
                      <a:rPr lang="vi-VN" sz="3200" b="0" i="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vi-VN" sz="3200" b="0" i="1">
                            <a:solidFill>
                              <a:schemeClr val="bg1"/>
                            </a:solidFill>
                            <a:latin typeface="Times New Roman" panose="02020603050405020304" pitchFamily="18" charset="0"/>
                            <a:cs typeface="Times New Roman" panose="02020603050405020304" pitchFamily="18" charset="0"/>
                          </a:rPr>
                          <m:t>x</m:t>
                        </m:r>
                      </m:e>
                      <m:sup>
                        <m:r>
                          <a:rPr lang="vi-VN" sz="3200" b="0" i="1">
                            <a:solidFill>
                              <a:schemeClr val="bg1"/>
                            </a:solidFill>
                            <a:latin typeface="Cambria Math" panose="02040503050406030204" pitchFamily="18" charset="0"/>
                            <a:cs typeface="Times New Roman" panose="02020603050405020304" pitchFamily="18" charset="0"/>
                          </a:rPr>
                          <m:t>2</m:t>
                        </m:r>
                      </m:sup>
                    </m:sSup>
                    <m:r>
                      <m:rPr>
                        <m:nor/>
                      </m:rPr>
                      <a:rPr lang="vi-VN" sz="3200" b="0" i="0" smtClean="0">
                        <a:solidFill>
                          <a:srgbClr val="FFFF00"/>
                        </a:solidFill>
                        <a:latin typeface="Times New Roman" panose="020206030504050203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rồi thực hiện phép tính</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6703" y="1848174"/>
                <a:ext cx="11367961" cy="1088375"/>
              </a:xfrm>
              <a:prstGeom prst="rect">
                <a:avLst/>
              </a:prstGeom>
              <a:blipFill>
                <a:blip r:embed="rId4"/>
                <a:stretch>
                  <a:fillRect l="-1340" t="-6704" r="-268" b="-16760"/>
                </a:stretch>
              </a:blipFill>
            </p:spPr>
            <p:txBody>
              <a:bodyPr/>
              <a:lstStyle/>
              <a:p>
                <a:r>
                  <a:rPr lang="en-US">
                    <a:noFill/>
                  </a:rPr>
                  <a:t> </a:t>
                </a:r>
              </a:p>
            </p:txBody>
          </p:sp>
        </mc:Fallback>
      </mc:AlternateContent>
      <p:sp>
        <p:nvSpPr>
          <p:cNvPr id="20" name="Rectangle 19"/>
          <p:cNvSpPr/>
          <p:nvPr/>
        </p:nvSpPr>
        <p:spPr>
          <a:xfrm>
            <a:off x="457199" y="3075736"/>
            <a:ext cx="11658600" cy="1077218"/>
          </a:xfrm>
          <a:prstGeom prst="rect">
            <a:avLst/>
          </a:prstGeom>
        </p:spPr>
        <p:txBody>
          <a:bodyPr wrap="square">
            <a:spAutoFit/>
          </a:bodyPr>
          <a:lstStyle/>
          <a:p>
            <a:r>
              <a:rPr lang="vi-VN" sz="3200" b="1" dirty="0">
                <a:solidFill>
                  <a:srgbClr val="FFFF00"/>
                </a:solidFill>
                <a:latin typeface="Times New Roman" panose="02020603050405020304" pitchFamily="18" charset="0"/>
              </a:rPr>
              <a:t>Bài 2 (</a:t>
            </a:r>
            <a:r>
              <a:rPr lang="en-US" sz="3200" b="1" dirty="0" err="1">
                <a:solidFill>
                  <a:srgbClr val="FFFF00"/>
                </a:solidFill>
                <a:latin typeface="Times New Roman" panose="02020603050405020304" pitchFamily="18" charset="0"/>
                <a:cs typeface="Times New Roman" panose="02020603050405020304" pitchFamily="18" charset="0"/>
              </a:rPr>
              <a:t>sgk</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51</a:t>
            </a:r>
            <a:r>
              <a:rPr lang="vi-VN" sz="3200" b="1" dirty="0">
                <a:solidFill>
                  <a:srgbClr val="FFFF00"/>
                </a:solidFill>
                <a:latin typeface="Times New Roman" panose="02020603050405020304" pitchFamily="18" charset="0"/>
                <a:cs typeface="Times New Roman" panose="02020603050405020304" pitchFamily="18" charset="0"/>
              </a:rPr>
              <a:t>)</a:t>
            </a:r>
            <a:r>
              <a:rPr lang="vi-VN" sz="3200" b="1" dirty="0">
                <a:solidFill>
                  <a:srgbClr val="FFFF00"/>
                </a:solidFill>
                <a:latin typeface="Times New Roman" panose="02020603050405020304" pitchFamily="18" charset="0"/>
              </a:rPr>
              <a:t>:  </a:t>
            </a:r>
            <a:r>
              <a:rPr lang="vi-VN" sz="3200" dirty="0">
                <a:solidFill>
                  <a:schemeClr val="bg1"/>
                </a:solidFill>
                <a:latin typeface="Times New Roman" panose="02020603050405020304" pitchFamily="18" charset="0"/>
              </a:rPr>
              <a:t>Tìm giá trị của </a:t>
            </a:r>
            <a:r>
              <a:rPr lang="vi-VN" sz="3200" i="1" dirty="0">
                <a:solidFill>
                  <a:schemeClr val="bg1"/>
                </a:solidFill>
                <a:latin typeface="Times New Roman" panose="02020603050405020304" pitchFamily="18" charset="0"/>
              </a:rPr>
              <a:t>y</a:t>
            </a:r>
            <a:r>
              <a:rPr lang="vi-VN" sz="3200" dirty="0">
                <a:solidFill>
                  <a:schemeClr val="bg1"/>
                </a:solidFill>
                <a:latin typeface="Times New Roman" panose="02020603050405020304" pitchFamily="18" charset="0"/>
              </a:rPr>
              <a:t> tương ứng với giá trị của  </a:t>
            </a:r>
            <a:r>
              <a:rPr lang="vi-VN" sz="3200" i="1" dirty="0">
                <a:solidFill>
                  <a:schemeClr val="bg1"/>
                </a:solidFill>
                <a:latin typeface="Times New Roman" panose="02020603050405020304" pitchFamily="18" charset="0"/>
              </a:rPr>
              <a:t>x</a:t>
            </a:r>
            <a:r>
              <a:rPr lang="vi-VN" sz="3200" dirty="0">
                <a:solidFill>
                  <a:schemeClr val="bg1"/>
                </a:solidFill>
                <a:latin typeface="Times New Roman" panose="02020603050405020304" pitchFamily="18" charset="0"/>
              </a:rPr>
              <a:t> trong bảng sau:</a:t>
            </a:r>
            <a:endParaRPr lang="en-US" sz="3200" dirty="0">
              <a:solidFill>
                <a:schemeClr val="bg1"/>
              </a:solidFill>
            </a:endParaRPr>
          </a:p>
        </p:txBody>
      </p:sp>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AD002C1F-4EF4-4255-A6C7-379AEFB8F41D}"/>
                  </a:ext>
                </a:extLst>
              </p:cNvPr>
              <p:cNvGraphicFramePr>
                <a:graphicFrameLocks noGrp="1"/>
              </p:cNvGraphicFramePr>
              <p:nvPr>
                <p:extLst>
                  <p:ext uri="{D42A27DB-BD31-4B8C-83A1-F6EECF244321}">
                    <p14:modId xmlns:p14="http://schemas.microsoft.com/office/powerpoint/2010/main" val="749700197"/>
                  </p:ext>
                </p:extLst>
              </p:nvPr>
            </p:nvGraphicFramePr>
            <p:xfrm>
              <a:off x="1662540" y="4134575"/>
              <a:ext cx="8048673" cy="2076641"/>
            </p:xfrm>
            <a:graphic>
              <a:graphicData uri="http://schemas.openxmlformats.org/drawingml/2006/table">
                <a:tbl>
                  <a:tblPr firstRow="1" bandRow="1">
                    <a:tableStyleId>{5C22544A-7EE6-4342-B048-85BDC9FD1C3A}</a:tableStyleId>
                  </a:tblPr>
                  <a:tblGrid>
                    <a:gridCol w="1889940">
                      <a:extLst>
                        <a:ext uri="{9D8B030D-6E8A-4147-A177-3AD203B41FA5}">
                          <a16:colId xmlns:a16="http://schemas.microsoft.com/office/drawing/2014/main" val="1177622184"/>
                        </a:ext>
                      </a:extLst>
                    </a:gridCol>
                    <a:gridCol w="879819">
                      <a:extLst>
                        <a:ext uri="{9D8B030D-6E8A-4147-A177-3AD203B41FA5}">
                          <a16:colId xmlns:a16="http://schemas.microsoft.com/office/drawing/2014/main" val="2775007344"/>
                        </a:ext>
                      </a:extLst>
                    </a:gridCol>
                    <a:gridCol w="879819">
                      <a:extLst>
                        <a:ext uri="{9D8B030D-6E8A-4147-A177-3AD203B41FA5}">
                          <a16:colId xmlns:a16="http://schemas.microsoft.com/office/drawing/2014/main" val="3146790983"/>
                        </a:ext>
                      </a:extLst>
                    </a:gridCol>
                    <a:gridCol w="879819">
                      <a:extLst>
                        <a:ext uri="{9D8B030D-6E8A-4147-A177-3AD203B41FA5}">
                          <a16:colId xmlns:a16="http://schemas.microsoft.com/office/drawing/2014/main" val="1252725916"/>
                        </a:ext>
                      </a:extLst>
                    </a:gridCol>
                    <a:gridCol w="879819">
                      <a:extLst>
                        <a:ext uri="{9D8B030D-6E8A-4147-A177-3AD203B41FA5}">
                          <a16:colId xmlns:a16="http://schemas.microsoft.com/office/drawing/2014/main" val="4098721009"/>
                        </a:ext>
                      </a:extLst>
                    </a:gridCol>
                    <a:gridCol w="879819">
                      <a:extLst>
                        <a:ext uri="{9D8B030D-6E8A-4147-A177-3AD203B41FA5}">
                          <a16:colId xmlns:a16="http://schemas.microsoft.com/office/drawing/2014/main" val="2304401866"/>
                        </a:ext>
                      </a:extLst>
                    </a:gridCol>
                    <a:gridCol w="879819">
                      <a:extLst>
                        <a:ext uri="{9D8B030D-6E8A-4147-A177-3AD203B41FA5}">
                          <a16:colId xmlns:a16="http://schemas.microsoft.com/office/drawing/2014/main" val="1138627980"/>
                        </a:ext>
                      </a:extLst>
                    </a:gridCol>
                    <a:gridCol w="879819">
                      <a:extLst>
                        <a:ext uri="{9D8B030D-6E8A-4147-A177-3AD203B41FA5}">
                          <a16:colId xmlns:a16="http://schemas.microsoft.com/office/drawing/2014/main" val="3807900551"/>
                        </a:ext>
                      </a:extLst>
                    </a:gridCol>
                  </a:tblGrid>
                  <a:tr h="5572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b="0" i="1" dirty="0">
                              <a:solidFill>
                                <a:schemeClr val="tx1"/>
                              </a:solidFill>
                              <a:latin typeface="Times New Roman" panose="02020603050405020304" pitchFamily="18" charset="0"/>
                              <a:cs typeface="Times New Roman" panose="02020603050405020304" pitchFamily="18" charset="0"/>
                            </a:rPr>
                            <a:t>x</a:t>
                          </a:r>
                          <a:endParaRPr lang="en-US" sz="32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0</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162320652"/>
                      </a:ext>
                    </a:extLst>
                  </a:tr>
                  <a:tr h="1253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vi-VN" altLang="en-US" sz="3200" i="1" smtClean="0">
                                    <a:solidFill>
                                      <a:srgbClr val="FF0000"/>
                                    </a:solidFill>
                                    <a:latin typeface="Times New Roman" panose="02020603050405020304" pitchFamily="18" charset="0"/>
                                    <a:cs typeface="Times New Roman" panose="02020603050405020304" pitchFamily="18" charset="0"/>
                                  </a:rPr>
                                  <m:t>y</m:t>
                                </m:r>
                                <m:r>
                                  <m:rPr>
                                    <m:nor/>
                                  </m:rPr>
                                  <a:rPr lang="en-US" altLang="en-US" sz="3200" b="0" i="0" smtClean="0">
                                    <a:solidFill>
                                      <a:srgbClr val="FF0000"/>
                                    </a:solidFill>
                                    <a:latin typeface="Times New Roman" panose="02020603050405020304" pitchFamily="18" charset="0"/>
                                    <a:cs typeface="Times New Roman" panose="02020603050405020304" pitchFamily="18" charset="0"/>
                                  </a:rPr>
                                  <m:t> </m:t>
                                </m:r>
                                <m:r>
                                  <m:rPr>
                                    <m:nor/>
                                  </m:rPr>
                                  <a:rPr lang="vi-VN" altLang="en-US" sz="3200" i="0" smtClean="0">
                                    <a:solidFill>
                                      <a:srgbClr val="FF0000"/>
                                    </a:solidFill>
                                    <a:latin typeface="Times New Roman" panose="02020603050405020304" pitchFamily="18" charset="0"/>
                                    <a:cs typeface="Times New Roman" panose="02020603050405020304" pitchFamily="18" charset="0"/>
                                  </a:rPr>
                                  <m:t>= </m:t>
                                </m:r>
                                <m:f>
                                  <m:fPr>
                                    <m:ctrlPr>
                                      <a:rPr lang="vi-VN" altLang="en-US" sz="3200" i="1" smtClean="0">
                                        <a:solidFill>
                                          <a:srgbClr val="FF0000"/>
                                        </a:solidFill>
                                        <a:latin typeface="Cambria Math" panose="02040503050406030204" pitchFamily="18" charset="0"/>
                                        <a:cs typeface="Times New Roman" panose="02020603050405020304" pitchFamily="18" charset="0"/>
                                      </a:rPr>
                                    </m:ctrlPr>
                                  </m:fPr>
                                  <m:num>
                                    <m:r>
                                      <m:rPr>
                                        <m:nor/>
                                      </m:rPr>
                                      <a:rPr lang="vi-VN" altLang="en-US" sz="3200" b="0" i="0" smtClean="0">
                                        <a:solidFill>
                                          <a:srgbClr val="FF0000"/>
                                        </a:solidFill>
                                        <a:latin typeface="Times New Roman" panose="02020603050405020304" pitchFamily="18" charset="0"/>
                                        <a:cs typeface="Times New Roman" panose="02020603050405020304" pitchFamily="18" charset="0"/>
                                      </a:rPr>
                                      <m:t>1</m:t>
                                    </m:r>
                                  </m:num>
                                  <m:den>
                                    <m:r>
                                      <m:rPr>
                                        <m:nor/>
                                      </m:rPr>
                                      <a:rPr lang="vi-VN" altLang="en-US" sz="3200" b="0" i="0" smtClean="0">
                                        <a:solidFill>
                                          <a:srgbClr val="FF0000"/>
                                        </a:solidFill>
                                        <a:latin typeface="Times New Roman" panose="02020603050405020304" pitchFamily="18" charset="0"/>
                                        <a:cs typeface="Times New Roman" panose="02020603050405020304" pitchFamily="18" charset="0"/>
                                      </a:rPr>
                                      <m:t>3</m:t>
                                    </m:r>
                                  </m:den>
                                </m:f>
                                <m:sSup>
                                  <m:sSupPr>
                                    <m:ctrlPr>
                                      <a:rPr lang="vi-VN" altLang="en-US" sz="3200" i="1" smtClean="0">
                                        <a:solidFill>
                                          <a:srgbClr val="FF0000"/>
                                        </a:solidFill>
                                        <a:latin typeface="Cambria Math" panose="02040503050406030204" pitchFamily="18" charset="0"/>
                                        <a:cs typeface="Times New Roman" panose="02020603050405020304" pitchFamily="18" charset="0"/>
                                      </a:rPr>
                                    </m:ctrlPr>
                                  </m:sSupPr>
                                  <m:e>
                                    <m:r>
                                      <m:rPr>
                                        <m:nor/>
                                      </m:rPr>
                                      <a:rPr lang="vi-VN" altLang="en-US" sz="3200" i="1">
                                        <a:solidFill>
                                          <a:srgbClr val="FF0000"/>
                                        </a:solidFill>
                                        <a:latin typeface="Times New Roman" panose="02020603050405020304" pitchFamily="18" charset="0"/>
                                        <a:cs typeface="Times New Roman" panose="02020603050405020304" pitchFamily="18" charset="0"/>
                                      </a:rPr>
                                      <m:t>x</m:t>
                                    </m:r>
                                  </m:e>
                                  <m:sup>
                                    <m:r>
                                      <a:rPr lang="vi-VN" altLang="en-US" sz="3200" b="0" i="1" smtClean="0">
                                        <a:solidFill>
                                          <a:srgbClr val="FF0000"/>
                                        </a:solidFill>
                                        <a:latin typeface="Cambria Math" panose="02040503050406030204" pitchFamily="18" charset="0"/>
                                        <a:cs typeface="Times New Roman" panose="02020603050405020304" pitchFamily="18" charset="0"/>
                                      </a:rPr>
                                      <m:t>2</m:t>
                                    </m:r>
                                  </m:sup>
                                </m:sSup>
                              </m:oMath>
                            </m:oMathPara>
                          </a14:m>
                          <a:endParaRPr lang="en-US" sz="32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dk1"/>
                            </a:solidFill>
                            <a:latin typeface="Times New Roman" panose="02020603050405020304" pitchFamily="18" charset="0"/>
                            <a:ea typeface="+mn-ea"/>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7104533"/>
                      </a:ext>
                    </a:extLst>
                  </a:tr>
                </a:tbl>
              </a:graphicData>
            </a:graphic>
          </p:graphicFrame>
        </mc:Choice>
        <mc:Fallback xmlns="">
          <p:graphicFrame>
            <p:nvGraphicFramePr>
              <p:cNvPr id="19" name="Table 7">
                <a:extLst>
                  <a:ext uri="{FF2B5EF4-FFF2-40B4-BE49-F238E27FC236}">
                    <a16:creationId xmlns:a16="http://schemas.microsoft.com/office/drawing/2014/main" id="{AD002C1F-4EF4-4255-A6C7-379AEFB8F41D}"/>
                  </a:ext>
                </a:extLst>
              </p:cNvPr>
              <p:cNvGraphicFramePr>
                <a:graphicFrameLocks noGrp="1"/>
              </p:cNvGraphicFramePr>
              <p:nvPr>
                <p:extLst>
                  <p:ext uri="{D42A27DB-BD31-4B8C-83A1-F6EECF244321}">
                    <p14:modId xmlns:p14="http://schemas.microsoft.com/office/powerpoint/2010/main" val="749700197"/>
                  </p:ext>
                </p:extLst>
              </p:nvPr>
            </p:nvGraphicFramePr>
            <p:xfrm>
              <a:off x="1662540" y="4134575"/>
              <a:ext cx="8048673" cy="2076641"/>
            </p:xfrm>
            <a:graphic>
              <a:graphicData uri="http://schemas.openxmlformats.org/drawingml/2006/table">
                <a:tbl>
                  <a:tblPr firstRow="1" bandRow="1">
                    <a:tableStyleId>{5C22544A-7EE6-4342-B048-85BDC9FD1C3A}</a:tableStyleId>
                  </a:tblPr>
                  <a:tblGrid>
                    <a:gridCol w="1889940">
                      <a:extLst>
                        <a:ext uri="{9D8B030D-6E8A-4147-A177-3AD203B41FA5}">
                          <a16:colId xmlns:a16="http://schemas.microsoft.com/office/drawing/2014/main" val="1177622184"/>
                        </a:ext>
                      </a:extLst>
                    </a:gridCol>
                    <a:gridCol w="879819">
                      <a:extLst>
                        <a:ext uri="{9D8B030D-6E8A-4147-A177-3AD203B41FA5}">
                          <a16:colId xmlns:a16="http://schemas.microsoft.com/office/drawing/2014/main" val="2775007344"/>
                        </a:ext>
                      </a:extLst>
                    </a:gridCol>
                    <a:gridCol w="879819">
                      <a:extLst>
                        <a:ext uri="{9D8B030D-6E8A-4147-A177-3AD203B41FA5}">
                          <a16:colId xmlns:a16="http://schemas.microsoft.com/office/drawing/2014/main" val="3146790983"/>
                        </a:ext>
                      </a:extLst>
                    </a:gridCol>
                    <a:gridCol w="879819">
                      <a:extLst>
                        <a:ext uri="{9D8B030D-6E8A-4147-A177-3AD203B41FA5}">
                          <a16:colId xmlns:a16="http://schemas.microsoft.com/office/drawing/2014/main" val="1252725916"/>
                        </a:ext>
                      </a:extLst>
                    </a:gridCol>
                    <a:gridCol w="879819">
                      <a:extLst>
                        <a:ext uri="{9D8B030D-6E8A-4147-A177-3AD203B41FA5}">
                          <a16:colId xmlns:a16="http://schemas.microsoft.com/office/drawing/2014/main" val="4098721009"/>
                        </a:ext>
                      </a:extLst>
                    </a:gridCol>
                    <a:gridCol w="879819">
                      <a:extLst>
                        <a:ext uri="{9D8B030D-6E8A-4147-A177-3AD203B41FA5}">
                          <a16:colId xmlns:a16="http://schemas.microsoft.com/office/drawing/2014/main" val="2304401866"/>
                        </a:ext>
                      </a:extLst>
                    </a:gridCol>
                    <a:gridCol w="879819">
                      <a:extLst>
                        <a:ext uri="{9D8B030D-6E8A-4147-A177-3AD203B41FA5}">
                          <a16:colId xmlns:a16="http://schemas.microsoft.com/office/drawing/2014/main" val="1138627980"/>
                        </a:ext>
                      </a:extLst>
                    </a:gridCol>
                    <a:gridCol w="879819">
                      <a:extLst>
                        <a:ext uri="{9D8B030D-6E8A-4147-A177-3AD203B41FA5}">
                          <a16:colId xmlns:a16="http://schemas.microsoft.com/office/drawing/2014/main" val="3807900551"/>
                        </a:ext>
                      </a:extLst>
                    </a:gridCol>
                  </a:tblGrid>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b="0" i="1" dirty="0">
                              <a:solidFill>
                                <a:schemeClr val="tx1"/>
                              </a:solidFill>
                              <a:latin typeface="Times New Roman" panose="02020603050405020304" pitchFamily="18" charset="0"/>
                              <a:cs typeface="Times New Roman" panose="02020603050405020304" pitchFamily="18" charset="0"/>
                            </a:rPr>
                            <a:t>x</a:t>
                          </a:r>
                          <a:endParaRPr lang="en-US" sz="32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0</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162320652"/>
                      </a:ext>
                    </a:extLst>
                  </a:tr>
                  <a:tr h="1497521">
                    <a:tc>
                      <a:txBody>
                        <a:bodyPr/>
                        <a:lstStyle/>
                        <a:p>
                          <a:endParaRPr lang="en-US"/>
                        </a:p>
                      </a:txBody>
                      <a:tcPr>
                        <a:blipFill>
                          <a:blip r:embed="rId5"/>
                          <a:stretch>
                            <a:fillRect l="-323" t="-44309" r="-327742" b="-81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dk1"/>
                            </a:solidFill>
                            <a:latin typeface="Times New Roman" panose="02020603050405020304" pitchFamily="18" charset="0"/>
                            <a:ea typeface="+mn-ea"/>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7104533"/>
                      </a:ext>
                    </a:extLst>
                  </a:tr>
                </a:tbl>
              </a:graphicData>
            </a:graphic>
          </p:graphicFrame>
        </mc:Fallback>
      </mc:AlternateContent>
      <p:pic>
        <p:nvPicPr>
          <p:cNvPr id="10" name="Picture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934" y="80549"/>
            <a:ext cx="1561730" cy="1561730"/>
          </a:xfrm>
          <a:prstGeom prst="rect">
            <a:avLst/>
          </a:prstGeom>
        </p:spPr>
      </p:pic>
      <p:sp>
        <p:nvSpPr>
          <p:cNvPr id="4" name="TextBox 3">
            <a:extLst>
              <a:ext uri="{FF2B5EF4-FFF2-40B4-BE49-F238E27FC236}">
                <a16:creationId xmlns:a16="http://schemas.microsoft.com/office/drawing/2014/main" id="{15300375-E730-C480-9A2D-5FAE9E54FA49}"/>
              </a:ext>
            </a:extLst>
          </p:cNvPr>
          <p:cNvSpPr txBox="1"/>
          <p:nvPr/>
        </p:nvSpPr>
        <p:spPr>
          <a:xfrm>
            <a:off x="3751023" y="5141325"/>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0068BA-E6AF-C32D-2A50-B16ECF533C89}"/>
                  </a:ext>
                </a:extLst>
              </p:cNvPr>
              <p:cNvSpPr txBox="1"/>
              <p:nvPr/>
            </p:nvSpPr>
            <p:spPr>
              <a:xfrm>
                <a:off x="8035159" y="4924131"/>
                <a:ext cx="662151" cy="900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4</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20068BA-E6AF-C32D-2A50-B16ECF533C89}"/>
                  </a:ext>
                </a:extLst>
              </p:cNvPr>
              <p:cNvSpPr txBox="1">
                <a:spLocks noRot="1" noChangeAspect="1" noMove="1" noResize="1" noEditPoints="1" noAdjustHandles="1" noChangeArrowheads="1" noChangeShapeType="1" noTextEdit="1"/>
              </p:cNvSpPr>
              <p:nvPr/>
            </p:nvSpPr>
            <p:spPr>
              <a:xfrm>
                <a:off x="8035159" y="4924131"/>
                <a:ext cx="662151" cy="900246"/>
              </a:xfrm>
              <a:prstGeom prst="rect">
                <a:avLst/>
              </a:prstGeom>
              <a:blipFill>
                <a:blip r:embed="rId7"/>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B788F3A-D27F-01DF-EEA4-47F40077C5B4}"/>
              </a:ext>
            </a:extLst>
          </p:cNvPr>
          <p:cNvSpPr txBox="1"/>
          <p:nvPr/>
        </p:nvSpPr>
        <p:spPr>
          <a:xfrm>
            <a:off x="9058580" y="5126855"/>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EB6BC9D-4D54-BCAB-ADA5-E60111C91801}"/>
                  </a:ext>
                </a:extLst>
              </p:cNvPr>
              <p:cNvSpPr txBox="1"/>
              <p:nvPr/>
            </p:nvSpPr>
            <p:spPr>
              <a:xfrm>
                <a:off x="4534415" y="4955275"/>
                <a:ext cx="662151" cy="900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4</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EB6BC9D-4D54-BCAB-ADA5-E60111C91801}"/>
                  </a:ext>
                </a:extLst>
              </p:cNvPr>
              <p:cNvSpPr txBox="1">
                <a:spLocks noRot="1" noChangeAspect="1" noMove="1" noResize="1" noEditPoints="1" noAdjustHandles="1" noChangeArrowheads="1" noChangeShapeType="1" noTextEdit="1"/>
              </p:cNvSpPr>
              <p:nvPr/>
            </p:nvSpPr>
            <p:spPr>
              <a:xfrm>
                <a:off x="4534415" y="4955275"/>
                <a:ext cx="662151" cy="9002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D8E99B-476E-AA0E-19F5-D979A4E8F2F0}"/>
                  </a:ext>
                </a:extLst>
              </p:cNvPr>
              <p:cNvSpPr txBox="1"/>
              <p:nvPr/>
            </p:nvSpPr>
            <p:spPr>
              <a:xfrm>
                <a:off x="5557836" y="4943090"/>
                <a:ext cx="662151"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1</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ED8E99B-476E-AA0E-19F5-D979A4E8F2F0}"/>
                  </a:ext>
                </a:extLst>
              </p:cNvPr>
              <p:cNvSpPr txBox="1">
                <a:spLocks noRot="1" noChangeAspect="1" noMove="1" noResize="1" noEditPoints="1" noAdjustHandles="1" noChangeArrowheads="1" noChangeShapeType="1" noTextEdit="1"/>
              </p:cNvSpPr>
              <p:nvPr/>
            </p:nvSpPr>
            <p:spPr>
              <a:xfrm>
                <a:off x="5557836" y="4943090"/>
                <a:ext cx="662151" cy="901785"/>
              </a:xfrm>
              <a:prstGeom prst="rect">
                <a:avLst/>
              </a:prstGeom>
              <a:blipFill>
                <a:blip r:embed="rId9"/>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0E3DE1C-2406-6B88-2FCE-CD87E71109EA}"/>
              </a:ext>
            </a:extLst>
          </p:cNvPr>
          <p:cNvSpPr txBox="1"/>
          <p:nvPr/>
        </p:nvSpPr>
        <p:spPr>
          <a:xfrm>
            <a:off x="6540442" y="5173390"/>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BD29451-40F3-DC86-97C8-FD114C23F748}"/>
                  </a:ext>
                </a:extLst>
              </p:cNvPr>
              <p:cNvSpPr txBox="1"/>
              <p:nvPr/>
            </p:nvSpPr>
            <p:spPr>
              <a:xfrm>
                <a:off x="7325297" y="4902937"/>
                <a:ext cx="662151"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altLang="en-US" sz="2800" i="1">
                          <a:solidFill>
                            <a:srgbClr val="FF0000"/>
                          </a:solidFill>
                          <a:latin typeface="Cambria Math" panose="02040503050406030204" pitchFamily="18" charset="0"/>
                          <a:cs typeface="Times New Roman" panose="02020603050405020304" pitchFamily="18" charset="0"/>
                        </a:rPr>
                        <m:t> </m:t>
                      </m:r>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1</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CBD29451-40F3-DC86-97C8-FD114C23F748}"/>
                  </a:ext>
                </a:extLst>
              </p:cNvPr>
              <p:cNvSpPr txBox="1">
                <a:spLocks noRot="1" noChangeAspect="1" noMove="1" noResize="1" noEditPoints="1" noAdjustHandles="1" noChangeArrowheads="1" noChangeShapeType="1" noTextEdit="1"/>
              </p:cNvSpPr>
              <p:nvPr/>
            </p:nvSpPr>
            <p:spPr>
              <a:xfrm>
                <a:off x="7325297" y="4902937"/>
                <a:ext cx="662151" cy="90178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80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1000"/>
                                        <p:tgtEl>
                                          <p:spTgt spid="20">
                                            <p:txEl>
                                              <p:pRg st="0" end="0"/>
                                            </p:txEl>
                                          </p:spTgt>
                                        </p:tgtEl>
                                      </p:cBhvr>
                                    </p:animEffect>
                                    <p:anim calcmode="lin" valueType="num">
                                      <p:cBhvr>
                                        <p:cTn id="4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11" grpId="0"/>
      <p:bldP spid="12" grpId="0"/>
    </p:bldLst>
  </p:timing>
  <p:extLst>
    <p:ext uri="{6950BFC3-D8DA-4A85-94F7-54DA5524770B}">
      <p188:commentRel xmlns:p188="http://schemas.microsoft.com/office/powerpoint/2018/8/main" xmlns=""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6" y="1732436"/>
            <a:ext cx="4075045" cy="785286"/>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CỦNG CỐ</a:t>
            </a: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1944914" y="2336800"/>
            <a:ext cx="1901372" cy="14514"/>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8124" y="1547105"/>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3" y="3242445"/>
            <a:ext cx="7898149" cy="11321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en-US" b="1" i="1" dirty="0" err="1">
                <a:solidFill>
                  <a:schemeClr val="bg1"/>
                </a:solidFill>
                <a:latin typeface="Times New Roman" panose="02020603050405020304" pitchFamily="18" charset="0"/>
                <a:cs typeface="Times New Roman" panose="02020603050405020304" pitchFamily="18" charset="0"/>
              </a:rPr>
              <a:t>Giải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quyết</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vấn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đề</a:t>
            </a:r>
            <a:r>
              <a:rPr lang="en-US" b="1" i="1" dirty="0">
                <a:solidFill>
                  <a:schemeClr val="bg1"/>
                </a:solidFill>
                <a:latin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cs typeface="Times New Roman" panose="02020603050405020304" pitchFamily="18" charset="0"/>
              </a:rPr>
              <a:t>xác định hệ số a </a:t>
            </a:r>
            <a:r>
              <a:rPr lang="en-US" b="1" i="1" dirty="0" err="1">
                <a:solidFill>
                  <a:schemeClr val="bg1"/>
                </a:solidFill>
                <a:latin typeface="Times New Roman" panose="02020603050405020304" pitchFamily="18" charset="0"/>
                <a:cs typeface="Times New Roman" panose="02020603050405020304" pitchFamily="18" charset="0"/>
              </a:rPr>
              <a:t>trong</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thực</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tế</a:t>
            </a:r>
            <a:r>
              <a:rPr lang="en-US" b="1" i="1" dirty="0">
                <a:solidFill>
                  <a:schemeClr val="bg1"/>
                </a:solidFill>
                <a:latin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cs typeface="Times New Roman" panose="02020603050405020304" pitchFamily="18" charset="0"/>
              </a:rPr>
              <a:t>.</a:t>
            </a:r>
            <a:endParaRPr lang="en-US" b="1"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2720008" y="444488"/>
                <a:ext cx="7000462"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r>
                  <a:rPr lang="vi-VN" sz="3200" b="1" dirty="0">
                    <a:solidFill>
                      <a:schemeClr val="bg1"/>
                    </a:solidFill>
                    <a:latin typeface="Times New Roman" panose="02020603050405020304" pitchFamily="18" charset="0"/>
                    <a:cs typeface="Times New Roman" panose="02020603050405020304" pitchFamily="18" charset="0"/>
                  </a:rPr>
                  <a:t> </a:t>
                </a:r>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noRot="1" noChangeAspect="1" noMove="1" noResize="1" noEditPoints="1" noAdjustHandles="1" noChangeArrowheads="1" noChangeShapeType="1" noTextEdit="1"/>
              </p:cNvSpPr>
              <p:nvPr/>
            </p:nvSpPr>
            <p:spPr>
              <a:xfrm>
                <a:off x="2720008" y="444488"/>
                <a:ext cx="7000462" cy="563225"/>
              </a:xfrm>
              <a:prstGeom prst="rect">
                <a:avLst/>
              </a:prstGeom>
              <a:blipFill>
                <a:blip r:embed="rId4"/>
                <a:stretch>
                  <a:fillRect t="-9783" b="-43478"/>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1728055514"/>
              </p:ext>
            </p:extLst>
          </p:nvPr>
        </p:nvGraphicFramePr>
        <p:xfrm>
          <a:off x="333828" y="541763"/>
          <a:ext cx="133350" cy="45719"/>
        </p:xfrm>
        <a:graphic>
          <a:graphicData uri="http://schemas.openxmlformats.org/presentationml/2006/ole">
            <mc:AlternateContent xmlns:mc="http://schemas.openxmlformats.org/markup-compatibility/2006">
              <mc:Choice xmlns:v="urn:schemas-microsoft-com:vml" Requires="v">
                <p:oleObj spid="_x0000_s12290" name="Equation" r:id="rId5" imgW="126835" imgH="139518" progId="Equation.DSMT4">
                  <p:embed/>
                </p:oleObj>
              </mc:Choice>
              <mc:Fallback>
                <p:oleObj name="Equation" r:id="rId5" imgW="126835" imgH="139518"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28" y="541763"/>
                        <a:ext cx="133350" cy="45719"/>
                      </a:xfrm>
                      <a:prstGeom prst="rect">
                        <a:avLst/>
                      </a:prstGeom>
                      <a:noFill/>
                    </p:spPr>
                  </p:pic>
                </p:oleObj>
              </mc:Fallback>
            </mc:AlternateContent>
          </a:graphicData>
        </a:graphic>
      </p:graphicFrame>
    </p:spTree>
    <p:extLst>
      <p:ext uri="{BB962C8B-B14F-4D97-AF65-F5344CB8AC3E}">
        <p14:creationId xmlns:p14="http://schemas.microsoft.com/office/powerpoint/2010/main" val="4129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6206" y="91440"/>
                <a:ext cx="11845794" cy="7056699"/>
              </a:xfrm>
            </p:spPr>
            <p:txBody>
              <a:bodyPr/>
              <a:lstStyle/>
              <a:p>
                <a:pPr marL="0" indent="0">
                  <a:buNone/>
                </a:pPr>
                <a:r>
                  <a:rPr lang="en-US" sz="3200" b="1" dirty="0">
                    <a:solidFill>
                      <a:srgbClr val="FFFF00"/>
                    </a:solidFill>
                    <a:latin typeface="Times New Roman" panose="02020603050405020304" pitchFamily="18" charset="0"/>
                    <a:cs typeface="Times New Roman" panose="02020603050405020304" pitchFamily="18" charset="0"/>
                  </a:rPr>
                  <a:t>Bài 4a. ( </a:t>
                </a:r>
                <a:r>
                  <a:rPr lang="en-US" sz="3200" b="1" dirty="0" err="1">
                    <a:solidFill>
                      <a:srgbClr val="FFFF00"/>
                    </a:solidFill>
                    <a:latin typeface="Times New Roman" panose="02020603050405020304" pitchFamily="18" charset="0"/>
                    <a:cs typeface="Times New Roman" panose="02020603050405020304" pitchFamily="18" charset="0"/>
                  </a:rPr>
                  <a:t>sgk</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51)</a:t>
                </a:r>
              </a:p>
              <a:p>
                <a:pPr algn="just">
                  <a:spcBef>
                    <a:spcPts val="720"/>
                  </a:spcBef>
                  <a:spcAft>
                    <a:spcPts val="720"/>
                  </a:spcAft>
                </a:pP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1" smtClean="0">
                            <a:solidFill>
                              <a:schemeClr val="bg1"/>
                            </a:solidFill>
                            <a:latin typeface="Times New Roman" panose="02020603050405020304" pitchFamily="18" charset="0"/>
                            <a:cs typeface="Times New Roman" panose="02020603050405020304" pitchFamily="18" charset="0"/>
                          </a:rPr>
                          <m:t>t</m:t>
                        </m:r>
                      </m:e>
                      <m:sup>
                        <m:r>
                          <a:rPr lang="vi-VN" sz="3200" i="1">
                            <a:solidFill>
                              <a:schemeClr val="bg1"/>
                            </a:solidFill>
                            <a:latin typeface="Cambria Math" panose="02040503050406030204" pitchFamily="18" charset="0"/>
                            <a:cs typeface="Times New Roman" panose="02020603050405020304" pitchFamily="18" charset="0"/>
                          </a:rPr>
                          <m:t>2</m:t>
                        </m:r>
                      </m:sup>
                    </m:sSup>
                    <m:r>
                      <a:rPr lang="vi-VN" sz="3200" b="0" i="1" smtClean="0">
                        <a:solidFill>
                          <a:schemeClr val="bg1"/>
                        </a:solidFill>
                        <a:latin typeface="Cambria Math" panose="02040503050406030204" pitchFamily="18" charset="0"/>
                        <a:cs typeface="Times New Roman" panose="02020603050405020304" pitchFamily="18" charset="0"/>
                      </a:rPr>
                      <m:t> </m:t>
                    </m:r>
                  </m:oMath>
                </a14:m>
                <a:r>
                  <a:rPr lang="en-US" sz="3200" dirty="0">
                    <a:solidFill>
                      <a:schemeClr val="bg1"/>
                    </a:solidFill>
                    <a:latin typeface="Times New Roman" panose="02020603050405020304" pitchFamily="18" charset="0"/>
                    <a:cs typeface="Times New Roman" panose="02020603050405020304" pitchFamily="18" charset="0"/>
                  </a:rPr>
                  <a:t>biểu </a:t>
                </a:r>
                <a:r>
                  <a:rPr lang="en-US" sz="3200" dirty="0" err="1">
                    <a:solidFill>
                      <a:schemeClr val="bg1"/>
                    </a:solidFill>
                    <a:latin typeface="Times New Roman" panose="02020603050405020304" pitchFamily="18" charset="0"/>
                    <a:cs typeface="Times New Roman" panose="02020603050405020304" pitchFamily="18" charset="0"/>
                  </a:rPr>
                  <a:t>thị</a:t>
                </a:r>
                <a:r>
                  <a:rPr lang="en-US" sz="3200" dirty="0">
                    <a:solidFill>
                      <a:schemeClr val="bg1"/>
                    </a:solidFill>
                    <a:latin typeface="Times New Roman" panose="02020603050405020304" pitchFamily="18" charset="0"/>
                    <a:cs typeface="Times New Roman" panose="02020603050405020304" pitchFamily="18" charset="0"/>
                  </a:rPr>
                  <a:t> q</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uãng đường (đơn vị : mét) mà một chiếc xe đua đi được  trong kh</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oảng</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thời gian </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(giây) . Giả sử một chiếc xe đua đi được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125</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sau khoảng thời gian 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(giây)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Tìm hệ số</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6206" y="91440"/>
                <a:ext cx="11845794" cy="7056699"/>
              </a:xfrm>
              <a:blipFill>
                <a:blip r:embed="rId2"/>
                <a:stretch>
                  <a:fillRect l="-1338" t="-1900" r="-1287"/>
                </a:stretch>
              </a:blipFill>
            </p:spPr>
            <p:txBody>
              <a:bodyPr/>
              <a:lstStyle/>
              <a:p>
                <a:r>
                  <a:rPr lang="en-US">
                    <a:noFill/>
                  </a:rPr>
                  <a:t> </a:t>
                </a:r>
              </a:p>
            </p:txBody>
          </p:sp>
        </mc:Fallback>
      </mc:AlternateContent>
      <p:sp>
        <p:nvSpPr>
          <p:cNvPr id="16" name="Rectangle 15"/>
          <p:cNvSpPr/>
          <p:nvPr/>
        </p:nvSpPr>
        <p:spPr>
          <a:xfrm>
            <a:off x="5159829" y="2262850"/>
            <a:ext cx="2227943" cy="584775"/>
          </a:xfrm>
          <a:prstGeom prst="rect">
            <a:avLst/>
          </a:prstGeom>
        </p:spPr>
        <p:txBody>
          <a:bodyPr wrap="square">
            <a:spAutoFit/>
          </a:bodyPr>
          <a:lstStyle/>
          <a:p>
            <a:pPr algn="just">
              <a:spcBef>
                <a:spcPts val="720"/>
              </a:spcBef>
              <a:spcAft>
                <a:spcPts val="720"/>
              </a:spcAft>
            </a:pPr>
            <a:r>
              <a:rPr lang="en-US" sz="3200" b="1" dirty="0" err="1">
                <a:solidFill>
                  <a:srgbClr val="FFFF00"/>
                </a:solidFill>
                <a:latin typeface="Times New Roman" panose="02020603050405020304" pitchFamily="18" charset="0"/>
                <a:ea typeface="Times New Roman" panose="02020603050405020304" pitchFamily="18" charset="0"/>
              </a:rPr>
              <a:t>Lời</a:t>
            </a:r>
            <a:r>
              <a:rPr lang="en-US" sz="3200" b="1" dirty="0">
                <a:solidFill>
                  <a:srgbClr val="FFFF00"/>
                </a:solidFill>
                <a:latin typeface="Times New Roman" panose="02020603050405020304" pitchFamily="18" charset="0"/>
                <a:ea typeface="Times New Roman" panose="02020603050405020304" pitchFamily="18" charset="0"/>
              </a:rPr>
              <a:t> </a:t>
            </a:r>
            <a:r>
              <a:rPr lang="vi-VN" sz="3200" b="1" dirty="0">
                <a:solidFill>
                  <a:srgbClr val="FFFF00"/>
                </a:solidFill>
                <a:latin typeface="Times New Roman" panose="02020603050405020304" pitchFamily="18" charset="0"/>
                <a:ea typeface="Times New Roman" panose="02020603050405020304" pitchFamily="18" charset="0"/>
              </a:rPr>
              <a:t>giải</a:t>
            </a:r>
            <a:endParaRPr lang="en-US" sz="3200" dirty="0">
              <a:solidFill>
                <a:srgbClr val="FFFF0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6"/>
              <p:cNvSpPr>
                <a:spLocks noChangeArrowheads="1"/>
              </p:cNvSpPr>
              <p:nvPr/>
            </p:nvSpPr>
            <p:spPr bwMode="auto">
              <a:xfrm>
                <a:off x="346206" y="2989602"/>
                <a:ext cx="11163307" cy="13850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125</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vào</a:t>
                </a:r>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công thức hàm số </a:t>
                </a:r>
                <a14:m>
                  <m:oMath xmlns:m="http://schemas.openxmlformats.org/officeDocument/2006/math">
                    <m:r>
                      <a:rPr lang="vi-VN" sz="3200" i="1">
                        <a:solidFill>
                          <a:schemeClr val="bg1"/>
                        </a:solidFill>
                        <a:latin typeface="Cambria Math" panose="02040503050406030204" pitchFamily="18" charset="0"/>
                        <a:cs typeface="Times New Roman" panose="02020603050405020304" pitchFamily="18" charset="0"/>
                      </a:rPr>
                      <m:t>𝑦</m:t>
                    </m:r>
                    <m:r>
                      <a:rPr lang="en-US" sz="3200" b="0" i="1" smtClean="0">
                        <a:solidFill>
                          <a:schemeClr val="bg1"/>
                        </a:solidFill>
                        <a:latin typeface="Cambria Math" panose="02040503050406030204" pitchFamily="18" charset="0"/>
                        <a:cs typeface="Times New Roman" panose="02020603050405020304" pitchFamily="18" charset="0"/>
                      </a:rPr>
                      <m:t> </m:t>
                    </m:r>
                    <m:r>
                      <a:rPr lang="vi-VN" sz="3200" i="1">
                        <a:solidFill>
                          <a:schemeClr val="bg1"/>
                        </a:solidFill>
                        <a:latin typeface="Cambria Math" panose="02040503050406030204" pitchFamily="18" charset="0"/>
                        <a:cs typeface="Times New Roman" panose="02020603050405020304" pitchFamily="18" charset="0"/>
                      </a:rPr>
                      <m:t>=</m:t>
                    </m:r>
                    <m:r>
                      <a:rPr lang="en-US" sz="3200" b="0" i="1" smtClean="0">
                        <a:solidFill>
                          <a:schemeClr val="bg1"/>
                        </a:solidFill>
                        <a:latin typeface="Cambria Math" panose="020405030504060302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t</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được</a:t>
                </a:r>
              </a:p>
              <a:p>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125</m:t>
                    </m:r>
                  </m:oMath>
                </a14:m>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vi-VN" sz="3200" b="0" i="0" smtClean="0">
                        <a:solidFill>
                          <a:schemeClr val="bg1"/>
                        </a:solidFill>
                        <a:latin typeface="Times New Roman" panose="020206030504050203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0" smtClean="0">
                            <a:solidFill>
                              <a:schemeClr val="bg1"/>
                            </a:solidFill>
                            <a:latin typeface="Times New Roman" panose="02020603050405020304" pitchFamily="18" charset="0"/>
                            <a:cs typeface="Times New Roman" panose="02020603050405020304" pitchFamily="18" charset="0"/>
                          </a:rPr>
                          <m:t>5</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kumimoji="0" lang="vi-VN" altLang="en-US" sz="3200" b="0" i="0" u="none" strike="noStrike" cap="none" normalizeH="0" baseline="0" dirty="0" smtClean="0">
                        <a:ln>
                          <a:noFill/>
                        </a:ln>
                        <a:solidFill>
                          <a:schemeClr val="bg1"/>
                        </a:solidFill>
                        <a:effectLst/>
                        <a:latin typeface="Times New Roman" panose="02020603050405020304" pitchFamily="18" charset="0"/>
                        <a:ea typeface="Cambria Math" panose="02040503050406030204" pitchFamily="18" charset="0"/>
                        <a:cs typeface="Times New Roman" panose="02020603050405020304" pitchFamily="18" charset="0"/>
                      </a:rPr>
                      <m:t>↔</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125 = 25</a:t>
                </a:r>
                <a:r>
                  <a:rPr kumimoji="0" lang="vi-VN" altLang="en-US" sz="3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suy ra   </a:t>
                </a:r>
                <a:r>
                  <a:rPr kumimoji="0" lang="vi-VN" altLang="en-US" sz="3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vi-VN" altLang="en-US" sz="3200" b="0" i="1" u="none" strike="noStrike" cap="none" normalizeH="0" baseline="0" smtClean="0">
                            <a:ln>
                              <a:noFill/>
                            </a:ln>
                            <a:solidFill>
                              <a:schemeClr val="bg1"/>
                            </a:solidFill>
                            <a:effectLst/>
                            <a:latin typeface="Cambria Math" panose="02040503050406030204" pitchFamily="18" charset="0"/>
                            <a:cs typeface="Times New Roman" panose="02020603050405020304" pitchFamily="18" charset="0"/>
                          </a:rPr>
                        </m:ctrlPr>
                      </m:fPr>
                      <m:num>
                        <m:r>
                          <m:rPr>
                            <m:nor/>
                          </m:rPr>
                          <a:rPr kumimoji="0" lang="vi-VN" altLang="en-US" sz="32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m:t>125</m:t>
                        </m:r>
                      </m:num>
                      <m:den>
                        <m:r>
                          <m:rPr>
                            <m:nor/>
                          </m:rPr>
                          <a:rPr kumimoji="0" lang="vi-VN" altLang="en-US" sz="32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m:t>25</m:t>
                        </m:r>
                      </m:den>
                    </m:f>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5 .                </a:t>
                </a:r>
                <a:endParaRPr kumimoji="0" lang="vi-VN"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5" name="Rectangle 6"/>
              <p:cNvSpPr>
                <a:spLocks noRot="1" noChangeAspect="1" noMove="1" noResize="1" noEditPoints="1" noAdjustHandles="1" noChangeArrowheads="1" noChangeShapeType="1" noTextEdit="1"/>
              </p:cNvSpPr>
              <p:nvPr/>
            </p:nvSpPr>
            <p:spPr bwMode="auto">
              <a:xfrm>
                <a:off x="346206" y="2989602"/>
                <a:ext cx="11163307" cy="1385059"/>
              </a:xfrm>
              <a:prstGeom prst="rect">
                <a:avLst/>
              </a:prstGeom>
              <a:blipFill>
                <a:blip r:embed="rId3"/>
                <a:stretch>
                  <a:fillRect l="-1420" t="-4386" b="-57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1"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21451" y="5574772"/>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Rectangle 6"/>
              <p:cNvSpPr>
                <a:spLocks noChangeArrowheads="1"/>
              </p:cNvSpPr>
              <p:nvPr/>
            </p:nvSpPr>
            <p:spPr bwMode="auto">
              <a:xfrm>
                <a:off x="346206" y="4344524"/>
                <a:ext cx="3251759"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a</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oMath>
                </a14:m>
                <a:endParaRPr kumimoji="0" lang="vi-VN"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bwMode="auto">
              <a:xfrm>
                <a:off x="346206" y="4344524"/>
                <a:ext cx="3251759" cy="584775"/>
              </a:xfrm>
              <a:prstGeom prst="rect">
                <a:avLst/>
              </a:prstGeom>
              <a:blipFill>
                <a:blip r:embed="rId5"/>
                <a:stretch>
                  <a:fillRect l="-4878" t="-14583"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126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2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rmAutofit/>
          </a:bodyPr>
          <a:lstStyle/>
          <a:p>
            <a:pP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                             BÀI 1. HÀM SỐ</a:t>
            </a:r>
            <a:endParaRPr lang="en-US" sz="4000" dirty="0">
              <a:solidFill>
                <a:srgbClr val="FFFF00"/>
              </a:solidFill>
            </a:endParaRPr>
          </a:p>
        </p:txBody>
      </p:sp>
      <p:sp>
        <p:nvSpPr>
          <p:cNvPr id="3" name="Content Placeholde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211001" y="2706844"/>
            <a:ext cx="1393963" cy="531063"/>
          </a:xfrm>
        </p:spPr>
        <p:txBody>
          <a:bodyPr>
            <a:normAutofit/>
          </a:bodyPr>
          <a:lstStyle/>
          <a:p>
            <a:pPr marL="0" indent="0" algn="ctr">
              <a:buNone/>
            </a:pPr>
            <a:r>
              <a:rPr lang="en-US" b="1" dirty="0">
                <a:solidFill>
                  <a:schemeClr val="bg1"/>
                </a:solidFill>
                <a:latin typeface="Times New Roman" panose="02020603050405020304" pitchFamily="18" charset="0"/>
                <a:cs typeface="Times New Roman" panose="02020603050405020304" pitchFamily="18" charset="0"/>
              </a:rPr>
              <a:t>(</a:t>
            </a:r>
            <a:r>
              <a:rPr lang="en-US" b="1" dirty="0" err="1">
                <a:solidFill>
                  <a:schemeClr val="bg1"/>
                </a:solidFill>
                <a:latin typeface="Times New Roman" panose="02020603050405020304" pitchFamily="18" charset="0"/>
                <a:cs typeface="Times New Roman" panose="02020603050405020304" pitchFamily="18" charset="0"/>
              </a:rPr>
              <a:t>Tiết</a:t>
            </a:r>
            <a:r>
              <a:rPr lang="en-US" b="1" dirty="0">
                <a:solidFill>
                  <a:schemeClr val="bg1"/>
                </a:solidFill>
                <a:latin typeface="Times New Roman" panose="02020603050405020304" pitchFamily="18" charset="0"/>
                <a:cs typeface="Times New Roman" panose="02020603050405020304" pitchFamily="18" charset="0"/>
              </a:rPr>
              <a:t> 1)</a:t>
            </a: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4" name="Google Shape;54;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3">
            <a:alphaModFix/>
          </a:blip>
          <a:stretch>
            <a:fillRect/>
          </a:stretch>
        </p:blipFill>
        <p:spPr>
          <a:xfrm>
            <a:off x="9781301" y="64327"/>
            <a:ext cx="2410700" cy="3403600"/>
          </a:xfrm>
          <a:prstGeom prst="rect">
            <a:avLst/>
          </a:prstGeom>
          <a:noFill/>
          <a:ln>
            <a:noFill/>
          </a:ln>
        </p:spPr>
      </p:pic>
      <p:pic>
        <p:nvPicPr>
          <p:cNvPr id="5" name="Google Shape;53;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4">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631394">
            <a:off x="7527702" y="2971662"/>
            <a:ext cx="3194131" cy="3194131"/>
          </a:xfrm>
          <a:prstGeom prst="rect">
            <a:avLst/>
          </a:prstGeom>
        </p:spPr>
      </p:pic>
      <p:pic>
        <p:nvPicPr>
          <p:cNvPr id="7" name="Graphic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20520790">
            <a:off x="8697815" y="4126106"/>
            <a:ext cx="1488402" cy="1488402"/>
          </a:xfrm>
          <a:prstGeom prst="rect">
            <a:avLst/>
          </a:prstGeom>
        </p:spPr>
      </p:pic>
      <p:graphicFrame>
        <p:nvGraphicFramePr>
          <p:cNvPr id="9" name="Object 8">
            <a:extLst>
              <a:ext uri="{FF2B5EF4-FFF2-40B4-BE49-F238E27FC236}">
                <a16:creationId xmlns:a16="http://schemas.microsoft.com/office/drawing/2014/main" id="{910C2125-C744-D42D-DBFF-0695FA59AD90}"/>
              </a:ext>
            </a:extLst>
          </p:cNvPr>
          <p:cNvGraphicFramePr>
            <a:graphicFrameLocks noChangeAspect="1"/>
          </p:cNvGraphicFramePr>
          <p:nvPr>
            <p:extLst>
              <p:ext uri="{D42A27DB-BD31-4B8C-83A1-F6EECF244321}">
                <p14:modId xmlns:p14="http://schemas.microsoft.com/office/powerpoint/2010/main" val="3235582586"/>
              </p:ext>
            </p:extLst>
          </p:nvPr>
        </p:nvGraphicFramePr>
        <p:xfrm>
          <a:off x="6314036" y="1401653"/>
          <a:ext cx="3248025" cy="838200"/>
        </p:xfrm>
        <a:graphic>
          <a:graphicData uri="http://schemas.openxmlformats.org/presentationml/2006/ole">
            <mc:AlternateContent xmlns:mc="http://schemas.openxmlformats.org/markup-compatibility/2006">
              <mc:Choice xmlns:v="urn:schemas-microsoft-com:vml" Requires="v">
                <p:oleObj spid="_x0000_s1026" name="Equation" r:id="rId11" imgW="3248090" imgH="838434" progId="Equation.DSMT4">
                  <p:embed/>
                </p:oleObj>
              </mc:Choice>
              <mc:Fallback>
                <p:oleObj name="Equation" r:id="rId11" imgW="3248090" imgH="838434" progId="Equation.DSMT4">
                  <p:embed/>
                  <p:pic>
                    <p:nvPicPr>
                      <p:cNvPr id="4" name="Object 3"/>
                      <p:cNvPicPr/>
                      <p:nvPr/>
                    </p:nvPicPr>
                    <p:blipFill>
                      <a:blip r:embed="rId12"/>
                      <a:stretch>
                        <a:fillRect/>
                      </a:stretch>
                    </p:blipFill>
                    <p:spPr>
                      <a:xfrm>
                        <a:off x="6314036" y="1401653"/>
                        <a:ext cx="3248025" cy="838200"/>
                      </a:xfrm>
                      <a:prstGeom prst="rect">
                        <a:avLst/>
                      </a:prstGeom>
                    </p:spPr>
                  </p:pic>
                </p:oleObj>
              </mc:Fallback>
            </mc:AlternateContent>
          </a:graphicData>
        </a:graphic>
      </p:graphicFrame>
    </p:spTree>
    <p:extLst>
      <p:ext uri="{BB962C8B-B14F-4D97-AF65-F5344CB8AC3E}">
        <p14:creationId xmlns:p14="http://schemas.microsoft.com/office/powerpoint/2010/main" val="36968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315662" y="-733954"/>
            <a:ext cx="4123028" cy="562964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218081" y="861109"/>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a:rPr>
              <a:t>HƯỚNG DẪN </a:t>
            </a:r>
            <a:r>
              <a:rPr lang="en-US" sz="3200" b="1" kern="0" dirty="0">
                <a:solidFill>
                  <a:srgbClr val="FFFF00"/>
                </a:solidFill>
                <a:latin typeface="Times New Roman" panose="02020603050405020304" pitchFamily="18" charset="0"/>
                <a:cs typeface="Times New Roman" panose="02020603050405020304" pitchFamily="18" charset="0"/>
                <a:sym typeface="Arial"/>
              </a:rPr>
              <a:t>VỀ NHÀ</a:t>
            </a:r>
            <a:endPar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a:endParaRPr>
          </a:p>
        </p:txBody>
      </p:sp>
      <p:sp>
        <p:nvSpPr>
          <p:cNvPr id="6" name="Rectangle 5"/>
          <p:cNvSpPr/>
          <p:nvPr/>
        </p:nvSpPr>
        <p:spPr>
          <a:xfrm>
            <a:off x="185835" y="2080871"/>
            <a:ext cx="7201936" cy="584775"/>
          </a:xfrm>
          <a:prstGeom prst="rect">
            <a:avLst/>
          </a:prstGeom>
        </p:spPr>
        <p:txBody>
          <a:bodyPr wrap="square">
            <a:spAutoFit/>
          </a:bodyPr>
          <a:lstStyle/>
          <a:p>
            <a:pPr algn="just">
              <a:spcBef>
                <a:spcPts val="720"/>
              </a:spcBef>
              <a:spcAft>
                <a:spcPts val="720"/>
              </a:spcAft>
            </a:pPr>
            <a:r>
              <a:rPr lang="en-US" sz="3200" dirty="0">
                <a:solidFill>
                  <a:schemeClr val="bg1"/>
                </a:solidFill>
                <a:latin typeface="Times New Roman" panose="02020603050405020304" pitchFamily="18" charset="0"/>
                <a:ea typeface="Times New Roman" panose="02020603050405020304" pitchFamily="18" charset="0"/>
              </a:rPr>
              <a:t>- </a:t>
            </a:r>
            <a:r>
              <a:rPr lang="pt-BR" sz="3200" dirty="0">
                <a:solidFill>
                  <a:schemeClr val="bg1"/>
                </a:solidFill>
                <a:latin typeface="Times New Roman" panose="02020603050405020304" pitchFamily="18" charset="0"/>
                <a:ea typeface="Times New Roman" panose="02020603050405020304" pitchFamily="18" charset="0"/>
              </a:rPr>
              <a:t>Học bài theo vở ghi và SGK</a:t>
            </a:r>
            <a:endParaRPr lang="en-US" sz="3200" dirty="0">
              <a:solidFill>
                <a:schemeClr val="bg1"/>
              </a:solidFill>
              <a:latin typeface="Times New Roman" panose="02020603050405020304" pitchFamily="18" charset="0"/>
              <a:ea typeface="Times New Roman" panose="02020603050405020304" pitchFamily="18" charset="0"/>
            </a:endParaRPr>
          </a:p>
        </p:txBody>
      </p:sp>
      <p:sp>
        <p:nvSpPr>
          <p:cNvPr id="8" name="Rectangle 2"/>
          <p:cNvSpPr>
            <a:spLocks noChangeArrowheads="1"/>
          </p:cNvSpPr>
          <p:nvPr/>
        </p:nvSpPr>
        <p:spPr bwMode="auto">
          <a:xfrm>
            <a:off x="232215" y="2734246"/>
            <a:ext cx="84875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Xem trước </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Mục II : Đ</a:t>
            </a:r>
            <a:r>
              <a:rPr kumimoji="0" lang="pt-BR"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ồ thị hàm số </a:t>
            </a:r>
            <a:endParaRPr kumimoji="0" lang="pt-BR"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0" y="796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p:nvPr/>
        </p:nvSpPr>
        <p:spPr>
          <a:xfrm>
            <a:off x="247096" y="3438315"/>
            <a:ext cx="5373136" cy="584775"/>
          </a:xfrm>
          <a:prstGeom prst="rect">
            <a:avLst/>
          </a:prstGeom>
        </p:spPr>
        <p:txBody>
          <a:bodyPr wrap="square">
            <a:spAutoFit/>
          </a:bodyPr>
          <a:lstStyle/>
          <a:p>
            <a:pPr algn="just">
              <a:spcBef>
                <a:spcPts val="720"/>
              </a:spcBef>
              <a:spcAft>
                <a:spcPts val="720"/>
              </a:spcAft>
            </a:pPr>
            <a:r>
              <a:rPr lang="vi-VN" sz="3200" dirty="0">
                <a:solidFill>
                  <a:schemeClr val="bg1"/>
                </a:solidFill>
                <a:latin typeface="Times New Roman" panose="02020603050405020304" pitchFamily="18" charset="0"/>
                <a:ea typeface="Times New Roman" panose="02020603050405020304" pitchFamily="18" charset="0"/>
              </a:rPr>
              <a:t>- </a:t>
            </a:r>
            <a:r>
              <a:rPr lang="pt-BR" sz="3200" dirty="0">
                <a:solidFill>
                  <a:schemeClr val="bg1"/>
                </a:solidFill>
                <a:latin typeface="Times New Roman" panose="02020603050405020304" pitchFamily="18" charset="0"/>
                <a:ea typeface="Times New Roman" panose="02020603050405020304" pitchFamily="18" charset="0"/>
              </a:rPr>
              <a:t>HS làm bài tập</a:t>
            </a:r>
            <a:r>
              <a:rPr lang="vi-VN" sz="3200" dirty="0">
                <a:solidFill>
                  <a:schemeClr val="bg1"/>
                </a:solidFill>
                <a:latin typeface="Times New Roman" panose="02020603050405020304" pitchFamily="18" charset="0"/>
                <a:ea typeface="Times New Roman" panose="02020603050405020304" pitchFamily="18" charset="0"/>
              </a:rPr>
              <a:t> sau</a:t>
            </a:r>
          </a:p>
        </p:txBody>
      </p:sp>
    </p:spTree>
    <p:extLst>
      <p:ext uri="{BB962C8B-B14F-4D97-AF65-F5344CB8AC3E}">
        <p14:creationId xmlns:p14="http://schemas.microsoft.com/office/powerpoint/2010/main" val="309858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3C84A-6953-6200-0842-C76891723F1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p:cNvSpPr>
                <a:spLocks noChangeArrowheads="1"/>
              </p:cNvSpPr>
              <p:nvPr/>
            </p:nvSpPr>
            <p:spPr bwMode="auto">
              <a:xfrm rot="10800000" flipV="1">
                <a:off x="246742" y="220733"/>
                <a:ext cx="11379137"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dạng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b="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b="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1">
                            <a:solidFill>
                              <a:schemeClr val="bg1"/>
                            </a:solidFill>
                            <a:latin typeface="Times New Roman" panose="02020603050405020304" pitchFamily="18" charset="0"/>
                            <a:cs typeface="Times New Roman" panose="02020603050405020304" pitchFamily="18" charset="0"/>
                          </a:rPr>
                          <m:t>x</m:t>
                        </m:r>
                      </m:e>
                      <m:sup>
                        <m:r>
                          <a:rPr lang="vi-VN" sz="3200" b="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mj-lt"/>
                    <a:cs typeface="Times New Roman" panose="02020603050405020304" pitchFamily="18" charset="0"/>
                  </a:rPr>
                  <a:t> (</a:t>
                </a:r>
                <a14:m>
                  <m:oMath xmlns:m="http://schemas.openxmlformats.org/officeDocument/2006/math">
                    <m:r>
                      <m:rPr>
                        <m:nor/>
                      </m:rPr>
                      <a:rPr lang="vi-VN" sz="3200" b="0" i="1" dirty="0">
                        <a:solidFill>
                          <a:schemeClr val="bg1"/>
                        </a:solidFill>
                        <a:latin typeface="+mj-lt"/>
                      </a:rPr>
                      <m:t>a</m:t>
                    </m:r>
                    <m:r>
                      <m:rPr>
                        <m:nor/>
                      </m:rPr>
                      <a:rPr lang="en-US" sz="3200" b="0" i="0" dirty="0" smtClean="0">
                        <a:solidFill>
                          <a:schemeClr val="bg1"/>
                        </a:solidFill>
                        <a:latin typeface="Cambria Math" panose="02040503050406030204" pitchFamily="18" charset="0"/>
                      </a:rPr>
                      <m:t> </m:t>
                    </m:r>
                    <m:r>
                      <m:rPr>
                        <m:nor/>
                      </m:rPr>
                      <a:rPr lang="vi-VN" sz="3200" b="0" i="0" dirty="0">
                        <a:solidFill>
                          <a:schemeClr val="bg1"/>
                        </a:solidFill>
                        <a:latin typeface="Cambria Math" panose="02040503050406030204" pitchFamily="18" charset="0"/>
                        <a:ea typeface="Cambria Math" panose="02040503050406030204" pitchFamily="18" charset="0"/>
                      </a:rPr>
                      <m:t>≠</m:t>
                    </m:r>
                    <m:r>
                      <m:rPr>
                        <m:nor/>
                      </m:rPr>
                      <a:rPr lang="en-US" sz="3200" b="0" i="0" dirty="0" smtClean="0">
                        <a:solidFill>
                          <a:schemeClr val="bg1"/>
                        </a:solidFill>
                        <a:latin typeface="Cambria Math" panose="02040503050406030204" pitchFamily="18" charset="0"/>
                        <a:ea typeface="Cambria Math" panose="02040503050406030204" pitchFamily="18" charset="0"/>
                      </a:rPr>
                      <m:t> </m:t>
                    </m:r>
                    <m:r>
                      <m:rPr>
                        <m:nor/>
                      </m:rPr>
                      <a:rPr lang="vi-VN" sz="3200" b="0" i="0" dirty="0">
                        <a:solidFill>
                          <a:schemeClr val="bg1"/>
                        </a:solidFill>
                        <a:latin typeface="Cambria Math" panose="02040503050406030204" pitchFamily="18" charset="0"/>
                        <a:ea typeface="Cambria Math" panose="02040503050406030204" pitchFamily="18" charset="0"/>
                      </a:rPr>
                      <m:t>0)</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a:t>
                </a:r>
                <a:endParaRPr kumimoji="0" lang="vi-VN" altLang="en-US" sz="4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rot="10800000" flipV="1">
                <a:off x="246742" y="220733"/>
                <a:ext cx="11379137" cy="584775"/>
              </a:xfrm>
              <a:prstGeom prst="rect">
                <a:avLst/>
              </a:prstGeom>
              <a:blipFill>
                <a:blip r:embed="rId3"/>
                <a:stretch>
                  <a:fillRect l="-1339" t="-13542" b="-3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D35226-AB58-467C-B293-0FFDFCD66DB3}"/>
                  </a:ext>
                </a:extLst>
              </p:cNvPr>
              <p:cNvSpPr txBox="1"/>
              <p:nvPr/>
            </p:nvSpPr>
            <p:spPr>
              <a:xfrm>
                <a:off x="529959" y="811979"/>
                <a:ext cx="2481559" cy="876074"/>
              </a:xfrm>
              <a:prstGeom prst="rect">
                <a:avLst/>
              </a:prstGeom>
              <a:noFill/>
            </p:spPr>
            <p:txBody>
              <a:bodyPr wrap="square" rtlCol="0">
                <a:spAutoFit/>
              </a:bodyPr>
              <a:lstStyle/>
              <a:p>
                <a:pPr algn="just"/>
                <a:r>
                  <a:rPr lang="en-US" sz="2800" dirty="0">
                    <a:solidFill>
                      <a:srgbClr val="FFFF00"/>
                    </a:solidFill>
                    <a:latin typeface="Times New Roman" panose="02020603050405020304" pitchFamily="18" charset="0"/>
                    <a:cs typeface="Times New Roman" panose="02020603050405020304" pitchFamily="18" charset="0"/>
                  </a:rPr>
                  <a:t>A.</a:t>
                </a:r>
                <a:r>
                  <a:rPr lang="vi-VN" sz="28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i="1" smtClean="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1</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oMath>
                </a14:m>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77D35226-AB58-467C-B293-0FFDFCD66DB3}"/>
                  </a:ext>
                </a:extLst>
              </p:cNvPr>
              <p:cNvSpPr txBox="1">
                <a:spLocks noRot="1" noChangeAspect="1" noMove="1" noResize="1" noEditPoints="1" noAdjustHandles="1" noChangeArrowheads="1" noChangeShapeType="1" noTextEdit="1"/>
              </p:cNvSpPr>
              <p:nvPr/>
            </p:nvSpPr>
            <p:spPr>
              <a:xfrm>
                <a:off x="529959" y="811979"/>
                <a:ext cx="2481559" cy="876074"/>
              </a:xfrm>
              <a:prstGeom prst="rect">
                <a:avLst/>
              </a:prstGeom>
              <a:blipFill>
                <a:blip r:embed="rId4"/>
                <a:stretch>
                  <a:fillRect l="-5160" b="-4861"/>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BEBF6B51-0C73-46CD-88AD-A1574A8BDE98}"/>
              </a:ext>
            </a:extLst>
          </p:cNvPr>
          <p:cNvGraphicFramePr>
            <a:graphicFrameLocks noChangeAspect="1"/>
          </p:cNvGraphicFramePr>
          <p:nvPr>
            <p:extLst>
              <p:ext uri="{D42A27DB-BD31-4B8C-83A1-F6EECF244321}">
                <p14:modId xmlns:p14="http://schemas.microsoft.com/office/powerpoint/2010/main" val="1042013165"/>
              </p:ext>
            </p:extLst>
          </p:nvPr>
        </p:nvGraphicFramePr>
        <p:xfrm>
          <a:off x="8358867" y="3672585"/>
          <a:ext cx="133350" cy="133350"/>
        </p:xfrm>
        <a:graphic>
          <a:graphicData uri="http://schemas.openxmlformats.org/presentationml/2006/ole">
            <mc:AlternateContent xmlns:mc="http://schemas.openxmlformats.org/markup-compatibility/2006">
              <mc:Choice xmlns:v="urn:schemas-microsoft-com:vml" Requires="v">
                <p:oleObj spid="_x0000_s13314" name="Equation" r:id="rId5" imgW="133076" imgH="133131" progId="Equation.DSMT4">
                  <p:embed/>
                </p:oleObj>
              </mc:Choice>
              <mc:Fallback>
                <p:oleObj name="Equation" r:id="rId5" imgW="133076" imgH="133131" progId="Equation.DSMT4">
                  <p:embed/>
                  <p:pic>
                    <p:nvPicPr>
                      <p:cNvPr id="0" name=""/>
                      <p:cNvPicPr/>
                      <p:nvPr/>
                    </p:nvPicPr>
                    <p:blipFill>
                      <a:blip r:embed="rId6"/>
                      <a:stretch>
                        <a:fillRect/>
                      </a:stretch>
                    </p:blipFill>
                    <p:spPr>
                      <a:xfrm>
                        <a:off x="8358867" y="3672585"/>
                        <a:ext cx="133350" cy="1333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8" name="Rectangle 27"/>
              <p:cNvSpPr/>
              <p:nvPr/>
            </p:nvSpPr>
            <p:spPr>
              <a:xfrm>
                <a:off x="3161856" y="937142"/>
                <a:ext cx="2684857" cy="584775"/>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B.</a:t>
                </a:r>
                <a:r>
                  <a:rPr lang="vi-VN" sz="2800" dirty="0">
                    <a:solidFill>
                      <a:schemeClr val="bg1"/>
                    </a:solidFill>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a:solidFill>
                          <a:schemeClr val="bg1"/>
                        </a:solidFill>
                        <a:latin typeface="Times New Roman" panose="02020603050405020304" pitchFamily="18" charset="0"/>
                        <a:cs typeface="Times New Roman" panose="02020603050405020304" pitchFamily="18" charset="0"/>
                      </a:rPr>
                      <m:t>2</m:t>
                    </m:r>
                    <m:r>
                      <m:rPr>
                        <m:nor/>
                      </m:rPr>
                      <a:rPr lang="vi-VN" sz="3200" b="0" i="1" smtClean="0">
                        <a:solidFill>
                          <a:schemeClr val="bg1"/>
                        </a:solidFill>
                        <a:latin typeface="Times New Roman" panose="02020603050405020304" pitchFamily="18" charset="0"/>
                        <a:cs typeface="Times New Roman" panose="02020603050405020304" pitchFamily="18" charset="0"/>
                      </a:rPr>
                      <m:t>x</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b="0" i="1" smtClean="0">
                        <a:solidFill>
                          <a:schemeClr val="bg1"/>
                        </a:solidFill>
                        <a:latin typeface="Times New Roman" panose="02020603050405020304" pitchFamily="18" charset="0"/>
                        <a:cs typeface="Times New Roman" panose="02020603050405020304" pitchFamily="18" charset="0"/>
                      </a:rPr>
                      <m:t>−</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b="0" smtClean="0">
                        <a:solidFill>
                          <a:schemeClr val="bg1"/>
                        </a:solidFill>
                        <a:latin typeface="Times New Roman" panose="02020603050405020304" pitchFamily="18" charset="0"/>
                        <a:cs typeface="Times New Roman" panose="02020603050405020304" pitchFamily="18" charset="0"/>
                      </a:rPr>
                      <m:t>1</m:t>
                    </m:r>
                    <m:r>
                      <m:rPr>
                        <m:nor/>
                      </m:rPr>
                      <a:rPr lang="vi-VN"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161856" y="937142"/>
                <a:ext cx="2684857" cy="584775"/>
              </a:xfrm>
              <a:prstGeom prst="rect">
                <a:avLst/>
              </a:prstGeom>
              <a:blipFill>
                <a:blip r:embed="rId7"/>
                <a:stretch>
                  <a:fillRect l="-4773" t="-3125" b="-26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537461" y="939418"/>
                <a:ext cx="2335888"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a:solidFill>
                          <a:schemeClr val="bg1"/>
                        </a:solidFill>
                        <a:latin typeface="Cambria Math" panose="020405030504060302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5</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r>
                      <m:rPr>
                        <m:nor/>
                      </m:rPr>
                      <a:rPr lang="vi-VN"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6537461" y="939418"/>
                <a:ext cx="2335888" cy="584775"/>
              </a:xfrm>
              <a:prstGeom prst="rect">
                <a:avLst/>
              </a:prstGeom>
              <a:blipFill>
                <a:blip r:embed="rId8"/>
                <a:stretch>
                  <a:fillRect l="-6510"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9170125" y="809350"/>
                <a:ext cx="2719563" cy="880882"/>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a:t>
                </a:r>
                <a:r>
                  <a:rPr lang="en-US" sz="2800" dirty="0">
                    <a:solidFill>
                      <a:srgbClr val="FFFF00"/>
                    </a:solidFill>
                    <a:latin typeface="Times New Roman" panose="02020603050405020304" pitchFamily="18" charset="0"/>
                    <a:cs typeface="Times New Roman" panose="02020603050405020304" pitchFamily="18" charset="0"/>
                  </a:rPr>
                  <a:t>.</a:t>
                </a:r>
                <a:r>
                  <a:rPr lang="vi-VN" sz="28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Cambria Math" panose="020405030504060302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Cambria Math" panose="02040503050406030204" pitchFamily="18" charset="0"/>
                            <a:cs typeface="Times New Roman" panose="02020603050405020304" pitchFamily="18" charset="0"/>
                          </a:rPr>
                          <m:t>1</m:t>
                        </m:r>
                      </m:num>
                      <m:den>
                        <m:r>
                          <m:rPr>
                            <m:nor/>
                          </m:rPr>
                          <a:rPr lang="vi-VN" altLang="en-US" sz="3200" b="0" i="1" smtClean="0">
                            <a:solidFill>
                              <a:schemeClr val="bg1"/>
                            </a:solidFill>
                            <a:latin typeface="Times New Roman" panose="02020603050405020304" pitchFamily="18" charset="0"/>
                            <a:cs typeface="Times New Roman" panose="02020603050405020304" pitchFamily="18" charset="0"/>
                          </a:rPr>
                          <m:t>x</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b="0" i="1" smtClean="0">
                            <a:solidFill>
                              <a:schemeClr val="bg1"/>
                            </a:solidFill>
                            <a:latin typeface="Times New Roman" panose="02020603050405020304" pitchFamily="18" charset="0"/>
                            <a:cs typeface="Times New Roman" panose="02020603050405020304" pitchFamily="18" charset="0"/>
                          </a:rPr>
                          <m:t>−</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b="0" smtClean="0">
                            <a:solidFill>
                              <a:schemeClr val="bg1"/>
                            </a:solidFill>
                            <a:latin typeface="Times New Roman" panose="02020603050405020304" pitchFamily="18" charset="0"/>
                            <a:cs typeface="Times New Roman" panose="02020603050405020304" pitchFamily="18" charset="0"/>
                          </a:rPr>
                          <m:t>2</m:t>
                        </m:r>
                      </m:den>
                    </m:f>
                    <m:r>
                      <m:rPr>
                        <m:nor/>
                      </m:rPr>
                      <a:rPr lang="vi-VN" altLang="en-US"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9170125" y="809350"/>
                <a:ext cx="2719563" cy="880882"/>
              </a:xfrm>
              <a:prstGeom prst="rect">
                <a:avLst/>
              </a:prstGeom>
              <a:blipFill>
                <a:blip r:embed="rId9"/>
                <a:stretch>
                  <a:fillRect l="-4484" b="-4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46742" y="1571729"/>
                <a:ext cx="11642947" cy="1077218"/>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Tìm hệ số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a</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biết khi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thì</a:t>
                </a:r>
              </a:p>
              <a:p>
                <a:pPr lvl="0" eaLnBrk="0" fontAlgn="base" hangingPunct="0">
                  <a:spcBef>
                    <a:spcPct val="0"/>
                  </a:spcBef>
                  <a:spcAft>
                    <a:spcPct val="0"/>
                  </a:spcAft>
                </a:pP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a:t>
                </a:r>
                <a14:m>
                  <m:oMath xmlns:m="http://schemas.openxmlformats.org/officeDocument/2006/math">
                    <m: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4</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46742" y="1571729"/>
                <a:ext cx="11642947" cy="1077218"/>
              </a:xfrm>
              <a:prstGeom prst="rect">
                <a:avLst/>
              </a:prstGeom>
              <a:blipFill>
                <a:blip r:embed="rId10"/>
                <a:stretch>
                  <a:fillRect l="-1309" t="-791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329645" y="2557255"/>
                <a:ext cx="1958290"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329645" y="2557255"/>
                <a:ext cx="1958290" cy="584775"/>
              </a:xfrm>
              <a:prstGeom prst="rect">
                <a:avLst/>
              </a:prstGeom>
              <a:blipFill>
                <a:blip r:embed="rId11"/>
                <a:stretch>
                  <a:fillRect l="-7764"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9117034" y="2551437"/>
                <a:ext cx="2059153" cy="523220"/>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 </a:t>
                </a:r>
                <a14:m>
                  <m:oMath xmlns:m="http://schemas.openxmlformats.org/officeDocument/2006/math">
                    <m:r>
                      <m:rPr>
                        <m:nor/>
                      </m:rPr>
                      <a:rPr lang="vi-VN" sz="2800" i="1">
                        <a:solidFill>
                          <a:schemeClr val="bg1"/>
                        </a:solidFill>
                        <a:latin typeface="Times New Roman" panose="02020603050405020304" pitchFamily="18" charset="0"/>
                        <a:cs typeface="Times New Roman" panose="02020603050405020304" pitchFamily="18" charset="0"/>
                      </a:rPr>
                      <m:t>a</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4.</m:t>
                    </m:r>
                  </m:oMath>
                </a14:m>
                <a:endParaRPr lang="en-US" sz="28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9117034" y="2551437"/>
                <a:ext cx="2059153" cy="523220"/>
              </a:xfrm>
              <a:prstGeom prst="rect">
                <a:avLst/>
              </a:prstGeom>
              <a:blipFill>
                <a:blip r:embed="rId12"/>
                <a:stretch>
                  <a:fillRect l="-6231"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246742" y="3251807"/>
                <a:ext cx="11538858" cy="584775"/>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sty m:val="p"/>
                      </m:rPr>
                      <a:rPr lang="vi-VN" sz="3200" i="1">
                        <a:solidFill>
                          <a:schemeClr val="bg1"/>
                        </a:solidFill>
                        <a:latin typeface="Cambria Math" panose="02040503050406030204" pitchFamily="18" charset="0"/>
                        <a:cs typeface="Times New Roman" panose="02020603050405020304" pitchFamily="18" charset="0"/>
                      </a:rPr>
                      <m:t>y</m:t>
                    </m:r>
                    <m:r>
                      <a:rPr lang="vi-VN" sz="3200" i="1">
                        <a:solidFill>
                          <a:schemeClr val="bg1"/>
                        </a:solidFill>
                        <a:latin typeface="Cambria Math" panose="020405030504060302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a:rPr lang="vi-VN" sz="3200" i="1">
                            <a:solidFill>
                              <a:schemeClr val="bg1"/>
                            </a:solidFill>
                            <a:latin typeface="Cambria Math" panose="02040503050406030204" pitchFamily="18" charset="0"/>
                            <a:cs typeface="Times New Roman" panose="02020603050405020304" pitchFamily="18" charset="0"/>
                          </a:rPr>
                          <m:t>𝑥</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Xác định  hệ số </a:t>
                </a:r>
                <a14:m>
                  <m:oMath xmlns:m="http://schemas.openxmlformats.org/officeDocument/2006/math">
                    <m:r>
                      <a:rPr lang="vi-VN" sz="3200" i="1">
                        <a:solidFill>
                          <a:schemeClr val="bg1"/>
                        </a:solidFill>
                        <a:latin typeface="Cambria Math" panose="02040503050406030204" pitchFamily="18" charset="0"/>
                        <a:cs typeface="Times New Roman" panose="02020603050405020304" pitchFamily="18" charset="0"/>
                      </a:rPr>
                      <m:t>𝑎</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hàm số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246742" y="3251807"/>
                <a:ext cx="11538858" cy="584775"/>
              </a:xfrm>
              <a:prstGeom prst="rect">
                <a:avLst/>
              </a:prstGeom>
              <a:blipFill>
                <a:blip r:embed="rId13"/>
                <a:stretch>
                  <a:fillRect l="-1321" t="-14583" r="-16059"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6742" y="4625182"/>
                <a:ext cx="11111863" cy="584775"/>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Hoàn thành bảng giá trị sau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46742" y="4625182"/>
                <a:ext cx="11111863" cy="584775"/>
              </a:xfrm>
              <a:prstGeom prst="rect">
                <a:avLst/>
              </a:prstGeom>
              <a:blipFill>
                <a:blip r:embed="rId14"/>
                <a:stretch>
                  <a:fillRect l="-1371" t="-14583" b="-32292"/>
                </a:stretch>
              </a:blipFill>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2565336835"/>
              </p:ext>
            </p:extLst>
          </p:nvPr>
        </p:nvGraphicFramePr>
        <p:xfrm>
          <a:off x="3611689" y="5200351"/>
          <a:ext cx="3971933" cy="1379894"/>
        </p:xfrm>
        <a:graphic>
          <a:graphicData uri="http://schemas.openxmlformats.org/drawingml/2006/table">
            <a:tbl>
              <a:tblPr firstRow="1" bandRow="1">
                <a:tableStyleId>{5C22544A-7EE6-4342-B048-85BDC9FD1C3A}</a:tableStyleId>
              </a:tblPr>
              <a:tblGrid>
                <a:gridCol w="959531">
                  <a:extLst>
                    <a:ext uri="{9D8B030D-6E8A-4147-A177-3AD203B41FA5}">
                      <a16:colId xmlns:a16="http://schemas.microsoft.com/office/drawing/2014/main" val="3059868824"/>
                    </a:ext>
                  </a:extLst>
                </a:gridCol>
                <a:gridCol w="1004134">
                  <a:extLst>
                    <a:ext uri="{9D8B030D-6E8A-4147-A177-3AD203B41FA5}">
                      <a16:colId xmlns:a16="http://schemas.microsoft.com/office/drawing/2014/main" val="99907292"/>
                    </a:ext>
                  </a:extLst>
                </a:gridCol>
                <a:gridCol w="1004134">
                  <a:extLst>
                    <a:ext uri="{9D8B030D-6E8A-4147-A177-3AD203B41FA5}">
                      <a16:colId xmlns:a16="http://schemas.microsoft.com/office/drawing/2014/main" val="3997333434"/>
                    </a:ext>
                  </a:extLst>
                </a:gridCol>
                <a:gridCol w="1004134">
                  <a:extLst>
                    <a:ext uri="{9D8B030D-6E8A-4147-A177-3AD203B41FA5}">
                      <a16:colId xmlns:a16="http://schemas.microsoft.com/office/drawing/2014/main" val="2339653107"/>
                    </a:ext>
                  </a:extLst>
                </a:gridCol>
              </a:tblGrid>
              <a:tr h="411209">
                <a:tc>
                  <a:txBody>
                    <a:bodyPr/>
                    <a:lstStyle/>
                    <a:p>
                      <a:pPr algn="ctr"/>
                      <a:r>
                        <a:rPr lang="en-US" sz="3200" b="0" i="1" dirty="0">
                          <a:latin typeface="Times New Roman" panose="02020603050405020304" pitchFamily="18" charset="0"/>
                          <a:cs typeface="Times New Roman" panose="02020603050405020304" pitchFamily="18" charset="0"/>
                        </a:rPr>
                        <a:t> x</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0</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extLst>
                  <a:ext uri="{0D108BD9-81ED-4DB2-BD59-A6C34878D82A}">
                    <a16:rowId xmlns:a16="http://schemas.microsoft.com/office/drawing/2014/main" val="476619222"/>
                  </a:ext>
                </a:extLst>
              </a:tr>
              <a:tr h="800774">
                <a:tc>
                  <a:txBody>
                    <a:bodyPr/>
                    <a:lstStyle/>
                    <a:p>
                      <a:pPr algn="ctr"/>
                      <a:r>
                        <a:rPr lang="en-US" sz="3200" dirty="0">
                          <a:latin typeface="Times New Roman" panose="02020603050405020304" pitchFamily="18" charset="0"/>
                          <a:cs typeface="Times New Roman" panose="02020603050405020304" pitchFamily="18" charset="0"/>
                        </a:rPr>
                        <a:t>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9838421"/>
                  </a:ext>
                </a:extLst>
              </a:tr>
            </a:tbl>
          </a:graphicData>
        </a:graphic>
      </p:graphicFrame>
      <mc:AlternateContent xmlns:mc="http://schemas.openxmlformats.org/markup-compatibility/2006" xmlns:a14="http://schemas.microsoft.com/office/drawing/2010/main">
        <mc:Choice Requires="a14">
          <p:sp>
            <p:nvSpPr>
              <p:cNvPr id="54" name="Rectangle 53"/>
              <p:cNvSpPr/>
              <p:nvPr/>
            </p:nvSpPr>
            <p:spPr>
              <a:xfrm flipH="1">
                <a:off x="3090922" y="2631103"/>
                <a:ext cx="2272294"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−1;</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flipH="1">
                <a:off x="3090922" y="2631103"/>
                <a:ext cx="2272294" cy="584775"/>
              </a:xfrm>
              <a:prstGeom prst="rect">
                <a:avLst/>
              </a:prstGeom>
              <a:blipFill>
                <a:blip r:embed="rId15"/>
                <a:stretch>
                  <a:fillRect l="-6702"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87943" y="2536139"/>
                <a:ext cx="1929156" cy="584775"/>
              </a:xfrm>
              <a:prstGeom prst="rect">
                <a:avLst/>
              </a:prstGeom>
            </p:spPr>
            <p:txBody>
              <a:bodyPr wrap="square">
                <a:spAutoFit/>
              </a:bodyPr>
              <a:lstStyle/>
              <a:p>
                <a:r>
                  <a:rPr lang="vi-VN" sz="3200" dirty="0">
                    <a:solidFill>
                      <a:srgbClr val="FFFF00"/>
                    </a:solidFill>
                    <a:latin typeface="+mj-lt"/>
                    <a:cs typeface="Times New Roman" panose="02020603050405020304" pitchFamily="18" charset="0"/>
                  </a:rPr>
                  <a:t>A.</a:t>
                </a:r>
                <a:r>
                  <a:rPr lang="vi-VN" sz="3200" dirty="0">
                    <a:solidFill>
                      <a:schemeClr val="bg1"/>
                    </a:solidFill>
                    <a:latin typeface="+mj-lt"/>
                    <a:cs typeface="Times New Roman" panose="02020603050405020304" pitchFamily="18" charset="0"/>
                  </a:rPr>
                  <a:t> </a:t>
                </a:r>
                <a14:m>
                  <m:oMath xmlns:m="http://schemas.openxmlformats.org/officeDocument/2006/math">
                    <m:r>
                      <m:rPr>
                        <m:nor/>
                      </m:rPr>
                      <a:rPr lang="vi-VN" sz="3200" i="1">
                        <a:solidFill>
                          <a:schemeClr val="bg1"/>
                        </a:solidFill>
                        <a:latin typeface="+mj-lt"/>
                        <a:cs typeface="Times New Roman" panose="02020603050405020304" pitchFamily="18" charset="0"/>
                      </a:rPr>
                      <m:t>a</m:t>
                    </m:r>
                    <m:r>
                      <m:rPr>
                        <m:nor/>
                      </m:rPr>
                      <a:rPr lang="en-US" sz="3200" b="0" i="0" smtClean="0">
                        <a:solidFill>
                          <a:schemeClr val="bg1"/>
                        </a:solidFill>
                        <a:latin typeface="+mj-lt"/>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m:t>
                    </m:r>
                    <m:r>
                      <m:rPr>
                        <m:nor/>
                      </m:rPr>
                      <a:rPr lang="en-US" sz="3200" b="0" i="0" smtClean="0">
                        <a:solidFill>
                          <a:schemeClr val="bg1"/>
                        </a:solidFill>
                        <a:latin typeface="+mj-lt"/>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1;</m:t>
                    </m:r>
                  </m:oMath>
                </a14:m>
                <a:endParaRPr lang="en-US" sz="3200" dirty="0">
                  <a:solidFill>
                    <a:srgbClr val="FFFF00"/>
                  </a:solidFill>
                  <a:latin typeface="+mj-lt"/>
                  <a:cs typeface="Times New Roman" panose="02020603050405020304" pitchFamily="18"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387943" y="2536139"/>
                <a:ext cx="1929156" cy="584775"/>
              </a:xfrm>
              <a:prstGeom prst="rect">
                <a:avLst/>
              </a:prstGeom>
              <a:blipFill>
                <a:blip r:embed="rId16"/>
                <a:stretch>
                  <a:fillRect l="-8228"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400577" y="3929211"/>
                <a:ext cx="1958290"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6400577" y="3929211"/>
                <a:ext cx="1958290" cy="584775"/>
              </a:xfrm>
              <a:prstGeom prst="rect">
                <a:avLst/>
              </a:prstGeom>
              <a:blipFill>
                <a:blip r:embed="rId17"/>
                <a:stretch>
                  <a:fillRect l="-8100" t="-14737" b="-3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9117034" y="3923393"/>
                <a:ext cx="2059153" cy="523220"/>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 </a:t>
                </a:r>
                <a14:m>
                  <m:oMath xmlns:m="http://schemas.openxmlformats.org/officeDocument/2006/math">
                    <m:r>
                      <m:rPr>
                        <m:nor/>
                      </m:rPr>
                      <a:rPr lang="vi-VN" sz="2800" i="1">
                        <a:solidFill>
                          <a:schemeClr val="bg1"/>
                        </a:solidFill>
                        <a:latin typeface="Times New Roman" panose="02020603050405020304" pitchFamily="18" charset="0"/>
                        <a:cs typeface="Times New Roman" panose="02020603050405020304" pitchFamily="18" charset="0"/>
                      </a:rPr>
                      <m:t>a</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4.</m:t>
                    </m:r>
                  </m:oMath>
                </a14:m>
                <a:endParaRPr lang="en-US" sz="28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9117034" y="3923393"/>
                <a:ext cx="2059153" cy="523220"/>
              </a:xfrm>
              <a:prstGeom prst="rect">
                <a:avLst/>
              </a:prstGeom>
              <a:blipFill>
                <a:blip r:embed="rId18"/>
                <a:stretch>
                  <a:fillRect l="-6231"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flipH="1">
                <a:off x="3161854" y="4003059"/>
                <a:ext cx="2272294"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−1;</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flipH="1">
                <a:off x="3161854" y="4003059"/>
                <a:ext cx="2272294" cy="584775"/>
              </a:xfrm>
              <a:prstGeom prst="rect">
                <a:avLst/>
              </a:prstGeom>
              <a:blipFill>
                <a:blip r:embed="rId19"/>
                <a:stretch>
                  <a:fillRect l="-6989"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458875" y="3908095"/>
                <a:ext cx="1929156"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1;</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458875" y="3908095"/>
                <a:ext cx="1929156" cy="584775"/>
              </a:xfrm>
              <a:prstGeom prst="rect">
                <a:avLst/>
              </a:prstGeom>
              <a:blipFill>
                <a:blip r:embed="rId20"/>
                <a:stretch>
                  <a:fillRect l="-7886" t="-14583" b="-32292"/>
                </a:stretch>
              </a:blipFill>
            </p:spPr>
            <p:txBody>
              <a:bodyPr/>
              <a:lstStyle/>
              <a:p>
                <a:r>
                  <a:rPr lang="en-US">
                    <a:noFill/>
                  </a:rPr>
                  <a:t> </a:t>
                </a:r>
              </a:p>
            </p:txBody>
          </p:sp>
        </mc:Fallback>
      </mc:AlternateContent>
    </p:spTree>
    <p:extLst>
      <p:ext uri="{BB962C8B-B14F-4D97-AF65-F5344CB8AC3E}">
        <p14:creationId xmlns:p14="http://schemas.microsoft.com/office/powerpoint/2010/main" val="3191856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1000"/>
                                        <p:tgtEl>
                                          <p:spTgt spid="58"/>
                                        </p:tgtEl>
                                      </p:cBhvr>
                                    </p:animEffect>
                                    <p:anim calcmode="lin" valueType="num">
                                      <p:cBhvr>
                                        <p:cTn id="68" dur="1000" fill="hold"/>
                                        <p:tgtEl>
                                          <p:spTgt spid="58"/>
                                        </p:tgtEl>
                                        <p:attrNameLst>
                                          <p:attrName>ppt_x</p:attrName>
                                        </p:attrNameLst>
                                      </p:cBhvr>
                                      <p:tavLst>
                                        <p:tav tm="0">
                                          <p:val>
                                            <p:strVal val="#ppt_x"/>
                                          </p:val>
                                        </p:tav>
                                        <p:tav tm="100000">
                                          <p:val>
                                            <p:strVal val="#ppt_x"/>
                                          </p:val>
                                        </p:tav>
                                      </p:tavLst>
                                    </p:anim>
                                    <p:anim calcmode="lin" valueType="num">
                                      <p:cBhvr>
                                        <p:cTn id="6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8" grpId="0"/>
      <p:bldP spid="29" grpId="0"/>
      <p:bldP spid="30" grpId="0"/>
      <p:bldP spid="31" grpId="0"/>
      <p:bldP spid="38" grpId="0"/>
      <p:bldP spid="39" grpId="0"/>
      <p:bldP spid="44" grpId="0"/>
      <p:bldP spid="8" grpId="0"/>
      <p:bldP spid="54" grpId="0"/>
      <p:bldP spid="55" grpId="0"/>
      <p:bldP spid="56" grpId="0"/>
      <p:bldP spid="57"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p:cNvCxnSpPr>
          <p:nvPr/>
        </p:nvCxnSpPr>
        <p:spPr>
          <a:xfrm>
            <a:off x="6197420" y="3261455"/>
            <a:ext cx="4910436" cy="7275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flipV="1">
            <a:off x="2690949" y="2160397"/>
            <a:ext cx="3381370" cy="24285"/>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2388706" y="1453065"/>
            <a:ext cx="3629735" cy="657978"/>
          </a:xfrm>
          <a:prstGeom prst="rect">
            <a:avLst/>
          </a:prstGeom>
          <a:noFill/>
        </p:spPr>
        <p:txBody>
          <a:bodyPr wrap="square" rtlCol="0">
            <a:spAutoFit/>
          </a:bodyPr>
          <a:lstStyle/>
          <a:p>
            <a:pPr algn="just"/>
            <a:r>
              <a:rPr lang="vi-VN" sz="3600" dirty="0" smtClean="0">
                <a:solidFill>
                  <a:schemeClr val="bg1"/>
                </a:solidFill>
                <a:latin typeface="Times New Roman" panose="02020603050405020304" pitchFamily="18" charset="0"/>
                <a:cs typeface="Times New Roman" panose="02020603050405020304" pitchFamily="18" charset="0"/>
              </a:rPr>
              <a:t>Mở đầu</a:t>
            </a:r>
            <a:r>
              <a:rPr lang="pt-BR" sz="3600" dirty="0" smtClean="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2690949" y="3895612"/>
            <a:ext cx="2642969" cy="646331"/>
          </a:xfrm>
          <a:prstGeom prst="rect">
            <a:avLst/>
          </a:prstGeom>
          <a:noFill/>
        </p:spPr>
        <p:txBody>
          <a:bodyPr wrap="square" rtlCol="0">
            <a:spAutoFit/>
          </a:bodyPr>
          <a:lstStyle/>
          <a:p>
            <a:pPr lvl="0"/>
            <a:r>
              <a:rPr lang="en-US" sz="3600" dirty="0" err="1">
                <a:solidFill>
                  <a:schemeClr val="bg1"/>
                </a:solidFill>
                <a:latin typeface="Times New Roman" panose="02020603050405020304" pitchFamily="18" charset="0"/>
                <a:cs typeface="Times New Roman" panose="02020603050405020304" pitchFamily="18" charset="0"/>
              </a:rPr>
              <a:t>Luyện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tập</a:t>
            </a:r>
            <a:endParaRPr lang="en-US" sz="3600" dirty="0">
              <a:solidFill>
                <a:schemeClr val="bg1"/>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A2C01F8-8AE2-B236-27A2-6D1FCD8557F9}"/>
              </a:ext>
            </a:extLst>
          </p:cNvPr>
          <p:cNvSpPr/>
          <p:nvPr/>
        </p:nvSpPr>
        <p:spPr>
          <a:xfrm>
            <a:off x="6992253" y="2637649"/>
            <a:ext cx="4359370" cy="646331"/>
          </a:xfrm>
          <a:prstGeom prst="rect">
            <a:avLst/>
          </a:prstGeom>
        </p:spPr>
        <p:txBody>
          <a:bodyPr wrap="square">
            <a:spAutoFit/>
          </a:bodyPr>
          <a:lstStyle/>
          <a:p>
            <a:pPr lvl="0"/>
            <a:r>
              <a:rPr lang="vi-VN" sz="3600" dirty="0">
                <a:solidFill>
                  <a:schemeClr val="bg1"/>
                </a:solidFill>
                <a:latin typeface="Times New Roman" panose="02020603050405020304" pitchFamily="18" charset="0"/>
                <a:cs typeface="Times New Roman" panose="02020603050405020304" pitchFamily="18" charset="0"/>
              </a:rPr>
              <a:t>Hình thành kiến thức</a:t>
            </a:r>
            <a:endParaRPr lang="en-US" sz="36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052074" y="5325577"/>
            <a:ext cx="2052166" cy="646331"/>
          </a:xfrm>
          <a:prstGeom prst="rect">
            <a:avLst/>
          </a:prstGeom>
        </p:spPr>
        <p:txBody>
          <a:bodyPr wrap="square">
            <a:spAutoFit/>
          </a:bodyPr>
          <a:lstStyle/>
          <a:p>
            <a:pPr lvl="0"/>
            <a:r>
              <a:rPr lang="en-US" sz="3600" dirty="0" err="1">
                <a:solidFill>
                  <a:schemeClr val="bg1"/>
                </a:solidFill>
                <a:latin typeface="Times New Roman" panose="02020603050405020304" pitchFamily="18" charset="0"/>
                <a:cs typeface="Times New Roman" panose="02020603050405020304" pitchFamily="18" charset="0"/>
              </a:rPr>
              <a:t>Vận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dụng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HÀM SỐ</a:t>
            </a:r>
            <a:r>
              <a:rPr lang="vi-VN" sz="2800" b="1" dirty="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endParaRPr>
          </a:p>
        </p:txBody>
      </p:sp>
      <p:graphicFrame>
        <p:nvGraphicFramePr>
          <p:cNvPr id="3" name="Object 2">
            <a:extLst>
              <a:ext uri="{FF2B5EF4-FFF2-40B4-BE49-F238E27FC236}">
                <a16:creationId xmlns:a16="http://schemas.microsoft.com/office/drawing/2014/main" id="{901537D5-D607-073A-BEBF-6FADD0F16036}"/>
              </a:ext>
            </a:extLst>
          </p:cNvPr>
          <p:cNvGraphicFramePr>
            <a:graphicFrameLocks noChangeAspect="1"/>
          </p:cNvGraphicFramePr>
          <p:nvPr>
            <p:extLst>
              <p:ext uri="{D42A27DB-BD31-4B8C-83A1-F6EECF244321}">
                <p14:modId xmlns:p14="http://schemas.microsoft.com/office/powerpoint/2010/main" val="1966548519"/>
              </p:ext>
            </p:extLst>
          </p:nvPr>
        </p:nvGraphicFramePr>
        <p:xfrm>
          <a:off x="4394200" y="2362200"/>
          <a:ext cx="914400" cy="233363"/>
        </p:xfrm>
        <a:graphic>
          <a:graphicData uri="http://schemas.openxmlformats.org/presentationml/2006/ole">
            <mc:AlternateContent xmlns:mc="http://schemas.openxmlformats.org/markup-compatibility/2006">
              <mc:Choice xmlns:v="urn:schemas-microsoft-com:vml" Requires="v">
                <p:oleObj spid="_x0000_s2050" name="Equation" r:id="rId3" imgW="914400" imgH="233280" progId="Equation.DSMT4">
                  <p:embed/>
                </p:oleObj>
              </mc:Choice>
              <mc:Fallback>
                <p:oleObj name="Equation" r:id="rId3" imgW="914400" imgH="233280" progId="Equation.DSMT4">
                  <p:embed/>
                  <p:pic>
                    <p:nvPicPr>
                      <p:cNvPr id="0" name=""/>
                      <p:cNvPicPr/>
                      <p:nvPr/>
                    </p:nvPicPr>
                    <p:blipFill>
                      <a:blip r:embed="rId4"/>
                      <a:stretch>
                        <a:fillRect/>
                      </a:stretch>
                    </p:blipFill>
                    <p:spPr>
                      <a:xfrm>
                        <a:off x="4394200" y="2362200"/>
                        <a:ext cx="914400" cy="23336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97919833"/>
              </p:ext>
            </p:extLst>
          </p:nvPr>
        </p:nvGraphicFramePr>
        <p:xfrm>
          <a:off x="7480227" y="-32553"/>
          <a:ext cx="3248025" cy="838200"/>
        </p:xfrm>
        <a:graphic>
          <a:graphicData uri="http://schemas.openxmlformats.org/presentationml/2006/ole">
            <mc:AlternateContent xmlns:mc="http://schemas.openxmlformats.org/markup-compatibility/2006">
              <mc:Choice xmlns:v="urn:schemas-microsoft-com:vml" Requires="v">
                <p:oleObj spid="_x0000_s2051" name="Equation" r:id="rId5" imgW="3248090" imgH="838434" progId="Equation.DSMT4">
                  <p:embed/>
                </p:oleObj>
              </mc:Choice>
              <mc:Fallback>
                <p:oleObj name="Equation" r:id="rId5" imgW="3248090" imgH="838434" progId="Equation.DSMT4">
                  <p:embed/>
                  <p:pic>
                    <p:nvPicPr>
                      <p:cNvPr id="0" name=""/>
                      <p:cNvPicPr/>
                      <p:nvPr/>
                    </p:nvPicPr>
                    <p:blipFill>
                      <a:blip r:embed="rId6"/>
                      <a:stretch>
                        <a:fillRect/>
                      </a:stretch>
                    </p:blipFill>
                    <p:spPr>
                      <a:xfrm>
                        <a:off x="7480227" y="-32553"/>
                        <a:ext cx="3248025" cy="838200"/>
                      </a:xfrm>
                      <a:prstGeom prst="rect">
                        <a:avLst/>
                      </a:prstGeom>
                    </p:spPr>
                  </p:pic>
                </p:oleObj>
              </mc:Fallback>
            </mc:AlternateContent>
          </a:graphicData>
        </a:graphic>
      </p:graphicFrame>
    </p:spTree>
    <p:extLst>
      <p:ext uri="{BB962C8B-B14F-4D97-AF65-F5344CB8AC3E}">
        <p14:creationId xmlns:p14="http://schemas.microsoft.com/office/powerpoint/2010/main" val="9554472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0000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schemeClr val="bg1"/>
              </a:solidFill>
              <a:effectLst/>
              <a:uLnTx/>
              <a:uFillTx/>
              <a:latin typeface="Calibri"/>
              <a:ea typeface="+mn-ea"/>
              <a:cs typeface="+mn-cs"/>
            </a:endParaRP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83910" y="1306513"/>
            <a:ext cx="3657600" cy="5322644"/>
            <a:chOff x="288" y="144"/>
            <a:chExt cx="2304" cy="3790"/>
          </a:xfrm>
        </p:grpSpPr>
        <p:sp>
          <p:nvSpPr>
            <p:cNvPr id="6213" name="Rectangle 5"/>
            <p:cNvSpPr>
              <a:spLocks noChangeArrowheads="1"/>
            </p:cNvSpPr>
            <p:nvPr/>
          </p:nvSpPr>
          <p:spPr bwMode="auto">
            <a:xfrm>
              <a:off x="288" y="144"/>
              <a:ext cx="2256" cy="3744"/>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6214" name="Group 6"/>
            <p:cNvGrpSpPr>
              <a:grpSpLocks/>
            </p:cNvGrpSpPr>
            <p:nvPr/>
          </p:nvGrpSpPr>
          <p:grpSpPr bwMode="auto">
            <a:xfrm>
              <a:off x="336" y="192"/>
              <a:ext cx="2256" cy="3742"/>
              <a:chOff x="336" y="192"/>
              <a:chExt cx="2256" cy="3742"/>
            </a:xfrm>
          </p:grpSpPr>
          <p:pic>
            <p:nvPicPr>
              <p:cNvPr id="6215" name="Picture 7" descr="Gal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92"/>
                <a:ext cx="2151"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6" name="Text Box 8"/>
              <p:cNvSpPr txBox="1">
                <a:spLocks noChangeArrowheads="1"/>
              </p:cNvSpPr>
              <p:nvPr/>
            </p:nvSpPr>
            <p:spPr bwMode="auto">
              <a:xfrm>
                <a:off x="384" y="2784"/>
                <a:ext cx="20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AvantGarde" pitchFamily="2" charset="0"/>
                  </a:rPr>
                  <a:t>Galileo-Galilei</a:t>
                </a:r>
              </a:p>
              <a:p>
                <a:pPr algn="ctr" eaLnBrk="1" hangingPunct="1">
                  <a:spcBef>
                    <a:spcPct val="50000"/>
                  </a:spcBef>
                  <a:buFontTx/>
                  <a:buNone/>
                </a:pPr>
                <a:endParaRPr lang="en-US" altLang="en-US" sz="2400">
                  <a:latin typeface="AvantGarde" pitchFamily="2" charset="0"/>
                </a:endParaRPr>
              </a:p>
            </p:txBody>
          </p:sp>
          <p:sp>
            <p:nvSpPr>
              <p:cNvPr id="6217" name="Text Box 9"/>
              <p:cNvSpPr txBox="1">
                <a:spLocks noChangeArrowheads="1"/>
              </p:cNvSpPr>
              <p:nvPr/>
            </p:nvSpPr>
            <p:spPr bwMode="auto">
              <a:xfrm>
                <a:off x="336" y="3025"/>
                <a:ext cx="2256"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b="1">
                    <a:latin typeface="VNI-Times" pitchFamily="2" charset="0"/>
                  </a:rPr>
                  <a:t>Sinh ngaøy: 15-2-1564</a:t>
                </a:r>
              </a:p>
              <a:p>
                <a:pPr eaLnBrk="1" hangingPunct="1">
                  <a:spcBef>
                    <a:spcPct val="50000"/>
                  </a:spcBef>
                  <a:buFontTx/>
                  <a:buNone/>
                </a:pPr>
                <a:r>
                  <a:rPr lang="en-US" altLang="en-US" sz="1400" b="1">
                    <a:latin typeface="VNI-Times" pitchFamily="2" charset="0"/>
                  </a:rPr>
                  <a:t>Maát ngaøy : 8-1-1642</a:t>
                </a:r>
              </a:p>
              <a:p>
                <a:pPr eaLnBrk="1" hangingPunct="1">
                  <a:spcBef>
                    <a:spcPct val="50000"/>
                  </a:spcBef>
                  <a:buFontTx/>
                  <a:buNone/>
                </a:pPr>
                <a:r>
                  <a:rPr lang="en-US" altLang="en-US" sz="1400" b="1">
                    <a:latin typeface="VNI-Times" pitchFamily="2" charset="0"/>
                  </a:rPr>
                  <a:t>Ngaønh: Toaùn hoïc-Vaät Lyù-Thieân vaên.</a:t>
                </a:r>
              </a:p>
              <a:p>
                <a:pPr eaLnBrk="1" hangingPunct="1">
                  <a:spcBef>
                    <a:spcPct val="50000"/>
                  </a:spcBef>
                  <a:buFontTx/>
                  <a:buNone/>
                </a:pPr>
                <a:r>
                  <a:rPr lang="en-US" altLang="en-US" sz="1400" b="1">
                    <a:latin typeface="VNI-Times" pitchFamily="2" charset="0"/>
                  </a:rPr>
                  <a:t>Hoïc tröôøng: Ñaïi hoïc PISA</a:t>
                </a:r>
              </a:p>
            </p:txBody>
          </p:sp>
        </p:grpSp>
      </p:grpSp>
      <p:grpSp>
        <p:nvGrpSpPr>
          <p:cNvPr id="4" name="Group 11"/>
          <p:cNvGrpSpPr>
            <a:grpSpLocks/>
          </p:cNvGrpSpPr>
          <p:nvPr/>
        </p:nvGrpSpPr>
        <p:grpSpPr bwMode="auto">
          <a:xfrm>
            <a:off x="8125968" y="200760"/>
            <a:ext cx="3927557" cy="6691478"/>
            <a:chOff x="3182" y="1601"/>
            <a:chExt cx="2259" cy="3346"/>
          </a:xfrm>
          <a:solidFill>
            <a:srgbClr val="333300"/>
          </a:solidFill>
        </p:grpSpPr>
        <p:pic>
          <p:nvPicPr>
            <p:cNvPr id="6211" name="Picture 12"/>
            <p:cNvPicPr>
              <a:picLocks noChangeAspect="1" noChangeArrowheads="1"/>
            </p:cNvPicPr>
            <p:nvPr/>
          </p:nvPicPr>
          <p:blipFill>
            <a:blip r:embed="rId3">
              <a:extLst>
                <a:ext uri="{28A0092B-C50C-407E-A947-70E740481C1C}">
                  <a14:useLocalDpi xmlns:a14="http://schemas.microsoft.com/office/drawing/2010/main" val="0"/>
                </a:ext>
              </a:extLst>
            </a:blip>
            <a:srcRect l="56631" t="26244" r="18837" b="19682"/>
            <a:stretch>
              <a:fillRect/>
            </a:stretch>
          </p:blipFill>
          <p:spPr bwMode="auto">
            <a:xfrm>
              <a:off x="3182" y="1601"/>
              <a:ext cx="2259" cy="33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12" name="Rectangle 13"/>
            <p:cNvSpPr>
              <a:spLocks noChangeArrowheads="1"/>
            </p:cNvSpPr>
            <p:nvPr/>
          </p:nvSpPr>
          <p:spPr bwMode="auto">
            <a:xfrm>
              <a:off x="3182" y="3915"/>
              <a:ext cx="2259" cy="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a:solidFill>
                  <a:schemeClr val="bg1"/>
                </a:solidFill>
                <a:latin typeface="Times New Roman" panose="02020603050405020304" pitchFamily="18" charset="0"/>
              </a:endParaRPr>
            </a:p>
          </p:txBody>
        </p:sp>
      </p:grpSp>
      <p:grpSp>
        <p:nvGrpSpPr>
          <p:cNvPr id="5" name="Group 14"/>
          <p:cNvGrpSpPr>
            <a:grpSpLocks/>
          </p:cNvGrpSpPr>
          <p:nvPr/>
        </p:nvGrpSpPr>
        <p:grpSpPr bwMode="auto">
          <a:xfrm flipH="1">
            <a:off x="9149208" y="142279"/>
            <a:ext cx="838200" cy="1066800"/>
            <a:chOff x="1920" y="2448"/>
            <a:chExt cx="1804" cy="1303"/>
          </a:xfrm>
        </p:grpSpPr>
        <p:sp>
          <p:nvSpPr>
            <p:cNvPr id="6167" name="AutoShape 15"/>
            <p:cNvSpPr>
              <a:spLocks noChangeAspect="1" noChangeArrowheads="1" noTextEdit="1"/>
            </p:cNvSpPr>
            <p:nvPr/>
          </p:nvSpPr>
          <p:spPr bwMode="auto">
            <a:xfrm>
              <a:off x="1920" y="2448"/>
              <a:ext cx="153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8" name="Freeform 16"/>
            <p:cNvSpPr>
              <a:spLocks/>
            </p:cNvSpPr>
            <p:nvPr/>
          </p:nvSpPr>
          <p:spPr bwMode="auto">
            <a:xfrm>
              <a:off x="2301" y="3064"/>
              <a:ext cx="318" cy="258"/>
            </a:xfrm>
            <a:custGeom>
              <a:avLst/>
              <a:gdLst>
                <a:gd name="T0" fmla="*/ 257 w 318"/>
                <a:gd name="T1" fmla="*/ 0 h 517"/>
                <a:gd name="T2" fmla="*/ 250 w 318"/>
                <a:gd name="T3" fmla="*/ 0 h 517"/>
                <a:gd name="T4" fmla="*/ 232 w 318"/>
                <a:gd name="T5" fmla="*/ 0 h 517"/>
                <a:gd name="T6" fmla="*/ 206 w 318"/>
                <a:gd name="T7" fmla="*/ 0 h 517"/>
                <a:gd name="T8" fmla="*/ 177 w 318"/>
                <a:gd name="T9" fmla="*/ 0 h 517"/>
                <a:gd name="T10" fmla="*/ 147 w 318"/>
                <a:gd name="T11" fmla="*/ 0 h 517"/>
                <a:gd name="T12" fmla="*/ 117 w 318"/>
                <a:gd name="T13" fmla="*/ 0 h 517"/>
                <a:gd name="T14" fmla="*/ 95 w 318"/>
                <a:gd name="T15" fmla="*/ 0 h 517"/>
                <a:gd name="T16" fmla="*/ 82 w 318"/>
                <a:gd name="T17" fmla="*/ 0 h 517"/>
                <a:gd name="T18" fmla="*/ 74 w 318"/>
                <a:gd name="T19" fmla="*/ 0 h 517"/>
                <a:gd name="T20" fmla="*/ 64 w 318"/>
                <a:gd name="T21" fmla="*/ 0 h 517"/>
                <a:gd name="T22" fmla="*/ 55 w 318"/>
                <a:gd name="T23" fmla="*/ 0 h 517"/>
                <a:gd name="T24" fmla="*/ 45 w 318"/>
                <a:gd name="T25" fmla="*/ 0 h 517"/>
                <a:gd name="T26" fmla="*/ 37 w 318"/>
                <a:gd name="T27" fmla="*/ 0 h 517"/>
                <a:gd name="T28" fmla="*/ 29 w 318"/>
                <a:gd name="T29" fmla="*/ 0 h 517"/>
                <a:gd name="T30" fmla="*/ 23 w 318"/>
                <a:gd name="T31" fmla="*/ 0 h 517"/>
                <a:gd name="T32" fmla="*/ 20 w 318"/>
                <a:gd name="T33" fmla="*/ 0 h 517"/>
                <a:gd name="T34" fmla="*/ 7 w 318"/>
                <a:gd name="T35" fmla="*/ 0 h 517"/>
                <a:gd name="T36" fmla="*/ 1 w 318"/>
                <a:gd name="T37" fmla="*/ 0 h 517"/>
                <a:gd name="T38" fmla="*/ 0 w 318"/>
                <a:gd name="T39" fmla="*/ 0 h 517"/>
                <a:gd name="T40" fmla="*/ 0 w 318"/>
                <a:gd name="T41" fmla="*/ 0 h 517"/>
                <a:gd name="T42" fmla="*/ 281 w 318"/>
                <a:gd name="T43" fmla="*/ 0 h 517"/>
                <a:gd name="T44" fmla="*/ 318 w 318"/>
                <a:gd name="T45" fmla="*/ 0 h 517"/>
                <a:gd name="T46" fmla="*/ 257 w 318"/>
                <a:gd name="T47" fmla="*/ 0 h 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8"/>
                <a:gd name="T73" fmla="*/ 0 h 517"/>
                <a:gd name="T74" fmla="*/ 318 w 318"/>
                <a:gd name="T75" fmla="*/ 517 h 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8" h="517">
                  <a:moveTo>
                    <a:pt x="257" y="0"/>
                  </a:moveTo>
                  <a:lnTo>
                    <a:pt x="250" y="3"/>
                  </a:lnTo>
                  <a:lnTo>
                    <a:pt x="232" y="10"/>
                  </a:lnTo>
                  <a:lnTo>
                    <a:pt x="206" y="19"/>
                  </a:lnTo>
                  <a:lnTo>
                    <a:pt x="177" y="29"/>
                  </a:lnTo>
                  <a:lnTo>
                    <a:pt x="147" y="41"/>
                  </a:lnTo>
                  <a:lnTo>
                    <a:pt x="117" y="52"/>
                  </a:lnTo>
                  <a:lnTo>
                    <a:pt x="95" y="62"/>
                  </a:lnTo>
                  <a:lnTo>
                    <a:pt x="82" y="68"/>
                  </a:lnTo>
                  <a:lnTo>
                    <a:pt x="74" y="74"/>
                  </a:lnTo>
                  <a:lnTo>
                    <a:pt x="64" y="81"/>
                  </a:lnTo>
                  <a:lnTo>
                    <a:pt x="55" y="90"/>
                  </a:lnTo>
                  <a:lnTo>
                    <a:pt x="45" y="98"/>
                  </a:lnTo>
                  <a:lnTo>
                    <a:pt x="37" y="108"/>
                  </a:lnTo>
                  <a:lnTo>
                    <a:pt x="29" y="117"/>
                  </a:lnTo>
                  <a:lnTo>
                    <a:pt x="23" y="126"/>
                  </a:lnTo>
                  <a:lnTo>
                    <a:pt x="20" y="134"/>
                  </a:lnTo>
                  <a:lnTo>
                    <a:pt x="7" y="227"/>
                  </a:lnTo>
                  <a:lnTo>
                    <a:pt x="1" y="354"/>
                  </a:lnTo>
                  <a:lnTo>
                    <a:pt x="0" y="468"/>
                  </a:lnTo>
                  <a:lnTo>
                    <a:pt x="0" y="517"/>
                  </a:lnTo>
                  <a:lnTo>
                    <a:pt x="281" y="241"/>
                  </a:lnTo>
                  <a:lnTo>
                    <a:pt x="318" y="27"/>
                  </a:lnTo>
                  <a:lnTo>
                    <a:pt x="257" y="0"/>
                  </a:lnTo>
                  <a:close/>
                </a:path>
              </a:pathLst>
            </a:custGeom>
            <a:solidFill>
              <a:srgbClr val="C66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17"/>
            <p:cNvSpPr>
              <a:spLocks/>
            </p:cNvSpPr>
            <p:nvPr/>
          </p:nvSpPr>
          <p:spPr bwMode="auto">
            <a:xfrm>
              <a:off x="2603" y="3088"/>
              <a:ext cx="202" cy="120"/>
            </a:xfrm>
            <a:custGeom>
              <a:avLst/>
              <a:gdLst>
                <a:gd name="T0" fmla="*/ 91 w 202"/>
                <a:gd name="T1" fmla="*/ 0 h 241"/>
                <a:gd name="T2" fmla="*/ 0 w 202"/>
                <a:gd name="T3" fmla="*/ 0 h 241"/>
                <a:gd name="T4" fmla="*/ 102 w 202"/>
                <a:gd name="T5" fmla="*/ 0 h 241"/>
                <a:gd name="T6" fmla="*/ 202 w 202"/>
                <a:gd name="T7" fmla="*/ 0 h 241"/>
                <a:gd name="T8" fmla="*/ 91 w 202"/>
                <a:gd name="T9" fmla="*/ 0 h 241"/>
                <a:gd name="T10" fmla="*/ 0 60000 65536"/>
                <a:gd name="T11" fmla="*/ 0 60000 65536"/>
                <a:gd name="T12" fmla="*/ 0 60000 65536"/>
                <a:gd name="T13" fmla="*/ 0 60000 65536"/>
                <a:gd name="T14" fmla="*/ 0 60000 65536"/>
                <a:gd name="T15" fmla="*/ 0 w 202"/>
                <a:gd name="T16" fmla="*/ 0 h 241"/>
                <a:gd name="T17" fmla="*/ 202 w 202"/>
                <a:gd name="T18" fmla="*/ 241 h 241"/>
              </a:gdLst>
              <a:ahLst/>
              <a:cxnLst>
                <a:cxn ang="T10">
                  <a:pos x="T0" y="T1"/>
                </a:cxn>
                <a:cxn ang="T11">
                  <a:pos x="T2" y="T3"/>
                </a:cxn>
                <a:cxn ang="T12">
                  <a:pos x="T4" y="T5"/>
                </a:cxn>
                <a:cxn ang="T13">
                  <a:pos x="T6" y="T7"/>
                </a:cxn>
                <a:cxn ang="T14">
                  <a:pos x="T8" y="T9"/>
                </a:cxn>
              </a:cxnLst>
              <a:rect l="T15" t="T16" r="T17" b="T18"/>
              <a:pathLst>
                <a:path w="202" h="241">
                  <a:moveTo>
                    <a:pt x="91" y="0"/>
                  </a:moveTo>
                  <a:lnTo>
                    <a:pt x="0" y="37"/>
                  </a:lnTo>
                  <a:lnTo>
                    <a:pt x="102" y="241"/>
                  </a:lnTo>
                  <a:lnTo>
                    <a:pt x="202" y="116"/>
                  </a:lnTo>
                  <a:lnTo>
                    <a:pt x="91" y="0"/>
                  </a:lnTo>
                  <a:close/>
                </a:path>
              </a:pathLst>
            </a:custGeom>
            <a:solidFill>
              <a:srgbClr val="FF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18"/>
            <p:cNvSpPr>
              <a:spLocks/>
            </p:cNvSpPr>
            <p:nvPr/>
          </p:nvSpPr>
          <p:spPr bwMode="auto">
            <a:xfrm>
              <a:off x="2925" y="3051"/>
              <a:ext cx="599" cy="585"/>
            </a:xfrm>
            <a:custGeom>
              <a:avLst/>
              <a:gdLst>
                <a:gd name="T0" fmla="*/ 88 w 599"/>
                <a:gd name="T1" fmla="*/ 0 h 1171"/>
                <a:gd name="T2" fmla="*/ 100 w 599"/>
                <a:gd name="T3" fmla="*/ 0 h 1171"/>
                <a:gd name="T4" fmla="*/ 85 w 599"/>
                <a:gd name="T5" fmla="*/ 0 h 1171"/>
                <a:gd name="T6" fmla="*/ 62 w 599"/>
                <a:gd name="T7" fmla="*/ 0 h 1171"/>
                <a:gd name="T8" fmla="*/ 54 w 599"/>
                <a:gd name="T9" fmla="*/ 0 h 1171"/>
                <a:gd name="T10" fmla="*/ 41 w 599"/>
                <a:gd name="T11" fmla="*/ 0 h 1171"/>
                <a:gd name="T12" fmla="*/ 53 w 599"/>
                <a:gd name="T13" fmla="*/ 0 h 1171"/>
                <a:gd name="T14" fmla="*/ 20 w 599"/>
                <a:gd name="T15" fmla="*/ 0 h 1171"/>
                <a:gd name="T16" fmla="*/ 68 w 599"/>
                <a:gd name="T17" fmla="*/ 0 h 1171"/>
                <a:gd name="T18" fmla="*/ 130 w 599"/>
                <a:gd name="T19" fmla="*/ 0 h 1171"/>
                <a:gd name="T20" fmla="*/ 177 w 599"/>
                <a:gd name="T21" fmla="*/ 0 h 1171"/>
                <a:gd name="T22" fmla="*/ 212 w 599"/>
                <a:gd name="T23" fmla="*/ 0 h 1171"/>
                <a:gd name="T24" fmla="*/ 232 w 599"/>
                <a:gd name="T25" fmla="*/ 0 h 1171"/>
                <a:gd name="T26" fmla="*/ 227 w 599"/>
                <a:gd name="T27" fmla="*/ 0 h 1171"/>
                <a:gd name="T28" fmla="*/ 235 w 599"/>
                <a:gd name="T29" fmla="*/ 0 h 1171"/>
                <a:gd name="T30" fmla="*/ 278 w 599"/>
                <a:gd name="T31" fmla="*/ 0 h 1171"/>
                <a:gd name="T32" fmla="*/ 318 w 599"/>
                <a:gd name="T33" fmla="*/ 0 h 1171"/>
                <a:gd name="T34" fmla="*/ 350 w 599"/>
                <a:gd name="T35" fmla="*/ 0 h 1171"/>
                <a:gd name="T36" fmla="*/ 385 w 599"/>
                <a:gd name="T37" fmla="*/ 0 h 1171"/>
                <a:gd name="T38" fmla="*/ 449 w 599"/>
                <a:gd name="T39" fmla="*/ 0 h 1171"/>
                <a:gd name="T40" fmla="*/ 530 w 599"/>
                <a:gd name="T41" fmla="*/ 0 h 1171"/>
                <a:gd name="T42" fmla="*/ 566 w 599"/>
                <a:gd name="T43" fmla="*/ 0 h 1171"/>
                <a:gd name="T44" fmla="*/ 584 w 599"/>
                <a:gd name="T45" fmla="*/ 0 h 1171"/>
                <a:gd name="T46" fmla="*/ 594 w 599"/>
                <a:gd name="T47" fmla="*/ 0 h 1171"/>
                <a:gd name="T48" fmla="*/ 566 w 599"/>
                <a:gd name="T49" fmla="*/ 0 h 1171"/>
                <a:gd name="T50" fmla="*/ 480 w 599"/>
                <a:gd name="T51" fmla="*/ 0 h 1171"/>
                <a:gd name="T52" fmla="*/ 458 w 599"/>
                <a:gd name="T53" fmla="*/ 0 h 1171"/>
                <a:gd name="T54" fmla="*/ 431 w 599"/>
                <a:gd name="T55" fmla="*/ 0 h 1171"/>
                <a:gd name="T56" fmla="*/ 410 w 599"/>
                <a:gd name="T57" fmla="*/ 0 h 1171"/>
                <a:gd name="T58" fmla="*/ 386 w 599"/>
                <a:gd name="T59" fmla="*/ 0 h 1171"/>
                <a:gd name="T60" fmla="*/ 377 w 599"/>
                <a:gd name="T61" fmla="*/ 0 h 1171"/>
                <a:gd name="T62" fmla="*/ 338 w 599"/>
                <a:gd name="T63" fmla="*/ 0 h 1171"/>
                <a:gd name="T64" fmla="*/ 296 w 599"/>
                <a:gd name="T65" fmla="*/ 0 h 1171"/>
                <a:gd name="T66" fmla="*/ 272 w 599"/>
                <a:gd name="T67" fmla="*/ 0 h 1171"/>
                <a:gd name="T68" fmla="*/ 251 w 599"/>
                <a:gd name="T69" fmla="*/ 0 h 1171"/>
                <a:gd name="T70" fmla="*/ 222 w 599"/>
                <a:gd name="T71" fmla="*/ 0 h 1171"/>
                <a:gd name="T72" fmla="*/ 197 w 599"/>
                <a:gd name="T73" fmla="*/ 0 h 1171"/>
                <a:gd name="T74" fmla="*/ 187 w 599"/>
                <a:gd name="T75" fmla="*/ 0 h 1171"/>
                <a:gd name="T76" fmla="*/ 167 w 599"/>
                <a:gd name="T77" fmla="*/ 0 h 1171"/>
                <a:gd name="T78" fmla="*/ 141 w 599"/>
                <a:gd name="T79" fmla="*/ 0 h 1171"/>
                <a:gd name="T80" fmla="*/ 111 w 599"/>
                <a:gd name="T81" fmla="*/ 0 h 1171"/>
                <a:gd name="T82" fmla="*/ 91 w 599"/>
                <a:gd name="T83" fmla="*/ 0 h 1171"/>
                <a:gd name="T84" fmla="*/ 75 w 599"/>
                <a:gd name="T85" fmla="*/ 0 h 1171"/>
                <a:gd name="T86" fmla="*/ 68 w 599"/>
                <a:gd name="T87" fmla="*/ 0 h 1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9"/>
                <a:gd name="T133" fmla="*/ 0 h 1171"/>
                <a:gd name="T134" fmla="*/ 599 w 599"/>
                <a:gd name="T135" fmla="*/ 1171 h 1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9" h="1171">
                  <a:moveTo>
                    <a:pt x="0" y="81"/>
                  </a:moveTo>
                  <a:lnTo>
                    <a:pt x="85" y="224"/>
                  </a:lnTo>
                  <a:lnTo>
                    <a:pt x="88" y="238"/>
                  </a:lnTo>
                  <a:lnTo>
                    <a:pt x="93" y="272"/>
                  </a:lnTo>
                  <a:lnTo>
                    <a:pt x="97" y="309"/>
                  </a:lnTo>
                  <a:lnTo>
                    <a:pt x="100" y="331"/>
                  </a:lnTo>
                  <a:lnTo>
                    <a:pt x="97" y="340"/>
                  </a:lnTo>
                  <a:lnTo>
                    <a:pt x="93" y="356"/>
                  </a:lnTo>
                  <a:lnTo>
                    <a:pt x="85" y="376"/>
                  </a:lnTo>
                  <a:lnTo>
                    <a:pt x="77" y="396"/>
                  </a:lnTo>
                  <a:lnTo>
                    <a:pt x="69" y="418"/>
                  </a:lnTo>
                  <a:lnTo>
                    <a:pt x="62" y="436"/>
                  </a:lnTo>
                  <a:lnTo>
                    <a:pt x="57" y="448"/>
                  </a:lnTo>
                  <a:lnTo>
                    <a:pt x="55" y="453"/>
                  </a:lnTo>
                  <a:lnTo>
                    <a:pt x="54" y="471"/>
                  </a:lnTo>
                  <a:lnTo>
                    <a:pt x="49" y="510"/>
                  </a:lnTo>
                  <a:lnTo>
                    <a:pt x="44" y="553"/>
                  </a:lnTo>
                  <a:lnTo>
                    <a:pt x="41" y="576"/>
                  </a:lnTo>
                  <a:lnTo>
                    <a:pt x="42" y="608"/>
                  </a:lnTo>
                  <a:lnTo>
                    <a:pt x="47" y="671"/>
                  </a:lnTo>
                  <a:lnTo>
                    <a:pt x="53" y="732"/>
                  </a:lnTo>
                  <a:lnTo>
                    <a:pt x="55" y="758"/>
                  </a:lnTo>
                  <a:lnTo>
                    <a:pt x="15" y="1157"/>
                  </a:lnTo>
                  <a:lnTo>
                    <a:pt x="20" y="1157"/>
                  </a:lnTo>
                  <a:lnTo>
                    <a:pt x="30" y="1158"/>
                  </a:lnTo>
                  <a:lnTo>
                    <a:pt x="48" y="1159"/>
                  </a:lnTo>
                  <a:lnTo>
                    <a:pt x="68" y="1160"/>
                  </a:lnTo>
                  <a:lnTo>
                    <a:pt x="89" y="1162"/>
                  </a:lnTo>
                  <a:lnTo>
                    <a:pt x="110" y="1164"/>
                  </a:lnTo>
                  <a:lnTo>
                    <a:pt x="130" y="1166"/>
                  </a:lnTo>
                  <a:lnTo>
                    <a:pt x="144" y="1169"/>
                  </a:lnTo>
                  <a:lnTo>
                    <a:pt x="162" y="1171"/>
                  </a:lnTo>
                  <a:lnTo>
                    <a:pt x="177" y="1170"/>
                  </a:lnTo>
                  <a:lnTo>
                    <a:pt x="190" y="1166"/>
                  </a:lnTo>
                  <a:lnTo>
                    <a:pt x="202" y="1162"/>
                  </a:lnTo>
                  <a:lnTo>
                    <a:pt x="212" y="1156"/>
                  </a:lnTo>
                  <a:lnTo>
                    <a:pt x="221" y="1151"/>
                  </a:lnTo>
                  <a:lnTo>
                    <a:pt x="227" y="1147"/>
                  </a:lnTo>
                  <a:lnTo>
                    <a:pt x="232" y="1144"/>
                  </a:lnTo>
                  <a:lnTo>
                    <a:pt x="237" y="1068"/>
                  </a:lnTo>
                  <a:lnTo>
                    <a:pt x="234" y="905"/>
                  </a:lnTo>
                  <a:lnTo>
                    <a:pt x="227" y="741"/>
                  </a:lnTo>
                  <a:lnTo>
                    <a:pt x="223" y="667"/>
                  </a:lnTo>
                  <a:lnTo>
                    <a:pt x="227" y="670"/>
                  </a:lnTo>
                  <a:lnTo>
                    <a:pt x="235" y="676"/>
                  </a:lnTo>
                  <a:lnTo>
                    <a:pt x="246" y="687"/>
                  </a:lnTo>
                  <a:lnTo>
                    <a:pt x="262" y="698"/>
                  </a:lnTo>
                  <a:lnTo>
                    <a:pt x="278" y="711"/>
                  </a:lnTo>
                  <a:lnTo>
                    <a:pt x="293" y="721"/>
                  </a:lnTo>
                  <a:lnTo>
                    <a:pt x="308" y="731"/>
                  </a:lnTo>
                  <a:lnTo>
                    <a:pt x="318" y="735"/>
                  </a:lnTo>
                  <a:lnTo>
                    <a:pt x="328" y="738"/>
                  </a:lnTo>
                  <a:lnTo>
                    <a:pt x="338" y="740"/>
                  </a:lnTo>
                  <a:lnTo>
                    <a:pt x="350" y="743"/>
                  </a:lnTo>
                  <a:lnTo>
                    <a:pt x="362" y="746"/>
                  </a:lnTo>
                  <a:lnTo>
                    <a:pt x="373" y="748"/>
                  </a:lnTo>
                  <a:lnTo>
                    <a:pt x="385" y="750"/>
                  </a:lnTo>
                  <a:lnTo>
                    <a:pt x="398" y="751"/>
                  </a:lnTo>
                  <a:lnTo>
                    <a:pt x="411" y="751"/>
                  </a:lnTo>
                  <a:lnTo>
                    <a:pt x="449" y="748"/>
                  </a:lnTo>
                  <a:lnTo>
                    <a:pt x="480" y="740"/>
                  </a:lnTo>
                  <a:lnTo>
                    <a:pt x="507" y="727"/>
                  </a:lnTo>
                  <a:lnTo>
                    <a:pt x="530" y="714"/>
                  </a:lnTo>
                  <a:lnTo>
                    <a:pt x="547" y="701"/>
                  </a:lnTo>
                  <a:lnTo>
                    <a:pt x="559" y="689"/>
                  </a:lnTo>
                  <a:lnTo>
                    <a:pt x="566" y="681"/>
                  </a:lnTo>
                  <a:lnTo>
                    <a:pt x="568" y="678"/>
                  </a:lnTo>
                  <a:lnTo>
                    <a:pt x="573" y="672"/>
                  </a:lnTo>
                  <a:lnTo>
                    <a:pt x="584" y="655"/>
                  </a:lnTo>
                  <a:lnTo>
                    <a:pt x="594" y="628"/>
                  </a:lnTo>
                  <a:lnTo>
                    <a:pt x="599" y="595"/>
                  </a:lnTo>
                  <a:lnTo>
                    <a:pt x="594" y="577"/>
                  </a:lnTo>
                  <a:lnTo>
                    <a:pt x="583" y="558"/>
                  </a:lnTo>
                  <a:lnTo>
                    <a:pt x="571" y="540"/>
                  </a:lnTo>
                  <a:lnTo>
                    <a:pt x="566" y="534"/>
                  </a:lnTo>
                  <a:lnTo>
                    <a:pt x="486" y="399"/>
                  </a:lnTo>
                  <a:lnTo>
                    <a:pt x="485" y="399"/>
                  </a:lnTo>
                  <a:lnTo>
                    <a:pt x="480" y="398"/>
                  </a:lnTo>
                  <a:lnTo>
                    <a:pt x="474" y="396"/>
                  </a:lnTo>
                  <a:lnTo>
                    <a:pt x="466" y="395"/>
                  </a:lnTo>
                  <a:lnTo>
                    <a:pt x="458" y="394"/>
                  </a:lnTo>
                  <a:lnTo>
                    <a:pt x="449" y="393"/>
                  </a:lnTo>
                  <a:lnTo>
                    <a:pt x="439" y="393"/>
                  </a:lnTo>
                  <a:lnTo>
                    <a:pt x="431" y="393"/>
                  </a:lnTo>
                  <a:lnTo>
                    <a:pt x="425" y="394"/>
                  </a:lnTo>
                  <a:lnTo>
                    <a:pt x="418" y="395"/>
                  </a:lnTo>
                  <a:lnTo>
                    <a:pt x="410" y="398"/>
                  </a:lnTo>
                  <a:lnTo>
                    <a:pt x="402" y="400"/>
                  </a:lnTo>
                  <a:lnTo>
                    <a:pt x="393" y="402"/>
                  </a:lnTo>
                  <a:lnTo>
                    <a:pt x="386" y="404"/>
                  </a:lnTo>
                  <a:lnTo>
                    <a:pt x="382" y="406"/>
                  </a:lnTo>
                  <a:lnTo>
                    <a:pt x="380" y="407"/>
                  </a:lnTo>
                  <a:lnTo>
                    <a:pt x="377" y="401"/>
                  </a:lnTo>
                  <a:lnTo>
                    <a:pt x="368" y="384"/>
                  </a:lnTo>
                  <a:lnTo>
                    <a:pt x="355" y="361"/>
                  </a:lnTo>
                  <a:lnTo>
                    <a:pt x="338" y="333"/>
                  </a:lnTo>
                  <a:lnTo>
                    <a:pt x="323" y="305"/>
                  </a:lnTo>
                  <a:lnTo>
                    <a:pt x="308" y="281"/>
                  </a:lnTo>
                  <a:lnTo>
                    <a:pt x="296" y="262"/>
                  </a:lnTo>
                  <a:lnTo>
                    <a:pt x="289" y="252"/>
                  </a:lnTo>
                  <a:lnTo>
                    <a:pt x="281" y="244"/>
                  </a:lnTo>
                  <a:lnTo>
                    <a:pt x="272" y="234"/>
                  </a:lnTo>
                  <a:lnTo>
                    <a:pt x="264" y="220"/>
                  </a:lnTo>
                  <a:lnTo>
                    <a:pt x="257" y="200"/>
                  </a:lnTo>
                  <a:lnTo>
                    <a:pt x="251" y="189"/>
                  </a:lnTo>
                  <a:lnTo>
                    <a:pt x="243" y="179"/>
                  </a:lnTo>
                  <a:lnTo>
                    <a:pt x="232" y="168"/>
                  </a:lnTo>
                  <a:lnTo>
                    <a:pt x="222" y="160"/>
                  </a:lnTo>
                  <a:lnTo>
                    <a:pt x="211" y="153"/>
                  </a:lnTo>
                  <a:lnTo>
                    <a:pt x="203" y="147"/>
                  </a:lnTo>
                  <a:lnTo>
                    <a:pt x="197" y="144"/>
                  </a:lnTo>
                  <a:lnTo>
                    <a:pt x="195" y="143"/>
                  </a:lnTo>
                  <a:lnTo>
                    <a:pt x="192" y="137"/>
                  </a:lnTo>
                  <a:lnTo>
                    <a:pt x="187" y="122"/>
                  </a:lnTo>
                  <a:lnTo>
                    <a:pt x="180" y="103"/>
                  </a:lnTo>
                  <a:lnTo>
                    <a:pt x="171" y="84"/>
                  </a:lnTo>
                  <a:lnTo>
                    <a:pt x="167" y="76"/>
                  </a:lnTo>
                  <a:lnTo>
                    <a:pt x="158" y="68"/>
                  </a:lnTo>
                  <a:lnTo>
                    <a:pt x="150" y="62"/>
                  </a:lnTo>
                  <a:lnTo>
                    <a:pt x="141" y="58"/>
                  </a:lnTo>
                  <a:lnTo>
                    <a:pt x="130" y="54"/>
                  </a:lnTo>
                  <a:lnTo>
                    <a:pt x="121" y="52"/>
                  </a:lnTo>
                  <a:lnTo>
                    <a:pt x="111" y="49"/>
                  </a:lnTo>
                  <a:lnTo>
                    <a:pt x="104" y="49"/>
                  </a:lnTo>
                  <a:lnTo>
                    <a:pt x="98" y="48"/>
                  </a:lnTo>
                  <a:lnTo>
                    <a:pt x="91" y="46"/>
                  </a:lnTo>
                  <a:lnTo>
                    <a:pt x="85" y="43"/>
                  </a:lnTo>
                  <a:lnTo>
                    <a:pt x="80" y="38"/>
                  </a:lnTo>
                  <a:lnTo>
                    <a:pt x="75" y="33"/>
                  </a:lnTo>
                  <a:lnTo>
                    <a:pt x="71" y="30"/>
                  </a:lnTo>
                  <a:lnTo>
                    <a:pt x="69" y="28"/>
                  </a:lnTo>
                  <a:lnTo>
                    <a:pt x="68" y="26"/>
                  </a:lnTo>
                  <a:lnTo>
                    <a:pt x="20" y="0"/>
                  </a:lnTo>
                  <a:lnTo>
                    <a:pt x="0" y="81"/>
                  </a:lnTo>
                  <a:close/>
                </a:path>
              </a:pathLst>
            </a:custGeom>
            <a:solidFill>
              <a:srgbClr val="AAB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19"/>
            <p:cNvSpPr>
              <a:spLocks/>
            </p:cNvSpPr>
            <p:nvPr/>
          </p:nvSpPr>
          <p:spPr bwMode="auto">
            <a:xfrm>
              <a:off x="2258" y="3088"/>
              <a:ext cx="577" cy="562"/>
            </a:xfrm>
            <a:custGeom>
              <a:avLst/>
              <a:gdLst>
                <a:gd name="T0" fmla="*/ 322 w 577"/>
                <a:gd name="T1" fmla="*/ 1 h 1124"/>
                <a:gd name="T2" fmla="*/ 286 w 577"/>
                <a:gd name="T3" fmla="*/ 1 h 1124"/>
                <a:gd name="T4" fmla="*/ 239 w 577"/>
                <a:gd name="T5" fmla="*/ 1 h 1124"/>
                <a:gd name="T6" fmla="*/ 200 w 577"/>
                <a:gd name="T7" fmla="*/ 1 h 1124"/>
                <a:gd name="T8" fmla="*/ 183 w 577"/>
                <a:gd name="T9" fmla="*/ 1 h 1124"/>
                <a:gd name="T10" fmla="*/ 164 w 577"/>
                <a:gd name="T11" fmla="*/ 1 h 1124"/>
                <a:gd name="T12" fmla="*/ 144 w 577"/>
                <a:gd name="T13" fmla="*/ 1 h 1124"/>
                <a:gd name="T14" fmla="*/ 130 w 577"/>
                <a:gd name="T15" fmla="*/ 1 h 1124"/>
                <a:gd name="T16" fmla="*/ 120 w 577"/>
                <a:gd name="T17" fmla="*/ 1 h 1124"/>
                <a:gd name="T18" fmla="*/ 121 w 577"/>
                <a:gd name="T19" fmla="*/ 1 h 1124"/>
                <a:gd name="T20" fmla="*/ 135 w 577"/>
                <a:gd name="T21" fmla="*/ 1 h 1124"/>
                <a:gd name="T22" fmla="*/ 139 w 577"/>
                <a:gd name="T23" fmla="*/ 1 h 1124"/>
                <a:gd name="T24" fmla="*/ 133 w 577"/>
                <a:gd name="T25" fmla="*/ 1 h 1124"/>
                <a:gd name="T26" fmla="*/ 97 w 577"/>
                <a:gd name="T27" fmla="*/ 1 h 1124"/>
                <a:gd name="T28" fmla="*/ 47 w 577"/>
                <a:gd name="T29" fmla="*/ 1 h 1124"/>
                <a:gd name="T30" fmla="*/ 11 w 577"/>
                <a:gd name="T31" fmla="*/ 1 h 1124"/>
                <a:gd name="T32" fmla="*/ 4 w 577"/>
                <a:gd name="T33" fmla="*/ 1 h 1124"/>
                <a:gd name="T34" fmla="*/ 0 w 577"/>
                <a:gd name="T35" fmla="*/ 1 h 1124"/>
                <a:gd name="T36" fmla="*/ 6 w 577"/>
                <a:gd name="T37" fmla="*/ 1 h 1124"/>
                <a:gd name="T38" fmla="*/ 33 w 577"/>
                <a:gd name="T39" fmla="*/ 1 h 1124"/>
                <a:gd name="T40" fmla="*/ 69 w 577"/>
                <a:gd name="T41" fmla="*/ 1 h 1124"/>
                <a:gd name="T42" fmla="*/ 94 w 577"/>
                <a:gd name="T43" fmla="*/ 1 h 1124"/>
                <a:gd name="T44" fmla="*/ 56 w 577"/>
                <a:gd name="T45" fmla="*/ 1 h 1124"/>
                <a:gd name="T46" fmla="*/ 577 w 577"/>
                <a:gd name="T47" fmla="*/ 1 h 1124"/>
                <a:gd name="T48" fmla="*/ 552 w 577"/>
                <a:gd name="T49" fmla="*/ 1 h 1124"/>
                <a:gd name="T50" fmla="*/ 559 w 577"/>
                <a:gd name="T51" fmla="*/ 1 h 1124"/>
                <a:gd name="T52" fmla="*/ 557 w 577"/>
                <a:gd name="T53" fmla="*/ 1 h 1124"/>
                <a:gd name="T54" fmla="*/ 547 w 577"/>
                <a:gd name="T55" fmla="*/ 1 h 1124"/>
                <a:gd name="T56" fmla="*/ 532 w 577"/>
                <a:gd name="T57" fmla="*/ 1 h 1124"/>
                <a:gd name="T58" fmla="*/ 519 w 577"/>
                <a:gd name="T59" fmla="*/ 1 h 1124"/>
                <a:gd name="T60" fmla="*/ 507 w 577"/>
                <a:gd name="T61" fmla="*/ 1 h 1124"/>
                <a:gd name="T62" fmla="*/ 456 w 577"/>
                <a:gd name="T63" fmla="*/ 1 h 1124"/>
                <a:gd name="T64" fmla="*/ 388 w 577"/>
                <a:gd name="T65" fmla="*/ 1 h 1124"/>
                <a:gd name="T66" fmla="*/ 339 w 577"/>
                <a:gd name="T67" fmla="*/ 1 h 1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7"/>
                <a:gd name="T103" fmla="*/ 0 h 1124"/>
                <a:gd name="T104" fmla="*/ 577 w 577"/>
                <a:gd name="T105" fmla="*/ 1124 h 1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7" h="1124">
                  <a:moveTo>
                    <a:pt x="331" y="0"/>
                  </a:moveTo>
                  <a:lnTo>
                    <a:pt x="322" y="2"/>
                  </a:lnTo>
                  <a:lnTo>
                    <a:pt x="307" y="7"/>
                  </a:lnTo>
                  <a:lnTo>
                    <a:pt x="286" y="14"/>
                  </a:lnTo>
                  <a:lnTo>
                    <a:pt x="262" y="22"/>
                  </a:lnTo>
                  <a:lnTo>
                    <a:pt x="239" y="31"/>
                  </a:lnTo>
                  <a:lnTo>
                    <a:pt x="218" y="40"/>
                  </a:lnTo>
                  <a:lnTo>
                    <a:pt x="200" y="48"/>
                  </a:lnTo>
                  <a:lnTo>
                    <a:pt x="190" y="54"/>
                  </a:lnTo>
                  <a:lnTo>
                    <a:pt x="183" y="60"/>
                  </a:lnTo>
                  <a:lnTo>
                    <a:pt x="173" y="67"/>
                  </a:lnTo>
                  <a:lnTo>
                    <a:pt x="164" y="75"/>
                  </a:lnTo>
                  <a:lnTo>
                    <a:pt x="154" y="84"/>
                  </a:lnTo>
                  <a:lnTo>
                    <a:pt x="144" y="93"/>
                  </a:lnTo>
                  <a:lnTo>
                    <a:pt x="135" y="103"/>
                  </a:lnTo>
                  <a:lnTo>
                    <a:pt x="130" y="114"/>
                  </a:lnTo>
                  <a:lnTo>
                    <a:pt x="125" y="123"/>
                  </a:lnTo>
                  <a:lnTo>
                    <a:pt x="120" y="144"/>
                  </a:lnTo>
                  <a:lnTo>
                    <a:pt x="119" y="167"/>
                  </a:lnTo>
                  <a:lnTo>
                    <a:pt x="121" y="188"/>
                  </a:lnTo>
                  <a:lnTo>
                    <a:pt x="128" y="200"/>
                  </a:lnTo>
                  <a:lnTo>
                    <a:pt x="135" y="207"/>
                  </a:lnTo>
                  <a:lnTo>
                    <a:pt x="139" y="214"/>
                  </a:lnTo>
                  <a:lnTo>
                    <a:pt x="139" y="219"/>
                  </a:lnTo>
                  <a:lnTo>
                    <a:pt x="139" y="220"/>
                  </a:lnTo>
                  <a:lnTo>
                    <a:pt x="133" y="231"/>
                  </a:lnTo>
                  <a:lnTo>
                    <a:pt x="118" y="264"/>
                  </a:lnTo>
                  <a:lnTo>
                    <a:pt x="97" y="309"/>
                  </a:lnTo>
                  <a:lnTo>
                    <a:pt x="72" y="362"/>
                  </a:lnTo>
                  <a:lnTo>
                    <a:pt x="47" y="415"/>
                  </a:lnTo>
                  <a:lnTo>
                    <a:pt x="26" y="462"/>
                  </a:lnTo>
                  <a:lnTo>
                    <a:pt x="11" y="496"/>
                  </a:lnTo>
                  <a:lnTo>
                    <a:pt x="5" y="513"/>
                  </a:lnTo>
                  <a:lnTo>
                    <a:pt x="4" y="528"/>
                  </a:lnTo>
                  <a:lnTo>
                    <a:pt x="2" y="549"/>
                  </a:lnTo>
                  <a:lnTo>
                    <a:pt x="0" y="576"/>
                  </a:lnTo>
                  <a:lnTo>
                    <a:pt x="2" y="604"/>
                  </a:lnTo>
                  <a:lnTo>
                    <a:pt x="6" y="621"/>
                  </a:lnTo>
                  <a:lnTo>
                    <a:pt x="18" y="644"/>
                  </a:lnTo>
                  <a:lnTo>
                    <a:pt x="33" y="670"/>
                  </a:lnTo>
                  <a:lnTo>
                    <a:pt x="51" y="698"/>
                  </a:lnTo>
                  <a:lnTo>
                    <a:pt x="69" y="723"/>
                  </a:lnTo>
                  <a:lnTo>
                    <a:pt x="84" y="745"/>
                  </a:lnTo>
                  <a:lnTo>
                    <a:pt x="94" y="759"/>
                  </a:lnTo>
                  <a:lnTo>
                    <a:pt x="98" y="765"/>
                  </a:lnTo>
                  <a:lnTo>
                    <a:pt x="56" y="1084"/>
                  </a:lnTo>
                  <a:lnTo>
                    <a:pt x="468" y="1124"/>
                  </a:lnTo>
                  <a:lnTo>
                    <a:pt x="577" y="806"/>
                  </a:lnTo>
                  <a:lnTo>
                    <a:pt x="550" y="581"/>
                  </a:lnTo>
                  <a:lnTo>
                    <a:pt x="552" y="555"/>
                  </a:lnTo>
                  <a:lnTo>
                    <a:pt x="555" y="499"/>
                  </a:lnTo>
                  <a:lnTo>
                    <a:pt x="559" y="440"/>
                  </a:lnTo>
                  <a:lnTo>
                    <a:pt x="560" y="409"/>
                  </a:lnTo>
                  <a:lnTo>
                    <a:pt x="557" y="402"/>
                  </a:lnTo>
                  <a:lnTo>
                    <a:pt x="554" y="390"/>
                  </a:lnTo>
                  <a:lnTo>
                    <a:pt x="547" y="375"/>
                  </a:lnTo>
                  <a:lnTo>
                    <a:pt x="539" y="359"/>
                  </a:lnTo>
                  <a:lnTo>
                    <a:pt x="532" y="342"/>
                  </a:lnTo>
                  <a:lnTo>
                    <a:pt x="524" y="326"/>
                  </a:lnTo>
                  <a:lnTo>
                    <a:pt x="519" y="313"/>
                  </a:lnTo>
                  <a:lnTo>
                    <a:pt x="516" y="304"/>
                  </a:lnTo>
                  <a:lnTo>
                    <a:pt x="507" y="287"/>
                  </a:lnTo>
                  <a:lnTo>
                    <a:pt x="486" y="250"/>
                  </a:lnTo>
                  <a:lnTo>
                    <a:pt x="456" y="200"/>
                  </a:lnTo>
                  <a:lnTo>
                    <a:pt x="422" y="146"/>
                  </a:lnTo>
                  <a:lnTo>
                    <a:pt x="388" y="92"/>
                  </a:lnTo>
                  <a:lnTo>
                    <a:pt x="359" y="45"/>
                  </a:lnTo>
                  <a:lnTo>
                    <a:pt x="339" y="12"/>
                  </a:lnTo>
                  <a:lnTo>
                    <a:pt x="331" y="0"/>
                  </a:lnTo>
                  <a:close/>
                </a:path>
              </a:pathLst>
            </a:custGeom>
            <a:solidFill>
              <a:srgbClr val="AAB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20"/>
            <p:cNvSpPr>
              <a:spLocks/>
            </p:cNvSpPr>
            <p:nvPr/>
          </p:nvSpPr>
          <p:spPr bwMode="auto">
            <a:xfrm>
              <a:off x="2780" y="3086"/>
              <a:ext cx="250" cy="373"/>
            </a:xfrm>
            <a:custGeom>
              <a:avLst/>
              <a:gdLst>
                <a:gd name="T0" fmla="*/ 131 w 250"/>
                <a:gd name="T1" fmla="*/ 1 h 746"/>
                <a:gd name="T2" fmla="*/ 0 w 250"/>
                <a:gd name="T3" fmla="*/ 1 h 746"/>
                <a:gd name="T4" fmla="*/ 1 w 250"/>
                <a:gd name="T5" fmla="*/ 1 h 746"/>
                <a:gd name="T6" fmla="*/ 6 w 250"/>
                <a:gd name="T7" fmla="*/ 1 h 746"/>
                <a:gd name="T8" fmla="*/ 11 w 250"/>
                <a:gd name="T9" fmla="*/ 1 h 746"/>
                <a:gd name="T10" fmla="*/ 18 w 250"/>
                <a:gd name="T11" fmla="*/ 1 h 746"/>
                <a:gd name="T12" fmla="*/ 25 w 250"/>
                <a:gd name="T13" fmla="*/ 1 h 746"/>
                <a:gd name="T14" fmla="*/ 30 w 250"/>
                <a:gd name="T15" fmla="*/ 1 h 746"/>
                <a:gd name="T16" fmla="*/ 34 w 250"/>
                <a:gd name="T17" fmla="*/ 1 h 746"/>
                <a:gd name="T18" fmla="*/ 35 w 250"/>
                <a:gd name="T19" fmla="*/ 1 h 746"/>
                <a:gd name="T20" fmla="*/ 35 w 250"/>
                <a:gd name="T21" fmla="*/ 1 h 746"/>
                <a:gd name="T22" fmla="*/ 34 w 250"/>
                <a:gd name="T23" fmla="*/ 1 h 746"/>
                <a:gd name="T24" fmla="*/ 32 w 250"/>
                <a:gd name="T25" fmla="*/ 1 h 746"/>
                <a:gd name="T26" fmla="*/ 32 w 250"/>
                <a:gd name="T27" fmla="*/ 1 h 746"/>
                <a:gd name="T28" fmla="*/ 203 w 250"/>
                <a:gd name="T29" fmla="*/ 1 h 746"/>
                <a:gd name="T30" fmla="*/ 196 w 250"/>
                <a:gd name="T31" fmla="*/ 1 h 746"/>
                <a:gd name="T32" fmla="*/ 213 w 250"/>
                <a:gd name="T33" fmla="*/ 1 h 746"/>
                <a:gd name="T34" fmla="*/ 209 w 250"/>
                <a:gd name="T35" fmla="*/ 1 h 746"/>
                <a:gd name="T36" fmla="*/ 250 w 250"/>
                <a:gd name="T37" fmla="*/ 1 h 746"/>
                <a:gd name="T38" fmla="*/ 209 w 250"/>
                <a:gd name="T39" fmla="*/ 1 h 746"/>
                <a:gd name="T40" fmla="*/ 151 w 250"/>
                <a:gd name="T41" fmla="*/ 0 h 746"/>
                <a:gd name="T42" fmla="*/ 131 w 250"/>
                <a:gd name="T43" fmla="*/ 1 h 7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
                <a:gd name="T67" fmla="*/ 0 h 746"/>
                <a:gd name="T68" fmla="*/ 250 w 250"/>
                <a:gd name="T69" fmla="*/ 746 h 7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 h="746">
                  <a:moveTo>
                    <a:pt x="131" y="14"/>
                  </a:moveTo>
                  <a:lnTo>
                    <a:pt x="0" y="336"/>
                  </a:lnTo>
                  <a:lnTo>
                    <a:pt x="1" y="339"/>
                  </a:lnTo>
                  <a:lnTo>
                    <a:pt x="6" y="349"/>
                  </a:lnTo>
                  <a:lnTo>
                    <a:pt x="11" y="363"/>
                  </a:lnTo>
                  <a:lnTo>
                    <a:pt x="18" y="381"/>
                  </a:lnTo>
                  <a:lnTo>
                    <a:pt x="25" y="398"/>
                  </a:lnTo>
                  <a:lnTo>
                    <a:pt x="30" y="413"/>
                  </a:lnTo>
                  <a:lnTo>
                    <a:pt x="34" y="425"/>
                  </a:lnTo>
                  <a:lnTo>
                    <a:pt x="35" y="432"/>
                  </a:lnTo>
                  <a:lnTo>
                    <a:pt x="35" y="485"/>
                  </a:lnTo>
                  <a:lnTo>
                    <a:pt x="34" y="593"/>
                  </a:lnTo>
                  <a:lnTo>
                    <a:pt x="32" y="699"/>
                  </a:lnTo>
                  <a:lnTo>
                    <a:pt x="32" y="746"/>
                  </a:lnTo>
                  <a:lnTo>
                    <a:pt x="203" y="732"/>
                  </a:lnTo>
                  <a:lnTo>
                    <a:pt x="196" y="513"/>
                  </a:lnTo>
                  <a:lnTo>
                    <a:pt x="213" y="453"/>
                  </a:lnTo>
                  <a:lnTo>
                    <a:pt x="209" y="379"/>
                  </a:lnTo>
                  <a:lnTo>
                    <a:pt x="250" y="218"/>
                  </a:lnTo>
                  <a:lnTo>
                    <a:pt x="209" y="106"/>
                  </a:lnTo>
                  <a:lnTo>
                    <a:pt x="151" y="0"/>
                  </a:lnTo>
                  <a:lnTo>
                    <a:pt x="131" y="14"/>
                  </a:lnTo>
                  <a:close/>
                </a:path>
              </a:pathLst>
            </a:custGeom>
            <a:solidFill>
              <a:srgbClr val="FF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21"/>
            <p:cNvSpPr>
              <a:spLocks/>
            </p:cNvSpPr>
            <p:nvPr/>
          </p:nvSpPr>
          <p:spPr bwMode="auto">
            <a:xfrm>
              <a:off x="2496" y="2833"/>
              <a:ext cx="638" cy="193"/>
            </a:xfrm>
            <a:custGeom>
              <a:avLst/>
              <a:gdLst>
                <a:gd name="T0" fmla="*/ 506 w 638"/>
                <a:gd name="T1" fmla="*/ 1 h 386"/>
                <a:gd name="T2" fmla="*/ 495 w 638"/>
                <a:gd name="T3" fmla="*/ 1 h 386"/>
                <a:gd name="T4" fmla="*/ 476 w 638"/>
                <a:gd name="T5" fmla="*/ 1 h 386"/>
                <a:gd name="T6" fmla="*/ 455 w 638"/>
                <a:gd name="T7" fmla="*/ 1 h 386"/>
                <a:gd name="T8" fmla="*/ 432 w 638"/>
                <a:gd name="T9" fmla="*/ 1 h 386"/>
                <a:gd name="T10" fmla="*/ 404 w 638"/>
                <a:gd name="T11" fmla="*/ 1 h 386"/>
                <a:gd name="T12" fmla="*/ 370 w 638"/>
                <a:gd name="T13" fmla="*/ 1 h 386"/>
                <a:gd name="T14" fmla="*/ 329 w 638"/>
                <a:gd name="T15" fmla="*/ 1 h 386"/>
                <a:gd name="T16" fmla="*/ 295 w 638"/>
                <a:gd name="T17" fmla="*/ 1 h 386"/>
                <a:gd name="T18" fmla="*/ 269 w 638"/>
                <a:gd name="T19" fmla="*/ 1 h 386"/>
                <a:gd name="T20" fmla="*/ 239 w 638"/>
                <a:gd name="T21" fmla="*/ 1 h 386"/>
                <a:gd name="T22" fmla="*/ 211 w 638"/>
                <a:gd name="T23" fmla="*/ 1 h 386"/>
                <a:gd name="T24" fmla="*/ 185 w 638"/>
                <a:gd name="T25" fmla="*/ 1 h 386"/>
                <a:gd name="T26" fmla="*/ 164 w 638"/>
                <a:gd name="T27" fmla="*/ 1 h 386"/>
                <a:gd name="T28" fmla="*/ 149 w 638"/>
                <a:gd name="T29" fmla="*/ 1 h 386"/>
                <a:gd name="T30" fmla="*/ 137 w 638"/>
                <a:gd name="T31" fmla="*/ 1 h 386"/>
                <a:gd name="T32" fmla="*/ 123 w 638"/>
                <a:gd name="T33" fmla="*/ 1 h 386"/>
                <a:gd name="T34" fmla="*/ 107 w 638"/>
                <a:gd name="T35" fmla="*/ 1 h 386"/>
                <a:gd name="T36" fmla="*/ 96 w 638"/>
                <a:gd name="T37" fmla="*/ 1 h 386"/>
                <a:gd name="T38" fmla="*/ 90 w 638"/>
                <a:gd name="T39" fmla="*/ 1 h 386"/>
                <a:gd name="T40" fmla="*/ 88 w 638"/>
                <a:gd name="T41" fmla="*/ 1 h 386"/>
                <a:gd name="T42" fmla="*/ 71 w 638"/>
                <a:gd name="T43" fmla="*/ 1 h 386"/>
                <a:gd name="T44" fmla="*/ 47 w 638"/>
                <a:gd name="T45" fmla="*/ 1 h 386"/>
                <a:gd name="T46" fmla="*/ 29 w 638"/>
                <a:gd name="T47" fmla="*/ 1 h 386"/>
                <a:gd name="T48" fmla="*/ 13 w 638"/>
                <a:gd name="T49" fmla="*/ 1 h 386"/>
                <a:gd name="T50" fmla="*/ 1 w 638"/>
                <a:gd name="T51" fmla="*/ 1 h 386"/>
                <a:gd name="T52" fmla="*/ 1 w 638"/>
                <a:gd name="T53" fmla="*/ 1 h 386"/>
                <a:gd name="T54" fmla="*/ 14 w 638"/>
                <a:gd name="T55" fmla="*/ 1 h 386"/>
                <a:gd name="T56" fmla="*/ 44 w 638"/>
                <a:gd name="T57" fmla="*/ 1 h 386"/>
                <a:gd name="T58" fmla="*/ 80 w 638"/>
                <a:gd name="T59" fmla="*/ 1 h 386"/>
                <a:gd name="T60" fmla="*/ 114 w 638"/>
                <a:gd name="T61" fmla="*/ 1 h 386"/>
                <a:gd name="T62" fmla="*/ 136 w 638"/>
                <a:gd name="T63" fmla="*/ 1 h 386"/>
                <a:gd name="T64" fmla="*/ 487 w 638"/>
                <a:gd name="T65" fmla="*/ 1 h 386"/>
                <a:gd name="T66" fmla="*/ 497 w 638"/>
                <a:gd name="T67" fmla="*/ 1 h 386"/>
                <a:gd name="T68" fmla="*/ 517 w 638"/>
                <a:gd name="T69" fmla="*/ 1 h 386"/>
                <a:gd name="T70" fmla="*/ 540 w 638"/>
                <a:gd name="T71" fmla="*/ 1 h 386"/>
                <a:gd name="T72" fmla="*/ 556 w 638"/>
                <a:gd name="T73" fmla="*/ 1 h 386"/>
                <a:gd name="T74" fmla="*/ 596 w 638"/>
                <a:gd name="T75" fmla="*/ 1 h 386"/>
                <a:gd name="T76" fmla="*/ 620 w 638"/>
                <a:gd name="T77" fmla="*/ 1 h 386"/>
                <a:gd name="T78" fmla="*/ 632 w 638"/>
                <a:gd name="T79" fmla="*/ 1 h 386"/>
                <a:gd name="T80" fmla="*/ 636 w 638"/>
                <a:gd name="T81" fmla="*/ 1 h 386"/>
                <a:gd name="T82" fmla="*/ 638 w 638"/>
                <a:gd name="T83" fmla="*/ 1 h 386"/>
                <a:gd name="T84" fmla="*/ 633 w 638"/>
                <a:gd name="T85" fmla="*/ 1 h 386"/>
                <a:gd name="T86" fmla="*/ 610 w 638"/>
                <a:gd name="T87" fmla="*/ 1 h 386"/>
                <a:gd name="T88" fmla="*/ 567 w 638"/>
                <a:gd name="T89" fmla="*/ 1 h 386"/>
                <a:gd name="T90" fmla="*/ 526 w 638"/>
                <a:gd name="T91" fmla="*/ 1 h 386"/>
                <a:gd name="T92" fmla="*/ 507 w 638"/>
                <a:gd name="T93" fmla="*/ 1 h 3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8"/>
                <a:gd name="T142" fmla="*/ 0 h 386"/>
                <a:gd name="T143" fmla="*/ 638 w 638"/>
                <a:gd name="T144" fmla="*/ 386 h 3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8" h="386">
                  <a:moveTo>
                    <a:pt x="507" y="144"/>
                  </a:moveTo>
                  <a:lnTo>
                    <a:pt x="506" y="138"/>
                  </a:lnTo>
                  <a:lnTo>
                    <a:pt x="502" y="128"/>
                  </a:lnTo>
                  <a:lnTo>
                    <a:pt x="495" y="114"/>
                  </a:lnTo>
                  <a:lnTo>
                    <a:pt x="486" y="98"/>
                  </a:lnTo>
                  <a:lnTo>
                    <a:pt x="476" y="82"/>
                  </a:lnTo>
                  <a:lnTo>
                    <a:pt x="465" y="66"/>
                  </a:lnTo>
                  <a:lnTo>
                    <a:pt x="455" y="53"/>
                  </a:lnTo>
                  <a:lnTo>
                    <a:pt x="444" y="43"/>
                  </a:lnTo>
                  <a:lnTo>
                    <a:pt x="432" y="35"/>
                  </a:lnTo>
                  <a:lnTo>
                    <a:pt x="419" y="28"/>
                  </a:lnTo>
                  <a:lnTo>
                    <a:pt x="404" y="21"/>
                  </a:lnTo>
                  <a:lnTo>
                    <a:pt x="388" y="14"/>
                  </a:lnTo>
                  <a:lnTo>
                    <a:pt x="370" y="8"/>
                  </a:lnTo>
                  <a:lnTo>
                    <a:pt x="350" y="4"/>
                  </a:lnTo>
                  <a:lnTo>
                    <a:pt x="329" y="1"/>
                  </a:lnTo>
                  <a:lnTo>
                    <a:pt x="305" y="0"/>
                  </a:lnTo>
                  <a:lnTo>
                    <a:pt x="295" y="1"/>
                  </a:lnTo>
                  <a:lnTo>
                    <a:pt x="283" y="2"/>
                  </a:lnTo>
                  <a:lnTo>
                    <a:pt x="269" y="6"/>
                  </a:lnTo>
                  <a:lnTo>
                    <a:pt x="254" y="9"/>
                  </a:lnTo>
                  <a:lnTo>
                    <a:pt x="239" y="14"/>
                  </a:lnTo>
                  <a:lnTo>
                    <a:pt x="224" y="19"/>
                  </a:lnTo>
                  <a:lnTo>
                    <a:pt x="211" y="24"/>
                  </a:lnTo>
                  <a:lnTo>
                    <a:pt x="201" y="30"/>
                  </a:lnTo>
                  <a:lnTo>
                    <a:pt x="185" y="40"/>
                  </a:lnTo>
                  <a:lnTo>
                    <a:pt x="174" y="50"/>
                  </a:lnTo>
                  <a:lnTo>
                    <a:pt x="164" y="59"/>
                  </a:lnTo>
                  <a:lnTo>
                    <a:pt x="156" y="67"/>
                  </a:lnTo>
                  <a:lnTo>
                    <a:pt x="149" y="76"/>
                  </a:lnTo>
                  <a:lnTo>
                    <a:pt x="143" y="83"/>
                  </a:lnTo>
                  <a:lnTo>
                    <a:pt x="137" y="90"/>
                  </a:lnTo>
                  <a:lnTo>
                    <a:pt x="133" y="97"/>
                  </a:lnTo>
                  <a:lnTo>
                    <a:pt x="123" y="113"/>
                  </a:lnTo>
                  <a:lnTo>
                    <a:pt x="115" y="134"/>
                  </a:lnTo>
                  <a:lnTo>
                    <a:pt x="107" y="159"/>
                  </a:lnTo>
                  <a:lnTo>
                    <a:pt x="101" y="186"/>
                  </a:lnTo>
                  <a:lnTo>
                    <a:pt x="96" y="211"/>
                  </a:lnTo>
                  <a:lnTo>
                    <a:pt x="93" y="232"/>
                  </a:lnTo>
                  <a:lnTo>
                    <a:pt x="90" y="246"/>
                  </a:lnTo>
                  <a:lnTo>
                    <a:pt x="89" y="251"/>
                  </a:lnTo>
                  <a:lnTo>
                    <a:pt x="88" y="255"/>
                  </a:lnTo>
                  <a:lnTo>
                    <a:pt x="82" y="264"/>
                  </a:lnTo>
                  <a:lnTo>
                    <a:pt x="71" y="279"/>
                  </a:lnTo>
                  <a:lnTo>
                    <a:pt x="55" y="299"/>
                  </a:lnTo>
                  <a:lnTo>
                    <a:pt x="47" y="307"/>
                  </a:lnTo>
                  <a:lnTo>
                    <a:pt x="39" y="316"/>
                  </a:lnTo>
                  <a:lnTo>
                    <a:pt x="29" y="326"/>
                  </a:lnTo>
                  <a:lnTo>
                    <a:pt x="21" y="336"/>
                  </a:lnTo>
                  <a:lnTo>
                    <a:pt x="13" y="345"/>
                  </a:lnTo>
                  <a:lnTo>
                    <a:pt x="6" y="353"/>
                  </a:lnTo>
                  <a:lnTo>
                    <a:pt x="1" y="359"/>
                  </a:lnTo>
                  <a:lnTo>
                    <a:pt x="0" y="363"/>
                  </a:lnTo>
                  <a:lnTo>
                    <a:pt x="1" y="370"/>
                  </a:lnTo>
                  <a:lnTo>
                    <a:pt x="4" y="377"/>
                  </a:lnTo>
                  <a:lnTo>
                    <a:pt x="14" y="383"/>
                  </a:lnTo>
                  <a:lnTo>
                    <a:pt x="31" y="386"/>
                  </a:lnTo>
                  <a:lnTo>
                    <a:pt x="44" y="386"/>
                  </a:lnTo>
                  <a:lnTo>
                    <a:pt x="61" y="384"/>
                  </a:lnTo>
                  <a:lnTo>
                    <a:pt x="80" y="380"/>
                  </a:lnTo>
                  <a:lnTo>
                    <a:pt x="97" y="376"/>
                  </a:lnTo>
                  <a:lnTo>
                    <a:pt x="114" y="371"/>
                  </a:lnTo>
                  <a:lnTo>
                    <a:pt x="127" y="367"/>
                  </a:lnTo>
                  <a:lnTo>
                    <a:pt x="136" y="364"/>
                  </a:lnTo>
                  <a:lnTo>
                    <a:pt x="140" y="363"/>
                  </a:lnTo>
                  <a:lnTo>
                    <a:pt x="487" y="239"/>
                  </a:lnTo>
                  <a:lnTo>
                    <a:pt x="490" y="238"/>
                  </a:lnTo>
                  <a:lnTo>
                    <a:pt x="497" y="236"/>
                  </a:lnTo>
                  <a:lnTo>
                    <a:pt x="506" y="233"/>
                  </a:lnTo>
                  <a:lnTo>
                    <a:pt x="517" y="231"/>
                  </a:lnTo>
                  <a:lnTo>
                    <a:pt x="529" y="227"/>
                  </a:lnTo>
                  <a:lnTo>
                    <a:pt x="540" y="224"/>
                  </a:lnTo>
                  <a:lnTo>
                    <a:pt x="550" y="221"/>
                  </a:lnTo>
                  <a:lnTo>
                    <a:pt x="556" y="220"/>
                  </a:lnTo>
                  <a:lnTo>
                    <a:pt x="578" y="213"/>
                  </a:lnTo>
                  <a:lnTo>
                    <a:pt x="596" y="205"/>
                  </a:lnTo>
                  <a:lnTo>
                    <a:pt x="610" y="197"/>
                  </a:lnTo>
                  <a:lnTo>
                    <a:pt x="620" y="189"/>
                  </a:lnTo>
                  <a:lnTo>
                    <a:pt x="627" y="182"/>
                  </a:lnTo>
                  <a:lnTo>
                    <a:pt x="632" y="176"/>
                  </a:lnTo>
                  <a:lnTo>
                    <a:pt x="634" y="172"/>
                  </a:lnTo>
                  <a:lnTo>
                    <a:pt x="636" y="171"/>
                  </a:lnTo>
                  <a:lnTo>
                    <a:pt x="637" y="170"/>
                  </a:lnTo>
                  <a:lnTo>
                    <a:pt x="638" y="166"/>
                  </a:lnTo>
                  <a:lnTo>
                    <a:pt x="638" y="163"/>
                  </a:lnTo>
                  <a:lnTo>
                    <a:pt x="633" y="159"/>
                  </a:lnTo>
                  <a:lnTo>
                    <a:pt x="625" y="158"/>
                  </a:lnTo>
                  <a:lnTo>
                    <a:pt x="610" y="156"/>
                  </a:lnTo>
                  <a:lnTo>
                    <a:pt x="590" y="153"/>
                  </a:lnTo>
                  <a:lnTo>
                    <a:pt x="567" y="150"/>
                  </a:lnTo>
                  <a:lnTo>
                    <a:pt x="545" y="148"/>
                  </a:lnTo>
                  <a:lnTo>
                    <a:pt x="526" y="147"/>
                  </a:lnTo>
                  <a:lnTo>
                    <a:pt x="512" y="144"/>
                  </a:lnTo>
                  <a:lnTo>
                    <a:pt x="507" y="1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22"/>
            <p:cNvSpPr>
              <a:spLocks/>
            </p:cNvSpPr>
            <p:nvPr/>
          </p:nvSpPr>
          <p:spPr bwMode="auto">
            <a:xfrm>
              <a:off x="2550" y="3011"/>
              <a:ext cx="166" cy="102"/>
            </a:xfrm>
            <a:custGeom>
              <a:avLst/>
              <a:gdLst>
                <a:gd name="T0" fmla="*/ 95 w 166"/>
                <a:gd name="T1" fmla="*/ 0 h 204"/>
                <a:gd name="T2" fmla="*/ 94 w 166"/>
                <a:gd name="T3" fmla="*/ 0 h 204"/>
                <a:gd name="T4" fmla="*/ 89 w 166"/>
                <a:gd name="T5" fmla="*/ 1 h 204"/>
                <a:gd name="T6" fmla="*/ 83 w 166"/>
                <a:gd name="T7" fmla="*/ 1 h 204"/>
                <a:gd name="T8" fmla="*/ 76 w 166"/>
                <a:gd name="T9" fmla="*/ 1 h 204"/>
                <a:gd name="T10" fmla="*/ 68 w 166"/>
                <a:gd name="T11" fmla="*/ 1 h 204"/>
                <a:gd name="T12" fmla="*/ 61 w 166"/>
                <a:gd name="T13" fmla="*/ 1 h 204"/>
                <a:gd name="T14" fmla="*/ 55 w 166"/>
                <a:gd name="T15" fmla="*/ 1 h 204"/>
                <a:gd name="T16" fmla="*/ 52 w 166"/>
                <a:gd name="T17" fmla="*/ 1 h 204"/>
                <a:gd name="T18" fmla="*/ 48 w 166"/>
                <a:gd name="T19" fmla="*/ 1 h 204"/>
                <a:gd name="T20" fmla="*/ 48 w 166"/>
                <a:gd name="T21" fmla="*/ 1 h 204"/>
                <a:gd name="T22" fmla="*/ 48 w 166"/>
                <a:gd name="T23" fmla="*/ 1 h 204"/>
                <a:gd name="T24" fmla="*/ 49 w 166"/>
                <a:gd name="T25" fmla="*/ 1 h 204"/>
                <a:gd name="T26" fmla="*/ 47 w 166"/>
                <a:gd name="T27" fmla="*/ 1 h 204"/>
                <a:gd name="T28" fmla="*/ 42 w 166"/>
                <a:gd name="T29" fmla="*/ 1 h 204"/>
                <a:gd name="T30" fmla="*/ 35 w 166"/>
                <a:gd name="T31" fmla="*/ 1 h 204"/>
                <a:gd name="T32" fmla="*/ 28 w 166"/>
                <a:gd name="T33" fmla="*/ 1 h 204"/>
                <a:gd name="T34" fmla="*/ 20 w 166"/>
                <a:gd name="T35" fmla="*/ 1 h 204"/>
                <a:gd name="T36" fmla="*/ 12 w 166"/>
                <a:gd name="T37" fmla="*/ 1 h 204"/>
                <a:gd name="T38" fmla="*/ 5 w 166"/>
                <a:gd name="T39" fmla="*/ 1 h 204"/>
                <a:gd name="T40" fmla="*/ 1 w 166"/>
                <a:gd name="T41" fmla="*/ 1 h 204"/>
                <a:gd name="T42" fmla="*/ 0 w 166"/>
                <a:gd name="T43" fmla="*/ 1 h 204"/>
                <a:gd name="T44" fmla="*/ 0 w 166"/>
                <a:gd name="T45" fmla="*/ 1 h 204"/>
                <a:gd name="T46" fmla="*/ 2 w 166"/>
                <a:gd name="T47" fmla="*/ 1 h 204"/>
                <a:gd name="T48" fmla="*/ 8 w 166"/>
                <a:gd name="T49" fmla="*/ 1 h 204"/>
                <a:gd name="T50" fmla="*/ 16 w 166"/>
                <a:gd name="T51" fmla="*/ 1 h 204"/>
                <a:gd name="T52" fmla="*/ 24 w 166"/>
                <a:gd name="T53" fmla="*/ 1 h 204"/>
                <a:gd name="T54" fmla="*/ 30 w 166"/>
                <a:gd name="T55" fmla="*/ 1 h 204"/>
                <a:gd name="T56" fmla="*/ 33 w 166"/>
                <a:gd name="T57" fmla="*/ 1 h 204"/>
                <a:gd name="T58" fmla="*/ 32 w 166"/>
                <a:gd name="T59" fmla="*/ 1 h 204"/>
                <a:gd name="T60" fmla="*/ 30 w 166"/>
                <a:gd name="T61" fmla="*/ 1 h 204"/>
                <a:gd name="T62" fmla="*/ 29 w 166"/>
                <a:gd name="T63" fmla="*/ 1 h 204"/>
                <a:gd name="T64" fmla="*/ 33 w 166"/>
                <a:gd name="T65" fmla="*/ 1 h 204"/>
                <a:gd name="T66" fmla="*/ 39 w 166"/>
                <a:gd name="T67" fmla="*/ 1 h 204"/>
                <a:gd name="T68" fmla="*/ 44 w 166"/>
                <a:gd name="T69" fmla="*/ 1 h 204"/>
                <a:gd name="T70" fmla="*/ 52 w 166"/>
                <a:gd name="T71" fmla="*/ 1 h 204"/>
                <a:gd name="T72" fmla="*/ 60 w 166"/>
                <a:gd name="T73" fmla="*/ 1 h 204"/>
                <a:gd name="T74" fmla="*/ 69 w 166"/>
                <a:gd name="T75" fmla="*/ 1 h 204"/>
                <a:gd name="T76" fmla="*/ 75 w 166"/>
                <a:gd name="T77" fmla="*/ 1 h 204"/>
                <a:gd name="T78" fmla="*/ 77 w 166"/>
                <a:gd name="T79" fmla="*/ 1 h 204"/>
                <a:gd name="T80" fmla="*/ 79 w 166"/>
                <a:gd name="T81" fmla="*/ 1 h 204"/>
                <a:gd name="T82" fmla="*/ 81 w 166"/>
                <a:gd name="T83" fmla="*/ 1 h 204"/>
                <a:gd name="T84" fmla="*/ 86 w 166"/>
                <a:gd name="T85" fmla="*/ 1 h 204"/>
                <a:gd name="T86" fmla="*/ 94 w 166"/>
                <a:gd name="T87" fmla="*/ 1 h 204"/>
                <a:gd name="T88" fmla="*/ 103 w 166"/>
                <a:gd name="T89" fmla="*/ 1 h 204"/>
                <a:gd name="T90" fmla="*/ 109 w 166"/>
                <a:gd name="T91" fmla="*/ 1 h 204"/>
                <a:gd name="T92" fmla="*/ 115 w 166"/>
                <a:gd name="T93" fmla="*/ 1 h 204"/>
                <a:gd name="T94" fmla="*/ 122 w 166"/>
                <a:gd name="T95" fmla="*/ 1 h 204"/>
                <a:gd name="T96" fmla="*/ 129 w 166"/>
                <a:gd name="T97" fmla="*/ 1 h 204"/>
                <a:gd name="T98" fmla="*/ 134 w 166"/>
                <a:gd name="T99" fmla="*/ 1 h 204"/>
                <a:gd name="T100" fmla="*/ 138 w 166"/>
                <a:gd name="T101" fmla="*/ 1 h 204"/>
                <a:gd name="T102" fmla="*/ 142 w 166"/>
                <a:gd name="T103" fmla="*/ 1 h 204"/>
                <a:gd name="T104" fmla="*/ 143 w 166"/>
                <a:gd name="T105" fmla="*/ 1 h 204"/>
                <a:gd name="T106" fmla="*/ 166 w 166"/>
                <a:gd name="T107" fmla="*/ 1 h 204"/>
                <a:gd name="T108" fmla="*/ 161 w 166"/>
                <a:gd name="T109" fmla="*/ 1 h 204"/>
                <a:gd name="T110" fmla="*/ 95 w 166"/>
                <a:gd name="T111" fmla="*/ 0 h 2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4"/>
                <a:gd name="T170" fmla="*/ 166 w 166"/>
                <a:gd name="T171" fmla="*/ 204 h 2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4">
                  <a:moveTo>
                    <a:pt x="95" y="0"/>
                  </a:moveTo>
                  <a:lnTo>
                    <a:pt x="94" y="0"/>
                  </a:lnTo>
                  <a:lnTo>
                    <a:pt x="89" y="2"/>
                  </a:lnTo>
                  <a:lnTo>
                    <a:pt x="83" y="4"/>
                  </a:lnTo>
                  <a:lnTo>
                    <a:pt x="76" y="6"/>
                  </a:lnTo>
                  <a:lnTo>
                    <a:pt x="68" y="10"/>
                  </a:lnTo>
                  <a:lnTo>
                    <a:pt x="61" y="12"/>
                  </a:lnTo>
                  <a:lnTo>
                    <a:pt x="55" y="15"/>
                  </a:lnTo>
                  <a:lnTo>
                    <a:pt x="52" y="18"/>
                  </a:lnTo>
                  <a:lnTo>
                    <a:pt x="48" y="25"/>
                  </a:lnTo>
                  <a:lnTo>
                    <a:pt x="48" y="34"/>
                  </a:lnTo>
                  <a:lnTo>
                    <a:pt x="48" y="41"/>
                  </a:lnTo>
                  <a:lnTo>
                    <a:pt x="49" y="44"/>
                  </a:lnTo>
                  <a:lnTo>
                    <a:pt x="47" y="45"/>
                  </a:lnTo>
                  <a:lnTo>
                    <a:pt x="42" y="48"/>
                  </a:lnTo>
                  <a:lnTo>
                    <a:pt x="35" y="52"/>
                  </a:lnTo>
                  <a:lnTo>
                    <a:pt x="28" y="58"/>
                  </a:lnTo>
                  <a:lnTo>
                    <a:pt x="20" y="66"/>
                  </a:lnTo>
                  <a:lnTo>
                    <a:pt x="12" y="75"/>
                  </a:lnTo>
                  <a:lnTo>
                    <a:pt x="5" y="85"/>
                  </a:lnTo>
                  <a:lnTo>
                    <a:pt x="1" y="91"/>
                  </a:lnTo>
                  <a:lnTo>
                    <a:pt x="0" y="101"/>
                  </a:lnTo>
                  <a:lnTo>
                    <a:pt x="0" y="111"/>
                  </a:lnTo>
                  <a:lnTo>
                    <a:pt x="2" y="124"/>
                  </a:lnTo>
                  <a:lnTo>
                    <a:pt x="8" y="134"/>
                  </a:lnTo>
                  <a:lnTo>
                    <a:pt x="16" y="142"/>
                  </a:lnTo>
                  <a:lnTo>
                    <a:pt x="24" y="144"/>
                  </a:lnTo>
                  <a:lnTo>
                    <a:pt x="30" y="146"/>
                  </a:lnTo>
                  <a:lnTo>
                    <a:pt x="33" y="146"/>
                  </a:lnTo>
                  <a:lnTo>
                    <a:pt x="32" y="149"/>
                  </a:lnTo>
                  <a:lnTo>
                    <a:pt x="30" y="157"/>
                  </a:lnTo>
                  <a:lnTo>
                    <a:pt x="29" y="168"/>
                  </a:lnTo>
                  <a:lnTo>
                    <a:pt x="33" y="177"/>
                  </a:lnTo>
                  <a:lnTo>
                    <a:pt x="39" y="184"/>
                  </a:lnTo>
                  <a:lnTo>
                    <a:pt x="44" y="188"/>
                  </a:lnTo>
                  <a:lnTo>
                    <a:pt x="52" y="191"/>
                  </a:lnTo>
                  <a:lnTo>
                    <a:pt x="60" y="191"/>
                  </a:lnTo>
                  <a:lnTo>
                    <a:pt x="69" y="188"/>
                  </a:lnTo>
                  <a:lnTo>
                    <a:pt x="75" y="185"/>
                  </a:lnTo>
                  <a:lnTo>
                    <a:pt x="77" y="183"/>
                  </a:lnTo>
                  <a:lnTo>
                    <a:pt x="79" y="181"/>
                  </a:lnTo>
                  <a:lnTo>
                    <a:pt x="81" y="185"/>
                  </a:lnTo>
                  <a:lnTo>
                    <a:pt x="86" y="193"/>
                  </a:lnTo>
                  <a:lnTo>
                    <a:pt x="94" y="201"/>
                  </a:lnTo>
                  <a:lnTo>
                    <a:pt x="103" y="204"/>
                  </a:lnTo>
                  <a:lnTo>
                    <a:pt x="109" y="203"/>
                  </a:lnTo>
                  <a:lnTo>
                    <a:pt x="115" y="201"/>
                  </a:lnTo>
                  <a:lnTo>
                    <a:pt x="122" y="196"/>
                  </a:lnTo>
                  <a:lnTo>
                    <a:pt x="129" y="192"/>
                  </a:lnTo>
                  <a:lnTo>
                    <a:pt x="134" y="187"/>
                  </a:lnTo>
                  <a:lnTo>
                    <a:pt x="138" y="183"/>
                  </a:lnTo>
                  <a:lnTo>
                    <a:pt x="142" y="180"/>
                  </a:lnTo>
                  <a:lnTo>
                    <a:pt x="143" y="179"/>
                  </a:lnTo>
                  <a:lnTo>
                    <a:pt x="166" y="141"/>
                  </a:lnTo>
                  <a:lnTo>
                    <a:pt x="161" y="36"/>
                  </a:lnTo>
                  <a:lnTo>
                    <a:pt x="9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23"/>
            <p:cNvSpPr>
              <a:spLocks/>
            </p:cNvSpPr>
            <p:nvPr/>
          </p:nvSpPr>
          <p:spPr bwMode="auto">
            <a:xfrm>
              <a:off x="2664" y="3439"/>
              <a:ext cx="468" cy="99"/>
            </a:xfrm>
            <a:custGeom>
              <a:avLst/>
              <a:gdLst>
                <a:gd name="T0" fmla="*/ 0 w 468"/>
                <a:gd name="T1" fmla="*/ 1 h 198"/>
                <a:gd name="T2" fmla="*/ 10 w 468"/>
                <a:gd name="T3" fmla="*/ 1 h 198"/>
                <a:gd name="T4" fmla="*/ 36 w 468"/>
                <a:gd name="T5" fmla="*/ 1 h 198"/>
                <a:gd name="T6" fmla="*/ 62 w 468"/>
                <a:gd name="T7" fmla="*/ 1 h 198"/>
                <a:gd name="T8" fmla="*/ 77 w 468"/>
                <a:gd name="T9" fmla="*/ 1 h 198"/>
                <a:gd name="T10" fmla="*/ 96 w 468"/>
                <a:gd name="T11" fmla="*/ 1 h 198"/>
                <a:gd name="T12" fmla="*/ 110 w 468"/>
                <a:gd name="T13" fmla="*/ 1 h 198"/>
                <a:gd name="T14" fmla="*/ 117 w 468"/>
                <a:gd name="T15" fmla="*/ 1 h 198"/>
                <a:gd name="T16" fmla="*/ 134 w 468"/>
                <a:gd name="T17" fmla="*/ 1 h 198"/>
                <a:gd name="T18" fmla="*/ 151 w 468"/>
                <a:gd name="T19" fmla="*/ 1 h 198"/>
                <a:gd name="T20" fmla="*/ 161 w 468"/>
                <a:gd name="T21" fmla="*/ 1 h 198"/>
                <a:gd name="T22" fmla="*/ 171 w 468"/>
                <a:gd name="T23" fmla="*/ 1 h 198"/>
                <a:gd name="T24" fmla="*/ 185 w 468"/>
                <a:gd name="T25" fmla="*/ 1 h 198"/>
                <a:gd name="T26" fmla="*/ 200 w 468"/>
                <a:gd name="T27" fmla="*/ 1 h 198"/>
                <a:gd name="T28" fmla="*/ 204 w 468"/>
                <a:gd name="T29" fmla="*/ 1 h 198"/>
                <a:gd name="T30" fmla="*/ 213 w 468"/>
                <a:gd name="T31" fmla="*/ 1 h 198"/>
                <a:gd name="T32" fmla="*/ 236 w 468"/>
                <a:gd name="T33" fmla="*/ 1 h 198"/>
                <a:gd name="T34" fmla="*/ 261 w 468"/>
                <a:gd name="T35" fmla="*/ 1 h 198"/>
                <a:gd name="T36" fmla="*/ 296 w 468"/>
                <a:gd name="T37" fmla="*/ 1 h 198"/>
                <a:gd name="T38" fmla="*/ 328 w 468"/>
                <a:gd name="T39" fmla="*/ 1 h 198"/>
                <a:gd name="T40" fmla="*/ 348 w 468"/>
                <a:gd name="T41" fmla="*/ 1 h 198"/>
                <a:gd name="T42" fmla="*/ 358 w 468"/>
                <a:gd name="T43" fmla="*/ 1 h 198"/>
                <a:gd name="T44" fmla="*/ 371 w 468"/>
                <a:gd name="T45" fmla="*/ 1 h 198"/>
                <a:gd name="T46" fmla="*/ 385 w 468"/>
                <a:gd name="T47" fmla="*/ 1 h 198"/>
                <a:gd name="T48" fmla="*/ 401 w 468"/>
                <a:gd name="T49" fmla="*/ 1 h 198"/>
                <a:gd name="T50" fmla="*/ 421 w 468"/>
                <a:gd name="T51" fmla="*/ 1 h 198"/>
                <a:gd name="T52" fmla="*/ 425 w 468"/>
                <a:gd name="T53" fmla="*/ 1 h 198"/>
                <a:gd name="T54" fmla="*/ 425 w 468"/>
                <a:gd name="T55" fmla="*/ 1 h 198"/>
                <a:gd name="T56" fmla="*/ 425 w 468"/>
                <a:gd name="T57" fmla="*/ 1 h 198"/>
                <a:gd name="T58" fmla="*/ 425 w 468"/>
                <a:gd name="T59" fmla="*/ 1 h 198"/>
                <a:gd name="T60" fmla="*/ 425 w 468"/>
                <a:gd name="T61" fmla="*/ 1 h 198"/>
                <a:gd name="T62" fmla="*/ 466 w 468"/>
                <a:gd name="T63" fmla="*/ 1 h 198"/>
                <a:gd name="T64" fmla="*/ 466 w 468"/>
                <a:gd name="T65" fmla="*/ 1 h 198"/>
                <a:gd name="T66" fmla="*/ 453 w 468"/>
                <a:gd name="T67" fmla="*/ 1 h 198"/>
                <a:gd name="T68" fmla="*/ 410 w 468"/>
                <a:gd name="T69" fmla="*/ 1 h 198"/>
                <a:gd name="T70" fmla="*/ 354 w 468"/>
                <a:gd name="T71" fmla="*/ 1 h 198"/>
                <a:gd name="T72" fmla="*/ 311 w 468"/>
                <a:gd name="T73" fmla="*/ 1 h 198"/>
                <a:gd name="T74" fmla="*/ 332 w 468"/>
                <a:gd name="T75" fmla="*/ 1 h 198"/>
                <a:gd name="T76" fmla="*/ 328 w 468"/>
                <a:gd name="T77" fmla="*/ 1 h 198"/>
                <a:gd name="T78" fmla="*/ 317 w 468"/>
                <a:gd name="T79" fmla="*/ 1 h 198"/>
                <a:gd name="T80" fmla="*/ 304 w 468"/>
                <a:gd name="T81" fmla="*/ 1 h 198"/>
                <a:gd name="T82" fmla="*/ 295 w 468"/>
                <a:gd name="T83" fmla="*/ 1 h 198"/>
                <a:gd name="T84" fmla="*/ 281 w 468"/>
                <a:gd name="T85" fmla="*/ 1 h 198"/>
                <a:gd name="T86" fmla="*/ 257 w 468"/>
                <a:gd name="T87" fmla="*/ 1 h 198"/>
                <a:gd name="T88" fmla="*/ 231 w 468"/>
                <a:gd name="T89" fmla="*/ 1 h 198"/>
                <a:gd name="T90" fmla="*/ 213 w 468"/>
                <a:gd name="T91" fmla="*/ 1 h 198"/>
                <a:gd name="T92" fmla="*/ 178 w 468"/>
                <a:gd name="T93" fmla="*/ 1 h 198"/>
                <a:gd name="T94" fmla="*/ 121 w 468"/>
                <a:gd name="T95" fmla="*/ 1 h 198"/>
                <a:gd name="T96" fmla="*/ 67 w 468"/>
                <a:gd name="T97" fmla="*/ 1 h 198"/>
                <a:gd name="T98" fmla="*/ 43 w 468"/>
                <a:gd name="T99" fmla="*/ 0 h 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98"/>
                <a:gd name="T152" fmla="*/ 468 w 468"/>
                <a:gd name="T153" fmla="*/ 198 h 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98">
                  <a:moveTo>
                    <a:pt x="43" y="0"/>
                  </a:moveTo>
                  <a:lnTo>
                    <a:pt x="0" y="47"/>
                  </a:lnTo>
                  <a:lnTo>
                    <a:pt x="3" y="48"/>
                  </a:lnTo>
                  <a:lnTo>
                    <a:pt x="10" y="53"/>
                  </a:lnTo>
                  <a:lnTo>
                    <a:pt x="22" y="58"/>
                  </a:lnTo>
                  <a:lnTo>
                    <a:pt x="36" y="65"/>
                  </a:lnTo>
                  <a:lnTo>
                    <a:pt x="49" y="72"/>
                  </a:lnTo>
                  <a:lnTo>
                    <a:pt x="62" y="79"/>
                  </a:lnTo>
                  <a:lnTo>
                    <a:pt x="71" y="86"/>
                  </a:lnTo>
                  <a:lnTo>
                    <a:pt x="77" y="91"/>
                  </a:lnTo>
                  <a:lnTo>
                    <a:pt x="86" y="98"/>
                  </a:lnTo>
                  <a:lnTo>
                    <a:pt x="96" y="102"/>
                  </a:lnTo>
                  <a:lnTo>
                    <a:pt x="106" y="105"/>
                  </a:lnTo>
                  <a:lnTo>
                    <a:pt x="110" y="106"/>
                  </a:lnTo>
                  <a:lnTo>
                    <a:pt x="113" y="105"/>
                  </a:lnTo>
                  <a:lnTo>
                    <a:pt x="117" y="103"/>
                  </a:lnTo>
                  <a:lnTo>
                    <a:pt x="126" y="101"/>
                  </a:lnTo>
                  <a:lnTo>
                    <a:pt x="134" y="99"/>
                  </a:lnTo>
                  <a:lnTo>
                    <a:pt x="143" y="95"/>
                  </a:lnTo>
                  <a:lnTo>
                    <a:pt x="151" y="93"/>
                  </a:lnTo>
                  <a:lnTo>
                    <a:pt x="157" y="92"/>
                  </a:lnTo>
                  <a:lnTo>
                    <a:pt x="161" y="92"/>
                  </a:lnTo>
                  <a:lnTo>
                    <a:pt x="166" y="93"/>
                  </a:lnTo>
                  <a:lnTo>
                    <a:pt x="171" y="93"/>
                  </a:lnTo>
                  <a:lnTo>
                    <a:pt x="177" y="95"/>
                  </a:lnTo>
                  <a:lnTo>
                    <a:pt x="185" y="103"/>
                  </a:lnTo>
                  <a:lnTo>
                    <a:pt x="194" y="120"/>
                  </a:lnTo>
                  <a:lnTo>
                    <a:pt x="200" y="140"/>
                  </a:lnTo>
                  <a:lnTo>
                    <a:pt x="203" y="160"/>
                  </a:lnTo>
                  <a:lnTo>
                    <a:pt x="204" y="175"/>
                  </a:lnTo>
                  <a:lnTo>
                    <a:pt x="207" y="183"/>
                  </a:lnTo>
                  <a:lnTo>
                    <a:pt x="213" y="189"/>
                  </a:lnTo>
                  <a:lnTo>
                    <a:pt x="223" y="193"/>
                  </a:lnTo>
                  <a:lnTo>
                    <a:pt x="236" y="197"/>
                  </a:lnTo>
                  <a:lnTo>
                    <a:pt x="247" y="198"/>
                  </a:lnTo>
                  <a:lnTo>
                    <a:pt x="261" y="198"/>
                  </a:lnTo>
                  <a:lnTo>
                    <a:pt x="277" y="197"/>
                  </a:lnTo>
                  <a:lnTo>
                    <a:pt x="296" y="196"/>
                  </a:lnTo>
                  <a:lnTo>
                    <a:pt x="312" y="194"/>
                  </a:lnTo>
                  <a:lnTo>
                    <a:pt x="328" y="193"/>
                  </a:lnTo>
                  <a:lnTo>
                    <a:pt x="341" y="192"/>
                  </a:lnTo>
                  <a:lnTo>
                    <a:pt x="348" y="191"/>
                  </a:lnTo>
                  <a:lnTo>
                    <a:pt x="352" y="191"/>
                  </a:lnTo>
                  <a:lnTo>
                    <a:pt x="358" y="191"/>
                  </a:lnTo>
                  <a:lnTo>
                    <a:pt x="365" y="190"/>
                  </a:lnTo>
                  <a:lnTo>
                    <a:pt x="371" y="190"/>
                  </a:lnTo>
                  <a:lnTo>
                    <a:pt x="378" y="188"/>
                  </a:lnTo>
                  <a:lnTo>
                    <a:pt x="385" y="185"/>
                  </a:lnTo>
                  <a:lnTo>
                    <a:pt x="393" y="181"/>
                  </a:lnTo>
                  <a:lnTo>
                    <a:pt x="401" y="175"/>
                  </a:lnTo>
                  <a:lnTo>
                    <a:pt x="413" y="162"/>
                  </a:lnTo>
                  <a:lnTo>
                    <a:pt x="421" y="153"/>
                  </a:lnTo>
                  <a:lnTo>
                    <a:pt x="424" y="145"/>
                  </a:lnTo>
                  <a:lnTo>
                    <a:pt x="425" y="139"/>
                  </a:lnTo>
                  <a:lnTo>
                    <a:pt x="425" y="133"/>
                  </a:lnTo>
                  <a:lnTo>
                    <a:pt x="425" y="128"/>
                  </a:lnTo>
                  <a:lnTo>
                    <a:pt x="425" y="122"/>
                  </a:lnTo>
                  <a:lnTo>
                    <a:pt x="425" y="116"/>
                  </a:lnTo>
                  <a:lnTo>
                    <a:pt x="425" y="109"/>
                  </a:lnTo>
                  <a:lnTo>
                    <a:pt x="425" y="101"/>
                  </a:lnTo>
                  <a:lnTo>
                    <a:pt x="425" y="94"/>
                  </a:lnTo>
                  <a:lnTo>
                    <a:pt x="425" y="91"/>
                  </a:lnTo>
                  <a:lnTo>
                    <a:pt x="465" y="65"/>
                  </a:lnTo>
                  <a:lnTo>
                    <a:pt x="466" y="63"/>
                  </a:lnTo>
                  <a:lnTo>
                    <a:pt x="468" y="56"/>
                  </a:lnTo>
                  <a:lnTo>
                    <a:pt x="466" y="50"/>
                  </a:lnTo>
                  <a:lnTo>
                    <a:pt x="463" y="48"/>
                  </a:lnTo>
                  <a:lnTo>
                    <a:pt x="453" y="49"/>
                  </a:lnTo>
                  <a:lnTo>
                    <a:pt x="435" y="53"/>
                  </a:lnTo>
                  <a:lnTo>
                    <a:pt x="410" y="57"/>
                  </a:lnTo>
                  <a:lnTo>
                    <a:pt x="381" y="62"/>
                  </a:lnTo>
                  <a:lnTo>
                    <a:pt x="354" y="68"/>
                  </a:lnTo>
                  <a:lnTo>
                    <a:pt x="329" y="72"/>
                  </a:lnTo>
                  <a:lnTo>
                    <a:pt x="311" y="76"/>
                  </a:lnTo>
                  <a:lnTo>
                    <a:pt x="305" y="77"/>
                  </a:lnTo>
                  <a:lnTo>
                    <a:pt x="332" y="22"/>
                  </a:lnTo>
                  <a:lnTo>
                    <a:pt x="331" y="22"/>
                  </a:lnTo>
                  <a:lnTo>
                    <a:pt x="328" y="22"/>
                  </a:lnTo>
                  <a:lnTo>
                    <a:pt x="323" y="22"/>
                  </a:lnTo>
                  <a:lnTo>
                    <a:pt x="317" y="23"/>
                  </a:lnTo>
                  <a:lnTo>
                    <a:pt x="310" y="23"/>
                  </a:lnTo>
                  <a:lnTo>
                    <a:pt x="304" y="24"/>
                  </a:lnTo>
                  <a:lnTo>
                    <a:pt x="298" y="24"/>
                  </a:lnTo>
                  <a:lnTo>
                    <a:pt x="295" y="25"/>
                  </a:lnTo>
                  <a:lnTo>
                    <a:pt x="290" y="26"/>
                  </a:lnTo>
                  <a:lnTo>
                    <a:pt x="281" y="29"/>
                  </a:lnTo>
                  <a:lnTo>
                    <a:pt x="270" y="32"/>
                  </a:lnTo>
                  <a:lnTo>
                    <a:pt x="257" y="37"/>
                  </a:lnTo>
                  <a:lnTo>
                    <a:pt x="244" y="40"/>
                  </a:lnTo>
                  <a:lnTo>
                    <a:pt x="231" y="43"/>
                  </a:lnTo>
                  <a:lnTo>
                    <a:pt x="221" y="46"/>
                  </a:lnTo>
                  <a:lnTo>
                    <a:pt x="213" y="47"/>
                  </a:lnTo>
                  <a:lnTo>
                    <a:pt x="201" y="45"/>
                  </a:lnTo>
                  <a:lnTo>
                    <a:pt x="178" y="40"/>
                  </a:lnTo>
                  <a:lnTo>
                    <a:pt x="151" y="32"/>
                  </a:lnTo>
                  <a:lnTo>
                    <a:pt x="121" y="23"/>
                  </a:lnTo>
                  <a:lnTo>
                    <a:pt x="93" y="15"/>
                  </a:lnTo>
                  <a:lnTo>
                    <a:pt x="67" y="7"/>
                  </a:lnTo>
                  <a:lnTo>
                    <a:pt x="50" y="2"/>
                  </a:lnTo>
                  <a:lnTo>
                    <a:pt x="43" y="0"/>
                  </a:lnTo>
                  <a:close/>
                </a:path>
              </a:pathLst>
            </a:custGeom>
            <a:solidFill>
              <a:srgbClr val="B25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24"/>
            <p:cNvSpPr>
              <a:spLocks/>
            </p:cNvSpPr>
            <p:nvPr/>
          </p:nvSpPr>
          <p:spPr bwMode="auto">
            <a:xfrm>
              <a:off x="3370" y="3093"/>
              <a:ext cx="354" cy="246"/>
            </a:xfrm>
            <a:custGeom>
              <a:avLst/>
              <a:gdLst>
                <a:gd name="T0" fmla="*/ 145 w 354"/>
                <a:gd name="T1" fmla="*/ 1 h 491"/>
                <a:gd name="T2" fmla="*/ 123 w 354"/>
                <a:gd name="T3" fmla="*/ 1 h 491"/>
                <a:gd name="T4" fmla="*/ 102 w 354"/>
                <a:gd name="T5" fmla="*/ 1 h 491"/>
                <a:gd name="T6" fmla="*/ 86 w 354"/>
                <a:gd name="T7" fmla="*/ 1 h 491"/>
                <a:gd name="T8" fmla="*/ 78 w 354"/>
                <a:gd name="T9" fmla="*/ 1 h 491"/>
                <a:gd name="T10" fmla="*/ 65 w 354"/>
                <a:gd name="T11" fmla="*/ 1 h 491"/>
                <a:gd name="T12" fmla="*/ 49 w 354"/>
                <a:gd name="T13" fmla="*/ 1 h 491"/>
                <a:gd name="T14" fmla="*/ 41 w 354"/>
                <a:gd name="T15" fmla="*/ 1 h 491"/>
                <a:gd name="T16" fmla="*/ 39 w 354"/>
                <a:gd name="T17" fmla="*/ 1 h 491"/>
                <a:gd name="T18" fmla="*/ 37 w 354"/>
                <a:gd name="T19" fmla="*/ 1 h 491"/>
                <a:gd name="T20" fmla="*/ 34 w 354"/>
                <a:gd name="T21" fmla="*/ 1 h 491"/>
                <a:gd name="T22" fmla="*/ 25 w 354"/>
                <a:gd name="T23" fmla="*/ 1 h 491"/>
                <a:gd name="T24" fmla="*/ 11 w 354"/>
                <a:gd name="T25" fmla="*/ 1 h 491"/>
                <a:gd name="T26" fmla="*/ 1 w 354"/>
                <a:gd name="T27" fmla="*/ 1 h 491"/>
                <a:gd name="T28" fmla="*/ 1 w 354"/>
                <a:gd name="T29" fmla="*/ 1 h 491"/>
                <a:gd name="T30" fmla="*/ 8 w 354"/>
                <a:gd name="T31" fmla="*/ 1 h 491"/>
                <a:gd name="T32" fmla="*/ 21 w 354"/>
                <a:gd name="T33" fmla="*/ 1 h 491"/>
                <a:gd name="T34" fmla="*/ 34 w 354"/>
                <a:gd name="T35" fmla="*/ 1 h 491"/>
                <a:gd name="T36" fmla="*/ 49 w 354"/>
                <a:gd name="T37" fmla="*/ 1 h 491"/>
                <a:gd name="T38" fmla="*/ 61 w 354"/>
                <a:gd name="T39" fmla="*/ 1 h 491"/>
                <a:gd name="T40" fmla="*/ 71 w 354"/>
                <a:gd name="T41" fmla="*/ 1 h 491"/>
                <a:gd name="T42" fmla="*/ 88 w 354"/>
                <a:gd name="T43" fmla="*/ 1 h 491"/>
                <a:gd name="T44" fmla="*/ 107 w 354"/>
                <a:gd name="T45" fmla="*/ 1 h 491"/>
                <a:gd name="T46" fmla="*/ 121 w 354"/>
                <a:gd name="T47" fmla="*/ 1 h 491"/>
                <a:gd name="T48" fmla="*/ 126 w 354"/>
                <a:gd name="T49" fmla="*/ 1 h 491"/>
                <a:gd name="T50" fmla="*/ 136 w 354"/>
                <a:gd name="T51" fmla="*/ 1 h 491"/>
                <a:gd name="T52" fmla="*/ 153 w 354"/>
                <a:gd name="T53" fmla="*/ 1 h 491"/>
                <a:gd name="T54" fmla="*/ 168 w 354"/>
                <a:gd name="T55" fmla="*/ 1 h 491"/>
                <a:gd name="T56" fmla="*/ 176 w 354"/>
                <a:gd name="T57" fmla="*/ 1 h 491"/>
                <a:gd name="T58" fmla="*/ 187 w 354"/>
                <a:gd name="T59" fmla="*/ 1 h 491"/>
                <a:gd name="T60" fmla="*/ 201 w 354"/>
                <a:gd name="T61" fmla="*/ 1 h 491"/>
                <a:gd name="T62" fmla="*/ 216 w 354"/>
                <a:gd name="T63" fmla="*/ 1 h 491"/>
                <a:gd name="T64" fmla="*/ 234 w 354"/>
                <a:gd name="T65" fmla="*/ 1 h 491"/>
                <a:gd name="T66" fmla="*/ 252 w 354"/>
                <a:gd name="T67" fmla="*/ 1 h 491"/>
                <a:gd name="T68" fmla="*/ 266 w 354"/>
                <a:gd name="T69" fmla="*/ 1 h 491"/>
                <a:gd name="T70" fmla="*/ 277 w 354"/>
                <a:gd name="T71" fmla="*/ 1 h 491"/>
                <a:gd name="T72" fmla="*/ 287 w 354"/>
                <a:gd name="T73" fmla="*/ 1 h 491"/>
                <a:gd name="T74" fmla="*/ 294 w 354"/>
                <a:gd name="T75" fmla="*/ 1 h 491"/>
                <a:gd name="T76" fmla="*/ 301 w 354"/>
                <a:gd name="T77" fmla="*/ 1 h 491"/>
                <a:gd name="T78" fmla="*/ 300 w 354"/>
                <a:gd name="T79" fmla="*/ 1 h 491"/>
                <a:gd name="T80" fmla="*/ 302 w 354"/>
                <a:gd name="T81" fmla="*/ 1 h 491"/>
                <a:gd name="T82" fmla="*/ 299 w 354"/>
                <a:gd name="T83" fmla="*/ 1 h 491"/>
                <a:gd name="T84" fmla="*/ 290 w 354"/>
                <a:gd name="T85" fmla="*/ 1 h 491"/>
                <a:gd name="T86" fmla="*/ 283 w 354"/>
                <a:gd name="T87" fmla="*/ 1 h 491"/>
                <a:gd name="T88" fmla="*/ 280 w 354"/>
                <a:gd name="T89" fmla="*/ 1 h 491"/>
                <a:gd name="T90" fmla="*/ 351 w 354"/>
                <a:gd name="T91" fmla="*/ 1 h 491"/>
                <a:gd name="T92" fmla="*/ 354 w 354"/>
                <a:gd name="T93" fmla="*/ 1 h 491"/>
                <a:gd name="T94" fmla="*/ 341 w 354"/>
                <a:gd name="T95" fmla="*/ 0 h 491"/>
                <a:gd name="T96" fmla="*/ 306 w 354"/>
                <a:gd name="T97" fmla="*/ 1 h 491"/>
                <a:gd name="T98" fmla="*/ 249 w 354"/>
                <a:gd name="T99" fmla="*/ 1 h 491"/>
                <a:gd name="T100" fmla="*/ 195 w 354"/>
                <a:gd name="T101" fmla="*/ 1 h 491"/>
                <a:gd name="T102" fmla="*/ 172 w 354"/>
                <a:gd name="T103" fmla="*/ 1 h 491"/>
                <a:gd name="T104" fmla="*/ 172 w 354"/>
                <a:gd name="T105" fmla="*/ 1 h 491"/>
                <a:gd name="T106" fmla="*/ 154 w 354"/>
                <a:gd name="T107" fmla="*/ 1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4"/>
                <a:gd name="T163" fmla="*/ 0 h 491"/>
                <a:gd name="T164" fmla="*/ 354 w 354"/>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4" h="491">
                  <a:moveTo>
                    <a:pt x="154" y="15"/>
                  </a:moveTo>
                  <a:lnTo>
                    <a:pt x="145" y="20"/>
                  </a:lnTo>
                  <a:lnTo>
                    <a:pt x="135" y="27"/>
                  </a:lnTo>
                  <a:lnTo>
                    <a:pt x="123" y="38"/>
                  </a:lnTo>
                  <a:lnTo>
                    <a:pt x="113" y="50"/>
                  </a:lnTo>
                  <a:lnTo>
                    <a:pt x="102" y="61"/>
                  </a:lnTo>
                  <a:lnTo>
                    <a:pt x="93" y="72"/>
                  </a:lnTo>
                  <a:lnTo>
                    <a:pt x="86" y="80"/>
                  </a:lnTo>
                  <a:lnTo>
                    <a:pt x="82" y="84"/>
                  </a:lnTo>
                  <a:lnTo>
                    <a:pt x="78" y="91"/>
                  </a:lnTo>
                  <a:lnTo>
                    <a:pt x="72" y="103"/>
                  </a:lnTo>
                  <a:lnTo>
                    <a:pt x="65" y="115"/>
                  </a:lnTo>
                  <a:lnTo>
                    <a:pt x="57" y="126"/>
                  </a:lnTo>
                  <a:lnTo>
                    <a:pt x="49" y="137"/>
                  </a:lnTo>
                  <a:lnTo>
                    <a:pt x="45" y="151"/>
                  </a:lnTo>
                  <a:lnTo>
                    <a:pt x="41" y="165"/>
                  </a:lnTo>
                  <a:lnTo>
                    <a:pt x="40" y="175"/>
                  </a:lnTo>
                  <a:lnTo>
                    <a:pt x="39" y="194"/>
                  </a:lnTo>
                  <a:lnTo>
                    <a:pt x="38" y="224"/>
                  </a:lnTo>
                  <a:lnTo>
                    <a:pt x="37" y="254"/>
                  </a:lnTo>
                  <a:lnTo>
                    <a:pt x="35" y="269"/>
                  </a:lnTo>
                  <a:lnTo>
                    <a:pt x="34" y="274"/>
                  </a:lnTo>
                  <a:lnTo>
                    <a:pt x="29" y="286"/>
                  </a:lnTo>
                  <a:lnTo>
                    <a:pt x="25" y="302"/>
                  </a:lnTo>
                  <a:lnTo>
                    <a:pt x="18" y="319"/>
                  </a:lnTo>
                  <a:lnTo>
                    <a:pt x="11" y="337"/>
                  </a:lnTo>
                  <a:lnTo>
                    <a:pt x="6" y="352"/>
                  </a:lnTo>
                  <a:lnTo>
                    <a:pt x="1" y="363"/>
                  </a:lnTo>
                  <a:lnTo>
                    <a:pt x="0" y="370"/>
                  </a:lnTo>
                  <a:lnTo>
                    <a:pt x="1" y="387"/>
                  </a:lnTo>
                  <a:lnTo>
                    <a:pt x="4" y="417"/>
                  </a:lnTo>
                  <a:lnTo>
                    <a:pt x="8" y="448"/>
                  </a:lnTo>
                  <a:lnTo>
                    <a:pt x="15" y="470"/>
                  </a:lnTo>
                  <a:lnTo>
                    <a:pt x="21" y="476"/>
                  </a:lnTo>
                  <a:lnTo>
                    <a:pt x="27" y="481"/>
                  </a:lnTo>
                  <a:lnTo>
                    <a:pt x="34" y="484"/>
                  </a:lnTo>
                  <a:lnTo>
                    <a:pt x="42" y="488"/>
                  </a:lnTo>
                  <a:lnTo>
                    <a:pt x="49" y="489"/>
                  </a:lnTo>
                  <a:lnTo>
                    <a:pt x="55" y="490"/>
                  </a:lnTo>
                  <a:lnTo>
                    <a:pt x="61" y="491"/>
                  </a:lnTo>
                  <a:lnTo>
                    <a:pt x="66" y="491"/>
                  </a:lnTo>
                  <a:lnTo>
                    <a:pt x="71" y="490"/>
                  </a:lnTo>
                  <a:lnTo>
                    <a:pt x="79" y="488"/>
                  </a:lnTo>
                  <a:lnTo>
                    <a:pt x="88" y="484"/>
                  </a:lnTo>
                  <a:lnTo>
                    <a:pt x="98" y="481"/>
                  </a:lnTo>
                  <a:lnTo>
                    <a:pt x="107" y="477"/>
                  </a:lnTo>
                  <a:lnTo>
                    <a:pt x="115" y="474"/>
                  </a:lnTo>
                  <a:lnTo>
                    <a:pt x="121" y="471"/>
                  </a:lnTo>
                  <a:lnTo>
                    <a:pt x="123" y="470"/>
                  </a:lnTo>
                  <a:lnTo>
                    <a:pt x="126" y="462"/>
                  </a:lnTo>
                  <a:lnTo>
                    <a:pt x="131" y="440"/>
                  </a:lnTo>
                  <a:lnTo>
                    <a:pt x="136" y="410"/>
                  </a:lnTo>
                  <a:lnTo>
                    <a:pt x="145" y="375"/>
                  </a:lnTo>
                  <a:lnTo>
                    <a:pt x="153" y="339"/>
                  </a:lnTo>
                  <a:lnTo>
                    <a:pt x="161" y="308"/>
                  </a:lnTo>
                  <a:lnTo>
                    <a:pt x="168" y="285"/>
                  </a:lnTo>
                  <a:lnTo>
                    <a:pt x="172" y="274"/>
                  </a:lnTo>
                  <a:lnTo>
                    <a:pt x="176" y="270"/>
                  </a:lnTo>
                  <a:lnTo>
                    <a:pt x="181" y="264"/>
                  </a:lnTo>
                  <a:lnTo>
                    <a:pt x="187" y="261"/>
                  </a:lnTo>
                  <a:lnTo>
                    <a:pt x="195" y="257"/>
                  </a:lnTo>
                  <a:lnTo>
                    <a:pt x="201" y="256"/>
                  </a:lnTo>
                  <a:lnTo>
                    <a:pt x="208" y="254"/>
                  </a:lnTo>
                  <a:lnTo>
                    <a:pt x="216" y="251"/>
                  </a:lnTo>
                  <a:lnTo>
                    <a:pt x="226" y="249"/>
                  </a:lnTo>
                  <a:lnTo>
                    <a:pt x="234" y="248"/>
                  </a:lnTo>
                  <a:lnTo>
                    <a:pt x="243" y="246"/>
                  </a:lnTo>
                  <a:lnTo>
                    <a:pt x="252" y="243"/>
                  </a:lnTo>
                  <a:lnTo>
                    <a:pt x="259" y="242"/>
                  </a:lnTo>
                  <a:lnTo>
                    <a:pt x="266" y="240"/>
                  </a:lnTo>
                  <a:lnTo>
                    <a:pt x="272" y="236"/>
                  </a:lnTo>
                  <a:lnTo>
                    <a:pt x="277" y="233"/>
                  </a:lnTo>
                  <a:lnTo>
                    <a:pt x="282" y="227"/>
                  </a:lnTo>
                  <a:lnTo>
                    <a:pt x="287" y="222"/>
                  </a:lnTo>
                  <a:lnTo>
                    <a:pt x="290" y="217"/>
                  </a:lnTo>
                  <a:lnTo>
                    <a:pt x="294" y="211"/>
                  </a:lnTo>
                  <a:lnTo>
                    <a:pt x="297" y="205"/>
                  </a:lnTo>
                  <a:lnTo>
                    <a:pt x="301" y="193"/>
                  </a:lnTo>
                  <a:lnTo>
                    <a:pt x="301" y="178"/>
                  </a:lnTo>
                  <a:lnTo>
                    <a:pt x="300" y="165"/>
                  </a:lnTo>
                  <a:lnTo>
                    <a:pt x="299" y="160"/>
                  </a:lnTo>
                  <a:lnTo>
                    <a:pt x="302" y="128"/>
                  </a:lnTo>
                  <a:lnTo>
                    <a:pt x="301" y="126"/>
                  </a:lnTo>
                  <a:lnTo>
                    <a:pt x="299" y="122"/>
                  </a:lnTo>
                  <a:lnTo>
                    <a:pt x="294" y="118"/>
                  </a:lnTo>
                  <a:lnTo>
                    <a:pt x="290" y="114"/>
                  </a:lnTo>
                  <a:lnTo>
                    <a:pt x="286" y="110"/>
                  </a:lnTo>
                  <a:lnTo>
                    <a:pt x="283" y="100"/>
                  </a:lnTo>
                  <a:lnTo>
                    <a:pt x="281" y="91"/>
                  </a:lnTo>
                  <a:lnTo>
                    <a:pt x="280" y="88"/>
                  </a:lnTo>
                  <a:lnTo>
                    <a:pt x="259" y="73"/>
                  </a:lnTo>
                  <a:lnTo>
                    <a:pt x="351" y="23"/>
                  </a:lnTo>
                  <a:lnTo>
                    <a:pt x="353" y="20"/>
                  </a:lnTo>
                  <a:lnTo>
                    <a:pt x="354" y="13"/>
                  </a:lnTo>
                  <a:lnTo>
                    <a:pt x="351" y="6"/>
                  </a:lnTo>
                  <a:lnTo>
                    <a:pt x="341" y="0"/>
                  </a:lnTo>
                  <a:lnTo>
                    <a:pt x="328" y="1"/>
                  </a:lnTo>
                  <a:lnTo>
                    <a:pt x="306" y="6"/>
                  </a:lnTo>
                  <a:lnTo>
                    <a:pt x="279" y="15"/>
                  </a:lnTo>
                  <a:lnTo>
                    <a:pt x="249" y="25"/>
                  </a:lnTo>
                  <a:lnTo>
                    <a:pt x="220" y="36"/>
                  </a:lnTo>
                  <a:lnTo>
                    <a:pt x="195" y="46"/>
                  </a:lnTo>
                  <a:lnTo>
                    <a:pt x="178" y="53"/>
                  </a:lnTo>
                  <a:lnTo>
                    <a:pt x="172" y="55"/>
                  </a:lnTo>
                  <a:lnTo>
                    <a:pt x="172" y="48"/>
                  </a:lnTo>
                  <a:lnTo>
                    <a:pt x="172" y="33"/>
                  </a:lnTo>
                  <a:lnTo>
                    <a:pt x="166" y="19"/>
                  </a:lnTo>
                  <a:lnTo>
                    <a:pt x="154" y="15"/>
                  </a:lnTo>
                  <a:close/>
                </a:path>
              </a:pathLst>
            </a:custGeom>
            <a:solidFill>
              <a:srgbClr val="B25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25"/>
            <p:cNvSpPr>
              <a:spLocks/>
            </p:cNvSpPr>
            <p:nvPr/>
          </p:nvSpPr>
          <p:spPr bwMode="auto">
            <a:xfrm>
              <a:off x="2641" y="2943"/>
              <a:ext cx="347" cy="200"/>
            </a:xfrm>
            <a:custGeom>
              <a:avLst/>
              <a:gdLst>
                <a:gd name="T0" fmla="*/ 4 w 347"/>
                <a:gd name="T1" fmla="*/ 1 h 399"/>
                <a:gd name="T2" fmla="*/ 17 w 347"/>
                <a:gd name="T3" fmla="*/ 1 h 399"/>
                <a:gd name="T4" fmla="*/ 24 w 347"/>
                <a:gd name="T5" fmla="*/ 1 h 399"/>
                <a:gd name="T6" fmla="*/ 35 w 347"/>
                <a:gd name="T7" fmla="*/ 1 h 399"/>
                <a:gd name="T8" fmla="*/ 47 w 347"/>
                <a:gd name="T9" fmla="*/ 1 h 399"/>
                <a:gd name="T10" fmla="*/ 58 w 347"/>
                <a:gd name="T11" fmla="*/ 1 h 399"/>
                <a:gd name="T12" fmla="*/ 59 w 347"/>
                <a:gd name="T13" fmla="*/ 1 h 399"/>
                <a:gd name="T14" fmla="*/ 59 w 347"/>
                <a:gd name="T15" fmla="*/ 1 h 399"/>
                <a:gd name="T16" fmla="*/ 62 w 347"/>
                <a:gd name="T17" fmla="*/ 1 h 399"/>
                <a:gd name="T18" fmla="*/ 78 w 347"/>
                <a:gd name="T19" fmla="*/ 1 h 399"/>
                <a:gd name="T20" fmla="*/ 97 w 347"/>
                <a:gd name="T21" fmla="*/ 1 h 399"/>
                <a:gd name="T22" fmla="*/ 118 w 347"/>
                <a:gd name="T23" fmla="*/ 1 h 399"/>
                <a:gd name="T24" fmla="*/ 140 w 347"/>
                <a:gd name="T25" fmla="*/ 1 h 399"/>
                <a:gd name="T26" fmla="*/ 156 w 347"/>
                <a:gd name="T27" fmla="*/ 1 h 399"/>
                <a:gd name="T28" fmla="*/ 206 w 347"/>
                <a:gd name="T29" fmla="*/ 1 h 399"/>
                <a:gd name="T30" fmla="*/ 266 w 347"/>
                <a:gd name="T31" fmla="*/ 1 h 399"/>
                <a:gd name="T32" fmla="*/ 272 w 347"/>
                <a:gd name="T33" fmla="*/ 1 h 399"/>
                <a:gd name="T34" fmla="*/ 286 w 347"/>
                <a:gd name="T35" fmla="*/ 1 h 399"/>
                <a:gd name="T36" fmla="*/ 304 w 347"/>
                <a:gd name="T37" fmla="*/ 1 h 399"/>
                <a:gd name="T38" fmla="*/ 318 w 347"/>
                <a:gd name="T39" fmla="*/ 1 h 399"/>
                <a:gd name="T40" fmla="*/ 334 w 347"/>
                <a:gd name="T41" fmla="*/ 1 h 399"/>
                <a:gd name="T42" fmla="*/ 342 w 347"/>
                <a:gd name="T43" fmla="*/ 1 h 399"/>
                <a:gd name="T44" fmla="*/ 345 w 347"/>
                <a:gd name="T45" fmla="*/ 1 h 399"/>
                <a:gd name="T46" fmla="*/ 339 w 347"/>
                <a:gd name="T47" fmla="*/ 0 h 399"/>
                <a:gd name="T48" fmla="*/ 330 w 347"/>
                <a:gd name="T49" fmla="*/ 1 h 399"/>
                <a:gd name="T50" fmla="*/ 306 w 347"/>
                <a:gd name="T51" fmla="*/ 1 h 399"/>
                <a:gd name="T52" fmla="*/ 281 w 347"/>
                <a:gd name="T53" fmla="*/ 1 h 399"/>
                <a:gd name="T54" fmla="*/ 266 w 347"/>
                <a:gd name="T55" fmla="*/ 1 h 399"/>
                <a:gd name="T56" fmla="*/ 255 w 347"/>
                <a:gd name="T57" fmla="*/ 1 h 399"/>
                <a:gd name="T58" fmla="*/ 237 w 347"/>
                <a:gd name="T59" fmla="*/ 1 h 399"/>
                <a:gd name="T60" fmla="*/ 213 w 347"/>
                <a:gd name="T61" fmla="*/ 1 h 399"/>
                <a:gd name="T62" fmla="*/ 184 w 347"/>
                <a:gd name="T63" fmla="*/ 1 h 399"/>
                <a:gd name="T64" fmla="*/ 156 w 347"/>
                <a:gd name="T65" fmla="*/ 1 h 399"/>
                <a:gd name="T66" fmla="*/ 133 w 347"/>
                <a:gd name="T67" fmla="*/ 1 h 399"/>
                <a:gd name="T68" fmla="*/ 112 w 347"/>
                <a:gd name="T69" fmla="*/ 1 h 399"/>
                <a:gd name="T70" fmla="*/ 93 w 347"/>
                <a:gd name="T71" fmla="*/ 1 h 399"/>
                <a:gd name="T72" fmla="*/ 67 w 347"/>
                <a:gd name="T73" fmla="*/ 1 h 399"/>
                <a:gd name="T74" fmla="*/ 37 w 347"/>
                <a:gd name="T75" fmla="*/ 1 h 399"/>
                <a:gd name="T76" fmla="*/ 11 w 347"/>
                <a:gd name="T77" fmla="*/ 1 h 399"/>
                <a:gd name="T78" fmla="*/ 0 w 347"/>
                <a:gd name="T79" fmla="*/ 1 h 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399"/>
                <a:gd name="T122" fmla="*/ 347 w 347"/>
                <a:gd name="T123" fmla="*/ 399 h 3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399">
                  <a:moveTo>
                    <a:pt x="0" y="117"/>
                  </a:moveTo>
                  <a:lnTo>
                    <a:pt x="4" y="126"/>
                  </a:lnTo>
                  <a:lnTo>
                    <a:pt x="10" y="143"/>
                  </a:lnTo>
                  <a:lnTo>
                    <a:pt x="17" y="161"/>
                  </a:lnTo>
                  <a:lnTo>
                    <a:pt x="22" y="173"/>
                  </a:lnTo>
                  <a:lnTo>
                    <a:pt x="24" y="177"/>
                  </a:lnTo>
                  <a:lnTo>
                    <a:pt x="27" y="179"/>
                  </a:lnTo>
                  <a:lnTo>
                    <a:pt x="35" y="181"/>
                  </a:lnTo>
                  <a:lnTo>
                    <a:pt x="40" y="183"/>
                  </a:lnTo>
                  <a:lnTo>
                    <a:pt x="47" y="184"/>
                  </a:lnTo>
                  <a:lnTo>
                    <a:pt x="53" y="184"/>
                  </a:lnTo>
                  <a:lnTo>
                    <a:pt x="58" y="184"/>
                  </a:lnTo>
                  <a:lnTo>
                    <a:pt x="59" y="184"/>
                  </a:lnTo>
                  <a:lnTo>
                    <a:pt x="59" y="194"/>
                  </a:lnTo>
                  <a:lnTo>
                    <a:pt x="59" y="217"/>
                  </a:lnTo>
                  <a:lnTo>
                    <a:pt x="59" y="244"/>
                  </a:lnTo>
                  <a:lnTo>
                    <a:pt x="59" y="262"/>
                  </a:lnTo>
                  <a:lnTo>
                    <a:pt x="62" y="275"/>
                  </a:lnTo>
                  <a:lnTo>
                    <a:pt x="69" y="289"/>
                  </a:lnTo>
                  <a:lnTo>
                    <a:pt x="78" y="304"/>
                  </a:lnTo>
                  <a:lnTo>
                    <a:pt x="90" y="320"/>
                  </a:lnTo>
                  <a:lnTo>
                    <a:pt x="97" y="329"/>
                  </a:lnTo>
                  <a:lnTo>
                    <a:pt x="107" y="342"/>
                  </a:lnTo>
                  <a:lnTo>
                    <a:pt x="118" y="354"/>
                  </a:lnTo>
                  <a:lnTo>
                    <a:pt x="130" y="368"/>
                  </a:lnTo>
                  <a:lnTo>
                    <a:pt x="140" y="380"/>
                  </a:lnTo>
                  <a:lnTo>
                    <a:pt x="150" y="390"/>
                  </a:lnTo>
                  <a:lnTo>
                    <a:pt x="156" y="397"/>
                  </a:lnTo>
                  <a:lnTo>
                    <a:pt x="158" y="399"/>
                  </a:lnTo>
                  <a:lnTo>
                    <a:pt x="206" y="395"/>
                  </a:lnTo>
                  <a:lnTo>
                    <a:pt x="246" y="345"/>
                  </a:lnTo>
                  <a:lnTo>
                    <a:pt x="266" y="312"/>
                  </a:lnTo>
                  <a:lnTo>
                    <a:pt x="267" y="310"/>
                  </a:lnTo>
                  <a:lnTo>
                    <a:pt x="272" y="307"/>
                  </a:lnTo>
                  <a:lnTo>
                    <a:pt x="278" y="304"/>
                  </a:lnTo>
                  <a:lnTo>
                    <a:pt x="286" y="298"/>
                  </a:lnTo>
                  <a:lnTo>
                    <a:pt x="294" y="291"/>
                  </a:lnTo>
                  <a:lnTo>
                    <a:pt x="304" y="284"/>
                  </a:lnTo>
                  <a:lnTo>
                    <a:pt x="311" y="278"/>
                  </a:lnTo>
                  <a:lnTo>
                    <a:pt x="318" y="271"/>
                  </a:lnTo>
                  <a:lnTo>
                    <a:pt x="328" y="251"/>
                  </a:lnTo>
                  <a:lnTo>
                    <a:pt x="334" y="222"/>
                  </a:lnTo>
                  <a:lnTo>
                    <a:pt x="339" y="193"/>
                  </a:lnTo>
                  <a:lnTo>
                    <a:pt x="342" y="170"/>
                  </a:lnTo>
                  <a:lnTo>
                    <a:pt x="347" y="113"/>
                  </a:lnTo>
                  <a:lnTo>
                    <a:pt x="345" y="58"/>
                  </a:lnTo>
                  <a:lnTo>
                    <a:pt x="341" y="17"/>
                  </a:lnTo>
                  <a:lnTo>
                    <a:pt x="339" y="0"/>
                  </a:lnTo>
                  <a:lnTo>
                    <a:pt x="337" y="2"/>
                  </a:lnTo>
                  <a:lnTo>
                    <a:pt x="330" y="4"/>
                  </a:lnTo>
                  <a:lnTo>
                    <a:pt x="319" y="8"/>
                  </a:lnTo>
                  <a:lnTo>
                    <a:pt x="306" y="13"/>
                  </a:lnTo>
                  <a:lnTo>
                    <a:pt x="294" y="18"/>
                  </a:lnTo>
                  <a:lnTo>
                    <a:pt x="281" y="22"/>
                  </a:lnTo>
                  <a:lnTo>
                    <a:pt x="272" y="26"/>
                  </a:lnTo>
                  <a:lnTo>
                    <a:pt x="266" y="27"/>
                  </a:lnTo>
                  <a:lnTo>
                    <a:pt x="261" y="28"/>
                  </a:lnTo>
                  <a:lnTo>
                    <a:pt x="255" y="29"/>
                  </a:lnTo>
                  <a:lnTo>
                    <a:pt x="247" y="29"/>
                  </a:lnTo>
                  <a:lnTo>
                    <a:pt x="237" y="30"/>
                  </a:lnTo>
                  <a:lnTo>
                    <a:pt x="225" y="30"/>
                  </a:lnTo>
                  <a:lnTo>
                    <a:pt x="213" y="30"/>
                  </a:lnTo>
                  <a:lnTo>
                    <a:pt x="199" y="30"/>
                  </a:lnTo>
                  <a:lnTo>
                    <a:pt x="184" y="29"/>
                  </a:lnTo>
                  <a:lnTo>
                    <a:pt x="170" y="28"/>
                  </a:lnTo>
                  <a:lnTo>
                    <a:pt x="156" y="29"/>
                  </a:lnTo>
                  <a:lnTo>
                    <a:pt x="144" y="30"/>
                  </a:lnTo>
                  <a:lnTo>
                    <a:pt x="133" y="33"/>
                  </a:lnTo>
                  <a:lnTo>
                    <a:pt x="123" y="35"/>
                  </a:lnTo>
                  <a:lnTo>
                    <a:pt x="112" y="38"/>
                  </a:lnTo>
                  <a:lnTo>
                    <a:pt x="103" y="42"/>
                  </a:lnTo>
                  <a:lnTo>
                    <a:pt x="93" y="45"/>
                  </a:lnTo>
                  <a:lnTo>
                    <a:pt x="82" y="51"/>
                  </a:lnTo>
                  <a:lnTo>
                    <a:pt x="67" y="60"/>
                  </a:lnTo>
                  <a:lnTo>
                    <a:pt x="52" y="73"/>
                  </a:lnTo>
                  <a:lnTo>
                    <a:pt x="37" y="85"/>
                  </a:lnTo>
                  <a:lnTo>
                    <a:pt x="23" y="97"/>
                  </a:lnTo>
                  <a:lnTo>
                    <a:pt x="11" y="108"/>
                  </a:lnTo>
                  <a:lnTo>
                    <a:pt x="3" y="115"/>
                  </a:lnTo>
                  <a:lnTo>
                    <a:pt x="0" y="117"/>
                  </a:lnTo>
                  <a:close/>
                </a:path>
              </a:pathLst>
            </a:custGeom>
            <a:solidFill>
              <a:srgbClr val="B25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26"/>
            <p:cNvSpPr>
              <a:spLocks/>
            </p:cNvSpPr>
            <p:nvPr/>
          </p:nvSpPr>
          <p:spPr bwMode="auto">
            <a:xfrm>
              <a:off x="2712" y="3141"/>
              <a:ext cx="288" cy="121"/>
            </a:xfrm>
            <a:custGeom>
              <a:avLst/>
              <a:gdLst>
                <a:gd name="T0" fmla="*/ 141 w 288"/>
                <a:gd name="T1" fmla="*/ 0 h 242"/>
                <a:gd name="T2" fmla="*/ 86 w 288"/>
                <a:gd name="T3" fmla="*/ 1 h 242"/>
                <a:gd name="T4" fmla="*/ 41 w 288"/>
                <a:gd name="T5" fmla="*/ 1 h 242"/>
                <a:gd name="T6" fmla="*/ 23 w 288"/>
                <a:gd name="T7" fmla="*/ 1 h 242"/>
                <a:gd name="T8" fmla="*/ 19 w 288"/>
                <a:gd name="T9" fmla="*/ 1 h 242"/>
                <a:gd name="T10" fmla="*/ 11 w 288"/>
                <a:gd name="T11" fmla="*/ 1 h 242"/>
                <a:gd name="T12" fmla="*/ 2 w 288"/>
                <a:gd name="T13" fmla="*/ 1 h 242"/>
                <a:gd name="T14" fmla="*/ 0 w 288"/>
                <a:gd name="T15" fmla="*/ 1 h 242"/>
                <a:gd name="T16" fmla="*/ 5 w 288"/>
                <a:gd name="T17" fmla="*/ 1 h 242"/>
                <a:gd name="T18" fmla="*/ 14 w 288"/>
                <a:gd name="T19" fmla="*/ 1 h 242"/>
                <a:gd name="T20" fmla="*/ 27 w 288"/>
                <a:gd name="T21" fmla="*/ 1 h 242"/>
                <a:gd name="T22" fmla="*/ 42 w 288"/>
                <a:gd name="T23" fmla="*/ 1 h 242"/>
                <a:gd name="T24" fmla="*/ 58 w 288"/>
                <a:gd name="T25" fmla="*/ 1 h 242"/>
                <a:gd name="T26" fmla="*/ 69 w 288"/>
                <a:gd name="T27" fmla="*/ 1 h 242"/>
                <a:gd name="T28" fmla="*/ 79 w 288"/>
                <a:gd name="T29" fmla="*/ 1 h 242"/>
                <a:gd name="T30" fmla="*/ 82 w 288"/>
                <a:gd name="T31" fmla="*/ 1 h 242"/>
                <a:gd name="T32" fmla="*/ 130 w 288"/>
                <a:gd name="T33" fmla="*/ 1 h 242"/>
                <a:gd name="T34" fmla="*/ 147 w 288"/>
                <a:gd name="T35" fmla="*/ 1 h 242"/>
                <a:gd name="T36" fmla="*/ 149 w 288"/>
                <a:gd name="T37" fmla="*/ 1 h 242"/>
                <a:gd name="T38" fmla="*/ 155 w 288"/>
                <a:gd name="T39" fmla="*/ 1 h 242"/>
                <a:gd name="T40" fmla="*/ 163 w 288"/>
                <a:gd name="T41" fmla="*/ 1 h 242"/>
                <a:gd name="T42" fmla="*/ 172 w 288"/>
                <a:gd name="T43" fmla="*/ 1 h 242"/>
                <a:gd name="T44" fmla="*/ 177 w 288"/>
                <a:gd name="T45" fmla="*/ 1 h 242"/>
                <a:gd name="T46" fmla="*/ 186 w 288"/>
                <a:gd name="T47" fmla="*/ 1 h 242"/>
                <a:gd name="T48" fmla="*/ 196 w 288"/>
                <a:gd name="T49" fmla="*/ 1 h 242"/>
                <a:gd name="T50" fmla="*/ 208 w 288"/>
                <a:gd name="T51" fmla="*/ 1 h 242"/>
                <a:gd name="T52" fmla="*/ 219 w 288"/>
                <a:gd name="T53" fmla="*/ 1 h 242"/>
                <a:gd name="T54" fmla="*/ 228 w 288"/>
                <a:gd name="T55" fmla="*/ 1 h 242"/>
                <a:gd name="T56" fmla="*/ 234 w 288"/>
                <a:gd name="T57" fmla="*/ 1 h 242"/>
                <a:gd name="T58" fmla="*/ 236 w 288"/>
                <a:gd name="T59" fmla="*/ 1 h 242"/>
                <a:gd name="T60" fmla="*/ 268 w 288"/>
                <a:gd name="T61" fmla="*/ 1 h 242"/>
                <a:gd name="T62" fmla="*/ 288 w 288"/>
                <a:gd name="T63" fmla="*/ 1 h 242"/>
                <a:gd name="T64" fmla="*/ 268 w 288"/>
                <a:gd name="T65" fmla="*/ 1 h 242"/>
                <a:gd name="T66" fmla="*/ 220 w 288"/>
                <a:gd name="T67" fmla="*/ 1 h 242"/>
                <a:gd name="T68" fmla="*/ 195 w 288"/>
                <a:gd name="T69" fmla="*/ 1 h 242"/>
                <a:gd name="T70" fmla="*/ 141 w 288"/>
                <a:gd name="T71" fmla="*/ 0 h 2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242"/>
                <a:gd name="T110" fmla="*/ 288 w 288"/>
                <a:gd name="T111" fmla="*/ 242 h 2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242">
                  <a:moveTo>
                    <a:pt x="141" y="0"/>
                  </a:moveTo>
                  <a:lnTo>
                    <a:pt x="86" y="7"/>
                  </a:lnTo>
                  <a:lnTo>
                    <a:pt x="41" y="68"/>
                  </a:lnTo>
                  <a:lnTo>
                    <a:pt x="23" y="64"/>
                  </a:lnTo>
                  <a:lnTo>
                    <a:pt x="19" y="71"/>
                  </a:lnTo>
                  <a:lnTo>
                    <a:pt x="11" y="85"/>
                  </a:lnTo>
                  <a:lnTo>
                    <a:pt x="2" y="102"/>
                  </a:lnTo>
                  <a:lnTo>
                    <a:pt x="0" y="114"/>
                  </a:lnTo>
                  <a:lnTo>
                    <a:pt x="5" y="122"/>
                  </a:lnTo>
                  <a:lnTo>
                    <a:pt x="14" y="138"/>
                  </a:lnTo>
                  <a:lnTo>
                    <a:pt x="27" y="159"/>
                  </a:lnTo>
                  <a:lnTo>
                    <a:pt x="42" y="182"/>
                  </a:lnTo>
                  <a:lnTo>
                    <a:pt x="58" y="204"/>
                  </a:lnTo>
                  <a:lnTo>
                    <a:pt x="69" y="223"/>
                  </a:lnTo>
                  <a:lnTo>
                    <a:pt x="79" y="237"/>
                  </a:lnTo>
                  <a:lnTo>
                    <a:pt x="82" y="242"/>
                  </a:lnTo>
                  <a:lnTo>
                    <a:pt x="130" y="191"/>
                  </a:lnTo>
                  <a:lnTo>
                    <a:pt x="147" y="124"/>
                  </a:lnTo>
                  <a:lnTo>
                    <a:pt x="149" y="129"/>
                  </a:lnTo>
                  <a:lnTo>
                    <a:pt x="155" y="138"/>
                  </a:lnTo>
                  <a:lnTo>
                    <a:pt x="163" y="148"/>
                  </a:lnTo>
                  <a:lnTo>
                    <a:pt x="172" y="154"/>
                  </a:lnTo>
                  <a:lnTo>
                    <a:pt x="177" y="156"/>
                  </a:lnTo>
                  <a:lnTo>
                    <a:pt x="186" y="160"/>
                  </a:lnTo>
                  <a:lnTo>
                    <a:pt x="196" y="165"/>
                  </a:lnTo>
                  <a:lnTo>
                    <a:pt x="208" y="169"/>
                  </a:lnTo>
                  <a:lnTo>
                    <a:pt x="219" y="174"/>
                  </a:lnTo>
                  <a:lnTo>
                    <a:pt x="228" y="178"/>
                  </a:lnTo>
                  <a:lnTo>
                    <a:pt x="234" y="181"/>
                  </a:lnTo>
                  <a:lnTo>
                    <a:pt x="236" y="182"/>
                  </a:lnTo>
                  <a:lnTo>
                    <a:pt x="268" y="212"/>
                  </a:lnTo>
                  <a:lnTo>
                    <a:pt x="288" y="121"/>
                  </a:lnTo>
                  <a:lnTo>
                    <a:pt x="268" y="61"/>
                  </a:lnTo>
                  <a:lnTo>
                    <a:pt x="220" y="24"/>
                  </a:lnTo>
                  <a:lnTo>
                    <a:pt x="195" y="30"/>
                  </a:lnTo>
                  <a:lnTo>
                    <a:pt x="141"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27"/>
            <p:cNvSpPr>
              <a:spLocks/>
            </p:cNvSpPr>
            <p:nvPr/>
          </p:nvSpPr>
          <p:spPr bwMode="auto">
            <a:xfrm>
              <a:off x="2492" y="3634"/>
              <a:ext cx="134" cy="116"/>
            </a:xfrm>
            <a:custGeom>
              <a:avLst/>
              <a:gdLst>
                <a:gd name="T0" fmla="*/ 26 w 134"/>
                <a:gd name="T1" fmla="*/ 0 h 233"/>
                <a:gd name="T2" fmla="*/ 11 w 134"/>
                <a:gd name="T3" fmla="*/ 0 h 233"/>
                <a:gd name="T4" fmla="*/ 21 w 134"/>
                <a:gd name="T5" fmla="*/ 0 h 233"/>
                <a:gd name="T6" fmla="*/ 20 w 134"/>
                <a:gd name="T7" fmla="*/ 0 h 233"/>
                <a:gd name="T8" fmla="*/ 18 w 134"/>
                <a:gd name="T9" fmla="*/ 0 h 233"/>
                <a:gd name="T10" fmla="*/ 15 w 134"/>
                <a:gd name="T11" fmla="*/ 0 h 233"/>
                <a:gd name="T12" fmla="*/ 13 w 134"/>
                <a:gd name="T13" fmla="*/ 0 h 233"/>
                <a:gd name="T14" fmla="*/ 14 w 134"/>
                <a:gd name="T15" fmla="*/ 0 h 233"/>
                <a:gd name="T16" fmla="*/ 18 w 134"/>
                <a:gd name="T17" fmla="*/ 0 h 233"/>
                <a:gd name="T18" fmla="*/ 23 w 134"/>
                <a:gd name="T19" fmla="*/ 0 h 233"/>
                <a:gd name="T20" fmla="*/ 25 w 134"/>
                <a:gd name="T21" fmla="*/ 0 h 233"/>
                <a:gd name="T22" fmla="*/ 21 w 134"/>
                <a:gd name="T23" fmla="*/ 0 h 233"/>
                <a:gd name="T24" fmla="*/ 14 w 134"/>
                <a:gd name="T25" fmla="*/ 0 h 233"/>
                <a:gd name="T26" fmla="*/ 7 w 134"/>
                <a:gd name="T27" fmla="*/ 0 h 233"/>
                <a:gd name="T28" fmla="*/ 4 w 134"/>
                <a:gd name="T29" fmla="*/ 0 h 233"/>
                <a:gd name="T30" fmla="*/ 3 w 134"/>
                <a:gd name="T31" fmla="*/ 0 h 233"/>
                <a:gd name="T32" fmla="*/ 0 w 134"/>
                <a:gd name="T33" fmla="*/ 0 h 233"/>
                <a:gd name="T34" fmla="*/ 0 w 134"/>
                <a:gd name="T35" fmla="*/ 0 h 233"/>
                <a:gd name="T36" fmla="*/ 4 w 134"/>
                <a:gd name="T37" fmla="*/ 0 h 233"/>
                <a:gd name="T38" fmla="*/ 12 w 134"/>
                <a:gd name="T39" fmla="*/ 0 h 233"/>
                <a:gd name="T40" fmla="*/ 20 w 134"/>
                <a:gd name="T41" fmla="*/ 0 h 233"/>
                <a:gd name="T42" fmla="*/ 26 w 134"/>
                <a:gd name="T43" fmla="*/ 0 h 233"/>
                <a:gd name="T44" fmla="*/ 28 w 134"/>
                <a:gd name="T45" fmla="*/ 0 h 233"/>
                <a:gd name="T46" fmla="*/ 12 w 134"/>
                <a:gd name="T47" fmla="*/ 0 h 233"/>
                <a:gd name="T48" fmla="*/ 14 w 134"/>
                <a:gd name="T49" fmla="*/ 0 h 233"/>
                <a:gd name="T50" fmla="*/ 20 w 134"/>
                <a:gd name="T51" fmla="*/ 0 h 233"/>
                <a:gd name="T52" fmla="*/ 28 w 134"/>
                <a:gd name="T53" fmla="*/ 0 h 233"/>
                <a:gd name="T54" fmla="*/ 40 w 134"/>
                <a:gd name="T55" fmla="*/ 0 h 233"/>
                <a:gd name="T56" fmla="*/ 52 w 134"/>
                <a:gd name="T57" fmla="*/ 0 h 233"/>
                <a:gd name="T58" fmla="*/ 64 w 134"/>
                <a:gd name="T59" fmla="*/ 0 h 233"/>
                <a:gd name="T60" fmla="*/ 75 w 134"/>
                <a:gd name="T61" fmla="*/ 0 h 233"/>
                <a:gd name="T62" fmla="*/ 86 w 134"/>
                <a:gd name="T63" fmla="*/ 0 h 233"/>
                <a:gd name="T64" fmla="*/ 100 w 134"/>
                <a:gd name="T65" fmla="*/ 0 h 233"/>
                <a:gd name="T66" fmla="*/ 106 w 134"/>
                <a:gd name="T67" fmla="*/ 0 h 233"/>
                <a:gd name="T68" fmla="*/ 110 w 134"/>
                <a:gd name="T69" fmla="*/ 0 h 233"/>
                <a:gd name="T70" fmla="*/ 114 w 134"/>
                <a:gd name="T71" fmla="*/ 0 h 233"/>
                <a:gd name="T72" fmla="*/ 119 w 134"/>
                <a:gd name="T73" fmla="*/ 0 h 233"/>
                <a:gd name="T74" fmla="*/ 122 w 134"/>
                <a:gd name="T75" fmla="*/ 0 h 233"/>
                <a:gd name="T76" fmla="*/ 122 w 134"/>
                <a:gd name="T77" fmla="*/ 0 h 233"/>
                <a:gd name="T78" fmla="*/ 122 w 134"/>
                <a:gd name="T79" fmla="*/ 0 h 233"/>
                <a:gd name="T80" fmla="*/ 115 w 134"/>
                <a:gd name="T81" fmla="*/ 0 h 233"/>
                <a:gd name="T82" fmla="*/ 117 w 134"/>
                <a:gd name="T83" fmla="*/ 0 h 233"/>
                <a:gd name="T84" fmla="*/ 118 w 134"/>
                <a:gd name="T85" fmla="*/ 0 h 233"/>
                <a:gd name="T86" fmla="*/ 121 w 134"/>
                <a:gd name="T87" fmla="*/ 0 h 233"/>
                <a:gd name="T88" fmla="*/ 127 w 134"/>
                <a:gd name="T89" fmla="*/ 0 h 233"/>
                <a:gd name="T90" fmla="*/ 131 w 134"/>
                <a:gd name="T91" fmla="*/ 0 h 233"/>
                <a:gd name="T92" fmla="*/ 128 w 134"/>
                <a:gd name="T93" fmla="*/ 0 h 233"/>
                <a:gd name="T94" fmla="*/ 125 w 134"/>
                <a:gd name="T95" fmla="*/ 0 h 233"/>
                <a:gd name="T96" fmla="*/ 122 w 134"/>
                <a:gd name="T97" fmla="*/ 0 h 233"/>
                <a:gd name="T98" fmla="*/ 134 w 134"/>
                <a:gd name="T99" fmla="*/ 0 h 233"/>
                <a:gd name="T100" fmla="*/ 127 w 134"/>
                <a:gd name="T101" fmla="*/ 0 h 233"/>
                <a:gd name="T102" fmla="*/ 26 w 134"/>
                <a:gd name="T103" fmla="*/ 0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33"/>
                <a:gd name="T158" fmla="*/ 134 w 134"/>
                <a:gd name="T159" fmla="*/ 233 h 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33">
                  <a:moveTo>
                    <a:pt x="26" y="5"/>
                  </a:moveTo>
                  <a:lnTo>
                    <a:pt x="11" y="51"/>
                  </a:lnTo>
                  <a:lnTo>
                    <a:pt x="21" y="61"/>
                  </a:lnTo>
                  <a:lnTo>
                    <a:pt x="20" y="65"/>
                  </a:lnTo>
                  <a:lnTo>
                    <a:pt x="18" y="73"/>
                  </a:lnTo>
                  <a:lnTo>
                    <a:pt x="15" y="83"/>
                  </a:lnTo>
                  <a:lnTo>
                    <a:pt x="13" y="92"/>
                  </a:lnTo>
                  <a:lnTo>
                    <a:pt x="14" y="103"/>
                  </a:lnTo>
                  <a:lnTo>
                    <a:pt x="18" y="113"/>
                  </a:lnTo>
                  <a:lnTo>
                    <a:pt x="23" y="122"/>
                  </a:lnTo>
                  <a:lnTo>
                    <a:pt x="25" y="126"/>
                  </a:lnTo>
                  <a:lnTo>
                    <a:pt x="21" y="128"/>
                  </a:lnTo>
                  <a:lnTo>
                    <a:pt x="14" y="133"/>
                  </a:lnTo>
                  <a:lnTo>
                    <a:pt x="7" y="138"/>
                  </a:lnTo>
                  <a:lnTo>
                    <a:pt x="4" y="144"/>
                  </a:lnTo>
                  <a:lnTo>
                    <a:pt x="3" y="151"/>
                  </a:lnTo>
                  <a:lnTo>
                    <a:pt x="0" y="160"/>
                  </a:lnTo>
                  <a:lnTo>
                    <a:pt x="0" y="171"/>
                  </a:lnTo>
                  <a:lnTo>
                    <a:pt x="4" y="180"/>
                  </a:lnTo>
                  <a:lnTo>
                    <a:pt x="12" y="188"/>
                  </a:lnTo>
                  <a:lnTo>
                    <a:pt x="20" y="194"/>
                  </a:lnTo>
                  <a:lnTo>
                    <a:pt x="26" y="197"/>
                  </a:lnTo>
                  <a:lnTo>
                    <a:pt x="28" y="198"/>
                  </a:lnTo>
                  <a:lnTo>
                    <a:pt x="12" y="233"/>
                  </a:lnTo>
                  <a:lnTo>
                    <a:pt x="14" y="233"/>
                  </a:lnTo>
                  <a:lnTo>
                    <a:pt x="20" y="232"/>
                  </a:lnTo>
                  <a:lnTo>
                    <a:pt x="28" y="231"/>
                  </a:lnTo>
                  <a:lnTo>
                    <a:pt x="40" y="229"/>
                  </a:lnTo>
                  <a:lnTo>
                    <a:pt x="52" y="227"/>
                  </a:lnTo>
                  <a:lnTo>
                    <a:pt x="64" y="225"/>
                  </a:lnTo>
                  <a:lnTo>
                    <a:pt x="75" y="222"/>
                  </a:lnTo>
                  <a:lnTo>
                    <a:pt x="86" y="219"/>
                  </a:lnTo>
                  <a:lnTo>
                    <a:pt x="100" y="212"/>
                  </a:lnTo>
                  <a:lnTo>
                    <a:pt x="106" y="205"/>
                  </a:lnTo>
                  <a:lnTo>
                    <a:pt x="110" y="199"/>
                  </a:lnTo>
                  <a:lnTo>
                    <a:pt x="114" y="194"/>
                  </a:lnTo>
                  <a:lnTo>
                    <a:pt x="119" y="184"/>
                  </a:lnTo>
                  <a:lnTo>
                    <a:pt x="122" y="173"/>
                  </a:lnTo>
                  <a:lnTo>
                    <a:pt x="122" y="161"/>
                  </a:lnTo>
                  <a:lnTo>
                    <a:pt x="122" y="157"/>
                  </a:lnTo>
                  <a:lnTo>
                    <a:pt x="115" y="135"/>
                  </a:lnTo>
                  <a:lnTo>
                    <a:pt x="117" y="134"/>
                  </a:lnTo>
                  <a:lnTo>
                    <a:pt x="118" y="131"/>
                  </a:lnTo>
                  <a:lnTo>
                    <a:pt x="121" y="128"/>
                  </a:lnTo>
                  <a:lnTo>
                    <a:pt x="127" y="122"/>
                  </a:lnTo>
                  <a:lnTo>
                    <a:pt x="131" y="111"/>
                  </a:lnTo>
                  <a:lnTo>
                    <a:pt x="128" y="95"/>
                  </a:lnTo>
                  <a:lnTo>
                    <a:pt x="125" y="81"/>
                  </a:lnTo>
                  <a:lnTo>
                    <a:pt x="122" y="74"/>
                  </a:lnTo>
                  <a:lnTo>
                    <a:pt x="134" y="55"/>
                  </a:lnTo>
                  <a:lnTo>
                    <a:pt x="127" y="0"/>
                  </a:lnTo>
                  <a:lnTo>
                    <a:pt x="26" y="5"/>
                  </a:lnTo>
                  <a:close/>
                </a:path>
              </a:pathLst>
            </a:custGeom>
            <a:solidFill>
              <a:srgbClr val="C69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28"/>
            <p:cNvSpPr>
              <a:spLocks/>
            </p:cNvSpPr>
            <p:nvPr/>
          </p:nvSpPr>
          <p:spPr bwMode="auto">
            <a:xfrm>
              <a:off x="2391" y="3649"/>
              <a:ext cx="109" cy="101"/>
            </a:xfrm>
            <a:custGeom>
              <a:avLst/>
              <a:gdLst>
                <a:gd name="T0" fmla="*/ 87 w 109"/>
                <a:gd name="T1" fmla="*/ 0 h 202"/>
                <a:gd name="T2" fmla="*/ 80 w 109"/>
                <a:gd name="T3" fmla="*/ 1 h 202"/>
                <a:gd name="T4" fmla="*/ 72 w 109"/>
                <a:gd name="T5" fmla="*/ 1 h 202"/>
                <a:gd name="T6" fmla="*/ 62 w 109"/>
                <a:gd name="T7" fmla="*/ 1 h 202"/>
                <a:gd name="T8" fmla="*/ 55 w 109"/>
                <a:gd name="T9" fmla="*/ 1 h 202"/>
                <a:gd name="T10" fmla="*/ 47 w 109"/>
                <a:gd name="T11" fmla="*/ 1 h 202"/>
                <a:gd name="T12" fmla="*/ 41 w 109"/>
                <a:gd name="T13" fmla="*/ 1 h 202"/>
                <a:gd name="T14" fmla="*/ 38 w 109"/>
                <a:gd name="T15" fmla="*/ 1 h 202"/>
                <a:gd name="T16" fmla="*/ 37 w 109"/>
                <a:gd name="T17" fmla="*/ 1 h 202"/>
                <a:gd name="T18" fmla="*/ 0 w 109"/>
                <a:gd name="T19" fmla="*/ 1 h 202"/>
                <a:gd name="T20" fmla="*/ 57 w 109"/>
                <a:gd name="T21" fmla="*/ 1 h 202"/>
                <a:gd name="T22" fmla="*/ 109 w 109"/>
                <a:gd name="T23" fmla="*/ 1 h 202"/>
                <a:gd name="T24" fmla="*/ 87 w 109"/>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202"/>
                <a:gd name="T41" fmla="*/ 109 w 109"/>
                <a:gd name="T42" fmla="*/ 202 h 2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202">
                  <a:moveTo>
                    <a:pt x="87" y="0"/>
                  </a:moveTo>
                  <a:lnTo>
                    <a:pt x="80" y="2"/>
                  </a:lnTo>
                  <a:lnTo>
                    <a:pt x="72" y="7"/>
                  </a:lnTo>
                  <a:lnTo>
                    <a:pt x="62" y="14"/>
                  </a:lnTo>
                  <a:lnTo>
                    <a:pt x="55" y="22"/>
                  </a:lnTo>
                  <a:lnTo>
                    <a:pt x="47" y="31"/>
                  </a:lnTo>
                  <a:lnTo>
                    <a:pt x="41" y="38"/>
                  </a:lnTo>
                  <a:lnTo>
                    <a:pt x="38" y="43"/>
                  </a:lnTo>
                  <a:lnTo>
                    <a:pt x="37" y="45"/>
                  </a:lnTo>
                  <a:lnTo>
                    <a:pt x="0" y="202"/>
                  </a:lnTo>
                  <a:lnTo>
                    <a:pt x="57" y="151"/>
                  </a:lnTo>
                  <a:lnTo>
                    <a:pt x="109" y="14"/>
                  </a:lnTo>
                  <a:lnTo>
                    <a:pt x="87"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29"/>
            <p:cNvSpPr>
              <a:spLocks/>
            </p:cNvSpPr>
            <p:nvPr/>
          </p:nvSpPr>
          <p:spPr bwMode="auto">
            <a:xfrm>
              <a:off x="2697" y="3657"/>
              <a:ext cx="142" cy="94"/>
            </a:xfrm>
            <a:custGeom>
              <a:avLst/>
              <a:gdLst>
                <a:gd name="T0" fmla="*/ 91 w 142"/>
                <a:gd name="T1" fmla="*/ 0 h 188"/>
                <a:gd name="T2" fmla="*/ 33 w 142"/>
                <a:gd name="T3" fmla="*/ 1 h 188"/>
                <a:gd name="T4" fmla="*/ 0 w 142"/>
                <a:gd name="T5" fmla="*/ 1 h 188"/>
                <a:gd name="T6" fmla="*/ 74 w 142"/>
                <a:gd name="T7" fmla="*/ 1 h 188"/>
                <a:gd name="T8" fmla="*/ 75 w 142"/>
                <a:gd name="T9" fmla="*/ 1 h 188"/>
                <a:gd name="T10" fmla="*/ 77 w 142"/>
                <a:gd name="T11" fmla="*/ 1 h 188"/>
                <a:gd name="T12" fmla="*/ 83 w 142"/>
                <a:gd name="T13" fmla="*/ 1 h 188"/>
                <a:gd name="T14" fmla="*/ 91 w 142"/>
                <a:gd name="T15" fmla="*/ 1 h 188"/>
                <a:gd name="T16" fmla="*/ 97 w 142"/>
                <a:gd name="T17" fmla="*/ 1 h 188"/>
                <a:gd name="T18" fmla="*/ 105 w 142"/>
                <a:gd name="T19" fmla="*/ 1 h 188"/>
                <a:gd name="T20" fmla="*/ 114 w 142"/>
                <a:gd name="T21" fmla="*/ 1 h 188"/>
                <a:gd name="T22" fmla="*/ 122 w 142"/>
                <a:gd name="T23" fmla="*/ 1 h 188"/>
                <a:gd name="T24" fmla="*/ 130 w 142"/>
                <a:gd name="T25" fmla="*/ 1 h 188"/>
                <a:gd name="T26" fmla="*/ 136 w 142"/>
                <a:gd name="T27" fmla="*/ 1 h 188"/>
                <a:gd name="T28" fmla="*/ 141 w 142"/>
                <a:gd name="T29" fmla="*/ 1 h 188"/>
                <a:gd name="T30" fmla="*/ 142 w 142"/>
                <a:gd name="T31" fmla="*/ 1 h 188"/>
                <a:gd name="T32" fmla="*/ 91 w 142"/>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8"/>
                <a:gd name="T53" fmla="*/ 142 w 142"/>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8">
                  <a:moveTo>
                    <a:pt x="91" y="0"/>
                  </a:moveTo>
                  <a:lnTo>
                    <a:pt x="33" y="58"/>
                  </a:lnTo>
                  <a:lnTo>
                    <a:pt x="0" y="166"/>
                  </a:lnTo>
                  <a:lnTo>
                    <a:pt x="74" y="188"/>
                  </a:lnTo>
                  <a:lnTo>
                    <a:pt x="75" y="171"/>
                  </a:lnTo>
                  <a:lnTo>
                    <a:pt x="77" y="131"/>
                  </a:lnTo>
                  <a:lnTo>
                    <a:pt x="83" y="90"/>
                  </a:lnTo>
                  <a:lnTo>
                    <a:pt x="91" y="67"/>
                  </a:lnTo>
                  <a:lnTo>
                    <a:pt x="97" y="63"/>
                  </a:lnTo>
                  <a:lnTo>
                    <a:pt x="105" y="54"/>
                  </a:lnTo>
                  <a:lnTo>
                    <a:pt x="114" y="45"/>
                  </a:lnTo>
                  <a:lnTo>
                    <a:pt x="122" y="35"/>
                  </a:lnTo>
                  <a:lnTo>
                    <a:pt x="130" y="26"/>
                  </a:lnTo>
                  <a:lnTo>
                    <a:pt x="136" y="18"/>
                  </a:lnTo>
                  <a:lnTo>
                    <a:pt x="141" y="12"/>
                  </a:lnTo>
                  <a:lnTo>
                    <a:pt x="142" y="10"/>
                  </a:lnTo>
                  <a:lnTo>
                    <a:pt x="91"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30"/>
            <p:cNvSpPr>
              <a:spLocks/>
            </p:cNvSpPr>
            <p:nvPr/>
          </p:nvSpPr>
          <p:spPr bwMode="auto">
            <a:xfrm>
              <a:off x="2943" y="3400"/>
              <a:ext cx="257" cy="83"/>
            </a:xfrm>
            <a:custGeom>
              <a:avLst/>
              <a:gdLst>
                <a:gd name="T0" fmla="*/ 77 w 257"/>
                <a:gd name="T1" fmla="*/ 0 h 167"/>
                <a:gd name="T2" fmla="*/ 0 w 257"/>
                <a:gd name="T3" fmla="*/ 0 h 167"/>
                <a:gd name="T4" fmla="*/ 51 w 257"/>
                <a:gd name="T5" fmla="*/ 0 h 167"/>
                <a:gd name="T6" fmla="*/ 179 w 257"/>
                <a:gd name="T7" fmla="*/ 0 h 167"/>
                <a:gd name="T8" fmla="*/ 257 w 257"/>
                <a:gd name="T9" fmla="*/ 0 h 167"/>
                <a:gd name="T10" fmla="*/ 225 w 257"/>
                <a:gd name="T11" fmla="*/ 0 h 167"/>
                <a:gd name="T12" fmla="*/ 77 w 257"/>
                <a:gd name="T13" fmla="*/ 0 h 167"/>
                <a:gd name="T14" fmla="*/ 0 60000 65536"/>
                <a:gd name="T15" fmla="*/ 0 60000 65536"/>
                <a:gd name="T16" fmla="*/ 0 60000 65536"/>
                <a:gd name="T17" fmla="*/ 0 60000 65536"/>
                <a:gd name="T18" fmla="*/ 0 60000 65536"/>
                <a:gd name="T19" fmla="*/ 0 60000 65536"/>
                <a:gd name="T20" fmla="*/ 0 60000 65536"/>
                <a:gd name="T21" fmla="*/ 0 w 257"/>
                <a:gd name="T22" fmla="*/ 0 h 167"/>
                <a:gd name="T23" fmla="*/ 257 w 257"/>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67">
                  <a:moveTo>
                    <a:pt x="77" y="6"/>
                  </a:moveTo>
                  <a:lnTo>
                    <a:pt x="0" y="150"/>
                  </a:lnTo>
                  <a:lnTo>
                    <a:pt x="51" y="167"/>
                  </a:lnTo>
                  <a:lnTo>
                    <a:pt x="179" y="125"/>
                  </a:lnTo>
                  <a:lnTo>
                    <a:pt x="257" y="31"/>
                  </a:lnTo>
                  <a:lnTo>
                    <a:pt x="225" y="0"/>
                  </a:lnTo>
                  <a:lnTo>
                    <a:pt x="77" y="6"/>
                  </a:lnTo>
                  <a:close/>
                </a:path>
              </a:pathLst>
            </a:custGeom>
            <a:solidFill>
              <a:srgbClr val="EA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31"/>
            <p:cNvSpPr>
              <a:spLocks/>
            </p:cNvSpPr>
            <p:nvPr/>
          </p:nvSpPr>
          <p:spPr bwMode="auto">
            <a:xfrm>
              <a:off x="3032" y="3428"/>
              <a:ext cx="90" cy="35"/>
            </a:xfrm>
            <a:custGeom>
              <a:avLst/>
              <a:gdLst>
                <a:gd name="T0" fmla="*/ 44 w 90"/>
                <a:gd name="T1" fmla="*/ 1 h 70"/>
                <a:gd name="T2" fmla="*/ 54 w 90"/>
                <a:gd name="T3" fmla="*/ 1 h 70"/>
                <a:gd name="T4" fmla="*/ 62 w 90"/>
                <a:gd name="T5" fmla="*/ 1 h 70"/>
                <a:gd name="T6" fmla="*/ 70 w 90"/>
                <a:gd name="T7" fmla="*/ 1 h 70"/>
                <a:gd name="T8" fmla="*/ 77 w 90"/>
                <a:gd name="T9" fmla="*/ 1 h 70"/>
                <a:gd name="T10" fmla="*/ 82 w 90"/>
                <a:gd name="T11" fmla="*/ 1 h 70"/>
                <a:gd name="T12" fmla="*/ 87 w 90"/>
                <a:gd name="T13" fmla="*/ 1 h 70"/>
                <a:gd name="T14" fmla="*/ 89 w 90"/>
                <a:gd name="T15" fmla="*/ 1 h 70"/>
                <a:gd name="T16" fmla="*/ 90 w 90"/>
                <a:gd name="T17" fmla="*/ 1 h 70"/>
                <a:gd name="T18" fmla="*/ 89 w 90"/>
                <a:gd name="T19" fmla="*/ 1 h 70"/>
                <a:gd name="T20" fmla="*/ 87 w 90"/>
                <a:gd name="T21" fmla="*/ 1 h 70"/>
                <a:gd name="T22" fmla="*/ 82 w 90"/>
                <a:gd name="T23" fmla="*/ 1 h 70"/>
                <a:gd name="T24" fmla="*/ 77 w 90"/>
                <a:gd name="T25" fmla="*/ 1 h 70"/>
                <a:gd name="T26" fmla="*/ 70 w 90"/>
                <a:gd name="T27" fmla="*/ 1 h 70"/>
                <a:gd name="T28" fmla="*/ 62 w 90"/>
                <a:gd name="T29" fmla="*/ 1 h 70"/>
                <a:gd name="T30" fmla="*/ 54 w 90"/>
                <a:gd name="T31" fmla="*/ 1 h 70"/>
                <a:gd name="T32" fmla="*/ 44 w 90"/>
                <a:gd name="T33" fmla="*/ 0 h 70"/>
                <a:gd name="T34" fmla="*/ 35 w 90"/>
                <a:gd name="T35" fmla="*/ 1 h 70"/>
                <a:gd name="T36" fmla="*/ 27 w 90"/>
                <a:gd name="T37" fmla="*/ 1 h 70"/>
                <a:gd name="T38" fmla="*/ 20 w 90"/>
                <a:gd name="T39" fmla="*/ 1 h 70"/>
                <a:gd name="T40" fmla="*/ 13 w 90"/>
                <a:gd name="T41" fmla="*/ 1 h 70"/>
                <a:gd name="T42" fmla="*/ 7 w 90"/>
                <a:gd name="T43" fmla="*/ 1 h 70"/>
                <a:gd name="T44" fmla="*/ 3 w 90"/>
                <a:gd name="T45" fmla="*/ 1 h 70"/>
                <a:gd name="T46" fmla="*/ 1 w 90"/>
                <a:gd name="T47" fmla="*/ 1 h 70"/>
                <a:gd name="T48" fmla="*/ 0 w 90"/>
                <a:gd name="T49" fmla="*/ 1 h 70"/>
                <a:gd name="T50" fmla="*/ 1 w 90"/>
                <a:gd name="T51" fmla="*/ 1 h 70"/>
                <a:gd name="T52" fmla="*/ 3 w 90"/>
                <a:gd name="T53" fmla="*/ 1 h 70"/>
                <a:gd name="T54" fmla="*/ 7 w 90"/>
                <a:gd name="T55" fmla="*/ 1 h 70"/>
                <a:gd name="T56" fmla="*/ 13 w 90"/>
                <a:gd name="T57" fmla="*/ 1 h 70"/>
                <a:gd name="T58" fmla="*/ 20 w 90"/>
                <a:gd name="T59" fmla="*/ 1 h 70"/>
                <a:gd name="T60" fmla="*/ 27 w 90"/>
                <a:gd name="T61" fmla="*/ 1 h 70"/>
                <a:gd name="T62" fmla="*/ 35 w 90"/>
                <a:gd name="T63" fmla="*/ 1 h 70"/>
                <a:gd name="T64" fmla="*/ 44 w 90"/>
                <a:gd name="T65" fmla="*/ 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70"/>
                <a:gd name="T101" fmla="*/ 90 w 90"/>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70">
                  <a:moveTo>
                    <a:pt x="44" y="70"/>
                  </a:moveTo>
                  <a:lnTo>
                    <a:pt x="54" y="69"/>
                  </a:lnTo>
                  <a:lnTo>
                    <a:pt x="62" y="68"/>
                  </a:lnTo>
                  <a:lnTo>
                    <a:pt x="70" y="64"/>
                  </a:lnTo>
                  <a:lnTo>
                    <a:pt x="77" y="60"/>
                  </a:lnTo>
                  <a:lnTo>
                    <a:pt x="82" y="54"/>
                  </a:lnTo>
                  <a:lnTo>
                    <a:pt x="87" y="48"/>
                  </a:lnTo>
                  <a:lnTo>
                    <a:pt x="89" y="41"/>
                  </a:lnTo>
                  <a:lnTo>
                    <a:pt x="90" y="34"/>
                  </a:lnTo>
                  <a:lnTo>
                    <a:pt x="89" y="27"/>
                  </a:lnTo>
                  <a:lnTo>
                    <a:pt x="87" y="22"/>
                  </a:lnTo>
                  <a:lnTo>
                    <a:pt x="82" y="15"/>
                  </a:lnTo>
                  <a:lnTo>
                    <a:pt x="77" y="10"/>
                  </a:lnTo>
                  <a:lnTo>
                    <a:pt x="70" y="5"/>
                  </a:lnTo>
                  <a:lnTo>
                    <a:pt x="62" y="2"/>
                  </a:lnTo>
                  <a:lnTo>
                    <a:pt x="54" y="1"/>
                  </a:lnTo>
                  <a:lnTo>
                    <a:pt x="44" y="0"/>
                  </a:lnTo>
                  <a:lnTo>
                    <a:pt x="35" y="1"/>
                  </a:lnTo>
                  <a:lnTo>
                    <a:pt x="27" y="2"/>
                  </a:lnTo>
                  <a:lnTo>
                    <a:pt x="20" y="5"/>
                  </a:lnTo>
                  <a:lnTo>
                    <a:pt x="13" y="10"/>
                  </a:lnTo>
                  <a:lnTo>
                    <a:pt x="7" y="15"/>
                  </a:lnTo>
                  <a:lnTo>
                    <a:pt x="3" y="22"/>
                  </a:lnTo>
                  <a:lnTo>
                    <a:pt x="1" y="27"/>
                  </a:lnTo>
                  <a:lnTo>
                    <a:pt x="0" y="34"/>
                  </a:lnTo>
                  <a:lnTo>
                    <a:pt x="1" y="41"/>
                  </a:lnTo>
                  <a:lnTo>
                    <a:pt x="3" y="48"/>
                  </a:lnTo>
                  <a:lnTo>
                    <a:pt x="7" y="54"/>
                  </a:lnTo>
                  <a:lnTo>
                    <a:pt x="13" y="60"/>
                  </a:lnTo>
                  <a:lnTo>
                    <a:pt x="20" y="64"/>
                  </a:lnTo>
                  <a:lnTo>
                    <a:pt x="27" y="68"/>
                  </a:lnTo>
                  <a:lnTo>
                    <a:pt x="35" y="69"/>
                  </a:lnTo>
                  <a:lnTo>
                    <a:pt x="44" y="70"/>
                  </a:lnTo>
                  <a:close/>
                </a:path>
              </a:pathLst>
            </a:custGeom>
            <a:solidFill>
              <a:srgbClr val="A3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32"/>
            <p:cNvSpPr>
              <a:spLocks/>
            </p:cNvSpPr>
            <p:nvPr/>
          </p:nvSpPr>
          <p:spPr bwMode="auto">
            <a:xfrm>
              <a:off x="2505" y="2837"/>
              <a:ext cx="617" cy="185"/>
            </a:xfrm>
            <a:custGeom>
              <a:avLst/>
              <a:gdLst>
                <a:gd name="T0" fmla="*/ 473 w 617"/>
                <a:gd name="T1" fmla="*/ 1 h 369"/>
                <a:gd name="T2" fmla="*/ 456 w 617"/>
                <a:gd name="T3" fmla="*/ 1 h 369"/>
                <a:gd name="T4" fmla="*/ 449 w 617"/>
                <a:gd name="T5" fmla="*/ 1 h 369"/>
                <a:gd name="T6" fmla="*/ 394 w 617"/>
                <a:gd name="T7" fmla="*/ 1 h 369"/>
                <a:gd name="T8" fmla="*/ 330 w 617"/>
                <a:gd name="T9" fmla="*/ 1 h 369"/>
                <a:gd name="T10" fmla="*/ 270 w 617"/>
                <a:gd name="T11" fmla="*/ 1 h 369"/>
                <a:gd name="T12" fmla="*/ 218 w 617"/>
                <a:gd name="T13" fmla="*/ 1 h 369"/>
                <a:gd name="T14" fmla="*/ 169 w 617"/>
                <a:gd name="T15" fmla="*/ 1 h 369"/>
                <a:gd name="T16" fmla="*/ 135 w 617"/>
                <a:gd name="T17" fmla="*/ 1 h 369"/>
                <a:gd name="T18" fmla="*/ 126 w 617"/>
                <a:gd name="T19" fmla="*/ 1 h 369"/>
                <a:gd name="T20" fmla="*/ 118 w 617"/>
                <a:gd name="T21" fmla="*/ 1 h 369"/>
                <a:gd name="T22" fmla="*/ 89 w 617"/>
                <a:gd name="T23" fmla="*/ 1 h 369"/>
                <a:gd name="T24" fmla="*/ 53 w 617"/>
                <a:gd name="T25" fmla="*/ 1 h 369"/>
                <a:gd name="T26" fmla="*/ 34 w 617"/>
                <a:gd name="T27" fmla="*/ 1 h 369"/>
                <a:gd name="T28" fmla="*/ 57 w 617"/>
                <a:gd name="T29" fmla="*/ 1 h 369"/>
                <a:gd name="T30" fmla="*/ 135 w 617"/>
                <a:gd name="T31" fmla="*/ 1 h 369"/>
                <a:gd name="T32" fmla="*/ 203 w 617"/>
                <a:gd name="T33" fmla="*/ 1 h 369"/>
                <a:gd name="T34" fmla="*/ 236 w 617"/>
                <a:gd name="T35" fmla="*/ 1 h 369"/>
                <a:gd name="T36" fmla="*/ 279 w 617"/>
                <a:gd name="T37" fmla="*/ 1 h 369"/>
                <a:gd name="T38" fmla="*/ 323 w 617"/>
                <a:gd name="T39" fmla="*/ 1 h 369"/>
                <a:gd name="T40" fmla="*/ 379 w 617"/>
                <a:gd name="T41" fmla="*/ 1 h 369"/>
                <a:gd name="T42" fmla="*/ 428 w 617"/>
                <a:gd name="T43" fmla="*/ 1 h 369"/>
                <a:gd name="T44" fmla="*/ 483 w 617"/>
                <a:gd name="T45" fmla="*/ 1 h 369"/>
                <a:gd name="T46" fmla="*/ 528 w 617"/>
                <a:gd name="T47" fmla="*/ 1 h 369"/>
                <a:gd name="T48" fmla="*/ 569 w 617"/>
                <a:gd name="T49" fmla="*/ 1 h 369"/>
                <a:gd name="T50" fmla="*/ 565 w 617"/>
                <a:gd name="T51" fmla="*/ 1 h 369"/>
                <a:gd name="T52" fmla="*/ 509 w 617"/>
                <a:gd name="T53" fmla="*/ 1 h 369"/>
                <a:gd name="T54" fmla="*/ 460 w 617"/>
                <a:gd name="T55" fmla="*/ 1 h 369"/>
                <a:gd name="T56" fmla="*/ 477 w 617"/>
                <a:gd name="T57" fmla="*/ 1 h 369"/>
                <a:gd name="T58" fmla="*/ 563 w 617"/>
                <a:gd name="T59" fmla="*/ 1 h 369"/>
                <a:gd name="T60" fmla="*/ 617 w 617"/>
                <a:gd name="T61" fmla="*/ 1 h 369"/>
                <a:gd name="T62" fmla="*/ 602 w 617"/>
                <a:gd name="T63" fmla="*/ 1 h 369"/>
                <a:gd name="T64" fmla="*/ 570 w 617"/>
                <a:gd name="T65" fmla="*/ 1 h 369"/>
                <a:gd name="T66" fmla="*/ 537 w 617"/>
                <a:gd name="T67" fmla="*/ 1 h 369"/>
                <a:gd name="T68" fmla="*/ 493 w 617"/>
                <a:gd name="T69" fmla="*/ 1 h 369"/>
                <a:gd name="T70" fmla="*/ 453 w 617"/>
                <a:gd name="T71" fmla="*/ 1 h 369"/>
                <a:gd name="T72" fmla="*/ 431 w 617"/>
                <a:gd name="T73" fmla="*/ 1 h 369"/>
                <a:gd name="T74" fmla="*/ 415 w 617"/>
                <a:gd name="T75" fmla="*/ 1 h 369"/>
                <a:gd name="T76" fmla="*/ 391 w 617"/>
                <a:gd name="T77" fmla="*/ 1 h 369"/>
                <a:gd name="T78" fmla="*/ 287 w 617"/>
                <a:gd name="T79" fmla="*/ 1 h 369"/>
                <a:gd name="T80" fmla="*/ 226 w 617"/>
                <a:gd name="T81" fmla="*/ 1 h 369"/>
                <a:gd name="T82" fmla="*/ 173 w 617"/>
                <a:gd name="T83" fmla="*/ 1 h 369"/>
                <a:gd name="T84" fmla="*/ 151 w 617"/>
                <a:gd name="T85" fmla="*/ 1 h 369"/>
                <a:gd name="T86" fmla="*/ 127 w 617"/>
                <a:gd name="T87" fmla="*/ 1 h 369"/>
                <a:gd name="T88" fmla="*/ 100 w 617"/>
                <a:gd name="T89" fmla="*/ 1 h 369"/>
                <a:gd name="T90" fmla="*/ 59 w 617"/>
                <a:gd name="T91" fmla="*/ 1 h 369"/>
                <a:gd name="T92" fmla="*/ 15 w 617"/>
                <a:gd name="T93" fmla="*/ 1 h 369"/>
                <a:gd name="T94" fmla="*/ 5 w 617"/>
                <a:gd name="T95" fmla="*/ 1 h 369"/>
                <a:gd name="T96" fmla="*/ 41 w 617"/>
                <a:gd name="T97" fmla="*/ 1 h 369"/>
                <a:gd name="T98" fmla="*/ 77 w 617"/>
                <a:gd name="T99" fmla="*/ 1 h 369"/>
                <a:gd name="T100" fmla="*/ 101 w 617"/>
                <a:gd name="T101" fmla="*/ 1 h 369"/>
                <a:gd name="T102" fmla="*/ 119 w 617"/>
                <a:gd name="T103" fmla="*/ 1 h 369"/>
                <a:gd name="T104" fmla="*/ 144 w 617"/>
                <a:gd name="T105" fmla="*/ 1 h 369"/>
                <a:gd name="T106" fmla="*/ 166 w 617"/>
                <a:gd name="T107" fmla="*/ 1 h 369"/>
                <a:gd name="T108" fmla="*/ 196 w 617"/>
                <a:gd name="T109" fmla="*/ 1 h 369"/>
                <a:gd name="T110" fmla="*/ 227 w 617"/>
                <a:gd name="T111" fmla="*/ 1 h 369"/>
                <a:gd name="T112" fmla="*/ 267 w 617"/>
                <a:gd name="T113" fmla="*/ 1 h 369"/>
                <a:gd name="T114" fmla="*/ 323 w 617"/>
                <a:gd name="T115" fmla="*/ 1 h 369"/>
                <a:gd name="T116" fmla="*/ 433 w 617"/>
                <a:gd name="T117" fmla="*/ 1 h 369"/>
                <a:gd name="T118" fmla="*/ 480 w 617"/>
                <a:gd name="T119" fmla="*/ 1 h 3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7"/>
                <a:gd name="T181" fmla="*/ 0 h 369"/>
                <a:gd name="T182" fmla="*/ 617 w 617"/>
                <a:gd name="T183" fmla="*/ 369 h 3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7" h="369">
                  <a:moveTo>
                    <a:pt x="483" y="131"/>
                  </a:moveTo>
                  <a:lnTo>
                    <a:pt x="477" y="132"/>
                  </a:lnTo>
                  <a:lnTo>
                    <a:pt x="473" y="131"/>
                  </a:lnTo>
                  <a:lnTo>
                    <a:pt x="467" y="128"/>
                  </a:lnTo>
                  <a:lnTo>
                    <a:pt x="461" y="128"/>
                  </a:lnTo>
                  <a:lnTo>
                    <a:pt x="456" y="121"/>
                  </a:lnTo>
                  <a:lnTo>
                    <a:pt x="454" y="113"/>
                  </a:lnTo>
                  <a:lnTo>
                    <a:pt x="453" y="105"/>
                  </a:lnTo>
                  <a:lnTo>
                    <a:pt x="449" y="98"/>
                  </a:lnTo>
                  <a:lnTo>
                    <a:pt x="431" y="76"/>
                  </a:lnTo>
                  <a:lnTo>
                    <a:pt x="413" y="59"/>
                  </a:lnTo>
                  <a:lnTo>
                    <a:pt x="394" y="44"/>
                  </a:lnTo>
                  <a:lnTo>
                    <a:pt x="373" y="34"/>
                  </a:lnTo>
                  <a:lnTo>
                    <a:pt x="352" y="26"/>
                  </a:lnTo>
                  <a:lnTo>
                    <a:pt x="330" y="20"/>
                  </a:lnTo>
                  <a:lnTo>
                    <a:pt x="308" y="17"/>
                  </a:lnTo>
                  <a:lnTo>
                    <a:pt x="287" y="15"/>
                  </a:lnTo>
                  <a:lnTo>
                    <a:pt x="270" y="17"/>
                  </a:lnTo>
                  <a:lnTo>
                    <a:pt x="254" y="21"/>
                  </a:lnTo>
                  <a:lnTo>
                    <a:pt x="235" y="28"/>
                  </a:lnTo>
                  <a:lnTo>
                    <a:pt x="218" y="37"/>
                  </a:lnTo>
                  <a:lnTo>
                    <a:pt x="200" y="49"/>
                  </a:lnTo>
                  <a:lnTo>
                    <a:pt x="183" y="61"/>
                  </a:lnTo>
                  <a:lnTo>
                    <a:pt x="169" y="76"/>
                  </a:lnTo>
                  <a:lnTo>
                    <a:pt x="159" y="93"/>
                  </a:lnTo>
                  <a:lnTo>
                    <a:pt x="145" y="112"/>
                  </a:lnTo>
                  <a:lnTo>
                    <a:pt x="135" y="135"/>
                  </a:lnTo>
                  <a:lnTo>
                    <a:pt x="129" y="158"/>
                  </a:lnTo>
                  <a:lnTo>
                    <a:pt x="126" y="182"/>
                  </a:lnTo>
                  <a:lnTo>
                    <a:pt x="126" y="193"/>
                  </a:lnTo>
                  <a:lnTo>
                    <a:pt x="126" y="215"/>
                  </a:lnTo>
                  <a:lnTo>
                    <a:pt x="122" y="239"/>
                  </a:lnTo>
                  <a:lnTo>
                    <a:pt x="118" y="252"/>
                  </a:lnTo>
                  <a:lnTo>
                    <a:pt x="109" y="267"/>
                  </a:lnTo>
                  <a:lnTo>
                    <a:pt x="100" y="280"/>
                  </a:lnTo>
                  <a:lnTo>
                    <a:pt x="89" y="293"/>
                  </a:lnTo>
                  <a:lnTo>
                    <a:pt x="79" y="306"/>
                  </a:lnTo>
                  <a:lnTo>
                    <a:pt x="66" y="318"/>
                  </a:lnTo>
                  <a:lnTo>
                    <a:pt x="53" y="329"/>
                  </a:lnTo>
                  <a:lnTo>
                    <a:pt x="41" y="340"/>
                  </a:lnTo>
                  <a:lnTo>
                    <a:pt x="28" y="352"/>
                  </a:lnTo>
                  <a:lnTo>
                    <a:pt x="34" y="356"/>
                  </a:lnTo>
                  <a:lnTo>
                    <a:pt x="41" y="358"/>
                  </a:lnTo>
                  <a:lnTo>
                    <a:pt x="50" y="356"/>
                  </a:lnTo>
                  <a:lnTo>
                    <a:pt x="57" y="356"/>
                  </a:lnTo>
                  <a:lnTo>
                    <a:pt x="81" y="348"/>
                  </a:lnTo>
                  <a:lnTo>
                    <a:pt x="108" y="336"/>
                  </a:lnTo>
                  <a:lnTo>
                    <a:pt x="135" y="320"/>
                  </a:lnTo>
                  <a:lnTo>
                    <a:pt x="161" y="301"/>
                  </a:lnTo>
                  <a:lnTo>
                    <a:pt x="185" y="284"/>
                  </a:lnTo>
                  <a:lnTo>
                    <a:pt x="203" y="268"/>
                  </a:lnTo>
                  <a:lnTo>
                    <a:pt x="216" y="257"/>
                  </a:lnTo>
                  <a:lnTo>
                    <a:pt x="222" y="253"/>
                  </a:lnTo>
                  <a:lnTo>
                    <a:pt x="236" y="248"/>
                  </a:lnTo>
                  <a:lnTo>
                    <a:pt x="250" y="244"/>
                  </a:lnTo>
                  <a:lnTo>
                    <a:pt x="265" y="240"/>
                  </a:lnTo>
                  <a:lnTo>
                    <a:pt x="279" y="238"/>
                  </a:lnTo>
                  <a:lnTo>
                    <a:pt x="293" y="235"/>
                  </a:lnTo>
                  <a:lnTo>
                    <a:pt x="308" y="234"/>
                  </a:lnTo>
                  <a:lnTo>
                    <a:pt x="323" y="233"/>
                  </a:lnTo>
                  <a:lnTo>
                    <a:pt x="339" y="233"/>
                  </a:lnTo>
                  <a:lnTo>
                    <a:pt x="360" y="235"/>
                  </a:lnTo>
                  <a:lnTo>
                    <a:pt x="379" y="232"/>
                  </a:lnTo>
                  <a:lnTo>
                    <a:pt x="395" y="226"/>
                  </a:lnTo>
                  <a:lnTo>
                    <a:pt x="411" y="217"/>
                  </a:lnTo>
                  <a:lnTo>
                    <a:pt x="428" y="208"/>
                  </a:lnTo>
                  <a:lnTo>
                    <a:pt x="446" y="200"/>
                  </a:lnTo>
                  <a:lnTo>
                    <a:pt x="463" y="195"/>
                  </a:lnTo>
                  <a:lnTo>
                    <a:pt x="483" y="194"/>
                  </a:lnTo>
                  <a:lnTo>
                    <a:pt x="497" y="193"/>
                  </a:lnTo>
                  <a:lnTo>
                    <a:pt x="513" y="191"/>
                  </a:lnTo>
                  <a:lnTo>
                    <a:pt x="528" y="187"/>
                  </a:lnTo>
                  <a:lnTo>
                    <a:pt x="544" y="184"/>
                  </a:lnTo>
                  <a:lnTo>
                    <a:pt x="557" y="181"/>
                  </a:lnTo>
                  <a:lnTo>
                    <a:pt x="569" y="178"/>
                  </a:lnTo>
                  <a:lnTo>
                    <a:pt x="577" y="177"/>
                  </a:lnTo>
                  <a:lnTo>
                    <a:pt x="580" y="176"/>
                  </a:lnTo>
                  <a:lnTo>
                    <a:pt x="565" y="176"/>
                  </a:lnTo>
                  <a:lnTo>
                    <a:pt x="549" y="173"/>
                  </a:lnTo>
                  <a:lnTo>
                    <a:pt x="529" y="170"/>
                  </a:lnTo>
                  <a:lnTo>
                    <a:pt x="509" y="165"/>
                  </a:lnTo>
                  <a:lnTo>
                    <a:pt x="490" y="161"/>
                  </a:lnTo>
                  <a:lnTo>
                    <a:pt x="473" y="156"/>
                  </a:lnTo>
                  <a:lnTo>
                    <a:pt x="460" y="151"/>
                  </a:lnTo>
                  <a:lnTo>
                    <a:pt x="453" y="148"/>
                  </a:lnTo>
                  <a:lnTo>
                    <a:pt x="460" y="147"/>
                  </a:lnTo>
                  <a:lnTo>
                    <a:pt x="477" y="147"/>
                  </a:lnTo>
                  <a:lnTo>
                    <a:pt x="503" y="149"/>
                  </a:lnTo>
                  <a:lnTo>
                    <a:pt x="533" y="150"/>
                  </a:lnTo>
                  <a:lnTo>
                    <a:pt x="563" y="152"/>
                  </a:lnTo>
                  <a:lnTo>
                    <a:pt x="589" y="155"/>
                  </a:lnTo>
                  <a:lnTo>
                    <a:pt x="609" y="157"/>
                  </a:lnTo>
                  <a:lnTo>
                    <a:pt x="617" y="158"/>
                  </a:lnTo>
                  <a:lnTo>
                    <a:pt x="616" y="163"/>
                  </a:lnTo>
                  <a:lnTo>
                    <a:pt x="610" y="169"/>
                  </a:lnTo>
                  <a:lnTo>
                    <a:pt x="602" y="176"/>
                  </a:lnTo>
                  <a:lnTo>
                    <a:pt x="592" y="182"/>
                  </a:lnTo>
                  <a:lnTo>
                    <a:pt x="581" y="188"/>
                  </a:lnTo>
                  <a:lnTo>
                    <a:pt x="570" y="194"/>
                  </a:lnTo>
                  <a:lnTo>
                    <a:pt x="560" y="200"/>
                  </a:lnTo>
                  <a:lnTo>
                    <a:pt x="552" y="203"/>
                  </a:lnTo>
                  <a:lnTo>
                    <a:pt x="537" y="204"/>
                  </a:lnTo>
                  <a:lnTo>
                    <a:pt x="522" y="207"/>
                  </a:lnTo>
                  <a:lnTo>
                    <a:pt x="508" y="210"/>
                  </a:lnTo>
                  <a:lnTo>
                    <a:pt x="493" y="214"/>
                  </a:lnTo>
                  <a:lnTo>
                    <a:pt x="478" y="219"/>
                  </a:lnTo>
                  <a:lnTo>
                    <a:pt x="466" y="225"/>
                  </a:lnTo>
                  <a:lnTo>
                    <a:pt x="453" y="232"/>
                  </a:lnTo>
                  <a:lnTo>
                    <a:pt x="440" y="239"/>
                  </a:lnTo>
                  <a:lnTo>
                    <a:pt x="436" y="242"/>
                  </a:lnTo>
                  <a:lnTo>
                    <a:pt x="431" y="245"/>
                  </a:lnTo>
                  <a:lnTo>
                    <a:pt x="427" y="247"/>
                  </a:lnTo>
                  <a:lnTo>
                    <a:pt x="421" y="249"/>
                  </a:lnTo>
                  <a:lnTo>
                    <a:pt x="415" y="252"/>
                  </a:lnTo>
                  <a:lnTo>
                    <a:pt x="408" y="253"/>
                  </a:lnTo>
                  <a:lnTo>
                    <a:pt x="401" y="254"/>
                  </a:lnTo>
                  <a:lnTo>
                    <a:pt x="391" y="254"/>
                  </a:lnTo>
                  <a:lnTo>
                    <a:pt x="333" y="250"/>
                  </a:lnTo>
                  <a:lnTo>
                    <a:pt x="309" y="250"/>
                  </a:lnTo>
                  <a:lnTo>
                    <a:pt x="287" y="254"/>
                  </a:lnTo>
                  <a:lnTo>
                    <a:pt x="266" y="260"/>
                  </a:lnTo>
                  <a:lnTo>
                    <a:pt x="246" y="268"/>
                  </a:lnTo>
                  <a:lnTo>
                    <a:pt x="226" y="278"/>
                  </a:lnTo>
                  <a:lnTo>
                    <a:pt x="207" y="290"/>
                  </a:lnTo>
                  <a:lnTo>
                    <a:pt x="189" y="302"/>
                  </a:lnTo>
                  <a:lnTo>
                    <a:pt x="173" y="315"/>
                  </a:lnTo>
                  <a:lnTo>
                    <a:pt x="166" y="320"/>
                  </a:lnTo>
                  <a:lnTo>
                    <a:pt x="158" y="324"/>
                  </a:lnTo>
                  <a:lnTo>
                    <a:pt x="151" y="328"/>
                  </a:lnTo>
                  <a:lnTo>
                    <a:pt x="142" y="332"/>
                  </a:lnTo>
                  <a:lnTo>
                    <a:pt x="135" y="336"/>
                  </a:lnTo>
                  <a:lnTo>
                    <a:pt x="127" y="340"/>
                  </a:lnTo>
                  <a:lnTo>
                    <a:pt x="120" y="344"/>
                  </a:lnTo>
                  <a:lnTo>
                    <a:pt x="112" y="348"/>
                  </a:lnTo>
                  <a:lnTo>
                    <a:pt x="100" y="355"/>
                  </a:lnTo>
                  <a:lnTo>
                    <a:pt x="87" y="360"/>
                  </a:lnTo>
                  <a:lnTo>
                    <a:pt x="73" y="365"/>
                  </a:lnTo>
                  <a:lnTo>
                    <a:pt x="59" y="368"/>
                  </a:lnTo>
                  <a:lnTo>
                    <a:pt x="45" y="369"/>
                  </a:lnTo>
                  <a:lnTo>
                    <a:pt x="30" y="369"/>
                  </a:lnTo>
                  <a:lnTo>
                    <a:pt x="15" y="367"/>
                  </a:lnTo>
                  <a:lnTo>
                    <a:pt x="1" y="362"/>
                  </a:lnTo>
                  <a:lnTo>
                    <a:pt x="0" y="354"/>
                  </a:lnTo>
                  <a:lnTo>
                    <a:pt x="5" y="345"/>
                  </a:lnTo>
                  <a:lnTo>
                    <a:pt x="14" y="335"/>
                  </a:lnTo>
                  <a:lnTo>
                    <a:pt x="27" y="323"/>
                  </a:lnTo>
                  <a:lnTo>
                    <a:pt x="41" y="312"/>
                  </a:lnTo>
                  <a:lnTo>
                    <a:pt x="55" y="299"/>
                  </a:lnTo>
                  <a:lnTo>
                    <a:pt x="67" y="285"/>
                  </a:lnTo>
                  <a:lnTo>
                    <a:pt x="77" y="272"/>
                  </a:lnTo>
                  <a:lnTo>
                    <a:pt x="88" y="245"/>
                  </a:lnTo>
                  <a:lnTo>
                    <a:pt x="97" y="218"/>
                  </a:lnTo>
                  <a:lnTo>
                    <a:pt x="101" y="191"/>
                  </a:lnTo>
                  <a:lnTo>
                    <a:pt x="107" y="159"/>
                  </a:lnTo>
                  <a:lnTo>
                    <a:pt x="112" y="140"/>
                  </a:lnTo>
                  <a:lnTo>
                    <a:pt x="119" y="123"/>
                  </a:lnTo>
                  <a:lnTo>
                    <a:pt x="127" y="106"/>
                  </a:lnTo>
                  <a:lnTo>
                    <a:pt x="135" y="91"/>
                  </a:lnTo>
                  <a:lnTo>
                    <a:pt x="144" y="80"/>
                  </a:lnTo>
                  <a:lnTo>
                    <a:pt x="151" y="71"/>
                  </a:lnTo>
                  <a:lnTo>
                    <a:pt x="158" y="63"/>
                  </a:lnTo>
                  <a:lnTo>
                    <a:pt x="166" y="55"/>
                  </a:lnTo>
                  <a:lnTo>
                    <a:pt x="175" y="48"/>
                  </a:lnTo>
                  <a:lnTo>
                    <a:pt x="185" y="41"/>
                  </a:lnTo>
                  <a:lnTo>
                    <a:pt x="196" y="34"/>
                  </a:lnTo>
                  <a:lnTo>
                    <a:pt x="209" y="27"/>
                  </a:lnTo>
                  <a:lnTo>
                    <a:pt x="218" y="22"/>
                  </a:lnTo>
                  <a:lnTo>
                    <a:pt x="227" y="18"/>
                  </a:lnTo>
                  <a:lnTo>
                    <a:pt x="239" y="12"/>
                  </a:lnTo>
                  <a:lnTo>
                    <a:pt x="252" y="7"/>
                  </a:lnTo>
                  <a:lnTo>
                    <a:pt x="267" y="4"/>
                  </a:lnTo>
                  <a:lnTo>
                    <a:pt x="283" y="2"/>
                  </a:lnTo>
                  <a:lnTo>
                    <a:pt x="302" y="0"/>
                  </a:lnTo>
                  <a:lnTo>
                    <a:pt x="323" y="3"/>
                  </a:lnTo>
                  <a:lnTo>
                    <a:pt x="368" y="15"/>
                  </a:lnTo>
                  <a:lnTo>
                    <a:pt x="404" y="33"/>
                  </a:lnTo>
                  <a:lnTo>
                    <a:pt x="433" y="53"/>
                  </a:lnTo>
                  <a:lnTo>
                    <a:pt x="455" y="74"/>
                  </a:lnTo>
                  <a:lnTo>
                    <a:pt x="470" y="94"/>
                  </a:lnTo>
                  <a:lnTo>
                    <a:pt x="480" y="111"/>
                  </a:lnTo>
                  <a:lnTo>
                    <a:pt x="483" y="124"/>
                  </a:lnTo>
                  <a:lnTo>
                    <a:pt x="483"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Freeform 33"/>
            <p:cNvSpPr>
              <a:spLocks/>
            </p:cNvSpPr>
            <p:nvPr/>
          </p:nvSpPr>
          <p:spPr bwMode="auto">
            <a:xfrm>
              <a:off x="2714" y="2852"/>
              <a:ext cx="71" cy="72"/>
            </a:xfrm>
            <a:custGeom>
              <a:avLst/>
              <a:gdLst>
                <a:gd name="T0" fmla="*/ 39 w 71"/>
                <a:gd name="T1" fmla="*/ 0 h 145"/>
                <a:gd name="T2" fmla="*/ 29 w 71"/>
                <a:gd name="T3" fmla="*/ 0 h 145"/>
                <a:gd name="T4" fmla="*/ 23 w 71"/>
                <a:gd name="T5" fmla="*/ 0 h 145"/>
                <a:gd name="T6" fmla="*/ 19 w 71"/>
                <a:gd name="T7" fmla="*/ 0 h 145"/>
                <a:gd name="T8" fmla="*/ 19 w 71"/>
                <a:gd name="T9" fmla="*/ 0 h 145"/>
                <a:gd name="T10" fmla="*/ 14 w 71"/>
                <a:gd name="T11" fmla="*/ 0 h 145"/>
                <a:gd name="T12" fmla="*/ 11 w 71"/>
                <a:gd name="T13" fmla="*/ 0 h 145"/>
                <a:gd name="T14" fmla="*/ 6 w 71"/>
                <a:gd name="T15" fmla="*/ 0 h 145"/>
                <a:gd name="T16" fmla="*/ 3 w 71"/>
                <a:gd name="T17" fmla="*/ 0 h 145"/>
                <a:gd name="T18" fmla="*/ 0 w 71"/>
                <a:gd name="T19" fmla="*/ 0 h 145"/>
                <a:gd name="T20" fmla="*/ 3 w 71"/>
                <a:gd name="T21" fmla="*/ 0 h 145"/>
                <a:gd name="T22" fmla="*/ 10 w 71"/>
                <a:gd name="T23" fmla="*/ 0 h 145"/>
                <a:gd name="T24" fmla="*/ 19 w 71"/>
                <a:gd name="T25" fmla="*/ 0 h 145"/>
                <a:gd name="T26" fmla="*/ 24 w 71"/>
                <a:gd name="T27" fmla="*/ 0 h 145"/>
                <a:gd name="T28" fmla="*/ 30 w 71"/>
                <a:gd name="T29" fmla="*/ 0 h 145"/>
                <a:gd name="T30" fmla="*/ 36 w 71"/>
                <a:gd name="T31" fmla="*/ 0 h 145"/>
                <a:gd name="T32" fmla="*/ 41 w 71"/>
                <a:gd name="T33" fmla="*/ 0 h 145"/>
                <a:gd name="T34" fmla="*/ 49 w 71"/>
                <a:gd name="T35" fmla="*/ 0 h 145"/>
                <a:gd name="T36" fmla="*/ 56 w 71"/>
                <a:gd name="T37" fmla="*/ 0 h 145"/>
                <a:gd name="T38" fmla="*/ 63 w 71"/>
                <a:gd name="T39" fmla="*/ 0 h 145"/>
                <a:gd name="T40" fmla="*/ 71 w 71"/>
                <a:gd name="T41" fmla="*/ 0 h 145"/>
                <a:gd name="T42" fmla="*/ 67 w 71"/>
                <a:gd name="T43" fmla="*/ 0 h 145"/>
                <a:gd name="T44" fmla="*/ 59 w 71"/>
                <a:gd name="T45" fmla="*/ 0 h 145"/>
                <a:gd name="T46" fmla="*/ 49 w 71"/>
                <a:gd name="T47" fmla="*/ 0 h 145"/>
                <a:gd name="T48" fmla="*/ 39 w 7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45"/>
                <a:gd name="T77" fmla="*/ 71 w 7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45">
                  <a:moveTo>
                    <a:pt x="39" y="44"/>
                  </a:moveTo>
                  <a:lnTo>
                    <a:pt x="29" y="67"/>
                  </a:lnTo>
                  <a:lnTo>
                    <a:pt x="23" y="90"/>
                  </a:lnTo>
                  <a:lnTo>
                    <a:pt x="19" y="114"/>
                  </a:lnTo>
                  <a:lnTo>
                    <a:pt x="19" y="138"/>
                  </a:lnTo>
                  <a:lnTo>
                    <a:pt x="14" y="141"/>
                  </a:lnTo>
                  <a:lnTo>
                    <a:pt x="11" y="142"/>
                  </a:lnTo>
                  <a:lnTo>
                    <a:pt x="6" y="143"/>
                  </a:lnTo>
                  <a:lnTo>
                    <a:pt x="3" y="145"/>
                  </a:lnTo>
                  <a:lnTo>
                    <a:pt x="0" y="122"/>
                  </a:lnTo>
                  <a:lnTo>
                    <a:pt x="3" y="98"/>
                  </a:lnTo>
                  <a:lnTo>
                    <a:pt x="10" y="74"/>
                  </a:lnTo>
                  <a:lnTo>
                    <a:pt x="19" y="52"/>
                  </a:lnTo>
                  <a:lnTo>
                    <a:pt x="24" y="44"/>
                  </a:lnTo>
                  <a:lnTo>
                    <a:pt x="30" y="37"/>
                  </a:lnTo>
                  <a:lnTo>
                    <a:pt x="36" y="29"/>
                  </a:lnTo>
                  <a:lnTo>
                    <a:pt x="41" y="22"/>
                  </a:lnTo>
                  <a:lnTo>
                    <a:pt x="49" y="15"/>
                  </a:lnTo>
                  <a:lnTo>
                    <a:pt x="56" y="9"/>
                  </a:lnTo>
                  <a:lnTo>
                    <a:pt x="63" y="4"/>
                  </a:lnTo>
                  <a:lnTo>
                    <a:pt x="71" y="0"/>
                  </a:lnTo>
                  <a:lnTo>
                    <a:pt x="67" y="5"/>
                  </a:lnTo>
                  <a:lnTo>
                    <a:pt x="59" y="16"/>
                  </a:lnTo>
                  <a:lnTo>
                    <a:pt x="49" y="30"/>
                  </a:lnTo>
                  <a:lnTo>
                    <a:pt x="3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34"/>
            <p:cNvSpPr>
              <a:spLocks/>
            </p:cNvSpPr>
            <p:nvPr/>
          </p:nvSpPr>
          <p:spPr bwMode="auto">
            <a:xfrm>
              <a:off x="2650" y="2901"/>
              <a:ext cx="285" cy="51"/>
            </a:xfrm>
            <a:custGeom>
              <a:avLst/>
              <a:gdLst>
                <a:gd name="T0" fmla="*/ 283 w 285"/>
                <a:gd name="T1" fmla="*/ 0 h 103"/>
                <a:gd name="T2" fmla="*/ 285 w 285"/>
                <a:gd name="T3" fmla="*/ 0 h 103"/>
                <a:gd name="T4" fmla="*/ 285 w 285"/>
                <a:gd name="T5" fmla="*/ 0 h 103"/>
                <a:gd name="T6" fmla="*/ 284 w 285"/>
                <a:gd name="T7" fmla="*/ 0 h 103"/>
                <a:gd name="T8" fmla="*/ 282 w 285"/>
                <a:gd name="T9" fmla="*/ 0 h 103"/>
                <a:gd name="T10" fmla="*/ 250 w 285"/>
                <a:gd name="T11" fmla="*/ 0 h 103"/>
                <a:gd name="T12" fmla="*/ 222 w 285"/>
                <a:gd name="T13" fmla="*/ 0 h 103"/>
                <a:gd name="T14" fmla="*/ 196 w 285"/>
                <a:gd name="T15" fmla="*/ 0 h 103"/>
                <a:gd name="T16" fmla="*/ 172 w 285"/>
                <a:gd name="T17" fmla="*/ 0 h 103"/>
                <a:gd name="T18" fmla="*/ 151 w 285"/>
                <a:gd name="T19" fmla="*/ 0 h 103"/>
                <a:gd name="T20" fmla="*/ 131 w 285"/>
                <a:gd name="T21" fmla="*/ 0 h 103"/>
                <a:gd name="T22" fmla="*/ 113 w 285"/>
                <a:gd name="T23" fmla="*/ 0 h 103"/>
                <a:gd name="T24" fmla="*/ 96 w 285"/>
                <a:gd name="T25" fmla="*/ 0 h 103"/>
                <a:gd name="T26" fmla="*/ 84 w 285"/>
                <a:gd name="T27" fmla="*/ 0 h 103"/>
                <a:gd name="T28" fmla="*/ 71 w 285"/>
                <a:gd name="T29" fmla="*/ 0 h 103"/>
                <a:gd name="T30" fmla="*/ 56 w 285"/>
                <a:gd name="T31" fmla="*/ 0 h 103"/>
                <a:gd name="T32" fmla="*/ 42 w 285"/>
                <a:gd name="T33" fmla="*/ 0 h 103"/>
                <a:gd name="T34" fmla="*/ 29 w 285"/>
                <a:gd name="T35" fmla="*/ 0 h 103"/>
                <a:gd name="T36" fmla="*/ 17 w 285"/>
                <a:gd name="T37" fmla="*/ 0 h 103"/>
                <a:gd name="T38" fmla="*/ 7 w 285"/>
                <a:gd name="T39" fmla="*/ 0 h 103"/>
                <a:gd name="T40" fmla="*/ 1 w 285"/>
                <a:gd name="T41" fmla="*/ 0 h 103"/>
                <a:gd name="T42" fmla="*/ 0 w 285"/>
                <a:gd name="T43" fmla="*/ 0 h 103"/>
                <a:gd name="T44" fmla="*/ 0 w 285"/>
                <a:gd name="T45" fmla="*/ 0 h 103"/>
                <a:gd name="T46" fmla="*/ 0 w 285"/>
                <a:gd name="T47" fmla="*/ 0 h 103"/>
                <a:gd name="T48" fmla="*/ 1 w 285"/>
                <a:gd name="T49" fmla="*/ 0 h 103"/>
                <a:gd name="T50" fmla="*/ 7 w 285"/>
                <a:gd name="T51" fmla="*/ 0 h 103"/>
                <a:gd name="T52" fmla="*/ 18 w 285"/>
                <a:gd name="T53" fmla="*/ 0 h 103"/>
                <a:gd name="T54" fmla="*/ 34 w 285"/>
                <a:gd name="T55" fmla="*/ 0 h 103"/>
                <a:gd name="T56" fmla="*/ 53 w 285"/>
                <a:gd name="T57" fmla="*/ 0 h 103"/>
                <a:gd name="T58" fmla="*/ 70 w 285"/>
                <a:gd name="T59" fmla="*/ 0 h 103"/>
                <a:gd name="T60" fmla="*/ 85 w 285"/>
                <a:gd name="T61" fmla="*/ 0 h 103"/>
                <a:gd name="T62" fmla="*/ 96 w 285"/>
                <a:gd name="T63" fmla="*/ 0 h 103"/>
                <a:gd name="T64" fmla="*/ 101 w 285"/>
                <a:gd name="T65" fmla="*/ 0 h 103"/>
                <a:gd name="T66" fmla="*/ 116 w 285"/>
                <a:gd name="T67" fmla="*/ 0 h 103"/>
                <a:gd name="T68" fmla="*/ 130 w 285"/>
                <a:gd name="T69" fmla="*/ 0 h 103"/>
                <a:gd name="T70" fmla="*/ 145 w 285"/>
                <a:gd name="T71" fmla="*/ 0 h 103"/>
                <a:gd name="T72" fmla="*/ 160 w 285"/>
                <a:gd name="T73" fmla="*/ 0 h 103"/>
                <a:gd name="T74" fmla="*/ 175 w 285"/>
                <a:gd name="T75" fmla="*/ 0 h 103"/>
                <a:gd name="T76" fmla="*/ 190 w 285"/>
                <a:gd name="T77" fmla="*/ 0 h 103"/>
                <a:gd name="T78" fmla="*/ 205 w 285"/>
                <a:gd name="T79" fmla="*/ 0 h 103"/>
                <a:gd name="T80" fmla="*/ 222 w 285"/>
                <a:gd name="T81" fmla="*/ 0 h 103"/>
                <a:gd name="T82" fmla="*/ 230 w 285"/>
                <a:gd name="T83" fmla="*/ 0 h 103"/>
                <a:gd name="T84" fmla="*/ 238 w 285"/>
                <a:gd name="T85" fmla="*/ 0 h 103"/>
                <a:gd name="T86" fmla="*/ 246 w 285"/>
                <a:gd name="T87" fmla="*/ 0 h 103"/>
                <a:gd name="T88" fmla="*/ 255 w 285"/>
                <a:gd name="T89" fmla="*/ 0 h 103"/>
                <a:gd name="T90" fmla="*/ 263 w 285"/>
                <a:gd name="T91" fmla="*/ 0 h 103"/>
                <a:gd name="T92" fmla="*/ 270 w 285"/>
                <a:gd name="T93" fmla="*/ 0 h 103"/>
                <a:gd name="T94" fmla="*/ 277 w 285"/>
                <a:gd name="T95" fmla="*/ 0 h 103"/>
                <a:gd name="T96" fmla="*/ 283 w 285"/>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103"/>
                <a:gd name="T149" fmla="*/ 285 w 285"/>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103">
                  <a:moveTo>
                    <a:pt x="283" y="11"/>
                  </a:moveTo>
                  <a:lnTo>
                    <a:pt x="285" y="13"/>
                  </a:lnTo>
                  <a:lnTo>
                    <a:pt x="285" y="16"/>
                  </a:lnTo>
                  <a:lnTo>
                    <a:pt x="284" y="20"/>
                  </a:lnTo>
                  <a:lnTo>
                    <a:pt x="282" y="22"/>
                  </a:lnTo>
                  <a:lnTo>
                    <a:pt x="250" y="23"/>
                  </a:lnTo>
                  <a:lnTo>
                    <a:pt x="222" y="26"/>
                  </a:lnTo>
                  <a:lnTo>
                    <a:pt x="196" y="30"/>
                  </a:lnTo>
                  <a:lnTo>
                    <a:pt x="172" y="35"/>
                  </a:lnTo>
                  <a:lnTo>
                    <a:pt x="151" y="42"/>
                  </a:lnTo>
                  <a:lnTo>
                    <a:pt x="131" y="49"/>
                  </a:lnTo>
                  <a:lnTo>
                    <a:pt x="113" y="56"/>
                  </a:lnTo>
                  <a:lnTo>
                    <a:pt x="96" y="63"/>
                  </a:lnTo>
                  <a:lnTo>
                    <a:pt x="84" y="68"/>
                  </a:lnTo>
                  <a:lnTo>
                    <a:pt x="71" y="74"/>
                  </a:lnTo>
                  <a:lnTo>
                    <a:pt x="56" y="81"/>
                  </a:lnTo>
                  <a:lnTo>
                    <a:pt x="42" y="88"/>
                  </a:lnTo>
                  <a:lnTo>
                    <a:pt x="29" y="94"/>
                  </a:lnTo>
                  <a:lnTo>
                    <a:pt x="17" y="98"/>
                  </a:lnTo>
                  <a:lnTo>
                    <a:pt x="7" y="102"/>
                  </a:lnTo>
                  <a:lnTo>
                    <a:pt x="1" y="103"/>
                  </a:lnTo>
                  <a:lnTo>
                    <a:pt x="0" y="101"/>
                  </a:lnTo>
                  <a:lnTo>
                    <a:pt x="0" y="98"/>
                  </a:lnTo>
                  <a:lnTo>
                    <a:pt x="0" y="95"/>
                  </a:lnTo>
                  <a:lnTo>
                    <a:pt x="1" y="92"/>
                  </a:lnTo>
                  <a:lnTo>
                    <a:pt x="7" y="90"/>
                  </a:lnTo>
                  <a:lnTo>
                    <a:pt x="18" y="83"/>
                  </a:lnTo>
                  <a:lnTo>
                    <a:pt x="34" y="75"/>
                  </a:lnTo>
                  <a:lnTo>
                    <a:pt x="53" y="66"/>
                  </a:lnTo>
                  <a:lnTo>
                    <a:pt x="70" y="57"/>
                  </a:lnTo>
                  <a:lnTo>
                    <a:pt x="85" y="50"/>
                  </a:lnTo>
                  <a:lnTo>
                    <a:pt x="96" y="44"/>
                  </a:lnTo>
                  <a:lnTo>
                    <a:pt x="101" y="42"/>
                  </a:lnTo>
                  <a:lnTo>
                    <a:pt x="116" y="36"/>
                  </a:lnTo>
                  <a:lnTo>
                    <a:pt x="130" y="29"/>
                  </a:lnTo>
                  <a:lnTo>
                    <a:pt x="145" y="24"/>
                  </a:lnTo>
                  <a:lnTo>
                    <a:pt x="160" y="19"/>
                  </a:lnTo>
                  <a:lnTo>
                    <a:pt x="175" y="15"/>
                  </a:lnTo>
                  <a:lnTo>
                    <a:pt x="190" y="11"/>
                  </a:lnTo>
                  <a:lnTo>
                    <a:pt x="205" y="7"/>
                  </a:lnTo>
                  <a:lnTo>
                    <a:pt x="222" y="4"/>
                  </a:lnTo>
                  <a:lnTo>
                    <a:pt x="230" y="3"/>
                  </a:lnTo>
                  <a:lnTo>
                    <a:pt x="238" y="0"/>
                  </a:lnTo>
                  <a:lnTo>
                    <a:pt x="246" y="0"/>
                  </a:lnTo>
                  <a:lnTo>
                    <a:pt x="255" y="0"/>
                  </a:lnTo>
                  <a:lnTo>
                    <a:pt x="263" y="0"/>
                  </a:lnTo>
                  <a:lnTo>
                    <a:pt x="270" y="3"/>
                  </a:lnTo>
                  <a:lnTo>
                    <a:pt x="277" y="6"/>
                  </a:lnTo>
                  <a:lnTo>
                    <a:pt x="28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35"/>
            <p:cNvSpPr>
              <a:spLocks/>
            </p:cNvSpPr>
            <p:nvPr/>
          </p:nvSpPr>
          <p:spPr bwMode="auto">
            <a:xfrm>
              <a:off x="2659" y="2907"/>
              <a:ext cx="33" cy="20"/>
            </a:xfrm>
            <a:custGeom>
              <a:avLst/>
              <a:gdLst>
                <a:gd name="T0" fmla="*/ 14 w 33"/>
                <a:gd name="T1" fmla="*/ 1 h 38"/>
                <a:gd name="T2" fmla="*/ 14 w 33"/>
                <a:gd name="T3" fmla="*/ 1 h 38"/>
                <a:gd name="T4" fmla="*/ 15 w 33"/>
                <a:gd name="T5" fmla="*/ 1 h 38"/>
                <a:gd name="T6" fmla="*/ 15 w 33"/>
                <a:gd name="T7" fmla="*/ 1 h 38"/>
                <a:gd name="T8" fmla="*/ 17 w 33"/>
                <a:gd name="T9" fmla="*/ 1 h 38"/>
                <a:gd name="T10" fmla="*/ 22 w 33"/>
                <a:gd name="T11" fmla="*/ 1 h 38"/>
                <a:gd name="T12" fmla="*/ 27 w 33"/>
                <a:gd name="T13" fmla="*/ 1 h 38"/>
                <a:gd name="T14" fmla="*/ 32 w 33"/>
                <a:gd name="T15" fmla="*/ 1 h 38"/>
                <a:gd name="T16" fmla="*/ 33 w 33"/>
                <a:gd name="T17" fmla="*/ 1 h 38"/>
                <a:gd name="T18" fmla="*/ 28 w 33"/>
                <a:gd name="T19" fmla="*/ 1 h 38"/>
                <a:gd name="T20" fmla="*/ 24 w 33"/>
                <a:gd name="T21" fmla="*/ 1 h 38"/>
                <a:gd name="T22" fmla="*/ 18 w 33"/>
                <a:gd name="T23" fmla="*/ 1 h 38"/>
                <a:gd name="T24" fmla="*/ 12 w 33"/>
                <a:gd name="T25" fmla="*/ 1 h 38"/>
                <a:gd name="T26" fmla="*/ 6 w 33"/>
                <a:gd name="T27" fmla="*/ 1 h 38"/>
                <a:gd name="T28" fmla="*/ 4 w 33"/>
                <a:gd name="T29" fmla="*/ 1 h 38"/>
                <a:gd name="T30" fmla="*/ 1 w 33"/>
                <a:gd name="T31" fmla="*/ 1 h 38"/>
                <a:gd name="T32" fmla="*/ 0 w 33"/>
                <a:gd name="T33" fmla="*/ 1 h 38"/>
                <a:gd name="T34" fmla="*/ 2 w 33"/>
                <a:gd name="T35" fmla="*/ 1 h 38"/>
                <a:gd name="T36" fmla="*/ 5 w 33"/>
                <a:gd name="T37" fmla="*/ 1 h 38"/>
                <a:gd name="T38" fmla="*/ 8 w 33"/>
                <a:gd name="T39" fmla="*/ 1 h 38"/>
                <a:gd name="T40" fmla="*/ 15 w 33"/>
                <a:gd name="T41" fmla="*/ 0 h 38"/>
                <a:gd name="T42" fmla="*/ 18 w 33"/>
                <a:gd name="T43" fmla="*/ 1 h 38"/>
                <a:gd name="T44" fmla="*/ 18 w 33"/>
                <a:gd name="T45" fmla="*/ 1 h 38"/>
                <a:gd name="T46" fmla="*/ 17 w 33"/>
                <a:gd name="T47" fmla="*/ 1 h 38"/>
                <a:gd name="T48" fmla="*/ 14 w 33"/>
                <a:gd name="T49" fmla="*/ 1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8"/>
                <a:gd name="T77" fmla="*/ 33 w 3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8">
                  <a:moveTo>
                    <a:pt x="14" y="16"/>
                  </a:moveTo>
                  <a:lnTo>
                    <a:pt x="14" y="20"/>
                  </a:lnTo>
                  <a:lnTo>
                    <a:pt x="15" y="22"/>
                  </a:lnTo>
                  <a:lnTo>
                    <a:pt x="15" y="25"/>
                  </a:lnTo>
                  <a:lnTo>
                    <a:pt x="17" y="28"/>
                  </a:lnTo>
                  <a:lnTo>
                    <a:pt x="22" y="30"/>
                  </a:lnTo>
                  <a:lnTo>
                    <a:pt x="27" y="30"/>
                  </a:lnTo>
                  <a:lnTo>
                    <a:pt x="32" y="30"/>
                  </a:lnTo>
                  <a:lnTo>
                    <a:pt x="33" y="32"/>
                  </a:lnTo>
                  <a:lnTo>
                    <a:pt x="28" y="35"/>
                  </a:lnTo>
                  <a:lnTo>
                    <a:pt x="24" y="37"/>
                  </a:lnTo>
                  <a:lnTo>
                    <a:pt x="18" y="38"/>
                  </a:lnTo>
                  <a:lnTo>
                    <a:pt x="12" y="38"/>
                  </a:lnTo>
                  <a:lnTo>
                    <a:pt x="6" y="36"/>
                  </a:lnTo>
                  <a:lnTo>
                    <a:pt x="4" y="31"/>
                  </a:lnTo>
                  <a:lnTo>
                    <a:pt x="1" y="26"/>
                  </a:lnTo>
                  <a:lnTo>
                    <a:pt x="0" y="21"/>
                  </a:lnTo>
                  <a:lnTo>
                    <a:pt x="2" y="14"/>
                  </a:lnTo>
                  <a:lnTo>
                    <a:pt x="5" y="7"/>
                  </a:lnTo>
                  <a:lnTo>
                    <a:pt x="8" y="2"/>
                  </a:lnTo>
                  <a:lnTo>
                    <a:pt x="15" y="0"/>
                  </a:lnTo>
                  <a:lnTo>
                    <a:pt x="18" y="1"/>
                  </a:lnTo>
                  <a:lnTo>
                    <a:pt x="18" y="5"/>
                  </a:lnTo>
                  <a:lnTo>
                    <a:pt x="17" y="1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36"/>
            <p:cNvSpPr>
              <a:spLocks/>
            </p:cNvSpPr>
            <p:nvPr/>
          </p:nvSpPr>
          <p:spPr bwMode="auto">
            <a:xfrm>
              <a:off x="2738" y="2956"/>
              <a:ext cx="559" cy="437"/>
            </a:xfrm>
            <a:custGeom>
              <a:avLst/>
              <a:gdLst>
                <a:gd name="T0" fmla="*/ 480 w 559"/>
                <a:gd name="T1" fmla="*/ 1 h 873"/>
                <a:gd name="T2" fmla="*/ 410 w 559"/>
                <a:gd name="T3" fmla="*/ 1 h 873"/>
                <a:gd name="T4" fmla="*/ 369 w 559"/>
                <a:gd name="T5" fmla="*/ 1 h 873"/>
                <a:gd name="T6" fmla="*/ 338 w 559"/>
                <a:gd name="T7" fmla="*/ 1 h 873"/>
                <a:gd name="T8" fmla="*/ 358 w 559"/>
                <a:gd name="T9" fmla="*/ 1 h 873"/>
                <a:gd name="T10" fmla="*/ 402 w 559"/>
                <a:gd name="T11" fmla="*/ 1 h 873"/>
                <a:gd name="T12" fmla="*/ 431 w 559"/>
                <a:gd name="T13" fmla="*/ 1 h 873"/>
                <a:gd name="T14" fmla="*/ 438 w 559"/>
                <a:gd name="T15" fmla="*/ 1 h 873"/>
                <a:gd name="T16" fmla="*/ 430 w 559"/>
                <a:gd name="T17" fmla="*/ 1 h 873"/>
                <a:gd name="T18" fmla="*/ 396 w 559"/>
                <a:gd name="T19" fmla="*/ 1 h 873"/>
                <a:gd name="T20" fmla="*/ 423 w 559"/>
                <a:gd name="T21" fmla="*/ 1 h 873"/>
                <a:gd name="T22" fmla="*/ 436 w 559"/>
                <a:gd name="T23" fmla="*/ 1 h 873"/>
                <a:gd name="T24" fmla="*/ 401 w 559"/>
                <a:gd name="T25" fmla="*/ 1 h 873"/>
                <a:gd name="T26" fmla="*/ 395 w 559"/>
                <a:gd name="T27" fmla="*/ 1 h 873"/>
                <a:gd name="T28" fmla="*/ 378 w 559"/>
                <a:gd name="T29" fmla="*/ 1 h 873"/>
                <a:gd name="T30" fmla="*/ 362 w 559"/>
                <a:gd name="T31" fmla="*/ 1 h 873"/>
                <a:gd name="T32" fmla="*/ 327 w 559"/>
                <a:gd name="T33" fmla="*/ 1 h 873"/>
                <a:gd name="T34" fmla="*/ 307 w 559"/>
                <a:gd name="T35" fmla="*/ 1 h 873"/>
                <a:gd name="T36" fmla="*/ 349 w 559"/>
                <a:gd name="T37" fmla="*/ 1 h 873"/>
                <a:gd name="T38" fmla="*/ 386 w 559"/>
                <a:gd name="T39" fmla="*/ 1 h 873"/>
                <a:gd name="T40" fmla="*/ 382 w 559"/>
                <a:gd name="T41" fmla="*/ 1 h 873"/>
                <a:gd name="T42" fmla="*/ 396 w 559"/>
                <a:gd name="T43" fmla="*/ 1 h 873"/>
                <a:gd name="T44" fmla="*/ 363 w 559"/>
                <a:gd name="T45" fmla="*/ 1 h 873"/>
                <a:gd name="T46" fmla="*/ 355 w 559"/>
                <a:gd name="T47" fmla="*/ 1 h 873"/>
                <a:gd name="T48" fmla="*/ 328 w 559"/>
                <a:gd name="T49" fmla="*/ 1 h 873"/>
                <a:gd name="T50" fmla="*/ 304 w 559"/>
                <a:gd name="T51" fmla="*/ 1 h 873"/>
                <a:gd name="T52" fmla="*/ 294 w 559"/>
                <a:gd name="T53" fmla="*/ 1 h 873"/>
                <a:gd name="T54" fmla="*/ 317 w 559"/>
                <a:gd name="T55" fmla="*/ 1 h 873"/>
                <a:gd name="T56" fmla="*/ 342 w 559"/>
                <a:gd name="T57" fmla="*/ 1 h 873"/>
                <a:gd name="T58" fmla="*/ 321 w 559"/>
                <a:gd name="T59" fmla="*/ 1 h 873"/>
                <a:gd name="T60" fmla="*/ 290 w 559"/>
                <a:gd name="T61" fmla="*/ 1 h 873"/>
                <a:gd name="T62" fmla="*/ 269 w 559"/>
                <a:gd name="T63" fmla="*/ 1 h 873"/>
                <a:gd name="T64" fmla="*/ 243 w 559"/>
                <a:gd name="T65" fmla="*/ 1 h 873"/>
                <a:gd name="T66" fmla="*/ 213 w 559"/>
                <a:gd name="T67" fmla="*/ 1 h 873"/>
                <a:gd name="T68" fmla="*/ 167 w 559"/>
                <a:gd name="T69" fmla="*/ 1 h 873"/>
                <a:gd name="T70" fmla="*/ 82 w 559"/>
                <a:gd name="T71" fmla="*/ 1 h 873"/>
                <a:gd name="T72" fmla="*/ 3 w 559"/>
                <a:gd name="T73" fmla="*/ 1 h 873"/>
                <a:gd name="T74" fmla="*/ 80 w 559"/>
                <a:gd name="T75" fmla="*/ 1 h 873"/>
                <a:gd name="T76" fmla="*/ 157 w 559"/>
                <a:gd name="T77" fmla="*/ 1 h 873"/>
                <a:gd name="T78" fmla="*/ 200 w 559"/>
                <a:gd name="T79" fmla="*/ 1 h 873"/>
                <a:gd name="T80" fmla="*/ 227 w 559"/>
                <a:gd name="T81" fmla="*/ 1 h 873"/>
                <a:gd name="T82" fmla="*/ 175 w 559"/>
                <a:gd name="T83" fmla="*/ 1 h 873"/>
                <a:gd name="T84" fmla="*/ 154 w 559"/>
                <a:gd name="T85" fmla="*/ 1 h 873"/>
                <a:gd name="T86" fmla="*/ 167 w 559"/>
                <a:gd name="T87" fmla="*/ 1 h 873"/>
                <a:gd name="T88" fmla="*/ 240 w 559"/>
                <a:gd name="T89" fmla="*/ 1 h 873"/>
                <a:gd name="T90" fmla="*/ 260 w 559"/>
                <a:gd name="T91" fmla="*/ 1 h 873"/>
                <a:gd name="T92" fmla="*/ 242 w 559"/>
                <a:gd name="T93" fmla="*/ 1 h 873"/>
                <a:gd name="T94" fmla="*/ 234 w 559"/>
                <a:gd name="T95" fmla="*/ 1 h 873"/>
                <a:gd name="T96" fmla="*/ 248 w 559"/>
                <a:gd name="T97" fmla="*/ 1 h 873"/>
                <a:gd name="T98" fmla="*/ 280 w 559"/>
                <a:gd name="T99" fmla="*/ 1 h 873"/>
                <a:gd name="T100" fmla="*/ 319 w 559"/>
                <a:gd name="T101" fmla="*/ 1 h 873"/>
                <a:gd name="T102" fmla="*/ 359 w 559"/>
                <a:gd name="T103" fmla="*/ 1 h 873"/>
                <a:gd name="T104" fmla="*/ 410 w 559"/>
                <a:gd name="T105" fmla="*/ 1 h 873"/>
                <a:gd name="T106" fmla="*/ 452 w 559"/>
                <a:gd name="T107" fmla="*/ 1 h 873"/>
                <a:gd name="T108" fmla="*/ 523 w 559"/>
                <a:gd name="T109" fmla="*/ 1 h 8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9"/>
                <a:gd name="T166" fmla="*/ 0 h 873"/>
                <a:gd name="T167" fmla="*/ 559 w 559"/>
                <a:gd name="T168" fmla="*/ 873 h 8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9" h="873">
                  <a:moveTo>
                    <a:pt x="544" y="617"/>
                  </a:moveTo>
                  <a:lnTo>
                    <a:pt x="536" y="600"/>
                  </a:lnTo>
                  <a:lnTo>
                    <a:pt x="522" y="575"/>
                  </a:lnTo>
                  <a:lnTo>
                    <a:pt x="503" y="545"/>
                  </a:lnTo>
                  <a:lnTo>
                    <a:pt x="480" y="513"/>
                  </a:lnTo>
                  <a:lnTo>
                    <a:pt x="459" y="480"/>
                  </a:lnTo>
                  <a:lnTo>
                    <a:pt x="441" y="452"/>
                  </a:lnTo>
                  <a:lnTo>
                    <a:pt x="425" y="428"/>
                  </a:lnTo>
                  <a:lnTo>
                    <a:pt x="417" y="415"/>
                  </a:lnTo>
                  <a:lnTo>
                    <a:pt x="410" y="407"/>
                  </a:lnTo>
                  <a:lnTo>
                    <a:pt x="402" y="397"/>
                  </a:lnTo>
                  <a:lnTo>
                    <a:pt x="392" y="387"/>
                  </a:lnTo>
                  <a:lnTo>
                    <a:pt x="384" y="378"/>
                  </a:lnTo>
                  <a:lnTo>
                    <a:pt x="376" y="370"/>
                  </a:lnTo>
                  <a:lnTo>
                    <a:pt x="369" y="363"/>
                  </a:lnTo>
                  <a:lnTo>
                    <a:pt x="364" y="358"/>
                  </a:lnTo>
                  <a:lnTo>
                    <a:pt x="363" y="357"/>
                  </a:lnTo>
                  <a:lnTo>
                    <a:pt x="356" y="389"/>
                  </a:lnTo>
                  <a:lnTo>
                    <a:pt x="347" y="420"/>
                  </a:lnTo>
                  <a:lnTo>
                    <a:pt x="338" y="452"/>
                  </a:lnTo>
                  <a:lnTo>
                    <a:pt x="332" y="484"/>
                  </a:lnTo>
                  <a:lnTo>
                    <a:pt x="337" y="502"/>
                  </a:lnTo>
                  <a:lnTo>
                    <a:pt x="344" y="518"/>
                  </a:lnTo>
                  <a:lnTo>
                    <a:pt x="351" y="535"/>
                  </a:lnTo>
                  <a:lnTo>
                    <a:pt x="358" y="551"/>
                  </a:lnTo>
                  <a:lnTo>
                    <a:pt x="371" y="568"/>
                  </a:lnTo>
                  <a:lnTo>
                    <a:pt x="376" y="545"/>
                  </a:lnTo>
                  <a:lnTo>
                    <a:pt x="382" y="522"/>
                  </a:lnTo>
                  <a:lnTo>
                    <a:pt x="389" y="500"/>
                  </a:lnTo>
                  <a:lnTo>
                    <a:pt x="402" y="480"/>
                  </a:lnTo>
                  <a:lnTo>
                    <a:pt x="408" y="478"/>
                  </a:lnTo>
                  <a:lnTo>
                    <a:pt x="412" y="476"/>
                  </a:lnTo>
                  <a:lnTo>
                    <a:pt x="418" y="475"/>
                  </a:lnTo>
                  <a:lnTo>
                    <a:pt x="425" y="476"/>
                  </a:lnTo>
                  <a:lnTo>
                    <a:pt x="431" y="480"/>
                  </a:lnTo>
                  <a:lnTo>
                    <a:pt x="437" y="485"/>
                  </a:lnTo>
                  <a:lnTo>
                    <a:pt x="441" y="491"/>
                  </a:lnTo>
                  <a:lnTo>
                    <a:pt x="442" y="499"/>
                  </a:lnTo>
                  <a:lnTo>
                    <a:pt x="441" y="503"/>
                  </a:lnTo>
                  <a:lnTo>
                    <a:pt x="438" y="510"/>
                  </a:lnTo>
                  <a:lnTo>
                    <a:pt x="437" y="516"/>
                  </a:lnTo>
                  <a:lnTo>
                    <a:pt x="435" y="520"/>
                  </a:lnTo>
                  <a:lnTo>
                    <a:pt x="430" y="514"/>
                  </a:lnTo>
                  <a:lnTo>
                    <a:pt x="430" y="506"/>
                  </a:lnTo>
                  <a:lnTo>
                    <a:pt x="430" y="499"/>
                  </a:lnTo>
                  <a:lnTo>
                    <a:pt x="426" y="493"/>
                  </a:lnTo>
                  <a:lnTo>
                    <a:pt x="419" y="503"/>
                  </a:lnTo>
                  <a:lnTo>
                    <a:pt x="409" y="525"/>
                  </a:lnTo>
                  <a:lnTo>
                    <a:pt x="399" y="551"/>
                  </a:lnTo>
                  <a:lnTo>
                    <a:pt x="396" y="567"/>
                  </a:lnTo>
                  <a:lnTo>
                    <a:pt x="401" y="563"/>
                  </a:lnTo>
                  <a:lnTo>
                    <a:pt x="405" y="561"/>
                  </a:lnTo>
                  <a:lnTo>
                    <a:pt x="411" y="559"/>
                  </a:lnTo>
                  <a:lnTo>
                    <a:pt x="417" y="558"/>
                  </a:lnTo>
                  <a:lnTo>
                    <a:pt x="423" y="558"/>
                  </a:lnTo>
                  <a:lnTo>
                    <a:pt x="429" y="556"/>
                  </a:lnTo>
                  <a:lnTo>
                    <a:pt x="435" y="556"/>
                  </a:lnTo>
                  <a:lnTo>
                    <a:pt x="441" y="556"/>
                  </a:lnTo>
                  <a:lnTo>
                    <a:pt x="439" y="559"/>
                  </a:lnTo>
                  <a:lnTo>
                    <a:pt x="436" y="562"/>
                  </a:lnTo>
                  <a:lnTo>
                    <a:pt x="430" y="568"/>
                  </a:lnTo>
                  <a:lnTo>
                    <a:pt x="423" y="574"/>
                  </a:lnTo>
                  <a:lnTo>
                    <a:pt x="416" y="581"/>
                  </a:lnTo>
                  <a:lnTo>
                    <a:pt x="408" y="589"/>
                  </a:lnTo>
                  <a:lnTo>
                    <a:pt x="401" y="596"/>
                  </a:lnTo>
                  <a:lnTo>
                    <a:pt x="395" y="603"/>
                  </a:lnTo>
                  <a:lnTo>
                    <a:pt x="397" y="621"/>
                  </a:lnTo>
                  <a:lnTo>
                    <a:pt x="398" y="649"/>
                  </a:lnTo>
                  <a:lnTo>
                    <a:pt x="398" y="675"/>
                  </a:lnTo>
                  <a:lnTo>
                    <a:pt x="395" y="691"/>
                  </a:lnTo>
                  <a:lnTo>
                    <a:pt x="391" y="691"/>
                  </a:lnTo>
                  <a:lnTo>
                    <a:pt x="389" y="690"/>
                  </a:lnTo>
                  <a:lnTo>
                    <a:pt x="386" y="688"/>
                  </a:lnTo>
                  <a:lnTo>
                    <a:pt x="383" y="688"/>
                  </a:lnTo>
                  <a:lnTo>
                    <a:pt x="378" y="671"/>
                  </a:lnTo>
                  <a:lnTo>
                    <a:pt x="375" y="644"/>
                  </a:lnTo>
                  <a:lnTo>
                    <a:pt x="372" y="619"/>
                  </a:lnTo>
                  <a:lnTo>
                    <a:pt x="371" y="607"/>
                  </a:lnTo>
                  <a:lnTo>
                    <a:pt x="368" y="593"/>
                  </a:lnTo>
                  <a:lnTo>
                    <a:pt x="362" y="578"/>
                  </a:lnTo>
                  <a:lnTo>
                    <a:pt x="354" y="562"/>
                  </a:lnTo>
                  <a:lnTo>
                    <a:pt x="347" y="547"/>
                  </a:lnTo>
                  <a:lnTo>
                    <a:pt x="338" y="535"/>
                  </a:lnTo>
                  <a:lnTo>
                    <a:pt x="331" y="523"/>
                  </a:lnTo>
                  <a:lnTo>
                    <a:pt x="327" y="516"/>
                  </a:lnTo>
                  <a:lnTo>
                    <a:pt x="324" y="514"/>
                  </a:lnTo>
                  <a:lnTo>
                    <a:pt x="319" y="531"/>
                  </a:lnTo>
                  <a:lnTo>
                    <a:pt x="314" y="551"/>
                  </a:lnTo>
                  <a:lnTo>
                    <a:pt x="309" y="569"/>
                  </a:lnTo>
                  <a:lnTo>
                    <a:pt x="307" y="578"/>
                  </a:lnTo>
                  <a:lnTo>
                    <a:pt x="315" y="592"/>
                  </a:lnTo>
                  <a:lnTo>
                    <a:pt x="322" y="609"/>
                  </a:lnTo>
                  <a:lnTo>
                    <a:pt x="331" y="630"/>
                  </a:lnTo>
                  <a:lnTo>
                    <a:pt x="339" y="652"/>
                  </a:lnTo>
                  <a:lnTo>
                    <a:pt x="349" y="673"/>
                  </a:lnTo>
                  <a:lnTo>
                    <a:pt x="358" y="690"/>
                  </a:lnTo>
                  <a:lnTo>
                    <a:pt x="368" y="702"/>
                  </a:lnTo>
                  <a:lnTo>
                    <a:pt x="378" y="706"/>
                  </a:lnTo>
                  <a:lnTo>
                    <a:pt x="381" y="712"/>
                  </a:lnTo>
                  <a:lnTo>
                    <a:pt x="386" y="720"/>
                  </a:lnTo>
                  <a:lnTo>
                    <a:pt x="391" y="729"/>
                  </a:lnTo>
                  <a:lnTo>
                    <a:pt x="392" y="736"/>
                  </a:lnTo>
                  <a:lnTo>
                    <a:pt x="390" y="742"/>
                  </a:lnTo>
                  <a:lnTo>
                    <a:pt x="385" y="745"/>
                  </a:lnTo>
                  <a:lnTo>
                    <a:pt x="382" y="751"/>
                  </a:lnTo>
                  <a:lnTo>
                    <a:pt x="383" y="758"/>
                  </a:lnTo>
                  <a:lnTo>
                    <a:pt x="386" y="781"/>
                  </a:lnTo>
                  <a:lnTo>
                    <a:pt x="392" y="815"/>
                  </a:lnTo>
                  <a:lnTo>
                    <a:pt x="396" y="849"/>
                  </a:lnTo>
                  <a:lnTo>
                    <a:pt x="396" y="873"/>
                  </a:lnTo>
                  <a:lnTo>
                    <a:pt x="390" y="873"/>
                  </a:lnTo>
                  <a:lnTo>
                    <a:pt x="378" y="870"/>
                  </a:lnTo>
                  <a:lnTo>
                    <a:pt x="368" y="863"/>
                  </a:lnTo>
                  <a:lnTo>
                    <a:pt x="363" y="856"/>
                  </a:lnTo>
                  <a:lnTo>
                    <a:pt x="363" y="840"/>
                  </a:lnTo>
                  <a:lnTo>
                    <a:pt x="364" y="805"/>
                  </a:lnTo>
                  <a:lnTo>
                    <a:pt x="364" y="768"/>
                  </a:lnTo>
                  <a:lnTo>
                    <a:pt x="362" y="748"/>
                  </a:lnTo>
                  <a:lnTo>
                    <a:pt x="361" y="736"/>
                  </a:lnTo>
                  <a:lnTo>
                    <a:pt x="355" y="726"/>
                  </a:lnTo>
                  <a:lnTo>
                    <a:pt x="348" y="717"/>
                  </a:lnTo>
                  <a:lnTo>
                    <a:pt x="343" y="706"/>
                  </a:lnTo>
                  <a:lnTo>
                    <a:pt x="337" y="694"/>
                  </a:lnTo>
                  <a:lnTo>
                    <a:pt x="332" y="680"/>
                  </a:lnTo>
                  <a:lnTo>
                    <a:pt x="328" y="667"/>
                  </a:lnTo>
                  <a:lnTo>
                    <a:pt x="323" y="653"/>
                  </a:lnTo>
                  <a:lnTo>
                    <a:pt x="318" y="641"/>
                  </a:lnTo>
                  <a:lnTo>
                    <a:pt x="314" y="627"/>
                  </a:lnTo>
                  <a:lnTo>
                    <a:pt x="309" y="614"/>
                  </a:lnTo>
                  <a:lnTo>
                    <a:pt x="304" y="600"/>
                  </a:lnTo>
                  <a:lnTo>
                    <a:pt x="302" y="604"/>
                  </a:lnTo>
                  <a:lnTo>
                    <a:pt x="301" y="608"/>
                  </a:lnTo>
                  <a:lnTo>
                    <a:pt x="298" y="612"/>
                  </a:lnTo>
                  <a:lnTo>
                    <a:pt x="294" y="612"/>
                  </a:lnTo>
                  <a:lnTo>
                    <a:pt x="294" y="603"/>
                  </a:lnTo>
                  <a:lnTo>
                    <a:pt x="296" y="582"/>
                  </a:lnTo>
                  <a:lnTo>
                    <a:pt x="300" y="552"/>
                  </a:lnTo>
                  <a:lnTo>
                    <a:pt x="305" y="518"/>
                  </a:lnTo>
                  <a:lnTo>
                    <a:pt x="311" y="485"/>
                  </a:lnTo>
                  <a:lnTo>
                    <a:pt x="317" y="455"/>
                  </a:lnTo>
                  <a:lnTo>
                    <a:pt x="322" y="432"/>
                  </a:lnTo>
                  <a:lnTo>
                    <a:pt x="325" y="419"/>
                  </a:lnTo>
                  <a:lnTo>
                    <a:pt x="330" y="392"/>
                  </a:lnTo>
                  <a:lnTo>
                    <a:pt x="338" y="365"/>
                  </a:lnTo>
                  <a:lnTo>
                    <a:pt x="342" y="339"/>
                  </a:lnTo>
                  <a:lnTo>
                    <a:pt x="336" y="312"/>
                  </a:lnTo>
                  <a:lnTo>
                    <a:pt x="334" y="305"/>
                  </a:lnTo>
                  <a:lnTo>
                    <a:pt x="330" y="298"/>
                  </a:lnTo>
                  <a:lnTo>
                    <a:pt x="325" y="293"/>
                  </a:lnTo>
                  <a:lnTo>
                    <a:pt x="321" y="288"/>
                  </a:lnTo>
                  <a:lnTo>
                    <a:pt x="315" y="284"/>
                  </a:lnTo>
                  <a:lnTo>
                    <a:pt x="308" y="280"/>
                  </a:lnTo>
                  <a:lnTo>
                    <a:pt x="302" y="276"/>
                  </a:lnTo>
                  <a:lnTo>
                    <a:pt x="295" y="273"/>
                  </a:lnTo>
                  <a:lnTo>
                    <a:pt x="290" y="274"/>
                  </a:lnTo>
                  <a:lnTo>
                    <a:pt x="287" y="273"/>
                  </a:lnTo>
                  <a:lnTo>
                    <a:pt x="282" y="273"/>
                  </a:lnTo>
                  <a:lnTo>
                    <a:pt x="277" y="271"/>
                  </a:lnTo>
                  <a:lnTo>
                    <a:pt x="272" y="268"/>
                  </a:lnTo>
                  <a:lnTo>
                    <a:pt x="269" y="267"/>
                  </a:lnTo>
                  <a:lnTo>
                    <a:pt x="264" y="265"/>
                  </a:lnTo>
                  <a:lnTo>
                    <a:pt x="260" y="263"/>
                  </a:lnTo>
                  <a:lnTo>
                    <a:pt x="254" y="260"/>
                  </a:lnTo>
                  <a:lnTo>
                    <a:pt x="249" y="257"/>
                  </a:lnTo>
                  <a:lnTo>
                    <a:pt x="243" y="253"/>
                  </a:lnTo>
                  <a:lnTo>
                    <a:pt x="238" y="249"/>
                  </a:lnTo>
                  <a:lnTo>
                    <a:pt x="233" y="245"/>
                  </a:lnTo>
                  <a:lnTo>
                    <a:pt x="227" y="243"/>
                  </a:lnTo>
                  <a:lnTo>
                    <a:pt x="221" y="241"/>
                  </a:lnTo>
                  <a:lnTo>
                    <a:pt x="213" y="241"/>
                  </a:lnTo>
                  <a:lnTo>
                    <a:pt x="204" y="248"/>
                  </a:lnTo>
                  <a:lnTo>
                    <a:pt x="195" y="256"/>
                  </a:lnTo>
                  <a:lnTo>
                    <a:pt x="187" y="263"/>
                  </a:lnTo>
                  <a:lnTo>
                    <a:pt x="177" y="269"/>
                  </a:lnTo>
                  <a:lnTo>
                    <a:pt x="167" y="275"/>
                  </a:lnTo>
                  <a:lnTo>
                    <a:pt x="156" y="279"/>
                  </a:lnTo>
                  <a:lnTo>
                    <a:pt x="146" y="281"/>
                  </a:lnTo>
                  <a:lnTo>
                    <a:pt x="133" y="282"/>
                  </a:lnTo>
                  <a:lnTo>
                    <a:pt x="107" y="280"/>
                  </a:lnTo>
                  <a:lnTo>
                    <a:pt x="82" y="272"/>
                  </a:lnTo>
                  <a:lnTo>
                    <a:pt x="60" y="261"/>
                  </a:lnTo>
                  <a:lnTo>
                    <a:pt x="40" y="248"/>
                  </a:lnTo>
                  <a:lnTo>
                    <a:pt x="23" y="234"/>
                  </a:lnTo>
                  <a:lnTo>
                    <a:pt x="12" y="221"/>
                  </a:lnTo>
                  <a:lnTo>
                    <a:pt x="3" y="210"/>
                  </a:lnTo>
                  <a:lnTo>
                    <a:pt x="0" y="200"/>
                  </a:lnTo>
                  <a:lnTo>
                    <a:pt x="20" y="216"/>
                  </a:lnTo>
                  <a:lnTo>
                    <a:pt x="41" y="229"/>
                  </a:lnTo>
                  <a:lnTo>
                    <a:pt x="60" y="241"/>
                  </a:lnTo>
                  <a:lnTo>
                    <a:pt x="80" y="249"/>
                  </a:lnTo>
                  <a:lnTo>
                    <a:pt x="97" y="256"/>
                  </a:lnTo>
                  <a:lnTo>
                    <a:pt x="115" y="259"/>
                  </a:lnTo>
                  <a:lnTo>
                    <a:pt x="130" y="261"/>
                  </a:lnTo>
                  <a:lnTo>
                    <a:pt x="144" y="260"/>
                  </a:lnTo>
                  <a:lnTo>
                    <a:pt x="157" y="258"/>
                  </a:lnTo>
                  <a:lnTo>
                    <a:pt x="168" y="253"/>
                  </a:lnTo>
                  <a:lnTo>
                    <a:pt x="178" y="246"/>
                  </a:lnTo>
                  <a:lnTo>
                    <a:pt x="187" y="237"/>
                  </a:lnTo>
                  <a:lnTo>
                    <a:pt x="194" y="228"/>
                  </a:lnTo>
                  <a:lnTo>
                    <a:pt x="200" y="216"/>
                  </a:lnTo>
                  <a:lnTo>
                    <a:pt x="205" y="206"/>
                  </a:lnTo>
                  <a:lnTo>
                    <a:pt x="210" y="195"/>
                  </a:lnTo>
                  <a:lnTo>
                    <a:pt x="218" y="157"/>
                  </a:lnTo>
                  <a:lnTo>
                    <a:pt x="224" y="103"/>
                  </a:lnTo>
                  <a:lnTo>
                    <a:pt x="227" y="56"/>
                  </a:lnTo>
                  <a:lnTo>
                    <a:pt x="228" y="36"/>
                  </a:lnTo>
                  <a:lnTo>
                    <a:pt x="210" y="44"/>
                  </a:lnTo>
                  <a:lnTo>
                    <a:pt x="196" y="57"/>
                  </a:lnTo>
                  <a:lnTo>
                    <a:pt x="184" y="76"/>
                  </a:lnTo>
                  <a:lnTo>
                    <a:pt x="175" y="95"/>
                  </a:lnTo>
                  <a:lnTo>
                    <a:pt x="168" y="116"/>
                  </a:lnTo>
                  <a:lnTo>
                    <a:pt x="163" y="133"/>
                  </a:lnTo>
                  <a:lnTo>
                    <a:pt x="160" y="145"/>
                  </a:lnTo>
                  <a:lnTo>
                    <a:pt x="158" y="150"/>
                  </a:lnTo>
                  <a:lnTo>
                    <a:pt x="154" y="136"/>
                  </a:lnTo>
                  <a:lnTo>
                    <a:pt x="154" y="121"/>
                  </a:lnTo>
                  <a:lnTo>
                    <a:pt x="155" y="105"/>
                  </a:lnTo>
                  <a:lnTo>
                    <a:pt x="157" y="90"/>
                  </a:lnTo>
                  <a:lnTo>
                    <a:pt x="160" y="78"/>
                  </a:lnTo>
                  <a:lnTo>
                    <a:pt x="167" y="64"/>
                  </a:lnTo>
                  <a:lnTo>
                    <a:pt x="176" y="48"/>
                  </a:lnTo>
                  <a:lnTo>
                    <a:pt x="189" y="32"/>
                  </a:lnTo>
                  <a:lnTo>
                    <a:pt x="204" y="18"/>
                  </a:lnTo>
                  <a:lnTo>
                    <a:pt x="221" y="8"/>
                  </a:lnTo>
                  <a:lnTo>
                    <a:pt x="240" y="1"/>
                  </a:lnTo>
                  <a:lnTo>
                    <a:pt x="260" y="0"/>
                  </a:lnTo>
                  <a:lnTo>
                    <a:pt x="258" y="7"/>
                  </a:lnTo>
                  <a:lnTo>
                    <a:pt x="260" y="14"/>
                  </a:lnTo>
                  <a:lnTo>
                    <a:pt x="260" y="21"/>
                  </a:lnTo>
                  <a:lnTo>
                    <a:pt x="260" y="26"/>
                  </a:lnTo>
                  <a:lnTo>
                    <a:pt x="255" y="27"/>
                  </a:lnTo>
                  <a:lnTo>
                    <a:pt x="250" y="29"/>
                  </a:lnTo>
                  <a:lnTo>
                    <a:pt x="245" y="30"/>
                  </a:lnTo>
                  <a:lnTo>
                    <a:pt x="241" y="32"/>
                  </a:lnTo>
                  <a:lnTo>
                    <a:pt x="242" y="59"/>
                  </a:lnTo>
                  <a:lnTo>
                    <a:pt x="242" y="97"/>
                  </a:lnTo>
                  <a:lnTo>
                    <a:pt x="240" y="130"/>
                  </a:lnTo>
                  <a:lnTo>
                    <a:pt x="238" y="145"/>
                  </a:lnTo>
                  <a:lnTo>
                    <a:pt x="236" y="162"/>
                  </a:lnTo>
                  <a:lnTo>
                    <a:pt x="234" y="178"/>
                  </a:lnTo>
                  <a:lnTo>
                    <a:pt x="230" y="195"/>
                  </a:lnTo>
                  <a:lnTo>
                    <a:pt x="225" y="212"/>
                  </a:lnTo>
                  <a:lnTo>
                    <a:pt x="234" y="216"/>
                  </a:lnTo>
                  <a:lnTo>
                    <a:pt x="241" y="222"/>
                  </a:lnTo>
                  <a:lnTo>
                    <a:pt x="248" y="227"/>
                  </a:lnTo>
                  <a:lnTo>
                    <a:pt x="254" y="233"/>
                  </a:lnTo>
                  <a:lnTo>
                    <a:pt x="260" y="238"/>
                  </a:lnTo>
                  <a:lnTo>
                    <a:pt x="267" y="244"/>
                  </a:lnTo>
                  <a:lnTo>
                    <a:pt x="272" y="250"/>
                  </a:lnTo>
                  <a:lnTo>
                    <a:pt x="280" y="256"/>
                  </a:lnTo>
                  <a:lnTo>
                    <a:pt x="288" y="254"/>
                  </a:lnTo>
                  <a:lnTo>
                    <a:pt x="295" y="254"/>
                  </a:lnTo>
                  <a:lnTo>
                    <a:pt x="303" y="256"/>
                  </a:lnTo>
                  <a:lnTo>
                    <a:pt x="311" y="257"/>
                  </a:lnTo>
                  <a:lnTo>
                    <a:pt x="319" y="259"/>
                  </a:lnTo>
                  <a:lnTo>
                    <a:pt x="327" y="263"/>
                  </a:lnTo>
                  <a:lnTo>
                    <a:pt x="332" y="267"/>
                  </a:lnTo>
                  <a:lnTo>
                    <a:pt x="338" y="273"/>
                  </a:lnTo>
                  <a:lnTo>
                    <a:pt x="349" y="290"/>
                  </a:lnTo>
                  <a:lnTo>
                    <a:pt x="359" y="307"/>
                  </a:lnTo>
                  <a:lnTo>
                    <a:pt x="367" y="326"/>
                  </a:lnTo>
                  <a:lnTo>
                    <a:pt x="372" y="340"/>
                  </a:lnTo>
                  <a:lnTo>
                    <a:pt x="386" y="348"/>
                  </a:lnTo>
                  <a:lnTo>
                    <a:pt x="398" y="357"/>
                  </a:lnTo>
                  <a:lnTo>
                    <a:pt x="410" y="367"/>
                  </a:lnTo>
                  <a:lnTo>
                    <a:pt x="422" y="380"/>
                  </a:lnTo>
                  <a:lnTo>
                    <a:pt x="431" y="393"/>
                  </a:lnTo>
                  <a:lnTo>
                    <a:pt x="439" y="407"/>
                  </a:lnTo>
                  <a:lnTo>
                    <a:pt x="446" y="420"/>
                  </a:lnTo>
                  <a:lnTo>
                    <a:pt x="452" y="434"/>
                  </a:lnTo>
                  <a:lnTo>
                    <a:pt x="459" y="446"/>
                  </a:lnTo>
                  <a:lnTo>
                    <a:pt x="471" y="462"/>
                  </a:lnTo>
                  <a:lnTo>
                    <a:pt x="488" y="483"/>
                  </a:lnTo>
                  <a:lnTo>
                    <a:pt x="505" y="507"/>
                  </a:lnTo>
                  <a:lnTo>
                    <a:pt x="523" y="532"/>
                  </a:lnTo>
                  <a:lnTo>
                    <a:pt x="539" y="556"/>
                  </a:lnTo>
                  <a:lnTo>
                    <a:pt x="552" y="581"/>
                  </a:lnTo>
                  <a:lnTo>
                    <a:pt x="559" y="603"/>
                  </a:lnTo>
                  <a:lnTo>
                    <a:pt x="544" y="6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37"/>
            <p:cNvSpPr>
              <a:spLocks/>
            </p:cNvSpPr>
            <p:nvPr/>
          </p:nvSpPr>
          <p:spPr bwMode="auto">
            <a:xfrm>
              <a:off x="2788" y="2974"/>
              <a:ext cx="73" cy="28"/>
            </a:xfrm>
            <a:custGeom>
              <a:avLst/>
              <a:gdLst>
                <a:gd name="T0" fmla="*/ 73 w 73"/>
                <a:gd name="T1" fmla="*/ 1 h 55"/>
                <a:gd name="T2" fmla="*/ 72 w 73"/>
                <a:gd name="T3" fmla="*/ 1 h 55"/>
                <a:gd name="T4" fmla="*/ 71 w 73"/>
                <a:gd name="T5" fmla="*/ 1 h 55"/>
                <a:gd name="T6" fmla="*/ 69 w 73"/>
                <a:gd name="T7" fmla="*/ 1 h 55"/>
                <a:gd name="T8" fmla="*/ 65 w 73"/>
                <a:gd name="T9" fmla="*/ 1 h 55"/>
                <a:gd name="T10" fmla="*/ 60 w 73"/>
                <a:gd name="T11" fmla="*/ 1 h 55"/>
                <a:gd name="T12" fmla="*/ 54 w 73"/>
                <a:gd name="T13" fmla="*/ 1 h 55"/>
                <a:gd name="T14" fmla="*/ 46 w 73"/>
                <a:gd name="T15" fmla="*/ 1 h 55"/>
                <a:gd name="T16" fmla="*/ 36 w 73"/>
                <a:gd name="T17" fmla="*/ 1 h 55"/>
                <a:gd name="T18" fmla="*/ 27 w 73"/>
                <a:gd name="T19" fmla="*/ 1 h 55"/>
                <a:gd name="T20" fmla="*/ 19 w 73"/>
                <a:gd name="T21" fmla="*/ 1 h 55"/>
                <a:gd name="T22" fmla="*/ 13 w 73"/>
                <a:gd name="T23" fmla="*/ 1 h 55"/>
                <a:gd name="T24" fmla="*/ 9 w 73"/>
                <a:gd name="T25" fmla="*/ 1 h 55"/>
                <a:gd name="T26" fmla="*/ 5 w 73"/>
                <a:gd name="T27" fmla="*/ 1 h 55"/>
                <a:gd name="T28" fmla="*/ 3 w 73"/>
                <a:gd name="T29" fmla="*/ 1 h 55"/>
                <a:gd name="T30" fmla="*/ 0 w 73"/>
                <a:gd name="T31" fmla="*/ 1 h 55"/>
                <a:gd name="T32" fmla="*/ 0 w 73"/>
                <a:gd name="T33" fmla="*/ 0 h 55"/>
                <a:gd name="T34" fmla="*/ 4 w 73"/>
                <a:gd name="T35" fmla="*/ 1 h 55"/>
                <a:gd name="T36" fmla="*/ 6 w 73"/>
                <a:gd name="T37" fmla="*/ 1 h 55"/>
                <a:gd name="T38" fmla="*/ 10 w 73"/>
                <a:gd name="T39" fmla="*/ 1 h 55"/>
                <a:gd name="T40" fmla="*/ 14 w 73"/>
                <a:gd name="T41" fmla="*/ 1 h 55"/>
                <a:gd name="T42" fmla="*/ 19 w 73"/>
                <a:gd name="T43" fmla="*/ 1 h 55"/>
                <a:gd name="T44" fmla="*/ 24 w 73"/>
                <a:gd name="T45" fmla="*/ 1 h 55"/>
                <a:gd name="T46" fmla="*/ 31 w 73"/>
                <a:gd name="T47" fmla="*/ 1 h 55"/>
                <a:gd name="T48" fmla="*/ 39 w 73"/>
                <a:gd name="T49" fmla="*/ 1 h 55"/>
                <a:gd name="T50" fmla="*/ 53 w 73"/>
                <a:gd name="T51" fmla="*/ 1 h 55"/>
                <a:gd name="T52" fmla="*/ 63 w 73"/>
                <a:gd name="T53" fmla="*/ 1 h 55"/>
                <a:gd name="T54" fmla="*/ 69 w 73"/>
                <a:gd name="T55" fmla="*/ 1 h 55"/>
                <a:gd name="T56" fmla="*/ 73 w 73"/>
                <a:gd name="T57" fmla="*/ 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55"/>
                <a:gd name="T89" fmla="*/ 73 w 73"/>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55">
                  <a:moveTo>
                    <a:pt x="73" y="10"/>
                  </a:moveTo>
                  <a:lnTo>
                    <a:pt x="72" y="17"/>
                  </a:lnTo>
                  <a:lnTo>
                    <a:pt x="71" y="25"/>
                  </a:lnTo>
                  <a:lnTo>
                    <a:pt x="69" y="32"/>
                  </a:lnTo>
                  <a:lnTo>
                    <a:pt x="65" y="39"/>
                  </a:lnTo>
                  <a:lnTo>
                    <a:pt x="60" y="45"/>
                  </a:lnTo>
                  <a:lnTo>
                    <a:pt x="54" y="49"/>
                  </a:lnTo>
                  <a:lnTo>
                    <a:pt x="46" y="53"/>
                  </a:lnTo>
                  <a:lnTo>
                    <a:pt x="36" y="55"/>
                  </a:lnTo>
                  <a:lnTo>
                    <a:pt x="27" y="53"/>
                  </a:lnTo>
                  <a:lnTo>
                    <a:pt x="19" y="46"/>
                  </a:lnTo>
                  <a:lnTo>
                    <a:pt x="13" y="37"/>
                  </a:lnTo>
                  <a:lnTo>
                    <a:pt x="9" y="27"/>
                  </a:lnTo>
                  <a:lnTo>
                    <a:pt x="5" y="17"/>
                  </a:lnTo>
                  <a:lnTo>
                    <a:pt x="3" y="8"/>
                  </a:lnTo>
                  <a:lnTo>
                    <a:pt x="0" y="2"/>
                  </a:lnTo>
                  <a:lnTo>
                    <a:pt x="0" y="0"/>
                  </a:lnTo>
                  <a:lnTo>
                    <a:pt x="4" y="1"/>
                  </a:lnTo>
                  <a:lnTo>
                    <a:pt x="6" y="4"/>
                  </a:lnTo>
                  <a:lnTo>
                    <a:pt x="10" y="10"/>
                  </a:lnTo>
                  <a:lnTo>
                    <a:pt x="14" y="16"/>
                  </a:lnTo>
                  <a:lnTo>
                    <a:pt x="19" y="23"/>
                  </a:lnTo>
                  <a:lnTo>
                    <a:pt x="24" y="28"/>
                  </a:lnTo>
                  <a:lnTo>
                    <a:pt x="31" y="33"/>
                  </a:lnTo>
                  <a:lnTo>
                    <a:pt x="39" y="37"/>
                  </a:lnTo>
                  <a:lnTo>
                    <a:pt x="53" y="33"/>
                  </a:lnTo>
                  <a:lnTo>
                    <a:pt x="63" y="23"/>
                  </a:lnTo>
                  <a:lnTo>
                    <a:pt x="69" y="12"/>
                  </a:lnTo>
                  <a:lnTo>
                    <a:pt x="7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38"/>
            <p:cNvSpPr>
              <a:spLocks/>
            </p:cNvSpPr>
            <p:nvPr/>
          </p:nvSpPr>
          <p:spPr bwMode="auto">
            <a:xfrm>
              <a:off x="2311" y="3008"/>
              <a:ext cx="399" cy="267"/>
            </a:xfrm>
            <a:custGeom>
              <a:avLst/>
              <a:gdLst>
                <a:gd name="T0" fmla="*/ 6 w 399"/>
                <a:gd name="T1" fmla="*/ 0 h 535"/>
                <a:gd name="T2" fmla="*/ 27 w 399"/>
                <a:gd name="T3" fmla="*/ 0 h 535"/>
                <a:gd name="T4" fmla="*/ 43 w 399"/>
                <a:gd name="T5" fmla="*/ 0 h 535"/>
                <a:gd name="T6" fmla="*/ 60 w 399"/>
                <a:gd name="T7" fmla="*/ 0 h 535"/>
                <a:gd name="T8" fmla="*/ 105 w 399"/>
                <a:gd name="T9" fmla="*/ 0 h 535"/>
                <a:gd name="T10" fmla="*/ 195 w 399"/>
                <a:gd name="T11" fmla="*/ 0 h 535"/>
                <a:gd name="T12" fmla="*/ 251 w 399"/>
                <a:gd name="T13" fmla="*/ 0 h 535"/>
                <a:gd name="T14" fmla="*/ 251 w 399"/>
                <a:gd name="T15" fmla="*/ 0 h 535"/>
                <a:gd name="T16" fmla="*/ 266 w 399"/>
                <a:gd name="T17" fmla="*/ 0 h 535"/>
                <a:gd name="T18" fmla="*/ 280 w 399"/>
                <a:gd name="T19" fmla="*/ 0 h 535"/>
                <a:gd name="T20" fmla="*/ 296 w 399"/>
                <a:gd name="T21" fmla="*/ 0 h 535"/>
                <a:gd name="T22" fmla="*/ 293 w 399"/>
                <a:gd name="T23" fmla="*/ 0 h 535"/>
                <a:gd name="T24" fmla="*/ 302 w 399"/>
                <a:gd name="T25" fmla="*/ 0 h 535"/>
                <a:gd name="T26" fmla="*/ 316 w 399"/>
                <a:gd name="T27" fmla="*/ 0 h 535"/>
                <a:gd name="T28" fmla="*/ 334 w 399"/>
                <a:gd name="T29" fmla="*/ 0 h 535"/>
                <a:gd name="T30" fmla="*/ 336 w 399"/>
                <a:gd name="T31" fmla="*/ 0 h 535"/>
                <a:gd name="T32" fmla="*/ 346 w 399"/>
                <a:gd name="T33" fmla="*/ 0 h 535"/>
                <a:gd name="T34" fmla="*/ 375 w 399"/>
                <a:gd name="T35" fmla="*/ 0 h 535"/>
                <a:gd name="T36" fmla="*/ 387 w 399"/>
                <a:gd name="T37" fmla="*/ 0 h 535"/>
                <a:gd name="T38" fmla="*/ 397 w 399"/>
                <a:gd name="T39" fmla="*/ 0 h 535"/>
                <a:gd name="T40" fmla="*/ 383 w 399"/>
                <a:gd name="T41" fmla="*/ 0 h 535"/>
                <a:gd name="T42" fmla="*/ 361 w 399"/>
                <a:gd name="T43" fmla="*/ 0 h 535"/>
                <a:gd name="T44" fmla="*/ 342 w 399"/>
                <a:gd name="T45" fmla="*/ 0 h 535"/>
                <a:gd name="T46" fmla="*/ 332 w 399"/>
                <a:gd name="T47" fmla="*/ 0 h 535"/>
                <a:gd name="T48" fmla="*/ 320 w 399"/>
                <a:gd name="T49" fmla="*/ 0 h 535"/>
                <a:gd name="T50" fmla="*/ 320 w 399"/>
                <a:gd name="T51" fmla="*/ 0 h 535"/>
                <a:gd name="T52" fmla="*/ 291 w 399"/>
                <a:gd name="T53" fmla="*/ 0 h 535"/>
                <a:gd name="T54" fmla="*/ 272 w 399"/>
                <a:gd name="T55" fmla="*/ 0 h 535"/>
                <a:gd name="T56" fmla="*/ 285 w 399"/>
                <a:gd name="T57" fmla="*/ 0 h 535"/>
                <a:gd name="T58" fmla="*/ 291 w 399"/>
                <a:gd name="T59" fmla="*/ 0 h 535"/>
                <a:gd name="T60" fmla="*/ 303 w 399"/>
                <a:gd name="T61" fmla="*/ 0 h 535"/>
                <a:gd name="T62" fmla="*/ 325 w 399"/>
                <a:gd name="T63" fmla="*/ 0 h 535"/>
                <a:gd name="T64" fmla="*/ 330 w 399"/>
                <a:gd name="T65" fmla="*/ 0 h 535"/>
                <a:gd name="T66" fmla="*/ 336 w 399"/>
                <a:gd name="T67" fmla="*/ 0 h 535"/>
                <a:gd name="T68" fmla="*/ 348 w 399"/>
                <a:gd name="T69" fmla="*/ 0 h 535"/>
                <a:gd name="T70" fmla="*/ 360 w 399"/>
                <a:gd name="T71" fmla="*/ 0 h 535"/>
                <a:gd name="T72" fmla="*/ 365 w 399"/>
                <a:gd name="T73" fmla="*/ 0 h 535"/>
                <a:gd name="T74" fmla="*/ 352 w 399"/>
                <a:gd name="T75" fmla="*/ 0 h 535"/>
                <a:gd name="T76" fmla="*/ 335 w 399"/>
                <a:gd name="T77" fmla="*/ 0 h 535"/>
                <a:gd name="T78" fmla="*/ 321 w 399"/>
                <a:gd name="T79" fmla="*/ 0 h 535"/>
                <a:gd name="T80" fmla="*/ 309 w 399"/>
                <a:gd name="T81" fmla="*/ 0 h 535"/>
                <a:gd name="T82" fmla="*/ 286 w 399"/>
                <a:gd name="T83" fmla="*/ 0 h 535"/>
                <a:gd name="T84" fmla="*/ 279 w 399"/>
                <a:gd name="T85" fmla="*/ 0 h 535"/>
                <a:gd name="T86" fmla="*/ 262 w 399"/>
                <a:gd name="T87" fmla="*/ 0 h 535"/>
                <a:gd name="T88" fmla="*/ 226 w 399"/>
                <a:gd name="T89" fmla="*/ 0 h 535"/>
                <a:gd name="T90" fmla="*/ 137 w 399"/>
                <a:gd name="T91" fmla="*/ 0 h 535"/>
                <a:gd name="T92" fmla="*/ 79 w 399"/>
                <a:gd name="T93" fmla="*/ 0 h 535"/>
                <a:gd name="T94" fmla="*/ 100 w 399"/>
                <a:gd name="T95" fmla="*/ 0 h 535"/>
                <a:gd name="T96" fmla="*/ 87 w 399"/>
                <a:gd name="T97" fmla="*/ 0 h 535"/>
                <a:gd name="T98" fmla="*/ 67 w 399"/>
                <a:gd name="T99" fmla="*/ 0 h 535"/>
                <a:gd name="T100" fmla="*/ 55 w 399"/>
                <a:gd name="T101" fmla="*/ 0 h 535"/>
                <a:gd name="T102" fmla="*/ 40 w 399"/>
                <a:gd name="T103" fmla="*/ 0 h 535"/>
                <a:gd name="T104" fmla="*/ 23 w 399"/>
                <a:gd name="T105" fmla="*/ 0 h 535"/>
                <a:gd name="T106" fmla="*/ 0 w 399"/>
                <a:gd name="T107" fmla="*/ 0 h 5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535"/>
                <a:gd name="T164" fmla="*/ 399 w 399"/>
                <a:gd name="T165" fmla="*/ 535 h 5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535">
                  <a:moveTo>
                    <a:pt x="0" y="535"/>
                  </a:moveTo>
                  <a:lnTo>
                    <a:pt x="0" y="493"/>
                  </a:lnTo>
                  <a:lnTo>
                    <a:pt x="6" y="407"/>
                  </a:lnTo>
                  <a:lnTo>
                    <a:pt x="14" y="320"/>
                  </a:lnTo>
                  <a:lnTo>
                    <a:pt x="24" y="267"/>
                  </a:lnTo>
                  <a:lnTo>
                    <a:pt x="27" y="257"/>
                  </a:lnTo>
                  <a:lnTo>
                    <a:pt x="32" y="249"/>
                  </a:lnTo>
                  <a:lnTo>
                    <a:pt x="37" y="240"/>
                  </a:lnTo>
                  <a:lnTo>
                    <a:pt x="43" y="233"/>
                  </a:lnTo>
                  <a:lnTo>
                    <a:pt x="47" y="225"/>
                  </a:lnTo>
                  <a:lnTo>
                    <a:pt x="54" y="218"/>
                  </a:lnTo>
                  <a:lnTo>
                    <a:pt x="60" y="210"/>
                  </a:lnTo>
                  <a:lnTo>
                    <a:pt x="67" y="203"/>
                  </a:lnTo>
                  <a:lnTo>
                    <a:pt x="81" y="194"/>
                  </a:lnTo>
                  <a:lnTo>
                    <a:pt x="105" y="184"/>
                  </a:lnTo>
                  <a:lnTo>
                    <a:pt x="133" y="171"/>
                  </a:lnTo>
                  <a:lnTo>
                    <a:pt x="165" y="160"/>
                  </a:lnTo>
                  <a:lnTo>
                    <a:pt x="195" y="148"/>
                  </a:lnTo>
                  <a:lnTo>
                    <a:pt x="222" y="138"/>
                  </a:lnTo>
                  <a:lnTo>
                    <a:pt x="241" y="131"/>
                  </a:lnTo>
                  <a:lnTo>
                    <a:pt x="251" y="126"/>
                  </a:lnTo>
                  <a:lnTo>
                    <a:pt x="249" y="115"/>
                  </a:lnTo>
                  <a:lnTo>
                    <a:pt x="248" y="102"/>
                  </a:lnTo>
                  <a:lnTo>
                    <a:pt x="251" y="90"/>
                  </a:lnTo>
                  <a:lnTo>
                    <a:pt x="258" y="81"/>
                  </a:lnTo>
                  <a:lnTo>
                    <a:pt x="262" y="79"/>
                  </a:lnTo>
                  <a:lnTo>
                    <a:pt x="266" y="75"/>
                  </a:lnTo>
                  <a:lnTo>
                    <a:pt x="271" y="72"/>
                  </a:lnTo>
                  <a:lnTo>
                    <a:pt x="275" y="68"/>
                  </a:lnTo>
                  <a:lnTo>
                    <a:pt x="280" y="65"/>
                  </a:lnTo>
                  <a:lnTo>
                    <a:pt x="285" y="63"/>
                  </a:lnTo>
                  <a:lnTo>
                    <a:pt x="291" y="62"/>
                  </a:lnTo>
                  <a:lnTo>
                    <a:pt x="296" y="62"/>
                  </a:lnTo>
                  <a:lnTo>
                    <a:pt x="296" y="55"/>
                  </a:lnTo>
                  <a:lnTo>
                    <a:pt x="294" y="48"/>
                  </a:lnTo>
                  <a:lnTo>
                    <a:pt x="293" y="41"/>
                  </a:lnTo>
                  <a:lnTo>
                    <a:pt x="294" y="33"/>
                  </a:lnTo>
                  <a:lnTo>
                    <a:pt x="298" y="29"/>
                  </a:lnTo>
                  <a:lnTo>
                    <a:pt x="302" y="25"/>
                  </a:lnTo>
                  <a:lnTo>
                    <a:pt x="306" y="21"/>
                  </a:lnTo>
                  <a:lnTo>
                    <a:pt x="310" y="18"/>
                  </a:lnTo>
                  <a:lnTo>
                    <a:pt x="316" y="15"/>
                  </a:lnTo>
                  <a:lnTo>
                    <a:pt x="321" y="14"/>
                  </a:lnTo>
                  <a:lnTo>
                    <a:pt x="328" y="14"/>
                  </a:lnTo>
                  <a:lnTo>
                    <a:pt x="334" y="15"/>
                  </a:lnTo>
                  <a:lnTo>
                    <a:pt x="335" y="12"/>
                  </a:lnTo>
                  <a:lnTo>
                    <a:pt x="336" y="7"/>
                  </a:lnTo>
                  <a:lnTo>
                    <a:pt x="336" y="4"/>
                  </a:lnTo>
                  <a:lnTo>
                    <a:pt x="339" y="0"/>
                  </a:lnTo>
                  <a:lnTo>
                    <a:pt x="342" y="7"/>
                  </a:lnTo>
                  <a:lnTo>
                    <a:pt x="346" y="22"/>
                  </a:lnTo>
                  <a:lnTo>
                    <a:pt x="354" y="37"/>
                  </a:lnTo>
                  <a:lnTo>
                    <a:pt x="372" y="44"/>
                  </a:lnTo>
                  <a:lnTo>
                    <a:pt x="375" y="44"/>
                  </a:lnTo>
                  <a:lnTo>
                    <a:pt x="379" y="43"/>
                  </a:lnTo>
                  <a:lnTo>
                    <a:pt x="382" y="42"/>
                  </a:lnTo>
                  <a:lnTo>
                    <a:pt x="387" y="43"/>
                  </a:lnTo>
                  <a:lnTo>
                    <a:pt x="393" y="66"/>
                  </a:lnTo>
                  <a:lnTo>
                    <a:pt x="399" y="97"/>
                  </a:lnTo>
                  <a:lnTo>
                    <a:pt x="397" y="131"/>
                  </a:lnTo>
                  <a:lnTo>
                    <a:pt x="385" y="158"/>
                  </a:lnTo>
                  <a:lnTo>
                    <a:pt x="383" y="148"/>
                  </a:lnTo>
                  <a:lnTo>
                    <a:pt x="383" y="120"/>
                  </a:lnTo>
                  <a:lnTo>
                    <a:pt x="381" y="89"/>
                  </a:lnTo>
                  <a:lnTo>
                    <a:pt x="372" y="63"/>
                  </a:lnTo>
                  <a:lnTo>
                    <a:pt x="361" y="62"/>
                  </a:lnTo>
                  <a:lnTo>
                    <a:pt x="354" y="58"/>
                  </a:lnTo>
                  <a:lnTo>
                    <a:pt x="347" y="52"/>
                  </a:lnTo>
                  <a:lnTo>
                    <a:pt x="342" y="47"/>
                  </a:lnTo>
                  <a:lnTo>
                    <a:pt x="338" y="40"/>
                  </a:lnTo>
                  <a:lnTo>
                    <a:pt x="334" y="35"/>
                  </a:lnTo>
                  <a:lnTo>
                    <a:pt x="332" y="30"/>
                  </a:lnTo>
                  <a:lnTo>
                    <a:pt x="329" y="29"/>
                  </a:lnTo>
                  <a:lnTo>
                    <a:pt x="322" y="40"/>
                  </a:lnTo>
                  <a:lnTo>
                    <a:pt x="320" y="52"/>
                  </a:lnTo>
                  <a:lnTo>
                    <a:pt x="321" y="65"/>
                  </a:lnTo>
                  <a:lnTo>
                    <a:pt x="325" y="77"/>
                  </a:lnTo>
                  <a:lnTo>
                    <a:pt x="320" y="78"/>
                  </a:lnTo>
                  <a:lnTo>
                    <a:pt x="310" y="78"/>
                  </a:lnTo>
                  <a:lnTo>
                    <a:pt x="300" y="79"/>
                  </a:lnTo>
                  <a:lnTo>
                    <a:pt x="291" y="82"/>
                  </a:lnTo>
                  <a:lnTo>
                    <a:pt x="283" y="88"/>
                  </a:lnTo>
                  <a:lnTo>
                    <a:pt x="276" y="96"/>
                  </a:lnTo>
                  <a:lnTo>
                    <a:pt x="272" y="104"/>
                  </a:lnTo>
                  <a:lnTo>
                    <a:pt x="269" y="113"/>
                  </a:lnTo>
                  <a:lnTo>
                    <a:pt x="275" y="122"/>
                  </a:lnTo>
                  <a:lnTo>
                    <a:pt x="285" y="130"/>
                  </a:lnTo>
                  <a:lnTo>
                    <a:pt x="293" y="139"/>
                  </a:lnTo>
                  <a:lnTo>
                    <a:pt x="294" y="146"/>
                  </a:lnTo>
                  <a:lnTo>
                    <a:pt x="291" y="157"/>
                  </a:lnTo>
                  <a:lnTo>
                    <a:pt x="292" y="166"/>
                  </a:lnTo>
                  <a:lnTo>
                    <a:pt x="298" y="172"/>
                  </a:lnTo>
                  <a:lnTo>
                    <a:pt x="303" y="176"/>
                  </a:lnTo>
                  <a:lnTo>
                    <a:pt x="312" y="175"/>
                  </a:lnTo>
                  <a:lnTo>
                    <a:pt x="319" y="169"/>
                  </a:lnTo>
                  <a:lnTo>
                    <a:pt x="325" y="163"/>
                  </a:lnTo>
                  <a:lnTo>
                    <a:pt x="328" y="160"/>
                  </a:lnTo>
                  <a:lnTo>
                    <a:pt x="329" y="162"/>
                  </a:lnTo>
                  <a:lnTo>
                    <a:pt x="330" y="168"/>
                  </a:lnTo>
                  <a:lnTo>
                    <a:pt x="332" y="176"/>
                  </a:lnTo>
                  <a:lnTo>
                    <a:pt x="334" y="183"/>
                  </a:lnTo>
                  <a:lnTo>
                    <a:pt x="336" y="187"/>
                  </a:lnTo>
                  <a:lnTo>
                    <a:pt x="340" y="191"/>
                  </a:lnTo>
                  <a:lnTo>
                    <a:pt x="343" y="192"/>
                  </a:lnTo>
                  <a:lnTo>
                    <a:pt x="348" y="192"/>
                  </a:lnTo>
                  <a:lnTo>
                    <a:pt x="353" y="191"/>
                  </a:lnTo>
                  <a:lnTo>
                    <a:pt x="356" y="186"/>
                  </a:lnTo>
                  <a:lnTo>
                    <a:pt x="360" y="184"/>
                  </a:lnTo>
                  <a:lnTo>
                    <a:pt x="366" y="184"/>
                  </a:lnTo>
                  <a:lnTo>
                    <a:pt x="366" y="186"/>
                  </a:lnTo>
                  <a:lnTo>
                    <a:pt x="365" y="190"/>
                  </a:lnTo>
                  <a:lnTo>
                    <a:pt x="361" y="194"/>
                  </a:lnTo>
                  <a:lnTo>
                    <a:pt x="356" y="199"/>
                  </a:lnTo>
                  <a:lnTo>
                    <a:pt x="352" y="202"/>
                  </a:lnTo>
                  <a:lnTo>
                    <a:pt x="346" y="206"/>
                  </a:lnTo>
                  <a:lnTo>
                    <a:pt x="340" y="207"/>
                  </a:lnTo>
                  <a:lnTo>
                    <a:pt x="335" y="207"/>
                  </a:lnTo>
                  <a:lnTo>
                    <a:pt x="330" y="204"/>
                  </a:lnTo>
                  <a:lnTo>
                    <a:pt x="326" y="201"/>
                  </a:lnTo>
                  <a:lnTo>
                    <a:pt x="321" y="196"/>
                  </a:lnTo>
                  <a:lnTo>
                    <a:pt x="319" y="192"/>
                  </a:lnTo>
                  <a:lnTo>
                    <a:pt x="314" y="193"/>
                  </a:lnTo>
                  <a:lnTo>
                    <a:pt x="309" y="194"/>
                  </a:lnTo>
                  <a:lnTo>
                    <a:pt x="303" y="195"/>
                  </a:lnTo>
                  <a:lnTo>
                    <a:pt x="299" y="194"/>
                  </a:lnTo>
                  <a:lnTo>
                    <a:pt x="286" y="187"/>
                  </a:lnTo>
                  <a:lnTo>
                    <a:pt x="279" y="176"/>
                  </a:lnTo>
                  <a:lnTo>
                    <a:pt x="276" y="164"/>
                  </a:lnTo>
                  <a:lnTo>
                    <a:pt x="279" y="154"/>
                  </a:lnTo>
                  <a:lnTo>
                    <a:pt x="273" y="150"/>
                  </a:lnTo>
                  <a:lnTo>
                    <a:pt x="268" y="147"/>
                  </a:lnTo>
                  <a:lnTo>
                    <a:pt x="262" y="143"/>
                  </a:lnTo>
                  <a:lnTo>
                    <a:pt x="258" y="139"/>
                  </a:lnTo>
                  <a:lnTo>
                    <a:pt x="247" y="145"/>
                  </a:lnTo>
                  <a:lnTo>
                    <a:pt x="226" y="154"/>
                  </a:lnTo>
                  <a:lnTo>
                    <a:pt x="198" y="166"/>
                  </a:lnTo>
                  <a:lnTo>
                    <a:pt x="167" y="180"/>
                  </a:lnTo>
                  <a:lnTo>
                    <a:pt x="137" y="195"/>
                  </a:lnTo>
                  <a:lnTo>
                    <a:pt x="108" y="208"/>
                  </a:lnTo>
                  <a:lnTo>
                    <a:pt x="88" y="218"/>
                  </a:lnTo>
                  <a:lnTo>
                    <a:pt x="79" y="225"/>
                  </a:lnTo>
                  <a:lnTo>
                    <a:pt x="85" y="225"/>
                  </a:lnTo>
                  <a:lnTo>
                    <a:pt x="93" y="225"/>
                  </a:lnTo>
                  <a:lnTo>
                    <a:pt x="100" y="228"/>
                  </a:lnTo>
                  <a:lnTo>
                    <a:pt x="102" y="233"/>
                  </a:lnTo>
                  <a:lnTo>
                    <a:pt x="95" y="234"/>
                  </a:lnTo>
                  <a:lnTo>
                    <a:pt x="87" y="236"/>
                  </a:lnTo>
                  <a:lnTo>
                    <a:pt x="80" y="237"/>
                  </a:lnTo>
                  <a:lnTo>
                    <a:pt x="73" y="239"/>
                  </a:lnTo>
                  <a:lnTo>
                    <a:pt x="67" y="243"/>
                  </a:lnTo>
                  <a:lnTo>
                    <a:pt x="63" y="247"/>
                  </a:lnTo>
                  <a:lnTo>
                    <a:pt x="58" y="252"/>
                  </a:lnTo>
                  <a:lnTo>
                    <a:pt x="55" y="257"/>
                  </a:lnTo>
                  <a:lnTo>
                    <a:pt x="52" y="271"/>
                  </a:lnTo>
                  <a:lnTo>
                    <a:pt x="46" y="299"/>
                  </a:lnTo>
                  <a:lnTo>
                    <a:pt x="40" y="335"/>
                  </a:lnTo>
                  <a:lnTo>
                    <a:pt x="33" y="376"/>
                  </a:lnTo>
                  <a:lnTo>
                    <a:pt x="27" y="418"/>
                  </a:lnTo>
                  <a:lnTo>
                    <a:pt x="23" y="457"/>
                  </a:lnTo>
                  <a:lnTo>
                    <a:pt x="19" y="488"/>
                  </a:lnTo>
                  <a:lnTo>
                    <a:pt x="18" y="509"/>
                  </a:lnTo>
                  <a:lnTo>
                    <a:pt x="0" y="5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39"/>
            <p:cNvSpPr>
              <a:spLocks/>
            </p:cNvSpPr>
            <p:nvPr/>
          </p:nvSpPr>
          <p:spPr bwMode="auto">
            <a:xfrm>
              <a:off x="2820" y="3046"/>
              <a:ext cx="105" cy="27"/>
            </a:xfrm>
            <a:custGeom>
              <a:avLst/>
              <a:gdLst>
                <a:gd name="T0" fmla="*/ 105 w 105"/>
                <a:gd name="T1" fmla="*/ 1 h 54"/>
                <a:gd name="T2" fmla="*/ 102 w 105"/>
                <a:gd name="T3" fmla="*/ 1 h 54"/>
                <a:gd name="T4" fmla="*/ 95 w 105"/>
                <a:gd name="T5" fmla="*/ 1 h 54"/>
                <a:gd name="T6" fmla="*/ 87 w 105"/>
                <a:gd name="T7" fmla="*/ 1 h 54"/>
                <a:gd name="T8" fmla="*/ 76 w 105"/>
                <a:gd name="T9" fmla="*/ 1 h 54"/>
                <a:gd name="T10" fmla="*/ 66 w 105"/>
                <a:gd name="T11" fmla="*/ 1 h 54"/>
                <a:gd name="T12" fmla="*/ 58 w 105"/>
                <a:gd name="T13" fmla="*/ 1 h 54"/>
                <a:gd name="T14" fmla="*/ 51 w 105"/>
                <a:gd name="T15" fmla="*/ 1 h 54"/>
                <a:gd name="T16" fmla="*/ 48 w 105"/>
                <a:gd name="T17" fmla="*/ 1 h 54"/>
                <a:gd name="T18" fmla="*/ 45 w 105"/>
                <a:gd name="T19" fmla="*/ 1 h 54"/>
                <a:gd name="T20" fmla="*/ 40 w 105"/>
                <a:gd name="T21" fmla="*/ 1 h 54"/>
                <a:gd name="T22" fmla="*/ 35 w 105"/>
                <a:gd name="T23" fmla="*/ 1 h 54"/>
                <a:gd name="T24" fmla="*/ 31 w 105"/>
                <a:gd name="T25" fmla="*/ 1 h 54"/>
                <a:gd name="T26" fmla="*/ 40 w 105"/>
                <a:gd name="T27" fmla="*/ 1 h 54"/>
                <a:gd name="T28" fmla="*/ 48 w 105"/>
                <a:gd name="T29" fmla="*/ 1 h 54"/>
                <a:gd name="T30" fmla="*/ 57 w 105"/>
                <a:gd name="T31" fmla="*/ 1 h 54"/>
                <a:gd name="T32" fmla="*/ 65 w 105"/>
                <a:gd name="T33" fmla="*/ 1 h 54"/>
                <a:gd name="T34" fmla="*/ 71 w 105"/>
                <a:gd name="T35" fmla="*/ 1 h 54"/>
                <a:gd name="T36" fmla="*/ 76 w 105"/>
                <a:gd name="T37" fmla="*/ 1 h 54"/>
                <a:gd name="T38" fmla="*/ 81 w 105"/>
                <a:gd name="T39" fmla="*/ 1 h 54"/>
                <a:gd name="T40" fmla="*/ 85 w 105"/>
                <a:gd name="T41" fmla="*/ 1 h 54"/>
                <a:gd name="T42" fmla="*/ 85 w 105"/>
                <a:gd name="T43" fmla="*/ 1 h 54"/>
                <a:gd name="T44" fmla="*/ 81 w 105"/>
                <a:gd name="T45" fmla="*/ 1 h 54"/>
                <a:gd name="T46" fmla="*/ 73 w 105"/>
                <a:gd name="T47" fmla="*/ 1 h 54"/>
                <a:gd name="T48" fmla="*/ 60 w 105"/>
                <a:gd name="T49" fmla="*/ 1 h 54"/>
                <a:gd name="T50" fmla="*/ 54 w 105"/>
                <a:gd name="T51" fmla="*/ 1 h 54"/>
                <a:gd name="T52" fmla="*/ 48 w 105"/>
                <a:gd name="T53" fmla="*/ 1 h 54"/>
                <a:gd name="T54" fmla="*/ 44 w 105"/>
                <a:gd name="T55" fmla="*/ 1 h 54"/>
                <a:gd name="T56" fmla="*/ 40 w 105"/>
                <a:gd name="T57" fmla="*/ 1 h 54"/>
                <a:gd name="T58" fmla="*/ 35 w 105"/>
                <a:gd name="T59" fmla="*/ 1 h 54"/>
                <a:gd name="T60" fmla="*/ 32 w 105"/>
                <a:gd name="T61" fmla="*/ 1 h 54"/>
                <a:gd name="T62" fmla="*/ 27 w 105"/>
                <a:gd name="T63" fmla="*/ 1 h 54"/>
                <a:gd name="T64" fmla="*/ 22 w 105"/>
                <a:gd name="T65" fmla="*/ 1 h 54"/>
                <a:gd name="T66" fmla="*/ 15 w 105"/>
                <a:gd name="T67" fmla="*/ 1 h 54"/>
                <a:gd name="T68" fmla="*/ 12 w 105"/>
                <a:gd name="T69" fmla="*/ 1 h 54"/>
                <a:gd name="T70" fmla="*/ 7 w 105"/>
                <a:gd name="T71" fmla="*/ 1 h 54"/>
                <a:gd name="T72" fmla="*/ 0 w 105"/>
                <a:gd name="T73" fmla="*/ 1 h 54"/>
                <a:gd name="T74" fmla="*/ 5 w 105"/>
                <a:gd name="T75" fmla="*/ 1 h 54"/>
                <a:gd name="T76" fmla="*/ 11 w 105"/>
                <a:gd name="T77" fmla="*/ 1 h 54"/>
                <a:gd name="T78" fmla="*/ 17 w 105"/>
                <a:gd name="T79" fmla="*/ 1 h 54"/>
                <a:gd name="T80" fmla="*/ 24 w 105"/>
                <a:gd name="T81" fmla="*/ 1 h 54"/>
                <a:gd name="T82" fmla="*/ 31 w 105"/>
                <a:gd name="T83" fmla="*/ 1 h 54"/>
                <a:gd name="T84" fmla="*/ 37 w 105"/>
                <a:gd name="T85" fmla="*/ 1 h 54"/>
                <a:gd name="T86" fmla="*/ 41 w 105"/>
                <a:gd name="T87" fmla="*/ 1 h 54"/>
                <a:gd name="T88" fmla="*/ 46 w 105"/>
                <a:gd name="T89" fmla="*/ 1 h 54"/>
                <a:gd name="T90" fmla="*/ 53 w 105"/>
                <a:gd name="T91" fmla="*/ 1 h 54"/>
                <a:gd name="T92" fmla="*/ 59 w 105"/>
                <a:gd name="T93" fmla="*/ 1 h 54"/>
                <a:gd name="T94" fmla="*/ 65 w 105"/>
                <a:gd name="T95" fmla="*/ 1 h 54"/>
                <a:gd name="T96" fmla="*/ 69 w 105"/>
                <a:gd name="T97" fmla="*/ 1 h 54"/>
                <a:gd name="T98" fmla="*/ 74 w 105"/>
                <a:gd name="T99" fmla="*/ 0 h 54"/>
                <a:gd name="T100" fmla="*/ 80 w 105"/>
                <a:gd name="T101" fmla="*/ 0 h 54"/>
                <a:gd name="T102" fmla="*/ 85 w 105"/>
                <a:gd name="T103" fmla="*/ 1 h 54"/>
                <a:gd name="T104" fmla="*/ 91 w 105"/>
                <a:gd name="T105" fmla="*/ 1 h 54"/>
                <a:gd name="T106" fmla="*/ 95 w 105"/>
                <a:gd name="T107" fmla="*/ 1 h 54"/>
                <a:gd name="T108" fmla="*/ 100 w 105"/>
                <a:gd name="T109" fmla="*/ 1 h 54"/>
                <a:gd name="T110" fmla="*/ 104 w 105"/>
                <a:gd name="T111" fmla="*/ 1 h 54"/>
                <a:gd name="T112" fmla="*/ 105 w 105"/>
                <a:gd name="T113" fmla="*/ 1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
                <a:gd name="T172" fmla="*/ 0 h 54"/>
                <a:gd name="T173" fmla="*/ 105 w 105"/>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 h="54">
                  <a:moveTo>
                    <a:pt x="105" y="8"/>
                  </a:moveTo>
                  <a:lnTo>
                    <a:pt x="102" y="10"/>
                  </a:lnTo>
                  <a:lnTo>
                    <a:pt x="95" y="12"/>
                  </a:lnTo>
                  <a:lnTo>
                    <a:pt x="87" y="15"/>
                  </a:lnTo>
                  <a:lnTo>
                    <a:pt x="76" y="16"/>
                  </a:lnTo>
                  <a:lnTo>
                    <a:pt x="66" y="17"/>
                  </a:lnTo>
                  <a:lnTo>
                    <a:pt x="58" y="18"/>
                  </a:lnTo>
                  <a:lnTo>
                    <a:pt x="51" y="18"/>
                  </a:lnTo>
                  <a:lnTo>
                    <a:pt x="48" y="18"/>
                  </a:lnTo>
                  <a:lnTo>
                    <a:pt x="45" y="20"/>
                  </a:lnTo>
                  <a:lnTo>
                    <a:pt x="40" y="21"/>
                  </a:lnTo>
                  <a:lnTo>
                    <a:pt x="35" y="24"/>
                  </a:lnTo>
                  <a:lnTo>
                    <a:pt x="31" y="26"/>
                  </a:lnTo>
                  <a:lnTo>
                    <a:pt x="40" y="32"/>
                  </a:lnTo>
                  <a:lnTo>
                    <a:pt x="48" y="35"/>
                  </a:lnTo>
                  <a:lnTo>
                    <a:pt x="57" y="36"/>
                  </a:lnTo>
                  <a:lnTo>
                    <a:pt x="65" y="35"/>
                  </a:lnTo>
                  <a:lnTo>
                    <a:pt x="71" y="33"/>
                  </a:lnTo>
                  <a:lnTo>
                    <a:pt x="76" y="31"/>
                  </a:lnTo>
                  <a:lnTo>
                    <a:pt x="81" y="30"/>
                  </a:lnTo>
                  <a:lnTo>
                    <a:pt x="85" y="28"/>
                  </a:lnTo>
                  <a:lnTo>
                    <a:pt x="85" y="33"/>
                  </a:lnTo>
                  <a:lnTo>
                    <a:pt x="81" y="40"/>
                  </a:lnTo>
                  <a:lnTo>
                    <a:pt x="73" y="48"/>
                  </a:lnTo>
                  <a:lnTo>
                    <a:pt x="60" y="54"/>
                  </a:lnTo>
                  <a:lnTo>
                    <a:pt x="54" y="53"/>
                  </a:lnTo>
                  <a:lnTo>
                    <a:pt x="48" y="51"/>
                  </a:lnTo>
                  <a:lnTo>
                    <a:pt x="44" y="50"/>
                  </a:lnTo>
                  <a:lnTo>
                    <a:pt x="40" y="48"/>
                  </a:lnTo>
                  <a:lnTo>
                    <a:pt x="35" y="46"/>
                  </a:lnTo>
                  <a:lnTo>
                    <a:pt x="32" y="42"/>
                  </a:lnTo>
                  <a:lnTo>
                    <a:pt x="27" y="39"/>
                  </a:lnTo>
                  <a:lnTo>
                    <a:pt x="22" y="34"/>
                  </a:lnTo>
                  <a:lnTo>
                    <a:pt x="15" y="27"/>
                  </a:lnTo>
                  <a:lnTo>
                    <a:pt x="12" y="23"/>
                  </a:lnTo>
                  <a:lnTo>
                    <a:pt x="7" y="18"/>
                  </a:lnTo>
                  <a:lnTo>
                    <a:pt x="0" y="12"/>
                  </a:lnTo>
                  <a:lnTo>
                    <a:pt x="5" y="15"/>
                  </a:lnTo>
                  <a:lnTo>
                    <a:pt x="11" y="16"/>
                  </a:lnTo>
                  <a:lnTo>
                    <a:pt x="17" y="15"/>
                  </a:lnTo>
                  <a:lnTo>
                    <a:pt x="24" y="15"/>
                  </a:lnTo>
                  <a:lnTo>
                    <a:pt x="31" y="12"/>
                  </a:lnTo>
                  <a:lnTo>
                    <a:pt x="37" y="10"/>
                  </a:lnTo>
                  <a:lnTo>
                    <a:pt x="41" y="6"/>
                  </a:lnTo>
                  <a:lnTo>
                    <a:pt x="46" y="3"/>
                  </a:lnTo>
                  <a:lnTo>
                    <a:pt x="53" y="2"/>
                  </a:lnTo>
                  <a:lnTo>
                    <a:pt x="59" y="5"/>
                  </a:lnTo>
                  <a:lnTo>
                    <a:pt x="65" y="6"/>
                  </a:lnTo>
                  <a:lnTo>
                    <a:pt x="69" y="1"/>
                  </a:lnTo>
                  <a:lnTo>
                    <a:pt x="74" y="0"/>
                  </a:lnTo>
                  <a:lnTo>
                    <a:pt x="80" y="0"/>
                  </a:lnTo>
                  <a:lnTo>
                    <a:pt x="85" y="1"/>
                  </a:lnTo>
                  <a:lnTo>
                    <a:pt x="91" y="2"/>
                  </a:lnTo>
                  <a:lnTo>
                    <a:pt x="95" y="3"/>
                  </a:lnTo>
                  <a:lnTo>
                    <a:pt x="100" y="5"/>
                  </a:lnTo>
                  <a:lnTo>
                    <a:pt x="104" y="6"/>
                  </a:lnTo>
                  <a:lnTo>
                    <a:pt x="10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40"/>
            <p:cNvSpPr>
              <a:spLocks/>
            </p:cNvSpPr>
            <p:nvPr/>
          </p:nvSpPr>
          <p:spPr bwMode="auto">
            <a:xfrm>
              <a:off x="3213" y="3091"/>
              <a:ext cx="506" cy="278"/>
            </a:xfrm>
            <a:custGeom>
              <a:avLst/>
              <a:gdLst>
                <a:gd name="T0" fmla="*/ 470 w 506"/>
                <a:gd name="T1" fmla="*/ 0 h 557"/>
                <a:gd name="T2" fmla="*/ 407 w 506"/>
                <a:gd name="T3" fmla="*/ 0 h 557"/>
                <a:gd name="T4" fmla="*/ 477 w 506"/>
                <a:gd name="T5" fmla="*/ 0 h 557"/>
                <a:gd name="T6" fmla="*/ 369 w 506"/>
                <a:gd name="T7" fmla="*/ 0 h 557"/>
                <a:gd name="T8" fmla="*/ 312 w 506"/>
                <a:gd name="T9" fmla="*/ 0 h 557"/>
                <a:gd name="T10" fmla="*/ 303 w 506"/>
                <a:gd name="T11" fmla="*/ 0 h 557"/>
                <a:gd name="T12" fmla="*/ 308 w 506"/>
                <a:gd name="T13" fmla="*/ 0 h 557"/>
                <a:gd name="T14" fmla="*/ 300 w 506"/>
                <a:gd name="T15" fmla="*/ 0 h 557"/>
                <a:gd name="T16" fmla="*/ 239 w 506"/>
                <a:gd name="T17" fmla="*/ 0 h 557"/>
                <a:gd name="T18" fmla="*/ 216 w 506"/>
                <a:gd name="T19" fmla="*/ 0 h 557"/>
                <a:gd name="T20" fmla="*/ 176 w 506"/>
                <a:gd name="T21" fmla="*/ 0 h 557"/>
                <a:gd name="T22" fmla="*/ 263 w 506"/>
                <a:gd name="T23" fmla="*/ 0 h 557"/>
                <a:gd name="T24" fmla="*/ 300 w 506"/>
                <a:gd name="T25" fmla="*/ 0 h 557"/>
                <a:gd name="T26" fmla="*/ 302 w 506"/>
                <a:gd name="T27" fmla="*/ 0 h 557"/>
                <a:gd name="T28" fmla="*/ 413 w 506"/>
                <a:gd name="T29" fmla="*/ 0 h 557"/>
                <a:gd name="T30" fmla="*/ 440 w 506"/>
                <a:gd name="T31" fmla="*/ 0 h 557"/>
                <a:gd name="T32" fmla="*/ 443 w 506"/>
                <a:gd name="T33" fmla="*/ 0 h 557"/>
                <a:gd name="T34" fmla="*/ 419 w 506"/>
                <a:gd name="T35" fmla="*/ 0 h 557"/>
                <a:gd name="T36" fmla="*/ 362 w 506"/>
                <a:gd name="T37" fmla="*/ 0 h 557"/>
                <a:gd name="T38" fmla="*/ 418 w 506"/>
                <a:gd name="T39" fmla="*/ 0 h 557"/>
                <a:gd name="T40" fmla="*/ 346 w 506"/>
                <a:gd name="T41" fmla="*/ 0 h 557"/>
                <a:gd name="T42" fmla="*/ 382 w 506"/>
                <a:gd name="T43" fmla="*/ 0 h 557"/>
                <a:gd name="T44" fmla="*/ 403 w 506"/>
                <a:gd name="T45" fmla="*/ 0 h 557"/>
                <a:gd name="T46" fmla="*/ 344 w 506"/>
                <a:gd name="T47" fmla="*/ 0 h 557"/>
                <a:gd name="T48" fmla="*/ 391 w 506"/>
                <a:gd name="T49" fmla="*/ 0 h 557"/>
                <a:gd name="T50" fmla="*/ 403 w 506"/>
                <a:gd name="T51" fmla="*/ 0 h 557"/>
                <a:gd name="T52" fmla="*/ 323 w 506"/>
                <a:gd name="T53" fmla="*/ 0 h 557"/>
                <a:gd name="T54" fmla="*/ 319 w 506"/>
                <a:gd name="T55" fmla="*/ 0 h 557"/>
                <a:gd name="T56" fmla="*/ 344 w 506"/>
                <a:gd name="T57" fmla="*/ 0 h 557"/>
                <a:gd name="T58" fmla="*/ 387 w 506"/>
                <a:gd name="T59" fmla="*/ 0 h 557"/>
                <a:gd name="T60" fmla="*/ 442 w 506"/>
                <a:gd name="T61" fmla="*/ 0 h 557"/>
                <a:gd name="T62" fmla="*/ 449 w 506"/>
                <a:gd name="T63" fmla="*/ 0 h 557"/>
                <a:gd name="T64" fmla="*/ 454 w 506"/>
                <a:gd name="T65" fmla="*/ 0 h 557"/>
                <a:gd name="T66" fmla="*/ 405 w 506"/>
                <a:gd name="T67" fmla="*/ 0 h 557"/>
                <a:gd name="T68" fmla="*/ 317 w 506"/>
                <a:gd name="T69" fmla="*/ 0 h 557"/>
                <a:gd name="T70" fmla="*/ 271 w 506"/>
                <a:gd name="T71" fmla="*/ 0 h 557"/>
                <a:gd name="T72" fmla="*/ 217 w 506"/>
                <a:gd name="T73" fmla="*/ 0 h 557"/>
                <a:gd name="T74" fmla="*/ 165 w 506"/>
                <a:gd name="T75" fmla="*/ 0 h 557"/>
                <a:gd name="T76" fmla="*/ 136 w 506"/>
                <a:gd name="T77" fmla="*/ 0 h 557"/>
                <a:gd name="T78" fmla="*/ 191 w 506"/>
                <a:gd name="T79" fmla="*/ 0 h 557"/>
                <a:gd name="T80" fmla="*/ 253 w 506"/>
                <a:gd name="T81" fmla="*/ 0 h 557"/>
                <a:gd name="T82" fmla="*/ 210 w 506"/>
                <a:gd name="T83" fmla="*/ 0 h 557"/>
                <a:gd name="T84" fmla="*/ 156 w 506"/>
                <a:gd name="T85" fmla="*/ 0 h 557"/>
                <a:gd name="T86" fmla="*/ 127 w 506"/>
                <a:gd name="T87" fmla="*/ 0 h 557"/>
                <a:gd name="T88" fmla="*/ 168 w 506"/>
                <a:gd name="T89" fmla="*/ 0 h 557"/>
                <a:gd name="T90" fmla="*/ 72 w 506"/>
                <a:gd name="T91" fmla="*/ 0 h 557"/>
                <a:gd name="T92" fmla="*/ 97 w 506"/>
                <a:gd name="T93" fmla="*/ 0 h 557"/>
                <a:gd name="T94" fmla="*/ 63 w 506"/>
                <a:gd name="T95" fmla="*/ 0 h 557"/>
                <a:gd name="T96" fmla="*/ 64 w 506"/>
                <a:gd name="T97" fmla="*/ 0 h 557"/>
                <a:gd name="T98" fmla="*/ 18 w 506"/>
                <a:gd name="T99" fmla="*/ 0 h 557"/>
                <a:gd name="T100" fmla="*/ 23 w 506"/>
                <a:gd name="T101" fmla="*/ 0 h 557"/>
                <a:gd name="T102" fmla="*/ 17 w 506"/>
                <a:gd name="T103" fmla="*/ 0 h 557"/>
                <a:gd name="T104" fmla="*/ 84 w 506"/>
                <a:gd name="T105" fmla="*/ 0 h 557"/>
                <a:gd name="T106" fmla="*/ 149 w 506"/>
                <a:gd name="T107" fmla="*/ 0 h 557"/>
                <a:gd name="T108" fmla="*/ 205 w 506"/>
                <a:gd name="T109" fmla="*/ 0 h 557"/>
                <a:gd name="T110" fmla="*/ 238 w 506"/>
                <a:gd name="T111" fmla="*/ 0 h 557"/>
                <a:gd name="T112" fmla="*/ 316 w 506"/>
                <a:gd name="T113" fmla="*/ 0 h 557"/>
                <a:gd name="T114" fmla="*/ 389 w 506"/>
                <a:gd name="T115" fmla="*/ 0 h 557"/>
                <a:gd name="T116" fmla="*/ 499 w 506"/>
                <a:gd name="T117" fmla="*/ 0 h 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6"/>
                <a:gd name="T178" fmla="*/ 0 h 557"/>
                <a:gd name="T179" fmla="*/ 506 w 506"/>
                <a:gd name="T180" fmla="*/ 557 h 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6" h="557">
                  <a:moveTo>
                    <a:pt x="499" y="6"/>
                  </a:moveTo>
                  <a:lnTo>
                    <a:pt x="503" y="11"/>
                  </a:lnTo>
                  <a:lnTo>
                    <a:pt x="505" y="15"/>
                  </a:lnTo>
                  <a:lnTo>
                    <a:pt x="506" y="21"/>
                  </a:lnTo>
                  <a:lnTo>
                    <a:pt x="505" y="27"/>
                  </a:lnTo>
                  <a:lnTo>
                    <a:pt x="496" y="34"/>
                  </a:lnTo>
                  <a:lnTo>
                    <a:pt x="484" y="42"/>
                  </a:lnTo>
                  <a:lnTo>
                    <a:pt x="470" y="50"/>
                  </a:lnTo>
                  <a:lnTo>
                    <a:pt x="456" y="58"/>
                  </a:lnTo>
                  <a:lnTo>
                    <a:pt x="442" y="64"/>
                  </a:lnTo>
                  <a:lnTo>
                    <a:pt x="429" y="70"/>
                  </a:lnTo>
                  <a:lnTo>
                    <a:pt x="417" y="74"/>
                  </a:lnTo>
                  <a:lnTo>
                    <a:pt x="410" y="75"/>
                  </a:lnTo>
                  <a:lnTo>
                    <a:pt x="409" y="73"/>
                  </a:lnTo>
                  <a:lnTo>
                    <a:pt x="407" y="72"/>
                  </a:lnTo>
                  <a:lnTo>
                    <a:pt x="407" y="70"/>
                  </a:lnTo>
                  <a:lnTo>
                    <a:pt x="407" y="67"/>
                  </a:lnTo>
                  <a:lnTo>
                    <a:pt x="417" y="62"/>
                  </a:lnTo>
                  <a:lnTo>
                    <a:pt x="426" y="56"/>
                  </a:lnTo>
                  <a:lnTo>
                    <a:pt x="436" y="50"/>
                  </a:lnTo>
                  <a:lnTo>
                    <a:pt x="446" y="45"/>
                  </a:lnTo>
                  <a:lnTo>
                    <a:pt x="456" y="41"/>
                  </a:lnTo>
                  <a:lnTo>
                    <a:pt x="466" y="36"/>
                  </a:lnTo>
                  <a:lnTo>
                    <a:pt x="477" y="32"/>
                  </a:lnTo>
                  <a:lnTo>
                    <a:pt x="487" y="27"/>
                  </a:lnTo>
                  <a:lnTo>
                    <a:pt x="489" y="18"/>
                  </a:lnTo>
                  <a:lnTo>
                    <a:pt x="483" y="17"/>
                  </a:lnTo>
                  <a:lnTo>
                    <a:pt x="466" y="20"/>
                  </a:lnTo>
                  <a:lnTo>
                    <a:pt x="445" y="27"/>
                  </a:lnTo>
                  <a:lnTo>
                    <a:pt x="419" y="37"/>
                  </a:lnTo>
                  <a:lnTo>
                    <a:pt x="392" y="48"/>
                  </a:lnTo>
                  <a:lnTo>
                    <a:pt x="369" y="57"/>
                  </a:lnTo>
                  <a:lnTo>
                    <a:pt x="350" y="65"/>
                  </a:lnTo>
                  <a:lnTo>
                    <a:pt x="339" y="71"/>
                  </a:lnTo>
                  <a:lnTo>
                    <a:pt x="333" y="72"/>
                  </a:lnTo>
                  <a:lnTo>
                    <a:pt x="328" y="75"/>
                  </a:lnTo>
                  <a:lnTo>
                    <a:pt x="323" y="80"/>
                  </a:lnTo>
                  <a:lnTo>
                    <a:pt x="319" y="85"/>
                  </a:lnTo>
                  <a:lnTo>
                    <a:pt x="316" y="90"/>
                  </a:lnTo>
                  <a:lnTo>
                    <a:pt x="312" y="95"/>
                  </a:lnTo>
                  <a:lnTo>
                    <a:pt x="309" y="101"/>
                  </a:lnTo>
                  <a:lnTo>
                    <a:pt x="304" y="105"/>
                  </a:lnTo>
                  <a:lnTo>
                    <a:pt x="298" y="118"/>
                  </a:lnTo>
                  <a:lnTo>
                    <a:pt x="300" y="131"/>
                  </a:lnTo>
                  <a:lnTo>
                    <a:pt x="305" y="143"/>
                  </a:lnTo>
                  <a:lnTo>
                    <a:pt x="309" y="157"/>
                  </a:lnTo>
                  <a:lnTo>
                    <a:pt x="306" y="157"/>
                  </a:lnTo>
                  <a:lnTo>
                    <a:pt x="303" y="155"/>
                  </a:lnTo>
                  <a:lnTo>
                    <a:pt x="298" y="151"/>
                  </a:lnTo>
                  <a:lnTo>
                    <a:pt x="293" y="148"/>
                  </a:lnTo>
                  <a:lnTo>
                    <a:pt x="288" y="135"/>
                  </a:lnTo>
                  <a:lnTo>
                    <a:pt x="284" y="120"/>
                  </a:lnTo>
                  <a:lnTo>
                    <a:pt x="283" y="106"/>
                  </a:lnTo>
                  <a:lnTo>
                    <a:pt x="289" y="94"/>
                  </a:lnTo>
                  <a:lnTo>
                    <a:pt x="300" y="81"/>
                  </a:lnTo>
                  <a:lnTo>
                    <a:pt x="308" y="70"/>
                  </a:lnTo>
                  <a:lnTo>
                    <a:pt x="312" y="59"/>
                  </a:lnTo>
                  <a:lnTo>
                    <a:pt x="315" y="51"/>
                  </a:lnTo>
                  <a:lnTo>
                    <a:pt x="316" y="45"/>
                  </a:lnTo>
                  <a:lnTo>
                    <a:pt x="315" y="41"/>
                  </a:lnTo>
                  <a:lnTo>
                    <a:pt x="313" y="38"/>
                  </a:lnTo>
                  <a:lnTo>
                    <a:pt x="313" y="37"/>
                  </a:lnTo>
                  <a:lnTo>
                    <a:pt x="308" y="47"/>
                  </a:lnTo>
                  <a:lnTo>
                    <a:pt x="300" y="56"/>
                  </a:lnTo>
                  <a:lnTo>
                    <a:pt x="292" y="66"/>
                  </a:lnTo>
                  <a:lnTo>
                    <a:pt x="285" y="75"/>
                  </a:lnTo>
                  <a:lnTo>
                    <a:pt x="277" y="85"/>
                  </a:lnTo>
                  <a:lnTo>
                    <a:pt x="269" y="93"/>
                  </a:lnTo>
                  <a:lnTo>
                    <a:pt x="261" y="102"/>
                  </a:lnTo>
                  <a:lnTo>
                    <a:pt x="252" y="110"/>
                  </a:lnTo>
                  <a:lnTo>
                    <a:pt x="245" y="124"/>
                  </a:lnTo>
                  <a:lnTo>
                    <a:pt x="239" y="139"/>
                  </a:lnTo>
                  <a:lnTo>
                    <a:pt x="232" y="154"/>
                  </a:lnTo>
                  <a:lnTo>
                    <a:pt x="225" y="168"/>
                  </a:lnTo>
                  <a:lnTo>
                    <a:pt x="223" y="196"/>
                  </a:lnTo>
                  <a:lnTo>
                    <a:pt x="225" y="221"/>
                  </a:lnTo>
                  <a:lnTo>
                    <a:pt x="229" y="244"/>
                  </a:lnTo>
                  <a:lnTo>
                    <a:pt x="228" y="271"/>
                  </a:lnTo>
                  <a:lnTo>
                    <a:pt x="224" y="286"/>
                  </a:lnTo>
                  <a:lnTo>
                    <a:pt x="216" y="304"/>
                  </a:lnTo>
                  <a:lnTo>
                    <a:pt x="206" y="322"/>
                  </a:lnTo>
                  <a:lnTo>
                    <a:pt x="196" y="340"/>
                  </a:lnTo>
                  <a:lnTo>
                    <a:pt x="185" y="358"/>
                  </a:lnTo>
                  <a:lnTo>
                    <a:pt x="176" y="375"/>
                  </a:lnTo>
                  <a:lnTo>
                    <a:pt x="170" y="389"/>
                  </a:lnTo>
                  <a:lnTo>
                    <a:pt x="167" y="400"/>
                  </a:lnTo>
                  <a:lnTo>
                    <a:pt x="169" y="431"/>
                  </a:lnTo>
                  <a:lnTo>
                    <a:pt x="176" y="455"/>
                  </a:lnTo>
                  <a:lnTo>
                    <a:pt x="186" y="471"/>
                  </a:lnTo>
                  <a:lnTo>
                    <a:pt x="198" y="481"/>
                  </a:lnTo>
                  <a:lnTo>
                    <a:pt x="211" y="487"/>
                  </a:lnTo>
                  <a:lnTo>
                    <a:pt x="225" y="488"/>
                  </a:lnTo>
                  <a:lnTo>
                    <a:pt x="237" y="484"/>
                  </a:lnTo>
                  <a:lnTo>
                    <a:pt x="249" y="479"/>
                  </a:lnTo>
                  <a:lnTo>
                    <a:pt x="256" y="465"/>
                  </a:lnTo>
                  <a:lnTo>
                    <a:pt x="263" y="442"/>
                  </a:lnTo>
                  <a:lnTo>
                    <a:pt x="271" y="414"/>
                  </a:lnTo>
                  <a:lnTo>
                    <a:pt x="279" y="382"/>
                  </a:lnTo>
                  <a:lnTo>
                    <a:pt x="286" y="350"/>
                  </a:lnTo>
                  <a:lnTo>
                    <a:pt x="293" y="320"/>
                  </a:lnTo>
                  <a:lnTo>
                    <a:pt x="300" y="297"/>
                  </a:lnTo>
                  <a:lnTo>
                    <a:pt x="305" y="281"/>
                  </a:lnTo>
                  <a:lnTo>
                    <a:pt x="304" y="279"/>
                  </a:lnTo>
                  <a:lnTo>
                    <a:pt x="300" y="283"/>
                  </a:lnTo>
                  <a:lnTo>
                    <a:pt x="297" y="285"/>
                  </a:lnTo>
                  <a:lnTo>
                    <a:pt x="293" y="285"/>
                  </a:lnTo>
                  <a:lnTo>
                    <a:pt x="289" y="284"/>
                  </a:lnTo>
                  <a:lnTo>
                    <a:pt x="289" y="283"/>
                  </a:lnTo>
                  <a:lnTo>
                    <a:pt x="290" y="279"/>
                  </a:lnTo>
                  <a:lnTo>
                    <a:pt x="292" y="275"/>
                  </a:lnTo>
                  <a:lnTo>
                    <a:pt x="296" y="270"/>
                  </a:lnTo>
                  <a:lnTo>
                    <a:pt x="302" y="264"/>
                  </a:lnTo>
                  <a:lnTo>
                    <a:pt x="308" y="259"/>
                  </a:lnTo>
                  <a:lnTo>
                    <a:pt x="315" y="254"/>
                  </a:lnTo>
                  <a:lnTo>
                    <a:pt x="324" y="249"/>
                  </a:lnTo>
                  <a:lnTo>
                    <a:pt x="338" y="245"/>
                  </a:lnTo>
                  <a:lnTo>
                    <a:pt x="356" y="240"/>
                  </a:lnTo>
                  <a:lnTo>
                    <a:pt x="375" y="236"/>
                  </a:lnTo>
                  <a:lnTo>
                    <a:pt x="394" y="230"/>
                  </a:lnTo>
                  <a:lnTo>
                    <a:pt x="413" y="224"/>
                  </a:lnTo>
                  <a:lnTo>
                    <a:pt x="430" y="217"/>
                  </a:lnTo>
                  <a:lnTo>
                    <a:pt x="442" y="208"/>
                  </a:lnTo>
                  <a:lnTo>
                    <a:pt x="447" y="198"/>
                  </a:lnTo>
                  <a:lnTo>
                    <a:pt x="449" y="191"/>
                  </a:lnTo>
                  <a:lnTo>
                    <a:pt x="449" y="183"/>
                  </a:lnTo>
                  <a:lnTo>
                    <a:pt x="447" y="174"/>
                  </a:lnTo>
                  <a:lnTo>
                    <a:pt x="444" y="168"/>
                  </a:lnTo>
                  <a:lnTo>
                    <a:pt x="440" y="164"/>
                  </a:lnTo>
                  <a:lnTo>
                    <a:pt x="437" y="162"/>
                  </a:lnTo>
                  <a:lnTo>
                    <a:pt x="434" y="159"/>
                  </a:lnTo>
                  <a:lnTo>
                    <a:pt x="433" y="155"/>
                  </a:lnTo>
                  <a:lnTo>
                    <a:pt x="437" y="150"/>
                  </a:lnTo>
                  <a:lnTo>
                    <a:pt x="440" y="146"/>
                  </a:lnTo>
                  <a:lnTo>
                    <a:pt x="444" y="141"/>
                  </a:lnTo>
                  <a:lnTo>
                    <a:pt x="446" y="136"/>
                  </a:lnTo>
                  <a:lnTo>
                    <a:pt x="443" y="133"/>
                  </a:lnTo>
                  <a:lnTo>
                    <a:pt x="438" y="131"/>
                  </a:lnTo>
                  <a:lnTo>
                    <a:pt x="432" y="127"/>
                  </a:lnTo>
                  <a:lnTo>
                    <a:pt x="431" y="124"/>
                  </a:lnTo>
                  <a:lnTo>
                    <a:pt x="433" y="117"/>
                  </a:lnTo>
                  <a:lnTo>
                    <a:pt x="436" y="109"/>
                  </a:lnTo>
                  <a:lnTo>
                    <a:pt x="434" y="101"/>
                  </a:lnTo>
                  <a:lnTo>
                    <a:pt x="429" y="94"/>
                  </a:lnTo>
                  <a:lnTo>
                    <a:pt x="419" y="96"/>
                  </a:lnTo>
                  <a:lnTo>
                    <a:pt x="410" y="97"/>
                  </a:lnTo>
                  <a:lnTo>
                    <a:pt x="400" y="100"/>
                  </a:lnTo>
                  <a:lnTo>
                    <a:pt x="391" y="102"/>
                  </a:lnTo>
                  <a:lnTo>
                    <a:pt x="383" y="105"/>
                  </a:lnTo>
                  <a:lnTo>
                    <a:pt x="375" y="109"/>
                  </a:lnTo>
                  <a:lnTo>
                    <a:pt x="366" y="115"/>
                  </a:lnTo>
                  <a:lnTo>
                    <a:pt x="360" y="121"/>
                  </a:lnTo>
                  <a:lnTo>
                    <a:pt x="362" y="125"/>
                  </a:lnTo>
                  <a:lnTo>
                    <a:pt x="369" y="126"/>
                  </a:lnTo>
                  <a:lnTo>
                    <a:pt x="378" y="127"/>
                  </a:lnTo>
                  <a:lnTo>
                    <a:pt x="390" y="127"/>
                  </a:lnTo>
                  <a:lnTo>
                    <a:pt x="402" y="127"/>
                  </a:lnTo>
                  <a:lnTo>
                    <a:pt x="411" y="127"/>
                  </a:lnTo>
                  <a:lnTo>
                    <a:pt x="418" y="127"/>
                  </a:lnTo>
                  <a:lnTo>
                    <a:pt x="420" y="130"/>
                  </a:lnTo>
                  <a:lnTo>
                    <a:pt x="418" y="133"/>
                  </a:lnTo>
                  <a:lnTo>
                    <a:pt x="414" y="135"/>
                  </a:lnTo>
                  <a:lnTo>
                    <a:pt x="409" y="136"/>
                  </a:lnTo>
                  <a:lnTo>
                    <a:pt x="404" y="138"/>
                  </a:lnTo>
                  <a:lnTo>
                    <a:pt x="393" y="141"/>
                  </a:lnTo>
                  <a:lnTo>
                    <a:pt x="382" y="145"/>
                  </a:lnTo>
                  <a:lnTo>
                    <a:pt x="369" y="149"/>
                  </a:lnTo>
                  <a:lnTo>
                    <a:pt x="357" y="155"/>
                  </a:lnTo>
                  <a:lnTo>
                    <a:pt x="346" y="161"/>
                  </a:lnTo>
                  <a:lnTo>
                    <a:pt x="339" y="165"/>
                  </a:lnTo>
                  <a:lnTo>
                    <a:pt x="335" y="171"/>
                  </a:lnTo>
                  <a:lnTo>
                    <a:pt x="336" y="176"/>
                  </a:lnTo>
                  <a:lnTo>
                    <a:pt x="343" y="178"/>
                  </a:lnTo>
                  <a:lnTo>
                    <a:pt x="351" y="178"/>
                  </a:lnTo>
                  <a:lnTo>
                    <a:pt x="360" y="176"/>
                  </a:lnTo>
                  <a:lnTo>
                    <a:pt x="371" y="173"/>
                  </a:lnTo>
                  <a:lnTo>
                    <a:pt x="382" y="171"/>
                  </a:lnTo>
                  <a:lnTo>
                    <a:pt x="392" y="169"/>
                  </a:lnTo>
                  <a:lnTo>
                    <a:pt x="403" y="166"/>
                  </a:lnTo>
                  <a:lnTo>
                    <a:pt x="412" y="166"/>
                  </a:lnTo>
                  <a:lnTo>
                    <a:pt x="412" y="169"/>
                  </a:lnTo>
                  <a:lnTo>
                    <a:pt x="413" y="172"/>
                  </a:lnTo>
                  <a:lnTo>
                    <a:pt x="413" y="176"/>
                  </a:lnTo>
                  <a:lnTo>
                    <a:pt x="411" y="178"/>
                  </a:lnTo>
                  <a:lnTo>
                    <a:pt x="403" y="179"/>
                  </a:lnTo>
                  <a:lnTo>
                    <a:pt x="394" y="181"/>
                  </a:lnTo>
                  <a:lnTo>
                    <a:pt x="387" y="183"/>
                  </a:lnTo>
                  <a:lnTo>
                    <a:pt x="379" y="185"/>
                  </a:lnTo>
                  <a:lnTo>
                    <a:pt x="372" y="186"/>
                  </a:lnTo>
                  <a:lnTo>
                    <a:pt x="364" y="188"/>
                  </a:lnTo>
                  <a:lnTo>
                    <a:pt x="357" y="189"/>
                  </a:lnTo>
                  <a:lnTo>
                    <a:pt x="351" y="192"/>
                  </a:lnTo>
                  <a:lnTo>
                    <a:pt x="344" y="196"/>
                  </a:lnTo>
                  <a:lnTo>
                    <a:pt x="340" y="200"/>
                  </a:lnTo>
                  <a:lnTo>
                    <a:pt x="340" y="203"/>
                  </a:lnTo>
                  <a:lnTo>
                    <a:pt x="342" y="207"/>
                  </a:lnTo>
                  <a:lnTo>
                    <a:pt x="351" y="209"/>
                  </a:lnTo>
                  <a:lnTo>
                    <a:pt x="360" y="209"/>
                  </a:lnTo>
                  <a:lnTo>
                    <a:pt x="370" y="209"/>
                  </a:lnTo>
                  <a:lnTo>
                    <a:pt x="380" y="207"/>
                  </a:lnTo>
                  <a:lnTo>
                    <a:pt x="391" y="204"/>
                  </a:lnTo>
                  <a:lnTo>
                    <a:pt x="402" y="202"/>
                  </a:lnTo>
                  <a:lnTo>
                    <a:pt x="412" y="200"/>
                  </a:lnTo>
                  <a:lnTo>
                    <a:pt x="422" y="199"/>
                  </a:lnTo>
                  <a:lnTo>
                    <a:pt x="420" y="201"/>
                  </a:lnTo>
                  <a:lnTo>
                    <a:pt x="419" y="206"/>
                  </a:lnTo>
                  <a:lnTo>
                    <a:pt x="416" y="209"/>
                  </a:lnTo>
                  <a:lnTo>
                    <a:pt x="413" y="210"/>
                  </a:lnTo>
                  <a:lnTo>
                    <a:pt x="403" y="213"/>
                  </a:lnTo>
                  <a:lnTo>
                    <a:pt x="390" y="215"/>
                  </a:lnTo>
                  <a:lnTo>
                    <a:pt x="376" y="217"/>
                  </a:lnTo>
                  <a:lnTo>
                    <a:pt x="362" y="219"/>
                  </a:lnTo>
                  <a:lnTo>
                    <a:pt x="349" y="221"/>
                  </a:lnTo>
                  <a:lnTo>
                    <a:pt x="338" y="221"/>
                  </a:lnTo>
                  <a:lnTo>
                    <a:pt x="329" y="219"/>
                  </a:lnTo>
                  <a:lnTo>
                    <a:pt x="324" y="216"/>
                  </a:lnTo>
                  <a:lnTo>
                    <a:pt x="323" y="211"/>
                  </a:lnTo>
                  <a:lnTo>
                    <a:pt x="326" y="203"/>
                  </a:lnTo>
                  <a:lnTo>
                    <a:pt x="331" y="194"/>
                  </a:lnTo>
                  <a:lnTo>
                    <a:pt x="335" y="188"/>
                  </a:lnTo>
                  <a:lnTo>
                    <a:pt x="331" y="187"/>
                  </a:lnTo>
                  <a:lnTo>
                    <a:pt x="326" y="185"/>
                  </a:lnTo>
                  <a:lnTo>
                    <a:pt x="322" y="183"/>
                  </a:lnTo>
                  <a:lnTo>
                    <a:pt x="319" y="179"/>
                  </a:lnTo>
                  <a:lnTo>
                    <a:pt x="319" y="169"/>
                  </a:lnTo>
                  <a:lnTo>
                    <a:pt x="325" y="161"/>
                  </a:lnTo>
                  <a:lnTo>
                    <a:pt x="333" y="154"/>
                  </a:lnTo>
                  <a:lnTo>
                    <a:pt x="343" y="147"/>
                  </a:lnTo>
                  <a:lnTo>
                    <a:pt x="363" y="138"/>
                  </a:lnTo>
                  <a:lnTo>
                    <a:pt x="357" y="136"/>
                  </a:lnTo>
                  <a:lnTo>
                    <a:pt x="352" y="134"/>
                  </a:lnTo>
                  <a:lnTo>
                    <a:pt x="347" y="131"/>
                  </a:lnTo>
                  <a:lnTo>
                    <a:pt x="344" y="127"/>
                  </a:lnTo>
                  <a:lnTo>
                    <a:pt x="344" y="120"/>
                  </a:lnTo>
                  <a:lnTo>
                    <a:pt x="345" y="115"/>
                  </a:lnTo>
                  <a:lnTo>
                    <a:pt x="347" y="110"/>
                  </a:lnTo>
                  <a:lnTo>
                    <a:pt x="352" y="105"/>
                  </a:lnTo>
                  <a:lnTo>
                    <a:pt x="360" y="102"/>
                  </a:lnTo>
                  <a:lnTo>
                    <a:pt x="369" y="97"/>
                  </a:lnTo>
                  <a:lnTo>
                    <a:pt x="378" y="94"/>
                  </a:lnTo>
                  <a:lnTo>
                    <a:pt x="387" y="89"/>
                  </a:lnTo>
                  <a:lnTo>
                    <a:pt x="397" y="86"/>
                  </a:lnTo>
                  <a:lnTo>
                    <a:pt x="406" y="83"/>
                  </a:lnTo>
                  <a:lnTo>
                    <a:pt x="414" y="80"/>
                  </a:lnTo>
                  <a:lnTo>
                    <a:pt x="424" y="79"/>
                  </a:lnTo>
                  <a:lnTo>
                    <a:pt x="427" y="78"/>
                  </a:lnTo>
                  <a:lnTo>
                    <a:pt x="432" y="78"/>
                  </a:lnTo>
                  <a:lnTo>
                    <a:pt x="437" y="79"/>
                  </a:lnTo>
                  <a:lnTo>
                    <a:pt x="442" y="80"/>
                  </a:lnTo>
                  <a:lnTo>
                    <a:pt x="446" y="83"/>
                  </a:lnTo>
                  <a:lnTo>
                    <a:pt x="449" y="87"/>
                  </a:lnTo>
                  <a:lnTo>
                    <a:pt x="450" y="90"/>
                  </a:lnTo>
                  <a:lnTo>
                    <a:pt x="452" y="95"/>
                  </a:lnTo>
                  <a:lnTo>
                    <a:pt x="452" y="98"/>
                  </a:lnTo>
                  <a:lnTo>
                    <a:pt x="452" y="102"/>
                  </a:lnTo>
                  <a:lnTo>
                    <a:pt x="451" y="105"/>
                  </a:lnTo>
                  <a:lnTo>
                    <a:pt x="449" y="109"/>
                  </a:lnTo>
                  <a:lnTo>
                    <a:pt x="457" y="111"/>
                  </a:lnTo>
                  <a:lnTo>
                    <a:pt x="464" y="113"/>
                  </a:lnTo>
                  <a:lnTo>
                    <a:pt x="470" y="118"/>
                  </a:lnTo>
                  <a:lnTo>
                    <a:pt x="472" y="125"/>
                  </a:lnTo>
                  <a:lnTo>
                    <a:pt x="471" y="135"/>
                  </a:lnTo>
                  <a:lnTo>
                    <a:pt x="467" y="143"/>
                  </a:lnTo>
                  <a:lnTo>
                    <a:pt x="460" y="151"/>
                  </a:lnTo>
                  <a:lnTo>
                    <a:pt x="454" y="159"/>
                  </a:lnTo>
                  <a:lnTo>
                    <a:pt x="463" y="171"/>
                  </a:lnTo>
                  <a:lnTo>
                    <a:pt x="467" y="185"/>
                  </a:lnTo>
                  <a:lnTo>
                    <a:pt x="467" y="200"/>
                  </a:lnTo>
                  <a:lnTo>
                    <a:pt x="463" y="214"/>
                  </a:lnTo>
                  <a:lnTo>
                    <a:pt x="451" y="227"/>
                  </a:lnTo>
                  <a:lnTo>
                    <a:pt x="437" y="236"/>
                  </a:lnTo>
                  <a:lnTo>
                    <a:pt x="422" y="241"/>
                  </a:lnTo>
                  <a:lnTo>
                    <a:pt x="405" y="245"/>
                  </a:lnTo>
                  <a:lnTo>
                    <a:pt x="389" y="247"/>
                  </a:lnTo>
                  <a:lnTo>
                    <a:pt x="371" y="249"/>
                  </a:lnTo>
                  <a:lnTo>
                    <a:pt x="356" y="254"/>
                  </a:lnTo>
                  <a:lnTo>
                    <a:pt x="340" y="261"/>
                  </a:lnTo>
                  <a:lnTo>
                    <a:pt x="333" y="266"/>
                  </a:lnTo>
                  <a:lnTo>
                    <a:pt x="325" y="271"/>
                  </a:lnTo>
                  <a:lnTo>
                    <a:pt x="319" y="277"/>
                  </a:lnTo>
                  <a:lnTo>
                    <a:pt x="317" y="279"/>
                  </a:lnTo>
                  <a:lnTo>
                    <a:pt x="315" y="287"/>
                  </a:lnTo>
                  <a:lnTo>
                    <a:pt x="310" y="310"/>
                  </a:lnTo>
                  <a:lnTo>
                    <a:pt x="303" y="342"/>
                  </a:lnTo>
                  <a:lnTo>
                    <a:pt x="295" y="378"/>
                  </a:lnTo>
                  <a:lnTo>
                    <a:pt x="286" y="414"/>
                  </a:lnTo>
                  <a:lnTo>
                    <a:pt x="279" y="446"/>
                  </a:lnTo>
                  <a:lnTo>
                    <a:pt x="273" y="468"/>
                  </a:lnTo>
                  <a:lnTo>
                    <a:pt x="271" y="478"/>
                  </a:lnTo>
                  <a:lnTo>
                    <a:pt x="262" y="486"/>
                  </a:lnTo>
                  <a:lnTo>
                    <a:pt x="252" y="493"/>
                  </a:lnTo>
                  <a:lnTo>
                    <a:pt x="244" y="498"/>
                  </a:lnTo>
                  <a:lnTo>
                    <a:pt x="236" y="502"/>
                  </a:lnTo>
                  <a:lnTo>
                    <a:pt x="228" y="505"/>
                  </a:lnTo>
                  <a:lnTo>
                    <a:pt x="222" y="506"/>
                  </a:lnTo>
                  <a:lnTo>
                    <a:pt x="218" y="508"/>
                  </a:lnTo>
                  <a:lnTo>
                    <a:pt x="217" y="508"/>
                  </a:lnTo>
                  <a:lnTo>
                    <a:pt x="209" y="508"/>
                  </a:lnTo>
                  <a:lnTo>
                    <a:pt x="201" y="505"/>
                  </a:lnTo>
                  <a:lnTo>
                    <a:pt x="194" y="503"/>
                  </a:lnTo>
                  <a:lnTo>
                    <a:pt x="186" y="498"/>
                  </a:lnTo>
                  <a:lnTo>
                    <a:pt x="179" y="494"/>
                  </a:lnTo>
                  <a:lnTo>
                    <a:pt x="175" y="489"/>
                  </a:lnTo>
                  <a:lnTo>
                    <a:pt x="169" y="483"/>
                  </a:lnTo>
                  <a:lnTo>
                    <a:pt x="165" y="476"/>
                  </a:lnTo>
                  <a:lnTo>
                    <a:pt x="157" y="456"/>
                  </a:lnTo>
                  <a:lnTo>
                    <a:pt x="151" y="433"/>
                  </a:lnTo>
                  <a:lnTo>
                    <a:pt x="149" y="410"/>
                  </a:lnTo>
                  <a:lnTo>
                    <a:pt x="150" y="387"/>
                  </a:lnTo>
                  <a:lnTo>
                    <a:pt x="139" y="407"/>
                  </a:lnTo>
                  <a:lnTo>
                    <a:pt x="132" y="429"/>
                  </a:lnTo>
                  <a:lnTo>
                    <a:pt x="130" y="453"/>
                  </a:lnTo>
                  <a:lnTo>
                    <a:pt x="136" y="476"/>
                  </a:lnTo>
                  <a:lnTo>
                    <a:pt x="141" y="484"/>
                  </a:lnTo>
                  <a:lnTo>
                    <a:pt x="145" y="493"/>
                  </a:lnTo>
                  <a:lnTo>
                    <a:pt x="152" y="501"/>
                  </a:lnTo>
                  <a:lnTo>
                    <a:pt x="158" y="509"/>
                  </a:lnTo>
                  <a:lnTo>
                    <a:pt x="167" y="516"/>
                  </a:lnTo>
                  <a:lnTo>
                    <a:pt x="174" y="521"/>
                  </a:lnTo>
                  <a:lnTo>
                    <a:pt x="183" y="527"/>
                  </a:lnTo>
                  <a:lnTo>
                    <a:pt x="191" y="531"/>
                  </a:lnTo>
                  <a:lnTo>
                    <a:pt x="205" y="534"/>
                  </a:lnTo>
                  <a:lnTo>
                    <a:pt x="217" y="534"/>
                  </a:lnTo>
                  <a:lnTo>
                    <a:pt x="228" y="531"/>
                  </a:lnTo>
                  <a:lnTo>
                    <a:pt x="235" y="525"/>
                  </a:lnTo>
                  <a:lnTo>
                    <a:pt x="242" y="519"/>
                  </a:lnTo>
                  <a:lnTo>
                    <a:pt x="246" y="513"/>
                  </a:lnTo>
                  <a:lnTo>
                    <a:pt x="250" y="509"/>
                  </a:lnTo>
                  <a:lnTo>
                    <a:pt x="253" y="505"/>
                  </a:lnTo>
                  <a:lnTo>
                    <a:pt x="253" y="512"/>
                  </a:lnTo>
                  <a:lnTo>
                    <a:pt x="251" y="524"/>
                  </a:lnTo>
                  <a:lnTo>
                    <a:pt x="244" y="536"/>
                  </a:lnTo>
                  <a:lnTo>
                    <a:pt x="233" y="544"/>
                  </a:lnTo>
                  <a:lnTo>
                    <a:pt x="228" y="547"/>
                  </a:lnTo>
                  <a:lnTo>
                    <a:pt x="222" y="548"/>
                  </a:lnTo>
                  <a:lnTo>
                    <a:pt x="216" y="550"/>
                  </a:lnTo>
                  <a:lnTo>
                    <a:pt x="210" y="551"/>
                  </a:lnTo>
                  <a:lnTo>
                    <a:pt x="204" y="552"/>
                  </a:lnTo>
                  <a:lnTo>
                    <a:pt x="198" y="552"/>
                  </a:lnTo>
                  <a:lnTo>
                    <a:pt x="192" y="551"/>
                  </a:lnTo>
                  <a:lnTo>
                    <a:pt x="186" y="549"/>
                  </a:lnTo>
                  <a:lnTo>
                    <a:pt x="178" y="546"/>
                  </a:lnTo>
                  <a:lnTo>
                    <a:pt x="170" y="542"/>
                  </a:lnTo>
                  <a:lnTo>
                    <a:pt x="163" y="539"/>
                  </a:lnTo>
                  <a:lnTo>
                    <a:pt x="156" y="534"/>
                  </a:lnTo>
                  <a:lnTo>
                    <a:pt x="148" y="527"/>
                  </a:lnTo>
                  <a:lnTo>
                    <a:pt x="141" y="520"/>
                  </a:lnTo>
                  <a:lnTo>
                    <a:pt x="132" y="510"/>
                  </a:lnTo>
                  <a:lnTo>
                    <a:pt x="124" y="498"/>
                  </a:lnTo>
                  <a:lnTo>
                    <a:pt x="114" y="474"/>
                  </a:lnTo>
                  <a:lnTo>
                    <a:pt x="111" y="446"/>
                  </a:lnTo>
                  <a:lnTo>
                    <a:pt x="115" y="418"/>
                  </a:lnTo>
                  <a:lnTo>
                    <a:pt x="127" y="392"/>
                  </a:lnTo>
                  <a:lnTo>
                    <a:pt x="128" y="390"/>
                  </a:lnTo>
                  <a:lnTo>
                    <a:pt x="131" y="384"/>
                  </a:lnTo>
                  <a:lnTo>
                    <a:pt x="136" y="377"/>
                  </a:lnTo>
                  <a:lnTo>
                    <a:pt x="141" y="369"/>
                  </a:lnTo>
                  <a:lnTo>
                    <a:pt x="147" y="361"/>
                  </a:lnTo>
                  <a:lnTo>
                    <a:pt x="154" y="354"/>
                  </a:lnTo>
                  <a:lnTo>
                    <a:pt x="161" y="348"/>
                  </a:lnTo>
                  <a:lnTo>
                    <a:pt x="168" y="345"/>
                  </a:lnTo>
                  <a:lnTo>
                    <a:pt x="163" y="342"/>
                  </a:lnTo>
                  <a:lnTo>
                    <a:pt x="157" y="340"/>
                  </a:lnTo>
                  <a:lnTo>
                    <a:pt x="149" y="340"/>
                  </a:lnTo>
                  <a:lnTo>
                    <a:pt x="142" y="340"/>
                  </a:lnTo>
                  <a:lnTo>
                    <a:pt x="114" y="355"/>
                  </a:lnTo>
                  <a:lnTo>
                    <a:pt x="94" y="378"/>
                  </a:lnTo>
                  <a:lnTo>
                    <a:pt x="80" y="406"/>
                  </a:lnTo>
                  <a:lnTo>
                    <a:pt x="72" y="435"/>
                  </a:lnTo>
                  <a:lnTo>
                    <a:pt x="69" y="463"/>
                  </a:lnTo>
                  <a:lnTo>
                    <a:pt x="68" y="486"/>
                  </a:lnTo>
                  <a:lnTo>
                    <a:pt x="69" y="502"/>
                  </a:lnTo>
                  <a:lnTo>
                    <a:pt x="69" y="508"/>
                  </a:lnTo>
                  <a:lnTo>
                    <a:pt x="76" y="526"/>
                  </a:lnTo>
                  <a:lnTo>
                    <a:pt x="85" y="539"/>
                  </a:lnTo>
                  <a:lnTo>
                    <a:pt x="94" y="546"/>
                  </a:lnTo>
                  <a:lnTo>
                    <a:pt x="97" y="548"/>
                  </a:lnTo>
                  <a:lnTo>
                    <a:pt x="96" y="551"/>
                  </a:lnTo>
                  <a:lnTo>
                    <a:pt x="96" y="554"/>
                  </a:lnTo>
                  <a:lnTo>
                    <a:pt x="95" y="556"/>
                  </a:lnTo>
                  <a:lnTo>
                    <a:pt x="94" y="557"/>
                  </a:lnTo>
                  <a:lnTo>
                    <a:pt x="83" y="555"/>
                  </a:lnTo>
                  <a:lnTo>
                    <a:pt x="77" y="551"/>
                  </a:lnTo>
                  <a:lnTo>
                    <a:pt x="71" y="547"/>
                  </a:lnTo>
                  <a:lnTo>
                    <a:pt x="63" y="539"/>
                  </a:lnTo>
                  <a:lnTo>
                    <a:pt x="55" y="525"/>
                  </a:lnTo>
                  <a:lnTo>
                    <a:pt x="51" y="509"/>
                  </a:lnTo>
                  <a:lnTo>
                    <a:pt x="49" y="491"/>
                  </a:lnTo>
                  <a:lnTo>
                    <a:pt x="48" y="475"/>
                  </a:lnTo>
                  <a:lnTo>
                    <a:pt x="51" y="448"/>
                  </a:lnTo>
                  <a:lnTo>
                    <a:pt x="56" y="418"/>
                  </a:lnTo>
                  <a:lnTo>
                    <a:pt x="62" y="395"/>
                  </a:lnTo>
                  <a:lnTo>
                    <a:pt x="64" y="384"/>
                  </a:lnTo>
                  <a:lnTo>
                    <a:pt x="58" y="390"/>
                  </a:lnTo>
                  <a:lnTo>
                    <a:pt x="53" y="397"/>
                  </a:lnTo>
                  <a:lnTo>
                    <a:pt x="47" y="403"/>
                  </a:lnTo>
                  <a:lnTo>
                    <a:pt x="41" y="408"/>
                  </a:lnTo>
                  <a:lnTo>
                    <a:pt x="35" y="415"/>
                  </a:lnTo>
                  <a:lnTo>
                    <a:pt x="29" y="421"/>
                  </a:lnTo>
                  <a:lnTo>
                    <a:pt x="23" y="428"/>
                  </a:lnTo>
                  <a:lnTo>
                    <a:pt x="18" y="435"/>
                  </a:lnTo>
                  <a:lnTo>
                    <a:pt x="18" y="446"/>
                  </a:lnTo>
                  <a:lnTo>
                    <a:pt x="27" y="452"/>
                  </a:lnTo>
                  <a:lnTo>
                    <a:pt x="35" y="457"/>
                  </a:lnTo>
                  <a:lnTo>
                    <a:pt x="40" y="459"/>
                  </a:lnTo>
                  <a:lnTo>
                    <a:pt x="38" y="461"/>
                  </a:lnTo>
                  <a:lnTo>
                    <a:pt x="35" y="464"/>
                  </a:lnTo>
                  <a:lnTo>
                    <a:pt x="29" y="464"/>
                  </a:lnTo>
                  <a:lnTo>
                    <a:pt x="23" y="464"/>
                  </a:lnTo>
                  <a:lnTo>
                    <a:pt x="16" y="461"/>
                  </a:lnTo>
                  <a:lnTo>
                    <a:pt x="10" y="460"/>
                  </a:lnTo>
                  <a:lnTo>
                    <a:pt x="5" y="458"/>
                  </a:lnTo>
                  <a:lnTo>
                    <a:pt x="2" y="455"/>
                  </a:lnTo>
                  <a:lnTo>
                    <a:pt x="0" y="441"/>
                  </a:lnTo>
                  <a:lnTo>
                    <a:pt x="2" y="427"/>
                  </a:lnTo>
                  <a:lnTo>
                    <a:pt x="8" y="414"/>
                  </a:lnTo>
                  <a:lnTo>
                    <a:pt x="17" y="404"/>
                  </a:lnTo>
                  <a:lnTo>
                    <a:pt x="24" y="398"/>
                  </a:lnTo>
                  <a:lnTo>
                    <a:pt x="33" y="391"/>
                  </a:lnTo>
                  <a:lnTo>
                    <a:pt x="42" y="384"/>
                  </a:lnTo>
                  <a:lnTo>
                    <a:pt x="53" y="376"/>
                  </a:lnTo>
                  <a:lnTo>
                    <a:pt x="62" y="368"/>
                  </a:lnTo>
                  <a:lnTo>
                    <a:pt x="71" y="362"/>
                  </a:lnTo>
                  <a:lnTo>
                    <a:pt x="78" y="358"/>
                  </a:lnTo>
                  <a:lnTo>
                    <a:pt x="84" y="355"/>
                  </a:lnTo>
                  <a:lnTo>
                    <a:pt x="91" y="350"/>
                  </a:lnTo>
                  <a:lnTo>
                    <a:pt x="100" y="345"/>
                  </a:lnTo>
                  <a:lnTo>
                    <a:pt x="107" y="340"/>
                  </a:lnTo>
                  <a:lnTo>
                    <a:pt x="115" y="337"/>
                  </a:lnTo>
                  <a:lnTo>
                    <a:pt x="123" y="334"/>
                  </a:lnTo>
                  <a:lnTo>
                    <a:pt x="131" y="331"/>
                  </a:lnTo>
                  <a:lnTo>
                    <a:pt x="141" y="329"/>
                  </a:lnTo>
                  <a:lnTo>
                    <a:pt x="149" y="328"/>
                  </a:lnTo>
                  <a:lnTo>
                    <a:pt x="163" y="329"/>
                  </a:lnTo>
                  <a:lnTo>
                    <a:pt x="171" y="332"/>
                  </a:lnTo>
                  <a:lnTo>
                    <a:pt x="177" y="337"/>
                  </a:lnTo>
                  <a:lnTo>
                    <a:pt x="179" y="339"/>
                  </a:lnTo>
                  <a:lnTo>
                    <a:pt x="185" y="325"/>
                  </a:lnTo>
                  <a:lnTo>
                    <a:pt x="195" y="301"/>
                  </a:lnTo>
                  <a:lnTo>
                    <a:pt x="204" y="274"/>
                  </a:lnTo>
                  <a:lnTo>
                    <a:pt x="205" y="249"/>
                  </a:lnTo>
                  <a:lnTo>
                    <a:pt x="204" y="225"/>
                  </a:lnTo>
                  <a:lnTo>
                    <a:pt x="203" y="200"/>
                  </a:lnTo>
                  <a:lnTo>
                    <a:pt x="204" y="174"/>
                  </a:lnTo>
                  <a:lnTo>
                    <a:pt x="212" y="153"/>
                  </a:lnTo>
                  <a:lnTo>
                    <a:pt x="219" y="142"/>
                  </a:lnTo>
                  <a:lnTo>
                    <a:pt x="225" y="132"/>
                  </a:lnTo>
                  <a:lnTo>
                    <a:pt x="231" y="119"/>
                  </a:lnTo>
                  <a:lnTo>
                    <a:pt x="238" y="102"/>
                  </a:lnTo>
                  <a:lnTo>
                    <a:pt x="243" y="94"/>
                  </a:lnTo>
                  <a:lnTo>
                    <a:pt x="252" y="83"/>
                  </a:lnTo>
                  <a:lnTo>
                    <a:pt x="265" y="70"/>
                  </a:lnTo>
                  <a:lnTo>
                    <a:pt x="278" y="57"/>
                  </a:lnTo>
                  <a:lnTo>
                    <a:pt x="291" y="43"/>
                  </a:lnTo>
                  <a:lnTo>
                    <a:pt x="303" y="33"/>
                  </a:lnTo>
                  <a:lnTo>
                    <a:pt x="312" y="25"/>
                  </a:lnTo>
                  <a:lnTo>
                    <a:pt x="316" y="22"/>
                  </a:lnTo>
                  <a:lnTo>
                    <a:pt x="323" y="22"/>
                  </a:lnTo>
                  <a:lnTo>
                    <a:pt x="328" y="28"/>
                  </a:lnTo>
                  <a:lnTo>
                    <a:pt x="331" y="40"/>
                  </a:lnTo>
                  <a:lnTo>
                    <a:pt x="332" y="58"/>
                  </a:lnTo>
                  <a:lnTo>
                    <a:pt x="339" y="53"/>
                  </a:lnTo>
                  <a:lnTo>
                    <a:pt x="351" y="48"/>
                  </a:lnTo>
                  <a:lnTo>
                    <a:pt x="369" y="40"/>
                  </a:lnTo>
                  <a:lnTo>
                    <a:pt x="389" y="30"/>
                  </a:lnTo>
                  <a:lnTo>
                    <a:pt x="411" y="21"/>
                  </a:lnTo>
                  <a:lnTo>
                    <a:pt x="434" y="13"/>
                  </a:lnTo>
                  <a:lnTo>
                    <a:pt x="456" y="5"/>
                  </a:lnTo>
                  <a:lnTo>
                    <a:pt x="476" y="0"/>
                  </a:lnTo>
                  <a:lnTo>
                    <a:pt x="481" y="0"/>
                  </a:lnTo>
                  <a:lnTo>
                    <a:pt x="487" y="2"/>
                  </a:lnTo>
                  <a:lnTo>
                    <a:pt x="493" y="4"/>
                  </a:lnTo>
                  <a:lnTo>
                    <a:pt x="49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41"/>
            <p:cNvSpPr>
              <a:spLocks/>
            </p:cNvSpPr>
            <p:nvPr/>
          </p:nvSpPr>
          <p:spPr bwMode="auto">
            <a:xfrm>
              <a:off x="2935" y="3095"/>
              <a:ext cx="100" cy="333"/>
            </a:xfrm>
            <a:custGeom>
              <a:avLst/>
              <a:gdLst>
                <a:gd name="T0" fmla="*/ 41 w 100"/>
                <a:gd name="T1" fmla="*/ 1 h 665"/>
                <a:gd name="T2" fmla="*/ 30 w 100"/>
                <a:gd name="T3" fmla="*/ 1 h 665"/>
                <a:gd name="T4" fmla="*/ 28 w 100"/>
                <a:gd name="T5" fmla="*/ 1 h 665"/>
                <a:gd name="T6" fmla="*/ 40 w 100"/>
                <a:gd name="T7" fmla="*/ 1 h 665"/>
                <a:gd name="T8" fmla="*/ 43 w 100"/>
                <a:gd name="T9" fmla="*/ 1 h 665"/>
                <a:gd name="T10" fmla="*/ 43 w 100"/>
                <a:gd name="T11" fmla="*/ 1 h 665"/>
                <a:gd name="T12" fmla="*/ 50 w 100"/>
                <a:gd name="T13" fmla="*/ 1 h 665"/>
                <a:gd name="T14" fmla="*/ 60 w 100"/>
                <a:gd name="T15" fmla="*/ 1 h 665"/>
                <a:gd name="T16" fmla="*/ 73 w 100"/>
                <a:gd name="T17" fmla="*/ 1 h 665"/>
                <a:gd name="T18" fmla="*/ 81 w 100"/>
                <a:gd name="T19" fmla="*/ 1 h 665"/>
                <a:gd name="T20" fmla="*/ 86 w 100"/>
                <a:gd name="T21" fmla="*/ 1 h 665"/>
                <a:gd name="T22" fmla="*/ 72 w 100"/>
                <a:gd name="T23" fmla="*/ 1 h 665"/>
                <a:gd name="T24" fmla="*/ 44 w 100"/>
                <a:gd name="T25" fmla="*/ 1 h 665"/>
                <a:gd name="T26" fmla="*/ 16 w 100"/>
                <a:gd name="T27" fmla="*/ 1 h 665"/>
                <a:gd name="T28" fmla="*/ 0 w 100"/>
                <a:gd name="T29" fmla="*/ 1 h 665"/>
                <a:gd name="T30" fmla="*/ 6 w 100"/>
                <a:gd name="T31" fmla="*/ 0 h 665"/>
                <a:gd name="T32" fmla="*/ 12 w 100"/>
                <a:gd name="T33" fmla="*/ 1 h 665"/>
                <a:gd name="T34" fmla="*/ 21 w 100"/>
                <a:gd name="T35" fmla="*/ 1 h 665"/>
                <a:gd name="T36" fmla="*/ 40 w 100"/>
                <a:gd name="T37" fmla="*/ 1 h 665"/>
                <a:gd name="T38" fmla="*/ 61 w 100"/>
                <a:gd name="T39" fmla="*/ 1 h 665"/>
                <a:gd name="T40" fmla="*/ 80 w 100"/>
                <a:gd name="T41" fmla="*/ 1 h 665"/>
                <a:gd name="T42" fmla="*/ 81 w 100"/>
                <a:gd name="T43" fmla="*/ 1 h 665"/>
                <a:gd name="T44" fmla="*/ 73 w 100"/>
                <a:gd name="T45" fmla="*/ 1 h 665"/>
                <a:gd name="T46" fmla="*/ 80 w 100"/>
                <a:gd name="T47" fmla="*/ 1 h 665"/>
                <a:gd name="T48" fmla="*/ 93 w 100"/>
                <a:gd name="T49" fmla="*/ 1 h 665"/>
                <a:gd name="T50" fmla="*/ 100 w 100"/>
                <a:gd name="T51" fmla="*/ 1 h 665"/>
                <a:gd name="T52" fmla="*/ 95 w 100"/>
                <a:gd name="T53" fmla="*/ 1 h 665"/>
                <a:gd name="T54" fmla="*/ 92 w 100"/>
                <a:gd name="T55" fmla="*/ 1 h 665"/>
                <a:gd name="T56" fmla="*/ 95 w 100"/>
                <a:gd name="T57" fmla="*/ 1 h 665"/>
                <a:gd name="T58" fmla="*/ 95 w 100"/>
                <a:gd name="T59" fmla="*/ 1 h 665"/>
                <a:gd name="T60" fmla="*/ 88 w 100"/>
                <a:gd name="T61" fmla="*/ 1 h 665"/>
                <a:gd name="T62" fmla="*/ 77 w 100"/>
                <a:gd name="T63" fmla="*/ 1 h 665"/>
                <a:gd name="T64" fmla="*/ 65 w 100"/>
                <a:gd name="T65" fmla="*/ 1 h 665"/>
                <a:gd name="T66" fmla="*/ 59 w 100"/>
                <a:gd name="T67" fmla="*/ 1 h 665"/>
                <a:gd name="T68" fmla="*/ 59 w 100"/>
                <a:gd name="T69" fmla="*/ 1 h 665"/>
                <a:gd name="T70" fmla="*/ 48 w 100"/>
                <a:gd name="T71" fmla="*/ 1 h 665"/>
                <a:gd name="T72" fmla="*/ 51 w 100"/>
                <a:gd name="T73" fmla="*/ 1 h 665"/>
                <a:gd name="T74" fmla="*/ 60 w 100"/>
                <a:gd name="T75" fmla="*/ 1 h 665"/>
                <a:gd name="T76" fmla="*/ 61 w 100"/>
                <a:gd name="T77" fmla="*/ 1 h 665"/>
                <a:gd name="T78" fmla="*/ 51 w 100"/>
                <a:gd name="T79" fmla="*/ 1 h 6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
                <a:gd name="T121" fmla="*/ 0 h 665"/>
                <a:gd name="T122" fmla="*/ 100 w 100"/>
                <a:gd name="T123" fmla="*/ 665 h 6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 h="665">
                  <a:moveTo>
                    <a:pt x="47" y="665"/>
                  </a:moveTo>
                  <a:lnTo>
                    <a:pt x="41" y="635"/>
                  </a:lnTo>
                  <a:lnTo>
                    <a:pt x="36" y="579"/>
                  </a:lnTo>
                  <a:lnTo>
                    <a:pt x="30" y="525"/>
                  </a:lnTo>
                  <a:lnTo>
                    <a:pt x="27" y="501"/>
                  </a:lnTo>
                  <a:lnTo>
                    <a:pt x="28" y="480"/>
                  </a:lnTo>
                  <a:lnTo>
                    <a:pt x="34" y="462"/>
                  </a:lnTo>
                  <a:lnTo>
                    <a:pt x="40" y="443"/>
                  </a:lnTo>
                  <a:lnTo>
                    <a:pt x="41" y="421"/>
                  </a:lnTo>
                  <a:lnTo>
                    <a:pt x="43" y="404"/>
                  </a:lnTo>
                  <a:lnTo>
                    <a:pt x="43" y="386"/>
                  </a:lnTo>
                  <a:lnTo>
                    <a:pt x="43" y="367"/>
                  </a:lnTo>
                  <a:lnTo>
                    <a:pt x="46" y="349"/>
                  </a:lnTo>
                  <a:lnTo>
                    <a:pt x="50" y="338"/>
                  </a:lnTo>
                  <a:lnTo>
                    <a:pt x="54" y="326"/>
                  </a:lnTo>
                  <a:lnTo>
                    <a:pt x="60" y="311"/>
                  </a:lnTo>
                  <a:lnTo>
                    <a:pt x="67" y="295"/>
                  </a:lnTo>
                  <a:lnTo>
                    <a:pt x="73" y="279"/>
                  </a:lnTo>
                  <a:lnTo>
                    <a:pt x="78" y="265"/>
                  </a:lnTo>
                  <a:lnTo>
                    <a:pt x="81" y="252"/>
                  </a:lnTo>
                  <a:lnTo>
                    <a:pt x="84" y="244"/>
                  </a:lnTo>
                  <a:lnTo>
                    <a:pt x="86" y="198"/>
                  </a:lnTo>
                  <a:lnTo>
                    <a:pt x="81" y="185"/>
                  </a:lnTo>
                  <a:lnTo>
                    <a:pt x="72" y="162"/>
                  </a:lnTo>
                  <a:lnTo>
                    <a:pt x="59" y="132"/>
                  </a:lnTo>
                  <a:lnTo>
                    <a:pt x="44" y="99"/>
                  </a:lnTo>
                  <a:lnTo>
                    <a:pt x="28" y="65"/>
                  </a:lnTo>
                  <a:lnTo>
                    <a:pt x="16" y="37"/>
                  </a:lnTo>
                  <a:lnTo>
                    <a:pt x="5" y="14"/>
                  </a:lnTo>
                  <a:lnTo>
                    <a:pt x="0" y="1"/>
                  </a:lnTo>
                  <a:lnTo>
                    <a:pt x="3" y="1"/>
                  </a:lnTo>
                  <a:lnTo>
                    <a:pt x="6" y="0"/>
                  </a:lnTo>
                  <a:lnTo>
                    <a:pt x="8" y="0"/>
                  </a:lnTo>
                  <a:lnTo>
                    <a:pt x="12" y="1"/>
                  </a:lnTo>
                  <a:lnTo>
                    <a:pt x="14" y="5"/>
                  </a:lnTo>
                  <a:lnTo>
                    <a:pt x="21" y="15"/>
                  </a:lnTo>
                  <a:lnTo>
                    <a:pt x="30" y="28"/>
                  </a:lnTo>
                  <a:lnTo>
                    <a:pt x="40" y="43"/>
                  </a:lnTo>
                  <a:lnTo>
                    <a:pt x="51" y="62"/>
                  </a:lnTo>
                  <a:lnTo>
                    <a:pt x="61" y="79"/>
                  </a:lnTo>
                  <a:lnTo>
                    <a:pt x="72" y="96"/>
                  </a:lnTo>
                  <a:lnTo>
                    <a:pt x="80" y="111"/>
                  </a:lnTo>
                  <a:lnTo>
                    <a:pt x="83" y="50"/>
                  </a:lnTo>
                  <a:lnTo>
                    <a:pt x="81" y="40"/>
                  </a:lnTo>
                  <a:lnTo>
                    <a:pt x="78" y="31"/>
                  </a:lnTo>
                  <a:lnTo>
                    <a:pt x="73" y="22"/>
                  </a:lnTo>
                  <a:lnTo>
                    <a:pt x="70" y="12"/>
                  </a:lnTo>
                  <a:lnTo>
                    <a:pt x="80" y="16"/>
                  </a:lnTo>
                  <a:lnTo>
                    <a:pt x="87" y="24"/>
                  </a:lnTo>
                  <a:lnTo>
                    <a:pt x="93" y="34"/>
                  </a:lnTo>
                  <a:lnTo>
                    <a:pt x="99" y="45"/>
                  </a:lnTo>
                  <a:lnTo>
                    <a:pt x="100" y="62"/>
                  </a:lnTo>
                  <a:lnTo>
                    <a:pt x="98" y="88"/>
                  </a:lnTo>
                  <a:lnTo>
                    <a:pt x="95" y="113"/>
                  </a:lnTo>
                  <a:lnTo>
                    <a:pt x="94" y="124"/>
                  </a:lnTo>
                  <a:lnTo>
                    <a:pt x="92" y="135"/>
                  </a:lnTo>
                  <a:lnTo>
                    <a:pt x="93" y="146"/>
                  </a:lnTo>
                  <a:lnTo>
                    <a:pt x="95" y="160"/>
                  </a:lnTo>
                  <a:lnTo>
                    <a:pt x="99" y="173"/>
                  </a:lnTo>
                  <a:lnTo>
                    <a:pt x="95" y="258"/>
                  </a:lnTo>
                  <a:lnTo>
                    <a:pt x="93" y="266"/>
                  </a:lnTo>
                  <a:lnTo>
                    <a:pt x="88" y="280"/>
                  </a:lnTo>
                  <a:lnTo>
                    <a:pt x="83" y="297"/>
                  </a:lnTo>
                  <a:lnTo>
                    <a:pt x="77" y="317"/>
                  </a:lnTo>
                  <a:lnTo>
                    <a:pt x="71" y="335"/>
                  </a:lnTo>
                  <a:lnTo>
                    <a:pt x="65" y="353"/>
                  </a:lnTo>
                  <a:lnTo>
                    <a:pt x="61" y="367"/>
                  </a:lnTo>
                  <a:lnTo>
                    <a:pt x="59" y="377"/>
                  </a:lnTo>
                  <a:lnTo>
                    <a:pt x="58" y="423"/>
                  </a:lnTo>
                  <a:lnTo>
                    <a:pt x="59" y="449"/>
                  </a:lnTo>
                  <a:lnTo>
                    <a:pt x="54" y="474"/>
                  </a:lnTo>
                  <a:lnTo>
                    <a:pt x="48" y="500"/>
                  </a:lnTo>
                  <a:lnTo>
                    <a:pt x="48" y="527"/>
                  </a:lnTo>
                  <a:lnTo>
                    <a:pt x="51" y="555"/>
                  </a:lnTo>
                  <a:lnTo>
                    <a:pt x="56" y="591"/>
                  </a:lnTo>
                  <a:lnTo>
                    <a:pt x="60" y="624"/>
                  </a:lnTo>
                  <a:lnTo>
                    <a:pt x="64" y="643"/>
                  </a:lnTo>
                  <a:lnTo>
                    <a:pt x="61" y="646"/>
                  </a:lnTo>
                  <a:lnTo>
                    <a:pt x="57" y="655"/>
                  </a:lnTo>
                  <a:lnTo>
                    <a:pt x="51" y="662"/>
                  </a:lnTo>
                  <a:lnTo>
                    <a:pt x="47" y="6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42"/>
            <p:cNvSpPr>
              <a:spLocks/>
            </p:cNvSpPr>
            <p:nvPr/>
          </p:nvSpPr>
          <p:spPr bwMode="auto">
            <a:xfrm>
              <a:off x="2270" y="3099"/>
              <a:ext cx="509" cy="536"/>
            </a:xfrm>
            <a:custGeom>
              <a:avLst/>
              <a:gdLst>
                <a:gd name="T0" fmla="*/ 239 w 509"/>
                <a:gd name="T1" fmla="*/ 1 h 1072"/>
                <a:gd name="T2" fmla="*/ 180 w 509"/>
                <a:gd name="T3" fmla="*/ 1 h 1072"/>
                <a:gd name="T4" fmla="*/ 147 w 509"/>
                <a:gd name="T5" fmla="*/ 1 h 1072"/>
                <a:gd name="T6" fmla="*/ 145 w 509"/>
                <a:gd name="T7" fmla="*/ 1 h 1072"/>
                <a:gd name="T8" fmla="*/ 167 w 509"/>
                <a:gd name="T9" fmla="*/ 1 h 1072"/>
                <a:gd name="T10" fmla="*/ 221 w 509"/>
                <a:gd name="T11" fmla="*/ 1 h 1072"/>
                <a:gd name="T12" fmla="*/ 288 w 509"/>
                <a:gd name="T13" fmla="*/ 1 h 1072"/>
                <a:gd name="T14" fmla="*/ 342 w 509"/>
                <a:gd name="T15" fmla="*/ 1 h 1072"/>
                <a:gd name="T16" fmla="*/ 373 w 509"/>
                <a:gd name="T17" fmla="*/ 1 h 1072"/>
                <a:gd name="T18" fmla="*/ 416 w 509"/>
                <a:gd name="T19" fmla="*/ 1 h 1072"/>
                <a:gd name="T20" fmla="*/ 465 w 509"/>
                <a:gd name="T21" fmla="*/ 1 h 1072"/>
                <a:gd name="T22" fmla="*/ 507 w 509"/>
                <a:gd name="T23" fmla="*/ 1 h 1072"/>
                <a:gd name="T24" fmla="*/ 480 w 509"/>
                <a:gd name="T25" fmla="*/ 1 h 1072"/>
                <a:gd name="T26" fmla="*/ 430 w 509"/>
                <a:gd name="T27" fmla="*/ 1 h 1072"/>
                <a:gd name="T28" fmla="*/ 408 w 509"/>
                <a:gd name="T29" fmla="*/ 1 h 1072"/>
                <a:gd name="T30" fmla="*/ 381 w 509"/>
                <a:gd name="T31" fmla="*/ 1 h 1072"/>
                <a:gd name="T32" fmla="*/ 353 w 509"/>
                <a:gd name="T33" fmla="*/ 1 h 1072"/>
                <a:gd name="T34" fmla="*/ 335 w 509"/>
                <a:gd name="T35" fmla="*/ 1 h 1072"/>
                <a:gd name="T36" fmla="*/ 315 w 509"/>
                <a:gd name="T37" fmla="*/ 1 h 1072"/>
                <a:gd name="T38" fmla="*/ 322 w 509"/>
                <a:gd name="T39" fmla="*/ 1 h 1072"/>
                <a:gd name="T40" fmla="*/ 343 w 509"/>
                <a:gd name="T41" fmla="*/ 1 h 1072"/>
                <a:gd name="T42" fmla="*/ 357 w 509"/>
                <a:gd name="T43" fmla="*/ 1 h 1072"/>
                <a:gd name="T44" fmla="*/ 380 w 509"/>
                <a:gd name="T45" fmla="*/ 1 h 1072"/>
                <a:gd name="T46" fmla="*/ 382 w 509"/>
                <a:gd name="T47" fmla="*/ 1 h 1072"/>
                <a:gd name="T48" fmla="*/ 348 w 509"/>
                <a:gd name="T49" fmla="*/ 1 h 1072"/>
                <a:gd name="T50" fmla="*/ 301 w 509"/>
                <a:gd name="T51" fmla="*/ 1 h 1072"/>
                <a:gd name="T52" fmla="*/ 214 w 509"/>
                <a:gd name="T53" fmla="*/ 1 h 1072"/>
                <a:gd name="T54" fmla="*/ 161 w 509"/>
                <a:gd name="T55" fmla="*/ 1 h 1072"/>
                <a:gd name="T56" fmla="*/ 67 w 509"/>
                <a:gd name="T57" fmla="*/ 1 h 1072"/>
                <a:gd name="T58" fmla="*/ 41 w 509"/>
                <a:gd name="T59" fmla="*/ 1 h 1072"/>
                <a:gd name="T60" fmla="*/ 127 w 509"/>
                <a:gd name="T61" fmla="*/ 1 h 1072"/>
                <a:gd name="T62" fmla="*/ 186 w 509"/>
                <a:gd name="T63" fmla="*/ 1 h 1072"/>
                <a:gd name="T64" fmla="*/ 153 w 509"/>
                <a:gd name="T65" fmla="*/ 1 h 1072"/>
                <a:gd name="T66" fmla="*/ 122 w 509"/>
                <a:gd name="T67" fmla="*/ 1 h 1072"/>
                <a:gd name="T68" fmla="*/ 92 w 509"/>
                <a:gd name="T69" fmla="*/ 1 h 1072"/>
                <a:gd name="T70" fmla="*/ 120 w 509"/>
                <a:gd name="T71" fmla="*/ 1 h 1072"/>
                <a:gd name="T72" fmla="*/ 155 w 509"/>
                <a:gd name="T73" fmla="*/ 1 h 1072"/>
                <a:gd name="T74" fmla="*/ 176 w 509"/>
                <a:gd name="T75" fmla="*/ 1 h 1072"/>
                <a:gd name="T76" fmla="*/ 108 w 509"/>
                <a:gd name="T77" fmla="*/ 1 h 1072"/>
                <a:gd name="T78" fmla="*/ 55 w 509"/>
                <a:gd name="T79" fmla="*/ 1 h 1072"/>
                <a:gd name="T80" fmla="*/ 74 w 509"/>
                <a:gd name="T81" fmla="*/ 1 h 1072"/>
                <a:gd name="T82" fmla="*/ 93 w 509"/>
                <a:gd name="T83" fmla="*/ 1 h 1072"/>
                <a:gd name="T84" fmla="*/ 53 w 509"/>
                <a:gd name="T85" fmla="*/ 1 h 1072"/>
                <a:gd name="T86" fmla="*/ 6 w 509"/>
                <a:gd name="T87" fmla="*/ 1 h 1072"/>
                <a:gd name="T88" fmla="*/ 21 w 509"/>
                <a:gd name="T89" fmla="*/ 1 h 1072"/>
                <a:gd name="T90" fmla="*/ 44 w 509"/>
                <a:gd name="T91" fmla="*/ 1 h 1072"/>
                <a:gd name="T92" fmla="*/ 61 w 509"/>
                <a:gd name="T93" fmla="*/ 1 h 1072"/>
                <a:gd name="T94" fmla="*/ 99 w 509"/>
                <a:gd name="T95" fmla="*/ 1 h 1072"/>
                <a:gd name="T96" fmla="*/ 145 w 509"/>
                <a:gd name="T97" fmla="*/ 1 h 1072"/>
                <a:gd name="T98" fmla="*/ 122 w 509"/>
                <a:gd name="T99" fmla="*/ 1 h 1072"/>
                <a:gd name="T100" fmla="*/ 145 w 509"/>
                <a:gd name="T101" fmla="*/ 1 h 1072"/>
                <a:gd name="T102" fmla="*/ 240 w 509"/>
                <a:gd name="T103" fmla="*/ 1 h 1072"/>
                <a:gd name="T104" fmla="*/ 319 w 509"/>
                <a:gd name="T105" fmla="*/ 1 h 10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1072"/>
                <a:gd name="T161" fmla="*/ 509 w 509"/>
                <a:gd name="T162" fmla="*/ 1072 h 10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1072">
                  <a:moveTo>
                    <a:pt x="323" y="12"/>
                  </a:moveTo>
                  <a:lnTo>
                    <a:pt x="290" y="16"/>
                  </a:lnTo>
                  <a:lnTo>
                    <a:pt x="262" y="22"/>
                  </a:lnTo>
                  <a:lnTo>
                    <a:pt x="239" y="27"/>
                  </a:lnTo>
                  <a:lnTo>
                    <a:pt x="219" y="34"/>
                  </a:lnTo>
                  <a:lnTo>
                    <a:pt x="203" y="41"/>
                  </a:lnTo>
                  <a:lnTo>
                    <a:pt x="190" y="48"/>
                  </a:lnTo>
                  <a:lnTo>
                    <a:pt x="180" y="56"/>
                  </a:lnTo>
                  <a:lnTo>
                    <a:pt x="173" y="63"/>
                  </a:lnTo>
                  <a:lnTo>
                    <a:pt x="160" y="79"/>
                  </a:lnTo>
                  <a:lnTo>
                    <a:pt x="153" y="92"/>
                  </a:lnTo>
                  <a:lnTo>
                    <a:pt x="147" y="102"/>
                  </a:lnTo>
                  <a:lnTo>
                    <a:pt x="142" y="115"/>
                  </a:lnTo>
                  <a:lnTo>
                    <a:pt x="142" y="123"/>
                  </a:lnTo>
                  <a:lnTo>
                    <a:pt x="143" y="131"/>
                  </a:lnTo>
                  <a:lnTo>
                    <a:pt x="145" y="139"/>
                  </a:lnTo>
                  <a:lnTo>
                    <a:pt x="148" y="146"/>
                  </a:lnTo>
                  <a:lnTo>
                    <a:pt x="152" y="148"/>
                  </a:lnTo>
                  <a:lnTo>
                    <a:pt x="158" y="150"/>
                  </a:lnTo>
                  <a:lnTo>
                    <a:pt x="167" y="150"/>
                  </a:lnTo>
                  <a:lnTo>
                    <a:pt x="178" y="148"/>
                  </a:lnTo>
                  <a:lnTo>
                    <a:pt x="192" y="147"/>
                  </a:lnTo>
                  <a:lnTo>
                    <a:pt x="206" y="146"/>
                  </a:lnTo>
                  <a:lnTo>
                    <a:pt x="221" y="144"/>
                  </a:lnTo>
                  <a:lnTo>
                    <a:pt x="237" y="143"/>
                  </a:lnTo>
                  <a:lnTo>
                    <a:pt x="255" y="141"/>
                  </a:lnTo>
                  <a:lnTo>
                    <a:pt x="272" y="140"/>
                  </a:lnTo>
                  <a:lnTo>
                    <a:pt x="288" y="140"/>
                  </a:lnTo>
                  <a:lnTo>
                    <a:pt x="303" y="140"/>
                  </a:lnTo>
                  <a:lnTo>
                    <a:pt x="319" y="141"/>
                  </a:lnTo>
                  <a:lnTo>
                    <a:pt x="332" y="145"/>
                  </a:lnTo>
                  <a:lnTo>
                    <a:pt x="342" y="150"/>
                  </a:lnTo>
                  <a:lnTo>
                    <a:pt x="351" y="155"/>
                  </a:lnTo>
                  <a:lnTo>
                    <a:pt x="356" y="160"/>
                  </a:lnTo>
                  <a:lnTo>
                    <a:pt x="364" y="170"/>
                  </a:lnTo>
                  <a:lnTo>
                    <a:pt x="373" y="184"/>
                  </a:lnTo>
                  <a:lnTo>
                    <a:pt x="383" y="199"/>
                  </a:lnTo>
                  <a:lnTo>
                    <a:pt x="394" y="215"/>
                  </a:lnTo>
                  <a:lnTo>
                    <a:pt x="406" y="229"/>
                  </a:lnTo>
                  <a:lnTo>
                    <a:pt x="416" y="241"/>
                  </a:lnTo>
                  <a:lnTo>
                    <a:pt x="427" y="248"/>
                  </a:lnTo>
                  <a:lnTo>
                    <a:pt x="438" y="254"/>
                  </a:lnTo>
                  <a:lnTo>
                    <a:pt x="451" y="264"/>
                  </a:lnTo>
                  <a:lnTo>
                    <a:pt x="465" y="275"/>
                  </a:lnTo>
                  <a:lnTo>
                    <a:pt x="478" y="288"/>
                  </a:lnTo>
                  <a:lnTo>
                    <a:pt x="490" y="301"/>
                  </a:lnTo>
                  <a:lnTo>
                    <a:pt x="501" y="312"/>
                  </a:lnTo>
                  <a:lnTo>
                    <a:pt x="507" y="321"/>
                  </a:lnTo>
                  <a:lnTo>
                    <a:pt x="509" y="329"/>
                  </a:lnTo>
                  <a:lnTo>
                    <a:pt x="502" y="325"/>
                  </a:lnTo>
                  <a:lnTo>
                    <a:pt x="493" y="318"/>
                  </a:lnTo>
                  <a:lnTo>
                    <a:pt x="480" y="310"/>
                  </a:lnTo>
                  <a:lnTo>
                    <a:pt x="467" y="299"/>
                  </a:lnTo>
                  <a:lnTo>
                    <a:pt x="454" y="290"/>
                  </a:lnTo>
                  <a:lnTo>
                    <a:pt x="441" y="282"/>
                  </a:lnTo>
                  <a:lnTo>
                    <a:pt x="430" y="274"/>
                  </a:lnTo>
                  <a:lnTo>
                    <a:pt x="422" y="269"/>
                  </a:lnTo>
                  <a:lnTo>
                    <a:pt x="420" y="277"/>
                  </a:lnTo>
                  <a:lnTo>
                    <a:pt x="415" y="292"/>
                  </a:lnTo>
                  <a:lnTo>
                    <a:pt x="408" y="313"/>
                  </a:lnTo>
                  <a:lnTo>
                    <a:pt x="401" y="335"/>
                  </a:lnTo>
                  <a:lnTo>
                    <a:pt x="394" y="358"/>
                  </a:lnTo>
                  <a:lnTo>
                    <a:pt x="387" y="380"/>
                  </a:lnTo>
                  <a:lnTo>
                    <a:pt x="381" y="396"/>
                  </a:lnTo>
                  <a:lnTo>
                    <a:pt x="377" y="405"/>
                  </a:lnTo>
                  <a:lnTo>
                    <a:pt x="371" y="416"/>
                  </a:lnTo>
                  <a:lnTo>
                    <a:pt x="362" y="430"/>
                  </a:lnTo>
                  <a:lnTo>
                    <a:pt x="353" y="445"/>
                  </a:lnTo>
                  <a:lnTo>
                    <a:pt x="347" y="454"/>
                  </a:lnTo>
                  <a:lnTo>
                    <a:pt x="343" y="466"/>
                  </a:lnTo>
                  <a:lnTo>
                    <a:pt x="340" y="478"/>
                  </a:lnTo>
                  <a:lnTo>
                    <a:pt x="335" y="490"/>
                  </a:lnTo>
                  <a:lnTo>
                    <a:pt x="332" y="502"/>
                  </a:lnTo>
                  <a:lnTo>
                    <a:pt x="327" y="514"/>
                  </a:lnTo>
                  <a:lnTo>
                    <a:pt x="321" y="524"/>
                  </a:lnTo>
                  <a:lnTo>
                    <a:pt x="315" y="534"/>
                  </a:lnTo>
                  <a:lnTo>
                    <a:pt x="307" y="545"/>
                  </a:lnTo>
                  <a:lnTo>
                    <a:pt x="307" y="529"/>
                  </a:lnTo>
                  <a:lnTo>
                    <a:pt x="314" y="487"/>
                  </a:lnTo>
                  <a:lnTo>
                    <a:pt x="322" y="435"/>
                  </a:lnTo>
                  <a:lnTo>
                    <a:pt x="329" y="389"/>
                  </a:lnTo>
                  <a:lnTo>
                    <a:pt x="334" y="294"/>
                  </a:lnTo>
                  <a:lnTo>
                    <a:pt x="337" y="306"/>
                  </a:lnTo>
                  <a:lnTo>
                    <a:pt x="343" y="337"/>
                  </a:lnTo>
                  <a:lnTo>
                    <a:pt x="348" y="370"/>
                  </a:lnTo>
                  <a:lnTo>
                    <a:pt x="350" y="384"/>
                  </a:lnTo>
                  <a:lnTo>
                    <a:pt x="353" y="378"/>
                  </a:lnTo>
                  <a:lnTo>
                    <a:pt x="357" y="367"/>
                  </a:lnTo>
                  <a:lnTo>
                    <a:pt x="362" y="351"/>
                  </a:lnTo>
                  <a:lnTo>
                    <a:pt x="368" y="333"/>
                  </a:lnTo>
                  <a:lnTo>
                    <a:pt x="374" y="312"/>
                  </a:lnTo>
                  <a:lnTo>
                    <a:pt x="380" y="292"/>
                  </a:lnTo>
                  <a:lnTo>
                    <a:pt x="383" y="273"/>
                  </a:lnTo>
                  <a:lnTo>
                    <a:pt x="387" y="257"/>
                  </a:lnTo>
                  <a:lnTo>
                    <a:pt x="386" y="248"/>
                  </a:lnTo>
                  <a:lnTo>
                    <a:pt x="382" y="235"/>
                  </a:lnTo>
                  <a:lnTo>
                    <a:pt x="375" y="221"/>
                  </a:lnTo>
                  <a:lnTo>
                    <a:pt x="367" y="207"/>
                  </a:lnTo>
                  <a:lnTo>
                    <a:pt x="357" y="193"/>
                  </a:lnTo>
                  <a:lnTo>
                    <a:pt x="348" y="181"/>
                  </a:lnTo>
                  <a:lnTo>
                    <a:pt x="340" y="171"/>
                  </a:lnTo>
                  <a:lnTo>
                    <a:pt x="333" y="165"/>
                  </a:lnTo>
                  <a:lnTo>
                    <a:pt x="320" y="160"/>
                  </a:lnTo>
                  <a:lnTo>
                    <a:pt x="301" y="159"/>
                  </a:lnTo>
                  <a:lnTo>
                    <a:pt x="280" y="159"/>
                  </a:lnTo>
                  <a:lnTo>
                    <a:pt x="257" y="160"/>
                  </a:lnTo>
                  <a:lnTo>
                    <a:pt x="234" y="162"/>
                  </a:lnTo>
                  <a:lnTo>
                    <a:pt x="214" y="166"/>
                  </a:lnTo>
                  <a:lnTo>
                    <a:pt x="199" y="168"/>
                  </a:lnTo>
                  <a:lnTo>
                    <a:pt x="188" y="170"/>
                  </a:lnTo>
                  <a:lnTo>
                    <a:pt x="179" y="183"/>
                  </a:lnTo>
                  <a:lnTo>
                    <a:pt x="161" y="213"/>
                  </a:lnTo>
                  <a:lnTo>
                    <a:pt x="139" y="257"/>
                  </a:lnTo>
                  <a:lnTo>
                    <a:pt x="114" y="307"/>
                  </a:lnTo>
                  <a:lnTo>
                    <a:pt x="89" y="362"/>
                  </a:lnTo>
                  <a:lnTo>
                    <a:pt x="67" y="413"/>
                  </a:lnTo>
                  <a:lnTo>
                    <a:pt x="51" y="457"/>
                  </a:lnTo>
                  <a:lnTo>
                    <a:pt x="41" y="490"/>
                  </a:lnTo>
                  <a:lnTo>
                    <a:pt x="35" y="555"/>
                  </a:lnTo>
                  <a:lnTo>
                    <a:pt x="41" y="576"/>
                  </a:lnTo>
                  <a:lnTo>
                    <a:pt x="57" y="605"/>
                  </a:lnTo>
                  <a:lnTo>
                    <a:pt x="78" y="638"/>
                  </a:lnTo>
                  <a:lnTo>
                    <a:pt x="101" y="673"/>
                  </a:lnTo>
                  <a:lnTo>
                    <a:pt x="127" y="707"/>
                  </a:lnTo>
                  <a:lnTo>
                    <a:pt x="152" y="736"/>
                  </a:lnTo>
                  <a:lnTo>
                    <a:pt x="172" y="757"/>
                  </a:lnTo>
                  <a:lnTo>
                    <a:pt x="187" y="766"/>
                  </a:lnTo>
                  <a:lnTo>
                    <a:pt x="186" y="809"/>
                  </a:lnTo>
                  <a:lnTo>
                    <a:pt x="180" y="808"/>
                  </a:lnTo>
                  <a:lnTo>
                    <a:pt x="172" y="804"/>
                  </a:lnTo>
                  <a:lnTo>
                    <a:pt x="162" y="798"/>
                  </a:lnTo>
                  <a:lnTo>
                    <a:pt x="153" y="791"/>
                  </a:lnTo>
                  <a:lnTo>
                    <a:pt x="142" y="783"/>
                  </a:lnTo>
                  <a:lnTo>
                    <a:pt x="134" y="775"/>
                  </a:lnTo>
                  <a:lnTo>
                    <a:pt x="127" y="770"/>
                  </a:lnTo>
                  <a:lnTo>
                    <a:pt x="122" y="764"/>
                  </a:lnTo>
                  <a:lnTo>
                    <a:pt x="115" y="809"/>
                  </a:lnTo>
                  <a:lnTo>
                    <a:pt x="106" y="898"/>
                  </a:lnTo>
                  <a:lnTo>
                    <a:pt x="96" y="987"/>
                  </a:lnTo>
                  <a:lnTo>
                    <a:pt x="92" y="1037"/>
                  </a:lnTo>
                  <a:lnTo>
                    <a:pt x="95" y="1038"/>
                  </a:lnTo>
                  <a:lnTo>
                    <a:pt x="101" y="1040"/>
                  </a:lnTo>
                  <a:lnTo>
                    <a:pt x="109" y="1042"/>
                  </a:lnTo>
                  <a:lnTo>
                    <a:pt x="120" y="1044"/>
                  </a:lnTo>
                  <a:lnTo>
                    <a:pt x="129" y="1046"/>
                  </a:lnTo>
                  <a:lnTo>
                    <a:pt x="140" y="1047"/>
                  </a:lnTo>
                  <a:lnTo>
                    <a:pt x="148" y="1048"/>
                  </a:lnTo>
                  <a:lnTo>
                    <a:pt x="155" y="1048"/>
                  </a:lnTo>
                  <a:lnTo>
                    <a:pt x="161" y="1054"/>
                  </a:lnTo>
                  <a:lnTo>
                    <a:pt x="169" y="1063"/>
                  </a:lnTo>
                  <a:lnTo>
                    <a:pt x="176" y="1070"/>
                  </a:lnTo>
                  <a:lnTo>
                    <a:pt x="176" y="1072"/>
                  </a:lnTo>
                  <a:lnTo>
                    <a:pt x="165" y="1070"/>
                  </a:lnTo>
                  <a:lnTo>
                    <a:pt x="147" y="1068"/>
                  </a:lnTo>
                  <a:lnTo>
                    <a:pt x="128" y="1065"/>
                  </a:lnTo>
                  <a:lnTo>
                    <a:pt x="108" y="1062"/>
                  </a:lnTo>
                  <a:lnTo>
                    <a:pt x="88" y="1059"/>
                  </a:lnTo>
                  <a:lnTo>
                    <a:pt x="72" y="1057"/>
                  </a:lnTo>
                  <a:lnTo>
                    <a:pt x="60" y="1054"/>
                  </a:lnTo>
                  <a:lnTo>
                    <a:pt x="55" y="1053"/>
                  </a:lnTo>
                  <a:lnTo>
                    <a:pt x="57" y="1040"/>
                  </a:lnTo>
                  <a:lnTo>
                    <a:pt x="61" y="1006"/>
                  </a:lnTo>
                  <a:lnTo>
                    <a:pt x="67" y="957"/>
                  </a:lnTo>
                  <a:lnTo>
                    <a:pt x="74" y="901"/>
                  </a:lnTo>
                  <a:lnTo>
                    <a:pt x="81" y="843"/>
                  </a:lnTo>
                  <a:lnTo>
                    <a:pt x="87" y="793"/>
                  </a:lnTo>
                  <a:lnTo>
                    <a:pt x="92" y="753"/>
                  </a:lnTo>
                  <a:lnTo>
                    <a:pt x="93" y="735"/>
                  </a:lnTo>
                  <a:lnTo>
                    <a:pt x="89" y="730"/>
                  </a:lnTo>
                  <a:lnTo>
                    <a:pt x="81" y="718"/>
                  </a:lnTo>
                  <a:lnTo>
                    <a:pt x="68" y="699"/>
                  </a:lnTo>
                  <a:lnTo>
                    <a:pt x="53" y="677"/>
                  </a:lnTo>
                  <a:lnTo>
                    <a:pt x="38" y="654"/>
                  </a:lnTo>
                  <a:lnTo>
                    <a:pt x="24" y="632"/>
                  </a:lnTo>
                  <a:lnTo>
                    <a:pt x="12" y="613"/>
                  </a:lnTo>
                  <a:lnTo>
                    <a:pt x="6" y="599"/>
                  </a:lnTo>
                  <a:lnTo>
                    <a:pt x="0" y="561"/>
                  </a:lnTo>
                  <a:lnTo>
                    <a:pt x="1" y="522"/>
                  </a:lnTo>
                  <a:lnTo>
                    <a:pt x="10" y="483"/>
                  </a:lnTo>
                  <a:lnTo>
                    <a:pt x="21" y="447"/>
                  </a:lnTo>
                  <a:lnTo>
                    <a:pt x="26" y="435"/>
                  </a:lnTo>
                  <a:lnTo>
                    <a:pt x="32" y="422"/>
                  </a:lnTo>
                  <a:lnTo>
                    <a:pt x="38" y="405"/>
                  </a:lnTo>
                  <a:lnTo>
                    <a:pt x="44" y="390"/>
                  </a:lnTo>
                  <a:lnTo>
                    <a:pt x="49" y="377"/>
                  </a:lnTo>
                  <a:lnTo>
                    <a:pt x="54" y="364"/>
                  </a:lnTo>
                  <a:lnTo>
                    <a:pt x="59" y="355"/>
                  </a:lnTo>
                  <a:lnTo>
                    <a:pt x="61" y="350"/>
                  </a:lnTo>
                  <a:lnTo>
                    <a:pt x="66" y="340"/>
                  </a:lnTo>
                  <a:lnTo>
                    <a:pt x="74" y="321"/>
                  </a:lnTo>
                  <a:lnTo>
                    <a:pt x="86" y="298"/>
                  </a:lnTo>
                  <a:lnTo>
                    <a:pt x="99" y="273"/>
                  </a:lnTo>
                  <a:lnTo>
                    <a:pt x="113" y="248"/>
                  </a:lnTo>
                  <a:lnTo>
                    <a:pt x="126" y="222"/>
                  </a:lnTo>
                  <a:lnTo>
                    <a:pt x="136" y="203"/>
                  </a:lnTo>
                  <a:lnTo>
                    <a:pt x="145" y="188"/>
                  </a:lnTo>
                  <a:lnTo>
                    <a:pt x="131" y="171"/>
                  </a:lnTo>
                  <a:lnTo>
                    <a:pt x="122" y="153"/>
                  </a:lnTo>
                  <a:lnTo>
                    <a:pt x="119" y="133"/>
                  </a:lnTo>
                  <a:lnTo>
                    <a:pt x="122" y="112"/>
                  </a:lnTo>
                  <a:lnTo>
                    <a:pt x="127" y="100"/>
                  </a:lnTo>
                  <a:lnTo>
                    <a:pt x="132" y="87"/>
                  </a:lnTo>
                  <a:lnTo>
                    <a:pt x="138" y="77"/>
                  </a:lnTo>
                  <a:lnTo>
                    <a:pt x="145" y="67"/>
                  </a:lnTo>
                  <a:lnTo>
                    <a:pt x="162" y="49"/>
                  </a:lnTo>
                  <a:lnTo>
                    <a:pt x="186" y="34"/>
                  </a:lnTo>
                  <a:lnTo>
                    <a:pt x="212" y="22"/>
                  </a:lnTo>
                  <a:lnTo>
                    <a:pt x="240" y="11"/>
                  </a:lnTo>
                  <a:lnTo>
                    <a:pt x="267" y="3"/>
                  </a:lnTo>
                  <a:lnTo>
                    <a:pt x="290" y="0"/>
                  </a:lnTo>
                  <a:lnTo>
                    <a:pt x="308" y="0"/>
                  </a:lnTo>
                  <a:lnTo>
                    <a:pt x="319" y="3"/>
                  </a:lnTo>
                  <a:lnTo>
                    <a:pt x="32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43"/>
            <p:cNvSpPr>
              <a:spLocks/>
            </p:cNvSpPr>
            <p:nvPr/>
          </p:nvSpPr>
          <p:spPr bwMode="auto">
            <a:xfrm>
              <a:off x="2431" y="3125"/>
              <a:ext cx="209" cy="42"/>
            </a:xfrm>
            <a:custGeom>
              <a:avLst/>
              <a:gdLst>
                <a:gd name="T0" fmla="*/ 26 w 209"/>
                <a:gd name="T1" fmla="*/ 0 h 86"/>
                <a:gd name="T2" fmla="*/ 33 w 209"/>
                <a:gd name="T3" fmla="*/ 0 h 86"/>
                <a:gd name="T4" fmla="*/ 48 w 209"/>
                <a:gd name="T5" fmla="*/ 0 h 86"/>
                <a:gd name="T6" fmla="*/ 67 w 209"/>
                <a:gd name="T7" fmla="*/ 0 h 86"/>
                <a:gd name="T8" fmla="*/ 88 w 209"/>
                <a:gd name="T9" fmla="*/ 0 h 86"/>
                <a:gd name="T10" fmla="*/ 109 w 209"/>
                <a:gd name="T11" fmla="*/ 0 h 86"/>
                <a:gd name="T12" fmla="*/ 127 w 209"/>
                <a:gd name="T13" fmla="*/ 0 h 86"/>
                <a:gd name="T14" fmla="*/ 140 w 209"/>
                <a:gd name="T15" fmla="*/ 0 h 86"/>
                <a:gd name="T16" fmla="*/ 145 w 209"/>
                <a:gd name="T17" fmla="*/ 0 h 86"/>
                <a:gd name="T18" fmla="*/ 154 w 209"/>
                <a:gd name="T19" fmla="*/ 0 h 86"/>
                <a:gd name="T20" fmla="*/ 165 w 209"/>
                <a:gd name="T21" fmla="*/ 0 h 86"/>
                <a:gd name="T22" fmla="*/ 175 w 209"/>
                <a:gd name="T23" fmla="*/ 0 h 86"/>
                <a:gd name="T24" fmla="*/ 186 w 209"/>
                <a:gd name="T25" fmla="*/ 0 h 86"/>
                <a:gd name="T26" fmla="*/ 195 w 209"/>
                <a:gd name="T27" fmla="*/ 0 h 86"/>
                <a:gd name="T28" fmla="*/ 202 w 209"/>
                <a:gd name="T29" fmla="*/ 0 h 86"/>
                <a:gd name="T30" fmla="*/ 207 w 209"/>
                <a:gd name="T31" fmla="*/ 0 h 86"/>
                <a:gd name="T32" fmla="*/ 209 w 209"/>
                <a:gd name="T33" fmla="*/ 0 h 86"/>
                <a:gd name="T34" fmla="*/ 207 w 209"/>
                <a:gd name="T35" fmla="*/ 0 h 86"/>
                <a:gd name="T36" fmla="*/ 205 w 209"/>
                <a:gd name="T37" fmla="*/ 0 h 86"/>
                <a:gd name="T38" fmla="*/ 200 w 209"/>
                <a:gd name="T39" fmla="*/ 0 h 86"/>
                <a:gd name="T40" fmla="*/ 195 w 209"/>
                <a:gd name="T41" fmla="*/ 0 h 86"/>
                <a:gd name="T42" fmla="*/ 189 w 209"/>
                <a:gd name="T43" fmla="*/ 0 h 86"/>
                <a:gd name="T44" fmla="*/ 183 w 209"/>
                <a:gd name="T45" fmla="*/ 0 h 86"/>
                <a:gd name="T46" fmla="*/ 179 w 209"/>
                <a:gd name="T47" fmla="*/ 0 h 86"/>
                <a:gd name="T48" fmla="*/ 173 w 209"/>
                <a:gd name="T49" fmla="*/ 0 h 86"/>
                <a:gd name="T50" fmla="*/ 162 w 209"/>
                <a:gd name="T51" fmla="*/ 0 h 86"/>
                <a:gd name="T52" fmla="*/ 146 w 209"/>
                <a:gd name="T53" fmla="*/ 0 h 86"/>
                <a:gd name="T54" fmla="*/ 126 w 209"/>
                <a:gd name="T55" fmla="*/ 0 h 86"/>
                <a:gd name="T56" fmla="*/ 102 w 209"/>
                <a:gd name="T57" fmla="*/ 0 h 86"/>
                <a:gd name="T58" fmla="*/ 78 w 209"/>
                <a:gd name="T59" fmla="*/ 0 h 86"/>
                <a:gd name="T60" fmla="*/ 52 w 209"/>
                <a:gd name="T61" fmla="*/ 0 h 86"/>
                <a:gd name="T62" fmla="*/ 27 w 209"/>
                <a:gd name="T63" fmla="*/ 0 h 86"/>
                <a:gd name="T64" fmla="*/ 5 w 209"/>
                <a:gd name="T65" fmla="*/ 0 h 86"/>
                <a:gd name="T66" fmla="*/ 2 w 209"/>
                <a:gd name="T67" fmla="*/ 0 h 86"/>
                <a:gd name="T68" fmla="*/ 1 w 209"/>
                <a:gd name="T69" fmla="*/ 0 h 86"/>
                <a:gd name="T70" fmla="*/ 0 w 209"/>
                <a:gd name="T71" fmla="*/ 0 h 86"/>
                <a:gd name="T72" fmla="*/ 0 w 209"/>
                <a:gd name="T73" fmla="*/ 0 h 86"/>
                <a:gd name="T74" fmla="*/ 6 w 209"/>
                <a:gd name="T75" fmla="*/ 0 h 86"/>
                <a:gd name="T76" fmla="*/ 13 w 209"/>
                <a:gd name="T77" fmla="*/ 0 h 86"/>
                <a:gd name="T78" fmla="*/ 22 w 209"/>
                <a:gd name="T79" fmla="*/ 0 h 86"/>
                <a:gd name="T80" fmla="*/ 31 w 209"/>
                <a:gd name="T81" fmla="*/ 0 h 86"/>
                <a:gd name="T82" fmla="*/ 40 w 209"/>
                <a:gd name="T83" fmla="*/ 0 h 86"/>
                <a:gd name="T84" fmla="*/ 47 w 209"/>
                <a:gd name="T85" fmla="*/ 0 h 86"/>
                <a:gd name="T86" fmla="*/ 52 w 209"/>
                <a:gd name="T87" fmla="*/ 0 h 86"/>
                <a:gd name="T88" fmla="*/ 54 w 209"/>
                <a:gd name="T89" fmla="*/ 0 h 86"/>
                <a:gd name="T90" fmla="*/ 52 w 209"/>
                <a:gd name="T91" fmla="*/ 0 h 86"/>
                <a:gd name="T92" fmla="*/ 41 w 209"/>
                <a:gd name="T93" fmla="*/ 0 h 86"/>
                <a:gd name="T94" fmla="*/ 31 w 209"/>
                <a:gd name="T95" fmla="*/ 0 h 86"/>
                <a:gd name="T96" fmla="*/ 26 w 209"/>
                <a:gd name="T97" fmla="*/ 0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86"/>
                <a:gd name="T149" fmla="*/ 209 w 209"/>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86">
                  <a:moveTo>
                    <a:pt x="26" y="52"/>
                  </a:moveTo>
                  <a:lnTo>
                    <a:pt x="33" y="52"/>
                  </a:lnTo>
                  <a:lnTo>
                    <a:pt x="48" y="51"/>
                  </a:lnTo>
                  <a:lnTo>
                    <a:pt x="67" y="49"/>
                  </a:lnTo>
                  <a:lnTo>
                    <a:pt x="88" y="45"/>
                  </a:lnTo>
                  <a:lnTo>
                    <a:pt x="109" y="43"/>
                  </a:lnTo>
                  <a:lnTo>
                    <a:pt x="127" y="41"/>
                  </a:lnTo>
                  <a:lnTo>
                    <a:pt x="140" y="40"/>
                  </a:lnTo>
                  <a:lnTo>
                    <a:pt x="145" y="38"/>
                  </a:lnTo>
                  <a:lnTo>
                    <a:pt x="154" y="41"/>
                  </a:lnTo>
                  <a:lnTo>
                    <a:pt x="165" y="47"/>
                  </a:lnTo>
                  <a:lnTo>
                    <a:pt x="175" y="52"/>
                  </a:lnTo>
                  <a:lnTo>
                    <a:pt x="186" y="60"/>
                  </a:lnTo>
                  <a:lnTo>
                    <a:pt x="195" y="68"/>
                  </a:lnTo>
                  <a:lnTo>
                    <a:pt x="202" y="75"/>
                  </a:lnTo>
                  <a:lnTo>
                    <a:pt x="207" y="81"/>
                  </a:lnTo>
                  <a:lnTo>
                    <a:pt x="209" y="86"/>
                  </a:lnTo>
                  <a:lnTo>
                    <a:pt x="207" y="86"/>
                  </a:lnTo>
                  <a:lnTo>
                    <a:pt x="205" y="83"/>
                  </a:lnTo>
                  <a:lnTo>
                    <a:pt x="200" y="80"/>
                  </a:lnTo>
                  <a:lnTo>
                    <a:pt x="195" y="75"/>
                  </a:lnTo>
                  <a:lnTo>
                    <a:pt x="189" y="71"/>
                  </a:lnTo>
                  <a:lnTo>
                    <a:pt x="183" y="67"/>
                  </a:lnTo>
                  <a:lnTo>
                    <a:pt x="179" y="64"/>
                  </a:lnTo>
                  <a:lnTo>
                    <a:pt x="173" y="63"/>
                  </a:lnTo>
                  <a:lnTo>
                    <a:pt x="162" y="56"/>
                  </a:lnTo>
                  <a:lnTo>
                    <a:pt x="146" y="53"/>
                  </a:lnTo>
                  <a:lnTo>
                    <a:pt x="126" y="55"/>
                  </a:lnTo>
                  <a:lnTo>
                    <a:pt x="102" y="57"/>
                  </a:lnTo>
                  <a:lnTo>
                    <a:pt x="78" y="62"/>
                  </a:lnTo>
                  <a:lnTo>
                    <a:pt x="52" y="65"/>
                  </a:lnTo>
                  <a:lnTo>
                    <a:pt x="27" y="67"/>
                  </a:lnTo>
                  <a:lnTo>
                    <a:pt x="5" y="67"/>
                  </a:lnTo>
                  <a:lnTo>
                    <a:pt x="2" y="65"/>
                  </a:lnTo>
                  <a:lnTo>
                    <a:pt x="1" y="62"/>
                  </a:lnTo>
                  <a:lnTo>
                    <a:pt x="0" y="58"/>
                  </a:lnTo>
                  <a:lnTo>
                    <a:pt x="0" y="53"/>
                  </a:lnTo>
                  <a:lnTo>
                    <a:pt x="6" y="45"/>
                  </a:lnTo>
                  <a:lnTo>
                    <a:pt x="13" y="37"/>
                  </a:lnTo>
                  <a:lnTo>
                    <a:pt x="22" y="28"/>
                  </a:lnTo>
                  <a:lnTo>
                    <a:pt x="31" y="20"/>
                  </a:lnTo>
                  <a:lnTo>
                    <a:pt x="40" y="12"/>
                  </a:lnTo>
                  <a:lnTo>
                    <a:pt x="47" y="6"/>
                  </a:lnTo>
                  <a:lnTo>
                    <a:pt x="52" y="2"/>
                  </a:lnTo>
                  <a:lnTo>
                    <a:pt x="54" y="0"/>
                  </a:lnTo>
                  <a:lnTo>
                    <a:pt x="52" y="9"/>
                  </a:lnTo>
                  <a:lnTo>
                    <a:pt x="41" y="26"/>
                  </a:lnTo>
                  <a:lnTo>
                    <a:pt x="31" y="44"/>
                  </a:lnTo>
                  <a:lnTo>
                    <a:pt x="2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44"/>
            <p:cNvSpPr>
              <a:spLocks/>
            </p:cNvSpPr>
            <p:nvPr/>
          </p:nvSpPr>
          <p:spPr bwMode="auto">
            <a:xfrm>
              <a:off x="2408" y="3269"/>
              <a:ext cx="564" cy="201"/>
            </a:xfrm>
            <a:custGeom>
              <a:avLst/>
              <a:gdLst>
                <a:gd name="T0" fmla="*/ 325 w 564"/>
                <a:gd name="T1" fmla="*/ 0 h 403"/>
                <a:gd name="T2" fmla="*/ 302 w 564"/>
                <a:gd name="T3" fmla="*/ 0 h 403"/>
                <a:gd name="T4" fmla="*/ 263 w 564"/>
                <a:gd name="T5" fmla="*/ 0 h 403"/>
                <a:gd name="T6" fmla="*/ 218 w 564"/>
                <a:gd name="T7" fmla="*/ 0 h 403"/>
                <a:gd name="T8" fmla="*/ 255 w 564"/>
                <a:gd name="T9" fmla="*/ 0 h 403"/>
                <a:gd name="T10" fmla="*/ 309 w 564"/>
                <a:gd name="T11" fmla="*/ 0 h 403"/>
                <a:gd name="T12" fmla="*/ 332 w 564"/>
                <a:gd name="T13" fmla="*/ 0 h 403"/>
                <a:gd name="T14" fmla="*/ 357 w 564"/>
                <a:gd name="T15" fmla="*/ 0 h 403"/>
                <a:gd name="T16" fmla="*/ 386 w 564"/>
                <a:gd name="T17" fmla="*/ 0 h 403"/>
                <a:gd name="T18" fmla="*/ 446 w 564"/>
                <a:gd name="T19" fmla="*/ 0 h 403"/>
                <a:gd name="T20" fmla="*/ 494 w 564"/>
                <a:gd name="T21" fmla="*/ 0 h 403"/>
                <a:gd name="T22" fmla="*/ 539 w 564"/>
                <a:gd name="T23" fmla="*/ 0 h 403"/>
                <a:gd name="T24" fmla="*/ 559 w 564"/>
                <a:gd name="T25" fmla="*/ 0 h 403"/>
                <a:gd name="T26" fmla="*/ 526 w 564"/>
                <a:gd name="T27" fmla="*/ 0 h 403"/>
                <a:gd name="T28" fmla="*/ 487 w 564"/>
                <a:gd name="T29" fmla="*/ 0 h 403"/>
                <a:gd name="T30" fmla="*/ 437 w 564"/>
                <a:gd name="T31" fmla="*/ 0 h 403"/>
                <a:gd name="T32" fmla="*/ 380 w 564"/>
                <a:gd name="T33" fmla="*/ 0 h 403"/>
                <a:gd name="T34" fmla="*/ 326 w 564"/>
                <a:gd name="T35" fmla="*/ 0 h 403"/>
                <a:gd name="T36" fmla="*/ 286 w 564"/>
                <a:gd name="T37" fmla="*/ 0 h 403"/>
                <a:gd name="T38" fmla="*/ 280 w 564"/>
                <a:gd name="T39" fmla="*/ 0 h 403"/>
                <a:gd name="T40" fmla="*/ 290 w 564"/>
                <a:gd name="T41" fmla="*/ 0 h 403"/>
                <a:gd name="T42" fmla="*/ 271 w 564"/>
                <a:gd name="T43" fmla="*/ 0 h 403"/>
                <a:gd name="T44" fmla="*/ 252 w 564"/>
                <a:gd name="T45" fmla="*/ 0 h 403"/>
                <a:gd name="T46" fmla="*/ 233 w 564"/>
                <a:gd name="T47" fmla="*/ 0 h 403"/>
                <a:gd name="T48" fmla="*/ 226 w 564"/>
                <a:gd name="T49" fmla="*/ 0 h 403"/>
                <a:gd name="T50" fmla="*/ 245 w 564"/>
                <a:gd name="T51" fmla="*/ 0 h 403"/>
                <a:gd name="T52" fmla="*/ 231 w 564"/>
                <a:gd name="T53" fmla="*/ 0 h 403"/>
                <a:gd name="T54" fmla="*/ 151 w 564"/>
                <a:gd name="T55" fmla="*/ 0 h 403"/>
                <a:gd name="T56" fmla="*/ 97 w 564"/>
                <a:gd name="T57" fmla="*/ 0 h 403"/>
                <a:gd name="T58" fmla="*/ 28 w 564"/>
                <a:gd name="T59" fmla="*/ 0 h 403"/>
                <a:gd name="T60" fmla="*/ 37 w 564"/>
                <a:gd name="T61" fmla="*/ 0 h 403"/>
                <a:gd name="T62" fmla="*/ 36 w 564"/>
                <a:gd name="T63" fmla="*/ 0 h 403"/>
                <a:gd name="T64" fmla="*/ 16 w 564"/>
                <a:gd name="T65" fmla="*/ 0 h 403"/>
                <a:gd name="T66" fmla="*/ 3 w 564"/>
                <a:gd name="T67" fmla="*/ 0 h 403"/>
                <a:gd name="T68" fmla="*/ 41 w 564"/>
                <a:gd name="T69" fmla="*/ 0 h 403"/>
                <a:gd name="T70" fmla="*/ 95 w 564"/>
                <a:gd name="T71" fmla="*/ 0 h 403"/>
                <a:gd name="T72" fmla="*/ 65 w 564"/>
                <a:gd name="T73" fmla="*/ 0 h 403"/>
                <a:gd name="T74" fmla="*/ 24 w 564"/>
                <a:gd name="T75" fmla="*/ 0 h 403"/>
                <a:gd name="T76" fmla="*/ 7 w 564"/>
                <a:gd name="T77" fmla="*/ 0 h 403"/>
                <a:gd name="T78" fmla="*/ 0 w 564"/>
                <a:gd name="T79" fmla="*/ 0 h 403"/>
                <a:gd name="T80" fmla="*/ 17 w 564"/>
                <a:gd name="T81" fmla="*/ 0 h 403"/>
                <a:gd name="T82" fmla="*/ 43 w 564"/>
                <a:gd name="T83" fmla="*/ 0 h 403"/>
                <a:gd name="T84" fmla="*/ 85 w 564"/>
                <a:gd name="T85" fmla="*/ 0 h 403"/>
                <a:gd name="T86" fmla="*/ 124 w 564"/>
                <a:gd name="T87" fmla="*/ 0 h 403"/>
                <a:gd name="T88" fmla="*/ 141 w 564"/>
                <a:gd name="T89" fmla="*/ 0 h 403"/>
                <a:gd name="T90" fmla="*/ 184 w 564"/>
                <a:gd name="T91" fmla="*/ 0 h 403"/>
                <a:gd name="T92" fmla="*/ 212 w 564"/>
                <a:gd name="T93" fmla="*/ 0 h 403"/>
                <a:gd name="T94" fmla="*/ 275 w 564"/>
                <a:gd name="T95" fmla="*/ 0 h 403"/>
                <a:gd name="T96" fmla="*/ 315 w 564"/>
                <a:gd name="T97" fmla="*/ 0 h 403"/>
                <a:gd name="T98" fmla="*/ 330 w 564"/>
                <a:gd name="T99" fmla="*/ 0 h 4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4"/>
                <a:gd name="T151" fmla="*/ 0 h 403"/>
                <a:gd name="T152" fmla="*/ 564 w 564"/>
                <a:gd name="T153" fmla="*/ 403 h 4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4" h="403">
                  <a:moveTo>
                    <a:pt x="332" y="35"/>
                  </a:moveTo>
                  <a:lnTo>
                    <a:pt x="331" y="50"/>
                  </a:lnTo>
                  <a:lnTo>
                    <a:pt x="329" y="64"/>
                  </a:lnTo>
                  <a:lnTo>
                    <a:pt x="325" y="78"/>
                  </a:lnTo>
                  <a:lnTo>
                    <a:pt x="320" y="92"/>
                  </a:lnTo>
                  <a:lnTo>
                    <a:pt x="315" y="106"/>
                  </a:lnTo>
                  <a:lnTo>
                    <a:pt x="309" y="118"/>
                  </a:lnTo>
                  <a:lnTo>
                    <a:pt x="302" y="131"/>
                  </a:lnTo>
                  <a:lnTo>
                    <a:pt x="295" y="142"/>
                  </a:lnTo>
                  <a:lnTo>
                    <a:pt x="286" y="156"/>
                  </a:lnTo>
                  <a:lnTo>
                    <a:pt x="276" y="171"/>
                  </a:lnTo>
                  <a:lnTo>
                    <a:pt x="263" y="187"/>
                  </a:lnTo>
                  <a:lnTo>
                    <a:pt x="250" y="204"/>
                  </a:lnTo>
                  <a:lnTo>
                    <a:pt x="237" y="217"/>
                  </a:lnTo>
                  <a:lnTo>
                    <a:pt x="226" y="229"/>
                  </a:lnTo>
                  <a:lnTo>
                    <a:pt x="218" y="237"/>
                  </a:lnTo>
                  <a:lnTo>
                    <a:pt x="213" y="240"/>
                  </a:lnTo>
                  <a:lnTo>
                    <a:pt x="224" y="247"/>
                  </a:lnTo>
                  <a:lnTo>
                    <a:pt x="239" y="258"/>
                  </a:lnTo>
                  <a:lnTo>
                    <a:pt x="255" y="272"/>
                  </a:lnTo>
                  <a:lnTo>
                    <a:pt x="272" y="287"/>
                  </a:lnTo>
                  <a:lnTo>
                    <a:pt x="288" y="300"/>
                  </a:lnTo>
                  <a:lnTo>
                    <a:pt x="300" y="313"/>
                  </a:lnTo>
                  <a:lnTo>
                    <a:pt x="309" y="322"/>
                  </a:lnTo>
                  <a:lnTo>
                    <a:pt x="312" y="326"/>
                  </a:lnTo>
                  <a:lnTo>
                    <a:pt x="327" y="342"/>
                  </a:lnTo>
                  <a:lnTo>
                    <a:pt x="329" y="344"/>
                  </a:lnTo>
                  <a:lnTo>
                    <a:pt x="332" y="348"/>
                  </a:lnTo>
                  <a:lnTo>
                    <a:pt x="337" y="351"/>
                  </a:lnTo>
                  <a:lnTo>
                    <a:pt x="343" y="356"/>
                  </a:lnTo>
                  <a:lnTo>
                    <a:pt x="350" y="359"/>
                  </a:lnTo>
                  <a:lnTo>
                    <a:pt x="357" y="363"/>
                  </a:lnTo>
                  <a:lnTo>
                    <a:pt x="364" y="365"/>
                  </a:lnTo>
                  <a:lnTo>
                    <a:pt x="370" y="366"/>
                  </a:lnTo>
                  <a:lnTo>
                    <a:pt x="376" y="368"/>
                  </a:lnTo>
                  <a:lnTo>
                    <a:pt x="386" y="372"/>
                  </a:lnTo>
                  <a:lnTo>
                    <a:pt x="400" y="375"/>
                  </a:lnTo>
                  <a:lnTo>
                    <a:pt x="414" y="378"/>
                  </a:lnTo>
                  <a:lnTo>
                    <a:pt x="431" y="381"/>
                  </a:lnTo>
                  <a:lnTo>
                    <a:pt x="446" y="383"/>
                  </a:lnTo>
                  <a:lnTo>
                    <a:pt x="459" y="383"/>
                  </a:lnTo>
                  <a:lnTo>
                    <a:pt x="470" y="383"/>
                  </a:lnTo>
                  <a:lnTo>
                    <a:pt x="483" y="382"/>
                  </a:lnTo>
                  <a:lnTo>
                    <a:pt x="494" y="380"/>
                  </a:lnTo>
                  <a:lnTo>
                    <a:pt x="505" y="376"/>
                  </a:lnTo>
                  <a:lnTo>
                    <a:pt x="517" y="373"/>
                  </a:lnTo>
                  <a:lnTo>
                    <a:pt x="528" y="370"/>
                  </a:lnTo>
                  <a:lnTo>
                    <a:pt x="539" y="367"/>
                  </a:lnTo>
                  <a:lnTo>
                    <a:pt x="551" y="365"/>
                  </a:lnTo>
                  <a:lnTo>
                    <a:pt x="564" y="365"/>
                  </a:lnTo>
                  <a:lnTo>
                    <a:pt x="564" y="366"/>
                  </a:lnTo>
                  <a:lnTo>
                    <a:pt x="559" y="368"/>
                  </a:lnTo>
                  <a:lnTo>
                    <a:pt x="553" y="372"/>
                  </a:lnTo>
                  <a:lnTo>
                    <a:pt x="545" y="374"/>
                  </a:lnTo>
                  <a:lnTo>
                    <a:pt x="535" y="379"/>
                  </a:lnTo>
                  <a:lnTo>
                    <a:pt x="526" y="382"/>
                  </a:lnTo>
                  <a:lnTo>
                    <a:pt x="518" y="384"/>
                  </a:lnTo>
                  <a:lnTo>
                    <a:pt x="511" y="388"/>
                  </a:lnTo>
                  <a:lnTo>
                    <a:pt x="499" y="391"/>
                  </a:lnTo>
                  <a:lnTo>
                    <a:pt x="487" y="395"/>
                  </a:lnTo>
                  <a:lnTo>
                    <a:pt x="474" y="398"/>
                  </a:lnTo>
                  <a:lnTo>
                    <a:pt x="463" y="401"/>
                  </a:lnTo>
                  <a:lnTo>
                    <a:pt x="450" y="402"/>
                  </a:lnTo>
                  <a:lnTo>
                    <a:pt x="437" y="403"/>
                  </a:lnTo>
                  <a:lnTo>
                    <a:pt x="423" y="402"/>
                  </a:lnTo>
                  <a:lnTo>
                    <a:pt x="410" y="401"/>
                  </a:lnTo>
                  <a:lnTo>
                    <a:pt x="394" y="397"/>
                  </a:lnTo>
                  <a:lnTo>
                    <a:pt x="380" y="393"/>
                  </a:lnTo>
                  <a:lnTo>
                    <a:pt x="366" y="387"/>
                  </a:lnTo>
                  <a:lnTo>
                    <a:pt x="353" y="381"/>
                  </a:lnTo>
                  <a:lnTo>
                    <a:pt x="339" y="375"/>
                  </a:lnTo>
                  <a:lnTo>
                    <a:pt x="326" y="370"/>
                  </a:lnTo>
                  <a:lnTo>
                    <a:pt x="312" y="363"/>
                  </a:lnTo>
                  <a:lnTo>
                    <a:pt x="299" y="356"/>
                  </a:lnTo>
                  <a:lnTo>
                    <a:pt x="292" y="361"/>
                  </a:lnTo>
                  <a:lnTo>
                    <a:pt x="286" y="370"/>
                  </a:lnTo>
                  <a:lnTo>
                    <a:pt x="280" y="374"/>
                  </a:lnTo>
                  <a:lnTo>
                    <a:pt x="271" y="371"/>
                  </a:lnTo>
                  <a:lnTo>
                    <a:pt x="273" y="366"/>
                  </a:lnTo>
                  <a:lnTo>
                    <a:pt x="280" y="358"/>
                  </a:lnTo>
                  <a:lnTo>
                    <a:pt x="290" y="350"/>
                  </a:lnTo>
                  <a:lnTo>
                    <a:pt x="297" y="343"/>
                  </a:lnTo>
                  <a:lnTo>
                    <a:pt x="293" y="341"/>
                  </a:lnTo>
                  <a:lnTo>
                    <a:pt x="290" y="338"/>
                  </a:lnTo>
                  <a:lnTo>
                    <a:pt x="286" y="336"/>
                  </a:lnTo>
                  <a:lnTo>
                    <a:pt x="282" y="337"/>
                  </a:lnTo>
                  <a:lnTo>
                    <a:pt x="276" y="341"/>
                  </a:lnTo>
                  <a:lnTo>
                    <a:pt x="271" y="343"/>
                  </a:lnTo>
                  <a:lnTo>
                    <a:pt x="265" y="346"/>
                  </a:lnTo>
                  <a:lnTo>
                    <a:pt x="260" y="349"/>
                  </a:lnTo>
                  <a:lnTo>
                    <a:pt x="256" y="352"/>
                  </a:lnTo>
                  <a:lnTo>
                    <a:pt x="252" y="356"/>
                  </a:lnTo>
                  <a:lnTo>
                    <a:pt x="249" y="360"/>
                  </a:lnTo>
                  <a:lnTo>
                    <a:pt x="245" y="365"/>
                  </a:lnTo>
                  <a:lnTo>
                    <a:pt x="241" y="367"/>
                  </a:lnTo>
                  <a:lnTo>
                    <a:pt x="233" y="368"/>
                  </a:lnTo>
                  <a:lnTo>
                    <a:pt x="228" y="368"/>
                  </a:lnTo>
                  <a:lnTo>
                    <a:pt x="224" y="368"/>
                  </a:lnTo>
                  <a:lnTo>
                    <a:pt x="224" y="363"/>
                  </a:lnTo>
                  <a:lnTo>
                    <a:pt x="226" y="357"/>
                  </a:lnTo>
                  <a:lnTo>
                    <a:pt x="230" y="351"/>
                  </a:lnTo>
                  <a:lnTo>
                    <a:pt x="233" y="345"/>
                  </a:lnTo>
                  <a:lnTo>
                    <a:pt x="238" y="338"/>
                  </a:lnTo>
                  <a:lnTo>
                    <a:pt x="245" y="331"/>
                  </a:lnTo>
                  <a:lnTo>
                    <a:pt x="252" y="327"/>
                  </a:lnTo>
                  <a:lnTo>
                    <a:pt x="259" y="321"/>
                  </a:lnTo>
                  <a:lnTo>
                    <a:pt x="248" y="312"/>
                  </a:lnTo>
                  <a:lnTo>
                    <a:pt x="231" y="302"/>
                  </a:lnTo>
                  <a:lnTo>
                    <a:pt x="212" y="289"/>
                  </a:lnTo>
                  <a:lnTo>
                    <a:pt x="192" y="276"/>
                  </a:lnTo>
                  <a:lnTo>
                    <a:pt x="171" y="263"/>
                  </a:lnTo>
                  <a:lnTo>
                    <a:pt x="151" y="253"/>
                  </a:lnTo>
                  <a:lnTo>
                    <a:pt x="134" y="245"/>
                  </a:lnTo>
                  <a:lnTo>
                    <a:pt x="118" y="242"/>
                  </a:lnTo>
                  <a:lnTo>
                    <a:pt x="111" y="244"/>
                  </a:lnTo>
                  <a:lnTo>
                    <a:pt x="97" y="250"/>
                  </a:lnTo>
                  <a:lnTo>
                    <a:pt x="80" y="258"/>
                  </a:lnTo>
                  <a:lnTo>
                    <a:pt x="60" y="267"/>
                  </a:lnTo>
                  <a:lnTo>
                    <a:pt x="42" y="277"/>
                  </a:lnTo>
                  <a:lnTo>
                    <a:pt x="28" y="285"/>
                  </a:lnTo>
                  <a:lnTo>
                    <a:pt x="22" y="292"/>
                  </a:lnTo>
                  <a:lnTo>
                    <a:pt x="25" y="296"/>
                  </a:lnTo>
                  <a:lnTo>
                    <a:pt x="31" y="295"/>
                  </a:lnTo>
                  <a:lnTo>
                    <a:pt x="37" y="292"/>
                  </a:lnTo>
                  <a:lnTo>
                    <a:pt x="43" y="291"/>
                  </a:lnTo>
                  <a:lnTo>
                    <a:pt x="45" y="291"/>
                  </a:lnTo>
                  <a:lnTo>
                    <a:pt x="41" y="295"/>
                  </a:lnTo>
                  <a:lnTo>
                    <a:pt x="36" y="299"/>
                  </a:lnTo>
                  <a:lnTo>
                    <a:pt x="31" y="304"/>
                  </a:lnTo>
                  <a:lnTo>
                    <a:pt x="27" y="307"/>
                  </a:lnTo>
                  <a:lnTo>
                    <a:pt x="22" y="311"/>
                  </a:lnTo>
                  <a:lnTo>
                    <a:pt x="16" y="313"/>
                  </a:lnTo>
                  <a:lnTo>
                    <a:pt x="11" y="313"/>
                  </a:lnTo>
                  <a:lnTo>
                    <a:pt x="5" y="311"/>
                  </a:lnTo>
                  <a:lnTo>
                    <a:pt x="3" y="306"/>
                  </a:lnTo>
                  <a:lnTo>
                    <a:pt x="3" y="300"/>
                  </a:lnTo>
                  <a:lnTo>
                    <a:pt x="5" y="292"/>
                  </a:lnTo>
                  <a:lnTo>
                    <a:pt x="13" y="282"/>
                  </a:lnTo>
                  <a:lnTo>
                    <a:pt x="23" y="270"/>
                  </a:lnTo>
                  <a:lnTo>
                    <a:pt x="41" y="258"/>
                  </a:lnTo>
                  <a:lnTo>
                    <a:pt x="65" y="245"/>
                  </a:lnTo>
                  <a:lnTo>
                    <a:pt x="99" y="231"/>
                  </a:lnTo>
                  <a:lnTo>
                    <a:pt x="99" y="225"/>
                  </a:lnTo>
                  <a:lnTo>
                    <a:pt x="95" y="222"/>
                  </a:lnTo>
                  <a:lnTo>
                    <a:pt x="88" y="220"/>
                  </a:lnTo>
                  <a:lnTo>
                    <a:pt x="82" y="216"/>
                  </a:lnTo>
                  <a:lnTo>
                    <a:pt x="75" y="214"/>
                  </a:lnTo>
                  <a:lnTo>
                    <a:pt x="65" y="213"/>
                  </a:lnTo>
                  <a:lnTo>
                    <a:pt x="55" y="212"/>
                  </a:lnTo>
                  <a:lnTo>
                    <a:pt x="44" y="209"/>
                  </a:lnTo>
                  <a:lnTo>
                    <a:pt x="33" y="209"/>
                  </a:lnTo>
                  <a:lnTo>
                    <a:pt x="24" y="209"/>
                  </a:lnTo>
                  <a:lnTo>
                    <a:pt x="16" y="209"/>
                  </a:lnTo>
                  <a:lnTo>
                    <a:pt x="13" y="210"/>
                  </a:lnTo>
                  <a:lnTo>
                    <a:pt x="10" y="213"/>
                  </a:lnTo>
                  <a:lnTo>
                    <a:pt x="7" y="216"/>
                  </a:lnTo>
                  <a:lnTo>
                    <a:pt x="2" y="220"/>
                  </a:lnTo>
                  <a:lnTo>
                    <a:pt x="0" y="220"/>
                  </a:lnTo>
                  <a:lnTo>
                    <a:pt x="0" y="214"/>
                  </a:lnTo>
                  <a:lnTo>
                    <a:pt x="0" y="207"/>
                  </a:lnTo>
                  <a:lnTo>
                    <a:pt x="2" y="202"/>
                  </a:lnTo>
                  <a:lnTo>
                    <a:pt x="7" y="199"/>
                  </a:lnTo>
                  <a:lnTo>
                    <a:pt x="13" y="195"/>
                  </a:lnTo>
                  <a:lnTo>
                    <a:pt x="17" y="192"/>
                  </a:lnTo>
                  <a:lnTo>
                    <a:pt x="23" y="190"/>
                  </a:lnTo>
                  <a:lnTo>
                    <a:pt x="29" y="189"/>
                  </a:lnTo>
                  <a:lnTo>
                    <a:pt x="35" y="187"/>
                  </a:lnTo>
                  <a:lnTo>
                    <a:pt x="43" y="187"/>
                  </a:lnTo>
                  <a:lnTo>
                    <a:pt x="51" y="187"/>
                  </a:lnTo>
                  <a:lnTo>
                    <a:pt x="62" y="189"/>
                  </a:lnTo>
                  <a:lnTo>
                    <a:pt x="74" y="193"/>
                  </a:lnTo>
                  <a:lnTo>
                    <a:pt x="85" y="197"/>
                  </a:lnTo>
                  <a:lnTo>
                    <a:pt x="97" y="201"/>
                  </a:lnTo>
                  <a:lnTo>
                    <a:pt x="108" y="205"/>
                  </a:lnTo>
                  <a:lnTo>
                    <a:pt x="117" y="209"/>
                  </a:lnTo>
                  <a:lnTo>
                    <a:pt x="124" y="212"/>
                  </a:lnTo>
                  <a:lnTo>
                    <a:pt x="129" y="214"/>
                  </a:lnTo>
                  <a:lnTo>
                    <a:pt x="131" y="215"/>
                  </a:lnTo>
                  <a:lnTo>
                    <a:pt x="134" y="215"/>
                  </a:lnTo>
                  <a:lnTo>
                    <a:pt x="141" y="217"/>
                  </a:lnTo>
                  <a:lnTo>
                    <a:pt x="150" y="220"/>
                  </a:lnTo>
                  <a:lnTo>
                    <a:pt x="162" y="222"/>
                  </a:lnTo>
                  <a:lnTo>
                    <a:pt x="174" y="224"/>
                  </a:lnTo>
                  <a:lnTo>
                    <a:pt x="184" y="227"/>
                  </a:lnTo>
                  <a:lnTo>
                    <a:pt x="194" y="229"/>
                  </a:lnTo>
                  <a:lnTo>
                    <a:pt x="198" y="230"/>
                  </a:lnTo>
                  <a:lnTo>
                    <a:pt x="203" y="224"/>
                  </a:lnTo>
                  <a:lnTo>
                    <a:pt x="212" y="210"/>
                  </a:lnTo>
                  <a:lnTo>
                    <a:pt x="225" y="191"/>
                  </a:lnTo>
                  <a:lnTo>
                    <a:pt x="241" y="166"/>
                  </a:lnTo>
                  <a:lnTo>
                    <a:pt x="257" y="139"/>
                  </a:lnTo>
                  <a:lnTo>
                    <a:pt x="275" y="110"/>
                  </a:lnTo>
                  <a:lnTo>
                    <a:pt x="290" y="85"/>
                  </a:lnTo>
                  <a:lnTo>
                    <a:pt x="303" y="62"/>
                  </a:lnTo>
                  <a:lnTo>
                    <a:pt x="309" y="46"/>
                  </a:lnTo>
                  <a:lnTo>
                    <a:pt x="315" y="25"/>
                  </a:lnTo>
                  <a:lnTo>
                    <a:pt x="320" y="8"/>
                  </a:lnTo>
                  <a:lnTo>
                    <a:pt x="324" y="0"/>
                  </a:lnTo>
                  <a:lnTo>
                    <a:pt x="327" y="4"/>
                  </a:lnTo>
                  <a:lnTo>
                    <a:pt x="330" y="15"/>
                  </a:lnTo>
                  <a:lnTo>
                    <a:pt x="332" y="27"/>
                  </a:lnTo>
                  <a:lnTo>
                    <a:pt x="33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45"/>
            <p:cNvSpPr>
              <a:spLocks/>
            </p:cNvSpPr>
            <p:nvPr/>
          </p:nvSpPr>
          <p:spPr bwMode="auto">
            <a:xfrm>
              <a:off x="2848" y="3277"/>
              <a:ext cx="31" cy="27"/>
            </a:xfrm>
            <a:custGeom>
              <a:avLst/>
              <a:gdLst>
                <a:gd name="T0" fmla="*/ 16 w 31"/>
                <a:gd name="T1" fmla="*/ 1 h 53"/>
                <a:gd name="T2" fmla="*/ 19 w 31"/>
                <a:gd name="T3" fmla="*/ 1 h 53"/>
                <a:gd name="T4" fmla="*/ 26 w 31"/>
                <a:gd name="T5" fmla="*/ 1 h 53"/>
                <a:gd name="T6" fmla="*/ 31 w 31"/>
                <a:gd name="T7" fmla="*/ 1 h 53"/>
                <a:gd name="T8" fmla="*/ 27 w 31"/>
                <a:gd name="T9" fmla="*/ 1 h 53"/>
                <a:gd name="T10" fmla="*/ 21 w 31"/>
                <a:gd name="T11" fmla="*/ 1 h 53"/>
                <a:gd name="T12" fmla="*/ 17 w 31"/>
                <a:gd name="T13" fmla="*/ 1 h 53"/>
                <a:gd name="T14" fmla="*/ 12 w 31"/>
                <a:gd name="T15" fmla="*/ 1 h 53"/>
                <a:gd name="T16" fmla="*/ 7 w 31"/>
                <a:gd name="T17" fmla="*/ 1 h 53"/>
                <a:gd name="T18" fmla="*/ 3 w 31"/>
                <a:gd name="T19" fmla="*/ 1 h 53"/>
                <a:gd name="T20" fmla="*/ 0 w 31"/>
                <a:gd name="T21" fmla="*/ 1 h 53"/>
                <a:gd name="T22" fmla="*/ 1 w 31"/>
                <a:gd name="T23" fmla="*/ 1 h 53"/>
                <a:gd name="T24" fmla="*/ 5 w 31"/>
                <a:gd name="T25" fmla="*/ 1 h 53"/>
                <a:gd name="T26" fmla="*/ 9 w 31"/>
                <a:gd name="T27" fmla="*/ 1 h 53"/>
                <a:gd name="T28" fmla="*/ 13 w 31"/>
                <a:gd name="T29" fmla="*/ 1 h 53"/>
                <a:gd name="T30" fmla="*/ 19 w 31"/>
                <a:gd name="T31" fmla="*/ 0 h 53"/>
                <a:gd name="T32" fmla="*/ 25 w 31"/>
                <a:gd name="T33" fmla="*/ 0 h 53"/>
                <a:gd name="T34" fmla="*/ 23 w 31"/>
                <a:gd name="T35" fmla="*/ 1 h 53"/>
                <a:gd name="T36" fmla="*/ 19 w 31"/>
                <a:gd name="T37" fmla="*/ 1 h 53"/>
                <a:gd name="T38" fmla="*/ 16 w 31"/>
                <a:gd name="T39" fmla="*/ 1 h 53"/>
                <a:gd name="T40" fmla="*/ 16 w 31"/>
                <a:gd name="T41" fmla="*/ 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53"/>
                <a:gd name="T65" fmla="*/ 31 w 31"/>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53">
                  <a:moveTo>
                    <a:pt x="16" y="36"/>
                  </a:moveTo>
                  <a:lnTo>
                    <a:pt x="19" y="41"/>
                  </a:lnTo>
                  <a:lnTo>
                    <a:pt x="26" y="44"/>
                  </a:lnTo>
                  <a:lnTo>
                    <a:pt x="31" y="46"/>
                  </a:lnTo>
                  <a:lnTo>
                    <a:pt x="27" y="52"/>
                  </a:lnTo>
                  <a:lnTo>
                    <a:pt x="21" y="53"/>
                  </a:lnTo>
                  <a:lnTo>
                    <a:pt x="17" y="53"/>
                  </a:lnTo>
                  <a:lnTo>
                    <a:pt x="12" y="51"/>
                  </a:lnTo>
                  <a:lnTo>
                    <a:pt x="7" y="47"/>
                  </a:lnTo>
                  <a:lnTo>
                    <a:pt x="3" y="38"/>
                  </a:lnTo>
                  <a:lnTo>
                    <a:pt x="0" y="29"/>
                  </a:lnTo>
                  <a:lnTo>
                    <a:pt x="1" y="18"/>
                  </a:lnTo>
                  <a:lnTo>
                    <a:pt x="5" y="9"/>
                  </a:lnTo>
                  <a:lnTo>
                    <a:pt x="9" y="4"/>
                  </a:lnTo>
                  <a:lnTo>
                    <a:pt x="13" y="1"/>
                  </a:lnTo>
                  <a:lnTo>
                    <a:pt x="19" y="0"/>
                  </a:lnTo>
                  <a:lnTo>
                    <a:pt x="25" y="0"/>
                  </a:lnTo>
                  <a:lnTo>
                    <a:pt x="23" y="3"/>
                  </a:lnTo>
                  <a:lnTo>
                    <a:pt x="19" y="13"/>
                  </a:lnTo>
                  <a:lnTo>
                    <a:pt x="16" y="25"/>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46"/>
            <p:cNvSpPr>
              <a:spLocks/>
            </p:cNvSpPr>
            <p:nvPr/>
          </p:nvSpPr>
          <p:spPr bwMode="auto">
            <a:xfrm>
              <a:off x="3140" y="3337"/>
              <a:ext cx="371" cy="84"/>
            </a:xfrm>
            <a:custGeom>
              <a:avLst/>
              <a:gdLst>
                <a:gd name="T0" fmla="*/ 195 w 371"/>
                <a:gd name="T1" fmla="*/ 0 h 169"/>
                <a:gd name="T2" fmla="*/ 220 w 371"/>
                <a:gd name="T3" fmla="*/ 0 h 169"/>
                <a:gd name="T4" fmla="*/ 243 w 371"/>
                <a:gd name="T5" fmla="*/ 0 h 169"/>
                <a:gd name="T6" fmla="*/ 265 w 371"/>
                <a:gd name="T7" fmla="*/ 0 h 169"/>
                <a:gd name="T8" fmla="*/ 287 w 371"/>
                <a:gd name="T9" fmla="*/ 0 h 169"/>
                <a:gd name="T10" fmla="*/ 306 w 371"/>
                <a:gd name="T11" fmla="*/ 0 h 169"/>
                <a:gd name="T12" fmla="*/ 324 w 371"/>
                <a:gd name="T13" fmla="*/ 0 h 169"/>
                <a:gd name="T14" fmla="*/ 339 w 371"/>
                <a:gd name="T15" fmla="*/ 0 h 169"/>
                <a:gd name="T16" fmla="*/ 353 w 371"/>
                <a:gd name="T17" fmla="*/ 0 h 169"/>
                <a:gd name="T18" fmla="*/ 355 w 371"/>
                <a:gd name="T19" fmla="*/ 0 h 169"/>
                <a:gd name="T20" fmla="*/ 352 w 371"/>
                <a:gd name="T21" fmla="*/ 0 h 169"/>
                <a:gd name="T22" fmla="*/ 349 w 371"/>
                <a:gd name="T23" fmla="*/ 0 h 169"/>
                <a:gd name="T24" fmla="*/ 349 w 371"/>
                <a:gd name="T25" fmla="*/ 0 h 169"/>
                <a:gd name="T26" fmla="*/ 355 w 371"/>
                <a:gd name="T27" fmla="*/ 0 h 169"/>
                <a:gd name="T28" fmla="*/ 361 w 371"/>
                <a:gd name="T29" fmla="*/ 0 h 169"/>
                <a:gd name="T30" fmla="*/ 365 w 371"/>
                <a:gd name="T31" fmla="*/ 0 h 169"/>
                <a:gd name="T32" fmla="*/ 370 w 371"/>
                <a:gd name="T33" fmla="*/ 0 h 169"/>
                <a:gd name="T34" fmla="*/ 371 w 371"/>
                <a:gd name="T35" fmla="*/ 0 h 169"/>
                <a:gd name="T36" fmla="*/ 370 w 371"/>
                <a:gd name="T37" fmla="*/ 0 h 169"/>
                <a:gd name="T38" fmla="*/ 366 w 371"/>
                <a:gd name="T39" fmla="*/ 0 h 169"/>
                <a:gd name="T40" fmla="*/ 362 w 371"/>
                <a:gd name="T41" fmla="*/ 0 h 169"/>
                <a:gd name="T42" fmla="*/ 355 w 371"/>
                <a:gd name="T43" fmla="*/ 0 h 169"/>
                <a:gd name="T44" fmla="*/ 346 w 371"/>
                <a:gd name="T45" fmla="*/ 0 h 169"/>
                <a:gd name="T46" fmla="*/ 337 w 371"/>
                <a:gd name="T47" fmla="*/ 0 h 169"/>
                <a:gd name="T48" fmla="*/ 325 w 371"/>
                <a:gd name="T49" fmla="*/ 0 h 169"/>
                <a:gd name="T50" fmla="*/ 312 w 371"/>
                <a:gd name="T51" fmla="*/ 0 h 169"/>
                <a:gd name="T52" fmla="*/ 298 w 371"/>
                <a:gd name="T53" fmla="*/ 0 h 169"/>
                <a:gd name="T54" fmla="*/ 282 w 371"/>
                <a:gd name="T55" fmla="*/ 0 h 169"/>
                <a:gd name="T56" fmla="*/ 265 w 371"/>
                <a:gd name="T57" fmla="*/ 0 h 169"/>
                <a:gd name="T58" fmla="*/ 247 w 371"/>
                <a:gd name="T59" fmla="*/ 0 h 169"/>
                <a:gd name="T60" fmla="*/ 228 w 371"/>
                <a:gd name="T61" fmla="*/ 0 h 169"/>
                <a:gd name="T62" fmla="*/ 207 w 371"/>
                <a:gd name="T63" fmla="*/ 0 h 169"/>
                <a:gd name="T64" fmla="*/ 185 w 371"/>
                <a:gd name="T65" fmla="*/ 0 h 169"/>
                <a:gd name="T66" fmla="*/ 153 w 371"/>
                <a:gd name="T67" fmla="*/ 0 h 169"/>
                <a:gd name="T68" fmla="*/ 122 w 371"/>
                <a:gd name="T69" fmla="*/ 0 h 169"/>
                <a:gd name="T70" fmla="*/ 93 w 371"/>
                <a:gd name="T71" fmla="*/ 0 h 169"/>
                <a:gd name="T72" fmla="*/ 66 w 371"/>
                <a:gd name="T73" fmla="*/ 0 h 169"/>
                <a:gd name="T74" fmla="*/ 42 w 371"/>
                <a:gd name="T75" fmla="*/ 0 h 169"/>
                <a:gd name="T76" fmla="*/ 23 w 371"/>
                <a:gd name="T77" fmla="*/ 0 h 169"/>
                <a:gd name="T78" fmla="*/ 9 w 371"/>
                <a:gd name="T79" fmla="*/ 0 h 169"/>
                <a:gd name="T80" fmla="*/ 1 w 371"/>
                <a:gd name="T81" fmla="*/ 0 h 169"/>
                <a:gd name="T82" fmla="*/ 0 w 371"/>
                <a:gd name="T83" fmla="*/ 0 h 169"/>
                <a:gd name="T84" fmla="*/ 4 w 371"/>
                <a:gd name="T85" fmla="*/ 0 h 169"/>
                <a:gd name="T86" fmla="*/ 12 w 371"/>
                <a:gd name="T87" fmla="*/ 0 h 169"/>
                <a:gd name="T88" fmla="*/ 20 w 371"/>
                <a:gd name="T89" fmla="*/ 0 h 169"/>
                <a:gd name="T90" fmla="*/ 29 w 371"/>
                <a:gd name="T91" fmla="*/ 0 h 169"/>
                <a:gd name="T92" fmla="*/ 41 w 371"/>
                <a:gd name="T93" fmla="*/ 0 h 169"/>
                <a:gd name="T94" fmla="*/ 53 w 371"/>
                <a:gd name="T95" fmla="*/ 0 h 169"/>
                <a:gd name="T96" fmla="*/ 66 w 371"/>
                <a:gd name="T97" fmla="*/ 0 h 169"/>
                <a:gd name="T98" fmla="*/ 80 w 371"/>
                <a:gd name="T99" fmla="*/ 0 h 169"/>
                <a:gd name="T100" fmla="*/ 95 w 371"/>
                <a:gd name="T101" fmla="*/ 0 h 169"/>
                <a:gd name="T102" fmla="*/ 109 w 371"/>
                <a:gd name="T103" fmla="*/ 0 h 169"/>
                <a:gd name="T104" fmla="*/ 124 w 371"/>
                <a:gd name="T105" fmla="*/ 0 h 169"/>
                <a:gd name="T106" fmla="*/ 140 w 371"/>
                <a:gd name="T107" fmla="*/ 0 h 169"/>
                <a:gd name="T108" fmla="*/ 154 w 371"/>
                <a:gd name="T109" fmla="*/ 0 h 169"/>
                <a:gd name="T110" fmla="*/ 168 w 371"/>
                <a:gd name="T111" fmla="*/ 0 h 169"/>
                <a:gd name="T112" fmla="*/ 182 w 371"/>
                <a:gd name="T113" fmla="*/ 0 h 169"/>
                <a:gd name="T114" fmla="*/ 195 w 371"/>
                <a:gd name="T115" fmla="*/ 0 h 1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1"/>
                <a:gd name="T175" fmla="*/ 0 h 169"/>
                <a:gd name="T176" fmla="*/ 371 w 371"/>
                <a:gd name="T177" fmla="*/ 169 h 1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1" h="169">
                  <a:moveTo>
                    <a:pt x="195" y="151"/>
                  </a:moveTo>
                  <a:lnTo>
                    <a:pt x="220" y="146"/>
                  </a:lnTo>
                  <a:lnTo>
                    <a:pt x="243" y="138"/>
                  </a:lnTo>
                  <a:lnTo>
                    <a:pt x="265" y="126"/>
                  </a:lnTo>
                  <a:lnTo>
                    <a:pt x="287" y="111"/>
                  </a:lnTo>
                  <a:lnTo>
                    <a:pt x="306" y="94"/>
                  </a:lnTo>
                  <a:lnTo>
                    <a:pt x="324" y="76"/>
                  </a:lnTo>
                  <a:lnTo>
                    <a:pt x="339" y="57"/>
                  </a:lnTo>
                  <a:lnTo>
                    <a:pt x="353" y="39"/>
                  </a:lnTo>
                  <a:lnTo>
                    <a:pt x="355" y="33"/>
                  </a:lnTo>
                  <a:lnTo>
                    <a:pt x="352" y="27"/>
                  </a:lnTo>
                  <a:lnTo>
                    <a:pt x="349" y="23"/>
                  </a:lnTo>
                  <a:lnTo>
                    <a:pt x="349" y="17"/>
                  </a:lnTo>
                  <a:lnTo>
                    <a:pt x="355" y="18"/>
                  </a:lnTo>
                  <a:lnTo>
                    <a:pt x="361" y="21"/>
                  </a:lnTo>
                  <a:lnTo>
                    <a:pt x="365" y="26"/>
                  </a:lnTo>
                  <a:lnTo>
                    <a:pt x="370" y="31"/>
                  </a:lnTo>
                  <a:lnTo>
                    <a:pt x="371" y="39"/>
                  </a:lnTo>
                  <a:lnTo>
                    <a:pt x="370" y="48"/>
                  </a:lnTo>
                  <a:lnTo>
                    <a:pt x="366" y="57"/>
                  </a:lnTo>
                  <a:lnTo>
                    <a:pt x="362" y="69"/>
                  </a:lnTo>
                  <a:lnTo>
                    <a:pt x="355" y="79"/>
                  </a:lnTo>
                  <a:lnTo>
                    <a:pt x="346" y="91"/>
                  </a:lnTo>
                  <a:lnTo>
                    <a:pt x="337" y="103"/>
                  </a:lnTo>
                  <a:lnTo>
                    <a:pt x="325" y="114"/>
                  </a:lnTo>
                  <a:lnTo>
                    <a:pt x="312" y="125"/>
                  </a:lnTo>
                  <a:lnTo>
                    <a:pt x="298" y="136"/>
                  </a:lnTo>
                  <a:lnTo>
                    <a:pt x="282" y="145"/>
                  </a:lnTo>
                  <a:lnTo>
                    <a:pt x="265" y="153"/>
                  </a:lnTo>
                  <a:lnTo>
                    <a:pt x="247" y="160"/>
                  </a:lnTo>
                  <a:lnTo>
                    <a:pt x="228" y="164"/>
                  </a:lnTo>
                  <a:lnTo>
                    <a:pt x="207" y="168"/>
                  </a:lnTo>
                  <a:lnTo>
                    <a:pt x="185" y="169"/>
                  </a:lnTo>
                  <a:lnTo>
                    <a:pt x="153" y="166"/>
                  </a:lnTo>
                  <a:lnTo>
                    <a:pt x="122" y="155"/>
                  </a:lnTo>
                  <a:lnTo>
                    <a:pt x="93" y="140"/>
                  </a:lnTo>
                  <a:lnTo>
                    <a:pt x="66" y="122"/>
                  </a:lnTo>
                  <a:lnTo>
                    <a:pt x="42" y="103"/>
                  </a:lnTo>
                  <a:lnTo>
                    <a:pt x="23" y="86"/>
                  </a:lnTo>
                  <a:lnTo>
                    <a:pt x="9" y="72"/>
                  </a:lnTo>
                  <a:lnTo>
                    <a:pt x="1" y="64"/>
                  </a:lnTo>
                  <a:lnTo>
                    <a:pt x="0" y="0"/>
                  </a:lnTo>
                  <a:lnTo>
                    <a:pt x="4" y="12"/>
                  </a:lnTo>
                  <a:lnTo>
                    <a:pt x="12" y="26"/>
                  </a:lnTo>
                  <a:lnTo>
                    <a:pt x="20" y="40"/>
                  </a:lnTo>
                  <a:lnTo>
                    <a:pt x="29" y="53"/>
                  </a:lnTo>
                  <a:lnTo>
                    <a:pt x="41" y="66"/>
                  </a:lnTo>
                  <a:lnTo>
                    <a:pt x="53" y="79"/>
                  </a:lnTo>
                  <a:lnTo>
                    <a:pt x="66" y="92"/>
                  </a:lnTo>
                  <a:lnTo>
                    <a:pt x="80" y="103"/>
                  </a:lnTo>
                  <a:lnTo>
                    <a:pt x="95" y="114"/>
                  </a:lnTo>
                  <a:lnTo>
                    <a:pt x="109" y="124"/>
                  </a:lnTo>
                  <a:lnTo>
                    <a:pt x="124" y="132"/>
                  </a:lnTo>
                  <a:lnTo>
                    <a:pt x="140" y="139"/>
                  </a:lnTo>
                  <a:lnTo>
                    <a:pt x="154" y="145"/>
                  </a:lnTo>
                  <a:lnTo>
                    <a:pt x="168" y="148"/>
                  </a:lnTo>
                  <a:lnTo>
                    <a:pt x="182" y="151"/>
                  </a:lnTo>
                  <a:lnTo>
                    <a:pt x="195"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47"/>
            <p:cNvSpPr>
              <a:spLocks/>
            </p:cNvSpPr>
            <p:nvPr/>
          </p:nvSpPr>
          <p:spPr bwMode="auto">
            <a:xfrm>
              <a:off x="2865" y="3348"/>
              <a:ext cx="29" cy="25"/>
            </a:xfrm>
            <a:custGeom>
              <a:avLst/>
              <a:gdLst>
                <a:gd name="T0" fmla="*/ 15 w 29"/>
                <a:gd name="T1" fmla="*/ 1 h 48"/>
                <a:gd name="T2" fmla="*/ 19 w 29"/>
                <a:gd name="T3" fmla="*/ 1 h 48"/>
                <a:gd name="T4" fmla="*/ 24 w 29"/>
                <a:gd name="T5" fmla="*/ 1 h 48"/>
                <a:gd name="T6" fmla="*/ 29 w 29"/>
                <a:gd name="T7" fmla="*/ 1 h 48"/>
                <a:gd name="T8" fmla="*/ 29 w 29"/>
                <a:gd name="T9" fmla="*/ 1 h 48"/>
                <a:gd name="T10" fmla="*/ 23 w 29"/>
                <a:gd name="T11" fmla="*/ 1 h 48"/>
                <a:gd name="T12" fmla="*/ 15 w 29"/>
                <a:gd name="T13" fmla="*/ 1 h 48"/>
                <a:gd name="T14" fmla="*/ 6 w 29"/>
                <a:gd name="T15" fmla="*/ 1 h 48"/>
                <a:gd name="T16" fmla="*/ 1 w 29"/>
                <a:gd name="T17" fmla="*/ 1 h 48"/>
                <a:gd name="T18" fmla="*/ 0 w 29"/>
                <a:gd name="T19" fmla="*/ 1 h 48"/>
                <a:gd name="T20" fmla="*/ 0 w 29"/>
                <a:gd name="T21" fmla="*/ 1 h 48"/>
                <a:gd name="T22" fmla="*/ 0 w 29"/>
                <a:gd name="T23" fmla="*/ 1 h 48"/>
                <a:gd name="T24" fmla="*/ 1 w 29"/>
                <a:gd name="T25" fmla="*/ 1 h 48"/>
                <a:gd name="T26" fmla="*/ 3 w 29"/>
                <a:gd name="T27" fmla="*/ 1 h 48"/>
                <a:gd name="T28" fmla="*/ 7 w 29"/>
                <a:gd name="T29" fmla="*/ 1 h 48"/>
                <a:gd name="T30" fmla="*/ 9 w 29"/>
                <a:gd name="T31" fmla="*/ 1 h 48"/>
                <a:gd name="T32" fmla="*/ 13 w 29"/>
                <a:gd name="T33" fmla="*/ 0 h 48"/>
                <a:gd name="T34" fmla="*/ 14 w 29"/>
                <a:gd name="T35" fmla="*/ 1 h 48"/>
                <a:gd name="T36" fmla="*/ 13 w 29"/>
                <a:gd name="T37" fmla="*/ 1 h 48"/>
                <a:gd name="T38" fmla="*/ 13 w 29"/>
                <a:gd name="T39" fmla="*/ 1 h 48"/>
                <a:gd name="T40" fmla="*/ 15 w 29"/>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48"/>
                <a:gd name="T65" fmla="*/ 29 w 29"/>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48">
                  <a:moveTo>
                    <a:pt x="15" y="31"/>
                  </a:moveTo>
                  <a:lnTo>
                    <a:pt x="19" y="36"/>
                  </a:lnTo>
                  <a:lnTo>
                    <a:pt x="24" y="39"/>
                  </a:lnTo>
                  <a:lnTo>
                    <a:pt x="29" y="41"/>
                  </a:lnTo>
                  <a:lnTo>
                    <a:pt x="29" y="47"/>
                  </a:lnTo>
                  <a:lnTo>
                    <a:pt x="23" y="48"/>
                  </a:lnTo>
                  <a:lnTo>
                    <a:pt x="15" y="46"/>
                  </a:lnTo>
                  <a:lnTo>
                    <a:pt x="6" y="42"/>
                  </a:lnTo>
                  <a:lnTo>
                    <a:pt x="1" y="39"/>
                  </a:lnTo>
                  <a:lnTo>
                    <a:pt x="0" y="32"/>
                  </a:lnTo>
                  <a:lnTo>
                    <a:pt x="0" y="24"/>
                  </a:lnTo>
                  <a:lnTo>
                    <a:pt x="0" y="16"/>
                  </a:lnTo>
                  <a:lnTo>
                    <a:pt x="1" y="9"/>
                  </a:lnTo>
                  <a:lnTo>
                    <a:pt x="3" y="7"/>
                  </a:lnTo>
                  <a:lnTo>
                    <a:pt x="7" y="3"/>
                  </a:lnTo>
                  <a:lnTo>
                    <a:pt x="9" y="1"/>
                  </a:lnTo>
                  <a:lnTo>
                    <a:pt x="13" y="0"/>
                  </a:lnTo>
                  <a:lnTo>
                    <a:pt x="14" y="3"/>
                  </a:lnTo>
                  <a:lnTo>
                    <a:pt x="13" y="11"/>
                  </a:lnTo>
                  <a:lnTo>
                    <a:pt x="13" y="2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48"/>
            <p:cNvSpPr>
              <a:spLocks/>
            </p:cNvSpPr>
            <p:nvPr/>
          </p:nvSpPr>
          <p:spPr bwMode="auto">
            <a:xfrm>
              <a:off x="2934" y="3401"/>
              <a:ext cx="265" cy="86"/>
            </a:xfrm>
            <a:custGeom>
              <a:avLst/>
              <a:gdLst>
                <a:gd name="T0" fmla="*/ 100 w 265"/>
                <a:gd name="T1" fmla="*/ 1 h 170"/>
                <a:gd name="T2" fmla="*/ 143 w 265"/>
                <a:gd name="T3" fmla="*/ 1 h 170"/>
                <a:gd name="T4" fmla="*/ 194 w 265"/>
                <a:gd name="T5" fmla="*/ 0 h 170"/>
                <a:gd name="T6" fmla="*/ 232 w 265"/>
                <a:gd name="T7" fmla="*/ 0 h 170"/>
                <a:gd name="T8" fmla="*/ 265 w 265"/>
                <a:gd name="T9" fmla="*/ 1 h 170"/>
                <a:gd name="T10" fmla="*/ 256 w 265"/>
                <a:gd name="T11" fmla="*/ 1 h 170"/>
                <a:gd name="T12" fmla="*/ 239 w 265"/>
                <a:gd name="T13" fmla="*/ 1 h 170"/>
                <a:gd name="T14" fmla="*/ 219 w 265"/>
                <a:gd name="T15" fmla="*/ 1 h 170"/>
                <a:gd name="T16" fmla="*/ 201 w 265"/>
                <a:gd name="T17" fmla="*/ 1 h 170"/>
                <a:gd name="T18" fmla="*/ 198 w 265"/>
                <a:gd name="T19" fmla="*/ 1 h 170"/>
                <a:gd name="T20" fmla="*/ 195 w 265"/>
                <a:gd name="T21" fmla="*/ 1 h 170"/>
                <a:gd name="T22" fmla="*/ 202 w 265"/>
                <a:gd name="T23" fmla="*/ 1 h 170"/>
                <a:gd name="T24" fmla="*/ 215 w 265"/>
                <a:gd name="T25" fmla="*/ 1 h 170"/>
                <a:gd name="T26" fmla="*/ 229 w 265"/>
                <a:gd name="T27" fmla="*/ 1 h 170"/>
                <a:gd name="T28" fmla="*/ 240 w 265"/>
                <a:gd name="T29" fmla="*/ 1 h 170"/>
                <a:gd name="T30" fmla="*/ 107 w 265"/>
                <a:gd name="T31" fmla="*/ 1 h 170"/>
                <a:gd name="T32" fmla="*/ 88 w 265"/>
                <a:gd name="T33" fmla="*/ 1 h 170"/>
                <a:gd name="T34" fmla="*/ 65 w 265"/>
                <a:gd name="T35" fmla="*/ 1 h 170"/>
                <a:gd name="T36" fmla="*/ 48 w 265"/>
                <a:gd name="T37" fmla="*/ 1 h 170"/>
                <a:gd name="T38" fmla="*/ 68 w 265"/>
                <a:gd name="T39" fmla="*/ 1 h 170"/>
                <a:gd name="T40" fmla="*/ 116 w 265"/>
                <a:gd name="T41" fmla="*/ 1 h 170"/>
                <a:gd name="T42" fmla="*/ 160 w 265"/>
                <a:gd name="T43" fmla="*/ 1 h 170"/>
                <a:gd name="T44" fmla="*/ 188 w 265"/>
                <a:gd name="T45" fmla="*/ 1 h 170"/>
                <a:gd name="T46" fmla="*/ 186 w 265"/>
                <a:gd name="T47" fmla="*/ 1 h 170"/>
                <a:gd name="T48" fmla="*/ 155 w 265"/>
                <a:gd name="T49" fmla="*/ 1 h 170"/>
                <a:gd name="T50" fmla="*/ 114 w 265"/>
                <a:gd name="T51" fmla="*/ 1 h 170"/>
                <a:gd name="T52" fmla="*/ 76 w 265"/>
                <a:gd name="T53" fmla="*/ 1 h 170"/>
                <a:gd name="T54" fmla="*/ 60 w 265"/>
                <a:gd name="T55" fmla="*/ 1 h 170"/>
                <a:gd name="T56" fmla="*/ 44 w 265"/>
                <a:gd name="T57" fmla="*/ 1 h 170"/>
                <a:gd name="T58" fmla="*/ 21 w 265"/>
                <a:gd name="T59" fmla="*/ 1 h 170"/>
                <a:gd name="T60" fmla="*/ 4 w 265"/>
                <a:gd name="T61" fmla="*/ 1 h 170"/>
                <a:gd name="T62" fmla="*/ 4 w 265"/>
                <a:gd name="T63" fmla="*/ 1 h 170"/>
                <a:gd name="T64" fmla="*/ 18 w 265"/>
                <a:gd name="T65" fmla="*/ 1 h 170"/>
                <a:gd name="T66" fmla="*/ 29 w 265"/>
                <a:gd name="T67" fmla="*/ 1 h 170"/>
                <a:gd name="T68" fmla="*/ 51 w 265"/>
                <a:gd name="T69" fmla="*/ 1 h 170"/>
                <a:gd name="T70" fmla="*/ 78 w 265"/>
                <a:gd name="T71" fmla="*/ 1 h 170"/>
                <a:gd name="T72" fmla="*/ 99 w 265"/>
                <a:gd name="T73" fmla="*/ 1 h 170"/>
                <a:gd name="T74" fmla="*/ 247 w 265"/>
                <a:gd name="T75" fmla="*/ 1 h 170"/>
                <a:gd name="T76" fmla="*/ 96 w 265"/>
                <a:gd name="T77" fmla="*/ 1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5"/>
                <a:gd name="T118" fmla="*/ 0 h 170"/>
                <a:gd name="T119" fmla="*/ 265 w 265"/>
                <a:gd name="T120" fmla="*/ 170 h 1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5" h="170">
                  <a:moveTo>
                    <a:pt x="88" y="2"/>
                  </a:moveTo>
                  <a:lnTo>
                    <a:pt x="100" y="2"/>
                  </a:lnTo>
                  <a:lnTo>
                    <a:pt x="120" y="2"/>
                  </a:lnTo>
                  <a:lnTo>
                    <a:pt x="143" y="1"/>
                  </a:lnTo>
                  <a:lnTo>
                    <a:pt x="169" y="1"/>
                  </a:lnTo>
                  <a:lnTo>
                    <a:pt x="194" y="0"/>
                  </a:lnTo>
                  <a:lnTo>
                    <a:pt x="215" y="0"/>
                  </a:lnTo>
                  <a:lnTo>
                    <a:pt x="232" y="0"/>
                  </a:lnTo>
                  <a:lnTo>
                    <a:pt x="240" y="0"/>
                  </a:lnTo>
                  <a:lnTo>
                    <a:pt x="265" y="25"/>
                  </a:lnTo>
                  <a:lnTo>
                    <a:pt x="262" y="32"/>
                  </a:lnTo>
                  <a:lnTo>
                    <a:pt x="256" y="41"/>
                  </a:lnTo>
                  <a:lnTo>
                    <a:pt x="248" y="54"/>
                  </a:lnTo>
                  <a:lnTo>
                    <a:pt x="239" y="66"/>
                  </a:lnTo>
                  <a:lnTo>
                    <a:pt x="229" y="80"/>
                  </a:lnTo>
                  <a:lnTo>
                    <a:pt x="219" y="92"/>
                  </a:lnTo>
                  <a:lnTo>
                    <a:pt x="209" y="102"/>
                  </a:lnTo>
                  <a:lnTo>
                    <a:pt x="201" y="109"/>
                  </a:lnTo>
                  <a:lnTo>
                    <a:pt x="199" y="110"/>
                  </a:lnTo>
                  <a:lnTo>
                    <a:pt x="198" y="109"/>
                  </a:lnTo>
                  <a:lnTo>
                    <a:pt x="196" y="108"/>
                  </a:lnTo>
                  <a:lnTo>
                    <a:pt x="195" y="107"/>
                  </a:lnTo>
                  <a:lnTo>
                    <a:pt x="198" y="100"/>
                  </a:lnTo>
                  <a:lnTo>
                    <a:pt x="202" y="92"/>
                  </a:lnTo>
                  <a:lnTo>
                    <a:pt x="208" y="81"/>
                  </a:lnTo>
                  <a:lnTo>
                    <a:pt x="215" y="71"/>
                  </a:lnTo>
                  <a:lnTo>
                    <a:pt x="222" y="61"/>
                  </a:lnTo>
                  <a:lnTo>
                    <a:pt x="229" y="51"/>
                  </a:lnTo>
                  <a:lnTo>
                    <a:pt x="235" y="45"/>
                  </a:lnTo>
                  <a:lnTo>
                    <a:pt x="240" y="39"/>
                  </a:lnTo>
                  <a:lnTo>
                    <a:pt x="111" y="39"/>
                  </a:lnTo>
                  <a:lnTo>
                    <a:pt x="107" y="45"/>
                  </a:lnTo>
                  <a:lnTo>
                    <a:pt x="99" y="56"/>
                  </a:lnTo>
                  <a:lnTo>
                    <a:pt x="88" y="73"/>
                  </a:lnTo>
                  <a:lnTo>
                    <a:pt x="76" y="93"/>
                  </a:lnTo>
                  <a:lnTo>
                    <a:pt x="65" y="114"/>
                  </a:lnTo>
                  <a:lnTo>
                    <a:pt x="54" y="131"/>
                  </a:lnTo>
                  <a:lnTo>
                    <a:pt x="48" y="144"/>
                  </a:lnTo>
                  <a:lnTo>
                    <a:pt x="46" y="151"/>
                  </a:lnTo>
                  <a:lnTo>
                    <a:pt x="68" y="151"/>
                  </a:lnTo>
                  <a:lnTo>
                    <a:pt x="92" y="148"/>
                  </a:lnTo>
                  <a:lnTo>
                    <a:pt x="116" y="143"/>
                  </a:lnTo>
                  <a:lnTo>
                    <a:pt x="140" y="136"/>
                  </a:lnTo>
                  <a:lnTo>
                    <a:pt x="160" y="130"/>
                  </a:lnTo>
                  <a:lnTo>
                    <a:pt x="178" y="124"/>
                  </a:lnTo>
                  <a:lnTo>
                    <a:pt x="188" y="122"/>
                  </a:lnTo>
                  <a:lnTo>
                    <a:pt x="193" y="123"/>
                  </a:lnTo>
                  <a:lnTo>
                    <a:pt x="186" y="130"/>
                  </a:lnTo>
                  <a:lnTo>
                    <a:pt x="173" y="138"/>
                  </a:lnTo>
                  <a:lnTo>
                    <a:pt x="155" y="146"/>
                  </a:lnTo>
                  <a:lnTo>
                    <a:pt x="135" y="153"/>
                  </a:lnTo>
                  <a:lnTo>
                    <a:pt x="114" y="160"/>
                  </a:lnTo>
                  <a:lnTo>
                    <a:pt x="94" y="166"/>
                  </a:lnTo>
                  <a:lnTo>
                    <a:pt x="76" y="169"/>
                  </a:lnTo>
                  <a:lnTo>
                    <a:pt x="62" y="170"/>
                  </a:lnTo>
                  <a:lnTo>
                    <a:pt x="60" y="170"/>
                  </a:lnTo>
                  <a:lnTo>
                    <a:pt x="53" y="168"/>
                  </a:lnTo>
                  <a:lnTo>
                    <a:pt x="44" y="166"/>
                  </a:lnTo>
                  <a:lnTo>
                    <a:pt x="32" y="163"/>
                  </a:lnTo>
                  <a:lnTo>
                    <a:pt x="21" y="160"/>
                  </a:lnTo>
                  <a:lnTo>
                    <a:pt x="11" y="158"/>
                  </a:lnTo>
                  <a:lnTo>
                    <a:pt x="4" y="154"/>
                  </a:lnTo>
                  <a:lnTo>
                    <a:pt x="0" y="151"/>
                  </a:lnTo>
                  <a:lnTo>
                    <a:pt x="4" y="149"/>
                  </a:lnTo>
                  <a:lnTo>
                    <a:pt x="11" y="149"/>
                  </a:lnTo>
                  <a:lnTo>
                    <a:pt x="18" y="149"/>
                  </a:lnTo>
                  <a:lnTo>
                    <a:pt x="25" y="149"/>
                  </a:lnTo>
                  <a:lnTo>
                    <a:pt x="29" y="141"/>
                  </a:lnTo>
                  <a:lnTo>
                    <a:pt x="38" y="125"/>
                  </a:lnTo>
                  <a:lnTo>
                    <a:pt x="51" y="106"/>
                  </a:lnTo>
                  <a:lnTo>
                    <a:pt x="64" y="84"/>
                  </a:lnTo>
                  <a:lnTo>
                    <a:pt x="78" y="62"/>
                  </a:lnTo>
                  <a:lnTo>
                    <a:pt x="89" y="43"/>
                  </a:lnTo>
                  <a:lnTo>
                    <a:pt x="99" y="31"/>
                  </a:lnTo>
                  <a:lnTo>
                    <a:pt x="102" y="25"/>
                  </a:lnTo>
                  <a:lnTo>
                    <a:pt x="247" y="25"/>
                  </a:lnTo>
                  <a:lnTo>
                    <a:pt x="230" y="10"/>
                  </a:lnTo>
                  <a:lnTo>
                    <a:pt x="96" y="11"/>
                  </a:lnTo>
                  <a:lnTo>
                    <a:pt x="8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49"/>
            <p:cNvSpPr>
              <a:spLocks/>
            </p:cNvSpPr>
            <p:nvPr/>
          </p:nvSpPr>
          <p:spPr bwMode="auto">
            <a:xfrm>
              <a:off x="2871" y="3413"/>
              <a:ext cx="15" cy="24"/>
            </a:xfrm>
            <a:custGeom>
              <a:avLst/>
              <a:gdLst>
                <a:gd name="T0" fmla="*/ 14 w 15"/>
                <a:gd name="T1" fmla="*/ 1 h 48"/>
                <a:gd name="T2" fmla="*/ 8 w 15"/>
                <a:gd name="T3" fmla="*/ 1 h 48"/>
                <a:gd name="T4" fmla="*/ 3 w 15"/>
                <a:gd name="T5" fmla="*/ 1 h 48"/>
                <a:gd name="T6" fmla="*/ 0 w 15"/>
                <a:gd name="T7" fmla="*/ 1 h 48"/>
                <a:gd name="T8" fmla="*/ 0 w 15"/>
                <a:gd name="T9" fmla="*/ 1 h 48"/>
                <a:gd name="T10" fmla="*/ 1 w 15"/>
                <a:gd name="T11" fmla="*/ 1 h 48"/>
                <a:gd name="T12" fmla="*/ 4 w 15"/>
                <a:gd name="T13" fmla="*/ 1 h 48"/>
                <a:gd name="T14" fmla="*/ 8 w 15"/>
                <a:gd name="T15" fmla="*/ 1 h 48"/>
                <a:gd name="T16" fmla="*/ 13 w 15"/>
                <a:gd name="T17" fmla="*/ 0 h 48"/>
                <a:gd name="T18" fmla="*/ 13 w 15"/>
                <a:gd name="T19" fmla="*/ 1 h 48"/>
                <a:gd name="T20" fmla="*/ 14 w 15"/>
                <a:gd name="T21" fmla="*/ 1 h 48"/>
                <a:gd name="T22" fmla="*/ 15 w 15"/>
                <a:gd name="T23" fmla="*/ 1 h 48"/>
                <a:gd name="T24" fmla="*/ 14 w 15"/>
                <a:gd name="T25" fmla="*/ 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8"/>
                <a:gd name="T41" fmla="*/ 15 w 15"/>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8">
                  <a:moveTo>
                    <a:pt x="14" y="48"/>
                  </a:moveTo>
                  <a:lnTo>
                    <a:pt x="8" y="43"/>
                  </a:lnTo>
                  <a:lnTo>
                    <a:pt x="3" y="38"/>
                  </a:lnTo>
                  <a:lnTo>
                    <a:pt x="0" y="32"/>
                  </a:lnTo>
                  <a:lnTo>
                    <a:pt x="0" y="24"/>
                  </a:lnTo>
                  <a:lnTo>
                    <a:pt x="1" y="17"/>
                  </a:lnTo>
                  <a:lnTo>
                    <a:pt x="4" y="10"/>
                  </a:lnTo>
                  <a:lnTo>
                    <a:pt x="8" y="4"/>
                  </a:lnTo>
                  <a:lnTo>
                    <a:pt x="13" y="0"/>
                  </a:lnTo>
                  <a:lnTo>
                    <a:pt x="13" y="17"/>
                  </a:lnTo>
                  <a:lnTo>
                    <a:pt x="14" y="32"/>
                  </a:lnTo>
                  <a:lnTo>
                    <a:pt x="15" y="43"/>
                  </a:lnTo>
                  <a:lnTo>
                    <a:pt x="1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50"/>
            <p:cNvSpPr>
              <a:spLocks/>
            </p:cNvSpPr>
            <p:nvPr/>
          </p:nvSpPr>
          <p:spPr bwMode="auto">
            <a:xfrm>
              <a:off x="3027" y="3426"/>
              <a:ext cx="100" cy="36"/>
            </a:xfrm>
            <a:custGeom>
              <a:avLst/>
              <a:gdLst>
                <a:gd name="T0" fmla="*/ 87 w 100"/>
                <a:gd name="T1" fmla="*/ 0 h 73"/>
                <a:gd name="T2" fmla="*/ 92 w 100"/>
                <a:gd name="T3" fmla="*/ 0 h 73"/>
                <a:gd name="T4" fmla="*/ 97 w 100"/>
                <a:gd name="T5" fmla="*/ 0 h 73"/>
                <a:gd name="T6" fmla="*/ 100 w 100"/>
                <a:gd name="T7" fmla="*/ 0 h 73"/>
                <a:gd name="T8" fmla="*/ 100 w 100"/>
                <a:gd name="T9" fmla="*/ 0 h 73"/>
                <a:gd name="T10" fmla="*/ 97 w 100"/>
                <a:gd name="T11" fmla="*/ 0 h 73"/>
                <a:gd name="T12" fmla="*/ 93 w 100"/>
                <a:gd name="T13" fmla="*/ 0 h 73"/>
                <a:gd name="T14" fmla="*/ 87 w 100"/>
                <a:gd name="T15" fmla="*/ 0 h 73"/>
                <a:gd name="T16" fmla="*/ 82 w 100"/>
                <a:gd name="T17" fmla="*/ 0 h 73"/>
                <a:gd name="T18" fmla="*/ 73 w 100"/>
                <a:gd name="T19" fmla="*/ 0 h 73"/>
                <a:gd name="T20" fmla="*/ 65 w 100"/>
                <a:gd name="T21" fmla="*/ 0 h 73"/>
                <a:gd name="T22" fmla="*/ 56 w 100"/>
                <a:gd name="T23" fmla="*/ 0 h 73"/>
                <a:gd name="T24" fmla="*/ 48 w 100"/>
                <a:gd name="T25" fmla="*/ 0 h 73"/>
                <a:gd name="T26" fmla="*/ 41 w 100"/>
                <a:gd name="T27" fmla="*/ 0 h 73"/>
                <a:gd name="T28" fmla="*/ 33 w 100"/>
                <a:gd name="T29" fmla="*/ 0 h 73"/>
                <a:gd name="T30" fmla="*/ 26 w 100"/>
                <a:gd name="T31" fmla="*/ 0 h 73"/>
                <a:gd name="T32" fmla="*/ 18 w 100"/>
                <a:gd name="T33" fmla="*/ 0 h 73"/>
                <a:gd name="T34" fmla="*/ 15 w 100"/>
                <a:gd name="T35" fmla="*/ 0 h 73"/>
                <a:gd name="T36" fmla="*/ 13 w 100"/>
                <a:gd name="T37" fmla="*/ 0 h 73"/>
                <a:gd name="T38" fmla="*/ 12 w 100"/>
                <a:gd name="T39" fmla="*/ 0 h 73"/>
                <a:gd name="T40" fmla="*/ 13 w 100"/>
                <a:gd name="T41" fmla="*/ 0 h 73"/>
                <a:gd name="T42" fmla="*/ 20 w 100"/>
                <a:gd name="T43" fmla="*/ 0 h 73"/>
                <a:gd name="T44" fmla="*/ 27 w 100"/>
                <a:gd name="T45" fmla="*/ 0 h 73"/>
                <a:gd name="T46" fmla="*/ 35 w 100"/>
                <a:gd name="T47" fmla="*/ 0 h 73"/>
                <a:gd name="T48" fmla="*/ 43 w 100"/>
                <a:gd name="T49" fmla="*/ 0 h 73"/>
                <a:gd name="T50" fmla="*/ 52 w 100"/>
                <a:gd name="T51" fmla="*/ 0 h 73"/>
                <a:gd name="T52" fmla="*/ 58 w 100"/>
                <a:gd name="T53" fmla="*/ 0 h 73"/>
                <a:gd name="T54" fmla="*/ 62 w 100"/>
                <a:gd name="T55" fmla="*/ 0 h 73"/>
                <a:gd name="T56" fmla="*/ 63 w 100"/>
                <a:gd name="T57" fmla="*/ 0 h 73"/>
                <a:gd name="T58" fmla="*/ 52 w 100"/>
                <a:gd name="T59" fmla="*/ 0 h 73"/>
                <a:gd name="T60" fmla="*/ 41 w 100"/>
                <a:gd name="T61" fmla="*/ 0 h 73"/>
                <a:gd name="T62" fmla="*/ 30 w 100"/>
                <a:gd name="T63" fmla="*/ 0 h 73"/>
                <a:gd name="T64" fmla="*/ 22 w 100"/>
                <a:gd name="T65" fmla="*/ 0 h 73"/>
                <a:gd name="T66" fmla="*/ 15 w 100"/>
                <a:gd name="T67" fmla="*/ 0 h 73"/>
                <a:gd name="T68" fmla="*/ 8 w 100"/>
                <a:gd name="T69" fmla="*/ 0 h 73"/>
                <a:gd name="T70" fmla="*/ 5 w 100"/>
                <a:gd name="T71" fmla="*/ 0 h 73"/>
                <a:gd name="T72" fmla="*/ 1 w 100"/>
                <a:gd name="T73" fmla="*/ 0 h 73"/>
                <a:gd name="T74" fmla="*/ 0 w 100"/>
                <a:gd name="T75" fmla="*/ 0 h 73"/>
                <a:gd name="T76" fmla="*/ 0 w 100"/>
                <a:gd name="T77" fmla="*/ 0 h 73"/>
                <a:gd name="T78" fmla="*/ 2 w 100"/>
                <a:gd name="T79" fmla="*/ 0 h 73"/>
                <a:gd name="T80" fmla="*/ 6 w 100"/>
                <a:gd name="T81" fmla="*/ 0 h 73"/>
                <a:gd name="T82" fmla="*/ 11 w 100"/>
                <a:gd name="T83" fmla="*/ 0 h 73"/>
                <a:gd name="T84" fmla="*/ 16 w 100"/>
                <a:gd name="T85" fmla="*/ 0 h 73"/>
                <a:gd name="T86" fmla="*/ 23 w 100"/>
                <a:gd name="T87" fmla="*/ 0 h 73"/>
                <a:gd name="T88" fmla="*/ 30 w 100"/>
                <a:gd name="T89" fmla="*/ 0 h 73"/>
                <a:gd name="T90" fmla="*/ 39 w 100"/>
                <a:gd name="T91" fmla="*/ 0 h 73"/>
                <a:gd name="T92" fmla="*/ 47 w 100"/>
                <a:gd name="T93" fmla="*/ 0 h 73"/>
                <a:gd name="T94" fmla="*/ 55 w 100"/>
                <a:gd name="T95" fmla="*/ 0 h 73"/>
                <a:gd name="T96" fmla="*/ 63 w 100"/>
                <a:gd name="T97" fmla="*/ 0 h 73"/>
                <a:gd name="T98" fmla="*/ 70 w 100"/>
                <a:gd name="T99" fmla="*/ 0 h 73"/>
                <a:gd name="T100" fmla="*/ 78 w 100"/>
                <a:gd name="T101" fmla="*/ 0 h 73"/>
                <a:gd name="T102" fmla="*/ 82 w 100"/>
                <a:gd name="T103" fmla="*/ 0 h 73"/>
                <a:gd name="T104" fmla="*/ 87 w 100"/>
                <a:gd name="T105" fmla="*/ 0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73"/>
                <a:gd name="T161" fmla="*/ 100 w 100"/>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73">
                  <a:moveTo>
                    <a:pt x="87" y="5"/>
                  </a:moveTo>
                  <a:lnTo>
                    <a:pt x="92" y="11"/>
                  </a:lnTo>
                  <a:lnTo>
                    <a:pt x="97" y="16"/>
                  </a:lnTo>
                  <a:lnTo>
                    <a:pt x="100" y="23"/>
                  </a:lnTo>
                  <a:lnTo>
                    <a:pt x="100" y="30"/>
                  </a:lnTo>
                  <a:lnTo>
                    <a:pt x="97" y="29"/>
                  </a:lnTo>
                  <a:lnTo>
                    <a:pt x="93" y="23"/>
                  </a:lnTo>
                  <a:lnTo>
                    <a:pt x="87" y="17"/>
                  </a:lnTo>
                  <a:lnTo>
                    <a:pt x="82" y="13"/>
                  </a:lnTo>
                  <a:lnTo>
                    <a:pt x="73" y="11"/>
                  </a:lnTo>
                  <a:lnTo>
                    <a:pt x="65" y="9"/>
                  </a:lnTo>
                  <a:lnTo>
                    <a:pt x="56" y="9"/>
                  </a:lnTo>
                  <a:lnTo>
                    <a:pt x="48" y="11"/>
                  </a:lnTo>
                  <a:lnTo>
                    <a:pt x="41" y="14"/>
                  </a:lnTo>
                  <a:lnTo>
                    <a:pt x="33" y="19"/>
                  </a:lnTo>
                  <a:lnTo>
                    <a:pt x="26" y="26"/>
                  </a:lnTo>
                  <a:lnTo>
                    <a:pt x="18" y="34"/>
                  </a:lnTo>
                  <a:lnTo>
                    <a:pt x="15" y="37"/>
                  </a:lnTo>
                  <a:lnTo>
                    <a:pt x="13" y="41"/>
                  </a:lnTo>
                  <a:lnTo>
                    <a:pt x="12" y="45"/>
                  </a:lnTo>
                  <a:lnTo>
                    <a:pt x="13" y="50"/>
                  </a:lnTo>
                  <a:lnTo>
                    <a:pt x="20" y="58"/>
                  </a:lnTo>
                  <a:lnTo>
                    <a:pt x="27" y="62"/>
                  </a:lnTo>
                  <a:lnTo>
                    <a:pt x="35" y="66"/>
                  </a:lnTo>
                  <a:lnTo>
                    <a:pt x="43" y="67"/>
                  </a:lnTo>
                  <a:lnTo>
                    <a:pt x="52" y="67"/>
                  </a:lnTo>
                  <a:lnTo>
                    <a:pt x="58" y="66"/>
                  </a:lnTo>
                  <a:lnTo>
                    <a:pt x="62" y="66"/>
                  </a:lnTo>
                  <a:lnTo>
                    <a:pt x="63" y="67"/>
                  </a:lnTo>
                  <a:lnTo>
                    <a:pt x="52" y="70"/>
                  </a:lnTo>
                  <a:lnTo>
                    <a:pt x="41" y="73"/>
                  </a:lnTo>
                  <a:lnTo>
                    <a:pt x="30" y="73"/>
                  </a:lnTo>
                  <a:lnTo>
                    <a:pt x="22" y="70"/>
                  </a:lnTo>
                  <a:lnTo>
                    <a:pt x="15" y="68"/>
                  </a:lnTo>
                  <a:lnTo>
                    <a:pt x="8" y="64"/>
                  </a:lnTo>
                  <a:lnTo>
                    <a:pt x="5" y="58"/>
                  </a:lnTo>
                  <a:lnTo>
                    <a:pt x="1" y="51"/>
                  </a:lnTo>
                  <a:lnTo>
                    <a:pt x="0" y="44"/>
                  </a:lnTo>
                  <a:lnTo>
                    <a:pt x="0" y="37"/>
                  </a:lnTo>
                  <a:lnTo>
                    <a:pt x="2" y="31"/>
                  </a:lnTo>
                  <a:lnTo>
                    <a:pt x="6" y="26"/>
                  </a:lnTo>
                  <a:lnTo>
                    <a:pt x="11" y="21"/>
                  </a:lnTo>
                  <a:lnTo>
                    <a:pt x="16" y="16"/>
                  </a:lnTo>
                  <a:lnTo>
                    <a:pt x="23" y="12"/>
                  </a:lnTo>
                  <a:lnTo>
                    <a:pt x="30" y="7"/>
                  </a:lnTo>
                  <a:lnTo>
                    <a:pt x="39" y="5"/>
                  </a:lnTo>
                  <a:lnTo>
                    <a:pt x="47" y="2"/>
                  </a:lnTo>
                  <a:lnTo>
                    <a:pt x="55" y="1"/>
                  </a:lnTo>
                  <a:lnTo>
                    <a:pt x="63" y="0"/>
                  </a:lnTo>
                  <a:lnTo>
                    <a:pt x="70" y="0"/>
                  </a:lnTo>
                  <a:lnTo>
                    <a:pt x="78" y="1"/>
                  </a:lnTo>
                  <a:lnTo>
                    <a:pt x="82" y="2"/>
                  </a:lnTo>
                  <a:lnTo>
                    <a:pt x="8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51"/>
            <p:cNvSpPr>
              <a:spLocks/>
            </p:cNvSpPr>
            <p:nvPr/>
          </p:nvSpPr>
          <p:spPr bwMode="auto">
            <a:xfrm>
              <a:off x="3009" y="3470"/>
              <a:ext cx="121" cy="47"/>
            </a:xfrm>
            <a:custGeom>
              <a:avLst/>
              <a:gdLst>
                <a:gd name="T0" fmla="*/ 115 w 121"/>
                <a:gd name="T1" fmla="*/ 0 h 92"/>
                <a:gd name="T2" fmla="*/ 117 w 121"/>
                <a:gd name="T3" fmla="*/ 1 h 92"/>
                <a:gd name="T4" fmla="*/ 118 w 121"/>
                <a:gd name="T5" fmla="*/ 1 h 92"/>
                <a:gd name="T6" fmla="*/ 120 w 121"/>
                <a:gd name="T7" fmla="*/ 1 h 92"/>
                <a:gd name="T8" fmla="*/ 121 w 121"/>
                <a:gd name="T9" fmla="*/ 1 h 92"/>
                <a:gd name="T10" fmla="*/ 118 w 121"/>
                <a:gd name="T11" fmla="*/ 1 h 92"/>
                <a:gd name="T12" fmla="*/ 113 w 121"/>
                <a:gd name="T13" fmla="*/ 1 h 92"/>
                <a:gd name="T14" fmla="*/ 108 w 121"/>
                <a:gd name="T15" fmla="*/ 1 h 92"/>
                <a:gd name="T16" fmla="*/ 105 w 121"/>
                <a:gd name="T17" fmla="*/ 1 h 92"/>
                <a:gd name="T18" fmla="*/ 101 w 121"/>
                <a:gd name="T19" fmla="*/ 1 h 92"/>
                <a:gd name="T20" fmla="*/ 101 w 121"/>
                <a:gd name="T21" fmla="*/ 1 h 92"/>
                <a:gd name="T22" fmla="*/ 101 w 121"/>
                <a:gd name="T23" fmla="*/ 1 h 92"/>
                <a:gd name="T24" fmla="*/ 100 w 121"/>
                <a:gd name="T25" fmla="*/ 1 h 92"/>
                <a:gd name="T26" fmla="*/ 92 w 121"/>
                <a:gd name="T27" fmla="*/ 1 h 92"/>
                <a:gd name="T28" fmla="*/ 80 w 121"/>
                <a:gd name="T29" fmla="*/ 1 h 92"/>
                <a:gd name="T30" fmla="*/ 66 w 121"/>
                <a:gd name="T31" fmla="*/ 1 h 92"/>
                <a:gd name="T32" fmla="*/ 52 w 121"/>
                <a:gd name="T33" fmla="*/ 1 h 92"/>
                <a:gd name="T34" fmla="*/ 38 w 121"/>
                <a:gd name="T35" fmla="*/ 1 h 92"/>
                <a:gd name="T36" fmla="*/ 25 w 121"/>
                <a:gd name="T37" fmla="*/ 1 h 92"/>
                <a:gd name="T38" fmla="*/ 16 w 121"/>
                <a:gd name="T39" fmla="*/ 1 h 92"/>
                <a:gd name="T40" fmla="*/ 9 w 121"/>
                <a:gd name="T41" fmla="*/ 1 h 92"/>
                <a:gd name="T42" fmla="*/ 6 w 121"/>
                <a:gd name="T43" fmla="*/ 1 h 92"/>
                <a:gd name="T44" fmla="*/ 4 w 121"/>
                <a:gd name="T45" fmla="*/ 1 h 92"/>
                <a:gd name="T46" fmla="*/ 3 w 121"/>
                <a:gd name="T47" fmla="*/ 1 h 92"/>
                <a:gd name="T48" fmla="*/ 0 w 121"/>
                <a:gd name="T49" fmla="*/ 1 h 92"/>
                <a:gd name="T50" fmla="*/ 17 w 121"/>
                <a:gd name="T51" fmla="*/ 1 h 92"/>
                <a:gd name="T52" fmla="*/ 34 w 121"/>
                <a:gd name="T53" fmla="*/ 1 h 92"/>
                <a:gd name="T54" fmla="*/ 54 w 121"/>
                <a:gd name="T55" fmla="*/ 1 h 92"/>
                <a:gd name="T56" fmla="*/ 72 w 121"/>
                <a:gd name="T57" fmla="*/ 1 h 92"/>
                <a:gd name="T58" fmla="*/ 90 w 121"/>
                <a:gd name="T59" fmla="*/ 1 h 92"/>
                <a:gd name="T60" fmla="*/ 103 w 121"/>
                <a:gd name="T61" fmla="*/ 1 h 92"/>
                <a:gd name="T62" fmla="*/ 112 w 121"/>
                <a:gd name="T63" fmla="*/ 1 h 92"/>
                <a:gd name="T64" fmla="*/ 115 w 121"/>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115" y="0"/>
                  </a:moveTo>
                  <a:lnTo>
                    <a:pt x="117" y="13"/>
                  </a:lnTo>
                  <a:lnTo>
                    <a:pt x="118" y="34"/>
                  </a:lnTo>
                  <a:lnTo>
                    <a:pt x="120" y="60"/>
                  </a:lnTo>
                  <a:lnTo>
                    <a:pt x="121" y="81"/>
                  </a:lnTo>
                  <a:lnTo>
                    <a:pt x="118" y="84"/>
                  </a:lnTo>
                  <a:lnTo>
                    <a:pt x="113" y="86"/>
                  </a:lnTo>
                  <a:lnTo>
                    <a:pt x="108" y="89"/>
                  </a:lnTo>
                  <a:lnTo>
                    <a:pt x="105" y="92"/>
                  </a:lnTo>
                  <a:lnTo>
                    <a:pt x="101" y="82"/>
                  </a:lnTo>
                  <a:lnTo>
                    <a:pt x="101" y="61"/>
                  </a:lnTo>
                  <a:lnTo>
                    <a:pt x="101" y="39"/>
                  </a:lnTo>
                  <a:lnTo>
                    <a:pt x="100" y="22"/>
                  </a:lnTo>
                  <a:lnTo>
                    <a:pt x="92" y="26"/>
                  </a:lnTo>
                  <a:lnTo>
                    <a:pt x="80" y="33"/>
                  </a:lnTo>
                  <a:lnTo>
                    <a:pt x="66" y="40"/>
                  </a:lnTo>
                  <a:lnTo>
                    <a:pt x="52" y="47"/>
                  </a:lnTo>
                  <a:lnTo>
                    <a:pt x="38" y="54"/>
                  </a:lnTo>
                  <a:lnTo>
                    <a:pt x="25" y="59"/>
                  </a:lnTo>
                  <a:lnTo>
                    <a:pt x="16" y="61"/>
                  </a:lnTo>
                  <a:lnTo>
                    <a:pt x="9" y="61"/>
                  </a:lnTo>
                  <a:lnTo>
                    <a:pt x="6" y="62"/>
                  </a:lnTo>
                  <a:lnTo>
                    <a:pt x="4" y="61"/>
                  </a:lnTo>
                  <a:lnTo>
                    <a:pt x="3" y="60"/>
                  </a:lnTo>
                  <a:lnTo>
                    <a:pt x="0" y="58"/>
                  </a:lnTo>
                  <a:lnTo>
                    <a:pt x="17" y="51"/>
                  </a:lnTo>
                  <a:lnTo>
                    <a:pt x="34" y="43"/>
                  </a:lnTo>
                  <a:lnTo>
                    <a:pt x="54" y="33"/>
                  </a:lnTo>
                  <a:lnTo>
                    <a:pt x="72" y="23"/>
                  </a:lnTo>
                  <a:lnTo>
                    <a:pt x="90" y="15"/>
                  </a:lnTo>
                  <a:lnTo>
                    <a:pt x="103" y="7"/>
                  </a:lnTo>
                  <a:lnTo>
                    <a:pt x="112" y="2"/>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52"/>
            <p:cNvSpPr>
              <a:spLocks/>
            </p:cNvSpPr>
            <p:nvPr/>
          </p:nvSpPr>
          <p:spPr bwMode="auto">
            <a:xfrm>
              <a:off x="2507" y="3473"/>
              <a:ext cx="213" cy="76"/>
            </a:xfrm>
            <a:custGeom>
              <a:avLst/>
              <a:gdLst>
                <a:gd name="T0" fmla="*/ 111 w 213"/>
                <a:gd name="T1" fmla="*/ 0 h 153"/>
                <a:gd name="T2" fmla="*/ 114 w 213"/>
                <a:gd name="T3" fmla="*/ 0 h 153"/>
                <a:gd name="T4" fmla="*/ 118 w 213"/>
                <a:gd name="T5" fmla="*/ 0 h 153"/>
                <a:gd name="T6" fmla="*/ 119 w 213"/>
                <a:gd name="T7" fmla="*/ 0 h 153"/>
                <a:gd name="T8" fmla="*/ 119 w 213"/>
                <a:gd name="T9" fmla="*/ 0 h 153"/>
                <a:gd name="T10" fmla="*/ 132 w 213"/>
                <a:gd name="T11" fmla="*/ 0 h 153"/>
                <a:gd name="T12" fmla="*/ 146 w 213"/>
                <a:gd name="T13" fmla="*/ 0 h 153"/>
                <a:gd name="T14" fmla="*/ 163 w 213"/>
                <a:gd name="T15" fmla="*/ 0 h 153"/>
                <a:gd name="T16" fmla="*/ 178 w 213"/>
                <a:gd name="T17" fmla="*/ 0 h 153"/>
                <a:gd name="T18" fmla="*/ 192 w 213"/>
                <a:gd name="T19" fmla="*/ 0 h 153"/>
                <a:gd name="T20" fmla="*/ 204 w 213"/>
                <a:gd name="T21" fmla="*/ 0 h 153"/>
                <a:gd name="T22" fmla="*/ 211 w 213"/>
                <a:gd name="T23" fmla="*/ 0 h 153"/>
                <a:gd name="T24" fmla="*/ 213 w 213"/>
                <a:gd name="T25" fmla="*/ 0 h 153"/>
                <a:gd name="T26" fmla="*/ 205 w 213"/>
                <a:gd name="T27" fmla="*/ 0 h 153"/>
                <a:gd name="T28" fmla="*/ 192 w 213"/>
                <a:gd name="T29" fmla="*/ 0 h 153"/>
                <a:gd name="T30" fmla="*/ 179 w 213"/>
                <a:gd name="T31" fmla="*/ 0 h 153"/>
                <a:gd name="T32" fmla="*/ 163 w 213"/>
                <a:gd name="T33" fmla="*/ 0 h 153"/>
                <a:gd name="T34" fmla="*/ 147 w 213"/>
                <a:gd name="T35" fmla="*/ 0 h 153"/>
                <a:gd name="T36" fmla="*/ 131 w 213"/>
                <a:gd name="T37" fmla="*/ 0 h 153"/>
                <a:gd name="T38" fmla="*/ 116 w 213"/>
                <a:gd name="T39" fmla="*/ 0 h 153"/>
                <a:gd name="T40" fmla="*/ 102 w 213"/>
                <a:gd name="T41" fmla="*/ 0 h 153"/>
                <a:gd name="T42" fmla="*/ 89 w 213"/>
                <a:gd name="T43" fmla="*/ 0 h 153"/>
                <a:gd name="T44" fmla="*/ 75 w 213"/>
                <a:gd name="T45" fmla="*/ 0 h 153"/>
                <a:gd name="T46" fmla="*/ 62 w 213"/>
                <a:gd name="T47" fmla="*/ 0 h 153"/>
                <a:gd name="T48" fmla="*/ 49 w 213"/>
                <a:gd name="T49" fmla="*/ 0 h 153"/>
                <a:gd name="T50" fmla="*/ 37 w 213"/>
                <a:gd name="T51" fmla="*/ 0 h 153"/>
                <a:gd name="T52" fmla="*/ 29 w 213"/>
                <a:gd name="T53" fmla="*/ 0 h 153"/>
                <a:gd name="T54" fmla="*/ 23 w 213"/>
                <a:gd name="T55" fmla="*/ 0 h 153"/>
                <a:gd name="T56" fmla="*/ 20 w 213"/>
                <a:gd name="T57" fmla="*/ 0 h 153"/>
                <a:gd name="T58" fmla="*/ 17 w 213"/>
                <a:gd name="T59" fmla="*/ 0 h 153"/>
                <a:gd name="T60" fmla="*/ 10 w 213"/>
                <a:gd name="T61" fmla="*/ 0 h 153"/>
                <a:gd name="T62" fmla="*/ 3 w 213"/>
                <a:gd name="T63" fmla="*/ 0 h 153"/>
                <a:gd name="T64" fmla="*/ 0 w 213"/>
                <a:gd name="T65" fmla="*/ 0 h 153"/>
                <a:gd name="T66" fmla="*/ 2 w 213"/>
                <a:gd name="T67" fmla="*/ 0 h 153"/>
                <a:gd name="T68" fmla="*/ 4 w 213"/>
                <a:gd name="T69" fmla="*/ 0 h 153"/>
                <a:gd name="T70" fmla="*/ 9 w 213"/>
                <a:gd name="T71" fmla="*/ 0 h 153"/>
                <a:gd name="T72" fmla="*/ 16 w 213"/>
                <a:gd name="T73" fmla="*/ 0 h 153"/>
                <a:gd name="T74" fmla="*/ 22 w 213"/>
                <a:gd name="T75" fmla="*/ 0 h 153"/>
                <a:gd name="T76" fmla="*/ 30 w 213"/>
                <a:gd name="T77" fmla="*/ 0 h 153"/>
                <a:gd name="T78" fmla="*/ 42 w 213"/>
                <a:gd name="T79" fmla="*/ 0 h 153"/>
                <a:gd name="T80" fmla="*/ 55 w 213"/>
                <a:gd name="T81" fmla="*/ 0 h 153"/>
                <a:gd name="T82" fmla="*/ 66 w 213"/>
                <a:gd name="T83" fmla="*/ 0 h 153"/>
                <a:gd name="T84" fmla="*/ 78 w 213"/>
                <a:gd name="T85" fmla="*/ 0 h 153"/>
                <a:gd name="T86" fmla="*/ 87 w 213"/>
                <a:gd name="T87" fmla="*/ 0 h 153"/>
                <a:gd name="T88" fmla="*/ 93 w 213"/>
                <a:gd name="T89" fmla="*/ 0 h 153"/>
                <a:gd name="T90" fmla="*/ 96 w 213"/>
                <a:gd name="T91" fmla="*/ 0 h 153"/>
                <a:gd name="T92" fmla="*/ 98 w 213"/>
                <a:gd name="T93" fmla="*/ 0 h 153"/>
                <a:gd name="T94" fmla="*/ 99 w 213"/>
                <a:gd name="T95" fmla="*/ 0 h 153"/>
                <a:gd name="T96" fmla="*/ 100 w 213"/>
                <a:gd name="T97" fmla="*/ 0 h 153"/>
                <a:gd name="T98" fmla="*/ 97 w 213"/>
                <a:gd name="T99" fmla="*/ 0 h 153"/>
                <a:gd name="T100" fmla="*/ 95 w 213"/>
                <a:gd name="T101" fmla="*/ 0 h 153"/>
                <a:gd name="T102" fmla="*/ 93 w 213"/>
                <a:gd name="T103" fmla="*/ 0 h 153"/>
                <a:gd name="T104" fmla="*/ 95 w 213"/>
                <a:gd name="T105" fmla="*/ 0 h 153"/>
                <a:gd name="T106" fmla="*/ 100 w 213"/>
                <a:gd name="T107" fmla="*/ 0 h 153"/>
                <a:gd name="T108" fmla="*/ 104 w 213"/>
                <a:gd name="T109" fmla="*/ 0 h 153"/>
                <a:gd name="T110" fmla="*/ 107 w 213"/>
                <a:gd name="T111" fmla="*/ 0 h 153"/>
                <a:gd name="T112" fmla="*/ 111 w 213"/>
                <a:gd name="T113" fmla="*/ 0 h 1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3"/>
                <a:gd name="T172" fmla="*/ 0 h 153"/>
                <a:gd name="T173" fmla="*/ 213 w 213"/>
                <a:gd name="T174" fmla="*/ 153 h 1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3" h="153">
                  <a:moveTo>
                    <a:pt x="111" y="9"/>
                  </a:moveTo>
                  <a:lnTo>
                    <a:pt x="114" y="12"/>
                  </a:lnTo>
                  <a:lnTo>
                    <a:pt x="118" y="17"/>
                  </a:lnTo>
                  <a:lnTo>
                    <a:pt x="119" y="21"/>
                  </a:lnTo>
                  <a:lnTo>
                    <a:pt x="119" y="27"/>
                  </a:lnTo>
                  <a:lnTo>
                    <a:pt x="132" y="38"/>
                  </a:lnTo>
                  <a:lnTo>
                    <a:pt x="146" y="54"/>
                  </a:lnTo>
                  <a:lnTo>
                    <a:pt x="163" y="73"/>
                  </a:lnTo>
                  <a:lnTo>
                    <a:pt x="178" y="95"/>
                  </a:lnTo>
                  <a:lnTo>
                    <a:pt x="192" y="116"/>
                  </a:lnTo>
                  <a:lnTo>
                    <a:pt x="204" y="134"/>
                  </a:lnTo>
                  <a:lnTo>
                    <a:pt x="211" y="147"/>
                  </a:lnTo>
                  <a:lnTo>
                    <a:pt x="213" y="153"/>
                  </a:lnTo>
                  <a:lnTo>
                    <a:pt x="205" y="145"/>
                  </a:lnTo>
                  <a:lnTo>
                    <a:pt x="192" y="131"/>
                  </a:lnTo>
                  <a:lnTo>
                    <a:pt x="179" y="115"/>
                  </a:lnTo>
                  <a:lnTo>
                    <a:pt x="163" y="97"/>
                  </a:lnTo>
                  <a:lnTo>
                    <a:pt x="147" y="79"/>
                  </a:lnTo>
                  <a:lnTo>
                    <a:pt x="131" y="61"/>
                  </a:lnTo>
                  <a:lnTo>
                    <a:pt x="116" y="46"/>
                  </a:lnTo>
                  <a:lnTo>
                    <a:pt x="102" y="33"/>
                  </a:lnTo>
                  <a:lnTo>
                    <a:pt x="89" y="38"/>
                  </a:lnTo>
                  <a:lnTo>
                    <a:pt x="75" y="44"/>
                  </a:lnTo>
                  <a:lnTo>
                    <a:pt x="62" y="53"/>
                  </a:lnTo>
                  <a:lnTo>
                    <a:pt x="49" y="61"/>
                  </a:lnTo>
                  <a:lnTo>
                    <a:pt x="37" y="70"/>
                  </a:lnTo>
                  <a:lnTo>
                    <a:pt x="29" y="77"/>
                  </a:lnTo>
                  <a:lnTo>
                    <a:pt x="23" y="83"/>
                  </a:lnTo>
                  <a:lnTo>
                    <a:pt x="20" y="85"/>
                  </a:lnTo>
                  <a:lnTo>
                    <a:pt x="17" y="91"/>
                  </a:lnTo>
                  <a:lnTo>
                    <a:pt x="10" y="102"/>
                  </a:lnTo>
                  <a:lnTo>
                    <a:pt x="3" y="111"/>
                  </a:lnTo>
                  <a:lnTo>
                    <a:pt x="0" y="116"/>
                  </a:lnTo>
                  <a:lnTo>
                    <a:pt x="2" y="104"/>
                  </a:lnTo>
                  <a:lnTo>
                    <a:pt x="4" y="93"/>
                  </a:lnTo>
                  <a:lnTo>
                    <a:pt x="9" y="81"/>
                  </a:lnTo>
                  <a:lnTo>
                    <a:pt x="16" y="72"/>
                  </a:lnTo>
                  <a:lnTo>
                    <a:pt x="22" y="68"/>
                  </a:lnTo>
                  <a:lnTo>
                    <a:pt x="30" y="61"/>
                  </a:lnTo>
                  <a:lnTo>
                    <a:pt x="42" y="53"/>
                  </a:lnTo>
                  <a:lnTo>
                    <a:pt x="55" y="43"/>
                  </a:lnTo>
                  <a:lnTo>
                    <a:pt x="66" y="35"/>
                  </a:lnTo>
                  <a:lnTo>
                    <a:pt x="78" y="28"/>
                  </a:lnTo>
                  <a:lnTo>
                    <a:pt x="87" y="24"/>
                  </a:lnTo>
                  <a:lnTo>
                    <a:pt x="93" y="21"/>
                  </a:lnTo>
                  <a:lnTo>
                    <a:pt x="96" y="19"/>
                  </a:lnTo>
                  <a:lnTo>
                    <a:pt x="98" y="17"/>
                  </a:lnTo>
                  <a:lnTo>
                    <a:pt x="99" y="15"/>
                  </a:lnTo>
                  <a:lnTo>
                    <a:pt x="100" y="13"/>
                  </a:lnTo>
                  <a:lnTo>
                    <a:pt x="97" y="11"/>
                  </a:lnTo>
                  <a:lnTo>
                    <a:pt x="95" y="6"/>
                  </a:lnTo>
                  <a:lnTo>
                    <a:pt x="93" y="3"/>
                  </a:lnTo>
                  <a:lnTo>
                    <a:pt x="95" y="0"/>
                  </a:lnTo>
                  <a:lnTo>
                    <a:pt x="100" y="1"/>
                  </a:lnTo>
                  <a:lnTo>
                    <a:pt x="104" y="3"/>
                  </a:lnTo>
                  <a:lnTo>
                    <a:pt x="107" y="6"/>
                  </a:lnTo>
                  <a:lnTo>
                    <a:pt x="1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5" name="Freeform 53"/>
            <p:cNvSpPr>
              <a:spLocks/>
            </p:cNvSpPr>
            <p:nvPr/>
          </p:nvSpPr>
          <p:spPr bwMode="auto">
            <a:xfrm>
              <a:off x="2995" y="3496"/>
              <a:ext cx="82" cy="24"/>
            </a:xfrm>
            <a:custGeom>
              <a:avLst/>
              <a:gdLst>
                <a:gd name="T0" fmla="*/ 82 w 82"/>
                <a:gd name="T1" fmla="*/ 1 h 47"/>
                <a:gd name="T2" fmla="*/ 80 w 82"/>
                <a:gd name="T3" fmla="*/ 1 h 47"/>
                <a:gd name="T4" fmla="*/ 74 w 82"/>
                <a:gd name="T5" fmla="*/ 1 h 47"/>
                <a:gd name="T6" fmla="*/ 65 w 82"/>
                <a:gd name="T7" fmla="*/ 1 h 47"/>
                <a:gd name="T8" fmla="*/ 54 w 82"/>
                <a:gd name="T9" fmla="*/ 1 h 47"/>
                <a:gd name="T10" fmla="*/ 41 w 82"/>
                <a:gd name="T11" fmla="*/ 1 h 47"/>
                <a:gd name="T12" fmla="*/ 30 w 82"/>
                <a:gd name="T13" fmla="*/ 1 h 47"/>
                <a:gd name="T14" fmla="*/ 18 w 82"/>
                <a:gd name="T15" fmla="*/ 1 h 47"/>
                <a:gd name="T16" fmla="*/ 7 w 82"/>
                <a:gd name="T17" fmla="*/ 1 h 47"/>
                <a:gd name="T18" fmla="*/ 5 w 82"/>
                <a:gd name="T19" fmla="*/ 1 h 47"/>
                <a:gd name="T20" fmla="*/ 3 w 82"/>
                <a:gd name="T21" fmla="*/ 1 h 47"/>
                <a:gd name="T22" fmla="*/ 0 w 82"/>
                <a:gd name="T23" fmla="*/ 1 h 47"/>
                <a:gd name="T24" fmla="*/ 0 w 82"/>
                <a:gd name="T25" fmla="*/ 1 h 47"/>
                <a:gd name="T26" fmla="*/ 10 w 82"/>
                <a:gd name="T27" fmla="*/ 1 h 47"/>
                <a:gd name="T28" fmla="*/ 20 w 82"/>
                <a:gd name="T29" fmla="*/ 1 h 47"/>
                <a:gd name="T30" fmla="*/ 31 w 82"/>
                <a:gd name="T31" fmla="*/ 1 h 47"/>
                <a:gd name="T32" fmla="*/ 41 w 82"/>
                <a:gd name="T33" fmla="*/ 1 h 47"/>
                <a:gd name="T34" fmla="*/ 52 w 82"/>
                <a:gd name="T35" fmla="*/ 1 h 47"/>
                <a:gd name="T36" fmla="*/ 61 w 82"/>
                <a:gd name="T37" fmla="*/ 1 h 47"/>
                <a:gd name="T38" fmla="*/ 71 w 82"/>
                <a:gd name="T39" fmla="*/ 1 h 47"/>
                <a:gd name="T40" fmla="*/ 78 w 82"/>
                <a:gd name="T41" fmla="*/ 0 h 47"/>
                <a:gd name="T42" fmla="*/ 82 w 82"/>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47"/>
                <a:gd name="T68" fmla="*/ 82 w 82"/>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47">
                  <a:moveTo>
                    <a:pt x="82" y="1"/>
                  </a:moveTo>
                  <a:lnTo>
                    <a:pt x="80" y="4"/>
                  </a:lnTo>
                  <a:lnTo>
                    <a:pt x="74" y="9"/>
                  </a:lnTo>
                  <a:lnTo>
                    <a:pt x="65" y="16"/>
                  </a:lnTo>
                  <a:lnTo>
                    <a:pt x="54" y="24"/>
                  </a:lnTo>
                  <a:lnTo>
                    <a:pt x="41" y="32"/>
                  </a:lnTo>
                  <a:lnTo>
                    <a:pt x="30" y="39"/>
                  </a:lnTo>
                  <a:lnTo>
                    <a:pt x="18" y="44"/>
                  </a:lnTo>
                  <a:lnTo>
                    <a:pt x="7" y="47"/>
                  </a:lnTo>
                  <a:lnTo>
                    <a:pt x="5" y="45"/>
                  </a:lnTo>
                  <a:lnTo>
                    <a:pt x="3" y="42"/>
                  </a:lnTo>
                  <a:lnTo>
                    <a:pt x="0" y="39"/>
                  </a:lnTo>
                  <a:lnTo>
                    <a:pt x="0" y="36"/>
                  </a:lnTo>
                  <a:lnTo>
                    <a:pt x="10" y="32"/>
                  </a:lnTo>
                  <a:lnTo>
                    <a:pt x="20" y="27"/>
                  </a:lnTo>
                  <a:lnTo>
                    <a:pt x="31" y="23"/>
                  </a:lnTo>
                  <a:lnTo>
                    <a:pt x="41" y="18"/>
                  </a:lnTo>
                  <a:lnTo>
                    <a:pt x="52" y="12"/>
                  </a:lnTo>
                  <a:lnTo>
                    <a:pt x="61" y="8"/>
                  </a:lnTo>
                  <a:lnTo>
                    <a:pt x="71" y="3"/>
                  </a:lnTo>
                  <a:lnTo>
                    <a:pt x="78" y="0"/>
                  </a:lnTo>
                  <a:lnTo>
                    <a:pt x="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6" name="Freeform 54"/>
            <p:cNvSpPr>
              <a:spLocks/>
            </p:cNvSpPr>
            <p:nvPr/>
          </p:nvSpPr>
          <p:spPr bwMode="auto">
            <a:xfrm>
              <a:off x="3006" y="3500"/>
              <a:ext cx="80" cy="30"/>
            </a:xfrm>
            <a:custGeom>
              <a:avLst/>
              <a:gdLst>
                <a:gd name="T0" fmla="*/ 3 w 80"/>
                <a:gd name="T1" fmla="*/ 1 h 59"/>
                <a:gd name="T2" fmla="*/ 1 w 80"/>
                <a:gd name="T3" fmla="*/ 1 h 59"/>
                <a:gd name="T4" fmla="*/ 0 w 80"/>
                <a:gd name="T5" fmla="*/ 1 h 59"/>
                <a:gd name="T6" fmla="*/ 0 w 80"/>
                <a:gd name="T7" fmla="*/ 1 h 59"/>
                <a:gd name="T8" fmla="*/ 1 w 80"/>
                <a:gd name="T9" fmla="*/ 1 h 59"/>
                <a:gd name="T10" fmla="*/ 4 w 80"/>
                <a:gd name="T11" fmla="*/ 1 h 59"/>
                <a:gd name="T12" fmla="*/ 9 w 80"/>
                <a:gd name="T13" fmla="*/ 1 h 59"/>
                <a:gd name="T14" fmla="*/ 15 w 80"/>
                <a:gd name="T15" fmla="*/ 1 h 59"/>
                <a:gd name="T16" fmla="*/ 21 w 80"/>
                <a:gd name="T17" fmla="*/ 1 h 59"/>
                <a:gd name="T18" fmla="*/ 26 w 80"/>
                <a:gd name="T19" fmla="*/ 1 h 59"/>
                <a:gd name="T20" fmla="*/ 30 w 80"/>
                <a:gd name="T21" fmla="*/ 1 h 59"/>
                <a:gd name="T22" fmla="*/ 34 w 80"/>
                <a:gd name="T23" fmla="*/ 1 h 59"/>
                <a:gd name="T24" fmla="*/ 36 w 80"/>
                <a:gd name="T25" fmla="*/ 1 h 59"/>
                <a:gd name="T26" fmla="*/ 39 w 80"/>
                <a:gd name="T27" fmla="*/ 1 h 59"/>
                <a:gd name="T28" fmla="*/ 44 w 80"/>
                <a:gd name="T29" fmla="*/ 1 h 59"/>
                <a:gd name="T30" fmla="*/ 50 w 80"/>
                <a:gd name="T31" fmla="*/ 1 h 59"/>
                <a:gd name="T32" fmla="*/ 59 w 80"/>
                <a:gd name="T33" fmla="*/ 1 h 59"/>
                <a:gd name="T34" fmla="*/ 66 w 80"/>
                <a:gd name="T35" fmla="*/ 1 h 59"/>
                <a:gd name="T36" fmla="*/ 71 w 80"/>
                <a:gd name="T37" fmla="*/ 1 h 59"/>
                <a:gd name="T38" fmla="*/ 77 w 80"/>
                <a:gd name="T39" fmla="*/ 1 h 59"/>
                <a:gd name="T40" fmla="*/ 80 w 80"/>
                <a:gd name="T41" fmla="*/ 0 h 59"/>
                <a:gd name="T42" fmla="*/ 80 w 80"/>
                <a:gd name="T43" fmla="*/ 1 h 59"/>
                <a:gd name="T44" fmla="*/ 76 w 80"/>
                <a:gd name="T45" fmla="*/ 1 h 59"/>
                <a:gd name="T46" fmla="*/ 69 w 80"/>
                <a:gd name="T47" fmla="*/ 1 h 59"/>
                <a:gd name="T48" fmla="*/ 60 w 80"/>
                <a:gd name="T49" fmla="*/ 1 h 59"/>
                <a:gd name="T50" fmla="*/ 48 w 80"/>
                <a:gd name="T51" fmla="*/ 1 h 59"/>
                <a:gd name="T52" fmla="*/ 35 w 80"/>
                <a:gd name="T53" fmla="*/ 1 h 59"/>
                <a:gd name="T54" fmla="*/ 20 w 80"/>
                <a:gd name="T55" fmla="*/ 1 h 59"/>
                <a:gd name="T56" fmla="*/ 3 w 8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59"/>
                <a:gd name="T89" fmla="*/ 80 w 8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59">
                  <a:moveTo>
                    <a:pt x="3" y="59"/>
                  </a:moveTo>
                  <a:lnTo>
                    <a:pt x="1" y="56"/>
                  </a:lnTo>
                  <a:lnTo>
                    <a:pt x="0" y="54"/>
                  </a:lnTo>
                  <a:lnTo>
                    <a:pt x="0" y="53"/>
                  </a:lnTo>
                  <a:lnTo>
                    <a:pt x="1" y="51"/>
                  </a:lnTo>
                  <a:lnTo>
                    <a:pt x="4" y="48"/>
                  </a:lnTo>
                  <a:lnTo>
                    <a:pt x="9" y="46"/>
                  </a:lnTo>
                  <a:lnTo>
                    <a:pt x="15" y="44"/>
                  </a:lnTo>
                  <a:lnTo>
                    <a:pt x="21" y="40"/>
                  </a:lnTo>
                  <a:lnTo>
                    <a:pt x="26" y="37"/>
                  </a:lnTo>
                  <a:lnTo>
                    <a:pt x="30" y="34"/>
                  </a:lnTo>
                  <a:lnTo>
                    <a:pt x="34" y="32"/>
                  </a:lnTo>
                  <a:lnTo>
                    <a:pt x="36" y="31"/>
                  </a:lnTo>
                  <a:lnTo>
                    <a:pt x="39" y="30"/>
                  </a:lnTo>
                  <a:lnTo>
                    <a:pt x="44" y="26"/>
                  </a:lnTo>
                  <a:lnTo>
                    <a:pt x="50" y="22"/>
                  </a:lnTo>
                  <a:lnTo>
                    <a:pt x="59" y="16"/>
                  </a:lnTo>
                  <a:lnTo>
                    <a:pt x="66" y="10"/>
                  </a:lnTo>
                  <a:lnTo>
                    <a:pt x="71" y="6"/>
                  </a:lnTo>
                  <a:lnTo>
                    <a:pt x="77" y="1"/>
                  </a:lnTo>
                  <a:lnTo>
                    <a:pt x="80" y="0"/>
                  </a:lnTo>
                  <a:lnTo>
                    <a:pt x="80" y="4"/>
                  </a:lnTo>
                  <a:lnTo>
                    <a:pt x="76" y="11"/>
                  </a:lnTo>
                  <a:lnTo>
                    <a:pt x="69" y="21"/>
                  </a:lnTo>
                  <a:lnTo>
                    <a:pt x="60" y="29"/>
                  </a:lnTo>
                  <a:lnTo>
                    <a:pt x="48" y="38"/>
                  </a:lnTo>
                  <a:lnTo>
                    <a:pt x="35" y="47"/>
                  </a:lnTo>
                  <a:lnTo>
                    <a:pt x="20" y="54"/>
                  </a:lnTo>
                  <a:lnTo>
                    <a:pt x="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7" name="Freeform 55"/>
            <p:cNvSpPr>
              <a:spLocks/>
            </p:cNvSpPr>
            <p:nvPr/>
          </p:nvSpPr>
          <p:spPr bwMode="auto">
            <a:xfrm>
              <a:off x="2485" y="3521"/>
              <a:ext cx="320" cy="77"/>
            </a:xfrm>
            <a:custGeom>
              <a:avLst/>
              <a:gdLst>
                <a:gd name="T0" fmla="*/ 320 w 320"/>
                <a:gd name="T1" fmla="*/ 0 h 155"/>
                <a:gd name="T2" fmla="*/ 319 w 320"/>
                <a:gd name="T3" fmla="*/ 0 h 155"/>
                <a:gd name="T4" fmla="*/ 314 w 320"/>
                <a:gd name="T5" fmla="*/ 0 h 155"/>
                <a:gd name="T6" fmla="*/ 305 w 320"/>
                <a:gd name="T7" fmla="*/ 0 h 155"/>
                <a:gd name="T8" fmla="*/ 293 w 320"/>
                <a:gd name="T9" fmla="*/ 0 h 155"/>
                <a:gd name="T10" fmla="*/ 278 w 320"/>
                <a:gd name="T11" fmla="*/ 0 h 155"/>
                <a:gd name="T12" fmla="*/ 260 w 320"/>
                <a:gd name="T13" fmla="*/ 0 h 155"/>
                <a:gd name="T14" fmla="*/ 240 w 320"/>
                <a:gd name="T15" fmla="*/ 0 h 155"/>
                <a:gd name="T16" fmla="*/ 218 w 320"/>
                <a:gd name="T17" fmla="*/ 0 h 155"/>
                <a:gd name="T18" fmla="*/ 198 w 320"/>
                <a:gd name="T19" fmla="*/ 0 h 155"/>
                <a:gd name="T20" fmla="*/ 174 w 320"/>
                <a:gd name="T21" fmla="*/ 0 h 155"/>
                <a:gd name="T22" fmla="*/ 149 w 320"/>
                <a:gd name="T23" fmla="*/ 0 h 155"/>
                <a:gd name="T24" fmla="*/ 126 w 320"/>
                <a:gd name="T25" fmla="*/ 0 h 155"/>
                <a:gd name="T26" fmla="*/ 104 w 320"/>
                <a:gd name="T27" fmla="*/ 0 h 155"/>
                <a:gd name="T28" fmla="*/ 86 w 320"/>
                <a:gd name="T29" fmla="*/ 0 h 155"/>
                <a:gd name="T30" fmla="*/ 74 w 320"/>
                <a:gd name="T31" fmla="*/ 0 h 155"/>
                <a:gd name="T32" fmla="*/ 70 w 320"/>
                <a:gd name="T33" fmla="*/ 0 h 155"/>
                <a:gd name="T34" fmla="*/ 50 w 320"/>
                <a:gd name="T35" fmla="*/ 0 h 155"/>
                <a:gd name="T36" fmla="*/ 33 w 320"/>
                <a:gd name="T37" fmla="*/ 0 h 155"/>
                <a:gd name="T38" fmla="*/ 21 w 320"/>
                <a:gd name="T39" fmla="*/ 0 h 155"/>
                <a:gd name="T40" fmla="*/ 12 w 320"/>
                <a:gd name="T41" fmla="*/ 0 h 155"/>
                <a:gd name="T42" fmla="*/ 6 w 320"/>
                <a:gd name="T43" fmla="*/ 0 h 155"/>
                <a:gd name="T44" fmla="*/ 3 w 320"/>
                <a:gd name="T45" fmla="*/ 0 h 155"/>
                <a:gd name="T46" fmla="*/ 0 w 320"/>
                <a:gd name="T47" fmla="*/ 0 h 155"/>
                <a:gd name="T48" fmla="*/ 0 w 320"/>
                <a:gd name="T49" fmla="*/ 0 h 155"/>
                <a:gd name="T50" fmla="*/ 10 w 320"/>
                <a:gd name="T51" fmla="*/ 0 h 155"/>
                <a:gd name="T52" fmla="*/ 20 w 320"/>
                <a:gd name="T53" fmla="*/ 0 h 155"/>
                <a:gd name="T54" fmla="*/ 32 w 320"/>
                <a:gd name="T55" fmla="*/ 0 h 155"/>
                <a:gd name="T56" fmla="*/ 44 w 320"/>
                <a:gd name="T57" fmla="*/ 0 h 155"/>
                <a:gd name="T58" fmla="*/ 55 w 320"/>
                <a:gd name="T59" fmla="*/ 0 h 155"/>
                <a:gd name="T60" fmla="*/ 68 w 320"/>
                <a:gd name="T61" fmla="*/ 0 h 155"/>
                <a:gd name="T62" fmla="*/ 81 w 320"/>
                <a:gd name="T63" fmla="*/ 0 h 155"/>
                <a:gd name="T64" fmla="*/ 95 w 320"/>
                <a:gd name="T65" fmla="*/ 0 h 155"/>
                <a:gd name="T66" fmla="*/ 108 w 320"/>
                <a:gd name="T67" fmla="*/ 0 h 155"/>
                <a:gd name="T68" fmla="*/ 121 w 320"/>
                <a:gd name="T69" fmla="*/ 0 h 155"/>
                <a:gd name="T70" fmla="*/ 134 w 320"/>
                <a:gd name="T71" fmla="*/ 0 h 155"/>
                <a:gd name="T72" fmla="*/ 146 w 320"/>
                <a:gd name="T73" fmla="*/ 0 h 155"/>
                <a:gd name="T74" fmla="*/ 158 w 320"/>
                <a:gd name="T75" fmla="*/ 0 h 155"/>
                <a:gd name="T76" fmla="*/ 169 w 320"/>
                <a:gd name="T77" fmla="*/ 0 h 155"/>
                <a:gd name="T78" fmla="*/ 180 w 320"/>
                <a:gd name="T79" fmla="*/ 0 h 155"/>
                <a:gd name="T80" fmla="*/ 189 w 320"/>
                <a:gd name="T81" fmla="*/ 0 h 155"/>
                <a:gd name="T82" fmla="*/ 200 w 320"/>
                <a:gd name="T83" fmla="*/ 0 h 155"/>
                <a:gd name="T84" fmla="*/ 209 w 320"/>
                <a:gd name="T85" fmla="*/ 0 h 155"/>
                <a:gd name="T86" fmla="*/ 219 w 320"/>
                <a:gd name="T87" fmla="*/ 0 h 155"/>
                <a:gd name="T88" fmla="*/ 228 w 320"/>
                <a:gd name="T89" fmla="*/ 0 h 155"/>
                <a:gd name="T90" fmla="*/ 238 w 320"/>
                <a:gd name="T91" fmla="*/ 0 h 155"/>
                <a:gd name="T92" fmla="*/ 246 w 320"/>
                <a:gd name="T93" fmla="*/ 0 h 155"/>
                <a:gd name="T94" fmla="*/ 255 w 320"/>
                <a:gd name="T95" fmla="*/ 0 h 155"/>
                <a:gd name="T96" fmla="*/ 263 w 320"/>
                <a:gd name="T97" fmla="*/ 0 h 155"/>
                <a:gd name="T98" fmla="*/ 269 w 320"/>
                <a:gd name="T99" fmla="*/ 0 h 155"/>
                <a:gd name="T100" fmla="*/ 275 w 320"/>
                <a:gd name="T101" fmla="*/ 0 h 155"/>
                <a:gd name="T102" fmla="*/ 282 w 320"/>
                <a:gd name="T103" fmla="*/ 0 h 155"/>
                <a:gd name="T104" fmla="*/ 290 w 320"/>
                <a:gd name="T105" fmla="*/ 0 h 155"/>
                <a:gd name="T106" fmla="*/ 299 w 320"/>
                <a:gd name="T107" fmla="*/ 0 h 155"/>
                <a:gd name="T108" fmla="*/ 306 w 320"/>
                <a:gd name="T109" fmla="*/ 0 h 155"/>
                <a:gd name="T110" fmla="*/ 313 w 320"/>
                <a:gd name="T111" fmla="*/ 0 h 155"/>
                <a:gd name="T112" fmla="*/ 320 w 320"/>
                <a:gd name="T113" fmla="*/ 0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
                <a:gd name="T172" fmla="*/ 0 h 155"/>
                <a:gd name="T173" fmla="*/ 320 w 320"/>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 h="155">
                  <a:moveTo>
                    <a:pt x="320" y="4"/>
                  </a:moveTo>
                  <a:lnTo>
                    <a:pt x="319" y="14"/>
                  </a:lnTo>
                  <a:lnTo>
                    <a:pt x="314" y="28"/>
                  </a:lnTo>
                  <a:lnTo>
                    <a:pt x="305" y="44"/>
                  </a:lnTo>
                  <a:lnTo>
                    <a:pt x="293" y="63"/>
                  </a:lnTo>
                  <a:lnTo>
                    <a:pt x="278" y="81"/>
                  </a:lnTo>
                  <a:lnTo>
                    <a:pt x="260" y="98"/>
                  </a:lnTo>
                  <a:lnTo>
                    <a:pt x="240" y="114"/>
                  </a:lnTo>
                  <a:lnTo>
                    <a:pt x="218" y="128"/>
                  </a:lnTo>
                  <a:lnTo>
                    <a:pt x="198" y="139"/>
                  </a:lnTo>
                  <a:lnTo>
                    <a:pt x="174" y="147"/>
                  </a:lnTo>
                  <a:lnTo>
                    <a:pt x="149" y="151"/>
                  </a:lnTo>
                  <a:lnTo>
                    <a:pt x="126" y="154"/>
                  </a:lnTo>
                  <a:lnTo>
                    <a:pt x="104" y="155"/>
                  </a:lnTo>
                  <a:lnTo>
                    <a:pt x="86" y="155"/>
                  </a:lnTo>
                  <a:lnTo>
                    <a:pt x="74" y="154"/>
                  </a:lnTo>
                  <a:lnTo>
                    <a:pt x="70" y="154"/>
                  </a:lnTo>
                  <a:lnTo>
                    <a:pt x="50" y="147"/>
                  </a:lnTo>
                  <a:lnTo>
                    <a:pt x="33" y="140"/>
                  </a:lnTo>
                  <a:lnTo>
                    <a:pt x="21" y="131"/>
                  </a:lnTo>
                  <a:lnTo>
                    <a:pt x="12" y="122"/>
                  </a:lnTo>
                  <a:lnTo>
                    <a:pt x="6" y="114"/>
                  </a:lnTo>
                  <a:lnTo>
                    <a:pt x="3" y="109"/>
                  </a:lnTo>
                  <a:lnTo>
                    <a:pt x="0" y="104"/>
                  </a:lnTo>
                  <a:lnTo>
                    <a:pt x="0" y="103"/>
                  </a:lnTo>
                  <a:lnTo>
                    <a:pt x="10" y="110"/>
                  </a:lnTo>
                  <a:lnTo>
                    <a:pt x="20" y="117"/>
                  </a:lnTo>
                  <a:lnTo>
                    <a:pt x="32" y="122"/>
                  </a:lnTo>
                  <a:lnTo>
                    <a:pt x="44" y="127"/>
                  </a:lnTo>
                  <a:lnTo>
                    <a:pt x="55" y="131"/>
                  </a:lnTo>
                  <a:lnTo>
                    <a:pt x="68" y="133"/>
                  </a:lnTo>
                  <a:lnTo>
                    <a:pt x="81" y="135"/>
                  </a:lnTo>
                  <a:lnTo>
                    <a:pt x="95" y="135"/>
                  </a:lnTo>
                  <a:lnTo>
                    <a:pt x="108" y="136"/>
                  </a:lnTo>
                  <a:lnTo>
                    <a:pt x="121" y="136"/>
                  </a:lnTo>
                  <a:lnTo>
                    <a:pt x="134" y="135"/>
                  </a:lnTo>
                  <a:lnTo>
                    <a:pt x="146" y="134"/>
                  </a:lnTo>
                  <a:lnTo>
                    <a:pt x="158" y="132"/>
                  </a:lnTo>
                  <a:lnTo>
                    <a:pt x="169" y="129"/>
                  </a:lnTo>
                  <a:lnTo>
                    <a:pt x="180" y="127"/>
                  </a:lnTo>
                  <a:lnTo>
                    <a:pt x="189" y="124"/>
                  </a:lnTo>
                  <a:lnTo>
                    <a:pt x="200" y="118"/>
                  </a:lnTo>
                  <a:lnTo>
                    <a:pt x="209" y="112"/>
                  </a:lnTo>
                  <a:lnTo>
                    <a:pt x="219" y="105"/>
                  </a:lnTo>
                  <a:lnTo>
                    <a:pt x="228" y="99"/>
                  </a:lnTo>
                  <a:lnTo>
                    <a:pt x="238" y="93"/>
                  </a:lnTo>
                  <a:lnTo>
                    <a:pt x="246" y="86"/>
                  </a:lnTo>
                  <a:lnTo>
                    <a:pt x="255" y="78"/>
                  </a:lnTo>
                  <a:lnTo>
                    <a:pt x="263" y="69"/>
                  </a:lnTo>
                  <a:lnTo>
                    <a:pt x="269" y="61"/>
                  </a:lnTo>
                  <a:lnTo>
                    <a:pt x="275" y="50"/>
                  </a:lnTo>
                  <a:lnTo>
                    <a:pt x="282" y="37"/>
                  </a:lnTo>
                  <a:lnTo>
                    <a:pt x="290" y="25"/>
                  </a:lnTo>
                  <a:lnTo>
                    <a:pt x="299" y="13"/>
                  </a:lnTo>
                  <a:lnTo>
                    <a:pt x="306" y="4"/>
                  </a:lnTo>
                  <a:lnTo>
                    <a:pt x="313" y="0"/>
                  </a:lnTo>
                  <a:lnTo>
                    <a:pt x="3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56"/>
            <p:cNvSpPr>
              <a:spLocks/>
            </p:cNvSpPr>
            <p:nvPr/>
          </p:nvSpPr>
          <p:spPr bwMode="auto">
            <a:xfrm>
              <a:off x="2737" y="3525"/>
              <a:ext cx="27" cy="16"/>
            </a:xfrm>
            <a:custGeom>
              <a:avLst/>
              <a:gdLst>
                <a:gd name="T0" fmla="*/ 24 w 27"/>
                <a:gd name="T1" fmla="*/ 0 h 34"/>
                <a:gd name="T2" fmla="*/ 26 w 27"/>
                <a:gd name="T3" fmla="*/ 0 h 34"/>
                <a:gd name="T4" fmla="*/ 26 w 27"/>
                <a:gd name="T5" fmla="*/ 0 h 34"/>
                <a:gd name="T6" fmla="*/ 27 w 27"/>
                <a:gd name="T7" fmla="*/ 0 h 34"/>
                <a:gd name="T8" fmla="*/ 27 w 27"/>
                <a:gd name="T9" fmla="*/ 0 h 34"/>
                <a:gd name="T10" fmla="*/ 21 w 27"/>
                <a:gd name="T11" fmla="*/ 0 h 34"/>
                <a:gd name="T12" fmla="*/ 16 w 27"/>
                <a:gd name="T13" fmla="*/ 0 h 34"/>
                <a:gd name="T14" fmla="*/ 11 w 27"/>
                <a:gd name="T15" fmla="*/ 0 h 34"/>
                <a:gd name="T16" fmla="*/ 13 w 27"/>
                <a:gd name="T17" fmla="*/ 0 h 34"/>
                <a:gd name="T18" fmla="*/ 15 w 27"/>
                <a:gd name="T19" fmla="*/ 0 h 34"/>
                <a:gd name="T20" fmla="*/ 20 w 27"/>
                <a:gd name="T21" fmla="*/ 0 h 34"/>
                <a:gd name="T22" fmla="*/ 24 w 27"/>
                <a:gd name="T23" fmla="*/ 0 h 34"/>
                <a:gd name="T24" fmla="*/ 24 w 27"/>
                <a:gd name="T25" fmla="*/ 0 h 34"/>
                <a:gd name="T26" fmla="*/ 21 w 27"/>
                <a:gd name="T27" fmla="*/ 0 h 34"/>
                <a:gd name="T28" fmla="*/ 17 w 27"/>
                <a:gd name="T29" fmla="*/ 0 h 34"/>
                <a:gd name="T30" fmla="*/ 14 w 27"/>
                <a:gd name="T31" fmla="*/ 0 h 34"/>
                <a:gd name="T32" fmla="*/ 10 w 27"/>
                <a:gd name="T33" fmla="*/ 0 h 34"/>
                <a:gd name="T34" fmla="*/ 6 w 27"/>
                <a:gd name="T35" fmla="*/ 0 h 34"/>
                <a:gd name="T36" fmla="*/ 3 w 27"/>
                <a:gd name="T37" fmla="*/ 0 h 34"/>
                <a:gd name="T38" fmla="*/ 2 w 27"/>
                <a:gd name="T39" fmla="*/ 0 h 34"/>
                <a:gd name="T40" fmla="*/ 0 w 27"/>
                <a:gd name="T41" fmla="*/ 0 h 34"/>
                <a:gd name="T42" fmla="*/ 0 w 27"/>
                <a:gd name="T43" fmla="*/ 0 h 34"/>
                <a:gd name="T44" fmla="*/ 1 w 27"/>
                <a:gd name="T45" fmla="*/ 0 h 34"/>
                <a:gd name="T46" fmla="*/ 3 w 27"/>
                <a:gd name="T47" fmla="*/ 0 h 34"/>
                <a:gd name="T48" fmla="*/ 6 w 27"/>
                <a:gd name="T49" fmla="*/ 0 h 34"/>
                <a:gd name="T50" fmla="*/ 10 w 27"/>
                <a:gd name="T51" fmla="*/ 0 h 34"/>
                <a:gd name="T52" fmla="*/ 15 w 27"/>
                <a:gd name="T53" fmla="*/ 0 h 34"/>
                <a:gd name="T54" fmla="*/ 21 w 27"/>
                <a:gd name="T55" fmla="*/ 0 h 34"/>
                <a:gd name="T56" fmla="*/ 24 w 27"/>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34"/>
                <a:gd name="T89" fmla="*/ 27 w 27"/>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34">
                  <a:moveTo>
                    <a:pt x="24" y="4"/>
                  </a:moveTo>
                  <a:lnTo>
                    <a:pt x="26" y="6"/>
                  </a:lnTo>
                  <a:lnTo>
                    <a:pt x="26" y="7"/>
                  </a:lnTo>
                  <a:lnTo>
                    <a:pt x="27" y="9"/>
                  </a:lnTo>
                  <a:lnTo>
                    <a:pt x="27" y="12"/>
                  </a:lnTo>
                  <a:lnTo>
                    <a:pt x="21" y="12"/>
                  </a:lnTo>
                  <a:lnTo>
                    <a:pt x="16" y="12"/>
                  </a:lnTo>
                  <a:lnTo>
                    <a:pt x="11" y="14"/>
                  </a:lnTo>
                  <a:lnTo>
                    <a:pt x="13" y="20"/>
                  </a:lnTo>
                  <a:lnTo>
                    <a:pt x="15" y="23"/>
                  </a:lnTo>
                  <a:lnTo>
                    <a:pt x="20" y="23"/>
                  </a:lnTo>
                  <a:lnTo>
                    <a:pt x="24" y="26"/>
                  </a:lnTo>
                  <a:lnTo>
                    <a:pt x="24" y="31"/>
                  </a:lnTo>
                  <a:lnTo>
                    <a:pt x="21" y="34"/>
                  </a:lnTo>
                  <a:lnTo>
                    <a:pt x="17" y="34"/>
                  </a:lnTo>
                  <a:lnTo>
                    <a:pt x="14" y="34"/>
                  </a:lnTo>
                  <a:lnTo>
                    <a:pt x="10" y="33"/>
                  </a:lnTo>
                  <a:lnTo>
                    <a:pt x="6" y="31"/>
                  </a:lnTo>
                  <a:lnTo>
                    <a:pt x="3" y="28"/>
                  </a:lnTo>
                  <a:lnTo>
                    <a:pt x="2" y="26"/>
                  </a:lnTo>
                  <a:lnTo>
                    <a:pt x="0" y="22"/>
                  </a:lnTo>
                  <a:lnTo>
                    <a:pt x="0" y="18"/>
                  </a:lnTo>
                  <a:lnTo>
                    <a:pt x="1" y="12"/>
                  </a:lnTo>
                  <a:lnTo>
                    <a:pt x="3" y="7"/>
                  </a:lnTo>
                  <a:lnTo>
                    <a:pt x="6" y="4"/>
                  </a:lnTo>
                  <a:lnTo>
                    <a:pt x="10" y="1"/>
                  </a:lnTo>
                  <a:lnTo>
                    <a:pt x="15" y="0"/>
                  </a:lnTo>
                  <a:lnTo>
                    <a:pt x="21"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57"/>
            <p:cNvSpPr>
              <a:spLocks/>
            </p:cNvSpPr>
            <p:nvPr/>
          </p:nvSpPr>
          <p:spPr bwMode="auto">
            <a:xfrm>
              <a:off x="2549" y="3643"/>
              <a:ext cx="27" cy="42"/>
            </a:xfrm>
            <a:custGeom>
              <a:avLst/>
              <a:gdLst>
                <a:gd name="T0" fmla="*/ 27 w 27"/>
                <a:gd name="T1" fmla="*/ 1 h 84"/>
                <a:gd name="T2" fmla="*/ 25 w 27"/>
                <a:gd name="T3" fmla="*/ 1 h 84"/>
                <a:gd name="T4" fmla="*/ 22 w 27"/>
                <a:gd name="T5" fmla="*/ 1 h 84"/>
                <a:gd name="T6" fmla="*/ 20 w 27"/>
                <a:gd name="T7" fmla="*/ 1 h 84"/>
                <a:gd name="T8" fmla="*/ 22 w 27"/>
                <a:gd name="T9" fmla="*/ 1 h 84"/>
                <a:gd name="T10" fmla="*/ 22 w 27"/>
                <a:gd name="T11" fmla="*/ 1 h 84"/>
                <a:gd name="T12" fmla="*/ 20 w 27"/>
                <a:gd name="T13" fmla="*/ 1 h 84"/>
                <a:gd name="T14" fmla="*/ 15 w 27"/>
                <a:gd name="T15" fmla="*/ 1 h 84"/>
                <a:gd name="T16" fmla="*/ 9 w 27"/>
                <a:gd name="T17" fmla="*/ 1 h 84"/>
                <a:gd name="T18" fmla="*/ 6 w 27"/>
                <a:gd name="T19" fmla="*/ 1 h 84"/>
                <a:gd name="T20" fmla="*/ 3 w 27"/>
                <a:gd name="T21" fmla="*/ 1 h 84"/>
                <a:gd name="T22" fmla="*/ 1 w 27"/>
                <a:gd name="T23" fmla="*/ 1 h 84"/>
                <a:gd name="T24" fmla="*/ 0 w 27"/>
                <a:gd name="T25" fmla="*/ 1 h 84"/>
                <a:gd name="T26" fmla="*/ 3 w 27"/>
                <a:gd name="T27" fmla="*/ 1 h 84"/>
                <a:gd name="T28" fmla="*/ 9 w 27"/>
                <a:gd name="T29" fmla="*/ 1 h 84"/>
                <a:gd name="T30" fmla="*/ 13 w 27"/>
                <a:gd name="T31" fmla="*/ 1 h 84"/>
                <a:gd name="T32" fmla="*/ 11 w 27"/>
                <a:gd name="T33" fmla="*/ 1 h 84"/>
                <a:gd name="T34" fmla="*/ 10 w 27"/>
                <a:gd name="T35" fmla="*/ 1 h 84"/>
                <a:gd name="T36" fmla="*/ 9 w 27"/>
                <a:gd name="T37" fmla="*/ 1 h 84"/>
                <a:gd name="T38" fmla="*/ 8 w 27"/>
                <a:gd name="T39" fmla="*/ 1 h 84"/>
                <a:gd name="T40" fmla="*/ 9 w 27"/>
                <a:gd name="T41" fmla="*/ 1 h 84"/>
                <a:gd name="T42" fmla="*/ 13 w 27"/>
                <a:gd name="T43" fmla="*/ 1 h 84"/>
                <a:gd name="T44" fmla="*/ 15 w 27"/>
                <a:gd name="T45" fmla="*/ 1 h 84"/>
                <a:gd name="T46" fmla="*/ 16 w 27"/>
                <a:gd name="T47" fmla="*/ 1 h 84"/>
                <a:gd name="T48" fmla="*/ 17 w 27"/>
                <a:gd name="T49" fmla="*/ 1 h 84"/>
                <a:gd name="T50" fmla="*/ 16 w 27"/>
                <a:gd name="T51" fmla="*/ 1 h 84"/>
                <a:gd name="T52" fmla="*/ 13 w 27"/>
                <a:gd name="T53" fmla="*/ 1 h 84"/>
                <a:gd name="T54" fmla="*/ 11 w 27"/>
                <a:gd name="T55" fmla="*/ 1 h 84"/>
                <a:gd name="T56" fmla="*/ 15 w 27"/>
                <a:gd name="T57" fmla="*/ 0 h 84"/>
                <a:gd name="T58" fmla="*/ 21 w 27"/>
                <a:gd name="T59" fmla="*/ 1 h 84"/>
                <a:gd name="T60" fmla="*/ 23 w 27"/>
                <a:gd name="T61" fmla="*/ 1 h 84"/>
                <a:gd name="T62" fmla="*/ 24 w 27"/>
                <a:gd name="T63" fmla="*/ 1 h 84"/>
                <a:gd name="T64" fmla="*/ 27 w 27"/>
                <a:gd name="T65" fmla="*/ 1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84"/>
                <a:gd name="T101" fmla="*/ 27 w 2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84">
                  <a:moveTo>
                    <a:pt x="27" y="20"/>
                  </a:moveTo>
                  <a:lnTo>
                    <a:pt x="25" y="30"/>
                  </a:lnTo>
                  <a:lnTo>
                    <a:pt x="22" y="38"/>
                  </a:lnTo>
                  <a:lnTo>
                    <a:pt x="20" y="46"/>
                  </a:lnTo>
                  <a:lnTo>
                    <a:pt x="22" y="55"/>
                  </a:lnTo>
                  <a:lnTo>
                    <a:pt x="22" y="63"/>
                  </a:lnTo>
                  <a:lnTo>
                    <a:pt x="20" y="70"/>
                  </a:lnTo>
                  <a:lnTo>
                    <a:pt x="15" y="77"/>
                  </a:lnTo>
                  <a:lnTo>
                    <a:pt x="9" y="84"/>
                  </a:lnTo>
                  <a:lnTo>
                    <a:pt x="6" y="84"/>
                  </a:lnTo>
                  <a:lnTo>
                    <a:pt x="3" y="83"/>
                  </a:lnTo>
                  <a:lnTo>
                    <a:pt x="1" y="81"/>
                  </a:lnTo>
                  <a:lnTo>
                    <a:pt x="0" y="79"/>
                  </a:lnTo>
                  <a:lnTo>
                    <a:pt x="3" y="72"/>
                  </a:lnTo>
                  <a:lnTo>
                    <a:pt x="9" y="67"/>
                  </a:lnTo>
                  <a:lnTo>
                    <a:pt x="13" y="60"/>
                  </a:lnTo>
                  <a:lnTo>
                    <a:pt x="11" y="50"/>
                  </a:lnTo>
                  <a:lnTo>
                    <a:pt x="10" y="47"/>
                  </a:lnTo>
                  <a:lnTo>
                    <a:pt x="9" y="43"/>
                  </a:lnTo>
                  <a:lnTo>
                    <a:pt x="8" y="40"/>
                  </a:lnTo>
                  <a:lnTo>
                    <a:pt x="9" y="37"/>
                  </a:lnTo>
                  <a:lnTo>
                    <a:pt x="13" y="32"/>
                  </a:lnTo>
                  <a:lnTo>
                    <a:pt x="15" y="27"/>
                  </a:lnTo>
                  <a:lnTo>
                    <a:pt x="16" y="22"/>
                  </a:lnTo>
                  <a:lnTo>
                    <a:pt x="17" y="16"/>
                  </a:lnTo>
                  <a:lnTo>
                    <a:pt x="16" y="11"/>
                  </a:lnTo>
                  <a:lnTo>
                    <a:pt x="13" y="8"/>
                  </a:lnTo>
                  <a:lnTo>
                    <a:pt x="11" y="3"/>
                  </a:lnTo>
                  <a:lnTo>
                    <a:pt x="15" y="0"/>
                  </a:lnTo>
                  <a:lnTo>
                    <a:pt x="21" y="2"/>
                  </a:lnTo>
                  <a:lnTo>
                    <a:pt x="23" y="8"/>
                  </a:lnTo>
                  <a:lnTo>
                    <a:pt x="24" y="13"/>
                  </a:lnTo>
                  <a:lnTo>
                    <a:pt x="2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58"/>
            <p:cNvSpPr>
              <a:spLocks/>
            </p:cNvSpPr>
            <p:nvPr/>
          </p:nvSpPr>
          <p:spPr bwMode="auto">
            <a:xfrm>
              <a:off x="2619" y="3088"/>
              <a:ext cx="386" cy="363"/>
            </a:xfrm>
            <a:custGeom>
              <a:avLst/>
              <a:gdLst>
                <a:gd name="T0" fmla="*/ 352 w 386"/>
                <a:gd name="T1" fmla="*/ 1 h 725"/>
                <a:gd name="T2" fmla="*/ 319 w 386"/>
                <a:gd name="T3" fmla="*/ 1 h 725"/>
                <a:gd name="T4" fmla="*/ 288 w 386"/>
                <a:gd name="T5" fmla="*/ 1 h 725"/>
                <a:gd name="T6" fmla="*/ 261 w 386"/>
                <a:gd name="T7" fmla="*/ 1 h 725"/>
                <a:gd name="T8" fmla="*/ 277 w 386"/>
                <a:gd name="T9" fmla="*/ 1 h 725"/>
                <a:gd name="T10" fmla="*/ 234 w 386"/>
                <a:gd name="T11" fmla="*/ 1 h 725"/>
                <a:gd name="T12" fmla="*/ 193 w 386"/>
                <a:gd name="T13" fmla="*/ 1 h 725"/>
                <a:gd name="T14" fmla="*/ 149 w 386"/>
                <a:gd name="T15" fmla="*/ 1 h 725"/>
                <a:gd name="T16" fmla="*/ 87 w 386"/>
                <a:gd name="T17" fmla="*/ 1 h 725"/>
                <a:gd name="T18" fmla="*/ 159 w 386"/>
                <a:gd name="T19" fmla="*/ 1 h 725"/>
                <a:gd name="T20" fmla="*/ 140 w 386"/>
                <a:gd name="T21" fmla="*/ 1 h 725"/>
                <a:gd name="T22" fmla="*/ 113 w 386"/>
                <a:gd name="T23" fmla="*/ 1 h 725"/>
                <a:gd name="T24" fmla="*/ 62 w 386"/>
                <a:gd name="T25" fmla="*/ 1 h 725"/>
                <a:gd name="T26" fmla="*/ 71 w 386"/>
                <a:gd name="T27" fmla="*/ 1 h 725"/>
                <a:gd name="T28" fmla="*/ 106 w 386"/>
                <a:gd name="T29" fmla="*/ 1 h 725"/>
                <a:gd name="T30" fmla="*/ 59 w 386"/>
                <a:gd name="T31" fmla="*/ 1 h 725"/>
                <a:gd name="T32" fmla="*/ 10 w 386"/>
                <a:gd name="T33" fmla="*/ 1 h 725"/>
                <a:gd name="T34" fmla="*/ 21 w 386"/>
                <a:gd name="T35" fmla="*/ 1 h 725"/>
                <a:gd name="T36" fmla="*/ 86 w 386"/>
                <a:gd name="T37" fmla="*/ 1 h 725"/>
                <a:gd name="T38" fmla="*/ 182 w 386"/>
                <a:gd name="T39" fmla="*/ 1 h 725"/>
                <a:gd name="T40" fmla="*/ 179 w 386"/>
                <a:gd name="T41" fmla="*/ 1 h 725"/>
                <a:gd name="T42" fmla="*/ 207 w 386"/>
                <a:gd name="T43" fmla="*/ 1 h 725"/>
                <a:gd name="T44" fmla="*/ 206 w 386"/>
                <a:gd name="T45" fmla="*/ 1 h 725"/>
                <a:gd name="T46" fmla="*/ 192 w 386"/>
                <a:gd name="T47" fmla="*/ 1 h 725"/>
                <a:gd name="T48" fmla="*/ 112 w 386"/>
                <a:gd name="T49" fmla="*/ 1 h 725"/>
                <a:gd name="T50" fmla="*/ 132 w 386"/>
                <a:gd name="T51" fmla="*/ 1 h 725"/>
                <a:gd name="T52" fmla="*/ 160 w 386"/>
                <a:gd name="T53" fmla="*/ 1 h 725"/>
                <a:gd name="T54" fmla="*/ 203 w 386"/>
                <a:gd name="T55" fmla="*/ 1 h 725"/>
                <a:gd name="T56" fmla="*/ 235 w 386"/>
                <a:gd name="T57" fmla="*/ 1 h 725"/>
                <a:gd name="T58" fmla="*/ 243 w 386"/>
                <a:gd name="T59" fmla="*/ 1 h 725"/>
                <a:gd name="T60" fmla="*/ 216 w 386"/>
                <a:gd name="T61" fmla="*/ 1 h 725"/>
                <a:gd name="T62" fmla="*/ 168 w 386"/>
                <a:gd name="T63" fmla="*/ 1 h 725"/>
                <a:gd name="T64" fmla="*/ 182 w 386"/>
                <a:gd name="T65" fmla="*/ 1 h 725"/>
                <a:gd name="T66" fmla="*/ 212 w 386"/>
                <a:gd name="T67" fmla="*/ 1 h 725"/>
                <a:gd name="T68" fmla="*/ 179 w 386"/>
                <a:gd name="T69" fmla="*/ 1 h 725"/>
                <a:gd name="T70" fmla="*/ 205 w 386"/>
                <a:gd name="T71" fmla="*/ 1 h 725"/>
                <a:gd name="T72" fmla="*/ 239 w 386"/>
                <a:gd name="T73" fmla="*/ 1 h 725"/>
                <a:gd name="T74" fmla="*/ 246 w 386"/>
                <a:gd name="T75" fmla="*/ 1 h 725"/>
                <a:gd name="T76" fmla="*/ 279 w 386"/>
                <a:gd name="T77" fmla="*/ 1 h 725"/>
                <a:gd name="T78" fmla="*/ 303 w 386"/>
                <a:gd name="T79" fmla="*/ 1 h 725"/>
                <a:gd name="T80" fmla="*/ 302 w 386"/>
                <a:gd name="T81" fmla="*/ 1 h 725"/>
                <a:gd name="T82" fmla="*/ 266 w 386"/>
                <a:gd name="T83" fmla="*/ 1 h 725"/>
                <a:gd name="T84" fmla="*/ 234 w 386"/>
                <a:gd name="T85" fmla="*/ 1 h 725"/>
                <a:gd name="T86" fmla="*/ 246 w 386"/>
                <a:gd name="T87" fmla="*/ 1 h 725"/>
                <a:gd name="T88" fmla="*/ 259 w 386"/>
                <a:gd name="T89" fmla="*/ 1 h 725"/>
                <a:gd name="T90" fmla="*/ 281 w 386"/>
                <a:gd name="T91" fmla="*/ 1 h 725"/>
                <a:gd name="T92" fmla="*/ 340 w 386"/>
                <a:gd name="T93" fmla="*/ 1 h 725"/>
                <a:gd name="T94" fmla="*/ 273 w 386"/>
                <a:gd name="T95" fmla="*/ 1 h 725"/>
                <a:gd name="T96" fmla="*/ 270 w 386"/>
                <a:gd name="T97" fmla="*/ 1 h 725"/>
                <a:gd name="T98" fmla="*/ 299 w 386"/>
                <a:gd name="T99" fmla="*/ 1 h 725"/>
                <a:gd name="T100" fmla="*/ 328 w 386"/>
                <a:gd name="T101" fmla="*/ 1 h 725"/>
                <a:gd name="T102" fmla="*/ 360 w 386"/>
                <a:gd name="T103" fmla="*/ 1 h 725"/>
                <a:gd name="T104" fmla="*/ 324 w 386"/>
                <a:gd name="T105" fmla="*/ 1 h 725"/>
                <a:gd name="T106" fmla="*/ 273 w 386"/>
                <a:gd name="T107" fmla="*/ 1 h 725"/>
                <a:gd name="T108" fmla="*/ 327 w 386"/>
                <a:gd name="T109" fmla="*/ 1 h 725"/>
                <a:gd name="T110" fmla="*/ 368 w 386"/>
                <a:gd name="T111" fmla="*/ 1 h 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6"/>
                <a:gd name="T169" fmla="*/ 0 h 725"/>
                <a:gd name="T170" fmla="*/ 386 w 386"/>
                <a:gd name="T171" fmla="*/ 725 h 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6" h="725">
                  <a:moveTo>
                    <a:pt x="386" y="214"/>
                  </a:moveTo>
                  <a:lnTo>
                    <a:pt x="381" y="200"/>
                  </a:lnTo>
                  <a:lnTo>
                    <a:pt x="375" y="187"/>
                  </a:lnTo>
                  <a:lnTo>
                    <a:pt x="369" y="174"/>
                  </a:lnTo>
                  <a:lnTo>
                    <a:pt x="361" y="161"/>
                  </a:lnTo>
                  <a:lnTo>
                    <a:pt x="352" y="150"/>
                  </a:lnTo>
                  <a:lnTo>
                    <a:pt x="340" y="140"/>
                  </a:lnTo>
                  <a:lnTo>
                    <a:pt x="327" y="132"/>
                  </a:lnTo>
                  <a:lnTo>
                    <a:pt x="313" y="128"/>
                  </a:lnTo>
                  <a:lnTo>
                    <a:pt x="314" y="114"/>
                  </a:lnTo>
                  <a:lnTo>
                    <a:pt x="316" y="91"/>
                  </a:lnTo>
                  <a:lnTo>
                    <a:pt x="319" y="69"/>
                  </a:lnTo>
                  <a:lnTo>
                    <a:pt x="320" y="60"/>
                  </a:lnTo>
                  <a:lnTo>
                    <a:pt x="315" y="67"/>
                  </a:lnTo>
                  <a:lnTo>
                    <a:pt x="306" y="89"/>
                  </a:lnTo>
                  <a:lnTo>
                    <a:pt x="296" y="112"/>
                  </a:lnTo>
                  <a:lnTo>
                    <a:pt x="292" y="123"/>
                  </a:lnTo>
                  <a:lnTo>
                    <a:pt x="288" y="119"/>
                  </a:lnTo>
                  <a:lnTo>
                    <a:pt x="285" y="115"/>
                  </a:lnTo>
                  <a:lnTo>
                    <a:pt x="280" y="112"/>
                  </a:lnTo>
                  <a:lnTo>
                    <a:pt x="276" y="108"/>
                  </a:lnTo>
                  <a:lnTo>
                    <a:pt x="270" y="106"/>
                  </a:lnTo>
                  <a:lnTo>
                    <a:pt x="266" y="102"/>
                  </a:lnTo>
                  <a:lnTo>
                    <a:pt x="261" y="100"/>
                  </a:lnTo>
                  <a:lnTo>
                    <a:pt x="256" y="98"/>
                  </a:lnTo>
                  <a:lnTo>
                    <a:pt x="260" y="89"/>
                  </a:lnTo>
                  <a:lnTo>
                    <a:pt x="269" y="69"/>
                  </a:lnTo>
                  <a:lnTo>
                    <a:pt x="277" y="46"/>
                  </a:lnTo>
                  <a:lnTo>
                    <a:pt x="280" y="30"/>
                  </a:lnTo>
                  <a:lnTo>
                    <a:pt x="277" y="32"/>
                  </a:lnTo>
                  <a:lnTo>
                    <a:pt x="273" y="37"/>
                  </a:lnTo>
                  <a:lnTo>
                    <a:pt x="267" y="46"/>
                  </a:lnTo>
                  <a:lnTo>
                    <a:pt x="259" y="56"/>
                  </a:lnTo>
                  <a:lnTo>
                    <a:pt x="250" y="67"/>
                  </a:lnTo>
                  <a:lnTo>
                    <a:pt x="242" y="78"/>
                  </a:lnTo>
                  <a:lnTo>
                    <a:pt x="234" y="87"/>
                  </a:lnTo>
                  <a:lnTo>
                    <a:pt x="227" y="94"/>
                  </a:lnTo>
                  <a:lnTo>
                    <a:pt x="220" y="95"/>
                  </a:lnTo>
                  <a:lnTo>
                    <a:pt x="213" y="98"/>
                  </a:lnTo>
                  <a:lnTo>
                    <a:pt x="206" y="99"/>
                  </a:lnTo>
                  <a:lnTo>
                    <a:pt x="200" y="101"/>
                  </a:lnTo>
                  <a:lnTo>
                    <a:pt x="193" y="99"/>
                  </a:lnTo>
                  <a:lnTo>
                    <a:pt x="187" y="95"/>
                  </a:lnTo>
                  <a:lnTo>
                    <a:pt x="181" y="91"/>
                  </a:lnTo>
                  <a:lnTo>
                    <a:pt x="175" y="87"/>
                  </a:lnTo>
                  <a:lnTo>
                    <a:pt x="172" y="83"/>
                  </a:lnTo>
                  <a:lnTo>
                    <a:pt x="162" y="72"/>
                  </a:lnTo>
                  <a:lnTo>
                    <a:pt x="149" y="56"/>
                  </a:lnTo>
                  <a:lnTo>
                    <a:pt x="134" y="39"/>
                  </a:lnTo>
                  <a:lnTo>
                    <a:pt x="119" y="23"/>
                  </a:lnTo>
                  <a:lnTo>
                    <a:pt x="104" y="9"/>
                  </a:lnTo>
                  <a:lnTo>
                    <a:pt x="92" y="0"/>
                  </a:lnTo>
                  <a:lnTo>
                    <a:pt x="84" y="0"/>
                  </a:lnTo>
                  <a:lnTo>
                    <a:pt x="87" y="6"/>
                  </a:lnTo>
                  <a:lnTo>
                    <a:pt x="95" y="17"/>
                  </a:lnTo>
                  <a:lnTo>
                    <a:pt x="106" y="33"/>
                  </a:lnTo>
                  <a:lnTo>
                    <a:pt x="120" y="51"/>
                  </a:lnTo>
                  <a:lnTo>
                    <a:pt x="134" y="68"/>
                  </a:lnTo>
                  <a:lnTo>
                    <a:pt x="147" y="84"/>
                  </a:lnTo>
                  <a:lnTo>
                    <a:pt x="159" y="98"/>
                  </a:lnTo>
                  <a:lnTo>
                    <a:pt x="168" y="106"/>
                  </a:lnTo>
                  <a:lnTo>
                    <a:pt x="165" y="109"/>
                  </a:lnTo>
                  <a:lnTo>
                    <a:pt x="159" y="115"/>
                  </a:lnTo>
                  <a:lnTo>
                    <a:pt x="153" y="124"/>
                  </a:lnTo>
                  <a:lnTo>
                    <a:pt x="146" y="132"/>
                  </a:lnTo>
                  <a:lnTo>
                    <a:pt x="140" y="142"/>
                  </a:lnTo>
                  <a:lnTo>
                    <a:pt x="135" y="151"/>
                  </a:lnTo>
                  <a:lnTo>
                    <a:pt x="132" y="157"/>
                  </a:lnTo>
                  <a:lnTo>
                    <a:pt x="131" y="160"/>
                  </a:lnTo>
                  <a:lnTo>
                    <a:pt x="128" y="157"/>
                  </a:lnTo>
                  <a:lnTo>
                    <a:pt x="121" y="149"/>
                  </a:lnTo>
                  <a:lnTo>
                    <a:pt x="113" y="136"/>
                  </a:lnTo>
                  <a:lnTo>
                    <a:pt x="104" y="120"/>
                  </a:lnTo>
                  <a:lnTo>
                    <a:pt x="93" y="102"/>
                  </a:lnTo>
                  <a:lnTo>
                    <a:pt x="82" y="85"/>
                  </a:lnTo>
                  <a:lnTo>
                    <a:pt x="73" y="68"/>
                  </a:lnTo>
                  <a:lnTo>
                    <a:pt x="66" y="53"/>
                  </a:lnTo>
                  <a:lnTo>
                    <a:pt x="62" y="52"/>
                  </a:lnTo>
                  <a:lnTo>
                    <a:pt x="58" y="54"/>
                  </a:lnTo>
                  <a:lnTo>
                    <a:pt x="54" y="57"/>
                  </a:lnTo>
                  <a:lnTo>
                    <a:pt x="53" y="60"/>
                  </a:lnTo>
                  <a:lnTo>
                    <a:pt x="58" y="74"/>
                  </a:lnTo>
                  <a:lnTo>
                    <a:pt x="64" y="86"/>
                  </a:lnTo>
                  <a:lnTo>
                    <a:pt x="71" y="100"/>
                  </a:lnTo>
                  <a:lnTo>
                    <a:pt x="78" y="113"/>
                  </a:lnTo>
                  <a:lnTo>
                    <a:pt x="85" y="125"/>
                  </a:lnTo>
                  <a:lnTo>
                    <a:pt x="92" y="138"/>
                  </a:lnTo>
                  <a:lnTo>
                    <a:pt x="100" y="150"/>
                  </a:lnTo>
                  <a:lnTo>
                    <a:pt x="108" y="161"/>
                  </a:lnTo>
                  <a:lnTo>
                    <a:pt x="106" y="170"/>
                  </a:lnTo>
                  <a:lnTo>
                    <a:pt x="101" y="184"/>
                  </a:lnTo>
                  <a:lnTo>
                    <a:pt x="95" y="197"/>
                  </a:lnTo>
                  <a:lnTo>
                    <a:pt x="89" y="204"/>
                  </a:lnTo>
                  <a:lnTo>
                    <a:pt x="81" y="192"/>
                  </a:lnTo>
                  <a:lnTo>
                    <a:pt x="71" y="175"/>
                  </a:lnTo>
                  <a:lnTo>
                    <a:pt x="59" y="154"/>
                  </a:lnTo>
                  <a:lnTo>
                    <a:pt x="47" y="132"/>
                  </a:lnTo>
                  <a:lnTo>
                    <a:pt x="34" y="110"/>
                  </a:lnTo>
                  <a:lnTo>
                    <a:pt x="24" y="92"/>
                  </a:lnTo>
                  <a:lnTo>
                    <a:pt x="17" y="78"/>
                  </a:lnTo>
                  <a:lnTo>
                    <a:pt x="12" y="71"/>
                  </a:lnTo>
                  <a:lnTo>
                    <a:pt x="10" y="70"/>
                  </a:lnTo>
                  <a:lnTo>
                    <a:pt x="6" y="70"/>
                  </a:lnTo>
                  <a:lnTo>
                    <a:pt x="2" y="70"/>
                  </a:lnTo>
                  <a:lnTo>
                    <a:pt x="0" y="71"/>
                  </a:lnTo>
                  <a:lnTo>
                    <a:pt x="2" y="84"/>
                  </a:lnTo>
                  <a:lnTo>
                    <a:pt x="11" y="101"/>
                  </a:lnTo>
                  <a:lnTo>
                    <a:pt x="21" y="122"/>
                  </a:lnTo>
                  <a:lnTo>
                    <a:pt x="34" y="144"/>
                  </a:lnTo>
                  <a:lnTo>
                    <a:pt x="48" y="167"/>
                  </a:lnTo>
                  <a:lnTo>
                    <a:pt x="61" y="188"/>
                  </a:lnTo>
                  <a:lnTo>
                    <a:pt x="72" y="205"/>
                  </a:lnTo>
                  <a:lnTo>
                    <a:pt x="80" y="219"/>
                  </a:lnTo>
                  <a:lnTo>
                    <a:pt x="86" y="228"/>
                  </a:lnTo>
                  <a:lnTo>
                    <a:pt x="99" y="245"/>
                  </a:lnTo>
                  <a:lnTo>
                    <a:pt x="116" y="268"/>
                  </a:lnTo>
                  <a:lnTo>
                    <a:pt x="135" y="295"/>
                  </a:lnTo>
                  <a:lnTo>
                    <a:pt x="154" y="325"/>
                  </a:lnTo>
                  <a:lnTo>
                    <a:pt x="171" y="355"/>
                  </a:lnTo>
                  <a:lnTo>
                    <a:pt x="182" y="385"/>
                  </a:lnTo>
                  <a:lnTo>
                    <a:pt x="187" y="411"/>
                  </a:lnTo>
                  <a:lnTo>
                    <a:pt x="186" y="453"/>
                  </a:lnTo>
                  <a:lnTo>
                    <a:pt x="182" y="508"/>
                  </a:lnTo>
                  <a:lnTo>
                    <a:pt x="179" y="558"/>
                  </a:lnTo>
                  <a:lnTo>
                    <a:pt x="178" y="578"/>
                  </a:lnTo>
                  <a:lnTo>
                    <a:pt x="179" y="599"/>
                  </a:lnTo>
                  <a:lnTo>
                    <a:pt x="181" y="646"/>
                  </a:lnTo>
                  <a:lnTo>
                    <a:pt x="186" y="695"/>
                  </a:lnTo>
                  <a:lnTo>
                    <a:pt x="191" y="719"/>
                  </a:lnTo>
                  <a:lnTo>
                    <a:pt x="196" y="721"/>
                  </a:lnTo>
                  <a:lnTo>
                    <a:pt x="201" y="724"/>
                  </a:lnTo>
                  <a:lnTo>
                    <a:pt x="207" y="725"/>
                  </a:lnTo>
                  <a:lnTo>
                    <a:pt x="212" y="722"/>
                  </a:lnTo>
                  <a:lnTo>
                    <a:pt x="214" y="713"/>
                  </a:lnTo>
                  <a:lnTo>
                    <a:pt x="213" y="692"/>
                  </a:lnTo>
                  <a:lnTo>
                    <a:pt x="211" y="671"/>
                  </a:lnTo>
                  <a:lnTo>
                    <a:pt x="211" y="653"/>
                  </a:lnTo>
                  <a:lnTo>
                    <a:pt x="206" y="635"/>
                  </a:lnTo>
                  <a:lnTo>
                    <a:pt x="203" y="616"/>
                  </a:lnTo>
                  <a:lnTo>
                    <a:pt x="202" y="598"/>
                  </a:lnTo>
                  <a:lnTo>
                    <a:pt x="202" y="578"/>
                  </a:lnTo>
                  <a:lnTo>
                    <a:pt x="208" y="408"/>
                  </a:lnTo>
                  <a:lnTo>
                    <a:pt x="202" y="386"/>
                  </a:lnTo>
                  <a:lnTo>
                    <a:pt x="192" y="361"/>
                  </a:lnTo>
                  <a:lnTo>
                    <a:pt x="178" y="333"/>
                  </a:lnTo>
                  <a:lnTo>
                    <a:pt x="161" y="305"/>
                  </a:lnTo>
                  <a:lnTo>
                    <a:pt x="145" y="279"/>
                  </a:lnTo>
                  <a:lnTo>
                    <a:pt x="131" y="256"/>
                  </a:lnTo>
                  <a:lnTo>
                    <a:pt x="119" y="238"/>
                  </a:lnTo>
                  <a:lnTo>
                    <a:pt x="112" y="229"/>
                  </a:lnTo>
                  <a:lnTo>
                    <a:pt x="112" y="218"/>
                  </a:lnTo>
                  <a:lnTo>
                    <a:pt x="115" y="206"/>
                  </a:lnTo>
                  <a:lnTo>
                    <a:pt x="119" y="196"/>
                  </a:lnTo>
                  <a:lnTo>
                    <a:pt x="122" y="184"/>
                  </a:lnTo>
                  <a:lnTo>
                    <a:pt x="127" y="187"/>
                  </a:lnTo>
                  <a:lnTo>
                    <a:pt x="132" y="190"/>
                  </a:lnTo>
                  <a:lnTo>
                    <a:pt x="138" y="192"/>
                  </a:lnTo>
                  <a:lnTo>
                    <a:pt x="141" y="192"/>
                  </a:lnTo>
                  <a:lnTo>
                    <a:pt x="144" y="182"/>
                  </a:lnTo>
                  <a:lnTo>
                    <a:pt x="148" y="172"/>
                  </a:lnTo>
                  <a:lnTo>
                    <a:pt x="154" y="162"/>
                  </a:lnTo>
                  <a:lnTo>
                    <a:pt x="160" y="152"/>
                  </a:lnTo>
                  <a:lnTo>
                    <a:pt x="167" y="143"/>
                  </a:lnTo>
                  <a:lnTo>
                    <a:pt x="175" y="135"/>
                  </a:lnTo>
                  <a:lnTo>
                    <a:pt x="183" y="128"/>
                  </a:lnTo>
                  <a:lnTo>
                    <a:pt x="193" y="121"/>
                  </a:lnTo>
                  <a:lnTo>
                    <a:pt x="198" y="119"/>
                  </a:lnTo>
                  <a:lnTo>
                    <a:pt x="203" y="117"/>
                  </a:lnTo>
                  <a:lnTo>
                    <a:pt x="208" y="115"/>
                  </a:lnTo>
                  <a:lnTo>
                    <a:pt x="214" y="114"/>
                  </a:lnTo>
                  <a:lnTo>
                    <a:pt x="220" y="113"/>
                  </a:lnTo>
                  <a:lnTo>
                    <a:pt x="225" y="113"/>
                  </a:lnTo>
                  <a:lnTo>
                    <a:pt x="230" y="114"/>
                  </a:lnTo>
                  <a:lnTo>
                    <a:pt x="235" y="117"/>
                  </a:lnTo>
                  <a:lnTo>
                    <a:pt x="241" y="127"/>
                  </a:lnTo>
                  <a:lnTo>
                    <a:pt x="245" y="136"/>
                  </a:lnTo>
                  <a:lnTo>
                    <a:pt x="247" y="145"/>
                  </a:lnTo>
                  <a:lnTo>
                    <a:pt x="248" y="154"/>
                  </a:lnTo>
                  <a:lnTo>
                    <a:pt x="246" y="160"/>
                  </a:lnTo>
                  <a:lnTo>
                    <a:pt x="243" y="166"/>
                  </a:lnTo>
                  <a:lnTo>
                    <a:pt x="240" y="169"/>
                  </a:lnTo>
                  <a:lnTo>
                    <a:pt x="233" y="170"/>
                  </a:lnTo>
                  <a:lnTo>
                    <a:pt x="229" y="161"/>
                  </a:lnTo>
                  <a:lnTo>
                    <a:pt x="226" y="152"/>
                  </a:lnTo>
                  <a:lnTo>
                    <a:pt x="221" y="144"/>
                  </a:lnTo>
                  <a:lnTo>
                    <a:pt x="216" y="135"/>
                  </a:lnTo>
                  <a:lnTo>
                    <a:pt x="212" y="144"/>
                  </a:lnTo>
                  <a:lnTo>
                    <a:pt x="203" y="166"/>
                  </a:lnTo>
                  <a:lnTo>
                    <a:pt x="193" y="192"/>
                  </a:lnTo>
                  <a:lnTo>
                    <a:pt x="182" y="211"/>
                  </a:lnTo>
                  <a:lnTo>
                    <a:pt x="173" y="214"/>
                  </a:lnTo>
                  <a:lnTo>
                    <a:pt x="168" y="205"/>
                  </a:lnTo>
                  <a:lnTo>
                    <a:pt x="167" y="192"/>
                  </a:lnTo>
                  <a:lnTo>
                    <a:pt x="166" y="187"/>
                  </a:lnTo>
                  <a:lnTo>
                    <a:pt x="160" y="200"/>
                  </a:lnTo>
                  <a:lnTo>
                    <a:pt x="160" y="217"/>
                  </a:lnTo>
                  <a:lnTo>
                    <a:pt x="167" y="228"/>
                  </a:lnTo>
                  <a:lnTo>
                    <a:pt x="182" y="233"/>
                  </a:lnTo>
                  <a:lnTo>
                    <a:pt x="195" y="221"/>
                  </a:lnTo>
                  <a:lnTo>
                    <a:pt x="202" y="207"/>
                  </a:lnTo>
                  <a:lnTo>
                    <a:pt x="208" y="192"/>
                  </a:lnTo>
                  <a:lnTo>
                    <a:pt x="212" y="176"/>
                  </a:lnTo>
                  <a:lnTo>
                    <a:pt x="212" y="191"/>
                  </a:lnTo>
                  <a:lnTo>
                    <a:pt x="212" y="206"/>
                  </a:lnTo>
                  <a:lnTo>
                    <a:pt x="211" y="222"/>
                  </a:lnTo>
                  <a:lnTo>
                    <a:pt x="208" y="238"/>
                  </a:lnTo>
                  <a:lnTo>
                    <a:pt x="205" y="253"/>
                  </a:lnTo>
                  <a:lnTo>
                    <a:pt x="199" y="266"/>
                  </a:lnTo>
                  <a:lnTo>
                    <a:pt x="191" y="278"/>
                  </a:lnTo>
                  <a:lnTo>
                    <a:pt x="179" y="287"/>
                  </a:lnTo>
                  <a:lnTo>
                    <a:pt x="180" y="296"/>
                  </a:lnTo>
                  <a:lnTo>
                    <a:pt x="182" y="304"/>
                  </a:lnTo>
                  <a:lnTo>
                    <a:pt x="185" y="312"/>
                  </a:lnTo>
                  <a:lnTo>
                    <a:pt x="188" y="321"/>
                  </a:lnTo>
                  <a:lnTo>
                    <a:pt x="196" y="313"/>
                  </a:lnTo>
                  <a:lnTo>
                    <a:pt x="205" y="303"/>
                  </a:lnTo>
                  <a:lnTo>
                    <a:pt x="212" y="290"/>
                  </a:lnTo>
                  <a:lnTo>
                    <a:pt x="219" y="276"/>
                  </a:lnTo>
                  <a:lnTo>
                    <a:pt x="226" y="264"/>
                  </a:lnTo>
                  <a:lnTo>
                    <a:pt x="232" y="253"/>
                  </a:lnTo>
                  <a:lnTo>
                    <a:pt x="235" y="245"/>
                  </a:lnTo>
                  <a:lnTo>
                    <a:pt x="239" y="241"/>
                  </a:lnTo>
                  <a:lnTo>
                    <a:pt x="240" y="250"/>
                  </a:lnTo>
                  <a:lnTo>
                    <a:pt x="241" y="259"/>
                  </a:lnTo>
                  <a:lnTo>
                    <a:pt x="241" y="268"/>
                  </a:lnTo>
                  <a:lnTo>
                    <a:pt x="241" y="276"/>
                  </a:lnTo>
                  <a:lnTo>
                    <a:pt x="242" y="293"/>
                  </a:lnTo>
                  <a:lnTo>
                    <a:pt x="246" y="308"/>
                  </a:lnTo>
                  <a:lnTo>
                    <a:pt x="250" y="323"/>
                  </a:lnTo>
                  <a:lnTo>
                    <a:pt x="256" y="338"/>
                  </a:lnTo>
                  <a:lnTo>
                    <a:pt x="262" y="356"/>
                  </a:lnTo>
                  <a:lnTo>
                    <a:pt x="267" y="376"/>
                  </a:lnTo>
                  <a:lnTo>
                    <a:pt x="272" y="394"/>
                  </a:lnTo>
                  <a:lnTo>
                    <a:pt x="279" y="412"/>
                  </a:lnTo>
                  <a:lnTo>
                    <a:pt x="282" y="474"/>
                  </a:lnTo>
                  <a:lnTo>
                    <a:pt x="287" y="571"/>
                  </a:lnTo>
                  <a:lnTo>
                    <a:pt x="290" y="663"/>
                  </a:lnTo>
                  <a:lnTo>
                    <a:pt x="293" y="703"/>
                  </a:lnTo>
                  <a:lnTo>
                    <a:pt x="296" y="706"/>
                  </a:lnTo>
                  <a:lnTo>
                    <a:pt x="303" y="705"/>
                  </a:lnTo>
                  <a:lnTo>
                    <a:pt x="312" y="699"/>
                  </a:lnTo>
                  <a:lnTo>
                    <a:pt x="316" y="695"/>
                  </a:lnTo>
                  <a:lnTo>
                    <a:pt x="314" y="653"/>
                  </a:lnTo>
                  <a:lnTo>
                    <a:pt x="309" y="561"/>
                  </a:lnTo>
                  <a:lnTo>
                    <a:pt x="305" y="464"/>
                  </a:lnTo>
                  <a:lnTo>
                    <a:pt x="302" y="414"/>
                  </a:lnTo>
                  <a:lnTo>
                    <a:pt x="300" y="401"/>
                  </a:lnTo>
                  <a:lnTo>
                    <a:pt x="295" y="386"/>
                  </a:lnTo>
                  <a:lnTo>
                    <a:pt x="289" y="370"/>
                  </a:lnTo>
                  <a:lnTo>
                    <a:pt x="281" y="352"/>
                  </a:lnTo>
                  <a:lnTo>
                    <a:pt x="274" y="336"/>
                  </a:lnTo>
                  <a:lnTo>
                    <a:pt x="266" y="321"/>
                  </a:lnTo>
                  <a:lnTo>
                    <a:pt x="260" y="311"/>
                  </a:lnTo>
                  <a:lnTo>
                    <a:pt x="256" y="304"/>
                  </a:lnTo>
                  <a:lnTo>
                    <a:pt x="253" y="279"/>
                  </a:lnTo>
                  <a:lnTo>
                    <a:pt x="247" y="240"/>
                  </a:lnTo>
                  <a:lnTo>
                    <a:pt x="240" y="204"/>
                  </a:lnTo>
                  <a:lnTo>
                    <a:pt x="234" y="185"/>
                  </a:lnTo>
                  <a:lnTo>
                    <a:pt x="236" y="184"/>
                  </a:lnTo>
                  <a:lnTo>
                    <a:pt x="239" y="184"/>
                  </a:lnTo>
                  <a:lnTo>
                    <a:pt x="241" y="184"/>
                  </a:lnTo>
                  <a:lnTo>
                    <a:pt x="242" y="185"/>
                  </a:lnTo>
                  <a:lnTo>
                    <a:pt x="243" y="195"/>
                  </a:lnTo>
                  <a:lnTo>
                    <a:pt x="246" y="206"/>
                  </a:lnTo>
                  <a:lnTo>
                    <a:pt x="252" y="220"/>
                  </a:lnTo>
                  <a:lnTo>
                    <a:pt x="260" y="234"/>
                  </a:lnTo>
                  <a:lnTo>
                    <a:pt x="260" y="229"/>
                  </a:lnTo>
                  <a:lnTo>
                    <a:pt x="260" y="219"/>
                  </a:lnTo>
                  <a:lnTo>
                    <a:pt x="259" y="208"/>
                  </a:lnTo>
                  <a:lnTo>
                    <a:pt x="259" y="203"/>
                  </a:lnTo>
                  <a:lnTo>
                    <a:pt x="260" y="190"/>
                  </a:lnTo>
                  <a:lnTo>
                    <a:pt x="263" y="175"/>
                  </a:lnTo>
                  <a:lnTo>
                    <a:pt x="266" y="162"/>
                  </a:lnTo>
                  <a:lnTo>
                    <a:pt x="267" y="158"/>
                  </a:lnTo>
                  <a:lnTo>
                    <a:pt x="273" y="162"/>
                  </a:lnTo>
                  <a:lnTo>
                    <a:pt x="281" y="169"/>
                  </a:lnTo>
                  <a:lnTo>
                    <a:pt x="290" y="177"/>
                  </a:lnTo>
                  <a:lnTo>
                    <a:pt x="300" y="187"/>
                  </a:lnTo>
                  <a:lnTo>
                    <a:pt x="312" y="197"/>
                  </a:lnTo>
                  <a:lnTo>
                    <a:pt x="322" y="207"/>
                  </a:lnTo>
                  <a:lnTo>
                    <a:pt x="332" y="218"/>
                  </a:lnTo>
                  <a:lnTo>
                    <a:pt x="340" y="228"/>
                  </a:lnTo>
                  <a:lnTo>
                    <a:pt x="336" y="214"/>
                  </a:lnTo>
                  <a:lnTo>
                    <a:pt x="328" y="200"/>
                  </a:lnTo>
                  <a:lnTo>
                    <a:pt x="315" y="187"/>
                  </a:lnTo>
                  <a:lnTo>
                    <a:pt x="301" y="173"/>
                  </a:lnTo>
                  <a:lnTo>
                    <a:pt x="287" y="160"/>
                  </a:lnTo>
                  <a:lnTo>
                    <a:pt x="273" y="149"/>
                  </a:lnTo>
                  <a:lnTo>
                    <a:pt x="263" y="140"/>
                  </a:lnTo>
                  <a:lnTo>
                    <a:pt x="259" y="135"/>
                  </a:lnTo>
                  <a:lnTo>
                    <a:pt x="252" y="113"/>
                  </a:lnTo>
                  <a:lnTo>
                    <a:pt x="258" y="117"/>
                  </a:lnTo>
                  <a:lnTo>
                    <a:pt x="263" y="122"/>
                  </a:lnTo>
                  <a:lnTo>
                    <a:pt x="270" y="129"/>
                  </a:lnTo>
                  <a:lnTo>
                    <a:pt x="277" y="135"/>
                  </a:lnTo>
                  <a:lnTo>
                    <a:pt x="283" y="140"/>
                  </a:lnTo>
                  <a:lnTo>
                    <a:pt x="288" y="146"/>
                  </a:lnTo>
                  <a:lnTo>
                    <a:pt x="292" y="150"/>
                  </a:lnTo>
                  <a:lnTo>
                    <a:pt x="293" y="152"/>
                  </a:lnTo>
                  <a:lnTo>
                    <a:pt x="299" y="151"/>
                  </a:lnTo>
                  <a:lnTo>
                    <a:pt x="303" y="146"/>
                  </a:lnTo>
                  <a:lnTo>
                    <a:pt x="308" y="140"/>
                  </a:lnTo>
                  <a:lnTo>
                    <a:pt x="310" y="138"/>
                  </a:lnTo>
                  <a:lnTo>
                    <a:pt x="316" y="142"/>
                  </a:lnTo>
                  <a:lnTo>
                    <a:pt x="322" y="146"/>
                  </a:lnTo>
                  <a:lnTo>
                    <a:pt x="328" y="151"/>
                  </a:lnTo>
                  <a:lnTo>
                    <a:pt x="334" y="155"/>
                  </a:lnTo>
                  <a:lnTo>
                    <a:pt x="339" y="160"/>
                  </a:lnTo>
                  <a:lnTo>
                    <a:pt x="343" y="166"/>
                  </a:lnTo>
                  <a:lnTo>
                    <a:pt x="348" y="172"/>
                  </a:lnTo>
                  <a:lnTo>
                    <a:pt x="352" y="177"/>
                  </a:lnTo>
                  <a:lnTo>
                    <a:pt x="360" y="202"/>
                  </a:lnTo>
                  <a:lnTo>
                    <a:pt x="363" y="235"/>
                  </a:lnTo>
                  <a:lnTo>
                    <a:pt x="362" y="267"/>
                  </a:lnTo>
                  <a:lnTo>
                    <a:pt x="360" y="287"/>
                  </a:lnTo>
                  <a:lnTo>
                    <a:pt x="352" y="275"/>
                  </a:lnTo>
                  <a:lnTo>
                    <a:pt x="339" y="265"/>
                  </a:lnTo>
                  <a:lnTo>
                    <a:pt x="324" y="257"/>
                  </a:lnTo>
                  <a:lnTo>
                    <a:pt x="309" y="250"/>
                  </a:lnTo>
                  <a:lnTo>
                    <a:pt x="294" y="245"/>
                  </a:lnTo>
                  <a:lnTo>
                    <a:pt x="281" y="242"/>
                  </a:lnTo>
                  <a:lnTo>
                    <a:pt x="273" y="241"/>
                  </a:lnTo>
                  <a:lnTo>
                    <a:pt x="269" y="240"/>
                  </a:lnTo>
                  <a:lnTo>
                    <a:pt x="273" y="246"/>
                  </a:lnTo>
                  <a:lnTo>
                    <a:pt x="279" y="251"/>
                  </a:lnTo>
                  <a:lnTo>
                    <a:pt x="287" y="256"/>
                  </a:lnTo>
                  <a:lnTo>
                    <a:pt x="296" y="260"/>
                  </a:lnTo>
                  <a:lnTo>
                    <a:pt x="306" y="265"/>
                  </a:lnTo>
                  <a:lnTo>
                    <a:pt x="316" y="270"/>
                  </a:lnTo>
                  <a:lnTo>
                    <a:pt x="327" y="275"/>
                  </a:lnTo>
                  <a:lnTo>
                    <a:pt x="335" y="281"/>
                  </a:lnTo>
                  <a:lnTo>
                    <a:pt x="341" y="288"/>
                  </a:lnTo>
                  <a:lnTo>
                    <a:pt x="349" y="297"/>
                  </a:lnTo>
                  <a:lnTo>
                    <a:pt x="356" y="305"/>
                  </a:lnTo>
                  <a:lnTo>
                    <a:pt x="361" y="309"/>
                  </a:lnTo>
                  <a:lnTo>
                    <a:pt x="368" y="297"/>
                  </a:lnTo>
                  <a:lnTo>
                    <a:pt x="377" y="270"/>
                  </a:lnTo>
                  <a:lnTo>
                    <a:pt x="384" y="238"/>
                  </a:lnTo>
                  <a:lnTo>
                    <a:pt x="386"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5227" name="Rectangle 59"/>
          <p:cNvSpPr>
            <a:spLocks noChangeArrowheads="1"/>
          </p:cNvSpPr>
          <p:nvPr/>
        </p:nvSpPr>
        <p:spPr bwMode="auto">
          <a:xfrm>
            <a:off x="104004" y="457081"/>
            <a:ext cx="78695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chemeClr val="bg1"/>
                </a:solidFill>
                <a:latin typeface="Times New Roman" panose="02020603050405020304" pitchFamily="18" charset="0"/>
              </a:rPr>
              <a:t>- Tại đỉnh tháp nghiêng Pi-da(Pisa), ở I-ta-li-a,Ga-li-lê (G.Gallilei) đã thả hai quả cầu bằng ch</a:t>
            </a:r>
            <a:r>
              <a:rPr lang="en-US" altLang="en-US" sz="2800" b="1" dirty="0">
                <a:solidFill>
                  <a:schemeClr val="bg1"/>
                </a:solidFill>
                <a:latin typeface="Times New Roman" panose="02020603050405020304" pitchFamily="18" charset="0"/>
              </a:rPr>
              <a:t>ì</a:t>
            </a:r>
            <a:r>
              <a:rPr lang="vi-VN" altLang="en-US" sz="2800" b="1" dirty="0">
                <a:solidFill>
                  <a:schemeClr val="bg1"/>
                </a:solidFill>
                <a:latin typeface="Times New Roman" panose="02020603050405020304" pitchFamily="18" charset="0"/>
              </a:rPr>
              <a:t> có trọng lượng khác nhau để làm thí nghiệm nghiên cứu chuyển động của một vật rơi tự do.</a:t>
            </a:r>
          </a:p>
        </p:txBody>
      </p:sp>
      <p:sp>
        <p:nvSpPr>
          <p:cNvPr id="135228" name="Rectangle 60"/>
          <p:cNvSpPr>
            <a:spLocks noChangeArrowheads="1"/>
          </p:cNvSpPr>
          <p:nvPr/>
        </p:nvSpPr>
        <p:spPr bwMode="auto">
          <a:xfrm>
            <a:off x="150091" y="2662005"/>
            <a:ext cx="7869565" cy="184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chemeClr val="bg1"/>
                </a:solidFill>
                <a:latin typeface="Times New Roman" panose="02020603050405020304" pitchFamily="18" charset="0"/>
              </a:rPr>
              <a:t>- Ông khẳng định rằng, khi một vật rơi tự do (không kể đến sức cản của không khí), vận tốc của nó tăng dần và không phụ thuộc vào trọng lượng của vật.</a:t>
            </a:r>
          </a:p>
        </p:txBody>
      </p:sp>
      <p:sp>
        <p:nvSpPr>
          <p:cNvPr id="135229" name="Rectangle 61"/>
          <p:cNvSpPr>
            <a:spLocks noChangeArrowheads="1"/>
          </p:cNvSpPr>
          <p:nvPr/>
        </p:nvSpPr>
        <p:spPr bwMode="auto">
          <a:xfrm>
            <a:off x="-23496" y="4874532"/>
            <a:ext cx="786956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0"/>
              </a:spcBef>
              <a:buFontTx/>
              <a:buChar char="-"/>
            </a:pPr>
            <a:r>
              <a:rPr lang="vi-VN" altLang="en-US" sz="2800" b="1" dirty="0">
                <a:solidFill>
                  <a:schemeClr val="bg1"/>
                </a:solidFill>
                <a:latin typeface="Times New Roman" panose="02020603050405020304" pitchFamily="18" charset="0"/>
              </a:rPr>
              <a:t>Quãng đường chuyển động S của nó được biểu diễn gần đúng bởi công thức:  S = 5t</a:t>
            </a:r>
            <a:r>
              <a:rPr lang="vi-VN" altLang="en-US" sz="2800" b="1" baseline="30000" dirty="0">
                <a:solidFill>
                  <a:schemeClr val="bg1"/>
                </a:solidFill>
                <a:latin typeface="Times New Roman" panose="02020603050405020304" pitchFamily="18" charset="0"/>
              </a:rPr>
              <a:t>2</a:t>
            </a:r>
          </a:p>
          <a:p>
            <a:pPr eaLnBrk="1" hangingPunct="1">
              <a:spcBef>
                <a:spcPct val="0"/>
              </a:spcBef>
              <a:buFontTx/>
              <a:buNone/>
            </a:pPr>
            <a:r>
              <a:rPr lang="vi-VN" altLang="en-US" sz="2800" b="1" dirty="0">
                <a:solidFill>
                  <a:schemeClr val="bg1"/>
                </a:solidFill>
                <a:latin typeface="Times New Roman" panose="02020603050405020304" pitchFamily="18" charset="0"/>
              </a:rPr>
              <a:t>Trong đó t là thời gian tính bằng giây, S tính bằng mét.</a:t>
            </a:r>
          </a:p>
          <a:p>
            <a:pPr eaLnBrk="1" hangingPunct="1">
              <a:spcBef>
                <a:spcPct val="0"/>
              </a:spcBef>
              <a:buFontTx/>
              <a:buNone/>
            </a:pPr>
            <a:endParaRPr lang="en-US" altLang="en-US" sz="2800" b="1" dirty="0">
              <a:solidFill>
                <a:schemeClr val="bg1"/>
              </a:solidFill>
              <a:latin typeface=".VnArial" panose="020B7200000000000000" pitchFamily="34" charset="0"/>
            </a:endParaRPr>
          </a:p>
        </p:txBody>
      </p:sp>
      <p:grpSp>
        <p:nvGrpSpPr>
          <p:cNvPr id="6" name="Group 62"/>
          <p:cNvGrpSpPr>
            <a:grpSpLocks/>
          </p:cNvGrpSpPr>
          <p:nvPr/>
        </p:nvGrpSpPr>
        <p:grpSpPr bwMode="auto">
          <a:xfrm>
            <a:off x="8048847" y="1102621"/>
            <a:ext cx="1300061" cy="5815108"/>
            <a:chOff x="5304" y="580"/>
            <a:chExt cx="970" cy="3650"/>
          </a:xfrm>
        </p:grpSpPr>
        <p:sp>
          <p:nvSpPr>
            <p:cNvPr id="6157" name="Oval 63"/>
            <p:cNvSpPr>
              <a:spLocks noChangeArrowheads="1"/>
            </p:cNvSpPr>
            <p:nvPr/>
          </p:nvSpPr>
          <p:spPr bwMode="auto">
            <a:xfrm flipH="1">
              <a:off x="5477" y="4198"/>
              <a:ext cx="72" cy="32"/>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6158" name="Group 64"/>
            <p:cNvGrpSpPr>
              <a:grpSpLocks/>
            </p:cNvGrpSpPr>
            <p:nvPr/>
          </p:nvGrpSpPr>
          <p:grpSpPr bwMode="auto">
            <a:xfrm>
              <a:off x="5304" y="580"/>
              <a:ext cx="970" cy="3069"/>
              <a:chOff x="5328" y="580"/>
              <a:chExt cx="970" cy="3069"/>
            </a:xfrm>
          </p:grpSpPr>
          <p:grpSp>
            <p:nvGrpSpPr>
              <p:cNvPr id="6159" name="Group 65"/>
              <p:cNvGrpSpPr>
                <a:grpSpLocks/>
              </p:cNvGrpSpPr>
              <p:nvPr/>
            </p:nvGrpSpPr>
            <p:grpSpPr bwMode="auto">
              <a:xfrm>
                <a:off x="5477" y="1488"/>
                <a:ext cx="108" cy="1680"/>
                <a:chOff x="3552" y="1392"/>
                <a:chExt cx="108" cy="1680"/>
              </a:xfrm>
            </p:grpSpPr>
            <p:sp>
              <p:nvSpPr>
                <p:cNvPr id="6162" name="Oval 66"/>
                <p:cNvSpPr>
                  <a:spLocks noChangeArrowheads="1"/>
                </p:cNvSpPr>
                <p:nvPr/>
              </p:nvSpPr>
              <p:spPr bwMode="auto">
                <a:xfrm flipH="1">
                  <a:off x="3564" y="1392"/>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3" name="Oval 67"/>
                <p:cNvSpPr>
                  <a:spLocks noChangeArrowheads="1"/>
                </p:cNvSpPr>
                <p:nvPr/>
              </p:nvSpPr>
              <p:spPr bwMode="auto">
                <a:xfrm flipH="1">
                  <a:off x="3564" y="1522"/>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4" name="Oval 68"/>
                <p:cNvSpPr>
                  <a:spLocks noChangeArrowheads="1"/>
                </p:cNvSpPr>
                <p:nvPr/>
              </p:nvSpPr>
              <p:spPr bwMode="auto">
                <a:xfrm flipH="1">
                  <a:off x="3562" y="1746"/>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5" name="Oval 69"/>
                <p:cNvSpPr>
                  <a:spLocks noChangeArrowheads="1"/>
                </p:cNvSpPr>
                <p:nvPr/>
              </p:nvSpPr>
              <p:spPr bwMode="auto">
                <a:xfrm flipH="1">
                  <a:off x="3552" y="2220"/>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6" name="Oval 70"/>
                <p:cNvSpPr>
                  <a:spLocks noChangeArrowheads="1"/>
                </p:cNvSpPr>
                <p:nvPr/>
              </p:nvSpPr>
              <p:spPr bwMode="auto">
                <a:xfrm flipH="1">
                  <a:off x="3552" y="2976"/>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6160" name="Rectangle 71"/>
              <p:cNvSpPr>
                <a:spLocks noChangeArrowheads="1"/>
              </p:cNvSpPr>
              <p:nvPr/>
            </p:nvSpPr>
            <p:spPr bwMode="auto">
              <a:xfrm rot="10800000" flipV="1">
                <a:off x="5360" y="580"/>
                <a:ext cx="7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chemeClr val="accent2"/>
                    </a:solidFill>
                    <a:latin typeface="Times New Roman" panose="02020603050405020304" pitchFamily="18" charset="0"/>
                  </a:rPr>
                  <a:t>S(t</a:t>
                </a:r>
                <a:r>
                  <a:rPr lang="en-US" altLang="en-US" sz="1800" baseline="-25000" dirty="0">
                    <a:solidFill>
                      <a:schemeClr val="accent2"/>
                    </a:solidFill>
                    <a:latin typeface="Times New Roman" panose="02020603050405020304" pitchFamily="18" charset="0"/>
                  </a:rPr>
                  <a:t>0</a:t>
                </a:r>
                <a:r>
                  <a:rPr lang="en-US" altLang="en-US" sz="1800" dirty="0">
                    <a:solidFill>
                      <a:schemeClr val="accent2"/>
                    </a:solidFill>
                    <a:latin typeface="Times New Roman" panose="02020603050405020304" pitchFamily="18" charset="0"/>
                  </a:rPr>
                  <a:t>) = 0</a:t>
                </a:r>
              </a:p>
            </p:txBody>
          </p:sp>
          <p:sp>
            <p:nvSpPr>
              <p:cNvPr id="6161" name="Rectangle 72"/>
              <p:cNvSpPr>
                <a:spLocks noChangeArrowheads="1"/>
              </p:cNvSpPr>
              <p:nvPr/>
            </p:nvSpPr>
            <p:spPr bwMode="auto">
              <a:xfrm>
                <a:off x="5328" y="3391"/>
                <a:ext cx="97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chemeClr val="accent2"/>
                    </a:solidFill>
                    <a:latin typeface="Times New Roman" panose="02020603050405020304" pitchFamily="18" charset="0"/>
                  </a:rPr>
                  <a:t>S(t) = ?</a:t>
                </a:r>
              </a:p>
            </p:txBody>
          </p:sp>
        </p:grpSp>
      </p:grpSp>
      <p:grpSp>
        <p:nvGrpSpPr>
          <p:cNvPr id="9" name="Group 73"/>
          <p:cNvGrpSpPr>
            <a:grpSpLocks/>
          </p:cNvGrpSpPr>
          <p:nvPr/>
        </p:nvGrpSpPr>
        <p:grpSpPr bwMode="auto">
          <a:xfrm>
            <a:off x="8643175" y="675679"/>
            <a:ext cx="685800" cy="381000"/>
            <a:chOff x="3600" y="1296"/>
            <a:chExt cx="432" cy="240"/>
          </a:xfrm>
        </p:grpSpPr>
        <p:sp>
          <p:nvSpPr>
            <p:cNvPr id="6155" name="Oval 74"/>
            <p:cNvSpPr>
              <a:spLocks noChangeArrowheads="1"/>
            </p:cNvSpPr>
            <p:nvPr/>
          </p:nvSpPr>
          <p:spPr bwMode="auto">
            <a:xfrm flipH="1">
              <a:off x="3888" y="1344"/>
              <a:ext cx="144" cy="144"/>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56" name="Oval 75"/>
            <p:cNvSpPr>
              <a:spLocks noChangeArrowheads="1"/>
            </p:cNvSpPr>
            <p:nvPr/>
          </p:nvSpPr>
          <p:spPr bwMode="auto">
            <a:xfrm flipH="1">
              <a:off x="3600" y="1296"/>
              <a:ext cx="240" cy="240"/>
            </a:xfrm>
            <a:prstGeom prst="ellipse">
              <a:avLst/>
            </a:prstGeom>
            <a:solidFill>
              <a:srgbClr val="FF00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35245" name="Text Box 77"/>
          <p:cNvSpPr txBox="1">
            <a:spLocks noChangeArrowheads="1"/>
          </p:cNvSpPr>
          <p:nvPr/>
        </p:nvSpPr>
        <p:spPr bwMode="auto">
          <a:xfrm>
            <a:off x="1620437" y="-26400"/>
            <a:ext cx="57721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FF00"/>
                </a:solidFill>
                <a:latin typeface="Times New Roman" panose="02020603050405020304" pitchFamily="18" charset="0"/>
                <a:cs typeface="Times New Roman" panose="02020603050405020304" pitchFamily="18" charset="0"/>
              </a:rPr>
              <a:t>1. KHỞI ĐỘNG</a:t>
            </a:r>
          </a:p>
          <a:p>
            <a:pPr algn="ctr" eaLnBrk="1" hangingPunct="1">
              <a:spcBef>
                <a:spcPct val="50000"/>
              </a:spcBef>
              <a:buFontTx/>
              <a:buNone/>
            </a:pPr>
            <a:endParaRPr lang="en-US" altLang="en-US" sz="1800" b="1" baseline="30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415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5245"/>
                                        </p:tgtEl>
                                        <p:attrNameLst>
                                          <p:attrName>style.visibility</p:attrName>
                                        </p:attrNameLst>
                                      </p:cBhvr>
                                      <p:to>
                                        <p:strVal val="visible"/>
                                      </p:to>
                                    </p:set>
                                    <p:animEffect transition="in" filter="box(out)">
                                      <p:cBhvr>
                                        <p:cTn id="7" dur="500"/>
                                        <p:tgtEl>
                                          <p:spTgt spid="135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2" fill="hold" nodeType="clickEffect">
                                  <p:stCondLst>
                                    <p:cond delay="0"/>
                                  </p:stCondLst>
                                  <p:childTnLst>
                                    <p:anim calcmode="lin" valueType="num">
                                      <p:cBhvr additive="base">
                                        <p:cTn id="22" dur="2000"/>
                                        <p:tgtEl>
                                          <p:spTgt spid="2"/>
                                        </p:tgtEl>
                                        <p:attrNameLst>
                                          <p:attrName>ppt_x</p:attrName>
                                        </p:attrNameLst>
                                      </p:cBhvr>
                                      <p:tavLst>
                                        <p:tav tm="0">
                                          <p:val>
                                            <p:strVal val="ppt_x"/>
                                          </p:val>
                                        </p:tav>
                                        <p:tav tm="100000">
                                          <p:val>
                                            <p:strVal val="1+ppt_w/2"/>
                                          </p:val>
                                        </p:tav>
                                      </p:tavLst>
                                    </p:anim>
                                    <p:anim calcmode="lin" valueType="num">
                                      <p:cBhvr additive="base">
                                        <p:cTn id="23" dur="2000"/>
                                        <p:tgtEl>
                                          <p:spTgt spid="2"/>
                                        </p:tgtEl>
                                        <p:attrNameLst>
                                          <p:attrName>ppt_y</p:attrName>
                                        </p:attrNameLst>
                                      </p:cBhvr>
                                      <p:tavLst>
                                        <p:tav tm="0">
                                          <p:val>
                                            <p:strVal val="ppt_y"/>
                                          </p:val>
                                        </p:tav>
                                        <p:tav tm="100000">
                                          <p:val>
                                            <p:strVal val="ppt_y"/>
                                          </p:val>
                                        </p:tav>
                                      </p:tavLst>
                                    </p:anim>
                                    <p:set>
                                      <p:cBhvr>
                                        <p:cTn id="24" dur="1" fill="hold">
                                          <p:stCondLst>
                                            <p:cond delay="1999"/>
                                          </p:stCondLst>
                                        </p:cTn>
                                        <p:tgtEl>
                                          <p:spTgt spid="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35227"/>
                                        </p:tgtEl>
                                        <p:attrNameLst>
                                          <p:attrName>style.visibility</p:attrName>
                                        </p:attrNameLst>
                                      </p:cBhvr>
                                      <p:to>
                                        <p:strVal val="visible"/>
                                      </p:to>
                                    </p:set>
                                    <p:anim calcmode="lin" valueType="num">
                                      <p:cBhvr>
                                        <p:cTn id="29" dur="1000" fill="hold"/>
                                        <p:tgtEl>
                                          <p:spTgt spid="135227"/>
                                        </p:tgtEl>
                                        <p:attrNameLst>
                                          <p:attrName>ppt_w</p:attrName>
                                        </p:attrNameLst>
                                      </p:cBhvr>
                                      <p:tavLst>
                                        <p:tav tm="0">
                                          <p:val>
                                            <p:strVal val="#ppt_w+.3"/>
                                          </p:val>
                                        </p:tav>
                                        <p:tav tm="100000">
                                          <p:val>
                                            <p:strVal val="#ppt_w"/>
                                          </p:val>
                                        </p:tav>
                                      </p:tavLst>
                                    </p:anim>
                                    <p:anim calcmode="lin" valueType="num">
                                      <p:cBhvr>
                                        <p:cTn id="30" dur="1000" fill="hold"/>
                                        <p:tgtEl>
                                          <p:spTgt spid="135227"/>
                                        </p:tgtEl>
                                        <p:attrNameLst>
                                          <p:attrName>ppt_h</p:attrName>
                                        </p:attrNameLst>
                                      </p:cBhvr>
                                      <p:tavLst>
                                        <p:tav tm="0">
                                          <p:val>
                                            <p:strVal val="#ppt_h"/>
                                          </p:val>
                                        </p:tav>
                                        <p:tav tm="100000">
                                          <p:val>
                                            <p:strVal val="#ppt_h"/>
                                          </p:val>
                                        </p:tav>
                                      </p:tavLst>
                                    </p:anim>
                                    <p:animEffect transition="in" filter="fade">
                                      <p:cBhvr>
                                        <p:cTn id="31" dur="1000"/>
                                        <p:tgtEl>
                                          <p:spTgt spid="135227"/>
                                        </p:tgtEl>
                                      </p:cBhvr>
                                    </p:animEffec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nodeType="clickEffect">
                                  <p:stCondLst>
                                    <p:cond delay="0"/>
                                  </p:stCondLst>
                                  <p:childTnLst>
                                    <p:animMotion origin="layout" path="M 6.25E-7 1.11111E-6 L 0.0125 1.15 " pathEditMode="relative" rAng="0" ptsTypes="AA">
                                      <p:cBhvr>
                                        <p:cTn id="40" dur="5000" fill="hold"/>
                                        <p:tgtEl>
                                          <p:spTgt spid="9"/>
                                        </p:tgtEl>
                                        <p:attrNameLst>
                                          <p:attrName>ppt_x</p:attrName>
                                          <p:attrName>ppt_y</p:attrName>
                                        </p:attrNameLst>
                                      </p:cBhvr>
                                      <p:rCtr x="625" y="57500"/>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35228"/>
                                        </p:tgtEl>
                                        <p:attrNameLst>
                                          <p:attrName>style.visibility</p:attrName>
                                        </p:attrNameLst>
                                      </p:cBhvr>
                                      <p:to>
                                        <p:strVal val="visible"/>
                                      </p:to>
                                    </p:set>
                                    <p:anim calcmode="lin" valueType="num">
                                      <p:cBhvr>
                                        <p:cTn id="45" dur="1000" fill="hold"/>
                                        <p:tgtEl>
                                          <p:spTgt spid="135228"/>
                                        </p:tgtEl>
                                        <p:attrNameLst>
                                          <p:attrName>ppt_x</p:attrName>
                                        </p:attrNameLst>
                                      </p:cBhvr>
                                      <p:tavLst>
                                        <p:tav tm="0">
                                          <p:val>
                                            <p:strVal val="#ppt_x-.2"/>
                                          </p:val>
                                        </p:tav>
                                        <p:tav tm="100000">
                                          <p:val>
                                            <p:strVal val="#ppt_x"/>
                                          </p:val>
                                        </p:tav>
                                      </p:tavLst>
                                    </p:anim>
                                    <p:anim calcmode="lin" valueType="num">
                                      <p:cBhvr>
                                        <p:cTn id="46" dur="1000" fill="hold"/>
                                        <p:tgtEl>
                                          <p:spTgt spid="13522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352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5" presetClass="entr" presetSubtype="0" fill="hold" nodeType="clickEffect">
                                  <p:stCondLst>
                                    <p:cond delay="0"/>
                                  </p:stCondLst>
                                  <p:childTnLst>
                                    <p:set>
                                      <p:cBhvr>
                                        <p:cTn id="55" dur="1" fill="hold">
                                          <p:stCondLst>
                                            <p:cond delay="0"/>
                                          </p:stCondLst>
                                        </p:cTn>
                                        <p:tgtEl>
                                          <p:spTgt spid="135229"/>
                                        </p:tgtEl>
                                        <p:attrNameLst>
                                          <p:attrName>style.visibility</p:attrName>
                                        </p:attrNameLst>
                                      </p:cBhvr>
                                      <p:to>
                                        <p:strVal val="visible"/>
                                      </p:to>
                                    </p:set>
                                    <p:anim calcmode="lin" valueType="num">
                                      <p:cBhvr>
                                        <p:cTn id="56" dur="1000" fill="hold"/>
                                        <p:tgtEl>
                                          <p:spTgt spid="135229"/>
                                        </p:tgtEl>
                                        <p:attrNameLst>
                                          <p:attrName>ppt_w</p:attrName>
                                        </p:attrNameLst>
                                      </p:cBhvr>
                                      <p:tavLst>
                                        <p:tav tm="0">
                                          <p:val>
                                            <p:fltVal val="0"/>
                                          </p:val>
                                        </p:tav>
                                        <p:tav tm="100000">
                                          <p:val>
                                            <p:strVal val="#ppt_w"/>
                                          </p:val>
                                        </p:tav>
                                      </p:tavLst>
                                    </p:anim>
                                    <p:anim calcmode="lin" valueType="num">
                                      <p:cBhvr>
                                        <p:cTn id="57" dur="1000" fill="hold"/>
                                        <p:tgtEl>
                                          <p:spTgt spid="135229"/>
                                        </p:tgtEl>
                                        <p:attrNameLst>
                                          <p:attrName>ppt_h</p:attrName>
                                        </p:attrNameLst>
                                      </p:cBhvr>
                                      <p:tavLst>
                                        <p:tav tm="0">
                                          <p:val>
                                            <p:fltVal val="0"/>
                                          </p:val>
                                        </p:tav>
                                        <p:tav tm="100000">
                                          <p:val>
                                            <p:strVal val="#ppt_h"/>
                                          </p:val>
                                        </p:tav>
                                      </p:tavLst>
                                    </p:anim>
                                    <p:anim calcmode="lin" valueType="num">
                                      <p:cBhvr>
                                        <p:cTn id="58" dur="1000" fill="hold"/>
                                        <p:tgtEl>
                                          <p:spTgt spid="13522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52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27" grpId="0"/>
      <p:bldP spid="135228" grpId="0"/>
      <p:bldP spid="1352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6203223" cy="785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C000"/>
                </a:solidFill>
                <a:latin typeface="Times New Roman" panose="02020603050405020304" pitchFamily="18" charset="0"/>
                <a:cs typeface="Times New Roman" panose="02020603050405020304" pitchFamily="18" charset="0"/>
              </a:rPr>
              <a:t> </a:t>
            </a:r>
            <a:r>
              <a:rPr lang="en-US" sz="3500" b="1" dirty="0">
                <a:solidFill>
                  <a:srgbClr val="FFFF00"/>
                </a:solidFill>
                <a:latin typeface="Times New Roman" panose="02020603050405020304" pitchFamily="18" charset="0"/>
                <a:cs typeface="Times New Roman" panose="02020603050405020304" pitchFamily="18" charset="0"/>
              </a:rPr>
              <a:t>HÌNH THÀNH </a:t>
            </a:r>
            <a:r>
              <a:rPr lang="en-US" sz="3200" b="1" dirty="0">
                <a:solidFill>
                  <a:srgbClr val="FFFF00"/>
                </a:solidFill>
                <a:latin typeface="Times New Roman" panose="02020603050405020304" pitchFamily="18" charset="0"/>
                <a:cs typeface="Times New Roman" panose="02020603050405020304" pitchFamily="18" charset="0"/>
              </a:rPr>
              <a:t>KIẾN</a:t>
            </a:r>
            <a:r>
              <a:rPr lang="en-US" sz="3500" b="1" dirty="0">
                <a:solidFill>
                  <a:srgbClr val="FFFF00"/>
                </a:solidFill>
                <a:latin typeface="Times New Roman" panose="02020603050405020304" pitchFamily="18" charset="0"/>
                <a:cs typeface="Times New Roman" panose="02020603050405020304" pitchFamily="18" charset="0"/>
              </a:rPr>
              <a:t> THỨC</a:t>
            </a:r>
            <a:endParaRPr lang="en-US" sz="3200" b="1" dirty="0">
              <a:solidFill>
                <a:srgbClr val="FFFF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1439591" y="2780176"/>
            <a:ext cx="4718721" cy="4588"/>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485775" y="3096983"/>
                <a:ext cx="8873596" cy="18066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Học sinh nêu được khái niệm hàm</a:t>
                </a:r>
              </a:p>
              <a:p>
                <a:pPr marL="0" indent="0" algn="just">
                  <a:buNone/>
                </a:pPr>
                <a:r>
                  <a:rPr lang="vi-VN" sz="3200" dirty="0">
                    <a:solidFill>
                      <a:schemeClr val="bg1"/>
                    </a:solidFill>
                    <a:latin typeface="Times New Roman" panose="02020603050405020304" pitchFamily="18" charset="0"/>
                    <a:cs typeface="Times New Roman" panose="02020603050405020304" pitchFamily="18" charset="0"/>
                  </a:rPr>
                  <a:t>   số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a</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0)</m:t>
                    </m:r>
                  </m:oMath>
                </a14:m>
                <a:r>
                  <a:rPr lang="vi-VN" sz="32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Biết cách xác định hệ số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oMath>
                </a14:m>
                <a:r>
                  <a:rPr lang="vi-VN" sz="3200"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noRot="1" noChangeAspect="1" noMove="1" noResize="1" noEditPoints="1" noAdjustHandles="1" noChangeArrowheads="1" noChangeShapeType="1" noTextEdit="1"/>
              </p:cNvSpPr>
              <p:nvPr/>
            </p:nvSpPr>
            <p:spPr>
              <a:xfrm>
                <a:off x="485775" y="3096983"/>
                <a:ext cx="8873596" cy="1806632"/>
              </a:xfrm>
              <a:prstGeom prst="rect">
                <a:avLst/>
              </a:prstGeom>
              <a:blipFill>
                <a:blip r:embed="rId3"/>
                <a:stretch>
                  <a:fillRect l="-1237" t="-7432"/>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093560663"/>
              </p:ext>
            </p:extLst>
          </p:nvPr>
        </p:nvGraphicFramePr>
        <p:xfrm>
          <a:off x="0" y="-45719"/>
          <a:ext cx="971550" cy="45719"/>
        </p:xfrm>
        <a:graphic>
          <a:graphicData uri="http://schemas.openxmlformats.org/presentationml/2006/ole">
            <mc:AlternateContent xmlns:mc="http://schemas.openxmlformats.org/markup-compatibility/2006">
              <mc:Choice xmlns:v="urn:schemas-microsoft-com:vml" Requires="v">
                <p:oleObj spid="_x0000_s3074" name="Equation" r:id="rId4" imgW="977476" imgH="253890" progId="Equation.DSMT4">
                  <p:embed/>
                </p:oleObj>
              </mc:Choice>
              <mc:Fallback>
                <p:oleObj name="Equation" r:id="rId4" imgW="977476" imgH="25389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19"/>
                        <a:ext cx="971550" cy="45719"/>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79591372"/>
              </p:ext>
            </p:extLst>
          </p:nvPr>
        </p:nvGraphicFramePr>
        <p:xfrm>
          <a:off x="0" y="201931"/>
          <a:ext cx="133350" cy="45719"/>
        </p:xfrm>
        <a:graphic>
          <a:graphicData uri="http://schemas.openxmlformats.org/presentationml/2006/ole">
            <mc:AlternateContent xmlns:mc="http://schemas.openxmlformats.org/markup-compatibility/2006">
              <mc:Choice xmlns:v="urn:schemas-microsoft-com:vml" Requires="v">
                <p:oleObj spid="_x0000_s3075" name="Equation" r:id="rId6" imgW="126835" imgH="139518" progId="Equation.DSMT4">
                  <p:embed/>
                </p:oleObj>
              </mc:Choice>
              <mc:Fallback>
                <p:oleObj name="Equation" r:id="rId6" imgW="126835" imgH="139518"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1931"/>
                        <a:ext cx="133350" cy="45719"/>
                      </a:xfrm>
                      <a:prstGeom prst="rect">
                        <a:avLst/>
                      </a:prstGeom>
                      <a:noFill/>
                    </p:spPr>
                  </p:pic>
                </p:oleObj>
              </mc:Fallback>
            </mc:AlternateContent>
          </a:graphicData>
        </a:graphic>
      </p:graphicFrame>
      <p:sp>
        <p:nvSpPr>
          <p:cNvPr id="14" name="Rectangle 15"/>
          <p:cNvSpPr>
            <a:spLocks noChangeArrowheads="1"/>
          </p:cNvSpPr>
          <p:nvPr/>
        </p:nvSpPr>
        <p:spPr bwMode="auto">
          <a:xfrm>
            <a:off x="0"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itle 1">
            <a:extLst>
              <a:ext uri="{FF2B5EF4-FFF2-40B4-BE49-F238E27FC236}">
                <a16:creationId xmlns:a16="http://schemas.microsoft.com/office/drawing/2014/main" id="{49899997-9510-084A-B1B7-E4A7C686E95B}"/>
              </a:ext>
            </a:extLst>
          </p:cNvPr>
          <p:cNvSpPr>
            <a:spLocks noGrp="1"/>
          </p:cNvSpPr>
          <p:nvPr>
            <p:ph type="title"/>
          </p:nvPr>
        </p:nvSpPr>
        <p:spPr>
          <a:xfrm>
            <a:off x="-1563756" y="26643"/>
            <a:ext cx="12192000" cy="563225"/>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HÀM SỐ</a:t>
            </a:r>
            <a:r>
              <a:rPr lang="vi-VN" sz="2800" b="1" dirty="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endParaRPr>
          </a:p>
        </p:txBody>
      </p:sp>
      <p:graphicFrame>
        <p:nvGraphicFramePr>
          <p:cNvPr id="6" name="Object 5">
            <a:extLst>
              <a:ext uri="{FF2B5EF4-FFF2-40B4-BE49-F238E27FC236}">
                <a16:creationId xmlns:a16="http://schemas.microsoft.com/office/drawing/2014/main" id="{3802A8B2-8433-6FAA-A9C4-EAF096813E85}"/>
              </a:ext>
            </a:extLst>
          </p:cNvPr>
          <p:cNvGraphicFramePr>
            <a:graphicFrameLocks noChangeAspect="1"/>
          </p:cNvGraphicFramePr>
          <p:nvPr>
            <p:extLst>
              <p:ext uri="{D42A27DB-BD31-4B8C-83A1-F6EECF244321}">
                <p14:modId xmlns:p14="http://schemas.microsoft.com/office/powerpoint/2010/main" val="2405964992"/>
              </p:ext>
            </p:extLst>
          </p:nvPr>
        </p:nvGraphicFramePr>
        <p:xfrm>
          <a:off x="5929723" y="-45719"/>
          <a:ext cx="3248025" cy="838200"/>
        </p:xfrm>
        <a:graphic>
          <a:graphicData uri="http://schemas.openxmlformats.org/presentationml/2006/ole">
            <mc:AlternateContent xmlns:mc="http://schemas.openxmlformats.org/markup-compatibility/2006">
              <mc:Choice xmlns:v="urn:schemas-microsoft-com:vml" Requires="v">
                <p:oleObj spid="_x0000_s3076" name="Equation" r:id="rId8" imgW="3248090" imgH="838434" progId="Equation.DSMT4">
                  <p:embed/>
                </p:oleObj>
              </mc:Choice>
              <mc:Fallback>
                <p:oleObj name="Equation" r:id="rId8" imgW="3248090" imgH="838434" progId="Equation.DSMT4">
                  <p:embed/>
                  <p:pic>
                    <p:nvPicPr>
                      <p:cNvPr id="4" name="Object 3"/>
                      <p:cNvPicPr/>
                      <p:nvPr/>
                    </p:nvPicPr>
                    <p:blipFill>
                      <a:blip r:embed="rId9"/>
                      <a:stretch>
                        <a:fillRect/>
                      </a:stretch>
                    </p:blipFill>
                    <p:spPr>
                      <a:xfrm>
                        <a:off x="5929723" y="-45719"/>
                        <a:ext cx="3248025" cy="838200"/>
                      </a:xfrm>
                      <a:prstGeom prst="rect">
                        <a:avLst/>
                      </a:prstGeom>
                    </p:spPr>
                  </p:pic>
                </p:oleObj>
              </mc:Fallback>
            </mc:AlternateContent>
          </a:graphicData>
        </a:graphic>
      </p:graphicFrame>
    </p:spTree>
    <p:extLst>
      <p:ext uri="{BB962C8B-B14F-4D97-AF65-F5344CB8AC3E}">
        <p14:creationId xmlns:p14="http://schemas.microsoft.com/office/powerpoint/2010/main" val="3411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98" y="40912"/>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cs typeface="Times New Roman" panose="02020603050405020304" pitchFamily="18" charset="0"/>
            </a:endParaRPr>
          </a:p>
        </p:txBody>
      </p:sp>
      <p:sp>
        <p:nvSpPr>
          <p:cNvPr id="3" name="Content Placeholder 2"/>
          <p:cNvSpPr>
            <a:spLocks noGrp="1"/>
          </p:cNvSpPr>
          <p:nvPr>
            <p:ph idx="1"/>
          </p:nvPr>
        </p:nvSpPr>
        <p:spPr>
          <a:xfrm>
            <a:off x="744583" y="1016981"/>
            <a:ext cx="11168743" cy="5466946"/>
          </a:xfrm>
        </p:spPr>
        <p:txBody>
          <a:bodyPr/>
          <a:lstStyle/>
          <a:p>
            <a:pPr marL="0" indent="0">
              <a:buNone/>
            </a:pPr>
            <a:r>
              <a:rPr lang="vi-VN" sz="3200" b="1" dirty="0">
                <a:solidFill>
                  <a:srgbClr val="FFFF00"/>
                </a:solidFill>
                <a:latin typeface="Times New Roman" panose="02020603050405020304" pitchFamily="18" charset="0"/>
                <a:cs typeface="Times New Roman" panose="02020603050405020304" pitchFamily="18" charset="0"/>
              </a:rPr>
              <a:t>1. </a:t>
            </a:r>
            <a:r>
              <a:rPr lang="en-US" sz="3200" b="1" dirty="0" err="1">
                <a:solidFill>
                  <a:srgbClr val="FFFF00"/>
                </a:solidFill>
                <a:latin typeface="Times New Roman" panose="02020603050405020304" pitchFamily="18" charset="0"/>
                <a:cs typeface="Times New Roman" panose="02020603050405020304" pitchFamily="18" charset="0"/>
              </a:rPr>
              <a:t>Hàm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số</a:t>
            </a:r>
            <a:endParaRPr lang="en-US"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HĐ1</a:t>
            </a:r>
            <a:r>
              <a:rPr lang="en-US" sz="3200" dirty="0">
                <a:solidFill>
                  <a:schemeClr val="bg1"/>
                </a:solidFill>
                <a:latin typeface="Times New Roman" panose="02020603050405020304" pitchFamily="18" charset="0"/>
                <a:cs typeface="Times New Roman" panose="02020603050405020304" pitchFamily="18" charset="0"/>
              </a:rPr>
              <a:t>: Hàm </a:t>
            </a:r>
            <a:r>
              <a:rPr lang="en-US" sz="3200" dirty="0" err="1">
                <a:solidFill>
                  <a:schemeClr val="bg1"/>
                </a:solidFill>
                <a:latin typeface="Times New Roman" panose="02020603050405020304" pitchFamily="18" charset="0"/>
                <a:cs typeface="Times New Roman" panose="02020603050405020304" pitchFamily="18" charset="0"/>
              </a:rPr>
              <a:t>số</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en-US" sz="3200" dirty="0" err="1">
                <a:solidFill>
                  <a:schemeClr val="bg1"/>
                </a:solidFill>
                <a:latin typeface="Times New Roman" panose="02020603050405020304" pitchFamily="18" charset="0"/>
                <a:cs typeface="Times New Roman" panose="02020603050405020304" pitchFamily="18" charset="0"/>
              </a:rPr>
              <a:t>dạng</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              hay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Nếu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hãy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xác</a:t>
            </a:r>
            <a:r>
              <a:rPr lang="en-US" sz="3200" dirty="0">
                <a:solidFill>
                  <a:schemeClr val="bg1"/>
                </a:solidFill>
                <a:latin typeface="Times New Roman" panose="02020603050405020304" pitchFamily="18" charset="0"/>
                <a:cs typeface="Times New Roman" panose="02020603050405020304" pitchFamily="18" charset="0"/>
              </a:rPr>
              <a:t> đ</a:t>
            </a:r>
            <a:r>
              <a:rPr lang="vi-VN" sz="3200" dirty="0">
                <a:solidFill>
                  <a:schemeClr val="bg1"/>
                </a:solidFill>
                <a:latin typeface="Times New Roman" panose="02020603050405020304" pitchFamily="18" charset="0"/>
                <a:cs typeface="Times New Roman" panose="02020603050405020304" pitchFamily="18" charset="0"/>
              </a:rPr>
              <a:t>ị</a:t>
            </a:r>
            <a:r>
              <a:rPr lang="en-US" sz="3200" dirty="0" err="1">
                <a:solidFill>
                  <a:schemeClr val="bg1"/>
                </a:solidFill>
                <a:latin typeface="Times New Roman" panose="02020603050405020304" pitchFamily="18" charset="0"/>
                <a:cs typeface="Times New Roman" panose="02020603050405020304" pitchFamily="18" charset="0"/>
              </a:rPr>
              <a:t>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p>
        </p:txBody>
      </p:sp>
      <p:graphicFrame>
        <p:nvGraphicFramePr>
          <p:cNvPr id="13" name="Object 12">
            <a:extLst>
              <a:ext uri="{FF2B5EF4-FFF2-40B4-BE49-F238E27FC236}">
                <a16:creationId xmlns:a16="http://schemas.microsoft.com/office/drawing/2014/main" id="{1E6C46A8-38F1-6E14-7159-1928CD00A616}"/>
              </a:ext>
            </a:extLst>
          </p:cNvPr>
          <p:cNvGraphicFramePr>
            <a:graphicFrameLocks noChangeAspect="1"/>
          </p:cNvGraphicFramePr>
          <p:nvPr>
            <p:extLst>
              <p:ext uri="{D42A27DB-BD31-4B8C-83A1-F6EECF244321}">
                <p14:modId xmlns:p14="http://schemas.microsoft.com/office/powerpoint/2010/main" val="1908509651"/>
              </p:ext>
            </p:extLst>
          </p:nvPr>
        </p:nvGraphicFramePr>
        <p:xfrm>
          <a:off x="3928645" y="222747"/>
          <a:ext cx="3248025" cy="838200"/>
        </p:xfrm>
        <a:graphic>
          <a:graphicData uri="http://schemas.openxmlformats.org/presentationml/2006/ole">
            <mc:AlternateContent xmlns:mc="http://schemas.openxmlformats.org/markup-compatibility/2006">
              <mc:Choice xmlns:v="urn:schemas-microsoft-com:vml" Requires="v">
                <p:oleObj spid="_x0000_s4098" name="Equation" r:id="rId3" imgW="3248090" imgH="838434" progId="Equation.DSMT4">
                  <p:embed/>
                </p:oleObj>
              </mc:Choice>
              <mc:Fallback>
                <p:oleObj name="Equation" r:id="rId3" imgW="3248090" imgH="838434" progId="Equation.DSMT4">
                  <p:embed/>
                  <p:pic>
                    <p:nvPicPr>
                      <p:cNvPr id="6" name="Object 5">
                        <a:extLst>
                          <a:ext uri="{FF2B5EF4-FFF2-40B4-BE49-F238E27FC236}">
                            <a16:creationId xmlns:a16="http://schemas.microsoft.com/office/drawing/2014/main" id="{3802A8B2-8433-6FAA-A9C4-EAF096813E85}"/>
                          </a:ext>
                        </a:extLst>
                      </p:cNvPr>
                      <p:cNvPicPr/>
                      <p:nvPr/>
                    </p:nvPicPr>
                    <p:blipFill>
                      <a:blip r:embed="rId4"/>
                      <a:stretch>
                        <a:fillRect/>
                      </a:stretch>
                    </p:blipFill>
                    <p:spPr>
                      <a:xfrm>
                        <a:off x="3928645" y="222747"/>
                        <a:ext cx="3248025" cy="838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86D864C-1922-D5F1-B8B4-AEAE15B8B92E}"/>
              </a:ext>
            </a:extLst>
          </p:cNvPr>
          <p:cNvGraphicFramePr>
            <a:graphicFrameLocks noChangeAspect="1"/>
          </p:cNvGraphicFramePr>
          <p:nvPr>
            <p:extLst>
              <p:ext uri="{D42A27DB-BD31-4B8C-83A1-F6EECF244321}">
                <p14:modId xmlns:p14="http://schemas.microsoft.com/office/powerpoint/2010/main" val="2660942911"/>
              </p:ext>
            </p:extLst>
          </p:nvPr>
        </p:nvGraphicFramePr>
        <p:xfrm>
          <a:off x="3444875" y="1568450"/>
          <a:ext cx="1346200" cy="571500"/>
        </p:xfrm>
        <a:graphic>
          <a:graphicData uri="http://schemas.openxmlformats.org/presentationml/2006/ole">
            <mc:AlternateContent xmlns:mc="http://schemas.openxmlformats.org/markup-compatibility/2006">
              <mc:Choice xmlns:v="urn:schemas-microsoft-com:vml" Requires="v">
                <p:oleObj spid="_x0000_s4099" name="Equation" r:id="rId5" imgW="1346040" imgH="571320" progId="Equation.DSMT4">
                  <p:embed/>
                </p:oleObj>
              </mc:Choice>
              <mc:Fallback>
                <p:oleObj name="Equation" r:id="rId5" imgW="1346040" imgH="571320" progId="Equation.DSMT4">
                  <p:embed/>
                  <p:pic>
                    <p:nvPicPr>
                      <p:cNvPr id="0" name=""/>
                      <p:cNvPicPr/>
                      <p:nvPr/>
                    </p:nvPicPr>
                    <p:blipFill>
                      <a:blip r:embed="rId6"/>
                      <a:stretch>
                        <a:fillRect/>
                      </a:stretch>
                    </p:blipFill>
                    <p:spPr>
                      <a:xfrm>
                        <a:off x="3444875" y="1568450"/>
                        <a:ext cx="1346200" cy="5715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5CB34E8-8EE9-0172-7C85-383CCBBA9091}"/>
              </a:ext>
            </a:extLst>
          </p:cNvPr>
          <p:cNvGraphicFramePr>
            <a:graphicFrameLocks noChangeAspect="1"/>
          </p:cNvGraphicFramePr>
          <p:nvPr>
            <p:extLst>
              <p:ext uri="{D42A27DB-BD31-4B8C-83A1-F6EECF244321}">
                <p14:modId xmlns:p14="http://schemas.microsoft.com/office/powerpoint/2010/main" val="333583500"/>
              </p:ext>
            </p:extLst>
          </p:nvPr>
        </p:nvGraphicFramePr>
        <p:xfrm>
          <a:off x="6335713" y="1560513"/>
          <a:ext cx="1333500" cy="571500"/>
        </p:xfrm>
        <a:graphic>
          <a:graphicData uri="http://schemas.openxmlformats.org/presentationml/2006/ole">
            <mc:AlternateContent xmlns:mc="http://schemas.openxmlformats.org/markup-compatibility/2006">
              <mc:Choice xmlns:v="urn:schemas-microsoft-com:vml" Requires="v">
                <p:oleObj spid="_x0000_s4100" name="Equation" r:id="rId7" imgW="1333440" imgH="571320" progId="Equation.DSMT4">
                  <p:embed/>
                </p:oleObj>
              </mc:Choice>
              <mc:Fallback>
                <p:oleObj name="Equation" r:id="rId7" imgW="1333440" imgH="571320" progId="Equation.DSMT4">
                  <p:embed/>
                  <p:pic>
                    <p:nvPicPr>
                      <p:cNvPr id="14" name="Object 13">
                        <a:extLst>
                          <a:ext uri="{FF2B5EF4-FFF2-40B4-BE49-F238E27FC236}">
                            <a16:creationId xmlns:a16="http://schemas.microsoft.com/office/drawing/2014/main" id="{786D864C-1922-D5F1-B8B4-AEAE15B8B92E}"/>
                          </a:ext>
                        </a:extLst>
                      </p:cNvPr>
                      <p:cNvPicPr/>
                      <p:nvPr/>
                    </p:nvPicPr>
                    <p:blipFill>
                      <a:blip r:embed="rId8"/>
                      <a:stretch>
                        <a:fillRect/>
                      </a:stretch>
                    </p:blipFill>
                    <p:spPr>
                      <a:xfrm>
                        <a:off x="6335713" y="1560513"/>
                        <a:ext cx="1333500" cy="571500"/>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61E26644-C546-35F8-8A24-E9DADD583965}"/>
              </a:ext>
            </a:extLst>
          </p:cNvPr>
          <p:cNvGrpSpPr/>
          <p:nvPr/>
        </p:nvGrpSpPr>
        <p:grpSpPr>
          <a:xfrm>
            <a:off x="798623" y="2580548"/>
            <a:ext cx="10333203" cy="646331"/>
            <a:chOff x="798623" y="2580548"/>
            <a:chExt cx="10333203" cy="646331"/>
          </a:xfrm>
        </p:grpSpPr>
        <mc:AlternateContent xmlns:mc="http://schemas.openxmlformats.org/markup-compatibility/2006" xmlns:a14="http://schemas.microsoft.com/office/drawing/2010/main">
          <mc:Choice Requires="a14">
            <p:sp>
              <p:nvSpPr>
                <p:cNvPr id="7" name="Rectangle 6"/>
                <p:cNvSpPr/>
                <p:nvPr/>
              </p:nvSpPr>
              <p:spPr>
                <a:xfrm>
                  <a:off x="798623" y="2580548"/>
                  <a:ext cx="10333203" cy="646331"/>
                </a:xfrm>
                <a:prstGeom prst="rect">
                  <a:avLst/>
                </a:prstGeom>
              </p:spPr>
              <p:txBody>
                <a:bodyPr wrap="square">
                  <a:spAutoFit/>
                </a:bodyPr>
                <a:lstStyle/>
                <a:p>
                  <a:r>
                    <a:rPr lang="en-US" sz="3200" i="1"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Hàm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số</a:t>
                  </a:r>
                  <a:r>
                    <a:rPr lang="vi-VN" sz="3600"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dạn</a:t>
                  </a:r>
                  <a:r>
                    <a:rPr lang="vi-VN" sz="3200" dirty="0">
                      <a:solidFill>
                        <a:schemeClr val="bg1"/>
                      </a:solidFill>
                      <a:latin typeface="Times New Roman" panose="02020603050405020304" pitchFamily="18" charset="0"/>
                      <a:cs typeface="Times New Roman" panose="02020603050405020304" pitchFamily="18" charset="0"/>
                    </a:rPr>
                    <a:t>g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mj-lt"/>
                      <a:cs typeface="Times New Roman" panose="02020603050405020304" pitchFamily="18" charset="0"/>
                    </a:rPr>
                    <a:t>(</a:t>
                  </a:r>
                  <a14:m>
                    <m:oMath xmlns:m="http://schemas.openxmlformats.org/officeDocument/2006/math">
                      <m:r>
                        <a:rPr lang="en-US" sz="3200" b="0" i="1" dirty="0" smtClean="0">
                          <a:solidFill>
                            <a:schemeClr val="bg1"/>
                          </a:solidFill>
                          <a:latin typeface="Cambria Math" panose="02040503050406030204" pitchFamily="18" charset="0"/>
                          <a:ea typeface="Cambria Math" panose="02040503050406030204" pitchFamily="18" charset="0"/>
                        </a:rPr>
                        <m:t>𝑎</m:t>
                      </m:r>
                      <m:r>
                        <a:rPr lang="vi-VN" sz="3200" b="0" i="1" dirty="0">
                          <a:solidFill>
                            <a:schemeClr val="bg1"/>
                          </a:solidFill>
                          <a:latin typeface="Cambria Math" panose="02040503050406030204" pitchFamily="18" charset="0"/>
                          <a:ea typeface="Cambria Math" panose="02040503050406030204" pitchFamily="18" charset="0"/>
                        </a:rPr>
                        <m:t>≠0)</m:t>
                      </m:r>
                      <m:r>
                        <a:rPr lang="vi-VN" sz="3200" b="0" i="1" dirty="0" smtClean="0">
                          <a:solidFill>
                            <a:schemeClr val="bg1"/>
                          </a:solidFill>
                          <a:latin typeface="Cambria Math" panose="02040503050406030204" pitchFamily="18" charset="0"/>
                          <a:ea typeface="Cambria Math" panose="02040503050406030204" pitchFamily="18" charset="0"/>
                        </a:rPr>
                        <m:t>.</m:t>
                      </m:r>
                    </m:oMath>
                  </a14:m>
                  <a:endParaRPr lang="en-US" sz="3200" dirty="0">
                    <a:solidFill>
                      <a:schemeClr val="bg1"/>
                    </a:solidFill>
                    <a:latin typeface="+mj-lt"/>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98623" y="2580548"/>
                  <a:ext cx="10333203" cy="646331"/>
                </a:xfrm>
                <a:prstGeom prst="rect">
                  <a:avLst/>
                </a:prstGeom>
                <a:blipFill>
                  <a:blip r:embed="rId9"/>
                  <a:stretch>
                    <a:fillRect l="-1475" t="-15094"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6" name="Object 15">
                  <a:extLst>
                    <a:ext uri="{FF2B5EF4-FFF2-40B4-BE49-F238E27FC236}">
                      <a16:creationId xmlns:a16="http://schemas.microsoft.com/office/drawing/2014/main" id="{962DAE58-634A-1574-2918-477E9EFCA0B7}"/>
                    </a:ext>
                  </a:extLst>
                </p:cNvPr>
                <p:cNvGraphicFramePr>
                  <a:graphicFrameLocks noChangeAspect="1"/>
                </p:cNvGraphicFramePr>
                <p:nvPr>
                  <p:extLst>
                    <p:ext uri="{D42A27DB-BD31-4B8C-83A1-F6EECF244321}">
                      <p14:modId xmlns:p14="http://schemas.microsoft.com/office/powerpoint/2010/main" val="101112379"/>
                    </p:ext>
                  </p:extLst>
                </p:nvPr>
              </p:nvGraphicFramePr>
              <p:xfrm>
                <a:off x="2771775" y="2617963"/>
                <a:ext cx="1346200" cy="571500"/>
              </p:xfrm>
              <a:graphic>
                <a:graphicData uri="http://schemas.openxmlformats.org/presentationml/2006/ole">
                  <mc:AlternateContent>
                    <mc:Choice xmlns:v="urn:schemas-microsoft-com:vml" Requires="v">
                      <p:oleObj spid="_x0000_s4101" name="Equation" r:id="rId10" imgW="1346040" imgH="571320" progId="Equation.DSMT4">
                        <p:embed/>
                      </p:oleObj>
                    </mc:Choice>
                    <mc:Fallback>
                      <p:oleObj name="Equation" r:id="rId10" imgW="1346040" imgH="571320" progId="Equation.DSMT4">
                        <p:embed/>
                        <p:pic>
                          <p:nvPicPr>
                            <p:cNvPr id="14" name="Object 13">
                              <a:extLst>
                                <a:ext uri="{FF2B5EF4-FFF2-40B4-BE49-F238E27FC236}">
                                  <a16:creationId xmlns:a16="http://schemas.microsoft.com/office/drawing/2014/main" id="{786D864C-1922-D5F1-B8B4-AEAE15B8B92E}"/>
                                </a:ext>
                              </a:extLst>
                            </p:cNvPr>
                            <p:cNvPicPr/>
                            <p:nvPr/>
                          </p:nvPicPr>
                          <p:blipFill>
                            <a:blip r:embed="rId6"/>
                            <a:stretch>
                              <a:fillRect/>
                            </a:stretch>
                          </p:blipFill>
                          <p:spPr>
                            <a:xfrm>
                              <a:off x="2771775" y="2617963"/>
                              <a:ext cx="1346200" cy="571500"/>
                            </a:xfrm>
                            <a:prstGeom prst="rect">
                              <a:avLst/>
                            </a:prstGeom>
                          </p:spPr>
                        </p:pic>
                      </p:oleObj>
                    </mc:Fallback>
                  </mc:AlternateContent>
                </a:graphicData>
              </a:graphic>
            </p:graphicFrame>
          </mc:Choice>
          <mc:Fallback xmlns="">
            <p:graphicFrame>
              <p:nvGraphicFramePr>
                <p:cNvPr id="16" name="Object 15">
                  <a:extLst>
                    <a:ext uri="{FF2B5EF4-FFF2-40B4-BE49-F238E27FC236}">
                      <a16:creationId xmlns:a16="http://schemas.microsoft.com/office/drawing/2014/main" id="{962DAE58-634A-1574-2918-477E9EFCA0B7}"/>
                    </a:ext>
                  </a:extLst>
                </p:cNvPr>
                <p:cNvGraphicFramePr>
                  <a:graphicFrameLocks noChangeAspect="1"/>
                </p:cNvGraphicFramePr>
                <p:nvPr>
                  <p:extLst>
                    <p:ext uri="{D42A27DB-BD31-4B8C-83A1-F6EECF244321}">
                      <p14:modId xmlns:p14="http://schemas.microsoft.com/office/powerpoint/2010/main" val="101112379"/>
                    </p:ext>
                  </p:extLst>
                </p:nvPr>
              </p:nvGraphicFramePr>
              <p:xfrm>
                <a:off x="2771775" y="2617963"/>
                <a:ext cx="1346200" cy="571500"/>
              </p:xfrm>
              <a:graphic>
                <a:graphicData uri="http://schemas.openxmlformats.org/presentationml/2006/ole">
                  <mc:AlternateContent>
                    <mc:Choice xmlns:v="urn:schemas-microsoft-com:vml" Requires="v">
                      <p:oleObj name="Equation" r:id="rId11" imgW="1346040" imgH="571320" progId="Equation.DSMT4">
                        <p:embed/>
                      </p:oleObj>
                    </mc:Choice>
                    <mc:Fallback>
                      <p:oleObj name="Equation" r:id="rId11" imgW="1346040" imgH="571320" progId="Equation.DSMT4">
                        <p:embed/>
                        <p:pic>
                          <p:nvPicPr>
                            <p:cNvPr id="14" name="Object 13">
                              <a:extLst>
                                <a:ext uri="{FF2B5EF4-FFF2-40B4-BE49-F238E27FC236}">
                                  <a16:creationId xmlns:a16="http://schemas.microsoft.com/office/drawing/2014/main" id="{786D864C-1922-D5F1-B8B4-AEAE15B8B92E}"/>
                                </a:ext>
                              </a:extLst>
                            </p:cNvPr>
                            <p:cNvPicPr/>
                            <p:nvPr/>
                          </p:nvPicPr>
                          <p:blipFill>
                            <a:blip r:embed="rId12"/>
                            <a:stretch>
                              <a:fillRect/>
                            </a:stretch>
                          </p:blipFill>
                          <p:spPr>
                            <a:xfrm>
                              <a:off x="2771775" y="2617963"/>
                              <a:ext cx="1346200" cy="5715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7" name="Object 16">
                  <a:extLst>
                    <a:ext uri="{FF2B5EF4-FFF2-40B4-BE49-F238E27FC236}">
                      <a16:creationId xmlns:a16="http://schemas.microsoft.com/office/drawing/2014/main" id="{2C32BDE6-FD07-E545-9DC9-A562E4B797D2}"/>
                    </a:ext>
                  </a:extLst>
                </p:cNvPr>
                <p:cNvGraphicFramePr>
                  <a:graphicFrameLocks noChangeAspect="1"/>
                </p:cNvGraphicFramePr>
                <p:nvPr>
                  <p:extLst>
                    <p:ext uri="{D42A27DB-BD31-4B8C-83A1-F6EECF244321}">
                      <p14:modId xmlns:p14="http://schemas.microsoft.com/office/powerpoint/2010/main" val="2867983296"/>
                    </p:ext>
                  </p:extLst>
                </p:nvPr>
              </p:nvGraphicFramePr>
              <p:xfrm>
                <a:off x="5673680" y="2617963"/>
                <a:ext cx="1333500" cy="571500"/>
              </p:xfrm>
              <a:graphic>
                <a:graphicData uri="http://schemas.openxmlformats.org/presentationml/2006/ole">
                  <mc:AlternateContent>
                    <mc:Choice xmlns:v="urn:schemas-microsoft-com:vml" Requires="v">
                      <p:oleObj spid="_x0000_s4102" name="Equation" r:id="rId13" imgW="1333440" imgH="571320" progId="Equation.DSMT4">
                        <p:embed/>
                      </p:oleObj>
                    </mc:Choice>
                    <mc:Fallback>
                      <p:oleObj name="Equation" r:id="rId13"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8"/>
                            <a:stretch>
                              <a:fillRect/>
                            </a:stretch>
                          </p:blipFill>
                          <p:spPr>
                            <a:xfrm>
                              <a:off x="5673680" y="2617963"/>
                              <a:ext cx="1333500" cy="571500"/>
                            </a:xfrm>
                            <a:prstGeom prst="rect">
                              <a:avLst/>
                            </a:prstGeom>
                          </p:spPr>
                        </p:pic>
                      </p:oleObj>
                    </mc:Fallback>
                  </mc:AlternateContent>
                </a:graphicData>
              </a:graphic>
            </p:graphicFrame>
          </mc:Choice>
          <mc:Fallback xmlns="">
            <p:graphicFrame>
              <p:nvGraphicFramePr>
                <p:cNvPr id="17" name="Object 16">
                  <a:extLst>
                    <a:ext uri="{FF2B5EF4-FFF2-40B4-BE49-F238E27FC236}">
                      <a16:creationId xmlns:a16="http://schemas.microsoft.com/office/drawing/2014/main" id="{2C32BDE6-FD07-E545-9DC9-A562E4B797D2}"/>
                    </a:ext>
                  </a:extLst>
                </p:cNvPr>
                <p:cNvGraphicFramePr>
                  <a:graphicFrameLocks noChangeAspect="1"/>
                </p:cNvGraphicFramePr>
                <p:nvPr>
                  <p:extLst>
                    <p:ext uri="{D42A27DB-BD31-4B8C-83A1-F6EECF244321}">
                      <p14:modId xmlns:p14="http://schemas.microsoft.com/office/powerpoint/2010/main" val="2867983296"/>
                    </p:ext>
                  </p:extLst>
                </p:nvPr>
              </p:nvGraphicFramePr>
              <p:xfrm>
                <a:off x="5673680" y="2617963"/>
                <a:ext cx="1333500" cy="571500"/>
              </p:xfrm>
              <a:graphic>
                <a:graphicData uri="http://schemas.openxmlformats.org/presentationml/2006/ole">
                  <mc:AlternateContent>
                    <mc:Choice xmlns:v="urn:schemas-microsoft-com:vml" Requires="v">
                      <p:oleObj name="Equation" r:id="rId14" imgW="1333440" imgH="571320" progId="Equation.DSMT4">
                        <p:embed/>
                      </p:oleObj>
                    </mc:Choice>
                    <mc:Fallback>
                      <p:oleObj name="Equation" r:id="rId14"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15"/>
                            <a:stretch>
                              <a:fillRect/>
                            </a:stretch>
                          </p:blipFill>
                          <p:spPr>
                            <a:xfrm>
                              <a:off x="5673680" y="2617963"/>
                              <a:ext cx="1333500" cy="571500"/>
                            </a:xfrm>
                            <a:prstGeom prst="rect">
                              <a:avLst/>
                            </a:prstGeom>
                          </p:spPr>
                        </p:pic>
                      </p:oleObj>
                    </mc:Fallback>
                  </mc:AlternateContent>
                </a:graphicData>
              </a:graphic>
            </p:graphicFrame>
          </mc:Fallback>
        </mc:AlternateContent>
      </p:grpSp>
      <p:grpSp>
        <p:nvGrpSpPr>
          <p:cNvPr id="26" name="Group 25">
            <a:extLst>
              <a:ext uri="{FF2B5EF4-FFF2-40B4-BE49-F238E27FC236}">
                <a16:creationId xmlns:a16="http://schemas.microsoft.com/office/drawing/2014/main" id="{7FEAA7CC-EFCB-F68D-9343-E276D37801EA}"/>
              </a:ext>
            </a:extLst>
          </p:cNvPr>
          <p:cNvGrpSpPr/>
          <p:nvPr/>
        </p:nvGrpSpPr>
        <p:grpSpPr>
          <a:xfrm>
            <a:off x="824750" y="3365560"/>
            <a:ext cx="6490450" cy="584775"/>
            <a:chOff x="824750" y="3365560"/>
            <a:chExt cx="6490450" cy="584775"/>
          </a:xfrm>
        </p:grpSpPr>
        <p:sp>
          <p:nvSpPr>
            <p:cNvPr id="10" name="Rectangle 9"/>
            <p:cNvSpPr/>
            <p:nvPr/>
          </p:nvSpPr>
          <p:spPr>
            <a:xfrm>
              <a:off x="824750" y="3365560"/>
              <a:ext cx="6490450" cy="58477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r>
                <a:rPr lang="en-US" sz="3200" dirty="0">
                  <a:solidFill>
                    <a:schemeClr val="bg1"/>
                  </a:solidFill>
                  <a:latin typeface="Times New Roman" panose="02020603050405020304" pitchFamily="18" charset="0"/>
                  <a:cs typeface="Times New Roman" panose="02020603050405020304" pitchFamily="18" charset="0"/>
                </a:rPr>
                <a:t> = 5</a:t>
              </a:r>
              <a:endParaRPr lang="en-US" sz="3200" i="1" dirty="0">
                <a:solidFill>
                  <a:schemeClr val="bg1"/>
                </a:solidFill>
                <a:latin typeface="Times New Roman" panose="02020603050405020304" pitchFamily="18"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7D77F316-D0F6-8837-B62B-F98220589BDC}"/>
                </a:ext>
              </a:extLst>
            </p:cNvPr>
            <p:cNvGraphicFramePr>
              <a:graphicFrameLocks noChangeAspect="1"/>
            </p:cNvGraphicFramePr>
            <p:nvPr>
              <p:extLst>
                <p:ext uri="{D42A27DB-BD31-4B8C-83A1-F6EECF244321}">
                  <p14:modId xmlns:p14="http://schemas.microsoft.com/office/powerpoint/2010/main" val="3859838885"/>
                </p:ext>
              </p:extLst>
            </p:nvPr>
          </p:nvGraphicFramePr>
          <p:xfrm>
            <a:off x="3006657" y="3382826"/>
            <a:ext cx="419100" cy="482600"/>
          </p:xfrm>
          <a:graphic>
            <a:graphicData uri="http://schemas.openxmlformats.org/presentationml/2006/ole">
              <mc:AlternateContent xmlns:mc="http://schemas.openxmlformats.org/markup-compatibility/2006">
                <mc:Choice xmlns:v="urn:schemas-microsoft-com:vml" Requires="v">
                  <p:oleObj spid="_x0000_s4103" name="Equation" r:id="rId16" imgW="419040" imgH="482400" progId="Equation.DSMT4">
                    <p:embed/>
                  </p:oleObj>
                </mc:Choice>
                <mc:Fallback>
                  <p:oleObj name="Equation" r:id="rId16" imgW="419040" imgH="482400" progId="Equation.DSMT4">
                    <p:embed/>
                    <p:pic>
                      <p:nvPicPr>
                        <p:cNvPr id="16" name="Object 15">
                          <a:extLst>
                            <a:ext uri="{FF2B5EF4-FFF2-40B4-BE49-F238E27FC236}">
                              <a16:creationId xmlns:a16="http://schemas.microsoft.com/office/drawing/2014/main" id="{962DAE58-634A-1574-2918-477E9EFCA0B7}"/>
                            </a:ext>
                          </a:extLst>
                        </p:cNvPr>
                        <p:cNvPicPr/>
                        <p:nvPr/>
                      </p:nvPicPr>
                      <p:blipFill>
                        <a:blip r:embed="rId17"/>
                        <a:stretch>
                          <a:fillRect/>
                        </a:stretch>
                      </p:blipFill>
                      <p:spPr>
                        <a:xfrm>
                          <a:off x="3006657" y="3382826"/>
                          <a:ext cx="419100" cy="482600"/>
                        </a:xfrm>
                        <a:prstGeom prst="rect">
                          <a:avLst/>
                        </a:prstGeom>
                      </p:spPr>
                    </p:pic>
                  </p:oleObj>
                </mc:Fallback>
              </mc:AlternateContent>
            </a:graphicData>
          </a:graphic>
        </p:graphicFrame>
      </p:grpSp>
      <p:grpSp>
        <p:nvGrpSpPr>
          <p:cNvPr id="27" name="Group 26">
            <a:extLst>
              <a:ext uri="{FF2B5EF4-FFF2-40B4-BE49-F238E27FC236}">
                <a16:creationId xmlns:a16="http://schemas.microsoft.com/office/drawing/2014/main" id="{8900D449-A3BF-3B92-FD2E-22BF3A3AE667}"/>
              </a:ext>
            </a:extLst>
          </p:cNvPr>
          <p:cNvGrpSpPr/>
          <p:nvPr/>
        </p:nvGrpSpPr>
        <p:grpSpPr>
          <a:xfrm>
            <a:off x="278674" y="4038932"/>
            <a:ext cx="11913326" cy="1569660"/>
            <a:chOff x="278674" y="4038932"/>
            <a:chExt cx="11913326" cy="1569660"/>
          </a:xfrm>
        </p:grpSpPr>
        <p:sp>
          <p:nvSpPr>
            <p:cNvPr id="12" name="Rectangle 11"/>
            <p:cNvSpPr/>
            <p:nvPr/>
          </p:nvSpPr>
          <p:spPr>
            <a:xfrm>
              <a:off x="278674" y="4038932"/>
              <a:ext cx="11913326" cy="1569660"/>
            </a:xfrm>
            <a:prstGeom prst="rect">
              <a:avLst/>
            </a:prstGeom>
          </p:spPr>
          <p:txBody>
            <a:bodyPr wrap="square">
              <a:spAutoFit/>
            </a:bodyPr>
            <a:lstStyle/>
            <a:p>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lư</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ợ</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 diện tích hình vuông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diện tích hình tròn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alt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9B41BA0D-D61A-CD8C-BB79-09EA5CC23139}"/>
                </a:ext>
              </a:extLst>
            </p:cNvPr>
            <p:cNvGraphicFramePr>
              <a:graphicFrameLocks noChangeAspect="1"/>
            </p:cNvGraphicFramePr>
            <p:nvPr>
              <p:extLst>
                <p:ext uri="{D42A27DB-BD31-4B8C-83A1-F6EECF244321}">
                  <p14:modId xmlns:p14="http://schemas.microsoft.com/office/powerpoint/2010/main" val="1961200824"/>
                </p:ext>
              </p:extLst>
            </p:nvPr>
          </p:nvGraphicFramePr>
          <p:xfrm>
            <a:off x="1197943" y="4538012"/>
            <a:ext cx="1333500" cy="571500"/>
          </p:xfrm>
          <a:graphic>
            <a:graphicData uri="http://schemas.openxmlformats.org/presentationml/2006/ole">
              <mc:AlternateContent xmlns:mc="http://schemas.openxmlformats.org/markup-compatibility/2006">
                <mc:Choice xmlns:v="urn:schemas-microsoft-com:vml" Requires="v">
                  <p:oleObj spid="_x0000_s4104" name="Equation" r:id="rId18" imgW="1333440" imgH="571320" progId="Equation.DSMT4">
                    <p:embed/>
                  </p:oleObj>
                </mc:Choice>
                <mc:Fallback>
                  <p:oleObj name="Equation" r:id="rId18"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8"/>
                        <a:stretch>
                          <a:fillRect/>
                        </a:stretch>
                      </p:blipFill>
                      <p:spPr>
                        <a:xfrm>
                          <a:off x="1197943" y="4538012"/>
                          <a:ext cx="1333500" cy="5715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64DE230B-9D82-86B1-5F8A-1398E41237F2}"/>
                </a:ext>
              </a:extLst>
            </p:cNvPr>
            <p:cNvGraphicFramePr>
              <a:graphicFrameLocks noChangeAspect="1"/>
            </p:cNvGraphicFramePr>
            <p:nvPr>
              <p:extLst>
                <p:ext uri="{D42A27DB-BD31-4B8C-83A1-F6EECF244321}">
                  <p14:modId xmlns:p14="http://schemas.microsoft.com/office/powerpoint/2010/main" val="2470639623"/>
                </p:ext>
              </p:extLst>
            </p:nvPr>
          </p:nvGraphicFramePr>
          <p:xfrm>
            <a:off x="9838357" y="4565650"/>
            <a:ext cx="1155700" cy="482600"/>
          </p:xfrm>
          <a:graphic>
            <a:graphicData uri="http://schemas.openxmlformats.org/presentationml/2006/ole">
              <mc:AlternateContent xmlns:mc="http://schemas.openxmlformats.org/markup-compatibility/2006">
                <mc:Choice xmlns:v="urn:schemas-microsoft-com:vml" Requires="v">
                  <p:oleObj spid="_x0000_s4105" name="Equation" r:id="rId19" imgW="1155600" imgH="482400" progId="Equation.DSMT4">
                    <p:embed/>
                  </p:oleObj>
                </mc:Choice>
                <mc:Fallback>
                  <p:oleObj name="Equation" r:id="rId19" imgW="1155600" imgH="48240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12"/>
                        <a:stretch>
                          <a:fillRect/>
                        </a:stretch>
                      </p:blipFill>
                      <p:spPr>
                        <a:xfrm>
                          <a:off x="9838357" y="4565650"/>
                          <a:ext cx="1155700" cy="482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E2804A04-A172-9F21-664B-C23CA20AA505}"/>
                </a:ext>
              </a:extLst>
            </p:cNvPr>
            <p:cNvGraphicFramePr>
              <a:graphicFrameLocks noChangeAspect="1"/>
            </p:cNvGraphicFramePr>
            <p:nvPr>
              <p:extLst>
                <p:ext uri="{D42A27DB-BD31-4B8C-83A1-F6EECF244321}">
                  <p14:modId xmlns:p14="http://schemas.microsoft.com/office/powerpoint/2010/main" val="4225273070"/>
                </p:ext>
              </p:extLst>
            </p:nvPr>
          </p:nvGraphicFramePr>
          <p:xfrm>
            <a:off x="5395360" y="5056187"/>
            <a:ext cx="1397000" cy="482600"/>
          </p:xfrm>
          <a:graphic>
            <a:graphicData uri="http://schemas.openxmlformats.org/presentationml/2006/ole">
              <mc:AlternateContent xmlns:mc="http://schemas.openxmlformats.org/markup-compatibility/2006">
                <mc:Choice xmlns:v="urn:schemas-microsoft-com:vml" Requires="v">
                  <p:oleObj spid="_x0000_s4106" name="Equation" r:id="rId20" imgW="1396800" imgH="482400" progId="Equation.DSMT4">
                    <p:embed/>
                  </p:oleObj>
                </mc:Choice>
                <mc:Fallback>
                  <p:oleObj name="Equation" r:id="rId20" imgW="1396800" imgH="482400" progId="Equation.DSMT4">
                    <p:embed/>
                    <p:pic>
                      <p:nvPicPr>
                        <p:cNvPr id="23" name="Object 22">
                          <a:extLst>
                            <a:ext uri="{FF2B5EF4-FFF2-40B4-BE49-F238E27FC236}">
                              <a16:creationId xmlns:a16="http://schemas.microsoft.com/office/drawing/2014/main" id="{155B4148-FC3B-2FAE-972E-9CC72E9AA312}"/>
                            </a:ext>
                          </a:extLst>
                        </p:cNvPr>
                        <p:cNvPicPr/>
                        <p:nvPr/>
                      </p:nvPicPr>
                      <p:blipFill>
                        <a:blip r:embed="rId15"/>
                        <a:stretch>
                          <a:fillRect/>
                        </a:stretch>
                      </p:blipFill>
                      <p:spPr>
                        <a:xfrm>
                          <a:off x="5395360" y="5056187"/>
                          <a:ext cx="1397000" cy="482600"/>
                        </a:xfrm>
                        <a:prstGeom prst="rect">
                          <a:avLst/>
                        </a:prstGeom>
                      </p:spPr>
                    </p:pic>
                  </p:oleObj>
                </mc:Fallback>
              </mc:AlternateContent>
            </a:graphicData>
          </a:graphic>
        </p:graphicFrame>
      </p:grpSp>
    </p:spTree>
    <p:extLst>
      <p:ext uri="{BB962C8B-B14F-4D97-AF65-F5344CB8AC3E}">
        <p14:creationId xmlns:p14="http://schemas.microsoft.com/office/powerpoint/2010/main" val="29068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407022" y="1848571"/>
            <a:ext cx="2952953" cy="8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en-US" sz="2400" dirty="0" err="1">
                <a:solidFill>
                  <a:schemeClr val="bg1"/>
                </a:solidFill>
                <a:latin typeface="Times New Roman" panose="02020603050405020304" pitchFamily="18" charset="0"/>
                <a:cs typeface="Times New Roman" panose="02020603050405020304" pitchFamily="18" charset="0"/>
              </a:rPr>
              <a:t>Mỗi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cử</a:t>
            </a:r>
            <a:r>
              <a:rPr lang="en-US" sz="2400" dirty="0">
                <a:solidFill>
                  <a:schemeClr val="bg1"/>
                </a:solidFill>
                <a:latin typeface="Times New Roman" panose="02020603050405020304" pitchFamily="18" charset="0"/>
                <a:cs typeface="Times New Roman" panose="02020603050405020304" pitchFamily="18" charset="0"/>
              </a:rPr>
              <a:t> 4 HS </a:t>
            </a:r>
            <a:r>
              <a:rPr lang="en-US" sz="2400" dirty="0" err="1">
                <a:solidFill>
                  <a:schemeClr val="bg1"/>
                </a:solidFill>
                <a:latin typeface="Times New Roman" panose="02020603050405020304" pitchFamily="18" charset="0"/>
                <a:cs typeface="Times New Roman" panose="02020603050405020304" pitchFamily="18" charset="0"/>
              </a:rPr>
              <a:t>tham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endParaRPr lang="en-US" altLang="zh-CN" sz="2400" kern="0" dirty="0">
              <a:solidFill>
                <a:schemeClr val="bg1"/>
              </a:solidFill>
              <a:latin typeface="Times New Roman" panose="02020603050405020304" pitchFamily="18" charset="0"/>
              <a:cs typeface="Times New Roman" panose="02020603050405020304" pitchFamily="18" charset="0"/>
            </a:endParaRPr>
          </a:p>
        </p:txBody>
      </p:sp>
      <p:sp>
        <p:nvSpPr>
          <p:cNvPr id="86" name="Rectangle 24"/>
          <p:cNvSpPr>
            <a:spLocks noChangeArrowheads="1"/>
          </p:cNvSpPr>
          <p:nvPr/>
        </p:nvSpPr>
        <p:spPr bwMode="auto">
          <a:xfrm>
            <a:off x="288976" y="3288045"/>
            <a:ext cx="3337094" cy="267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en-US" altLang="zh-CN" sz="2400" dirty="0">
                <a:solidFill>
                  <a:schemeClr val="bg1"/>
                </a:solidFill>
                <a:latin typeface="Times New Roman" panose="02020603050405020304" pitchFamily="18" charset="0"/>
                <a:cs typeface="Times New Roman" panose="02020603050405020304" pitchFamily="18" charset="0"/>
              </a:rPr>
              <a:t>Trong </a:t>
            </a:r>
            <a:r>
              <a:rPr lang="en-US" altLang="zh-CN" sz="2400" dirty="0" err="1">
                <a:solidFill>
                  <a:schemeClr val="bg1"/>
                </a:solidFill>
                <a:latin typeface="Times New Roman" panose="02020603050405020304" pitchFamily="18" charset="0"/>
                <a:cs typeface="Times New Roman" panose="02020603050405020304" pitchFamily="18" charset="0"/>
              </a:rPr>
              <a:t>vòng</a:t>
            </a:r>
            <a:r>
              <a:rPr lang="en-US" altLang="zh-CN" sz="2400" dirty="0">
                <a:solidFill>
                  <a:schemeClr val="bg1"/>
                </a:solidFill>
                <a:latin typeface="Times New Roman" panose="02020603050405020304" pitchFamily="18" charset="0"/>
                <a:cs typeface="Times New Roman" panose="02020603050405020304" pitchFamily="18" charset="0"/>
              </a:rPr>
              <a:t> 30 </a:t>
            </a:r>
            <a:r>
              <a:rPr lang="en-US" altLang="zh-CN" sz="2400" dirty="0" err="1">
                <a:solidFill>
                  <a:schemeClr val="bg1"/>
                </a:solidFill>
                <a:latin typeface="Times New Roman" panose="02020603050405020304" pitchFamily="18" charset="0"/>
                <a:cs typeface="Times New Roman" panose="02020603050405020304" pitchFamily="18" charset="0"/>
              </a:rPr>
              <a:t>giây</a:t>
            </a:r>
            <a:r>
              <a:rPr lang="en-US" altLang="zh-CN" sz="2400" dirty="0">
                <a:solidFill>
                  <a:schemeClr val="bg1"/>
                </a:solidFill>
                <a:latin typeface="Times New Roman" panose="02020603050405020304" pitchFamily="18" charset="0"/>
                <a:cs typeface="Times New Roman" panose="02020603050405020304" pitchFamily="18" charset="0"/>
              </a:rPr>
              <a:t>, </a:t>
            </a:r>
            <a:r>
              <a:rPr lang="vi-VN" altLang="zh-CN" sz="2400" dirty="0">
                <a:solidFill>
                  <a:schemeClr val="bg1"/>
                </a:solidFill>
                <a:latin typeface="Times New Roman" panose="02020603050405020304" pitchFamily="18" charset="0"/>
                <a:cs typeface="Times New Roman" panose="02020603050405020304" pitchFamily="18" charset="0"/>
              </a:rPr>
              <a:t>người thứ nhất tìm mảnh ghép chứa hàm số có dạng </a:t>
            </a:r>
            <a:endParaRPr lang="en-US" altLang="zh-CN" sz="2400" b="0" i="1" dirty="0">
              <a:solidFill>
                <a:schemeClr val="bg1"/>
              </a:solidFill>
              <a:latin typeface="Cambria Math" panose="02040503050406030204" pitchFamily="18" charset="0"/>
              <a:cs typeface="Times New Roman" panose="02020603050405020304" pitchFamily="18" charset="0"/>
            </a:endParaRPr>
          </a:p>
          <a:p>
            <a:pPr defTabSz="1219048">
              <a:lnSpc>
                <a:spcPct val="120000"/>
              </a:lnSpc>
              <a:spcBef>
                <a:spcPts val="400"/>
              </a:spcBef>
              <a:defRPr/>
            </a:pPr>
            <a:r>
              <a:rPr lang="en-US" altLang="zh-CN" sz="2400" dirty="0">
                <a:solidFill>
                  <a:schemeClr val="bg1"/>
                </a:solidFill>
                <a:latin typeface="Times New Roman" panose="02020603050405020304" pitchFamily="18" charset="0"/>
                <a:cs typeface="Times New Roman" panose="02020603050405020304" pitchFamily="18" charset="0"/>
              </a:rPr>
              <a:t>                </a:t>
            </a:r>
            <a:r>
              <a:rPr lang="vi-VN" altLang="zh-CN" sz="2400" dirty="0">
                <a:solidFill>
                  <a:schemeClr val="bg1"/>
                </a:solidFill>
                <a:latin typeface="Times New Roman" panose="02020603050405020304" pitchFamily="18" charset="0"/>
                <a:cs typeface="Times New Roman" panose="02020603050405020304" pitchFamily="18" charset="0"/>
              </a:rPr>
              <a:t>và di chuyển để hoàn thiện cột A, sau đó trở về vị trí xuất phát.</a:t>
            </a:r>
            <a:endParaRPr lang="en-US" altLang="zh-CN" sz="2400" kern="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8" name="Rectangle 24"/>
              <p:cNvSpPr>
                <a:spLocks noChangeArrowheads="1"/>
              </p:cNvSpPr>
              <p:nvPr/>
            </p:nvSpPr>
            <p:spPr bwMode="auto">
              <a:xfrm>
                <a:off x="8704425" y="1738358"/>
                <a:ext cx="3395863" cy="2177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vi-VN" altLang="en-US" sz="2400">
                    <a:solidFill>
                      <a:schemeClr val="bg1"/>
                    </a:solidFill>
                    <a:latin typeface="Times New Roman" panose="02020603050405020304" pitchFamily="18" charset="0"/>
                    <a:cs typeface="Times New Roman" panose="02020603050405020304" pitchFamily="18" charset="0"/>
                  </a:rPr>
                  <a:t>Người thứ hai tìm mảnh ghép chứa hệ số</a:t>
                </a:r>
                <a:r>
                  <a:rPr lang="en-US" altLang="en-US" sz="24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400" b="0" i="1" smtClean="0">
                        <a:solidFill>
                          <a:schemeClr val="bg1"/>
                        </a:solidFill>
                        <a:latin typeface="Cambria Math" panose="02040503050406030204" pitchFamily="18" charset="0"/>
                        <a:cs typeface="Times New Roman" panose="02020603050405020304" pitchFamily="18" charset="0"/>
                      </a:rPr>
                      <m:t>𝑎</m:t>
                    </m:r>
                  </m:oMath>
                </a14:m>
                <a:r>
                  <a:rPr lang="vi-VN" altLang="en-US" sz="2400">
                    <a:solidFill>
                      <a:schemeClr val="bg1"/>
                    </a:solidFill>
                    <a:latin typeface="Times New Roman" panose="02020603050405020304" pitchFamily="18" charset="0"/>
                    <a:cs typeface="Times New Roman" panose="02020603050405020304" pitchFamily="18" charset="0"/>
                  </a:rPr>
                  <a:t> tương ứng và di chuyển hoàn thiện vào cột B. Lần lượt với người thứ ba và thứ tư.</a:t>
                </a:r>
                <a:r>
                  <a:rPr lang="en-US" altLang="en-US" sz="2400">
                    <a:solidFill>
                      <a:schemeClr val="bg1"/>
                    </a:solidFill>
                    <a:latin typeface="Times New Roman" panose="02020603050405020304" pitchFamily="18" charset="0"/>
                    <a:cs typeface="Times New Roman" panose="02020603050405020304" pitchFamily="18" charset="0"/>
                  </a:rPr>
                  <a:t> </a:t>
                </a:r>
                <a:endParaRPr lang="en-US" altLang="zh-CN" sz="24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mc:Choice>
        <mc:Fallback xmlns="">
          <p:sp>
            <p:nvSpPr>
              <p:cNvPr id="88" name="Rectangle 24"/>
              <p:cNvSpPr>
                <a:spLocks noRot="1" noChangeAspect="1" noMove="1" noResize="1" noEditPoints="1" noAdjustHandles="1" noChangeArrowheads="1" noChangeShapeType="1" noTextEdit="1"/>
              </p:cNvSpPr>
              <p:nvPr/>
            </p:nvSpPr>
            <p:spPr bwMode="auto">
              <a:xfrm>
                <a:off x="8704425" y="1738358"/>
                <a:ext cx="3395863" cy="2177327"/>
              </a:xfrm>
              <a:prstGeom prst="rect">
                <a:avLst/>
              </a:prstGeom>
              <a:blipFill>
                <a:blip r:embed="rId3"/>
                <a:stretch>
                  <a:fillRect l="-5566" t="-2521" r="-2154" b="-7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 name="组合 70"/>
          <p:cNvGrpSpPr/>
          <p:nvPr/>
        </p:nvGrpSpPr>
        <p:grpSpPr>
          <a:xfrm>
            <a:off x="5234016" y="2797907"/>
            <a:ext cx="1644193" cy="1646263"/>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grpSp>
      <p:grpSp>
        <p:nvGrpSpPr>
          <p:cNvPr id="4" name="组合 76"/>
          <p:cNvGrpSpPr/>
          <p:nvPr/>
        </p:nvGrpSpPr>
        <p:grpSpPr>
          <a:xfrm>
            <a:off x="4900625" y="2642524"/>
            <a:ext cx="1158165" cy="979184"/>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grpSp>
      <p:sp>
        <p:nvSpPr>
          <p:cNvPr id="83" name="Freeform 12"/>
          <p:cNvSpPr/>
          <p:nvPr/>
        </p:nvSpPr>
        <p:spPr bwMode="auto">
          <a:xfrm flipV="1">
            <a:off x="4900625" y="3621037"/>
            <a:ext cx="1158165" cy="108972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121902" tIns="60952" rIns="121902" bIns="60952" numCol="1" anchor="t" anchorCtr="0" compatLnSpc="1"/>
          <a:lstStyle/>
          <a:p>
            <a:pPr defTabSz="1219048">
              <a:defRPr/>
            </a:pPr>
            <a:endParaRPr lang="zh-CN" altLang="en-US" sz="2398" kern="0" dirty="0">
              <a:solidFill>
                <a:schemeClr val="accent5">
                  <a:lumMod val="50000"/>
                </a:schemeClr>
              </a:solidFill>
            </a:endParaRPr>
          </a:p>
        </p:txBody>
      </p:sp>
      <p:sp>
        <p:nvSpPr>
          <p:cNvPr id="2" name="菱形 1"/>
          <p:cNvSpPr/>
          <p:nvPr/>
        </p:nvSpPr>
        <p:spPr>
          <a:xfrm>
            <a:off x="3856191" y="1848571"/>
            <a:ext cx="842293" cy="842664"/>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01</a:t>
            </a:r>
            <a:endParaRPr lang="zh-CN" altLang="en-US" sz="2398" b="1" kern="0" dirty="0">
              <a:solidFill>
                <a:srgbClr val="F8F8F8"/>
              </a:solidFill>
              <a:latin typeface="Calibri"/>
              <a:ea typeface="宋体"/>
            </a:endParaRPr>
          </a:p>
        </p:txBody>
      </p:sp>
      <p:sp>
        <p:nvSpPr>
          <p:cNvPr id="28" name="菱形 27"/>
          <p:cNvSpPr/>
          <p:nvPr/>
        </p:nvSpPr>
        <p:spPr>
          <a:xfrm>
            <a:off x="7641319" y="2185245"/>
            <a:ext cx="842293" cy="842664"/>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03</a:t>
            </a:r>
            <a:endParaRPr lang="zh-CN" altLang="en-US" sz="2398" b="1" kern="0" dirty="0">
              <a:solidFill>
                <a:srgbClr val="F8F8F8"/>
              </a:solidFill>
              <a:latin typeface="Calibri"/>
              <a:ea typeface="宋体"/>
            </a:endParaRPr>
          </a:p>
        </p:txBody>
      </p:sp>
      <p:sp>
        <p:nvSpPr>
          <p:cNvPr id="29" name="菱形 28"/>
          <p:cNvSpPr/>
          <p:nvPr/>
        </p:nvSpPr>
        <p:spPr>
          <a:xfrm>
            <a:off x="3818874" y="4165899"/>
            <a:ext cx="842293" cy="842664"/>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02</a:t>
            </a:r>
            <a:endParaRPr lang="zh-CN" altLang="en-US" sz="2398" b="1" kern="0" dirty="0">
              <a:solidFill>
                <a:srgbClr val="F8F8F8"/>
              </a:solidFill>
              <a:latin typeface="Calibri"/>
              <a:ea typeface="宋体"/>
            </a:endParaRPr>
          </a:p>
        </p:txBody>
      </p:sp>
      <p:sp>
        <p:nvSpPr>
          <p:cNvPr id="30" name="菱形 29"/>
          <p:cNvSpPr/>
          <p:nvPr/>
        </p:nvSpPr>
        <p:spPr>
          <a:xfrm>
            <a:off x="7641319" y="4360512"/>
            <a:ext cx="842293" cy="842664"/>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04</a:t>
            </a:r>
            <a:endParaRPr lang="zh-CN" altLang="en-US" sz="2398" b="1" kern="0" dirty="0">
              <a:solidFill>
                <a:srgbClr val="F8F8F8"/>
              </a:solidFill>
              <a:latin typeface="Calibri"/>
              <a:ea typeface="宋体"/>
            </a:endParaRPr>
          </a:p>
        </p:txBody>
      </p:sp>
      <p:sp>
        <p:nvSpPr>
          <p:cNvPr id="5" name="TextBox 4"/>
          <p:cNvSpPr txBox="1"/>
          <p:nvPr/>
        </p:nvSpPr>
        <p:spPr>
          <a:xfrm>
            <a:off x="2722203" y="176803"/>
            <a:ext cx="6916857" cy="923330"/>
          </a:xfrm>
          <a:prstGeom prst="rect">
            <a:avLst/>
          </a:prstGeom>
          <a:noFill/>
        </p:spPr>
        <p:txBody>
          <a:bodyPr wrap="square" rtlCol="0">
            <a:spAutoFit/>
          </a:bodyPr>
          <a:lstStyle/>
          <a:p>
            <a:pPr algn="ctr"/>
            <a:r>
              <a:rPr lang="en-US" sz="5400" b="1" dirty="0">
                <a:solidFill>
                  <a:srgbClr val="FFFF00"/>
                </a:solidFill>
                <a:latin typeface="Times New Roman" panose="02020603050405020304" pitchFamily="18" charset="0"/>
                <a:cs typeface="Times New Roman" panose="02020603050405020304" pitchFamily="18" charset="0"/>
              </a:rPr>
              <a:t>AI NHANH HƠN</a:t>
            </a:r>
          </a:p>
        </p:txBody>
      </p:sp>
      <p:sp>
        <p:nvSpPr>
          <p:cNvPr id="6" name="TextBox 5"/>
          <p:cNvSpPr txBox="1"/>
          <p:nvPr/>
        </p:nvSpPr>
        <p:spPr>
          <a:xfrm>
            <a:off x="4688366" y="1149696"/>
            <a:ext cx="3112609"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LUẬT CHƠI</a:t>
            </a:r>
          </a:p>
        </p:txBody>
      </p:sp>
      <p:sp>
        <p:nvSpPr>
          <p:cNvPr id="25" name="Rectangle 24"/>
          <p:cNvSpPr>
            <a:spLocks noChangeArrowheads="1"/>
          </p:cNvSpPr>
          <p:nvPr/>
        </p:nvSpPr>
        <p:spPr bwMode="auto">
          <a:xfrm>
            <a:off x="8789151" y="4444170"/>
            <a:ext cx="3226410" cy="12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vi-VN" altLang="en-US" sz="2400">
                <a:solidFill>
                  <a:schemeClr val="bg1"/>
                </a:solidFill>
                <a:latin typeface="Times New Roman" panose="02020603050405020304" pitchFamily="18" charset="0"/>
                <a:cs typeface="Times New Roman" panose="02020603050405020304" pitchFamily="18" charset="0"/>
              </a:rPr>
              <a:t>Sau </a:t>
            </a:r>
            <a:r>
              <a:rPr lang="en-US" altLang="en-US" sz="2400">
                <a:solidFill>
                  <a:schemeClr val="bg1"/>
                </a:solidFill>
                <a:latin typeface="Times New Roman" panose="02020603050405020304" pitchFamily="18" charset="0"/>
                <a:cs typeface="Times New Roman" panose="02020603050405020304" pitchFamily="18" charset="0"/>
              </a:rPr>
              <a:t>30</a:t>
            </a:r>
            <a:r>
              <a:rPr lang="vi-VN" altLang="en-US" sz="2400">
                <a:solidFill>
                  <a:schemeClr val="bg1"/>
                </a:solidFill>
                <a:latin typeface="Times New Roman" panose="02020603050405020304" pitchFamily="18" charset="0"/>
                <a:cs typeface="Times New Roman" panose="02020603050405020304" pitchFamily="18" charset="0"/>
              </a:rPr>
              <a:t> giây đội nào có số mảnh ghép hoàn thiện nhiều hơn đội đó thắng.</a:t>
            </a:r>
            <a:endParaRPr lang="en-US" altLang="zh-CN" sz="24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35147">
            <a:off x="11102982" y="6028234"/>
            <a:ext cx="787854" cy="78785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57" y="29018"/>
            <a:ext cx="1460963" cy="146096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997069" y="202980"/>
            <a:ext cx="787412" cy="787412"/>
          </a:xfrm>
          <a:prstGeom prst="rect">
            <a:avLst/>
          </a:prstGeom>
        </p:spPr>
      </p:pic>
      <p:pic>
        <p:nvPicPr>
          <p:cNvPr id="31" name="Picture 3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7965" y="4322273"/>
            <a:ext cx="2327672" cy="2327672"/>
          </a:xfrm>
          <a:prstGeom prst="rect">
            <a:avLst/>
          </a:prstGeom>
        </p:spPr>
      </p:pic>
      <p:graphicFrame>
        <p:nvGraphicFramePr>
          <p:cNvPr id="7" name="Object 6">
            <a:extLst>
              <a:ext uri="{FF2B5EF4-FFF2-40B4-BE49-F238E27FC236}">
                <a16:creationId xmlns:a16="http://schemas.microsoft.com/office/drawing/2014/main" id="{86B31B39-98F6-134E-D5A7-553BF52479D7}"/>
              </a:ext>
            </a:extLst>
          </p:cNvPr>
          <p:cNvGraphicFramePr>
            <a:graphicFrameLocks noChangeAspect="1"/>
          </p:cNvGraphicFramePr>
          <p:nvPr>
            <p:extLst>
              <p:ext uri="{D42A27DB-BD31-4B8C-83A1-F6EECF244321}">
                <p14:modId xmlns:p14="http://schemas.microsoft.com/office/powerpoint/2010/main" val="2135428104"/>
              </p:ext>
            </p:extLst>
          </p:nvPr>
        </p:nvGraphicFramePr>
        <p:xfrm>
          <a:off x="325438" y="4605821"/>
          <a:ext cx="1130300" cy="482600"/>
        </p:xfrm>
        <a:graphic>
          <a:graphicData uri="http://schemas.openxmlformats.org/presentationml/2006/ole">
            <mc:AlternateContent xmlns:mc="http://schemas.openxmlformats.org/markup-compatibility/2006">
              <mc:Choice xmlns:v="urn:schemas-microsoft-com:vml" Requires="v">
                <p:oleObj spid="_x0000_s5122" name="Equation" r:id="rId8" imgW="1130040" imgH="482400" progId="Equation.DSMT4">
                  <p:embed/>
                </p:oleObj>
              </mc:Choice>
              <mc:Fallback>
                <p:oleObj name="Equation" r:id="rId8" imgW="1130040" imgH="48240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9"/>
                      <a:stretch>
                        <a:fillRect/>
                      </a:stretch>
                    </p:blipFill>
                    <p:spPr>
                      <a:xfrm>
                        <a:off x="325438" y="4605821"/>
                        <a:ext cx="1130300" cy="482600"/>
                      </a:xfrm>
                      <a:prstGeom prst="rect">
                        <a:avLst/>
                      </a:prstGeom>
                    </p:spPr>
                  </p:pic>
                </p:oleObj>
              </mc:Fallback>
            </mc:AlternateContent>
          </a:graphicData>
        </a:graphic>
      </p:graphicFrame>
    </p:spTree>
    <p:extLst>
      <p:ext uri="{BB962C8B-B14F-4D97-AF65-F5344CB8AC3E}">
        <p14:creationId xmlns:p14="http://schemas.microsoft.com/office/powerpoint/2010/main" val="123712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70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 fill="hold"/>
                                        <p:tgtEl>
                                          <p:spTgt spid="6"/>
                                        </p:tgtEl>
                                        <p:attrNameLst>
                                          <p:attrName>ppt_w</p:attrName>
                                        </p:attrNameLst>
                                      </p:cBhvr>
                                      <p:tavLst>
                                        <p:tav tm="0">
                                          <p:val>
                                            <p:fltVal val="0"/>
                                          </p:val>
                                        </p:tav>
                                        <p:tav tm="100000">
                                          <p:val>
                                            <p:strVal val="#ppt_w"/>
                                          </p:val>
                                        </p:tav>
                                      </p:tavLst>
                                    </p:anim>
                                    <p:anim calcmode="lin" valueType="num">
                                      <p:cBhvr>
                                        <p:cTn id="21" dur="300" fill="hold"/>
                                        <p:tgtEl>
                                          <p:spTgt spid="6"/>
                                        </p:tgtEl>
                                        <p:attrNameLst>
                                          <p:attrName>ppt_h</p:attrName>
                                        </p:attrNameLst>
                                      </p:cBhvr>
                                      <p:tavLst>
                                        <p:tav tm="0">
                                          <p:val>
                                            <p:fltVal val="0"/>
                                          </p:val>
                                        </p:tav>
                                        <p:tav tm="100000">
                                          <p:val>
                                            <p:strVal val="#ppt_h"/>
                                          </p:val>
                                        </p:tav>
                                      </p:tavLst>
                                    </p:anim>
                                    <p:animEffect transition="in" filter="fade">
                                      <p:cBhvr>
                                        <p:cTn id="22" dur="300"/>
                                        <p:tgtEl>
                                          <p:spTgt spid="6"/>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2" presetClass="entr" presetSubtype="8" fill="hold" grpId="0" nodeType="withEffect">
                                  <p:stCondLst>
                                    <p:cond delay="250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0-#ppt_w/2"/>
                                          </p:val>
                                        </p:tav>
                                        <p:tav tm="100000">
                                          <p:val>
                                            <p:strVal val="#ppt_x"/>
                                          </p:val>
                                        </p:tav>
                                      </p:tavLst>
                                    </p:anim>
                                    <p:anim calcmode="lin" valueType="num">
                                      <p:cBhvr additive="base">
                                        <p:cTn id="31" dur="500" fill="hold"/>
                                        <p:tgtEl>
                                          <p:spTgt spid="84"/>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2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2" presetClass="entr" presetSubtype="8" fill="hold" grpId="0" nodeType="withEffect">
                                  <p:stCondLst>
                                    <p:cond delay="300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0-#ppt_w/2"/>
                                          </p:val>
                                        </p:tav>
                                        <p:tav tm="100000">
                                          <p:val>
                                            <p:strVal val="#ppt_x"/>
                                          </p:val>
                                        </p:tav>
                                      </p:tavLst>
                                    </p:anim>
                                    <p:anim calcmode="lin" valueType="num">
                                      <p:cBhvr additive="base">
                                        <p:cTn id="40" dur="500" fill="hold"/>
                                        <p:tgtEl>
                                          <p:spTgt spid="86"/>
                                        </p:tgtEl>
                                        <p:attrNameLst>
                                          <p:attrName>ppt_y</p:attrName>
                                        </p:attrNameLst>
                                      </p:cBhvr>
                                      <p:tavLst>
                                        <p:tav tm="0">
                                          <p:val>
                                            <p:strVal val="#ppt_y"/>
                                          </p:val>
                                        </p:tav>
                                        <p:tav tm="100000">
                                          <p:val>
                                            <p:strVal val="#ppt_y"/>
                                          </p:val>
                                        </p:tav>
                                      </p:tavLst>
                                    </p:anim>
                                  </p:childTnLst>
                                </p:cTn>
                              </p:par>
                              <p:par>
                                <p:cTn id="41" presetID="16" presetClass="entr" presetSubtype="21" fill="hold" nodeType="withEffect">
                                  <p:stCondLst>
                                    <p:cond delay="300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53" presetClass="entr" presetSubtype="16" fill="hold" grpId="0" nodeType="withEffect">
                                  <p:stCondLst>
                                    <p:cond delay="30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2" presetClass="entr" presetSubtype="2" fill="hold" grpId="0" nodeType="withEffect">
                                  <p:stCondLst>
                                    <p:cond delay="3500"/>
                                  </p:stCondLst>
                                  <p:childTnLst>
                                    <p:set>
                                      <p:cBhvr>
                                        <p:cTn id="50" dur="1" fill="hold">
                                          <p:stCondLst>
                                            <p:cond delay="0"/>
                                          </p:stCondLst>
                                        </p:cTn>
                                        <p:tgtEl>
                                          <p:spTgt spid="88"/>
                                        </p:tgtEl>
                                        <p:attrNameLst>
                                          <p:attrName>style.visibility</p:attrName>
                                        </p:attrNameLst>
                                      </p:cBhvr>
                                      <p:to>
                                        <p:strVal val="visible"/>
                                      </p:to>
                                    </p:set>
                                    <p:anim calcmode="lin" valueType="num">
                                      <p:cBhvr additive="base">
                                        <p:cTn id="51" dur="500" fill="hold"/>
                                        <p:tgtEl>
                                          <p:spTgt spid="88"/>
                                        </p:tgtEl>
                                        <p:attrNameLst>
                                          <p:attrName>ppt_x</p:attrName>
                                        </p:attrNameLst>
                                      </p:cBhvr>
                                      <p:tavLst>
                                        <p:tav tm="0">
                                          <p:val>
                                            <p:strVal val="1+#ppt_w/2"/>
                                          </p:val>
                                        </p:tav>
                                        <p:tav tm="100000">
                                          <p:val>
                                            <p:strVal val="#ppt_x"/>
                                          </p:val>
                                        </p:tav>
                                      </p:tavLst>
                                    </p:anim>
                                    <p:anim calcmode="lin" valueType="num">
                                      <p:cBhvr additive="base">
                                        <p:cTn id="52" dur="500" fill="hold"/>
                                        <p:tgtEl>
                                          <p:spTgt spid="88"/>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35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par>
                                <p:cTn id="58" presetID="2" presetClass="entr" presetSubtype="2" fill="hold" grpId="0" nodeType="withEffect">
                                  <p:stCondLst>
                                    <p:cond delay="40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45"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20000"/>
                                        <p:tgtEl>
                                          <p:spTgt spid="14"/>
                                        </p:tgtEl>
                                      </p:cBhvr>
                                    </p:animEffect>
                                    <p:anim calcmode="lin" valueType="num">
                                      <p:cBhvr>
                                        <p:cTn id="65" dur="20000" fill="hold"/>
                                        <p:tgtEl>
                                          <p:spTgt spid="14"/>
                                        </p:tgtEl>
                                        <p:attrNameLst>
                                          <p:attrName>ppt_w</p:attrName>
                                        </p:attrNameLst>
                                      </p:cBhvr>
                                      <p:tavLst>
                                        <p:tav tm="0" fmla="#ppt_w*sin(2.5*pi*$)">
                                          <p:val>
                                            <p:fltVal val="0"/>
                                          </p:val>
                                        </p:tav>
                                        <p:tav tm="100000">
                                          <p:val>
                                            <p:fltVal val="1"/>
                                          </p:val>
                                        </p:tav>
                                      </p:tavLst>
                                    </p:anim>
                                    <p:anim calcmode="lin" valueType="num">
                                      <p:cBhvr>
                                        <p:cTn id="66" dur="20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83" grpId="0" animBg="1"/>
      <p:bldP spid="2" grpId="0" animBg="1"/>
      <p:bldP spid="28" grpId="0" animBg="1"/>
      <p:bldP spid="29" grpId="0" animBg="1"/>
      <p:bldP spid="30" grpId="0" animBg="1"/>
      <p:bldP spid="6"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93479" y="127445"/>
            <a:ext cx="8114675" cy="646331"/>
          </a:xfrm>
          <a:prstGeom prst="rect">
            <a:avLst/>
          </a:prstGeom>
          <a:noFill/>
        </p:spPr>
        <p:txBody>
          <a:bodyPr wrap="square" rtlCol="0">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TRÒ CHƠI “AI NHANH HƠN”</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597670712"/>
                  </p:ext>
                </p:extLst>
              </p:nvPr>
            </p:nvGraphicFramePr>
            <p:xfrm>
              <a:off x="1117600" y="1065106"/>
              <a:ext cx="10342880" cy="5366174"/>
            </p:xfrm>
            <a:graphic>
              <a:graphicData uri="http://schemas.openxmlformats.org/drawingml/2006/table">
                <a:tbl>
                  <a:tblPr firstRow="1" bandRow="1">
                    <a:tableStyleId>{5C22544A-7EE6-4342-B048-85BDC9FD1C3A}</a:tableStyleId>
                  </a:tblPr>
                  <a:tblGrid>
                    <a:gridCol w="5171440">
                      <a:extLst>
                        <a:ext uri="{9D8B030D-6E8A-4147-A177-3AD203B41FA5}">
                          <a16:colId xmlns:a16="http://schemas.microsoft.com/office/drawing/2014/main" val="3916506450"/>
                        </a:ext>
                      </a:extLst>
                    </a:gridCol>
                    <a:gridCol w="5171440">
                      <a:extLst>
                        <a:ext uri="{9D8B030D-6E8A-4147-A177-3AD203B41FA5}">
                          <a16:colId xmlns:a16="http://schemas.microsoft.com/office/drawing/2014/main" val="3807445980"/>
                        </a:ext>
                      </a:extLst>
                    </a:gridCol>
                  </a:tblGrid>
                  <a:tr h="1425806">
                    <a:tc>
                      <a:txBody>
                        <a:bodyPr/>
                        <a:lstStyle/>
                        <a:p>
                          <a:pPr algn="ctr"/>
                          <a:r>
                            <a:rPr lang="en-US" sz="2800" dirty="0">
                              <a:latin typeface="Times New Roman" panose="02020603050405020304" pitchFamily="18" charset="0"/>
                              <a:cs typeface="Times New Roman" panose="02020603050405020304" pitchFamily="18" charset="0"/>
                            </a:rPr>
                            <a:t>CỘT A</a:t>
                          </a:r>
                        </a:p>
                        <a:p>
                          <a:pPr algn="ct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2800" b="1" i="1" smtClean="0">
                                  <a:latin typeface="Times New Roman" panose="02020603050405020304" pitchFamily="18" charset="0"/>
                                  <a:cs typeface="Times New Roman" panose="02020603050405020304" pitchFamily="18" charset="0"/>
                                </a:rPr>
                                <m:t>a</m:t>
                              </m:r>
                              <m:r>
                                <m:rPr>
                                  <m:nor/>
                                </m:rPr>
                                <a:rPr lang="en-US" sz="2800" b="1" i="0" smtClean="0">
                                  <a:latin typeface="Times New Roman" panose="02020603050405020304" pitchFamily="18" charset="0"/>
                                  <a:cs typeface="Times New Roman" panose="02020603050405020304" pitchFamily="18" charset="0"/>
                                </a:rPr>
                                <m:t> </m:t>
                              </m:r>
                              <m:r>
                                <m:rPr>
                                  <m:nor/>
                                </m:rPr>
                                <a:rPr lang="en-US" sz="2800" b="1" i="0" smtClean="0">
                                  <a:latin typeface="Times New Roman" panose="02020603050405020304" pitchFamily="18" charset="0"/>
                                  <a:ea typeface="Cambria Math" panose="02040503050406030204" pitchFamily="18" charset="0"/>
                                  <a:cs typeface="Times New Roman" panose="02020603050405020304" pitchFamily="18" charset="0"/>
                                </a:rPr>
                                <m:t>≠ 0</m:t>
                              </m:r>
                            </m:oMath>
                          </a14:m>
                          <a:r>
                            <a:rPr lang="en-US" sz="2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sz="2800" dirty="0">
                              <a:latin typeface="Times New Roman" panose="02020603050405020304" pitchFamily="18" charset="0"/>
                              <a:cs typeface="Times New Roman" panose="02020603050405020304" pitchFamily="18" charset="0"/>
                            </a:rPr>
                            <a:t>CỘT B</a:t>
                          </a:r>
                        </a:p>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22459727"/>
                      </a:ext>
                    </a:extLst>
                  </a:tr>
                  <a:tr h="39403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7170154"/>
                      </a:ext>
                    </a:extLst>
                  </a:tr>
                </a:tbl>
              </a:graphicData>
            </a:graphic>
          </p:graphicFrame>
        </mc:Choice>
        <mc:Fallback xmlns="">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597670712"/>
                  </p:ext>
                </p:extLst>
              </p:nvPr>
            </p:nvGraphicFramePr>
            <p:xfrm>
              <a:off x="1117600" y="1065106"/>
              <a:ext cx="10342880" cy="5366174"/>
            </p:xfrm>
            <a:graphic>
              <a:graphicData uri="http://schemas.openxmlformats.org/drawingml/2006/table">
                <a:tbl>
                  <a:tblPr firstRow="1" bandRow="1">
                    <a:tableStyleId>{5C22544A-7EE6-4342-B048-85BDC9FD1C3A}</a:tableStyleId>
                  </a:tblPr>
                  <a:tblGrid>
                    <a:gridCol w="5171440">
                      <a:extLst>
                        <a:ext uri="{9D8B030D-6E8A-4147-A177-3AD203B41FA5}">
                          <a16:colId xmlns:a16="http://schemas.microsoft.com/office/drawing/2014/main" val="3916506450"/>
                        </a:ext>
                      </a:extLst>
                    </a:gridCol>
                    <a:gridCol w="5171440">
                      <a:extLst>
                        <a:ext uri="{9D8B030D-6E8A-4147-A177-3AD203B41FA5}">
                          <a16:colId xmlns:a16="http://schemas.microsoft.com/office/drawing/2014/main" val="3807445980"/>
                        </a:ext>
                      </a:extLst>
                    </a:gridCol>
                  </a:tblGrid>
                  <a:tr h="1425806">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8" t="-427" r="-100236" b="-277778"/>
                          </a:stretch>
                        </a:blipFill>
                      </a:tcPr>
                    </a:tc>
                    <a:tc>
                      <a:txBody>
                        <a:bodyPr/>
                        <a:lstStyle/>
                        <a:p>
                          <a:pPr algn="ctr"/>
                          <a:r>
                            <a:rPr lang="en-US" sz="2800" dirty="0">
                              <a:latin typeface="Times New Roman" panose="02020603050405020304" pitchFamily="18" charset="0"/>
                              <a:cs typeface="Times New Roman" panose="02020603050405020304" pitchFamily="18" charset="0"/>
                            </a:rPr>
                            <a:t>CỘT B</a:t>
                          </a:r>
                        </a:p>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22459727"/>
                      </a:ext>
                    </a:extLst>
                  </a:tr>
                  <a:tr h="39403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7170154"/>
                      </a:ext>
                    </a:extLst>
                  </a:tr>
                </a:tbl>
              </a:graphicData>
            </a:graphic>
          </p:graphicFrame>
        </mc:Fallback>
      </mc:AlternateContent>
      <p:graphicFrame>
        <p:nvGraphicFramePr>
          <p:cNvPr id="2" name="Object 1">
            <a:extLst>
              <a:ext uri="{FF2B5EF4-FFF2-40B4-BE49-F238E27FC236}">
                <a16:creationId xmlns:a16="http://schemas.microsoft.com/office/drawing/2014/main" id="{0AC59449-F194-7BF1-EEF2-C7CA68D5058A}"/>
              </a:ext>
            </a:extLst>
          </p:cNvPr>
          <p:cNvGraphicFramePr>
            <a:graphicFrameLocks noChangeAspect="1"/>
          </p:cNvGraphicFramePr>
          <p:nvPr>
            <p:extLst>
              <p:ext uri="{D42A27DB-BD31-4B8C-83A1-F6EECF244321}">
                <p14:modId xmlns:p14="http://schemas.microsoft.com/office/powerpoint/2010/main" val="1589634198"/>
              </p:ext>
            </p:extLst>
          </p:nvPr>
        </p:nvGraphicFramePr>
        <p:xfrm>
          <a:off x="3102182" y="1706287"/>
          <a:ext cx="1333500" cy="571500"/>
        </p:xfrm>
        <a:graphic>
          <a:graphicData uri="http://schemas.openxmlformats.org/presentationml/2006/ole">
            <mc:AlternateContent xmlns:mc="http://schemas.openxmlformats.org/markup-compatibility/2006">
              <mc:Choice xmlns:v="urn:schemas-microsoft-com:vml" Requires="v">
                <p:oleObj spid="_x0000_s6146" name="Equation" r:id="rId4" imgW="1333440" imgH="571320" progId="Equation.DSMT4">
                  <p:embed/>
                </p:oleObj>
              </mc:Choice>
              <mc:Fallback>
                <p:oleObj name="Equation" r:id="rId4"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5"/>
                      <a:stretch>
                        <a:fillRect/>
                      </a:stretch>
                    </p:blipFill>
                    <p:spPr>
                      <a:xfrm>
                        <a:off x="3102182" y="1706287"/>
                        <a:ext cx="1333500" cy="571500"/>
                      </a:xfrm>
                      <a:prstGeom prst="rect">
                        <a:avLst/>
                      </a:prstGeom>
                    </p:spPr>
                  </p:pic>
                </p:oleObj>
              </mc:Fallback>
            </mc:AlternateContent>
          </a:graphicData>
        </a:graphic>
      </p:graphicFrame>
    </p:spTree>
    <p:extLst>
      <p:ext uri="{BB962C8B-B14F-4D97-AF65-F5344CB8AC3E}">
        <p14:creationId xmlns:p14="http://schemas.microsoft.com/office/powerpoint/2010/main" val="4867703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6522</TotalTime>
  <Words>1133</Words>
  <Application>Microsoft Office PowerPoint</Application>
  <PresentationFormat>Widescreen</PresentationFormat>
  <Paragraphs>187</Paragraphs>
  <Slides>21</Slides>
  <Notes>1</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4" baseType="lpstr">
      <vt:lpstr>微软雅黑</vt:lpstr>
      <vt:lpstr>宋体</vt:lpstr>
      <vt:lpstr>.VnArial</vt:lpstr>
      <vt:lpstr>Agency FB</vt:lpstr>
      <vt:lpstr>Arial</vt:lpstr>
      <vt:lpstr>AvantGarde</vt:lpstr>
      <vt:lpstr>Calibri</vt:lpstr>
      <vt:lpstr>Calibri Light</vt:lpstr>
      <vt:lpstr>Cambria Math</vt:lpstr>
      <vt:lpstr>Times New Roman</vt:lpstr>
      <vt:lpstr>VNI-Times</vt:lpstr>
      <vt:lpstr>1_Office Theme</vt:lpstr>
      <vt:lpstr>Equation</vt:lpstr>
      <vt:lpstr>PowerPoint Presentation</vt:lpstr>
      <vt:lpstr>                             BÀI 1. HÀM SỐ</vt:lpstr>
      <vt:lpstr>BÀI 1. HÀM SỐ    </vt:lpstr>
      <vt:lpstr>PowerPoint Presentation</vt:lpstr>
      <vt:lpstr>PowerPoint Presentation</vt:lpstr>
      <vt:lpstr>BÀI 1. HÀM SỐ    </vt:lpstr>
      <vt:lpstr>BÀI 1. HÀM SỐ </vt:lpstr>
      <vt:lpstr>PowerPoint Presentation</vt:lpstr>
      <vt:lpstr>PowerPoint Presentation</vt:lpstr>
      <vt:lpstr>PowerPoint Presentation</vt:lpstr>
      <vt:lpstr>PowerPoint Presentation</vt:lpstr>
      <vt:lpstr>BÀI 1. HÀM SỐ </vt:lpstr>
      <vt:lpstr>BÀI 1. HÀM SỐ </vt:lpstr>
      <vt:lpstr>BÀI 1. HÀM SỐ  y=ax^2 (a≠0)</vt:lpstr>
      <vt:lpstr>BÀI 1. HÀM SỐ  "y = a" "x" ^2 ("a≠0)"</vt:lpstr>
      <vt:lpstr>BÀI 1. HÀM SỐ  y=ax^2 (a≠0)</vt:lpstr>
      <vt:lpstr>BÀI 1. HÀM SỐ y=ax^2 (a≠0)  </vt:lpstr>
      <vt:lpstr> CỦNG CỐ</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MyPC</cp:lastModifiedBy>
  <cp:revision>559</cp:revision>
  <dcterms:created xsi:type="dcterms:W3CDTF">2022-08-03T11:07:12Z</dcterms:created>
  <dcterms:modified xsi:type="dcterms:W3CDTF">2025-03-28T02:22:55Z</dcterms:modified>
</cp:coreProperties>
</file>