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570" r:id="rId2"/>
    <p:sldId id="591" r:id="rId3"/>
    <p:sldId id="615" r:id="rId4"/>
    <p:sldId id="616" r:id="rId5"/>
    <p:sldId id="617" r:id="rId6"/>
    <p:sldId id="597" r:id="rId7"/>
    <p:sldId id="618" r:id="rId8"/>
    <p:sldId id="619" r:id="rId9"/>
    <p:sldId id="620" r:id="rId10"/>
    <p:sldId id="621" r:id="rId11"/>
    <p:sldId id="622" r:id="rId12"/>
    <p:sldId id="623" r:id="rId13"/>
    <p:sldId id="602" r:id="rId14"/>
    <p:sldId id="624" r:id="rId15"/>
    <p:sldId id="625" r:id="rId16"/>
    <p:sldId id="626" r:id="rId17"/>
    <p:sldId id="606" r:id="rId18"/>
    <p:sldId id="603" r:id="rId19"/>
    <p:sldId id="607" r:id="rId20"/>
    <p:sldId id="614" r:id="rId21"/>
    <p:sldId id="381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Trang" initials="TT" lastIdx="6" clrIdx="0">
    <p:extLst>
      <p:ext uri="{19B8F6BF-5375-455C-9EA6-DF929625EA0E}">
        <p15:presenceInfo xmlns:p15="http://schemas.microsoft.com/office/powerpoint/2012/main" userId="07b9ec9bca04933d" providerId="Windows Live"/>
      </p:ext>
    </p:extLst>
  </p:cmAuthor>
  <p:cmAuthor id="2" name="Kiều Thị Phương Thuỷ" initials="KTPT" lastIdx="9" clrIdx="1">
    <p:extLst>
      <p:ext uri="{19B8F6BF-5375-455C-9EA6-DF929625EA0E}">
        <p15:presenceInfo xmlns:p15="http://schemas.microsoft.com/office/powerpoint/2012/main" userId="S::phuongthuy@office365vn.org::21d9696b-2f94-4079-97fd-f009f3b739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CC"/>
    <a:srgbClr val="FF93FF"/>
    <a:srgbClr val="FFECAF"/>
    <a:srgbClr val="FF4FF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0AF8A-C826-4D40-9480-5C1ECF0753A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E79D3-83D5-4E39-B492-F5F09D62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4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32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1.emf"/><Relationship Id="rId3" Type="http://schemas.openxmlformats.org/officeDocument/2006/relationships/image" Target="../media/image370.png"/><Relationship Id="rId7" Type="http://schemas.openxmlformats.org/officeDocument/2006/relationships/image" Target="../media/image15.wmf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10" Type="http://schemas.openxmlformats.org/officeDocument/2006/relationships/image" Target="../media/image16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9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2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1.png"/><Relationship Id="rId10" Type="http://schemas.openxmlformats.org/officeDocument/2006/relationships/image" Target="../media/image19.emf"/><Relationship Id="rId4" Type="http://schemas.openxmlformats.org/officeDocument/2006/relationships/image" Target="../media/image43.png"/><Relationship Id="rId9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2.e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11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63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49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75.png"/><Relationship Id="rId7" Type="http://schemas.openxmlformats.org/officeDocument/2006/relationships/image" Target="../media/image24.emf"/><Relationship Id="rId12" Type="http://schemas.openxmlformats.org/officeDocument/2006/relationships/image" Target="../media/image580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8.png"/><Relationship Id="rId5" Type="http://schemas.openxmlformats.org/officeDocument/2006/relationships/image" Target="../media/image24.emf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6.png"/><Relationship Id="rId1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10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175324" y="311002"/>
            <a:ext cx="12185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8 - CÁNH DIỀU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979715" y="3938127"/>
            <a:ext cx="8307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Tường Đạt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D79809-3D48-B9E9-FE45-4E83E5D1F31C}"/>
              </a:ext>
            </a:extLst>
          </p:cNvPr>
          <p:cNvSpPr txBox="1"/>
          <p:nvPr/>
        </p:nvSpPr>
        <p:spPr>
          <a:xfrm>
            <a:off x="228600" y="756364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EA05AB5-9014-0EDF-55CF-8985F92ED2CA}"/>
                  </a:ext>
                </a:extLst>
              </p:cNvPr>
              <p:cNvSpPr txBox="1"/>
              <p:nvPr/>
            </p:nvSpPr>
            <p:spPr>
              <a:xfrm>
                <a:off x="1987696" y="4986703"/>
                <a:ext cx="8467344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EA05AB5-9014-0EDF-55CF-8985F92ED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696" y="4986703"/>
                <a:ext cx="8467344" cy="523220"/>
              </a:xfrm>
              <a:prstGeom prst="rect">
                <a:avLst/>
              </a:prstGeom>
              <a:blipFill>
                <a:blip r:embed="rId2"/>
                <a:stretch>
                  <a:fillRect l="-1440" t="-11628" r="-165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61ED757-96AA-3A65-ADCD-447BAADF2615}"/>
                  </a:ext>
                </a:extLst>
              </p:cNvPr>
              <p:cNvSpPr txBox="1"/>
              <p:nvPr/>
            </p:nvSpPr>
            <p:spPr>
              <a:xfrm>
                <a:off x="128307" y="1350216"/>
                <a:ext cx="7910224" cy="2904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Tx/>
                  <a:buChar char="-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𝐵𝐴𝐶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,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spcBef>
                    <a:spcPts val="1200"/>
                  </a:spcBef>
                  <a:buFontTx/>
                  <a:buChar char="-"/>
                </a:pP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cạnh tương ứng tỉ lệ:</a:t>
                </a:r>
              </a:p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3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7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61ED757-96AA-3A65-ADCD-447BAADF2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07" y="1350216"/>
                <a:ext cx="7910224" cy="2904898"/>
              </a:xfrm>
              <a:prstGeom prst="rect">
                <a:avLst/>
              </a:prstGeom>
              <a:blipFill>
                <a:blip r:embed="rId3"/>
                <a:stretch>
                  <a:fillRect l="-1387" r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3AEA5DC-A85D-AEDB-10C1-366FDDA3228C}"/>
                  </a:ext>
                </a:extLst>
              </p:cNvPr>
              <p:cNvSpPr txBox="1"/>
              <p:nvPr/>
            </p:nvSpPr>
            <p:spPr>
              <a:xfrm>
                <a:off x="1828800" y="766544"/>
                <a:ext cx="5105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9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3AEA5DC-A85D-AEDB-10C1-366FDDA32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766544"/>
                <a:ext cx="5105400" cy="523220"/>
              </a:xfrm>
              <a:prstGeom prst="rect">
                <a:avLst/>
              </a:prstGeom>
              <a:blipFill>
                <a:blip r:embed="rId4"/>
                <a:stretch>
                  <a:fillRect l="-2387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371D94-7DF2-097B-A1D5-DFC1F425F6FD}"/>
              </a:ext>
            </a:extLst>
          </p:cNvPr>
          <p:cNvSpPr txBox="1"/>
          <p:nvPr/>
        </p:nvSpPr>
        <p:spPr>
          <a:xfrm>
            <a:off x="9179656" y="4158180"/>
            <a:ext cx="1718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0DC31A-61AE-91D0-E787-976B17D76CD2}"/>
              </a:ext>
            </a:extLst>
          </p:cNvPr>
          <p:cNvSpPr txBox="1"/>
          <p:nvPr/>
        </p:nvSpPr>
        <p:spPr>
          <a:xfrm>
            <a:off x="152400" y="137951"/>
            <a:ext cx="367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</a:p>
        </p:txBody>
      </p:sp>
      <p:pic>
        <p:nvPicPr>
          <p:cNvPr id="2" name="Pictur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A351B5-8C1E-072B-DB00-6A920EAC4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499" y="408408"/>
            <a:ext cx="4534101" cy="36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19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AC429A-67F7-25AC-4AD3-457F27546A4C}"/>
                  </a:ext>
                </a:extLst>
              </p:cNvPr>
              <p:cNvSpPr txBox="1"/>
              <p:nvPr/>
            </p:nvSpPr>
            <p:spPr>
              <a:xfrm>
                <a:off x="460611" y="1070429"/>
                <a:ext cx="9406719" cy="1601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36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den>
                    </m:f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den>
                    </m:f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𝑪𝑨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AC429A-67F7-25AC-4AD3-457F27546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11" y="1070429"/>
                <a:ext cx="9406719" cy="1601977"/>
              </a:xfrm>
              <a:prstGeom prst="rect">
                <a:avLst/>
              </a:prstGeom>
              <a:blipFill>
                <a:blip r:embed="rId3"/>
                <a:stretch>
                  <a:fillRect l="-1361" b="-5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5C6937-C483-07B9-114E-E44E1382560A}"/>
                  </a:ext>
                </a:extLst>
              </p:cNvPr>
              <p:cNvSpPr txBox="1"/>
              <p:nvPr/>
            </p:nvSpPr>
            <p:spPr>
              <a:xfrm>
                <a:off x="618802" y="2905780"/>
                <a:ext cx="419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err="1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800" b="1" i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b="1" i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        </m:t>
                        </m:r>
                      </m:sup>
                    </m:sSup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5C6937-C483-07B9-114E-E44E13825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02" y="2905780"/>
                <a:ext cx="4191000" cy="523220"/>
              </a:xfrm>
              <a:prstGeom prst="rect">
                <a:avLst/>
              </a:prstGeom>
              <a:blipFill>
                <a:blip r:embed="rId4"/>
                <a:stretch>
                  <a:fillRect l="-3057" t="-12791" r="-291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1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E47006-D87F-5C5A-0995-C82B0E7F53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030765"/>
              </p:ext>
            </p:extLst>
          </p:nvPr>
        </p:nvGraphicFramePr>
        <p:xfrm>
          <a:off x="3318866" y="3067686"/>
          <a:ext cx="292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291960" imgH="253800" progId="Equation.DSMT4">
                  <p:embed/>
                </p:oleObj>
              </mc:Choice>
              <mc:Fallback>
                <p:oleObj name="Equation" r:id="rId5" imgW="29196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5A1042F-2076-BD83-4107-8E56CDF491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8866" y="3067686"/>
                        <a:ext cx="292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A88F83-A26F-41CD-99A4-C2FC0603FE2B}"/>
              </a:ext>
            </a:extLst>
          </p:cNvPr>
          <p:cNvSpPr txBox="1"/>
          <p:nvPr/>
        </p:nvSpPr>
        <p:spPr>
          <a:xfrm>
            <a:off x="206991" y="313836"/>
            <a:ext cx="367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</a:p>
        </p:txBody>
      </p:sp>
      <p:pic>
        <p:nvPicPr>
          <p:cNvPr id="4" name="Picture 3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0914F9-7274-59B7-E197-8728AFDC34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512" y="3541490"/>
            <a:ext cx="4570707" cy="2611127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FE39C5-749E-7FB2-1869-7698788B3E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7783" y="4063589"/>
            <a:ext cx="2972848" cy="20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FC8C35-82F7-7397-1F1A-65198E4D9588}"/>
                  </a:ext>
                </a:extLst>
              </p:cNvPr>
              <p:cNvSpPr txBox="1"/>
              <p:nvPr/>
            </p:nvSpPr>
            <p:spPr>
              <a:xfrm>
                <a:off x="472699" y="1583855"/>
                <a:ext cx="8493879" cy="4126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457200" indent="-4572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      </m:t>
                        </m:r>
                      </m:sup>
                    </m:sSup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457200" indent="-4572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3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sz="3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k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1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FC8C35-82F7-7397-1F1A-65198E4D9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99" y="1583855"/>
                <a:ext cx="8493879" cy="4126771"/>
              </a:xfrm>
              <a:prstGeom prst="rect">
                <a:avLst/>
              </a:prstGeom>
              <a:blipFill>
                <a:blip r:embed="rId3"/>
                <a:stretch>
                  <a:fillRect l="-1508" t="-1625" r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3932FF-F244-5924-1EAD-A9C6DBA22A37}"/>
              </a:ext>
            </a:extLst>
          </p:cNvPr>
          <p:cNvSpPr txBox="1"/>
          <p:nvPr/>
        </p:nvSpPr>
        <p:spPr>
          <a:xfrm>
            <a:off x="152400" y="137951"/>
            <a:ext cx="367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</a:p>
        </p:txBody>
      </p:sp>
      <p:sp>
        <p:nvSpPr>
          <p:cNvPr id="11" name="TextBox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1C93E5-D7C2-740B-5ABA-6CCB3A71D8E1}"/>
              </a:ext>
            </a:extLst>
          </p:cNvPr>
          <p:cNvSpPr txBox="1"/>
          <p:nvPr/>
        </p:nvSpPr>
        <p:spPr>
          <a:xfrm>
            <a:off x="190500" y="913451"/>
            <a:ext cx="141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graphicFrame>
        <p:nvGraphicFramePr>
          <p:cNvPr id="4" name="Đối tượng 7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A8D187-C09A-B284-BC27-11CF9ADF2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317850"/>
              </p:ext>
            </p:extLst>
          </p:nvPr>
        </p:nvGraphicFramePr>
        <p:xfrm>
          <a:off x="3359576" y="2398307"/>
          <a:ext cx="292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291960" imgH="253800" progId="Equation.DSMT4">
                  <p:embed/>
                </p:oleObj>
              </mc:Choice>
              <mc:Fallback>
                <p:oleObj name="Equation" r:id="rId4" imgW="291960" imgH="25380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2F280EE1-E47B-1764-BB30-E475C2EA25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9576" y="2398307"/>
                        <a:ext cx="292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7D57D4-A07B-F76E-94A2-4A89EE720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335" y="2872970"/>
            <a:ext cx="3811665" cy="2177506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E1B1E5-2D4A-1438-1520-4E0B86829D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126" y="5011069"/>
            <a:ext cx="2527186" cy="17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0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248461" y="925629"/>
            <a:ext cx="8690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47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65028" y="204560"/>
            <a:ext cx="113333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ĐỊNH NGHĨA</a:t>
            </a:r>
            <a:endParaRPr lang="zh-CN" altLang="en-US" sz="2600" b="1" dirty="0">
              <a:solidFill>
                <a:srgbClr val="FFFF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E1273F-9F48-9982-7C80-85164F988864}"/>
              </a:ext>
            </a:extLst>
          </p:cNvPr>
          <p:cNvSpPr txBox="1"/>
          <p:nvPr/>
        </p:nvSpPr>
        <p:spPr>
          <a:xfrm>
            <a:off x="9008706" y="4456836"/>
            <a:ext cx="1718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Nhóm 1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B7AF11-7758-6894-1058-52356C2A42CC}"/>
              </a:ext>
            </a:extLst>
          </p:cNvPr>
          <p:cNvGrpSpPr/>
          <p:nvPr/>
        </p:nvGrpSpPr>
        <p:grpSpPr>
          <a:xfrm>
            <a:off x="397002" y="1752861"/>
            <a:ext cx="6970776" cy="874663"/>
            <a:chOff x="397002" y="1734199"/>
            <a:chExt cx="6970776" cy="874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15">
                  <a:extLst>
                    <a:ext uri="{FF2B5EF4-FFF2-40B4-BE49-F238E27FC236}">
                      <a16:creationId xmlns:a16="http://schemas.microsoft.com/office/drawing/2014/main" id="{EB74F186-DBD2-EBF0-F51D-CF2A92B50F81}"/>
                    </a:ext>
                  </a:extLst>
                </p:cNvPr>
                <p:cNvSpPr txBox="1"/>
                <p:nvPr/>
              </p:nvSpPr>
              <p:spPr>
                <a:xfrm>
                  <a:off x="397002" y="1734199"/>
                  <a:ext cx="6970776" cy="874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tỉ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8" name="TextBox 15">
                  <a:extLst>
                    <a:ext uri="{FF2B5EF4-FFF2-40B4-BE49-F238E27FC236}">
                      <a16:creationId xmlns:a16="http://schemas.microsoft.com/office/drawing/2014/main" id="{EB74F186-DBD2-EBF0-F51D-CF2A92B50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02" y="1734199"/>
                  <a:ext cx="6970776" cy="874663"/>
                </a:xfrm>
                <a:prstGeom prst="rect">
                  <a:avLst/>
                </a:prstGeom>
                <a:blipFill>
                  <a:blip r:embed="rId3"/>
                  <a:stretch>
                    <a:fillRect b="-2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Object 16">
                  <a:extLst>
                    <a:ext uri="{FF2B5EF4-FFF2-40B4-BE49-F238E27FC236}">
                      <a16:creationId xmlns:a16="http://schemas.microsoft.com/office/drawing/2014/main" id="{9CDF7C45-D654-8D9C-080F-03A6B7C88A8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61601038"/>
                    </p:ext>
                  </p:extLst>
                </p:nvPr>
              </p:nvGraphicFramePr>
              <p:xfrm>
                <a:off x="1765300" y="2131679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4" name="Equation" r:id="rId4" imgW="291960" imgH="253800" progId="Equation.DSMT4">
                        <p:embed/>
                      </p:oleObj>
                    </mc:Choice>
                    <mc:Fallback>
                      <p:oleObj name="Equation" r:id="rId4" imgW="291960" imgH="253800" progId="Equation.DSMT4">
                        <p:embed/>
                        <p:pic>
                          <p:nvPicPr>
                            <p:cNvPr id="17" name="Object 16">
                              <a:extLst>
                                <a:ext uri="{FF2B5EF4-FFF2-40B4-BE49-F238E27FC236}">
                                  <a16:creationId xmlns:a16="http://schemas.microsoft.com/office/drawing/2014/main" id="{6D91BA6B-E37B-2398-EDEF-BC862BB05FBE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65300" y="2131679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9" name="Object 16">
                  <a:extLst>
                    <a:ext uri="{FF2B5EF4-FFF2-40B4-BE49-F238E27FC236}">
                      <a16:creationId xmlns:a16="http://schemas.microsoft.com/office/drawing/2014/main" id="{9CDF7C45-D654-8D9C-080F-03A6B7C88A8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61601038"/>
                    </p:ext>
                  </p:extLst>
                </p:nvPr>
              </p:nvGraphicFramePr>
              <p:xfrm>
                <a:off x="1765300" y="2131679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291960" imgH="253800" progId="Equation.DSMT4">
                        <p:embed/>
                      </p:oleObj>
                    </mc:Choice>
                    <mc:Fallback>
                      <p:oleObj name="Equation" r:id="rId6" imgW="291960" imgH="253800" progId="Equation.DSMT4">
                        <p:embed/>
                        <p:pic>
                          <p:nvPicPr>
                            <p:cNvPr id="17" name="Object 16">
                              <a:extLst>
                                <a:ext uri="{FF2B5EF4-FFF2-40B4-BE49-F238E27FC236}">
                                  <a16:creationId xmlns:a16="http://schemas.microsoft.com/office/drawing/2014/main" id="{6D91BA6B-E37B-2398-EDEF-BC862BB05FBE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65300" y="2131679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5" name="Nhóm 1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8BB71B-EC79-B574-2FC7-C0B013E353FC}"/>
              </a:ext>
            </a:extLst>
          </p:cNvPr>
          <p:cNvGrpSpPr/>
          <p:nvPr/>
        </p:nvGrpSpPr>
        <p:grpSpPr>
          <a:xfrm>
            <a:off x="381552" y="3063067"/>
            <a:ext cx="6970776" cy="523220"/>
            <a:chOff x="358140" y="2434740"/>
            <a:chExt cx="6970776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8">
                  <a:extLst>
                    <a:ext uri="{FF2B5EF4-FFF2-40B4-BE49-F238E27FC236}">
                      <a16:creationId xmlns:a16="http://schemas.microsoft.com/office/drawing/2014/main" id="{87CBB40F-D9C0-2044-B0F2-12CFCF8F3FBA}"/>
                    </a:ext>
                  </a:extLst>
                </p:cNvPr>
                <p:cNvSpPr txBox="1"/>
                <p:nvPr/>
              </p:nvSpPr>
              <p:spPr>
                <a:xfrm>
                  <a:off x="358140" y="2434740"/>
                  <a:ext cx="697077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tỉ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1" name="TextBox 18">
                  <a:extLst>
                    <a:ext uri="{FF2B5EF4-FFF2-40B4-BE49-F238E27FC236}">
                      <a16:creationId xmlns:a16="http://schemas.microsoft.com/office/drawing/2014/main" id="{87CBB40F-D9C0-2044-B0F2-12CFCF8F3F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" y="2434740"/>
                  <a:ext cx="6970776" cy="523220"/>
                </a:xfrm>
                <a:prstGeom prst="rect">
                  <a:avLst/>
                </a:prstGeom>
                <a:blipFill>
                  <a:blip r:embed="rId8"/>
                  <a:stretch>
                    <a:fillRect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" name="Đối tượng 13">
                  <a:extLst>
                    <a:ext uri="{FF2B5EF4-FFF2-40B4-BE49-F238E27FC236}">
                      <a16:creationId xmlns:a16="http://schemas.microsoft.com/office/drawing/2014/main" id="{4E21A81E-3558-63CF-8E48-256DE418738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69318385"/>
                    </p:ext>
                  </p:extLst>
                </p:nvPr>
              </p:nvGraphicFramePr>
              <p:xfrm>
                <a:off x="1484739" y="2639051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5" name="Equation" r:id="rId9" imgW="292702" imgH="254529" progId="Equation.DSMT4">
                        <p:embed/>
                      </p:oleObj>
                    </mc:Choice>
                    <mc:Fallback>
                      <p:oleObj name="Equation" r:id="rId9" imgW="292702" imgH="254529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84739" y="2639051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" name="Đối tượng 13">
                  <a:extLst>
                    <a:ext uri="{FF2B5EF4-FFF2-40B4-BE49-F238E27FC236}">
                      <a16:creationId xmlns:a16="http://schemas.microsoft.com/office/drawing/2014/main" id="{4E21A81E-3558-63CF-8E48-256DE418738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69318385"/>
                    </p:ext>
                  </p:extLst>
                </p:nvPr>
              </p:nvGraphicFramePr>
              <p:xfrm>
                <a:off x="1484739" y="2639051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1" imgW="292702" imgH="254529" progId="Equation.DSMT4">
                        <p:embed/>
                      </p:oleObj>
                    </mc:Choice>
                    <mc:Fallback>
                      <p:oleObj name="Equation" r:id="rId11" imgW="292702" imgH="254529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84739" y="2639051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5" name="Picture 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708CCDE-E5AC-D6DA-0FD3-C5D939AC8C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4481" y="731969"/>
            <a:ext cx="4534101" cy="36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3932FF-F244-5924-1EAD-A9C6DBA22A37}"/>
              </a:ext>
            </a:extLst>
          </p:cNvPr>
          <p:cNvSpPr txBox="1"/>
          <p:nvPr/>
        </p:nvSpPr>
        <p:spPr>
          <a:xfrm>
            <a:off x="152400" y="137951"/>
            <a:ext cx="367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</a:p>
        </p:txBody>
      </p:sp>
      <p:sp>
        <p:nvSpPr>
          <p:cNvPr id="11" name="TextBox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1C93E5-D7C2-740B-5ABA-6CCB3A71D8E1}"/>
              </a:ext>
            </a:extLst>
          </p:cNvPr>
          <p:cNvSpPr txBox="1"/>
          <p:nvPr/>
        </p:nvSpPr>
        <p:spPr>
          <a:xfrm>
            <a:off x="483636" y="962444"/>
            <a:ext cx="198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Nhóm 1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329768-AD15-A3E0-46EC-22B484AEE7D1}"/>
              </a:ext>
            </a:extLst>
          </p:cNvPr>
          <p:cNvGrpSpPr/>
          <p:nvPr/>
        </p:nvGrpSpPr>
        <p:grpSpPr>
          <a:xfrm>
            <a:off x="557504" y="4163231"/>
            <a:ext cx="11076991" cy="523220"/>
            <a:chOff x="557504" y="4163231"/>
            <a:chExt cx="11076991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7">
                  <a:extLst>
                    <a:ext uri="{FF2B5EF4-FFF2-40B4-BE49-F238E27FC236}">
                      <a16:creationId xmlns:a16="http://schemas.microsoft.com/office/drawing/2014/main" id="{B34EBD7F-8D53-150C-4F07-628F67F82B21}"/>
                    </a:ext>
                  </a:extLst>
                </p:cNvPr>
                <p:cNvSpPr txBox="1"/>
                <p:nvPr/>
              </p:nvSpPr>
              <p:spPr>
                <a:xfrm>
                  <a:off x="557504" y="4163231"/>
                  <a:ext cx="11076991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en-US" sz="28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∆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tỉ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 </a:t>
                  </a:r>
                  <a:endPara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7">
                  <a:extLst>
                    <a:ext uri="{FF2B5EF4-FFF2-40B4-BE49-F238E27FC236}">
                      <a16:creationId xmlns:a16="http://schemas.microsoft.com/office/drawing/2014/main" id="{B34EBD7F-8D53-150C-4F07-628F67F82B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504" y="4163231"/>
                  <a:ext cx="11076991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1100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Đối tượng 3">
                  <a:extLst>
                    <a:ext uri="{FF2B5EF4-FFF2-40B4-BE49-F238E27FC236}">
                      <a16:creationId xmlns:a16="http://schemas.microsoft.com/office/drawing/2014/main" id="{CC6DD771-AAA8-C124-5EE5-26BE93181E7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54072147"/>
                    </p:ext>
                  </p:extLst>
                </p:nvPr>
              </p:nvGraphicFramePr>
              <p:xfrm>
                <a:off x="5784681" y="4332272"/>
                <a:ext cx="311318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98" name="Equation" r:id="rId4" imgW="292702" imgH="254529" progId="Equation.DSMT4">
                        <p:embed/>
                      </p:oleObj>
                    </mc:Choice>
                    <mc:Fallback>
                      <p:oleObj name="Equation" r:id="rId4" imgW="292702" imgH="254529" progId="Equation.DSMT4">
                        <p:embed/>
                        <p:pic>
                          <p:nvPicPr>
                            <p:cNvPr id="14" name="Đối tượng 13">
                              <a:extLst>
                                <a:ext uri="{FF2B5EF4-FFF2-40B4-BE49-F238E27FC236}">
                                  <a16:creationId xmlns:a16="http://schemas.microsoft.com/office/drawing/2014/main" id="{4E21A81E-3558-63CF-8E48-256DE4187385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784681" y="4332272"/>
                              <a:ext cx="311318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Đối tượng 3">
                  <a:extLst>
                    <a:ext uri="{FF2B5EF4-FFF2-40B4-BE49-F238E27FC236}">
                      <a16:creationId xmlns:a16="http://schemas.microsoft.com/office/drawing/2014/main" id="{CC6DD771-AAA8-C124-5EE5-26BE93181E7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54072147"/>
                    </p:ext>
                  </p:extLst>
                </p:nvPr>
              </p:nvGraphicFramePr>
              <p:xfrm>
                <a:off x="5784681" y="4332272"/>
                <a:ext cx="311318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292702" imgH="254529" progId="Equation.DSMT4">
                        <p:embed/>
                      </p:oleObj>
                    </mc:Choice>
                    <mc:Fallback>
                      <p:oleObj name="Equation" r:id="rId6" imgW="292702" imgH="254529" progId="Equation.DSMT4">
                        <p:embed/>
                        <p:pic>
                          <p:nvPicPr>
                            <p:cNvPr id="14" name="Đối tượng 13">
                              <a:extLst>
                                <a:ext uri="{FF2B5EF4-FFF2-40B4-BE49-F238E27FC236}">
                                  <a16:creationId xmlns:a16="http://schemas.microsoft.com/office/drawing/2014/main" id="{4E21A81E-3558-63CF-8E48-256DE4187385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784681" y="4332272"/>
                              <a:ext cx="311318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5" name="Picture 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3A5DAB-73F7-9D86-1718-8D13EF127C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681" y="1831593"/>
            <a:ext cx="2627273" cy="1846192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F638B1-7BC9-5718-A241-DE4073B549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7498" y="1738866"/>
            <a:ext cx="2792144" cy="18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346362" y="659241"/>
            <a:ext cx="11609077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Hai tam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giác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Hình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48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dạng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hay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không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?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Vì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sao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?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78015" y="148244"/>
            <a:ext cx="113333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ĐỊNH NGHĨA</a:t>
            </a:r>
            <a:endParaRPr lang="zh-CN" altLang="en-US" sz="2600" b="1" dirty="0">
              <a:solidFill>
                <a:srgbClr val="FFFF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EC367C-A521-01D8-D53C-6523943369F2}"/>
              </a:ext>
            </a:extLst>
          </p:cNvPr>
          <p:cNvSpPr txBox="1"/>
          <p:nvPr/>
        </p:nvSpPr>
        <p:spPr>
          <a:xfrm>
            <a:off x="1591769" y="1577973"/>
            <a:ext cx="1269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 descr="OPL20U25GSXzBJYl68kk8uQGfFKzs7yb1M4KJWUiLk6ZEvGF+qCIPSnY57AbBFCvTW$2023 15 72$72+K4lPs7H94VUqPe2XwIsfPRnrXQE//QTEXxb8/8N4CNc6FpgZahzpTjFhMzSA7T/nHJa11DE8Ng2TP3iAmRczFlmslSuUNOgUeb6yRvs0="/>
          <p:cNvSpPr/>
          <p:nvPr/>
        </p:nvSpPr>
        <p:spPr>
          <a:xfrm>
            <a:off x="8340723" y="5286279"/>
            <a:ext cx="12682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48</a:t>
            </a:r>
            <a:endParaRPr lang="en-US" sz="2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B00931C-D2C3-9E5D-6096-95663372DEAC}"/>
                  </a:ext>
                </a:extLst>
              </p:cNvPr>
              <p:cNvSpPr txBox="1"/>
              <p:nvPr/>
            </p:nvSpPr>
            <p:spPr>
              <a:xfrm>
                <a:off x="137159" y="2186177"/>
                <a:ext cx="5044440" cy="251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altLang="zh-CN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Xét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ts val="600"/>
                  </a:spcBef>
                </a:pPr>
                <a:r>
                  <a:rPr lang="zh-CN" altLang="en-US" sz="2800" dirty="0">
                    <a:solidFill>
                      <a:schemeClr val="bg1"/>
                    </a:solidFill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spcBef>
                    <a:spcPts val="600"/>
                  </a:spcBef>
                </a:pPr>
                <a:r>
                  <a:rPr lang="zh-CN" altLang="en-US" sz="2800" dirty="0">
                    <a:solidFill>
                      <a:schemeClr val="bg1"/>
                    </a:solidFill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spcBef>
                    <a:spcPts val="600"/>
                  </a:spcBef>
                </a:pPr>
                <a:r>
                  <a:rPr lang="zh-CN" altLang="en-US" sz="2800" dirty="0">
                    <a:solidFill>
                      <a:schemeClr val="bg1"/>
                    </a:solidFill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B00931C-D2C3-9E5D-6096-95663372D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" y="2186177"/>
                <a:ext cx="5044440" cy="2518253"/>
              </a:xfrm>
              <a:prstGeom prst="rect">
                <a:avLst/>
              </a:prstGeom>
              <a:blipFill>
                <a:blip r:embed="rId3"/>
                <a:stretch>
                  <a:fillRect l="-604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758931E-664F-6988-06FC-3A7FC774C090}"/>
                  </a:ext>
                </a:extLst>
              </p:cNvPr>
              <p:cNvSpPr txBox="1"/>
              <p:nvPr/>
            </p:nvSpPr>
            <p:spPr>
              <a:xfrm>
                <a:off x="951363" y="4251070"/>
                <a:ext cx="437126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𝑁𝑃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𝐶𝐴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5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758931E-664F-6988-06FC-3A7FC774C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63" y="4251070"/>
                <a:ext cx="4371264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Nhóm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E1E705-BB85-55CE-68DF-63BF12DFE5A4}"/>
              </a:ext>
            </a:extLst>
          </p:cNvPr>
          <p:cNvGrpSpPr/>
          <p:nvPr/>
        </p:nvGrpSpPr>
        <p:grpSpPr>
          <a:xfrm>
            <a:off x="137159" y="5268616"/>
            <a:ext cx="7010089" cy="523220"/>
            <a:chOff x="137159" y="5088269"/>
            <a:chExt cx="7010089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6">
                  <a:extLst>
                    <a:ext uri="{FF2B5EF4-FFF2-40B4-BE49-F238E27FC236}">
                      <a16:creationId xmlns:a16="http://schemas.microsoft.com/office/drawing/2014/main" id="{555159D0-0F8D-ED1A-1D60-F495239247AE}"/>
                    </a:ext>
                  </a:extLst>
                </p:cNvPr>
                <p:cNvSpPr txBox="1"/>
                <p:nvPr/>
              </p:nvSpPr>
              <p:spPr>
                <a:xfrm>
                  <a:off x="137159" y="5088269"/>
                  <a:ext cx="701008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Suy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ra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𝑀𝑁𝑃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∆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nghĩa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). </a:t>
                  </a:r>
                </a:p>
              </p:txBody>
            </p:sp>
          </mc:Choice>
          <mc:Fallback xmlns="">
            <p:sp>
              <p:nvSpPr>
                <p:cNvPr id="5" name="TextBox 6">
                  <a:extLst>
                    <a:ext uri="{FF2B5EF4-FFF2-40B4-BE49-F238E27FC236}">
                      <a16:creationId xmlns:a16="http://schemas.microsoft.com/office/drawing/2014/main" id="{555159D0-0F8D-ED1A-1D60-F49523924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59" y="5088269"/>
                  <a:ext cx="7010089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739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Đối tượng 9">
                  <a:extLst>
                    <a:ext uri="{FF2B5EF4-FFF2-40B4-BE49-F238E27FC236}">
                      <a16:creationId xmlns:a16="http://schemas.microsoft.com/office/drawing/2014/main" id="{91ECD0A1-871F-C2E1-6A94-4AF24782B78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2257903"/>
                    </p:ext>
                  </p:extLst>
                </p:nvPr>
              </p:nvGraphicFramePr>
              <p:xfrm>
                <a:off x="2239825" y="5255502"/>
                <a:ext cx="311318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22" name="Equation" r:id="rId6" imgW="292702" imgH="254529" progId="Equation.DSMT4">
                        <p:embed/>
                      </p:oleObj>
                    </mc:Choice>
                    <mc:Fallback>
                      <p:oleObj name="Equation" r:id="rId6" imgW="292702" imgH="254529" progId="Equation.DSMT4">
                        <p:embed/>
                        <p:pic>
                          <p:nvPicPr>
                            <p:cNvPr id="4" name="Đối tượng 3">
                              <a:extLst>
                                <a:ext uri="{FF2B5EF4-FFF2-40B4-BE49-F238E27FC236}">
                                  <a16:creationId xmlns:a16="http://schemas.microsoft.com/office/drawing/2014/main" id="{CC6DD771-AAA8-C124-5EE5-26BE93181E74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239825" y="5255502"/>
                              <a:ext cx="311318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" name="Đối tượng 9">
                  <a:extLst>
                    <a:ext uri="{FF2B5EF4-FFF2-40B4-BE49-F238E27FC236}">
                      <a16:creationId xmlns:a16="http://schemas.microsoft.com/office/drawing/2014/main" id="{91ECD0A1-871F-C2E1-6A94-4AF24782B78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2257903"/>
                    </p:ext>
                  </p:extLst>
                </p:nvPr>
              </p:nvGraphicFramePr>
              <p:xfrm>
                <a:off x="2239825" y="5255502"/>
                <a:ext cx="311318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292702" imgH="254529" progId="Equation.DSMT4">
                        <p:embed/>
                      </p:oleObj>
                    </mc:Choice>
                    <mc:Fallback>
                      <p:oleObj name="Equation" r:id="rId8" imgW="292702" imgH="254529" progId="Equation.DSMT4">
                        <p:embed/>
                        <p:pic>
                          <p:nvPicPr>
                            <p:cNvPr id="4" name="Đối tượng 3">
                              <a:extLst>
                                <a:ext uri="{FF2B5EF4-FFF2-40B4-BE49-F238E27FC236}">
                                  <a16:creationId xmlns:a16="http://schemas.microsoft.com/office/drawing/2014/main" id="{CC6DD771-AAA8-C124-5EE5-26BE93181E74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239825" y="5255502"/>
                              <a:ext cx="311318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6" name="Picture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2B31C3-DEC9-4720-6039-54ABA8B80B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1726" y="1620017"/>
            <a:ext cx="4869612" cy="36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9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A2C0AC-0A5D-60C3-27A6-2D9CCBB0E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260" y="1196661"/>
            <a:ext cx="5125733" cy="2968587"/>
          </a:xfrm>
          <a:prstGeom prst="rect">
            <a:avLst/>
          </a:prstGeom>
        </p:spPr>
      </p:pic>
      <p:sp>
        <p:nvSpPr>
          <p:cNvPr id="3" name="TextBox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78015" y="148244"/>
            <a:ext cx="113333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ĐỊNH NGHĨA</a:t>
            </a:r>
            <a:endParaRPr lang="zh-CN" altLang="en-US" sz="2600" b="1" dirty="0">
              <a:solidFill>
                <a:srgbClr val="FFFF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EC367C-A521-01D8-D53C-6523943369F2}"/>
              </a:ext>
            </a:extLst>
          </p:cNvPr>
          <p:cNvSpPr txBox="1"/>
          <p:nvPr/>
        </p:nvSpPr>
        <p:spPr>
          <a:xfrm>
            <a:off x="346362" y="4545767"/>
            <a:ext cx="1269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Nhóm 7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123399-09BB-C340-DDC9-860644BCA6F3}"/>
              </a:ext>
            </a:extLst>
          </p:cNvPr>
          <p:cNvGrpSpPr/>
          <p:nvPr/>
        </p:nvGrpSpPr>
        <p:grpSpPr>
          <a:xfrm>
            <a:off x="346362" y="659241"/>
            <a:ext cx="11609077" cy="548099"/>
            <a:chOff x="346362" y="659241"/>
            <a:chExt cx="11609077" cy="548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46362" y="659241"/>
                  <a:ext cx="11609077" cy="5480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2800" b="1" dirty="0" err="1">
                      <a:solidFill>
                        <a:srgbClr val="FFC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Ví</a:t>
                  </a:r>
                  <a:r>
                    <a:rPr lang="en-US" sz="2800" b="1" dirty="0">
                      <a:solidFill>
                        <a:srgbClr val="FFC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FFC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dụ</a:t>
                  </a:r>
                  <a:r>
                    <a:rPr lang="en-US" sz="2800" b="1" dirty="0">
                      <a:solidFill>
                        <a:srgbClr val="FFC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2. </a:t>
                  </a:r>
                  <a:r>
                    <a:rPr lang="en-US" altLang="zh-CN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字魂59号-创粗黑" panose="00000500000000000000" pitchFamily="2" charset="-122"/>
                      <a:cs typeface="Times New Roman" panose="02020603050405020304" pitchFamily="18" charset="0"/>
                    </a:rPr>
                    <a:t>Cho</a:t>
                  </a:r>
                  <a:r>
                    <a:rPr lang="en-US" altLang="zh-CN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字魂59号-创粗黑" panose="00000500000000000000" pitchFamily="2" charset="-122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      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altLang="zh-CN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字魂59号-创粗黑" panose="00000500000000000000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8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字魂59号-创粗黑" panose="00000500000000000000" pitchFamily="2" charset="-122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CN" sz="2800" i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字魂59号-创粗黑" panose="00000500000000000000" pitchFamily="2" charset="-122"/>
                      <a:cs typeface="Times New Roman" panose="02020603050405020304" pitchFamily="18" charset="0"/>
                    </a:rPr>
                    <a:t>Hình</a:t>
                  </a:r>
                  <a:r>
                    <a:rPr lang="en-US" altLang="zh-CN" sz="28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字魂59号-创粗黑" panose="00000500000000000000" pitchFamily="2" charset="-122"/>
                      <a:cs typeface="Times New Roman" panose="02020603050405020304" pitchFamily="18" charset="0"/>
                    </a:rPr>
                    <a:t> 49). </a:t>
                  </a:r>
                  <a:r>
                    <a:rPr lang="en-US" altLang="zh-CN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字魂59号-创粗黑" panose="00000500000000000000" pitchFamily="2" charset="-122"/>
                      <a:cs typeface="Times New Roman" panose="02020603050405020304" pitchFamily="18" charset="0"/>
                    </a:rPr>
                    <a:t>Tìm</a:t>
                  </a:r>
                  <a:r>
                    <a:rPr lang="en-US" altLang="zh-CN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字魂59号-创粗黑" panose="00000500000000000000" pitchFamily="2" charset="-122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altLang="zh-CN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字魂59号-创粗黑" panose="00000500000000000000" pitchFamily="2" charset="-122"/>
                      <a:cs typeface="Times New Roman" panose="02020603050405020304" pitchFamily="18" charset="0"/>
                    </a:rPr>
                    <a:t>. </a:t>
                  </a:r>
                  <a:endPara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62" y="659241"/>
                  <a:ext cx="11609077" cy="548099"/>
                </a:xfrm>
                <a:prstGeom prst="rect">
                  <a:avLst/>
                </a:prstGeom>
                <a:blipFill>
                  <a:blip r:embed="rId4"/>
                  <a:stretch>
                    <a:fillRect l="-1103" t="-6667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Đối tượng 5">
                  <a:extLst>
                    <a:ext uri="{FF2B5EF4-FFF2-40B4-BE49-F238E27FC236}">
                      <a16:creationId xmlns:a16="http://schemas.microsoft.com/office/drawing/2014/main" id="{01BB918D-C453-75B3-B61B-31615A494A5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9807425"/>
                    </p:ext>
                  </p:extLst>
                </p:nvPr>
              </p:nvGraphicFramePr>
              <p:xfrm>
                <a:off x="3598793" y="881927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46" name="Equation" r:id="rId5" imgW="291960" imgH="253800" progId="Equation.DSMT4">
                        <p:embed/>
                      </p:oleObj>
                    </mc:Choice>
                    <mc:Fallback>
                      <p:oleObj name="Equation" r:id="rId5" imgW="29196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98793" y="881927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Đối tượng 5">
                  <a:extLst>
                    <a:ext uri="{FF2B5EF4-FFF2-40B4-BE49-F238E27FC236}">
                      <a16:creationId xmlns:a16="http://schemas.microsoft.com/office/drawing/2014/main" id="{01BB918D-C453-75B3-B61B-31615A494A5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9807425"/>
                    </p:ext>
                  </p:extLst>
                </p:nvPr>
              </p:nvGraphicFramePr>
              <p:xfrm>
                <a:off x="3598793" y="881927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291960" imgH="253800" progId="Equation.DSMT4">
                        <p:embed/>
                      </p:oleObj>
                    </mc:Choice>
                    <mc:Fallback>
                      <p:oleObj name="Equation" r:id="rId7" imgW="29196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98793" y="881927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4" name="TextBox 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82E3E1-EF7A-6999-41A3-462B61F8F73F}"/>
              </a:ext>
            </a:extLst>
          </p:cNvPr>
          <p:cNvSpPr txBox="1"/>
          <p:nvPr/>
        </p:nvSpPr>
        <p:spPr>
          <a:xfrm>
            <a:off x="3049205" y="3903638"/>
            <a:ext cx="1683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Hình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49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6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82899C9-7238-AFB9-5F6D-9D0D93FC3B8A}"/>
                  </a:ext>
                </a:extLst>
              </p:cNvPr>
              <p:cNvSpPr txBox="1"/>
              <p:nvPr/>
            </p:nvSpPr>
            <p:spPr>
              <a:xfrm>
                <a:off x="769453" y="5337500"/>
                <a:ext cx="9097889" cy="1139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      </m:t>
                        </m:r>
                      </m:sup>
                    </m:sSup>
                    <m:r>
                      <a:rPr 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góc</a:t>
                </a:r>
                <a:r>
                  <a:rPr lang="en-US" altLang="zh-C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tương</a:t>
                </a:r>
                <a:r>
                  <a:rPr lang="en-US" altLang="zh-C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ứng</a:t>
                </a:r>
                <a:r>
                  <a:rPr lang="en-US" altLang="zh-CN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b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b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6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82899C9-7238-AFB9-5F6D-9D0D93FC3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53" y="5337500"/>
                <a:ext cx="9097889" cy="1139286"/>
              </a:xfrm>
              <a:prstGeom prst="rect">
                <a:avLst/>
              </a:prstGeom>
              <a:blipFill>
                <a:blip r:embed="rId9"/>
                <a:stretch>
                  <a:fillRect l="-1340" t="-1613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Đối tượng 18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217E5D-ED15-047C-9B17-D89FB3830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254923"/>
              </p:ext>
            </p:extLst>
          </p:nvPr>
        </p:nvGraphicFramePr>
        <p:xfrm>
          <a:off x="2579429" y="5584561"/>
          <a:ext cx="327546" cy="26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10" imgW="292702" imgH="253089" progId="Equation.DSMT4">
                  <p:embed/>
                </p:oleObj>
              </mc:Choice>
              <mc:Fallback>
                <p:oleObj name="Equation" r:id="rId10" imgW="292702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79429" y="5584561"/>
                        <a:ext cx="327546" cy="263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5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18" y="2169624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 flipV="1">
            <a:off x="682486" y="2967644"/>
            <a:ext cx="5818067" cy="3196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36" y="2284242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8.5. HAI TAM GIÁC ĐỒNG DẠNG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EC367C-A521-01D8-D53C-6523943369F2}"/>
              </a:ext>
            </a:extLst>
          </p:cNvPr>
          <p:cNvSpPr txBox="1"/>
          <p:nvPr/>
        </p:nvSpPr>
        <p:spPr>
          <a:xfrm>
            <a:off x="386355" y="3163662"/>
            <a:ext cx="1269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 15 72$72+K4lPs7H94VUqPe2XwIsfPRnrXQE//QTEXxb8/8N4CNc6FpgZahzpTjFhMzSA7T/nHJa11DE8Ng2TP3iAmRczFlmslSuUNOgUeb6yRvs0="/>
              <p:cNvSpPr/>
              <p:nvPr/>
            </p:nvSpPr>
            <p:spPr>
              <a:xfrm>
                <a:off x="267777" y="275353"/>
                <a:ext cx="7388618" cy="195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–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/tr71.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      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=3,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=2,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=4,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=3,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Tìm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 15 72$72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77" y="275353"/>
                <a:ext cx="7388618" cy="1953868"/>
              </a:xfrm>
              <a:prstGeom prst="rect">
                <a:avLst/>
              </a:prstGeom>
              <a:blipFill>
                <a:blip r:embed="rId3"/>
                <a:stretch>
                  <a:fillRect l="-1733" b="-7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Đối tượng 8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281E49-F1B4-DEB7-27A5-6535D6C60E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958348"/>
              </p:ext>
            </p:extLst>
          </p:nvPr>
        </p:nvGraphicFramePr>
        <p:xfrm>
          <a:off x="5872159" y="641383"/>
          <a:ext cx="378516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292702" imgH="253089" progId="Equation.DSMT4">
                  <p:embed/>
                </p:oleObj>
              </mc:Choice>
              <mc:Fallback>
                <p:oleObj name="Equation" r:id="rId4" imgW="292702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2159" y="641383"/>
                        <a:ext cx="378516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C28955E-A36F-2CC0-AE11-7DCEEA0455E0}"/>
                  </a:ext>
                </a:extLst>
              </p:cNvPr>
              <p:cNvSpPr txBox="1"/>
              <p:nvPr/>
            </p:nvSpPr>
            <p:spPr>
              <a:xfrm>
                <a:off x="386355" y="3685745"/>
                <a:ext cx="7775005" cy="2254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      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 nên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𝑆𝑢𝑦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𝑆𝑢𝑦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=3.3:2=4,5;   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=3.4:2=6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2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C28955E-A36F-2CC0-AE11-7DCEEA045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5" y="3685745"/>
                <a:ext cx="7775005" cy="2254913"/>
              </a:xfrm>
              <a:prstGeom prst="rect">
                <a:avLst/>
              </a:prstGeom>
              <a:blipFill>
                <a:blip r:embed="rId6"/>
                <a:stretch>
                  <a:fillRect l="-1567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Đối tượng 19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B06944-6D99-6DA7-049B-51D23A8CF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523957"/>
              </p:ext>
            </p:extLst>
          </p:nvPr>
        </p:nvGraphicFramePr>
        <p:xfrm>
          <a:off x="2207260" y="4078958"/>
          <a:ext cx="2905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7" imgW="291262" imgH="253089" progId="Equation.DSMT4">
                  <p:embed/>
                </p:oleObj>
              </mc:Choice>
              <mc:Fallback>
                <p:oleObj name="Equation" r:id="rId7" imgW="291262" imgH="253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7260" y="4078958"/>
                        <a:ext cx="290513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AA5F94-5EEB-A3C6-61FE-64D459C3B0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0974" y="1232903"/>
            <a:ext cx="6613249" cy="217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>
            <a:cxnSpLocks/>
          </p:cNvCxnSpPr>
          <p:nvPr/>
        </p:nvCxnSpPr>
        <p:spPr>
          <a:xfrm flipV="1">
            <a:off x="682486" y="2963223"/>
            <a:ext cx="5660125" cy="7617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74" y="2558563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8.5. HAI TAM GIÁC ĐỒNG DẠNG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4800" dirty="0"/>
          </a:p>
        </p:txBody>
      </p:sp>
      <p:pic>
        <p:nvPicPr>
          <p:cNvPr id="6" name="Hình ảnh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562DC0-7891-08E8-8AFE-0FAE0C4628F8}"/>
              </a:ext>
            </a:extLst>
          </p:cNvPr>
          <p:cNvGrpSpPr/>
          <p:nvPr/>
        </p:nvGrpSpPr>
        <p:grpSpPr>
          <a:xfrm>
            <a:off x="266930" y="76074"/>
            <a:ext cx="11101655" cy="2034660"/>
            <a:chOff x="266930" y="76074"/>
            <a:chExt cx="11101655" cy="2034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266930" y="76074"/>
                  <a:ext cx="11101655" cy="2034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</a:pPr>
                  <a:r>
                    <a:rPr lang="en-US" sz="2800" b="1" dirty="0" err="1">
                      <a:solidFill>
                        <a:srgbClr val="FFC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sz="2800" b="1" dirty="0">
                      <a:solidFill>
                        <a:srgbClr val="FFC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4 – </a:t>
                  </a:r>
                  <a:r>
                    <a:rPr lang="en-US" sz="2800" b="1" dirty="0" err="1">
                      <a:solidFill>
                        <a:srgbClr val="FFC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sgk</a:t>
                  </a:r>
                  <a:r>
                    <a:rPr lang="en-US" sz="2800" b="1" dirty="0">
                      <a:solidFill>
                        <a:srgbClr val="FFC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/73. 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2800" i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54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rộng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khúc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sông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Giả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𝐴𝐵𝐸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∆</m:t>
                      </m:r>
                      <m:r>
                        <a:rPr lang="en-US" sz="2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28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CD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𝐵𝐸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rộng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khúc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sông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930" y="76074"/>
                  <a:ext cx="11101655" cy="2034660"/>
                </a:xfrm>
                <a:prstGeom prst="rect">
                  <a:avLst/>
                </a:prstGeom>
                <a:blipFill>
                  <a:blip r:embed="rId3"/>
                  <a:stretch>
                    <a:fillRect l="-1153" t="-1796" r="-1977" b="-74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Đối tượng 2">
                  <a:extLst>
                    <a:ext uri="{FF2B5EF4-FFF2-40B4-BE49-F238E27FC236}">
                      <a16:creationId xmlns:a16="http://schemas.microsoft.com/office/drawing/2014/main" id="{25184579-606A-8DB1-7CB5-9D744B72702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252665"/>
                    </p:ext>
                  </p:extLst>
                </p:nvPr>
              </p:nvGraphicFramePr>
              <p:xfrm>
                <a:off x="1303306" y="1260138"/>
                <a:ext cx="290513" cy="2524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194" name="Equation" r:id="rId4" imgW="291262" imgH="253089" progId="Equation.DSMT4">
                        <p:embed/>
                      </p:oleObj>
                    </mc:Choice>
                    <mc:Fallback>
                      <p:oleObj name="Equation" r:id="rId4" imgW="291262" imgH="253089" progId="Equation.DSMT4">
                        <p:embed/>
                        <p:pic>
                          <p:nvPicPr>
                            <p:cNvPr id="20" name="Đối tượng 19">
                              <a:extLst>
                                <a:ext uri="{FF2B5EF4-FFF2-40B4-BE49-F238E27FC236}">
                                  <a16:creationId xmlns:a16="http://schemas.microsoft.com/office/drawing/2014/main" id="{1EB06944-6D99-6DA7-049B-51D23A8CF3FF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03306" y="1260138"/>
                              <a:ext cx="290513" cy="2524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Đối tượng 2">
                  <a:extLst>
                    <a:ext uri="{FF2B5EF4-FFF2-40B4-BE49-F238E27FC236}">
                      <a16:creationId xmlns:a16="http://schemas.microsoft.com/office/drawing/2014/main" id="{25184579-606A-8DB1-7CB5-9D744B72702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252665"/>
                    </p:ext>
                  </p:extLst>
                </p:nvPr>
              </p:nvGraphicFramePr>
              <p:xfrm>
                <a:off x="1303306" y="1260138"/>
                <a:ext cx="290513" cy="2524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291262" imgH="253089" progId="Equation.DSMT4">
                        <p:embed/>
                      </p:oleObj>
                    </mc:Choice>
                    <mc:Fallback>
                      <p:oleObj name="Equation" r:id="rId6" imgW="291262" imgH="253089" progId="Equation.DSMT4">
                        <p:embed/>
                        <p:pic>
                          <p:nvPicPr>
                            <p:cNvPr id="20" name="Đối tượng 19">
                              <a:extLst>
                                <a:ext uri="{FF2B5EF4-FFF2-40B4-BE49-F238E27FC236}">
                                  <a16:creationId xmlns:a16="http://schemas.microsoft.com/office/drawing/2014/main" id="{1EB06944-6D99-6DA7-049B-51D23A8CF3FF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03306" y="1260138"/>
                              <a:ext cx="290513" cy="2524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6" name="TextBox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03EB42A-AA0D-329C-A517-212BB3FCEE33}"/>
              </a:ext>
            </a:extLst>
          </p:cNvPr>
          <p:cNvSpPr txBox="1"/>
          <p:nvPr/>
        </p:nvSpPr>
        <p:spPr>
          <a:xfrm>
            <a:off x="8291265" y="4859237"/>
            <a:ext cx="1659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3FE6AEB-AE93-4954-8DA9-58355E73598E}"/>
                  </a:ext>
                </a:extLst>
              </p:cNvPr>
              <p:cNvSpPr txBox="1"/>
              <p:nvPr/>
            </p:nvSpPr>
            <p:spPr>
              <a:xfrm>
                <a:off x="348350" y="5401298"/>
                <a:ext cx="55952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=50.8:20=20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3FE6AEB-AE93-4954-8DA9-58355E735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50" y="5401298"/>
                <a:ext cx="5595249" cy="523220"/>
              </a:xfrm>
              <a:prstGeom prst="rect">
                <a:avLst/>
              </a:prstGeom>
              <a:blipFill>
                <a:blip r:embed="rId8"/>
                <a:stretch>
                  <a:fillRect l="-217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8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09DBE73-6081-889D-B453-0B937B26AB1E}"/>
                  </a:ext>
                </a:extLst>
              </p:cNvPr>
              <p:cNvSpPr txBox="1"/>
              <p:nvPr/>
            </p:nvSpPr>
            <p:spPr>
              <a:xfrm>
                <a:off x="266930" y="6021911"/>
                <a:ext cx="69707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28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09DBE73-6081-889D-B453-0B937B26A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" y="6021911"/>
                <a:ext cx="6970776" cy="523220"/>
              </a:xfrm>
              <a:prstGeom prst="rect">
                <a:avLst/>
              </a:prstGeom>
              <a:blipFill>
                <a:blip r:embed="rId9"/>
                <a:stretch>
                  <a:fillRect l="-183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D35B0F2-344A-35FE-7FD3-7CE0C8CC6ED7}"/>
                  </a:ext>
                </a:extLst>
              </p:cNvPr>
              <p:cNvSpPr txBox="1"/>
              <p:nvPr/>
            </p:nvSpPr>
            <p:spPr>
              <a:xfrm>
                <a:off x="290992" y="3502428"/>
                <a:ext cx="4571999" cy="882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D35B0F2-344A-35FE-7FD3-7CE0C8CC6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2" y="3502428"/>
                <a:ext cx="4571999" cy="8825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9C8B37E-870A-BC78-BCA1-5D59F63A0A75}"/>
                  </a:ext>
                </a:extLst>
              </p:cNvPr>
              <p:cNvSpPr txBox="1"/>
              <p:nvPr/>
            </p:nvSpPr>
            <p:spPr>
              <a:xfrm>
                <a:off x="290992" y="4439989"/>
                <a:ext cx="3609745" cy="879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3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9C8B37E-870A-BC78-BCA1-5D59F63A0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2" y="4439989"/>
                <a:ext cx="3609745" cy="879408"/>
              </a:xfrm>
              <a:prstGeom prst="rect">
                <a:avLst/>
              </a:prstGeom>
              <a:blipFill>
                <a:blip r:embed="rId11"/>
                <a:stretch>
                  <a:fillRect l="-3547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6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9F4E2A-3C0D-73B1-9D8F-780A95510098}"/>
              </a:ext>
            </a:extLst>
          </p:cNvPr>
          <p:cNvSpPr txBox="1"/>
          <p:nvPr/>
        </p:nvSpPr>
        <p:spPr>
          <a:xfrm>
            <a:off x="1593819" y="2207250"/>
            <a:ext cx="1269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6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Nhóm 1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8CD67D-F087-BEFC-1676-7238231C3487}"/>
              </a:ext>
            </a:extLst>
          </p:cNvPr>
          <p:cNvGrpSpPr/>
          <p:nvPr/>
        </p:nvGrpSpPr>
        <p:grpSpPr>
          <a:xfrm>
            <a:off x="290993" y="2937538"/>
            <a:ext cx="6970776" cy="523220"/>
            <a:chOff x="290993" y="2937538"/>
            <a:chExt cx="6970776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8">
                  <a:extLst>
                    <a:ext uri="{FF2B5EF4-FFF2-40B4-BE49-F238E27FC236}">
                      <a16:creationId xmlns:a16="http://schemas.microsoft.com/office/drawing/2014/main" id="{A4041EA0-B3E2-0165-6E21-A7DDE87EBF2D}"/>
                    </a:ext>
                  </a:extLst>
                </p:cNvPr>
                <p:cNvSpPr txBox="1"/>
                <p:nvPr/>
              </p:nvSpPr>
              <p:spPr>
                <a:xfrm>
                  <a:off x="290993" y="2937538"/>
                  <a:ext cx="697077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Vì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𝐴𝐵𝐸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∆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𝐴𝐶𝐷</m:t>
                      </m:r>
                    </m:oMath>
                  </a14:m>
                  <a:r>
                    <a:rPr lang="en-US" sz="28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nên</a:t>
                  </a:r>
                </a:p>
              </p:txBody>
            </p:sp>
          </mc:Choice>
          <mc:Fallback xmlns="">
            <p:sp>
              <p:nvSpPr>
                <p:cNvPr id="7" name="TextBox 18">
                  <a:extLst>
                    <a:ext uri="{FF2B5EF4-FFF2-40B4-BE49-F238E27FC236}">
                      <a16:creationId xmlns:a16="http://schemas.microsoft.com/office/drawing/2014/main" id="{A4041EA0-B3E2-0165-6E21-A7DDE87EBF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93" y="2937538"/>
                  <a:ext cx="6970776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1837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" name="Đối tượng 13">
                  <a:extLst>
                    <a:ext uri="{FF2B5EF4-FFF2-40B4-BE49-F238E27FC236}">
                      <a16:creationId xmlns:a16="http://schemas.microsoft.com/office/drawing/2014/main" id="{41CA2FDB-874E-00FE-ACCE-DCDFFDDFA16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30990790"/>
                    </p:ext>
                  </p:extLst>
                </p:nvPr>
              </p:nvGraphicFramePr>
              <p:xfrm>
                <a:off x="1803764" y="3120709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195" name="Equation" r:id="rId13" imgW="291960" imgH="253800" progId="Equation.DSMT4">
                        <p:embed/>
                      </p:oleObj>
                    </mc:Choice>
                    <mc:Fallback>
                      <p:oleObj name="Equation" r:id="rId13" imgW="29196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03764" y="3120709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" name="Đối tượng 13">
                  <a:extLst>
                    <a:ext uri="{FF2B5EF4-FFF2-40B4-BE49-F238E27FC236}">
                      <a16:creationId xmlns:a16="http://schemas.microsoft.com/office/drawing/2014/main" id="{41CA2FDB-874E-00FE-ACCE-DCDFFDDFA16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30990790"/>
                    </p:ext>
                  </p:extLst>
                </p:nvPr>
              </p:nvGraphicFramePr>
              <p:xfrm>
                <a:off x="1803764" y="3120709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5" imgW="291960" imgH="253800" progId="Equation.DSMT4">
                        <p:embed/>
                      </p:oleObj>
                    </mc:Choice>
                    <mc:Fallback>
                      <p:oleObj name="Equation" r:id="rId15" imgW="29196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03764" y="3120709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15" name="Picture 1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C5ABDA-8F8B-C456-2C21-55AC7D786A0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16942"/>
          <a:stretch/>
        </p:blipFill>
        <p:spPr>
          <a:xfrm>
            <a:off x="6621896" y="2077138"/>
            <a:ext cx="4749975" cy="267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1037340" y="2841127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927103" y="4013127"/>
            <a:ext cx="102041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lại các nội dung đã học.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2, 3 SGK – Trang 73.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HĐ2, HĐ3.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078E85-3389-4DB1-F392-E83ADB7D7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472" y="323738"/>
            <a:ext cx="5634051" cy="6210523"/>
          </a:xfrm>
          <a:prstGeom prst="rect">
            <a:avLst/>
          </a:prstGeom>
        </p:spPr>
      </p:pic>
      <p:sp>
        <p:nvSpPr>
          <p:cNvPr id="3" name="Cloud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47A879-FD77-72BA-72A3-B05F156AE35F}"/>
              </a:ext>
            </a:extLst>
          </p:cNvPr>
          <p:cNvSpPr/>
          <p:nvPr/>
        </p:nvSpPr>
        <p:spPr>
          <a:xfrm>
            <a:off x="762000" y="1741820"/>
            <a:ext cx="4776040" cy="2720392"/>
          </a:xfrm>
          <a:prstGeom prst="cloud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H1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H2, H3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H4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41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9A2BBA-38BC-3AB4-DC66-7F876AA7A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2" t="4444" r="4595" b="17029"/>
          <a:stretch/>
        </p:blipFill>
        <p:spPr>
          <a:xfrm>
            <a:off x="291546" y="838252"/>
            <a:ext cx="6542617" cy="4616016"/>
          </a:xfrm>
          <a:prstGeom prst="rect">
            <a:avLst/>
          </a:prstGeom>
        </p:spPr>
      </p:pic>
      <p:sp>
        <p:nvSpPr>
          <p:cNvPr id="3" name="Thought Bubble: Cloud 6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2AF9A5-752E-EDCD-B9CB-099F059E73F5}"/>
              </a:ext>
            </a:extLst>
          </p:cNvPr>
          <p:cNvSpPr/>
          <p:nvPr/>
        </p:nvSpPr>
        <p:spPr>
          <a:xfrm>
            <a:off x="7568683" y="1741326"/>
            <a:ext cx="3886200" cy="32004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2970530" algn="l"/>
              </a:tabLst>
            </a:pP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tam giác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46 gợi nên những tam giác có mối liên hệ gì?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C9BCBE7-21EC-C1E4-376C-5BE243D0311A}"/>
              </a:ext>
            </a:extLst>
          </p:cNvPr>
          <p:cNvSpPr txBox="1"/>
          <p:nvPr/>
        </p:nvSpPr>
        <p:spPr>
          <a:xfrm>
            <a:off x="1475636" y="5698437"/>
            <a:ext cx="4174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minh học: wacomka)</a:t>
            </a:r>
          </a:p>
          <a:p>
            <a:pPr algn="ctr"/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46</a:t>
            </a:r>
          </a:p>
        </p:txBody>
      </p:sp>
    </p:spTree>
    <p:extLst>
      <p:ext uri="{BB962C8B-B14F-4D97-AF65-F5344CB8AC3E}">
        <p14:creationId xmlns:p14="http://schemas.microsoft.com/office/powerpoint/2010/main" val="21718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C6A659D-9858-D15C-C928-FAE93AA35975}"/>
              </a:ext>
            </a:extLst>
          </p:cNvPr>
          <p:cNvSpPr/>
          <p:nvPr/>
        </p:nvSpPr>
        <p:spPr>
          <a:xfrm>
            <a:off x="1996281" y="3133237"/>
            <a:ext cx="88156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TAM GIÁC ĐỒNG DẠNG (TIẾT 1)</a:t>
            </a:r>
          </a:p>
        </p:txBody>
      </p:sp>
      <p:sp>
        <p:nvSpPr>
          <p:cNvPr id="3" name="Rectangle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A9CF21-67CF-4F88-D553-F2D323D18ABF}"/>
              </a:ext>
            </a:extLst>
          </p:cNvPr>
          <p:cNvSpPr/>
          <p:nvPr/>
        </p:nvSpPr>
        <p:spPr>
          <a:xfrm>
            <a:off x="215169" y="1304167"/>
            <a:ext cx="11761661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VIII: TAM GIÁC ĐỒNG DẠNG.</a:t>
            </a:r>
          </a:p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ĐỒNG DẠNG.</a:t>
            </a:r>
          </a:p>
        </p:txBody>
      </p:sp>
      <p:pic>
        <p:nvPicPr>
          <p:cNvPr id="5" name="Google Shape;54;p8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1267F6-C693-1529-E007-4EDA337903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3;p8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241AF3-47CA-61AE-17AF-41AC2A4D71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194419-9FE8-7DBE-0F14-C450F5ECD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8733051" y="3801460"/>
            <a:ext cx="3194131" cy="3194131"/>
          </a:xfrm>
          <a:prstGeom prst="rect">
            <a:avLst/>
          </a:prstGeom>
        </p:spPr>
      </p:pic>
      <p:pic>
        <p:nvPicPr>
          <p:cNvPr id="8" name="Graphic 6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84A0FB-5FBC-25B9-41D2-EB9B4BD6B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889495">
            <a:off x="9169003" y="4720337"/>
            <a:ext cx="1574403" cy="15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8.5. HAI TAM GIÁC ĐỒNG DẠNG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1289315" y="2201400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 flipV="1">
            <a:off x="682486" y="2951018"/>
            <a:ext cx="6582838" cy="19822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69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7EF0069-F4B5-F966-491A-FF0C10E67584}"/>
                  </a:ext>
                </a:extLst>
              </p:cNvPr>
              <p:cNvSpPr txBox="1"/>
              <p:nvPr/>
            </p:nvSpPr>
            <p:spPr>
              <a:xfrm>
                <a:off x="152400" y="675818"/>
                <a:ext cx="10701130" cy="2681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HĐ1</a:t>
                </a:r>
                <a:r>
                  <a:rPr 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𝑀𝐴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𝑀𝐵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𝑀𝐶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47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So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 So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den>
                    </m:f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7EF0069-F4B5-F966-491A-FF0C10E67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75818"/>
                <a:ext cx="10701130" cy="2681247"/>
              </a:xfrm>
              <a:prstGeom prst="rect">
                <a:avLst/>
              </a:prstGeom>
              <a:blipFill>
                <a:blip r:embed="rId2"/>
                <a:stretch>
                  <a:fillRect l="-1140" t="-2500" r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1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DB2FE8-22F6-E814-59CC-577F0AC66674}"/>
              </a:ext>
            </a:extLst>
          </p:cNvPr>
          <p:cNvSpPr txBox="1"/>
          <p:nvPr/>
        </p:nvSpPr>
        <p:spPr>
          <a:xfrm>
            <a:off x="7727070" y="5920572"/>
            <a:ext cx="1718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</a:p>
        </p:txBody>
      </p:sp>
      <p:sp>
        <p:nvSpPr>
          <p:cNvPr id="8" name="TextBox 1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118F1BD-BF45-8E0F-377F-22306FC38E70}"/>
              </a:ext>
            </a:extLst>
          </p:cNvPr>
          <p:cNvSpPr txBox="1"/>
          <p:nvPr/>
        </p:nvSpPr>
        <p:spPr>
          <a:xfrm>
            <a:off x="173620" y="140025"/>
            <a:ext cx="367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</a:p>
        </p:txBody>
      </p:sp>
      <p:pic>
        <p:nvPicPr>
          <p:cNvPr id="6" name="Picture 5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AA3292-DCD5-8BBA-4ACC-A941E655F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429" y="2452930"/>
            <a:ext cx="4534101" cy="36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A319C5-FDF2-F8DB-1C37-50225F0F9AE6}"/>
              </a:ext>
            </a:extLst>
          </p:cNvPr>
          <p:cNvSpPr txBox="1"/>
          <p:nvPr/>
        </p:nvSpPr>
        <p:spPr>
          <a:xfrm>
            <a:off x="9127094" y="5494771"/>
            <a:ext cx="1718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47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A57DF14-677C-3924-168F-0CD1101137E3}"/>
                  </a:ext>
                </a:extLst>
              </p:cNvPr>
              <p:cNvSpPr txBox="1"/>
              <p:nvPr/>
            </p:nvSpPr>
            <p:spPr>
              <a:xfrm>
                <a:off x="410082" y="544477"/>
                <a:ext cx="11040390" cy="7090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So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80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2400"/>
                  </a:spcBef>
                </a:pP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𝑀𝐴𝐵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𝐵𝑀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2800" b="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𝑀𝐴𝐵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𝐶𝐵𝐴</m:t>
                        </m:r>
                      </m:e>
                    </m:acc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𝐵𝐴𝑀</m:t>
                        </m:r>
                      </m:e>
                    </m:acc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minh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𝑀𝐴𝐶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𝐶𝐴𝑀</m:t>
                        </m:r>
                      </m:e>
                    </m:acc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/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𝐵𝐴𝑀</m:t>
                        </m:r>
                      </m:e>
                    </m:acc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𝐶𝐴𝑀</m:t>
                        </m:r>
                      </m:e>
                    </m:acc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800" b="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4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A57DF14-677C-3924-168F-0CD110113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82" y="544477"/>
                <a:ext cx="11040390" cy="7090146"/>
              </a:xfrm>
              <a:prstGeom prst="rect">
                <a:avLst/>
              </a:prstGeom>
              <a:blipFill>
                <a:blip r:embed="rId2"/>
                <a:stretch>
                  <a:fillRect l="-1104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5A6BDE-29F2-9273-DC38-F5A4FD83E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981" y="2119894"/>
            <a:ext cx="4534101" cy="36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80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0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BAE71AC-E945-0B91-8CBF-BB90926D5FBB}"/>
                  </a:ext>
                </a:extLst>
              </p:cNvPr>
              <p:cNvSpPr txBox="1"/>
              <p:nvPr/>
            </p:nvSpPr>
            <p:spPr>
              <a:xfrm>
                <a:off x="331434" y="865387"/>
                <a:ext cx="10721503" cy="5585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So </a:t>
                </a:r>
                <a:r>
                  <a:rPr lang="en-US" sz="28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den>
                    </m:f>
                    <m:r>
                      <a:rPr lang="en-US" sz="280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bình của tam giác).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𝑀𝐵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den>
                    </m:f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40" descr="OPL20U25GSXzBJYl68kk8uQGfFKzs7yb1M4KJWUiLk6ZEvGF+qCIPSnY57AbBFCvTW$2023 15 72$72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BAE71AC-E945-0B91-8CBF-BB90926D5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34" y="865387"/>
                <a:ext cx="10721503" cy="5585119"/>
              </a:xfrm>
              <a:prstGeom prst="rect">
                <a:avLst/>
              </a:prstGeom>
              <a:blipFill>
                <a:blip r:embed="rId2"/>
                <a:stretch>
                  <a:fillRect l="-1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B4612C-E4A6-4B82-548F-34EC2F23C25D}"/>
              </a:ext>
            </a:extLst>
          </p:cNvPr>
          <p:cNvSpPr txBox="1"/>
          <p:nvPr/>
        </p:nvSpPr>
        <p:spPr>
          <a:xfrm>
            <a:off x="8357004" y="5921745"/>
            <a:ext cx="1718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OPL20U25GSXzBJYl68kk8uQGfFKzs7yb1M4KJWUiLk6ZEvGF+qCIPSnY57AbBFCvTW$2023 15 72$72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B33A87F-1155-4794-2B99-A8292420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142" y="2356126"/>
            <a:ext cx="4534101" cy="36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19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6124</TotalTime>
  <Words>446</Words>
  <Application>Microsoft Office PowerPoint</Application>
  <PresentationFormat>Widescreen</PresentationFormat>
  <Paragraphs>105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字魂59号-创粗黑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8.5. HAI TAM GIÁC ĐỒNG DẠNG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LUYỆN TẬP</vt:lpstr>
      <vt:lpstr>PowerPoint Presentation</vt:lpstr>
      <vt:lpstr>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MyPC</cp:lastModifiedBy>
  <cp:revision>489</cp:revision>
  <dcterms:created xsi:type="dcterms:W3CDTF">2022-08-03T11:07:12Z</dcterms:created>
  <dcterms:modified xsi:type="dcterms:W3CDTF">2025-04-01T16:10:39Z</dcterms:modified>
</cp:coreProperties>
</file>