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570" r:id="rId2"/>
    <p:sldId id="1179" r:id="rId3"/>
    <p:sldId id="634" r:id="rId4"/>
    <p:sldId id="621" r:id="rId5"/>
    <p:sldId id="629" r:id="rId6"/>
    <p:sldId id="597" r:id="rId7"/>
    <p:sldId id="598" r:id="rId8"/>
    <p:sldId id="599" r:id="rId9"/>
    <p:sldId id="1170" r:id="rId10"/>
    <p:sldId id="630" r:id="rId11"/>
    <p:sldId id="620" r:id="rId12"/>
    <p:sldId id="631" r:id="rId13"/>
    <p:sldId id="326" r:id="rId14"/>
    <p:sldId id="483" r:id="rId15"/>
    <p:sldId id="577" r:id="rId16"/>
    <p:sldId id="1180" r:id="rId17"/>
    <p:sldId id="575" r:id="rId18"/>
    <p:sldId id="1176" r:id="rId19"/>
    <p:sldId id="1181" r:id="rId20"/>
    <p:sldId id="1178" r:id="rId21"/>
    <p:sldId id="484" r:id="rId22"/>
    <p:sldId id="584" r:id="rId23"/>
    <p:sldId id="1172" r:id="rId24"/>
    <p:sldId id="1171" r:id="rId25"/>
    <p:sldId id="586" r:id="rId26"/>
    <p:sldId id="1182" r:id="rId27"/>
    <p:sldId id="587" r:id="rId28"/>
    <p:sldId id="543" r:id="rId29"/>
    <p:sldId id="1173" r:id="rId30"/>
    <p:sldId id="1174" r:id="rId31"/>
    <p:sldId id="1175" r:id="rId32"/>
    <p:sldId id="576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NEC" initials="N" lastIdx="1" clrIdx="2"/>
  <p:cmAuthor id="4" name="THUYTT" initials="T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2023C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719"/>
  </p:normalViewPr>
  <p:slideViewPr>
    <p:cSldViewPr>
      <p:cViewPr varScale="1">
        <p:scale>
          <a:sx n="97" d="100"/>
          <a:sy n="97" d="100"/>
        </p:scale>
        <p:origin x="63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7-21T15:06:51.105" idx="1">
    <p:pos x="3731" y="126"/>
    <p:text>Nên bổ sung nội dung bài toán trước khi có lời giải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/>
              <a:t>Giao HS làm vào bảng phụ ở nhà sau đó trình bày trước lớp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57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/>
              <a:t>Giao HS làm vào bảng phụ ở nhà sau đó trình bày trước lớp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03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/>
              <a:t>Giao HS làm vào bảng phụ ở nhà sau đó trình bày trước lớp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68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HS làm luyện tập 3 theo hoạt động nhóm </a:t>
            </a:r>
          </a:p>
          <a:p>
            <a:r>
              <a:rPr lang="x-none" dirty="0"/>
              <a:t>Chia lớp làm 4 nhóm: Các nhóm vẽ hình, ghi GT – KL.</a:t>
            </a:r>
          </a:p>
          <a:p>
            <a:r>
              <a:rPr lang="x-none" dirty="0"/>
              <a:t>Đại diện một nhóm lên trình bày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15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4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3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.</a:t>
            </a:r>
          </a:p>
          <a:p>
            <a:r>
              <a:rPr lang="en-US" dirty="0"/>
              <a:t>1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01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HS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, </a:t>
            </a:r>
            <a:r>
              <a:rPr lang="en-US" dirty="0" err="1"/>
              <a:t>tóm</a:t>
            </a:r>
            <a:r>
              <a:rPr lang="en-US" dirty="0"/>
              <a:t> </a:t>
            </a:r>
            <a:r>
              <a:rPr lang="en-US" dirty="0" err="1"/>
              <a:t>tắt</a:t>
            </a:r>
            <a:r>
              <a:rPr lang="en-US" dirty="0"/>
              <a:t>.</a:t>
            </a:r>
          </a:p>
          <a:p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HS, 1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32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ĐỔI LẠI TÊN TRÒN CHƠI TRÒN W – TÊN TRONG W VÀ PPT KHÁC NHAU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7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GV cho HS chọn một trong 4 mảnh ghép để trả lời câu hỏi.</a:t>
            </a:r>
          </a:p>
          <a:p>
            <a:r>
              <a:rPr lang="x-none" dirty="0"/>
              <a:t>Mỗi câu trả lời đúng HS được một điểm 10 và mở được mảnh ghép trong bức tranh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5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ĐỒNG HỒ KHÔNG CÓ TIẾNG CHUÔNG BÁO HẾT GIỜ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D3E8-1566-4C5F-A79F-1E3CDBAAEF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33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ĐỒNG HỒ KHÔNG CÓ TIẾNG CHUÔNG BÁO HẾT GIỜ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72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ĐỒNG HỒ KHÔNG CÓ TIẾNG CHUÔNG BÁO HẾT GIỜ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1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GV yêu cầu HS nhắc lại tính chất đường phân giác của tam giác.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02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Giao HS làm vào bảng phụ ở nhà sau đó trình bày trước lớp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66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Giao HS làm vào bảng phụ ở nhà sau đó trình bày trước lớp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9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31.emf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33.png"/><Relationship Id="rId7" Type="http://schemas.openxmlformats.org/officeDocument/2006/relationships/image" Target="../media/image34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jpe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slide" Target="slide9.xml"/><Relationship Id="rId4" Type="http://schemas.openxmlformats.org/officeDocument/2006/relationships/image" Target="../media/image5.jpeg"/><Relationship Id="rId9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12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slide" Target="slide9.xml"/><Relationship Id="rId5" Type="http://schemas.openxmlformats.org/officeDocument/2006/relationships/image" Target="../media/image11.jpeg"/><Relationship Id="rId10" Type="http://schemas.openxmlformats.org/officeDocument/2006/relationships/slide" Target="slide8.xml"/><Relationship Id="rId4" Type="http://schemas.openxmlformats.org/officeDocument/2006/relationships/image" Target="../media/image10.jpeg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5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gif"/><Relationship Id="rId5" Type="http://schemas.openxmlformats.org/officeDocument/2006/relationships/slide" Target="slide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4570" y="-24366"/>
            <a:ext cx="9132573" cy="5143493"/>
          </a:xfrm>
          <a:prstGeom prst="rect">
            <a:avLst/>
          </a:prstGeom>
        </p:spPr>
      </p:pic>
      <p:sp>
        <p:nvSpPr>
          <p:cNvPr id="8" name="Hộp Văn bản 7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2004554" y="189930"/>
            <a:ext cx="512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450"/>
              </a:spcAft>
            </a:pPr>
            <a:r>
              <a:rPr lang="en-US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HOÀI MỸ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-2285" y="1962661"/>
            <a:ext cx="91394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Aft>
                <a:spcPts val="45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8 (CÁNH DIỀU)</a:t>
            </a:r>
          </a:p>
        </p:txBody>
      </p:sp>
      <p:sp>
        <p:nvSpPr>
          <p:cNvPr id="11" name="Hộp Văn bản 10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2287" y="4612578"/>
            <a:ext cx="91348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Aft>
                <a:spcPts val="45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8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411931" y="3013265"/>
            <a:ext cx="873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450"/>
              </a:spcAft>
            </a:pP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 Đạt</a:t>
            </a:r>
          </a:p>
        </p:txBody>
      </p:sp>
    </p:spTree>
    <p:extLst>
      <p:ext uri="{BB962C8B-B14F-4D97-AF65-F5344CB8AC3E}">
        <p14:creationId xmlns:p14="http://schemas.microsoft.com/office/powerpoint/2010/main" val="214388617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OPL20U25GSXzBJYl68kk8uQGfFKzs7yb1M4KJWUiLk6ZEvGF+qCIPSnY57AbBFCvTW$2023 15 72$72+K4lPs7H94VUqPe2XwIsfPRnrXQE//QTEXxb8/8N4CNc6FpgZahzpTjFhMzSA7T/nHJa11DE8Ng2TP3iAmRczFlmslSuUNOgUeb6yRvs0="/>
          <p:cNvSpPr>
            <a:spLocks noGrp="1"/>
          </p:cNvSpPr>
          <p:nvPr>
            <p:ph idx="1"/>
          </p:nvPr>
        </p:nvSpPr>
        <p:spPr>
          <a:xfrm>
            <a:off x="381000" y="285752"/>
            <a:ext cx="8305800" cy="43088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 TRANH BÍ ẨN: ĐÂY LÀ AI?</a:t>
            </a:r>
          </a:p>
        </p:txBody>
      </p:sp>
      <p:pic>
        <p:nvPicPr>
          <p:cNvPr id="4" name="Picture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D13D049-ED13-40B7-B029-41642047E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830752"/>
            <a:ext cx="8305800" cy="379839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5307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AD273C4-DA5B-4834-BBC8-245D47458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85425"/>
            <a:ext cx="9067800" cy="10668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vi-VN" sz="3100" b="1" dirty="0">
                <a:solidFill>
                  <a:srgbClr val="FFFF00"/>
                </a:solidFill>
              </a:rPr>
              <a:t>Eratosthenes (Hy Lạp: </a:t>
            </a:r>
            <a:r>
              <a:rPr lang="el-GR" sz="3100" b="1" dirty="0">
                <a:solidFill>
                  <a:srgbClr val="FFFF00"/>
                </a:solidFill>
              </a:rPr>
              <a:t>Ερατοσθένης; 276 </a:t>
            </a:r>
            <a:r>
              <a:rPr lang="vi-VN" sz="3100" b="1" dirty="0">
                <a:solidFill>
                  <a:srgbClr val="FFFF00"/>
                </a:solidFill>
              </a:rPr>
              <a:t>– 194</a:t>
            </a:r>
            <a:r>
              <a:rPr lang="en-US" sz="3100" b="1" dirty="0">
                <a:solidFill>
                  <a:srgbClr val="FFFF00"/>
                </a:solidFill>
              </a:rPr>
              <a:t> </a:t>
            </a:r>
            <a:r>
              <a:rPr lang="en-US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TCN) </a:t>
            </a:r>
            <a:r>
              <a:rPr lang="vi-VN" sz="3100" b="1" dirty="0">
                <a:solidFill>
                  <a:srgbClr val="FFFF00"/>
                </a:solidFill>
              </a:rPr>
              <a:t>là một nhà toán học, địa lý và thiên văn người Hy Lạp</a:t>
            </a:r>
            <a:r>
              <a:rPr lang="vi-VN" sz="2300" b="1" dirty="0">
                <a:solidFill>
                  <a:srgbClr val="FFFF00"/>
                </a:solidFill>
              </a:rPr>
              <a:t>.</a:t>
            </a:r>
            <a:endParaRPr lang="en-US" sz="2300" b="1" dirty="0">
              <a:solidFill>
                <a:srgbClr val="FFFF00"/>
              </a:solidFill>
            </a:endParaRPr>
          </a:p>
        </p:txBody>
      </p:sp>
      <p:sp>
        <p:nvSpPr>
          <p:cNvPr id="7" name="TextBox 6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6D8DAA0-5D58-46D3-9547-841BCB42C2EC}"/>
              </a:ext>
            </a:extLst>
          </p:cNvPr>
          <p:cNvSpPr txBox="1"/>
          <p:nvPr/>
        </p:nvSpPr>
        <p:spPr>
          <a:xfrm>
            <a:off x="142504" y="1417558"/>
            <a:ext cx="6652507" cy="312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Autofit/>
          </a:bodyPr>
          <a:lstStyle/>
          <a:p>
            <a:pPr indent="-171450" algn="just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Cyrene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Libya),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Alexandria (Ai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D13D049-ED13-40B7-B029-41642047E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9386" y="1722359"/>
            <a:ext cx="2152110" cy="251459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28416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OPL20U25GSXzBJYl68kk8uQGfFKzs7yb1M4KJWUiLk6ZEvGF+qCIPSnY57AbBFCvTW$2023 15 72$72+K4lPs7H94VUqPe2XwIsfPRnrXQE//QTEXxb8/8N4CNc6FpgZahzpTjFhMzSA7T/nHJa11DE8Ng2TP3iAmRczFlmslSuUNOgUeb6yRvs0="/>
          <p:cNvSpPr>
            <a:spLocks noGrp="1"/>
          </p:cNvSpPr>
          <p:nvPr>
            <p:ph sz="half" idx="1"/>
          </p:nvPr>
        </p:nvSpPr>
        <p:spPr>
          <a:xfrm>
            <a:off x="114693" y="514350"/>
            <a:ext cx="5486400" cy="4343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Cleomedes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chu vi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240 TCN,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Alexandria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Syene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Aswan, 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5" name="Picture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D13D049-ED13-40B7-B029-41642047E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6988" y="895350"/>
            <a:ext cx="3242319" cy="346710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87731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$2023 15 72$72+K4lPs7H94VUqPe2XwIsfPRnrXQE//QTEXxb8/8N4CNc6FpgZahzpTjFhMzSA7T/nHJa11DE8Ng2TP3iAmRczFlmslSuUNOgUeb6yRvs0="/>
          <p:cNvGrpSpPr/>
          <p:nvPr/>
        </p:nvGrpSpPr>
        <p:grpSpPr>
          <a:xfrm>
            <a:off x="3221" y="28575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-152400" y="2151691"/>
            <a:ext cx="7315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ĐƯỜNG PHÂN GIÁC CỦA TAM GIÁC</a:t>
            </a:r>
          </a:p>
        </p:txBody>
      </p:sp>
      <p:sp>
        <p:nvSpPr>
          <p:cNvPr id="6" name="Rectangle 5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161101" y="1458415"/>
            <a:ext cx="13516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</a:p>
        </p:txBody>
      </p:sp>
      <p:sp>
        <p:nvSpPr>
          <p:cNvPr id="7" name="Rectangle 4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147919" y="646284"/>
            <a:ext cx="8793074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ĐỒNG DẠNG. HÌNH ĐỒNG DẠNG</a:t>
            </a:r>
          </a:p>
        </p:txBody>
      </p:sp>
      <p:sp>
        <p:nvSpPr>
          <p:cNvPr id="8" name="Rectangle 5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26258" y="143647"/>
            <a:ext cx="2972993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VIII</a:t>
            </a:r>
          </a:p>
        </p:txBody>
      </p:sp>
      <p:sp>
        <p:nvSpPr>
          <p:cNvPr id="9" name="Hình chữ nhật 8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625504" y="3168250"/>
            <a:ext cx="175939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491333" y="847004"/>
            <a:ext cx="3582975" cy="3386388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28600" y="285750"/>
            <a:ext cx="6477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Tính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chất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đường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phân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giác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của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 tam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giác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 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D70D514-6BC2-F44D-8713-B08A5ED37EB2}"/>
              </a:ext>
            </a:extLst>
          </p:cNvPr>
          <p:cNvSpPr txBox="1"/>
          <p:nvPr/>
        </p:nvSpPr>
        <p:spPr>
          <a:xfrm>
            <a:off x="304800" y="895350"/>
            <a:ext cx="85344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kề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x-none" sz="2800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D027A32-3131-F24E-BF47-602EB7D3BDBF}"/>
                  </a:ext>
                </a:extLst>
              </p:cNvPr>
              <p:cNvSpPr txBox="1"/>
              <p:nvPr/>
            </p:nvSpPr>
            <p:spPr>
              <a:xfrm>
                <a:off x="304801" y="2571750"/>
                <a:ext cx="5883880" cy="1777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2800" dirty="0">
                    <a:latin typeface="+mj-lt"/>
                    <a:cs typeface="Times New Roman" panose="02020603050405020304" pitchFamily="18" charset="0"/>
                  </a:rPr>
                  <a:t>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x-none" sz="2800" i="1" smtClean="0">
                        <a:solidFill>
                          <a:schemeClr val="tx1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x-none" sz="2800" i="1">
                        <a:solidFill>
                          <a:schemeClr val="tx1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x-none" sz="2800" i="1" smtClean="0">
                        <a:solidFill>
                          <a:schemeClr val="tx1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x-none" sz="2800" dirty="0">
                    <a:latin typeface="+mj-lt"/>
                    <a:cs typeface="Times New Roman" panose="02020603050405020304" pitchFamily="18" charset="0"/>
                  </a:rPr>
                  <a:t> có </a:t>
                </a:r>
                <a:r>
                  <a:rPr lang="x-none" sz="2800" i="1" dirty="0">
                    <a:latin typeface="+mj-lt"/>
                    <a:cs typeface="Times New Roman" panose="02020603050405020304" pitchFamily="18" charset="0"/>
                  </a:rPr>
                  <a:t>AD </a:t>
                </a:r>
                <a:r>
                  <a:rPr lang="x-none" sz="2800" dirty="0">
                    <a:latin typeface="+mj-lt"/>
                    <a:cs typeface="Times New Roman" panose="02020603050405020304" pitchFamily="18" charset="0"/>
                  </a:rPr>
                  <a:t>là đường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none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x-none" sz="2800" i="1">
                            <a:latin typeface="+mj-lt"/>
                          </a:rPr>
                          <m:t>BAC</m:t>
                        </m:r>
                      </m:e>
                    </m:acc>
                  </m:oMath>
                </a14:m>
                <a:r>
                  <a:rPr lang="x-none" sz="2800" i="1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latin typeface="+mj-lt"/>
                    <a:cs typeface="Times New Roman" panose="02020603050405020304" pitchFamily="18" charset="0"/>
                  </a:rPr>
                  <a:t>thì: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x-none" sz="2800" i="1" smtClean="0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DB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x-none" sz="2800" i="1" smtClean="0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DC</m:t>
                          </m:r>
                        </m:den>
                      </m:f>
                      <m:r>
                        <m:rPr>
                          <m:nor/>
                        </m:rPr>
                        <a:rPr lang="vi-VN" sz="2800" b="0" i="1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AB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AC</m:t>
                          </m:r>
                        </m:den>
                      </m:f>
                    </m:oMath>
                  </m:oMathPara>
                </a14:m>
                <a:endParaRPr lang="x-none" sz="2800" i="1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D027A32-3131-F24E-BF47-602EB7D3B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2571750"/>
                <a:ext cx="5883880" cy="1777923"/>
              </a:xfrm>
              <a:prstGeom prst="rect">
                <a:avLst/>
              </a:prstGeom>
              <a:blipFill>
                <a:blip r:embed="rId3"/>
                <a:stretch>
                  <a:fillRect l="-2073" t="-3767" r="-2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E07E19-E926-57C4-1D9D-D3BC59A8A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544" y="2190750"/>
            <a:ext cx="3267456" cy="2457515"/>
          </a:xfrm>
          <a:prstGeom prst="rect">
            <a:avLst/>
          </a:prstGeom>
        </p:spPr>
      </p:pic>
      <p:pic>
        <p:nvPicPr>
          <p:cNvPr id="4" name="Picture 3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2834D21-C5BF-DFE2-5D56-718A5624E3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4114800" y="3728671"/>
            <a:ext cx="1242004" cy="12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8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41616" y="75522"/>
            <a:ext cx="40255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x-none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 (SGK/Tr 69)</a:t>
            </a:r>
          </a:p>
        </p:txBody>
      </p:sp>
      <p:sp>
        <p:nvSpPr>
          <p:cNvPr id="6" name="Rectangle 5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D9E7C1C-516D-9F4C-89C3-5E94C95EE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285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1EB6BCF-83A0-2744-8CB9-B58EB86EBA66}"/>
                  </a:ext>
                </a:extLst>
              </p:cNvPr>
              <p:cNvSpPr txBox="1"/>
              <p:nvPr/>
            </p:nvSpPr>
            <p:spPr>
              <a:xfrm>
                <a:off x="208365" y="819150"/>
                <a:ext cx="8707035" cy="1635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x-none" sz="28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x-none" sz="2800" i="1" smtClean="0">
                        <a:solidFill>
                          <a:schemeClr val="tx1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x-none" sz="2800" i="1">
                        <a:solidFill>
                          <a:schemeClr val="tx1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x-none" sz="2800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có </a:t>
                </a:r>
                <a:r>
                  <a:rPr lang="x-none" sz="2800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AB</a:t>
                </a:r>
                <a:r>
                  <a:rPr lang="x-none" sz="28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= 4, </a:t>
                </a:r>
                <a:r>
                  <a:rPr lang="x-none" sz="2800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BC</a:t>
                </a:r>
                <a:r>
                  <a:rPr lang="x-none" sz="28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= 6, </a:t>
                </a:r>
                <a:r>
                  <a:rPr lang="x-none" sz="2800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CA</a:t>
                </a:r>
                <a:r>
                  <a:rPr lang="x-none" sz="28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= 8, </a:t>
                </a:r>
                <a:r>
                  <a:rPr lang="x-none" sz="2800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AD</a:t>
                </a:r>
                <a:r>
                  <a:rPr lang="x-none" sz="28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là một đường phân giác và </a:t>
                </a:r>
                <a:r>
                  <a:rPr lang="x-none" sz="2800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I </a:t>
                </a:r>
                <a:r>
                  <a:rPr lang="x-none" sz="28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là giao điểm ba đường phân giác của tam giác đó </a:t>
                </a:r>
                <a:r>
                  <a:rPr lang="x-none" sz="2800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(Hình 41)</a:t>
                </a:r>
                <a:r>
                  <a:rPr lang="x-none" sz="28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. </a:t>
                </a:r>
                <a:r>
                  <a:rPr lang="x-none" sz="280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Tính </a:t>
                </a:r>
                <a:r>
                  <a:rPr lang="x-none" sz="2800" i="1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DB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280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280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>
                            <a:solidFill>
                              <a:schemeClr val="tx1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ID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>
                            <a:solidFill>
                              <a:schemeClr val="tx1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IA</m:t>
                        </m:r>
                      </m:den>
                    </m:f>
                  </m:oMath>
                </a14:m>
                <a:r>
                  <a:rPr lang="x-none" sz="3200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8" name="TextBox 7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1EB6BCF-83A0-2744-8CB9-B58EB86EB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65" y="819150"/>
                <a:ext cx="8707035" cy="1635384"/>
              </a:xfrm>
              <a:prstGeom prst="rect">
                <a:avLst/>
              </a:prstGeom>
              <a:blipFill>
                <a:blip r:embed="rId3"/>
                <a:stretch>
                  <a:fillRect l="-1400" t="-3717" r="-1400" b="-5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C103531-D237-1002-8D16-4CA30AA08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202" y="2190750"/>
            <a:ext cx="3892433" cy="2619756"/>
          </a:xfrm>
          <a:prstGeom prst="rect">
            <a:avLst/>
          </a:prstGeom>
        </p:spPr>
      </p:pic>
      <p:sp>
        <p:nvSpPr>
          <p:cNvPr id="2" name="Rectangle 1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7162800" y="4622729"/>
            <a:ext cx="1412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i="1">
                <a:latin typeface="+mj-lt"/>
                <a:cs typeface="Times New Roman" panose="02020603050405020304" pitchFamily="18" charset="0"/>
              </a:rPr>
              <a:t>Hình 41</a:t>
            </a:r>
            <a:endParaRPr lang="en-US" sz="2800" b="1" dirty="0">
              <a:latin typeface="+mj-lt"/>
            </a:endParaRPr>
          </a:p>
        </p:txBody>
      </p:sp>
      <p:pic>
        <p:nvPicPr>
          <p:cNvPr id="4" name="Picture 3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8E3509-A770-323E-5A17-01BCCA0E6B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633406" y="3463346"/>
            <a:ext cx="1242004" cy="12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3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0" y="-19050"/>
            <a:ext cx="11299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D9E7C1C-516D-9F4C-89C3-5E94C95EE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285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A2CA063-11B5-5C46-97B8-A92FA69AE027}"/>
                  </a:ext>
                </a:extLst>
              </p:cNvPr>
              <p:cNvSpPr txBox="1"/>
              <p:nvPr/>
            </p:nvSpPr>
            <p:spPr>
              <a:xfrm>
                <a:off x="261012" y="514350"/>
                <a:ext cx="5501613" cy="1215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x-none" sz="2800" i="1" smtClean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x-none" sz="2800" i="1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x-none" sz="2800" i="1" smtClean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x-none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đường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</a:rPr>
                          <m:t>BAC</m:t>
                        </m:r>
                      </m:e>
                    </m:acc>
                  </m:oMath>
                </a14:m>
                <a:r>
                  <a:rPr lang="x-none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lang="vi-VN" sz="2800" i="1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r>
                  <a:rPr lang="en-US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.</a:t>
                </a:r>
                <a:endParaRPr lang="x-none" sz="2800" i="1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A2CA063-11B5-5C46-97B8-A92FA69AE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12" y="514350"/>
                <a:ext cx="5501613" cy="1215333"/>
              </a:xfrm>
              <a:prstGeom prst="rect">
                <a:avLst/>
              </a:prstGeom>
              <a:blipFill>
                <a:blip r:embed="rId3"/>
                <a:stretch>
                  <a:fillRect l="-2328" t="-5000" r="-3215" b="-4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25762D6-5297-9842-B324-F3A209259D3B}"/>
                  </a:ext>
                </a:extLst>
              </p:cNvPr>
              <p:cNvSpPr txBox="1"/>
              <p:nvPr/>
            </p:nvSpPr>
            <p:spPr>
              <a:xfrm>
                <a:off x="76200" y="1787368"/>
                <a:ext cx="636423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x-none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Suy ra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b="0" i="0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x-none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x-none" sz="28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x-none" sz="28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đó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x-none" sz="28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DC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x-none" sz="2800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25762D6-5297-9842-B324-F3A209259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787368"/>
                <a:ext cx="6364232" cy="783869"/>
              </a:xfrm>
              <a:prstGeom prst="rect">
                <a:avLst/>
              </a:prstGeom>
              <a:blipFill>
                <a:blip r:embed="rId4"/>
                <a:stretch>
                  <a:fillRect l="-201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1EB6BCF-83A0-2744-8CB9-B58EB86EBA66}"/>
                  </a:ext>
                </a:extLst>
              </p:cNvPr>
              <p:cNvSpPr txBox="1"/>
              <p:nvPr/>
            </p:nvSpPr>
            <p:spPr>
              <a:xfrm>
                <a:off x="152400" y="2627909"/>
                <a:ext cx="6858000" cy="1214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x-none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Theo tính chất của dãy tỉ số bằng nhau,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DC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b="0" i="0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DB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800" b="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DC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b="0" i="0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b="0" i="0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b="0" i="0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.</a:t>
                </a:r>
                <a:endParaRPr lang="x-none" sz="2800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1EB6BCF-83A0-2744-8CB9-B58EB86EB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627909"/>
                <a:ext cx="6858000" cy="1214179"/>
              </a:xfrm>
              <a:prstGeom prst="rect">
                <a:avLst/>
              </a:prstGeom>
              <a:blipFill>
                <a:blip r:embed="rId5"/>
                <a:stretch>
                  <a:fillRect t="-5025" r="-1511" b="-5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553246-BA9C-F547-B63F-1F4A1A483E15}"/>
              </a:ext>
            </a:extLst>
          </p:cNvPr>
          <p:cNvSpPr txBox="1"/>
          <p:nvPr/>
        </p:nvSpPr>
        <p:spPr>
          <a:xfrm>
            <a:off x="5919848" y="3201079"/>
            <a:ext cx="2658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S</a:t>
            </a:r>
            <a:r>
              <a:rPr lang="x-none" sz="28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uy </a:t>
            </a:r>
            <a:r>
              <a:rPr lang="x-none" sz="2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ra </a:t>
            </a:r>
            <a:r>
              <a:rPr lang="x-none" sz="28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DB </a:t>
            </a:r>
            <a:r>
              <a:rPr lang="x-none" sz="28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= 2</a:t>
            </a:r>
            <a:r>
              <a:rPr lang="en-US" sz="28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x-none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C4288DA-3134-51FB-6816-D246664B4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-95250"/>
            <a:ext cx="3480765" cy="23426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A2CA063-11B5-5C46-97B8-A92FA69AE027}"/>
                  </a:ext>
                </a:extLst>
              </p:cNvPr>
              <p:cNvSpPr txBox="1"/>
              <p:nvPr/>
            </p:nvSpPr>
            <p:spPr>
              <a:xfrm>
                <a:off x="914400" y="3867150"/>
                <a:ext cx="7667113" cy="1219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x-none" sz="2800" i="1" smtClean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x-none" sz="2800" i="1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ABD</m:t>
                    </m:r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x-none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đường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</a:rPr>
                          <m:t>ABD</m:t>
                        </m:r>
                      </m:e>
                    </m:acc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IA</m:t>
                        </m:r>
                      </m:den>
                    </m:f>
                    <m:r>
                      <m:rPr>
                        <m:nor/>
                      </m:rP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x-none" sz="2800" i="1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A2CA063-11B5-5C46-97B8-A92FA69AE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867150"/>
                <a:ext cx="7667113" cy="1219949"/>
              </a:xfrm>
              <a:prstGeom prst="rect">
                <a:avLst/>
              </a:prstGeom>
              <a:blipFill>
                <a:blip r:embed="rId7"/>
                <a:stretch>
                  <a:fillRect l="-1590" t="-3500" r="-16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25762D6-5297-9842-B324-F3A209259D3B}"/>
                  </a:ext>
                </a:extLst>
              </p:cNvPr>
              <p:cNvSpPr txBox="1"/>
              <p:nvPr/>
            </p:nvSpPr>
            <p:spPr>
              <a:xfrm>
                <a:off x="2529294" y="4271422"/>
                <a:ext cx="3468632" cy="778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x-none" sz="280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Suy </a:t>
                </a:r>
                <a:r>
                  <a:rPr lang="x-none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ra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ID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IA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b="0" i="0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x-none" sz="2800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25762D6-5297-9842-B324-F3A209259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94" y="4271422"/>
                <a:ext cx="3468632" cy="778483"/>
              </a:xfrm>
              <a:prstGeom prst="rect">
                <a:avLst/>
              </a:prstGeom>
              <a:blipFill>
                <a:blip r:embed="rId8"/>
                <a:stretch>
                  <a:fillRect l="-3691" b="-9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90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7F0FEA-49E6-A544-9259-EEDB28C14DA0}"/>
              </a:ext>
            </a:extLst>
          </p:cNvPr>
          <p:cNvSpPr txBox="1"/>
          <p:nvPr/>
        </p:nvSpPr>
        <p:spPr>
          <a:xfrm>
            <a:off x="216678" y="209550"/>
            <a:ext cx="433454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x-none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3 (SGK/Tr 69)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F788078-EA5D-BF47-8384-33223D99A11F}"/>
                  </a:ext>
                </a:extLst>
              </p:cNvPr>
              <p:cNvSpPr txBox="1"/>
              <p:nvPr/>
            </p:nvSpPr>
            <p:spPr>
              <a:xfrm>
                <a:off x="227762" y="895350"/>
                <a:ext cx="5563438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x-none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x-none" sz="2800" i="1" smtClean="0">
                        <a:solidFill>
                          <a:schemeClr val="tx1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x-none" sz="2800" i="1">
                        <a:solidFill>
                          <a:schemeClr val="tx1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x-none" sz="2800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x-none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 </a:t>
                </a:r>
                <a:r>
                  <a:rPr lang="x-none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đường trung tuyến. Gọi </a:t>
                </a:r>
                <a:r>
                  <a:rPr lang="x-none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MD</a:t>
                </a:r>
                <a:r>
                  <a:rPr lang="x-none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x-none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</a:t>
                </a:r>
                <a:r>
                  <a:rPr lang="x-none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lần lượt là đường phân giác của các tam giác </a:t>
                </a:r>
                <a:r>
                  <a:rPr lang="x-none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AMB</a:t>
                </a:r>
                <a:r>
                  <a:rPr lang="x-none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x-none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AMC. </a:t>
                </a:r>
                <a:r>
                  <a:rPr lang="x-none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sử </a:t>
                </a:r>
                <a:r>
                  <a:rPr lang="x-none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</a:t>
                </a:r>
                <a:r>
                  <a:rPr lang="x-none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cắt </a:t>
                </a:r>
                <a:r>
                  <a:rPr lang="x-none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x-none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tại </a:t>
                </a:r>
                <a:r>
                  <a:rPr lang="x-none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x-none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Chứng minh </a:t>
                </a:r>
                <a:r>
                  <a:rPr lang="x-none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// BC </a:t>
                </a:r>
                <a:r>
                  <a:rPr lang="x-none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x-none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x-none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x-none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 điểm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x-none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 </a:t>
                </a:r>
                <a:r>
                  <a:rPr lang="x-none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</a:t>
                </a:r>
                <a:r>
                  <a:rPr lang="x-none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x-none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F788078-EA5D-BF47-8384-33223D99A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2" y="895350"/>
                <a:ext cx="5563438" cy="2677656"/>
              </a:xfrm>
              <a:prstGeom prst="rect">
                <a:avLst/>
              </a:prstGeom>
              <a:blipFill>
                <a:blip r:embed="rId3"/>
                <a:stretch>
                  <a:fillRect l="-2191" t="-2506" r="-2300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D6D309-F21F-5E6F-EDDD-134260E2F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887198"/>
            <a:ext cx="3186684" cy="3589552"/>
          </a:xfrm>
          <a:prstGeom prst="rect">
            <a:avLst/>
          </a:prstGeom>
        </p:spPr>
      </p:pic>
      <p:pic>
        <p:nvPicPr>
          <p:cNvPr id="5" name="Picture 3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95F7C23-1EEE-758D-315A-B98506F43C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85318" y="501937"/>
            <a:ext cx="1242004" cy="12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6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F788078-EA5D-BF47-8384-33223D99A11F}"/>
                  </a:ext>
                </a:extLst>
              </p:cNvPr>
              <p:cNvSpPr txBox="1"/>
              <p:nvPr/>
            </p:nvSpPr>
            <p:spPr>
              <a:xfrm>
                <a:off x="227762" y="895350"/>
                <a:ext cx="6087140" cy="1209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x-none" sz="2800" i="1" smtClean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x-none" sz="2800" i="1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AMB</m:t>
                    </m:r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x-none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MD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đường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</a:rPr>
                          <m:t>AMB</m:t>
                        </m:r>
                      </m:e>
                    </m:acc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x-none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x-none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m:rPr>
                        <m:nor/>
                      </m:rP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MA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MB</m:t>
                        </m:r>
                      </m:den>
                    </m:f>
                  </m:oMath>
                </a14:m>
                <a:endParaRPr lang="x-none" sz="2800" i="1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F788078-EA5D-BF47-8384-33223D99A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2" y="895350"/>
                <a:ext cx="6087140" cy="1209947"/>
              </a:xfrm>
              <a:prstGeom prst="rect">
                <a:avLst/>
              </a:prstGeom>
              <a:blipFill>
                <a:blip r:embed="rId3"/>
                <a:stretch>
                  <a:fillRect l="-2002" t="-5556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9B39BE0-2650-E847-B271-31E762C5C190}"/>
                  </a:ext>
                </a:extLst>
              </p:cNvPr>
              <p:cNvSpPr txBox="1"/>
              <p:nvPr/>
            </p:nvSpPr>
            <p:spPr>
              <a:xfrm>
                <a:off x="249929" y="2161787"/>
                <a:ext cx="6087140" cy="1215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x-none" sz="2800" i="1" smtClean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x-none" sz="2800" i="1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AMC</m:t>
                    </m:r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x-none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đường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</a:rPr>
                          <m:t>AMC</m:t>
                        </m:r>
                      </m:e>
                    </m:acc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EA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C</m:t>
                        </m:r>
                      </m:den>
                    </m:f>
                    <m:r>
                      <m:rPr>
                        <m:nor/>
                      </m:rP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MA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C</m:t>
                        </m:r>
                      </m:den>
                    </m:f>
                  </m:oMath>
                </a14:m>
                <a:endParaRPr lang="x-none" sz="2800" i="1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9B39BE0-2650-E847-B271-31E762C5C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29" y="2161787"/>
                <a:ext cx="6087140" cy="1215333"/>
              </a:xfrm>
              <a:prstGeom prst="rect">
                <a:avLst/>
              </a:prstGeom>
              <a:blipFill>
                <a:blip r:embed="rId4"/>
                <a:stretch>
                  <a:fillRect l="-2102" t="-5528" b="-5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5B5943D-2B34-3341-99A4-8802F5B80EFC}"/>
                  </a:ext>
                </a:extLst>
              </p:cNvPr>
              <p:cNvSpPr txBox="1"/>
              <p:nvPr/>
            </p:nvSpPr>
            <p:spPr>
              <a:xfrm>
                <a:off x="914400" y="3428224"/>
                <a:ext cx="4572000" cy="784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Mà </a:t>
                </a:r>
                <a:r>
                  <a:rPr lang="en-US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MB = MC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MA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MA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C</m:t>
                        </m:r>
                      </m:den>
                    </m:f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5B5943D-2B34-3341-99A4-8802F5B80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428224"/>
                <a:ext cx="4572000" cy="784446"/>
              </a:xfrm>
              <a:prstGeom prst="rect">
                <a:avLst/>
              </a:prstGeom>
              <a:blipFill>
                <a:blip r:embed="rId5"/>
                <a:stretch>
                  <a:fillRect l="-2667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269DF42-0013-ED47-943E-AC356482EC8E}"/>
                  </a:ext>
                </a:extLst>
              </p:cNvPr>
              <p:cNvSpPr txBox="1"/>
              <p:nvPr/>
            </p:nvSpPr>
            <p:spPr>
              <a:xfrm>
                <a:off x="1524000" y="4204958"/>
                <a:ext cx="2695256" cy="780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DA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m:rPr>
                        <m:nor/>
                      </m:rP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EA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C</m:t>
                        </m:r>
                      </m:den>
                    </m:f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269DF42-0013-ED47-943E-AC356482E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204958"/>
                <a:ext cx="2695256" cy="780791"/>
              </a:xfrm>
              <a:prstGeom prst="rect">
                <a:avLst/>
              </a:prstGeom>
              <a:blipFill>
                <a:blip r:embed="rId6"/>
                <a:stretch>
                  <a:fillRect l="-4525" b="-8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D6D309-F21F-5E6F-EDDD-134260E2F9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7316" y="615406"/>
            <a:ext cx="3186684" cy="3589552"/>
          </a:xfrm>
          <a:prstGeom prst="rect">
            <a:avLst/>
          </a:prstGeom>
        </p:spPr>
      </p:pic>
      <p:sp>
        <p:nvSpPr>
          <p:cNvPr id="12" name="TextBox 1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20C42F-EEEF-9EC3-06A8-33C3ECC83103}"/>
              </a:ext>
            </a:extLst>
          </p:cNvPr>
          <p:cNvSpPr txBox="1"/>
          <p:nvPr/>
        </p:nvSpPr>
        <p:spPr>
          <a:xfrm>
            <a:off x="241616" y="75522"/>
            <a:ext cx="11299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6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92815" y="472047"/>
            <a:ext cx="3600450" cy="34290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029200" y="1657350"/>
            <a:ext cx="173133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endParaRPr lang="en-US" sz="3600" dirty="0"/>
          </a:p>
        </p:txBody>
      </p:sp>
      <p:pic>
        <p:nvPicPr>
          <p:cNvPr id="6" name="Hình ảnh 5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4876800" y="2571750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7496857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F788078-EA5D-BF47-8384-33223D99A11F}"/>
                  </a:ext>
                </a:extLst>
              </p:cNvPr>
              <p:cNvSpPr txBox="1"/>
              <p:nvPr/>
            </p:nvSpPr>
            <p:spPr>
              <a:xfrm>
                <a:off x="294683" y="461439"/>
                <a:ext cx="72398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Vì thế </a:t>
                </a:r>
                <a:r>
                  <a:rPr lang="x-none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DE // BC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(định lí Thalès đảo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x-none" sz="2800" i="1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x-none" sz="2800" i="1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x-none" sz="32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F788078-EA5D-BF47-8384-33223D99A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83" y="461439"/>
                <a:ext cx="7239838" cy="523220"/>
              </a:xfrm>
              <a:prstGeom prst="rect">
                <a:avLst/>
              </a:prstGeom>
              <a:blipFill>
                <a:blip r:embed="rId3"/>
                <a:stretch>
                  <a:fillRect l="-1684" t="-12791" r="-42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9B39BE0-2650-E847-B271-31E762C5C190}"/>
                  </a:ext>
                </a:extLst>
              </p:cNvPr>
              <p:cNvSpPr txBox="1"/>
              <p:nvPr/>
            </p:nvSpPr>
            <p:spPr>
              <a:xfrm>
                <a:off x="310632" y="1034178"/>
                <a:ext cx="8680968" cy="1215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x-none" sz="2800" dirty="0">
                    <a:solidFill>
                      <a:srgbClr val="0000FF"/>
                    </a:solidFill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Áp dụng hệ quả của </a:t>
                </a:r>
                <a:r>
                  <a:rPr lang="x-none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định lí Thalès</a:t>
                </a:r>
                <a:r>
                  <a:rPr lang="x-none" sz="2800" dirty="0">
                    <a:solidFill>
                      <a:srgbClr val="0000FF"/>
                    </a:solidFill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trong hai tam giác</a:t>
                </a:r>
                <a:r>
                  <a:rPr lang="en-US" sz="2800" dirty="0">
                    <a:solidFill>
                      <a:srgbClr val="0000FF"/>
                    </a:solidFill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FF"/>
                    </a:solidFill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AMB</a:t>
                </a:r>
                <a:r>
                  <a:rPr lang="en-US" sz="2800" dirty="0">
                    <a:solidFill>
                      <a:srgbClr val="0000FF"/>
                    </a:solidFill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v</a:t>
                </a:r>
                <a:r>
                  <a:rPr lang="en-US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à </a:t>
                </a:r>
                <a:r>
                  <a:rPr lang="en-US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AMC</a:t>
                </a:r>
                <a:r>
                  <a:rPr lang="x-none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MB</m:t>
                        </m:r>
                      </m:den>
                    </m:f>
                    <m:r>
                      <m:rPr>
                        <m:nor/>
                      </m:rPr>
                      <a:rPr lang="vi-VN" sz="2800" i="1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AM</m:t>
                        </m:r>
                      </m:den>
                    </m:f>
                  </m:oMath>
                </a14:m>
                <a:r>
                  <a:rPr lang="x-none" sz="32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và</a:t>
                </a:r>
                <a:r>
                  <a:rPr lang="x-none" sz="32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x-none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E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x-none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C</m:t>
                        </m:r>
                      </m:den>
                    </m:f>
                    <m:r>
                      <m:rPr>
                        <m:nor/>
                      </m:rPr>
                      <a:rPr lang="vi-VN" sz="2800" i="1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AI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AM</m:t>
                        </m:r>
                      </m:den>
                    </m:f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9B39BE0-2650-E847-B271-31E762C5C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32" y="1034178"/>
                <a:ext cx="8680968" cy="1215333"/>
              </a:xfrm>
              <a:prstGeom prst="rect">
                <a:avLst/>
              </a:prstGeom>
              <a:blipFill>
                <a:blip r:embed="rId4"/>
                <a:stretch>
                  <a:fillRect l="-1475" t="-5528" b="-5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5B5943D-2B34-3341-99A4-8802F5B80EFC}"/>
                  </a:ext>
                </a:extLst>
              </p:cNvPr>
              <p:cNvSpPr txBox="1"/>
              <p:nvPr/>
            </p:nvSpPr>
            <p:spPr>
              <a:xfrm>
                <a:off x="310632" y="2335768"/>
                <a:ext cx="2971800" cy="777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ID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MB</m:t>
                        </m:r>
                      </m:den>
                    </m:f>
                    <m:r>
                      <m:rPr>
                        <m:nor/>
                      </m:rPr>
                      <a:rPr lang="vi-VN" sz="2800" i="1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IE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C</m:t>
                        </m:r>
                      </m:den>
                    </m:f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5B5943D-2B34-3341-99A4-8802F5B80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32" y="2335768"/>
                <a:ext cx="2971800" cy="777970"/>
              </a:xfrm>
              <a:prstGeom prst="rect">
                <a:avLst/>
              </a:prstGeom>
              <a:blipFill>
                <a:blip r:embed="rId5"/>
                <a:stretch>
                  <a:fillRect l="-4312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92B4555-5714-8747-9D72-17B7162F7699}"/>
              </a:ext>
            </a:extLst>
          </p:cNvPr>
          <p:cNvSpPr txBox="1"/>
          <p:nvPr/>
        </p:nvSpPr>
        <p:spPr>
          <a:xfrm>
            <a:off x="310632" y="3199995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rgbClr val="0000FF"/>
                </a:solidFill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rPr>
              <a:t>MB = MC </a:t>
            </a:r>
            <a:r>
              <a:rPr lang="x-none" sz="2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ID = IE</a:t>
            </a:r>
            <a:endParaRPr lang="x-none" sz="2800" i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7D90E0-BEB3-ED43-9326-DFD8D9CF38AC}"/>
              </a:ext>
            </a:extLst>
          </p:cNvPr>
          <p:cNvSpPr txBox="1"/>
          <p:nvPr/>
        </p:nvSpPr>
        <p:spPr>
          <a:xfrm>
            <a:off x="866602" y="387267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rgbClr val="0000FF"/>
                </a:solidFill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rPr>
              <a:t>Do đó </a:t>
            </a:r>
            <a:r>
              <a:rPr lang="x-none" sz="2800" i="1" dirty="0">
                <a:solidFill>
                  <a:srgbClr val="0000FF"/>
                </a:solidFill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x-none" sz="2800" dirty="0">
                <a:solidFill>
                  <a:srgbClr val="0000FF"/>
                </a:solidFill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rPr>
              <a:t>là trung điểm </a:t>
            </a:r>
            <a:r>
              <a:rPr lang="x-none" sz="2800">
                <a:solidFill>
                  <a:srgbClr val="0000FF"/>
                </a:solidFill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x-none" sz="28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x-none" sz="2800" i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DE</a:t>
            </a:r>
            <a:r>
              <a:rPr lang="en-US" sz="28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x-none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636525E-06E9-EEF0-2F92-0176C2D7A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125" y="1623495"/>
            <a:ext cx="2780875" cy="313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14400" y="666750"/>
            <a:ext cx="3616779" cy="3480708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D9E7C1C-516D-9F4C-89C3-5E94C95EE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285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C9340DA-FD18-4944-A769-20C3A287DAE3}"/>
                  </a:ext>
                </a:extLst>
              </p:cNvPr>
              <p:cNvSpPr txBox="1"/>
              <p:nvPr/>
            </p:nvSpPr>
            <p:spPr>
              <a:xfrm>
                <a:off x="152400" y="192332"/>
                <a:ext cx="8839200" cy="132824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x-none" sz="3000" b="1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Luyện tập 3 (SGK/Tr 69)</a:t>
                </a:r>
                <a:r>
                  <a:rPr lang="en-US" sz="3000" b="1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: </a:t>
                </a:r>
                <a:r>
                  <a:rPr lang="en-US" sz="30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x-none" sz="3000" i="1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x-none" sz="3000" i="1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30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30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ba đường phân giác</a:t>
                </a:r>
                <a:r>
                  <a:rPr lang="en-US" sz="30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30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AD, BE, CF</a:t>
                </a:r>
                <a:r>
                  <a:rPr lang="en-US" sz="30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. </a:t>
                </a:r>
                <a:r>
                  <a:rPr lang="en-US" sz="3000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Chứng</a:t>
                </a:r>
                <a:r>
                  <a:rPr lang="en-US" sz="30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minh</a:t>
                </a:r>
                <a:r>
                  <a:rPr lang="en-US" sz="30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30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30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lang="vi-VN" sz="3000" i="1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vi-VN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30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EC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30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EA</m:t>
                        </m:r>
                      </m:den>
                    </m:f>
                    <m:r>
                      <m:rPr>
                        <m:nor/>
                      </m:rPr>
                      <a:rPr lang="vi-VN" sz="3000" i="1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vi-VN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3000" i="1">
                            <a:solidFill>
                              <a:srgbClr val="0000FF"/>
                            </a:solidFill>
                            <a:latin typeface="+mj-lt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FA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3000" i="1">
                            <a:solidFill>
                              <a:srgbClr val="0000FF"/>
                            </a:solidFill>
                            <a:latin typeface="+mj-lt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FB</m:t>
                        </m:r>
                      </m:den>
                    </m:f>
                    <m:r>
                      <m:rPr>
                        <m:nor/>
                      </m:rPr>
                      <a:rPr lang="en-US" sz="300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00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00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x-none" sz="3000" i="1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C9340DA-FD18-4944-A769-20C3A287D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2332"/>
                <a:ext cx="8839200" cy="1328249"/>
              </a:xfrm>
              <a:prstGeom prst="rect">
                <a:avLst/>
              </a:prstGeom>
              <a:blipFill>
                <a:blip r:embed="rId5"/>
                <a:stretch>
                  <a:fillRect l="-1586" t="-5991" r="-1586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76D72AB-FCF3-6742-AB0C-A0609A09DF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5548185"/>
                  </p:ext>
                </p:extLst>
              </p:nvPr>
            </p:nvGraphicFramePr>
            <p:xfrm>
              <a:off x="386576" y="1622262"/>
              <a:ext cx="4572000" cy="23241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741227274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3811346323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x-none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GT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x-none" sz="2800" i="1" smtClean="0">
                                    <a:solidFill>
                                      <a:schemeClr val="tx1"/>
                                    </a:solidFill>
                                    <a:latin typeface="+mj-lt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∆</m:t>
                                </m:r>
                                <m:r>
                                  <m:rPr>
                                    <m:nor/>
                                  </m:rPr>
                                  <a:rPr lang="x-none" sz="2800" i="1">
                                    <a:solidFill>
                                      <a:schemeClr val="tx1"/>
                                    </a:solidFill>
                                    <a:latin typeface="+mj-lt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AB</m:t>
                                </m:r>
                                <m:r>
                                  <m:rPr>
                                    <m:nor/>
                                  </m:rPr>
                                  <a:rPr lang="x-none" sz="2800" i="1" smtClean="0">
                                    <a:solidFill>
                                      <a:schemeClr val="tx1"/>
                                    </a:solidFill>
                                    <a:latin typeface="+mj-lt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C</m:t>
                                </m:r>
                              </m:oMath>
                            </m:oMathPara>
                          </a14:m>
                          <a:endParaRPr lang="x-none" sz="2800" i="1" dirty="0">
                            <a:solidFill>
                              <a:schemeClr val="tx1"/>
                            </a:solidFill>
                            <a:latin typeface="+mj-lt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x-none" sz="28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AD, BE, CF </a:t>
                          </a:r>
                          <a:r>
                            <a:rPr lang="x-none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 ba đường phân giác của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x-none" sz="2800" i="1" smtClean="0">
                                  <a:solidFill>
                                    <a:schemeClr val="tx1"/>
                                  </a:solidFill>
                                  <a:latin typeface="+mj-lt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m:rPr>
                                  <m:nor/>
                                </m:rPr>
                                <a:rPr lang="x-none" sz="2800" i="1">
                                  <a:solidFill>
                                    <a:schemeClr val="tx1"/>
                                  </a:solidFill>
                                  <a:latin typeface="+mj-lt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  <m:r>
                                <m:rPr>
                                  <m:nor/>
                                </m:rPr>
                                <a:rPr lang="x-none" sz="2800" i="1" smtClean="0">
                                  <a:solidFill>
                                    <a:schemeClr val="tx1"/>
                                  </a:solidFill>
                                  <a:latin typeface="+mj-lt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</m:oMath>
                          </a14:m>
                          <a:endParaRPr lang="x-none" sz="2800" i="1" dirty="0">
                            <a:solidFill>
                              <a:schemeClr val="tx1"/>
                            </a:solidFill>
                            <a:latin typeface="+mj-lt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75202237"/>
                      </a:ext>
                    </a:extLst>
                  </a:tr>
                  <a:tr h="9525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x-none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KL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x-none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x-none" sz="2800" i="1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  <a:cs typeface="Times New Roman" panose="02020603050405020304" pitchFamily="18" charset="0"/>
                                      </a:rPr>
                                      <m:t>DB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x-none" sz="2800" i="1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  <a:cs typeface="Times New Roman" panose="02020603050405020304" pitchFamily="18" charset="0"/>
                                      </a:rPr>
                                      <m:t>DC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vi-VN" sz="2800" b="0" i="1" smtClean="0">
                                    <a:solidFill>
                                      <a:schemeClr val="tx1"/>
                                    </a:solidFill>
                                    <a:latin typeface="+mj-lt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vi-VN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vi-VN" sz="2800" b="0" i="1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  <a:cs typeface="Times New Roman" panose="02020603050405020304" pitchFamily="18" charset="0"/>
                                      </a:rPr>
                                      <m:t>EC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vi-VN" sz="2800" b="0" i="1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  <a:cs typeface="Times New Roman" panose="02020603050405020304" pitchFamily="18" charset="0"/>
                                      </a:rPr>
                                      <m:t>EA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vi-VN" sz="2800" b="0" i="1" smtClean="0">
                                    <a:solidFill>
                                      <a:schemeClr val="tx1"/>
                                    </a:solidFill>
                                    <a:latin typeface="+mj-lt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vi-VN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vi-VN" sz="2800" b="0" i="1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FA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vi-VN" sz="2800" b="0" i="1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FB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vi-VN" sz="2800" b="0" i="0" smtClean="0">
                                    <a:solidFill>
                                      <a:schemeClr val="tx1"/>
                                    </a:solidFill>
                                    <a:latin typeface="+mj-lt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+mj-lt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vi-VN" sz="2800" b="0" i="0" smtClean="0">
                                    <a:solidFill>
                                      <a:schemeClr val="tx1"/>
                                    </a:solidFill>
                                    <a:latin typeface="+mj-lt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x-none" sz="2800" i="1" dirty="0">
                            <a:solidFill>
                              <a:schemeClr val="tx1"/>
                            </a:solidFill>
                            <a:latin typeface="+mj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693282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76D72AB-FCF3-6742-AB0C-A0609A09DF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5548185"/>
                  </p:ext>
                </p:extLst>
              </p:nvPr>
            </p:nvGraphicFramePr>
            <p:xfrm>
              <a:off x="386576" y="1622262"/>
              <a:ext cx="4572000" cy="23241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741227274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3811346323"/>
                        </a:ext>
                      </a:extLst>
                    </a:gridCol>
                  </a:tblGrid>
                  <a:tr h="1371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x-none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GT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2512" r="-163" b="-70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5202237"/>
                      </a:ext>
                    </a:extLst>
                  </a:tr>
                  <a:tr h="9525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x-none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KL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2512" t="-143312" r="-163" b="-6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932824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Picture 1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35B8A2-1EC4-B542-8958-5256B9B3E3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820" y="4040120"/>
            <a:ext cx="1059180" cy="1059180"/>
          </a:xfrm>
          <a:prstGeom prst="rect">
            <a:avLst/>
          </a:prstGeom>
        </p:spPr>
      </p:pic>
      <p:pic>
        <p:nvPicPr>
          <p:cNvPr id="15" name="Bản sao Z T7CD C7 B9 T1 DUONG TRUNG TRUC CUA DOAN THANĐồng hồ đếm ngược 2 phút - 2 Minutes countdown.mp4" descr="OPL20U25GSXzBJYl68kk8uQGfFKzs7yb1M4KJWUiLk6ZEvGF+qCIPSnY57AbBFCvTW$2023 15 72$72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6C62A011-837C-4B46-8D6F-75B75106C1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772" y="4085892"/>
            <a:ext cx="1830572" cy="1029697"/>
          </a:xfrm>
          <a:prstGeom prst="rect">
            <a:avLst/>
          </a:prstGeom>
        </p:spPr>
      </p:pic>
      <p:pic>
        <p:nvPicPr>
          <p:cNvPr id="3" name="Picture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AB25CD8-320B-09CE-43F2-D85BBECF3F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7424" y="1520581"/>
            <a:ext cx="3810000" cy="28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116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 mute="1">
                <p:cTn id="34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0972430-B246-A547-A084-89221EC80B73}"/>
                  </a:ext>
                </a:extLst>
              </p:cNvPr>
              <p:cNvSpPr txBox="1"/>
              <p:nvPr/>
            </p:nvSpPr>
            <p:spPr>
              <a:xfrm>
                <a:off x="304800" y="590550"/>
                <a:ext cx="5029200" cy="2077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x-none" sz="2800" i="1" smtClean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x-none" sz="2800" i="1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có: </a:t>
                </a:r>
                <a:r>
                  <a:rPr lang="x-none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đường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</m:oMath>
                </a14:m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lang="vi-VN" sz="2800" i="1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(tính chất đường phân giác của tam giác)</a:t>
                </a:r>
              </a:p>
            </p:txBody>
          </p:sp>
        </mc:Choice>
        <mc:Fallback xmlns="">
          <p:sp>
            <p:nvSpPr>
              <p:cNvPr id="4" name="TextBox 3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0972430-B246-A547-A084-89221EC80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90550"/>
                <a:ext cx="5029200" cy="2077107"/>
              </a:xfrm>
              <a:prstGeom prst="rect">
                <a:avLst/>
              </a:prstGeom>
              <a:blipFill>
                <a:blip r:embed="rId2"/>
                <a:stretch>
                  <a:fillRect l="-2424" t="-3226" r="-2424" b="-7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78DE411-9515-A448-9C67-A69E69B46B61}"/>
                  </a:ext>
                </a:extLst>
              </p:cNvPr>
              <p:cNvSpPr txBox="1"/>
              <p:nvPr/>
            </p:nvSpPr>
            <p:spPr>
              <a:xfrm>
                <a:off x="241616" y="2607022"/>
                <a:ext cx="5092384" cy="1336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 tự chứng minh được: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x-none" sz="2800" i="1">
                              <a:solidFill>
                                <a:srgbClr val="0000FF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CE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x-none" sz="2800" i="1">
                              <a:solidFill>
                                <a:srgbClr val="0000FF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AE</m:t>
                          </m:r>
                        </m:den>
                      </m:f>
                      <m:r>
                        <m:rPr>
                          <m:nor/>
                        </m:rPr>
                        <a:rPr lang="vi-VN" sz="2800" i="1">
                          <a:solidFill>
                            <a:srgbClr val="0000FF"/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rgbClr val="0000FF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BC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rgbClr val="0000FF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BA</m:t>
                          </m:r>
                        </m:den>
                      </m:f>
                      <m:r>
                        <m:rPr>
                          <m:nor/>
                        </m:rPr>
                        <a:rPr lang="vi-VN" sz="2800" b="0" smtClean="0">
                          <a:solidFill>
                            <a:srgbClr val="0000FF"/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x-none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x-none" sz="2800" i="1" smtClean="0">
                              <a:solidFill>
                                <a:srgbClr val="0000FF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AF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x-none" sz="2800" i="1">
                              <a:solidFill>
                                <a:srgbClr val="0000FF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BF</m:t>
                          </m:r>
                        </m:den>
                      </m:f>
                      <m:r>
                        <m:rPr>
                          <m:nor/>
                        </m:rPr>
                        <a:rPr lang="vi-VN" sz="2800" i="1">
                          <a:solidFill>
                            <a:srgbClr val="0000FF"/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rgbClr val="0000FF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CA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rgbClr val="0000FF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CB</m:t>
                          </m:r>
                        </m:den>
                      </m:f>
                    </m:oMath>
                  </m:oMathPara>
                </a14:m>
                <a:endParaRPr lang="x-none" sz="2800" i="1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78DE411-9515-A448-9C67-A69E69B46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16" y="2607022"/>
                <a:ext cx="5092384" cy="1336328"/>
              </a:xfrm>
              <a:prstGeom prst="rect">
                <a:avLst/>
              </a:prstGeom>
              <a:blipFill>
                <a:blip r:embed="rId3"/>
                <a:stretch>
                  <a:fillRect l="-2515" t="-5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0F9547C-7877-F843-892E-0C29B086CEE8}"/>
                  </a:ext>
                </a:extLst>
              </p:cNvPr>
              <p:cNvSpPr txBox="1"/>
              <p:nvPr/>
            </p:nvSpPr>
            <p:spPr>
              <a:xfrm>
                <a:off x="1447800" y="4034317"/>
                <a:ext cx="7086600" cy="784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đó: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b="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b="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lang="x-none" sz="2800" i="1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b="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EC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b="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EA</m:t>
                        </m:r>
                      </m:den>
                    </m:f>
                    <m:r>
                      <m:rPr>
                        <m:nor/>
                      </m:rPr>
                      <a:rPr lang="x-none" sz="2800" i="1" smtClean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FA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FB</m:t>
                        </m:r>
                      </m:den>
                    </m:f>
                    <m:r>
                      <m:rPr>
                        <m:nor/>
                      </m:rP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b="0" i="1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  <m:r>
                      <m:rPr>
                        <m:nor/>
                      </m:rPr>
                      <a:rPr lang="x-none" sz="2800" i="1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BC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BA</m:t>
                        </m:r>
                      </m:den>
                    </m:f>
                    <m:r>
                      <m:rPr>
                        <m:nor/>
                      </m:rPr>
                      <a:rPr lang="x-none" sz="2800" i="1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CA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CB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b="0" i="0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b="0" i="0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x-none" sz="2800" i="1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0F9547C-7877-F843-892E-0C29B086C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034317"/>
                <a:ext cx="7086600" cy="784446"/>
              </a:xfrm>
              <a:prstGeom prst="rect">
                <a:avLst/>
              </a:prstGeom>
              <a:blipFill>
                <a:blip r:embed="rId4"/>
                <a:stretch>
                  <a:fillRect l="-1807" b="-8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37D76D-6375-0D7C-FDCC-10D53CC34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026598"/>
            <a:ext cx="3810000" cy="2808247"/>
          </a:xfrm>
          <a:prstGeom prst="rect">
            <a:avLst/>
          </a:prstGeom>
        </p:spPr>
      </p:pic>
      <p:sp>
        <p:nvSpPr>
          <p:cNvPr id="3" name="TextBox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A5972DD-AAEB-0851-1450-80EAF7B69A12}"/>
              </a:ext>
            </a:extLst>
          </p:cNvPr>
          <p:cNvSpPr txBox="1"/>
          <p:nvPr/>
        </p:nvSpPr>
        <p:spPr>
          <a:xfrm>
            <a:off x="241616" y="75522"/>
            <a:ext cx="11299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8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D9E7C1C-516D-9F4C-89C3-5E94C95EE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285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C9340DA-FD18-4944-A769-20C3A287DAE3}"/>
                  </a:ext>
                </a:extLst>
              </p:cNvPr>
              <p:cNvSpPr txBox="1"/>
              <p:nvPr/>
            </p:nvSpPr>
            <p:spPr>
              <a:xfrm>
                <a:off x="195125" y="231944"/>
                <a:ext cx="8707265" cy="170598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x-none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tập 4 (SGK/Tr 69)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x-none" sz="2800" i="1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x-none" sz="2800" i="1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D</a:t>
                </a:r>
                <a:r>
                  <a:rPr lang="en-US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BC</a:t>
                </a:r>
                <a:r>
                  <a:rPr lang="en-US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sao</a:t>
                </a:r>
                <a:r>
                  <a:rPr lang="en-US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lang="vi-VN" sz="2800" i="1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Chứng</a:t>
                </a:r>
                <a:r>
                  <a:rPr lang="en-US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minh</a:t>
                </a:r>
                <a:r>
                  <a:rPr lang="en-US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AD</a:t>
                </a:r>
                <a:r>
                  <a:rPr lang="en-US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.</a:t>
                </a:r>
                <a:endParaRPr lang="x-none" sz="2800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C9340DA-FD18-4944-A769-20C3A287D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25" y="231944"/>
                <a:ext cx="8707265" cy="1705980"/>
              </a:xfrm>
              <a:prstGeom prst="rect">
                <a:avLst/>
              </a:prstGeom>
              <a:blipFill>
                <a:blip r:embed="rId2"/>
                <a:stretch>
                  <a:fillRect l="-1401" t="-3571" r="-1471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76D72AB-FCF3-6742-AB0C-A0609A09DF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3008832"/>
                  </p:ext>
                </p:extLst>
              </p:nvPr>
            </p:nvGraphicFramePr>
            <p:xfrm>
              <a:off x="195125" y="2174593"/>
              <a:ext cx="5105400" cy="22759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741227274"/>
                        </a:ext>
                      </a:extLst>
                    </a:gridCol>
                    <a:gridCol w="4343400">
                      <a:extLst>
                        <a:ext uri="{9D8B030D-6E8A-4147-A177-3AD203B41FA5}">
                          <a16:colId xmlns:a16="http://schemas.microsoft.com/office/drawing/2014/main" val="3811346323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x-none" sz="2800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a:t>GT</a:t>
                          </a:r>
                          <a:endParaRPr lang="x-none" sz="2800" dirty="0">
                            <a:solidFill>
                              <a:schemeClr val="tx1"/>
                            </a:solidFill>
                            <a:latin typeface="+mj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x-none" sz="2800" i="1" kern="1200" smtClean="0">
                                    <a:solidFill>
                                      <a:schemeClr val="tx1"/>
                                    </a:solidFill>
                                    <a:latin typeface="+mj-lt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∆</m:t>
                                </m:r>
                                <m:r>
                                  <m:rPr>
                                    <m:nor/>
                                  </m:rPr>
                                  <a:rPr lang="x-none" sz="2800" i="1" kern="1200" smtClean="0">
                                    <a:solidFill>
                                      <a:schemeClr val="tx1"/>
                                    </a:solidFill>
                                    <a:latin typeface="+mj-lt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ABC</m:t>
                                </m:r>
                              </m:oMath>
                            </m:oMathPara>
                          </a14:m>
                          <a:endParaRPr lang="x-none" sz="2800" i="1" kern="1200" dirty="0">
                            <a:solidFill>
                              <a:schemeClr val="tx1"/>
                            </a:solidFill>
                            <a:latin typeface="+mj-lt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x-none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x-none" sz="2800" i="1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  <a:cs typeface="Times New Roman" panose="02020603050405020304" pitchFamily="18" charset="0"/>
                                      </a:rPr>
                                      <m:t>DB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x-none" sz="2800" i="1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  <a:cs typeface="Times New Roman" panose="02020603050405020304" pitchFamily="18" charset="0"/>
                                      </a:rPr>
                                      <m:t>DC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vi-VN" sz="2800" b="0" i="1" smtClean="0">
                                    <a:solidFill>
                                      <a:schemeClr val="tx1"/>
                                    </a:solidFill>
                                    <a:latin typeface="+mj-lt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x-none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x-none" sz="2800" i="1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  <a:cs typeface="Times New Roman" panose="02020603050405020304" pitchFamily="18" charset="0"/>
                                      </a:rPr>
                                      <m:t>AB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x-none" sz="2800" i="1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  <a:cs typeface="Times New Roman" panose="02020603050405020304" pitchFamily="18" charset="0"/>
                                      </a:rPr>
                                      <m:t>AC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vi-VN" sz="2800" b="0" i="1" smtClean="0">
                                    <a:solidFill>
                                      <a:schemeClr val="tx1"/>
                                    </a:solidFill>
                                    <a:latin typeface="+mj-lt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vi-VN" sz="2800" b="0" i="0" smtClean="0">
                                    <a:solidFill>
                                      <a:schemeClr val="tx1"/>
                                    </a:solidFill>
                                    <a:latin typeface="+mj-lt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vi-VN" sz="2800" b="0" i="1" smtClean="0">
                                    <a:solidFill>
                                      <a:schemeClr val="tx1"/>
                                    </a:solidFill>
                                    <a:latin typeface="+mj-lt"/>
                                    <a:cs typeface="Times New Roman" panose="02020603050405020304" pitchFamily="18" charset="0"/>
                                  </a:rPr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+mj-lt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vi-VN" sz="2800" b="0" i="0" smtClean="0">
                                    <a:solidFill>
                                      <a:schemeClr val="tx1"/>
                                    </a:solidFill>
                                    <a:latin typeface="+mj-lt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+mj-lt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vi-VN" sz="2800" b="0" i="1" smtClean="0">
                                    <a:solidFill>
                                      <a:schemeClr val="tx1"/>
                                    </a:solidFill>
                                    <a:latin typeface="+mj-lt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BC</m:t>
                                </m:r>
                                <m:r>
                                  <m:rPr>
                                    <m:nor/>
                                  </m:rPr>
                                  <a:rPr lang="vi-VN" sz="2800" b="0" i="0" smtClean="0">
                                    <a:solidFill>
                                      <a:schemeClr val="tx1"/>
                                    </a:solidFill>
                                    <a:latin typeface="+mj-lt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x-none" sz="2800" i="0" dirty="0">
                            <a:solidFill>
                              <a:schemeClr val="tx1"/>
                            </a:solidFill>
                            <a:latin typeface="+mj-lt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75202237"/>
                      </a:ext>
                    </a:extLst>
                  </a:tr>
                  <a:tr h="9525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x-none" sz="2800" dirty="0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a:t>KL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x-none" sz="2800" i="1" dirty="0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a:t>AD </a:t>
                          </a:r>
                          <a:r>
                            <a:rPr lang="x-none" sz="2800" i="0" dirty="0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a:t>là tia phân giác của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x-none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x-none" sz="2800" i="1" smtClean="0">
                                      <a:solidFill>
                                        <a:schemeClr val="tx1"/>
                                      </a:solidFill>
                                      <a:latin typeface="+mj-lt"/>
                                      <a:cs typeface="Times New Roman" panose="02020603050405020304" pitchFamily="18" charset="0"/>
                                    </a:rPr>
                                    <m:t>BAC</m:t>
                                  </m:r>
                                </m:e>
                              </m:acc>
                            </m:oMath>
                          </a14:m>
                          <a:endParaRPr lang="x-none" sz="2800" i="1" dirty="0">
                            <a:solidFill>
                              <a:schemeClr val="tx1"/>
                            </a:solidFill>
                            <a:latin typeface="+mj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693282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76D72AB-FCF3-6742-AB0C-A0609A09DF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3008832"/>
                  </p:ext>
                </p:extLst>
              </p:nvPr>
            </p:nvGraphicFramePr>
            <p:xfrm>
              <a:off x="195125" y="2174593"/>
              <a:ext cx="5105400" cy="22759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741227274"/>
                        </a:ext>
                      </a:extLst>
                    </a:gridCol>
                    <a:gridCol w="4343400">
                      <a:extLst>
                        <a:ext uri="{9D8B030D-6E8A-4147-A177-3AD203B41FA5}">
                          <a16:colId xmlns:a16="http://schemas.microsoft.com/office/drawing/2014/main" val="3811346323"/>
                        </a:ext>
                      </a:extLst>
                    </a:gridCol>
                  </a:tblGrid>
                  <a:tr h="13234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x-none" sz="2800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a:t>GT</a:t>
                          </a:r>
                          <a:endParaRPr lang="x-none" sz="2800" dirty="0">
                            <a:solidFill>
                              <a:schemeClr val="tx1"/>
                            </a:solidFill>
                            <a:latin typeface="+mj-lt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32" r="-140" b="-724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5202237"/>
                      </a:ext>
                    </a:extLst>
                  </a:tr>
                  <a:tr h="9525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x-none" sz="2800" dirty="0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a:t>KL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32" t="-138854" r="-140" b="-6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932824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OPL20U25GSXzBJYl68kk8uQGfFKzs7yb1M4KJWUiLk6ZEvGF+qCIPSnY57AbBFCvTW$2023 15 72$72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30" y="2038350"/>
            <a:ext cx="3646470" cy="266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FDCA03A-8E48-3283-CA14-B3ED94BEAF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858689" y="1374659"/>
            <a:ext cx="1242004" cy="12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7D1239-194A-AC4E-AA85-8E41D62C9F7D}"/>
              </a:ext>
            </a:extLst>
          </p:cNvPr>
          <p:cNvSpPr txBox="1"/>
          <p:nvPr/>
        </p:nvSpPr>
        <p:spPr>
          <a:xfrm>
            <a:off x="1143000" y="156909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x-none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x-none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kẻ đường thẳng song song với </a:t>
            </a:r>
            <a:r>
              <a:rPr lang="x-none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x-none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cắt </a:t>
            </a:r>
            <a:r>
              <a:rPr lang="x-none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x-none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tại </a:t>
            </a:r>
            <a:r>
              <a:rPr lang="x-none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x-none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F9C59C3-588B-4546-9343-DA41927511FC}"/>
                  </a:ext>
                </a:extLst>
              </p:cNvPr>
              <p:cNvSpPr txBox="1"/>
              <p:nvPr/>
            </p:nvSpPr>
            <p:spPr>
              <a:xfrm>
                <a:off x="152400" y="709859"/>
                <a:ext cx="8307018" cy="778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lang="vi-VN" sz="2800" i="1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BE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(hệ quả của định lí Thales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x-none" sz="2800" i="1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x-none" sz="2800" i="1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ACD</m:t>
                    </m:r>
                  </m:oMath>
                </a14:m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x-none" sz="28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F9C59C3-588B-4546-9343-DA4192751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09859"/>
                <a:ext cx="8307018" cy="778996"/>
              </a:xfrm>
              <a:prstGeom prst="rect">
                <a:avLst/>
              </a:prstGeom>
              <a:blipFill>
                <a:blip r:embed="rId3"/>
                <a:stretch>
                  <a:fillRect l="-1467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017087-8570-9840-A8A4-4A93879EA98F}"/>
                  </a:ext>
                </a:extLst>
              </p:cNvPr>
              <p:cNvSpPr txBox="1"/>
              <p:nvPr/>
            </p:nvSpPr>
            <p:spPr>
              <a:xfrm>
                <a:off x="168219" y="1444269"/>
                <a:ext cx="2769733" cy="784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x-none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lang="vi-VN" sz="2800" b="0" i="1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(gt)</a:t>
                </a:r>
              </a:p>
            </p:txBody>
          </p:sp>
        </mc:Choice>
        <mc:Fallback xmlns="">
          <p:sp>
            <p:nvSpPr>
              <p:cNvPr id="5" name="TextBox 4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017087-8570-9840-A8A4-4A93879EA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19" y="1444269"/>
                <a:ext cx="2769733" cy="784446"/>
              </a:xfrm>
              <a:prstGeom prst="rect">
                <a:avLst/>
              </a:prstGeom>
              <a:blipFill>
                <a:blip r:embed="rId4"/>
                <a:stretch>
                  <a:fillRect l="-4626" r="-2863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A2B8E66-6ACB-A540-B8FC-9432D35D59E9}"/>
                  </a:ext>
                </a:extLst>
              </p:cNvPr>
              <p:cNvSpPr txBox="1"/>
              <p:nvPr/>
            </p:nvSpPr>
            <p:spPr>
              <a:xfrm>
                <a:off x="168219" y="2926170"/>
                <a:ext cx="5910592" cy="538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x-none" sz="2800" i="1" smtClean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x-none" sz="2800" i="1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ABE</m:t>
                    </m:r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 tại </a:t>
                </a:r>
                <a:r>
                  <a:rPr lang="x-none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none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BAD</m:t>
                        </m:r>
                      </m:e>
                    </m:acc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b="0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vi-V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BEA</m:t>
                        </m:r>
                      </m:e>
                    </m:acc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A2B8E66-6ACB-A540-B8FC-9432D35D5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19" y="2926170"/>
                <a:ext cx="5910592" cy="538674"/>
              </a:xfrm>
              <a:prstGeom prst="rect">
                <a:avLst/>
              </a:prstGeom>
              <a:blipFill>
                <a:blip r:embed="rId5"/>
                <a:stretch>
                  <a:fillRect l="-2167" t="-795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4C35ABB-AEE2-794E-A55A-7BA0AF5FCA03}"/>
                  </a:ext>
                </a:extLst>
              </p:cNvPr>
              <p:cNvSpPr txBox="1"/>
              <p:nvPr/>
            </p:nvSpPr>
            <p:spPr>
              <a:xfrm>
                <a:off x="1447800" y="4019550"/>
                <a:ext cx="6508257" cy="538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x-none" sz="2800" i="0" smtClean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x-none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BAD</m:t>
                        </m:r>
                      </m:e>
                    </m:acc>
                    <m:r>
                      <m:rPr>
                        <m:nor/>
                      </m:rPr>
                      <a:rPr lang="en-US" sz="2800" b="0" i="1" smtClean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b="0" i="1" smtClean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vi-V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DAC</m:t>
                        </m:r>
                      </m:e>
                    </m:acc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tia </a:t>
                </a:r>
                <a:r>
                  <a:rPr lang="x-none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 trong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none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4C35ABB-AEE2-794E-A55A-7BA0AF5FC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019550"/>
                <a:ext cx="6508257" cy="538674"/>
              </a:xfrm>
              <a:prstGeom prst="rect">
                <a:avLst/>
              </a:prstGeom>
              <a:blipFill>
                <a:blip r:embed="rId6"/>
                <a:stretch>
                  <a:fillRect t="-7865" b="-30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97C0471-1EA0-3949-9A2B-C26CD62626C9}"/>
                  </a:ext>
                </a:extLst>
              </p:cNvPr>
              <p:cNvSpPr txBox="1"/>
              <p:nvPr/>
            </p:nvSpPr>
            <p:spPr>
              <a:xfrm>
                <a:off x="150628" y="2180859"/>
                <a:ext cx="4145430" cy="784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x-none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vi-VN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BE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  <m:r>
                      <m:rPr>
                        <m:nor/>
                      </m:rPr>
                      <a:rPr lang="vi-VN" sz="2800" b="0" i="1" smtClean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:r>
                  <a:rPr lang="x-none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= AB</a:t>
                </a:r>
                <a:endParaRPr lang="x-none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97C0471-1EA0-3949-9A2B-C26CD6262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8" y="2180859"/>
                <a:ext cx="4145430" cy="784446"/>
              </a:xfrm>
              <a:prstGeom prst="rect">
                <a:avLst/>
              </a:prstGeom>
              <a:blipFill>
                <a:blip r:embed="rId7"/>
                <a:stretch>
                  <a:fillRect r="-1765" b="-8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E229D5D-E627-1E4F-8071-0D23FBB552C3}"/>
                  </a:ext>
                </a:extLst>
              </p:cNvPr>
              <p:cNvSpPr txBox="1"/>
              <p:nvPr/>
            </p:nvSpPr>
            <p:spPr>
              <a:xfrm>
                <a:off x="635477" y="3460170"/>
                <a:ext cx="5620449" cy="538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none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x-none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EA</m:t>
                        </m:r>
                      </m:e>
                    </m:acc>
                    <m:r>
                      <m:rPr>
                        <m:nor/>
                      </m:rPr>
                      <a:rPr lang="en-US" sz="2800" b="0" i="1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b="0" i="1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vi-V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DAC</m:t>
                        </m:r>
                      </m:e>
                    </m:acc>
                  </m:oMath>
                </a14:m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(hai góc so le trong) </a:t>
                </a:r>
              </a:p>
            </p:txBody>
          </p:sp>
        </mc:Choice>
        <mc:Fallback xmlns="">
          <p:sp>
            <p:nvSpPr>
              <p:cNvPr id="10" name="TextBox 9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E229D5D-E627-1E4F-8071-0D23FBB55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77" y="3460170"/>
                <a:ext cx="5620449" cy="538674"/>
              </a:xfrm>
              <a:prstGeom prst="rect">
                <a:avLst/>
              </a:prstGeom>
              <a:blipFill>
                <a:blip r:embed="rId8"/>
                <a:stretch>
                  <a:fillRect l="-2169" t="-9091" r="-1302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A510D07-6D35-ED47-AE9F-2C667ED6B487}"/>
                  </a:ext>
                </a:extLst>
              </p:cNvPr>
              <p:cNvSpPr txBox="1"/>
              <p:nvPr/>
            </p:nvSpPr>
            <p:spPr>
              <a:xfrm>
                <a:off x="1600200" y="4533932"/>
                <a:ext cx="4852547" cy="538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x-none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none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BAC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acc>
                  </m:oMath>
                </a14:m>
                <a:endParaRPr lang="x-none" sz="2800" i="1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A510D07-6D35-ED47-AE9F-2C667ED6B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533932"/>
                <a:ext cx="4852547" cy="538674"/>
              </a:xfrm>
              <a:prstGeom prst="rect">
                <a:avLst/>
              </a:prstGeom>
              <a:blipFill>
                <a:blip r:embed="rId9"/>
                <a:stretch>
                  <a:fillRect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D515224-54DE-085B-8E02-CFCC892A7B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8811" y="1179602"/>
            <a:ext cx="2973765" cy="3009251"/>
          </a:xfrm>
          <a:prstGeom prst="rect">
            <a:avLst/>
          </a:prstGeom>
        </p:spPr>
      </p:pic>
      <p:sp>
        <p:nvSpPr>
          <p:cNvPr id="13" name="TextBox 1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D7F59AF-D728-AE5F-1643-46E02262BA55}"/>
              </a:ext>
            </a:extLst>
          </p:cNvPr>
          <p:cNvSpPr txBox="1"/>
          <p:nvPr/>
        </p:nvSpPr>
        <p:spPr>
          <a:xfrm>
            <a:off x="13016" y="87861"/>
            <a:ext cx="11299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91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341F1F-C983-F145-B179-C502B55B9C21}"/>
              </a:ext>
            </a:extLst>
          </p:cNvPr>
          <p:cNvSpPr txBox="1"/>
          <p:nvPr/>
        </p:nvSpPr>
        <p:spPr>
          <a:xfrm>
            <a:off x="269079" y="219730"/>
            <a:ext cx="4267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3 (SGK/Trang 70)</a:t>
            </a:r>
            <a:endParaRPr lang="zh-CN" alt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B05ED2B-901D-BA4C-95F3-578ABDBAEE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977962" y="0"/>
            <a:ext cx="1585005" cy="1585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793E3F-3646-434E-A965-1837CDA6E01C}"/>
                  </a:ext>
                </a:extLst>
              </p:cNvPr>
              <p:cNvSpPr txBox="1"/>
              <p:nvPr/>
            </p:nvSpPr>
            <p:spPr>
              <a:xfrm>
                <a:off x="345276" y="896130"/>
                <a:ext cx="7884323" cy="78463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43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Times New Roman"/>
                            <a:cs typeface="Times New Roman" panose="02020603050405020304" pitchFamily="18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Times New Roman"/>
                            <a:cs typeface="Times New Roman" panose="02020603050405020304" pitchFamily="18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lang="vi-VN" sz="2800">
                        <a:solidFill>
                          <a:srgbClr val="0000FF"/>
                        </a:solidFill>
                        <a:latin typeface="Times New Roman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Times New Roman"/>
                            <a:cs typeface="Times New Roman" panose="02020603050405020304" pitchFamily="18" charset="0"/>
                          </a:rPr>
                          <m:t>EB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Times New Roman"/>
                            <a:cs typeface="Times New Roman" panose="02020603050405020304" pitchFamily="18" charset="0"/>
                          </a:rPr>
                          <m:t>EG</m:t>
                        </m:r>
                      </m:den>
                    </m:f>
                    <m:r>
                      <m:rPr>
                        <m:nor/>
                      </m:rPr>
                      <a:rPr lang="en-US" sz="2800" i="1">
                        <a:solidFill>
                          <a:srgbClr val="0000FF"/>
                        </a:solidFill>
                        <a:latin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rgbClr val="0000FF"/>
                        </a:solidFill>
                        <a:latin typeface="Times New Roman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rgbClr val="0000FF"/>
                        </a:solidFill>
                        <a:latin typeface="Times New Roman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Times New Roman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AG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Times New Roman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endParaRPr lang="x-none" sz="2800" dirty="0">
                  <a:solidFill>
                    <a:srgbClr val="0000FF"/>
                  </a:solidFill>
                  <a:latin typeface="Times New Roman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793E3F-3646-434E-A965-1837CDA6E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76" y="896130"/>
                <a:ext cx="7884323" cy="784638"/>
              </a:xfrm>
              <a:prstGeom prst="rect">
                <a:avLst/>
              </a:prstGeom>
              <a:blipFill>
                <a:blip r:embed="rId4"/>
                <a:stretch>
                  <a:fillRect l="-1624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6110375-B02E-1CCF-0520-D8D2096AC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1833947"/>
            <a:ext cx="3307080" cy="251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7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341F1F-C983-F145-B179-C502B55B9C21}"/>
              </a:ext>
            </a:extLst>
          </p:cNvPr>
          <p:cNvSpPr txBox="1"/>
          <p:nvPr/>
        </p:nvSpPr>
        <p:spPr>
          <a:xfrm>
            <a:off x="269079" y="219730"/>
            <a:ext cx="4267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3 (SGK/Trang 70)</a:t>
            </a:r>
            <a:endParaRPr lang="zh-CN" alt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74F6B09-A00C-E047-92E7-E9392D7F8A2E}"/>
                  </a:ext>
                </a:extLst>
              </p:cNvPr>
              <p:cNvSpPr txBox="1"/>
              <p:nvPr/>
            </p:nvSpPr>
            <p:spPr>
              <a:xfrm>
                <a:off x="318697" y="861440"/>
                <a:ext cx="5777303" cy="1642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x-none" sz="2800" i="1" smtClean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x-none" sz="2800" i="1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có: </a:t>
                </a:r>
                <a:r>
                  <a:rPr lang="x-none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đường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i="1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(tính chất đường phân giác của tam giác)</a:t>
                </a:r>
              </a:p>
            </p:txBody>
          </p:sp>
        </mc:Choice>
        <mc:Fallback xmlns="">
          <p:sp>
            <p:nvSpPr>
              <p:cNvPr id="4" name="TextBox 3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74F6B09-A00C-E047-92E7-E9392D7F8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97" y="861440"/>
                <a:ext cx="5777303" cy="1642566"/>
              </a:xfrm>
              <a:prstGeom prst="rect">
                <a:avLst/>
              </a:prstGeom>
              <a:blipFill>
                <a:blip r:embed="rId2"/>
                <a:stretch>
                  <a:fillRect l="-2110" t="-3704" r="-2215" b="-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B05ED2B-901D-BA4C-95F3-578ABDBAEE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977962" y="0"/>
            <a:ext cx="1585005" cy="1585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793E3F-3646-434E-A965-1837CDA6E01C}"/>
                  </a:ext>
                </a:extLst>
              </p:cNvPr>
              <p:cNvSpPr txBox="1"/>
              <p:nvPr/>
            </p:nvSpPr>
            <p:spPr>
              <a:xfrm>
                <a:off x="318697" y="2582725"/>
                <a:ext cx="25637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x-none" sz="2800" i="1" smtClean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x-none" sz="2800" i="1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ABG</m:t>
                    </m:r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có:</a:t>
                </a:r>
              </a:p>
            </p:txBody>
          </p:sp>
        </mc:Choice>
        <mc:Fallback xmlns="">
          <p:sp>
            <p:nvSpPr>
              <p:cNvPr id="9" name="TextBox 8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793E3F-3646-434E-A965-1837CDA6E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97" y="2582725"/>
                <a:ext cx="2563715" cy="523220"/>
              </a:xfrm>
              <a:prstGeom prst="rect">
                <a:avLst/>
              </a:prstGeom>
              <a:blipFill>
                <a:blip r:embed="rId4"/>
                <a:stretch>
                  <a:fillRect l="-4751" t="-12791" r="-451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F80764E-0EFC-3D42-9F69-EEF95F3AAC3A}"/>
                  </a:ext>
                </a:extLst>
              </p:cNvPr>
              <p:cNvSpPr txBox="1"/>
              <p:nvPr/>
            </p:nvSpPr>
            <p:spPr>
              <a:xfrm>
                <a:off x="318696" y="3032037"/>
                <a:ext cx="8672904" cy="1215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x-none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đường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none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BA</m:t>
                        </m:r>
                        <m:r>
                          <m:rPr>
                            <m:nor/>
                          </m:rPr>
                          <a:rPr lang="x-none" sz="2800" i="1" smtClean="0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EB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EG</m:t>
                        </m:r>
                      </m:den>
                    </m:f>
                    <m:r>
                      <m:rPr>
                        <m:nor/>
                      </m:rPr>
                      <a:rPr lang="vi-VN" sz="2800" b="0" i="1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AG</m:t>
                        </m:r>
                      </m:den>
                    </m:f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(tính chất đường phân giác của tam giác)</a:t>
                </a:r>
              </a:p>
            </p:txBody>
          </p:sp>
        </mc:Choice>
        <mc:Fallback xmlns="">
          <p:sp>
            <p:nvSpPr>
              <p:cNvPr id="10" name="TextBox 9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F80764E-0EFC-3D42-9F69-EEF95F3AA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96" y="3032037"/>
                <a:ext cx="8672904" cy="1215333"/>
              </a:xfrm>
              <a:prstGeom prst="rect">
                <a:avLst/>
              </a:prstGeom>
              <a:blipFill>
                <a:blip r:embed="rId5"/>
                <a:stretch>
                  <a:fillRect l="-1405" r="-1476" b="-1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D6AE892-41AD-4641-BBD6-4D81AD9071C9}"/>
                  </a:ext>
                </a:extLst>
              </p:cNvPr>
              <p:cNvSpPr txBox="1"/>
              <p:nvPr/>
            </p:nvSpPr>
            <p:spPr>
              <a:xfrm>
                <a:off x="1295400" y="4257694"/>
                <a:ext cx="7368784" cy="784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đó: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lang="vi-VN" sz="2800" b="0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vi-V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EB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EG</m:t>
                        </m:r>
                      </m:den>
                    </m:f>
                    <m:r>
                      <m:rPr>
                        <m:nor/>
                      </m:rP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b="0" i="1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  <m:r>
                      <m:rPr>
                        <m:nor/>
                      </m:rPr>
                      <a:rPr lang="vi-VN" sz="2800" b="0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vi-V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AG</m:t>
                        </m:r>
                      </m:den>
                    </m:f>
                    <m:r>
                      <m:rPr>
                        <m:nor/>
                      </m:rP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b="0" i="1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rgbClr val="0000FF"/>
                        </a:solidFill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  <m:r>
                      <m:rPr>
                        <m:nor/>
                      </m:rPr>
                      <a:rPr lang="vi-VN" sz="2800" b="0" smtClean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vi-V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AG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den>
                    </m:f>
                    <m:r>
                      <m:rPr>
                        <m:nor/>
                      </m:rP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 b="0" i="1" smtClean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AG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endParaRPr lang="x-none" sz="2800" i="1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D6AE892-41AD-4641-BBD6-4D81AD907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257694"/>
                <a:ext cx="7368784" cy="784446"/>
              </a:xfrm>
              <a:prstGeom prst="rect">
                <a:avLst/>
              </a:prstGeom>
              <a:blipFill>
                <a:blip r:embed="rId6"/>
                <a:stretch>
                  <a:fillRect l="-1738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6110375-B02E-1CCF-0520-D8D2096ACB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0483" y="680255"/>
            <a:ext cx="2849880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1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838200" y="833218"/>
            <a:ext cx="3581400" cy="347706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$2023 15 72$72+K4lPs7H94VUqPe2XwIsfPRnrXQE//QTEXxb8/8N4CNc6FpgZahzpTjFhMzSA7T/nHJa11DE8Ng2TP3iAmRczFlmslSuUNOgUeb6yRvs0="/>
          <p:cNvSpPr txBox="1"/>
          <p:nvPr/>
        </p:nvSpPr>
        <p:spPr>
          <a:xfrm>
            <a:off x="4259235" y="1883848"/>
            <a:ext cx="243840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14D672-A72A-0A46-87B4-D5A016852E9E}"/>
              </a:ext>
            </a:extLst>
          </p:cNvPr>
          <p:cNvSpPr txBox="1"/>
          <p:nvPr/>
        </p:nvSpPr>
        <p:spPr>
          <a:xfrm>
            <a:off x="269079" y="219730"/>
            <a:ext cx="285512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: </a:t>
            </a:r>
            <a:endParaRPr lang="zh-CN" alt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22B0B66-C5D0-BA4A-AA9C-CF59F4E7B6A2}"/>
              </a:ext>
            </a:extLst>
          </p:cNvPr>
          <p:cNvSpPr txBox="1"/>
          <p:nvPr/>
        </p:nvSpPr>
        <p:spPr>
          <a:xfrm>
            <a:off x="269079" y="819150"/>
            <a:ext cx="5598321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sơ đồ dưới đây. Nhà bạn Trung ở vị trí </a:t>
            </a:r>
            <a:r>
              <a:rPr lang="x-non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nhà bạn Kiên ở vị trí </a:t>
            </a:r>
            <a:r>
              <a:rPr lang="x-non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biết rằng tứ giác </a:t>
            </a:r>
            <a:r>
              <a:rPr lang="x-non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hình vuông và </a:t>
            </a:r>
            <a:r>
              <a:rPr lang="x-non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trung điểm của </a:t>
            </a:r>
            <a:r>
              <a:rPr lang="x-non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bạn đi bộ với cùng một vận tốc trên con đường </a:t>
            </a:r>
            <a:r>
              <a:rPr lang="x-non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 đến điểm </a:t>
            </a:r>
            <a:r>
              <a:rPr lang="x-non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Bạn Trung xuất phát lúc 8 giờ. Hỏi bạn Kiên xuất phát lúc mấy giờ để gặp bạn Trung lúc 8 giờ 30 tại điểm </a:t>
            </a:r>
            <a:r>
              <a:rPr lang="x-non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E250727-0C72-A9BC-D87B-69B41BB18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176" y="970788"/>
            <a:ext cx="3154040" cy="3353562"/>
          </a:xfrm>
          <a:prstGeom prst="rect">
            <a:avLst/>
          </a:prstGeom>
        </p:spPr>
      </p:pic>
      <p:pic>
        <p:nvPicPr>
          <p:cNvPr id="4" name="Picture 8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38782D-E394-9203-5BA2-439576C753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696" y="391795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7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93358"/>
            <a:ext cx="2982686" cy="2253173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86" y="562598"/>
            <a:ext cx="2807495" cy="2255161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24150"/>
            <a:ext cx="2982686" cy="2487385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935" y="2645730"/>
            <a:ext cx="2824243" cy="2508153"/>
          </a:xfrm>
          <a:prstGeom prst="rect">
            <a:avLst/>
          </a:prstGeom>
        </p:spPr>
      </p:pic>
      <p:sp>
        <p:nvSpPr>
          <p:cNvPr id="12" name="Decagon 11" descr="OPL20U25GSXzBJYl68kk8uQGfFKzs7yb1M4KJWUiLk6ZEvGF+qCIPSnY57AbBFCvTW$2023 15 72$72+K4lPs7H94VUqPe2XwIsfPRnrXQE//QTEXxb8/8N4CNc6FpgZahzpTjFhMzSA7T/nHJa11DE8Ng2TP3iAmRczFlmslSuUNOgUeb6yRvs0=">
            <a:hlinkClick r:id="rId7" action="ppaction://hlinksldjump"/>
          </p:cNvPr>
          <p:cNvSpPr/>
          <p:nvPr/>
        </p:nvSpPr>
        <p:spPr>
          <a:xfrm>
            <a:off x="2465906" y="1276350"/>
            <a:ext cx="881743" cy="740228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50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15" name="Decagon 14" descr="OPL20U25GSXzBJYl68kk8uQGfFKzs7yb1M4KJWUiLk6ZEvGF+qCIPSnY57AbBFCvTW$2023 15 72$72+K4lPs7H94VUqPe2XwIsfPRnrXQE//QTEXxb8/8N4CNc6FpgZahzpTjFhMzSA7T/nHJa11DE8Ng2TP3iAmRczFlmslSuUNOgUeb6yRvs0=">
            <a:hlinkClick r:id="rId8" action="ppaction://hlinksldjump"/>
          </p:cNvPr>
          <p:cNvSpPr/>
          <p:nvPr/>
        </p:nvSpPr>
        <p:spPr>
          <a:xfrm>
            <a:off x="5393361" y="1276350"/>
            <a:ext cx="881743" cy="740228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Decagon 15" descr="OPL20U25GSXzBJYl68kk8uQGfFKzs7yb1M4KJWUiLk6ZEvGF+qCIPSnY57AbBFCvTW$2023 15 72$72+K4lPs7H94VUqPe2XwIsfPRnrXQE//QTEXxb8/8N4CNc6FpgZahzpTjFhMzSA7T/nHJa11DE8Ng2TP3iAmRczFlmslSuUNOgUeb6yRvs0=">
            <a:hlinkClick r:id="rId9" action="ppaction://hlinksldjump"/>
          </p:cNvPr>
          <p:cNvSpPr/>
          <p:nvPr/>
        </p:nvSpPr>
        <p:spPr>
          <a:xfrm>
            <a:off x="2449290" y="3508474"/>
            <a:ext cx="881743" cy="740228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Decagon 16" descr="OPL20U25GSXzBJYl68kk8uQGfFKzs7yb1M4KJWUiLk6ZEvGF+qCIPSnY57AbBFCvTW$2023 15 72$72+K4lPs7H94VUqPe2XwIsfPRnrXQE//QTEXxb8/8N4CNc6FpgZahzpTjFhMzSA7T/nHJa11DE8Ng2TP3iAmRczFlmslSuUNOgUeb6yRvs0=">
            <a:hlinkClick r:id="rId10" action="ppaction://hlinksldjump"/>
          </p:cNvPr>
          <p:cNvSpPr/>
          <p:nvPr/>
        </p:nvSpPr>
        <p:spPr>
          <a:xfrm>
            <a:off x="5375776" y="3508474"/>
            <a:ext cx="881743" cy="740228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Arrow: Striped Right 1" descr="OPL20U25GSXzBJYl68kk8uQGfFKzs7yb1M4KJWUiLk6ZEvGF+qCIPSnY57AbBFCvTW$2023 15 72$72+K4lPs7H94VUqPe2XwIsfPRnrXQE//QTEXxb8/8N4CNc6FpgZahzpTjFhMzSA7T/nHJa11DE8Ng2TP3iAmRczFlmslSuUNOgUeb6yRvs0=">
            <a:hlinkClick r:id="rId7" action="ppaction://hlinksldjump"/>
            <a:extLst>
              <a:ext uri="{FF2B5EF4-FFF2-40B4-BE49-F238E27FC236}">
                <a16:creationId xmlns:a16="http://schemas.microsoft.com/office/drawing/2014/main" id="{CDAF4F1D-6821-4A94-8721-24D0EC00ACB4}"/>
              </a:ext>
            </a:extLst>
          </p:cNvPr>
          <p:cNvSpPr/>
          <p:nvPr/>
        </p:nvSpPr>
        <p:spPr>
          <a:xfrm>
            <a:off x="8358191" y="4743452"/>
            <a:ext cx="614363" cy="400049"/>
          </a:xfrm>
          <a:prstGeom prst="stripedRightArrow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Rectangle 2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1447800" y="111410"/>
            <a:ext cx="5790181" cy="4029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BỨC TRANH BÍ MẬT: ĐÂY LÀ AI?</a:t>
            </a:r>
          </a:p>
        </p:txBody>
      </p:sp>
    </p:spTree>
    <p:extLst>
      <p:ext uri="{BB962C8B-B14F-4D97-AF65-F5344CB8AC3E}">
        <p14:creationId xmlns:p14="http://schemas.microsoft.com/office/powerpoint/2010/main" val="99027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BFF654F-469E-8E4D-9756-91E886EEB484}"/>
                  </a:ext>
                </a:extLst>
              </p:cNvPr>
              <p:cNvSpPr txBox="1"/>
              <p:nvPr/>
            </p:nvSpPr>
            <p:spPr>
              <a:xfrm>
                <a:off x="1538507" y="248965"/>
                <a:ext cx="2804071" cy="53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x-none" sz="2800" i="1" smtClean="0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x-none" sz="2800" i="1">
                        <a:solidFill>
                          <a:srgbClr val="0000FF"/>
                        </a:solidFill>
                        <a:latin typeface="+mj-lt"/>
                        <a:ea typeface="Cambria Math" panose="02040503050406030204" pitchFamily="18" charset="0"/>
                      </a:rPr>
                      <m:t>AMD</m:t>
                    </m:r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có:</a:t>
                </a:r>
                <a:endParaRPr lang="x-none" sz="28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BFF654F-469E-8E4D-9756-91E886EE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507" y="248965"/>
                <a:ext cx="2804071" cy="537583"/>
              </a:xfrm>
              <a:prstGeom prst="rect">
                <a:avLst/>
              </a:prstGeom>
              <a:blipFill>
                <a:blip r:embed="rId2"/>
                <a:stretch>
                  <a:fillRect l="-4348" t="-12500" b="-28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E0548DE-3181-5943-9306-170593ABD3FE}"/>
                  </a:ext>
                </a:extLst>
              </p:cNvPr>
              <p:cNvSpPr txBox="1"/>
              <p:nvPr/>
            </p:nvSpPr>
            <p:spPr>
              <a:xfrm>
                <a:off x="284374" y="786548"/>
                <a:ext cx="5791199" cy="968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x-none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đường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none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</a:rPr>
                          <m:t>MAD</m:t>
                        </m:r>
                      </m:e>
                    </m:acc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(tính chất đường chéo của hình vuông)</a:t>
                </a:r>
                <a:r>
                  <a:rPr lang="x-none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nên:</a:t>
                </a:r>
              </a:p>
            </p:txBody>
          </p:sp>
        </mc:Choice>
        <mc:Fallback xmlns="">
          <p:sp>
            <p:nvSpPr>
              <p:cNvPr id="10" name="TextBox 9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E0548DE-3181-5943-9306-170593ABD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74" y="786548"/>
                <a:ext cx="5791199" cy="968470"/>
              </a:xfrm>
              <a:prstGeom prst="rect">
                <a:avLst/>
              </a:prstGeom>
              <a:blipFill>
                <a:blip r:embed="rId3"/>
                <a:stretch>
                  <a:fillRect l="-2211" t="-4403" r="-2105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341BCBA-7160-C240-BAB1-07D4DAA47107}"/>
                  </a:ext>
                </a:extLst>
              </p:cNvPr>
              <p:cNvSpPr txBox="1"/>
              <p:nvPr/>
            </p:nvSpPr>
            <p:spPr>
              <a:xfrm>
                <a:off x="304801" y="1739110"/>
                <a:ext cx="5791199" cy="12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x-none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</a:rPr>
                          <m:t>MI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</a:rPr>
                          <m:t>DI</m:t>
                        </m:r>
                      </m:den>
                    </m:f>
                    <m:r>
                      <m:rPr>
                        <m:nor/>
                      </m:rPr>
                      <a:rPr lang="vi-VN" sz="2800" b="0" smtClean="0">
                        <a:solidFill>
                          <a:srgbClr val="0000FF"/>
                        </a:solidFill>
                        <a:latin typeface="+mj-lt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</a:rPr>
                          <m:t>AM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i="1">
                            <a:solidFill>
                              <a:srgbClr val="0000FF"/>
                            </a:solidFill>
                            <a:latin typeface="+mj-lt"/>
                          </a:rPr>
                          <m:t>AD</m:t>
                        </m:r>
                      </m:den>
                    </m:f>
                  </m:oMath>
                </a14:m>
                <a:r>
                  <a:rPr lang="x-none" sz="2800" i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(tính chất đường phân giác của tam giác) (1)</a:t>
                </a:r>
                <a:endParaRPr lang="x-none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341BCBA-7160-C240-BAB1-07D4DAA47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1739110"/>
                <a:ext cx="5791199" cy="1208857"/>
              </a:xfrm>
              <a:prstGeom prst="rect">
                <a:avLst/>
              </a:prstGeom>
              <a:blipFill>
                <a:blip r:embed="rId4"/>
                <a:stretch>
                  <a:fillRect l="-2105" r="-2105" b="-1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CDBE542-DB3F-F64C-9E69-5630317C7609}"/>
                  </a:ext>
                </a:extLst>
              </p:cNvPr>
              <p:cNvSpPr txBox="1"/>
              <p:nvPr/>
            </p:nvSpPr>
            <p:spPr>
              <a:xfrm>
                <a:off x="274613" y="2805086"/>
                <a:ext cx="6046271" cy="779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:r>
                  <a:rPr lang="x-none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trung điểm của </a:t>
                </a:r>
                <a:r>
                  <a:rPr lang="x-none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</a:rPr>
                          <m:t>AM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</a:rPr>
                          <m:t>AB</m:t>
                        </m:r>
                      </m:den>
                    </m:f>
                    <m:r>
                      <m:rPr>
                        <m:nor/>
                      </m:rPr>
                      <a:rPr lang="vi-VN" sz="2800" b="0" i="0" smtClean="0">
                        <a:solidFill>
                          <a:srgbClr val="0000FF"/>
                        </a:solidFill>
                        <a:latin typeface="+mj-lt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FF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FF"/>
                            </a:solidFill>
                            <a:latin typeface="+mj-lt"/>
                          </a:rPr>
                          <m:t>2</m:t>
                        </m:r>
                      </m:den>
                    </m:f>
                  </m:oMath>
                </a14:m>
                <a:endParaRPr lang="x-none" sz="2800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CDBE542-DB3F-F64C-9E69-5630317C7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13" y="2805086"/>
                <a:ext cx="6046271" cy="779059"/>
              </a:xfrm>
              <a:prstGeom prst="rect">
                <a:avLst/>
              </a:prstGeom>
              <a:blipFill>
                <a:blip r:embed="rId5"/>
                <a:stretch>
                  <a:fillRect l="-2016" b="-8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AAE40F9-6731-AF41-BB56-4B9C3E5FFFCE}"/>
                  </a:ext>
                </a:extLst>
              </p:cNvPr>
              <p:cNvSpPr txBox="1"/>
              <p:nvPr/>
            </p:nvSpPr>
            <p:spPr>
              <a:xfrm>
                <a:off x="1024836" y="3478057"/>
                <a:ext cx="4948149" cy="777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</a:rPr>
                          <m:t>AM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x-none" sz="2800" i="1" smtClean="0">
                            <a:solidFill>
                              <a:srgbClr val="0000FF"/>
                            </a:solidFill>
                            <a:latin typeface="+mj-lt"/>
                          </a:rPr>
                          <m:t>D</m:t>
                        </m:r>
                      </m:den>
                    </m:f>
                    <m:r>
                      <m:rPr>
                        <m:nor/>
                      </m:rPr>
                      <a:rPr lang="vi-VN" sz="2800" b="0" i="0" smtClean="0">
                        <a:solidFill>
                          <a:srgbClr val="0000FF"/>
                        </a:solidFill>
                        <a:latin typeface="+mj-lt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FF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FF"/>
                            </a:solidFill>
                            <a:latin typeface="+mj-lt"/>
                          </a:rPr>
                          <m:t>2</m:t>
                        </m:r>
                      </m:den>
                    </m:f>
                  </m:oMath>
                </a14:m>
                <a:r>
                  <a:rPr lang="x-none" sz="2800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(vì </a:t>
                </a:r>
                <a:r>
                  <a:rPr lang="x-none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= AD</a:t>
                </a:r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(2)</a:t>
                </a:r>
              </a:p>
            </p:txBody>
          </p:sp>
        </mc:Choice>
        <mc:Fallback xmlns="">
          <p:sp>
            <p:nvSpPr>
              <p:cNvPr id="13" name="TextBox 12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AAE40F9-6731-AF41-BB56-4B9C3E5F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36" y="3478057"/>
                <a:ext cx="4948149" cy="777970"/>
              </a:xfrm>
              <a:prstGeom prst="rect">
                <a:avLst/>
              </a:prstGeom>
              <a:blipFill>
                <a:blip r:embed="rId6"/>
                <a:stretch>
                  <a:fillRect l="-2463" b="-9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9072DBF-9F17-434B-BD19-F774BAFBE131}"/>
                  </a:ext>
                </a:extLst>
              </p:cNvPr>
              <p:cNvSpPr txBox="1"/>
              <p:nvPr/>
            </p:nvSpPr>
            <p:spPr>
              <a:xfrm>
                <a:off x="1971063" y="4190496"/>
                <a:ext cx="4188391" cy="777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x-none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(1) và (2) suy ra: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x-none" sz="2800" i="1" smtClean="0">
                            <a:solidFill>
                              <a:srgbClr val="0000FF"/>
                            </a:solidFill>
                            <a:latin typeface="+mj-lt"/>
                          </a:rPr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x-none" sz="2800" i="1" smtClean="0">
                            <a:solidFill>
                              <a:srgbClr val="0000FF"/>
                            </a:solidFill>
                            <a:latin typeface="+mj-lt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x-none" sz="2800" i="1">
                            <a:solidFill>
                              <a:srgbClr val="0000FF"/>
                            </a:solidFill>
                            <a:latin typeface="+mj-lt"/>
                          </a:rPr>
                          <m:t>I</m:t>
                        </m:r>
                      </m:den>
                    </m:f>
                    <m:r>
                      <m:rPr>
                        <m:nor/>
                      </m:rPr>
                      <a:rPr lang="vi-VN" sz="2800" b="0" i="0" smtClean="0">
                        <a:solidFill>
                          <a:srgbClr val="0000FF"/>
                        </a:solidFill>
                        <a:latin typeface="+mj-lt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FF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FF"/>
                            </a:solidFill>
                            <a:latin typeface="+mj-lt"/>
                          </a:rPr>
                          <m:t>2</m:t>
                        </m:r>
                      </m:den>
                    </m:f>
                  </m:oMath>
                </a14:m>
                <a:endParaRPr lang="x-none" sz="2800" i="1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9072DBF-9F17-434B-BD19-F774BAFBE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063" y="4190496"/>
                <a:ext cx="4188391" cy="777970"/>
              </a:xfrm>
              <a:prstGeom prst="rect">
                <a:avLst/>
              </a:prstGeom>
              <a:blipFill>
                <a:blip r:embed="rId7"/>
                <a:stretch>
                  <a:fillRect l="-2911" b="-8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704BA1D-94D2-BBD4-DFDC-79D7E6D231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4531" y="590550"/>
            <a:ext cx="2960182" cy="3162053"/>
          </a:xfrm>
          <a:prstGeom prst="rect">
            <a:avLst/>
          </a:prstGeom>
        </p:spPr>
      </p:pic>
      <p:sp>
        <p:nvSpPr>
          <p:cNvPr id="5" name="TextBox 4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29C7B4E-B153-331A-81F0-F0DA29F8F5C7}"/>
              </a:ext>
            </a:extLst>
          </p:cNvPr>
          <p:cNvSpPr txBox="1"/>
          <p:nvPr/>
        </p:nvSpPr>
        <p:spPr>
          <a:xfrm>
            <a:off x="259565" y="201773"/>
            <a:ext cx="11299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0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7CDA85-4939-6274-1C3A-BA94DC25B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82284"/>
            <a:ext cx="3495416" cy="3716533"/>
          </a:xfrm>
          <a:prstGeom prst="rect">
            <a:avLst/>
          </a:prstGeom>
        </p:spPr>
      </p:pic>
      <p:sp>
        <p:nvSpPr>
          <p:cNvPr id="5" name="TextBox 4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D5D564F-633D-C747-8C58-0EDCFEDC5749}"/>
              </a:ext>
            </a:extLst>
          </p:cNvPr>
          <p:cNvSpPr txBox="1"/>
          <p:nvPr/>
        </p:nvSpPr>
        <p:spPr>
          <a:xfrm>
            <a:off x="304801" y="438150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đó để đi đến điểm </a:t>
            </a:r>
            <a:r>
              <a:rPr lang="x-none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x-none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Kiên phải đi quãng đường gấp đôi bạn Trung mà vận tốc của hai bạn như nhau nên thời gian bạn Kiên đi phải nhiều gấp đôi bạn Trung.</a:t>
            </a:r>
          </a:p>
        </p:txBody>
      </p:sp>
      <p:sp>
        <p:nvSpPr>
          <p:cNvPr id="6" name="TextBox 5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69B664-37E0-BA4C-A6ED-44E4581FE45B}"/>
              </a:ext>
            </a:extLst>
          </p:cNvPr>
          <p:cNvSpPr txBox="1"/>
          <p:nvPr/>
        </p:nvSpPr>
        <p:spPr>
          <a:xfrm>
            <a:off x="304801" y="2724150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đi của bạn Trung là 30 phút thì thời gian đi của bạn Kiên là 60 phút. Vậy bạn Kiên xuất phát lúc 7 giờ 30 phút.</a:t>
            </a:r>
          </a:p>
        </p:txBody>
      </p:sp>
    </p:spTree>
    <p:extLst>
      <p:ext uri="{BB962C8B-B14F-4D97-AF65-F5344CB8AC3E}">
        <p14:creationId xmlns:p14="http://schemas.microsoft.com/office/powerpoint/2010/main" val="133489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7200" y="361950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HƯỚNG DẪN VỀ NHÀ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" name="TextBox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271B246-AE0C-6A46-90E1-663F950BEEBC}"/>
              </a:ext>
            </a:extLst>
          </p:cNvPr>
          <p:cNvSpPr txBox="1"/>
          <p:nvPr/>
        </p:nvSpPr>
        <p:spPr>
          <a:xfrm>
            <a:off x="609600" y="1200150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lại định lí về tính chất đường phân giác của tam giác;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lại các ví dụ, bài tập đã làm;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về nhà: Bài tập 2, 4, 5, 6 (sgk/trang 70)</a:t>
            </a:r>
          </a:p>
        </p:txBody>
      </p:sp>
    </p:spTree>
    <p:extLst>
      <p:ext uri="{BB962C8B-B14F-4D97-AF65-F5344CB8AC3E}">
        <p14:creationId xmlns:p14="http://schemas.microsoft.com/office/powerpoint/2010/main" val="135248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A01115F-BF14-4071-B94B-61AE1ED0BFC3}"/>
              </a:ext>
            </a:extLst>
          </p:cNvPr>
          <p:cNvSpPr txBox="1">
            <a:spLocks/>
          </p:cNvSpPr>
          <p:nvPr/>
        </p:nvSpPr>
        <p:spPr>
          <a:xfrm>
            <a:off x="1905000" y="666750"/>
            <a:ext cx="6172200" cy="526701"/>
          </a:xfrm>
          <a:prstGeom prst="rect">
            <a:avLst/>
          </a:prstGeom>
          <a:solidFill>
            <a:srgbClr val="FFC000"/>
          </a:solidFill>
        </p:spPr>
        <p:txBody>
          <a:bodyPr lIns="68580" tIns="34290" rIns="68580" bIns="3429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“BỨC TRANH BÍ ẨN ”</a:t>
            </a:r>
          </a:p>
        </p:txBody>
      </p:sp>
      <p:sp>
        <p:nvSpPr>
          <p:cNvPr id="6" name="TextBox 5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C8602C1-CF8C-467F-8CFD-1EE07BC92276}"/>
              </a:ext>
            </a:extLst>
          </p:cNvPr>
          <p:cNvSpPr txBox="1"/>
          <p:nvPr/>
        </p:nvSpPr>
        <p:spPr>
          <a:xfrm>
            <a:off x="68580" y="1581150"/>
            <a:ext cx="9006840" cy="308546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100000">
                <a:schemeClr val="bg1"/>
              </a:gs>
              <a:gs pos="100000">
                <a:srgbClr val="D1C39F"/>
              </a:gs>
            </a:gsLst>
            <a:lin ang="2700000" scaled="1"/>
            <a:tileRect/>
          </a:gradFill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LUẬT CHƠI: 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miếng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ghép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miếng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ghép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che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đoán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quà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BB8199D-76F9-4BFE-BE38-90CCF0F6C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84"/>
          <a:stretch/>
        </p:blipFill>
        <p:spPr bwMode="auto">
          <a:xfrm>
            <a:off x="0" y="0"/>
            <a:ext cx="1420738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511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FC6D40F-EC0D-47D5-BFB2-845DF1ADA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56" y="0"/>
            <a:ext cx="686650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"/>
            <a:ext cx="3516086" cy="2656113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05" y="3"/>
            <a:ext cx="3333752" cy="2677885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56117"/>
            <a:ext cx="3516086" cy="2487385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$2023 15 72$72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89" y="2656114"/>
            <a:ext cx="3341915" cy="2487386"/>
          </a:xfrm>
          <a:prstGeom prst="rect">
            <a:avLst/>
          </a:prstGeom>
        </p:spPr>
      </p:pic>
      <p:sp>
        <p:nvSpPr>
          <p:cNvPr id="12" name="Decagon 11" descr="OPL20U25GSXzBJYl68kk8uQGfFKzs7yb1M4KJWUiLk6ZEvGF+qCIPSnY57AbBFCvTW$2023 15 72$72+K4lPs7H94VUqPe2XwIsfPRnrXQE//QTEXxb8/8N4CNc6FpgZahzpTjFhMzSA7T/nHJa11DE8Ng2TP3iAmRczFlmslSuUNOgUeb6yRvs0=">
            <a:hlinkClick r:id="rId8" action="ppaction://hlinksldjump"/>
          </p:cNvPr>
          <p:cNvSpPr/>
          <p:nvPr/>
        </p:nvSpPr>
        <p:spPr>
          <a:xfrm>
            <a:off x="2449291" y="979717"/>
            <a:ext cx="881743" cy="740228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Decagon 14" descr="OPL20U25GSXzBJYl68kk8uQGfFKzs7yb1M4KJWUiLk6ZEvGF+qCIPSnY57AbBFCvTW$2023 15 72$72+K4lPs7H94VUqPe2XwIsfPRnrXQE//QTEXxb8/8N4CNc6FpgZahzpTjFhMzSA7T/nHJa11DE8Ng2TP3iAmRczFlmslSuUNOgUeb6yRvs0=">
            <a:hlinkClick r:id="rId9" action="ppaction://hlinksldjump"/>
          </p:cNvPr>
          <p:cNvSpPr/>
          <p:nvPr/>
        </p:nvSpPr>
        <p:spPr>
          <a:xfrm>
            <a:off x="5889176" y="957944"/>
            <a:ext cx="881743" cy="740228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Decagon 15" descr="OPL20U25GSXzBJYl68kk8uQGfFKzs7yb1M4KJWUiLk6ZEvGF+qCIPSnY57AbBFCvTW$2023 15 72$72+K4lPs7H94VUqPe2XwIsfPRnrXQE//QTEXxb8/8N4CNc6FpgZahzpTjFhMzSA7T/nHJa11DE8Ng2TP3iAmRczFlmslSuUNOgUeb6yRvs0=">
            <a:hlinkClick r:id="rId10" action="ppaction://hlinksldjump"/>
          </p:cNvPr>
          <p:cNvSpPr/>
          <p:nvPr/>
        </p:nvSpPr>
        <p:spPr>
          <a:xfrm>
            <a:off x="2449290" y="3529693"/>
            <a:ext cx="881743" cy="740228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Decagon 16" descr="OPL20U25GSXzBJYl68kk8uQGfFKzs7yb1M4KJWUiLk6ZEvGF+qCIPSnY57AbBFCvTW$2023 15 72$72+K4lPs7H94VUqPe2XwIsfPRnrXQE//QTEXxb8/8N4CNc6FpgZahzpTjFhMzSA7T/nHJa11DE8Ng2TP3iAmRczFlmslSuUNOgUeb6yRvs0=">
            <a:hlinkClick r:id="rId11" action="ppaction://hlinksldjump"/>
          </p:cNvPr>
          <p:cNvSpPr/>
          <p:nvPr/>
        </p:nvSpPr>
        <p:spPr>
          <a:xfrm>
            <a:off x="5954489" y="3529693"/>
            <a:ext cx="881743" cy="740228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Arrow: Striped Right 1" descr="OPL20U25GSXzBJYl68kk8uQGfFKzs7yb1M4KJWUiLk6ZEvGF+qCIPSnY57AbBFCvTW$2023 15 72$72+K4lPs7H94VUqPe2XwIsfPRnrXQE//QTEXxb8/8N4CNc6FpgZahzpTjFhMzSA7T/nHJa11DE8Ng2TP3iAmRczFlmslSuUNOgUeb6yRvs0=">
            <a:hlinkClick r:id="rId12" action="ppaction://hlinksldjump"/>
            <a:extLst>
              <a:ext uri="{FF2B5EF4-FFF2-40B4-BE49-F238E27FC236}">
                <a16:creationId xmlns:a16="http://schemas.microsoft.com/office/drawing/2014/main" id="{CDAF4F1D-6821-4A94-8721-24D0EC00ACB4}"/>
              </a:ext>
            </a:extLst>
          </p:cNvPr>
          <p:cNvSpPr/>
          <p:nvPr/>
        </p:nvSpPr>
        <p:spPr>
          <a:xfrm>
            <a:off x="8358191" y="4743452"/>
            <a:ext cx="614363" cy="400049"/>
          </a:xfrm>
          <a:prstGeom prst="stripedRightArrow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228600" y="285750"/>
            <a:ext cx="8686800" cy="2104046"/>
          </a:xfrm>
          <a:prstGeom prst="rect">
            <a:avLst/>
          </a:prstGeom>
          <a:solidFill>
            <a:schemeClr val="accent5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(…)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		          B.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		D.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3733800" y="3105150"/>
            <a:ext cx="2344782" cy="561349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14" name="het gio" descr="OPL20U25GSXzBJYl68kk8uQGfFKzs7yb1M4KJWUiLk6ZEvGF+qCIPSnY57AbBFCvTW$2023 15 72$72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Pentagon 9" descr="OPL20U25GSXzBJYl68kk8uQGfFKzs7yb1M4KJWUiLk6ZEvGF+qCIPSnY57AbBFCvTW$2023 15 72$72+K4lPs7H94VUqPe2XwIsfPRnrXQE//QTEXxb8/8N4CNc6FpgZahzpTjFhMzSA7T/nHJa11DE8Ng2TP3iAmRczFlmslSuUNOgUeb6yRvs0=">
            <a:hlinkClick r:id="rId6" action="ppaction://hlinksldjump"/>
          </p:cNvPr>
          <p:cNvSpPr/>
          <p:nvPr/>
        </p:nvSpPr>
        <p:spPr>
          <a:xfrm flipH="1">
            <a:off x="8000999" y="4279267"/>
            <a:ext cx="1115287" cy="654683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8" name="Picture 7" descr="OPL20U25GSXzBJYl68kk8uQGfFKzs7yb1M4KJWUiLk6ZEvGF+qCIPSnY57AbBFCvTW$2023 15 72$72+K4lPs7H94VUqPe2XwIsfPRnrXQE//QTEXxb8/8N4CNc6FpgZahzpTjFhMzSA7T/nHJa11DE8Ng2TP3iAmRczFlmslSuUNOgUeb6yRvs0=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" y="4013200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7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$2023 15 72$72+K4lPs7H94VUqPe2XwIsfPRnrXQE//QTEXxb8/8N4CNc6FpgZahzpTjFhMzSA7T/nHJa11DE8Ng2TP3iAmRczFlmslSuUNOgUeb6yRvs0="/>
              <p:cNvSpPr/>
              <p:nvPr/>
            </p:nvSpPr>
            <p:spPr>
              <a:xfrm>
                <a:off x="212801" y="285750"/>
                <a:ext cx="8718397" cy="32004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914378">
                  <a:spcBef>
                    <a:spcPts val="900"/>
                  </a:spcBef>
                  <a:spcAft>
                    <a:spcPts val="900"/>
                  </a:spcAft>
                  <a:defRPr/>
                </a:pP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2: Cho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smtClean="0">
                        <a:solidFill>
                          <a:srgbClr val="002060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rgbClr val="002060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206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rgbClr val="002060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rgbClr val="002060"/>
                        </a:solidFill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BD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1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CD</m:t>
                        </m:r>
                      </m:den>
                    </m:f>
                  </m:oMath>
                </a14:m>
                <a:r>
                  <a:rPr lang="en-US" sz="2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bằng:</a:t>
                </a:r>
              </a:p>
              <a:p>
                <a:pPr defTabSz="914378">
                  <a:spcBef>
                    <a:spcPts val="900"/>
                  </a:spcBef>
                  <a:spcAft>
                    <a:spcPts val="900"/>
                  </a:spcAft>
                  <a:defRPr/>
                </a:pP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1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en-US" sz="2800" i="1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       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1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</a:p>
              <a:p>
                <a:pPr algn="just" defTabSz="914378">
                  <a:spcBef>
                    <a:spcPts val="900"/>
                  </a:spcBef>
                  <a:spcAft>
                    <a:spcPts val="900"/>
                  </a:spcAft>
                  <a:defRPr/>
                </a:pP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BC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1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r>
                  <a:rPr lang="en-US" sz="2800" i="1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</a:rPr>
                  <a:t> 	                              </a:t>
                </a:r>
                <a:r>
                  <a:rPr lang="en-US" sz="280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1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</m:oMath>
                </a14:m>
                <a:endParaRPr lang="en-US" sz="2800" i="1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$2023 15 72$72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01" y="285750"/>
                <a:ext cx="8718397" cy="3200400"/>
              </a:xfrm>
              <a:prstGeom prst="rect">
                <a:avLst/>
              </a:prstGeom>
              <a:blipFill>
                <a:blip r:embed="rId5"/>
                <a:stretch>
                  <a:fillRect l="-1469" r="-13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3962400" y="3867150"/>
            <a:ext cx="2286000" cy="533400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defRPr/>
            </a:pPr>
            <a:r>
              <a:rPr lang="en-US" sz="375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9" name="het gio" descr="OPL20U25GSXzBJYl68kk8uQGfFKzs7yb1M4KJWUiLk6ZEvGF+qCIPSnY57AbBFCvTW$2023 15 72$72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228" y="5306225"/>
            <a:ext cx="609600" cy="609600"/>
          </a:xfrm>
          <a:prstGeom prst="rect">
            <a:avLst/>
          </a:prstGeom>
        </p:spPr>
      </p:pic>
      <p:sp>
        <p:nvSpPr>
          <p:cNvPr id="10" name="Pentagon 9" descr="OPL20U25GSXzBJYl68kk8uQGfFKzs7yb1M4KJWUiLk6ZEvGF+qCIPSnY57AbBFCvTW$2023 15 72$72+K4lPs7H94VUqPe2XwIsfPRnrXQE//QTEXxb8/8N4CNc6FpgZahzpTjFhMzSA7T/nHJa11DE8Ng2TP3iAmRczFlmslSuUNOgUeb6yRvs0=">
            <a:hlinkClick r:id="rId7" action="ppaction://hlinksldjump"/>
          </p:cNvPr>
          <p:cNvSpPr/>
          <p:nvPr/>
        </p:nvSpPr>
        <p:spPr>
          <a:xfrm flipH="1">
            <a:off x="8077199" y="4279267"/>
            <a:ext cx="1039089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6" name="Picture 5" descr="OPL20U25GSXzBJYl68kk8uQGfFKzs7yb1M4KJWUiLk6ZEvGF+qCIPSnY57AbBFCvTW$2023 15 72$72+K4lPs7H94VUqPe2XwIsfPRnrXQE//QTEXxb8/8N4CNc6FpgZahzpTjFhMzSA7T/nHJa11DE8Ng2TP3iAmRczFlmslSuUNOgUeb6yRvs0=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9585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80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$2023 15 72$72+K4lPs7H94VUqPe2XwIsfPRnrXQE//QTEXxb8/8N4CNc6FpgZahzpTjFhMzSA7T/nHJa11DE8Ng2TP3iAmRczFlmslSuUNOgUeb6yRvs0="/>
              <p:cNvSpPr/>
              <p:nvPr/>
            </p:nvSpPr>
            <p:spPr>
              <a:xfrm>
                <a:off x="291559" y="361950"/>
                <a:ext cx="8471441" cy="28956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914378">
                  <a:spcBef>
                    <a:spcPts val="900"/>
                  </a:spcBef>
                  <a:spcAft>
                    <a:spcPts val="900"/>
                  </a:spcAft>
                  <a:defRPr/>
                </a:pP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3: Cho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1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y</m:t>
                        </m:r>
                      </m:den>
                    </m:f>
                  </m:oMath>
                </a14:m>
                <a:r>
                  <a:rPr lang="en-US" sz="2800" i="1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bằng:</a:t>
                </a:r>
                <a:endPara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defTabSz="914378">
                  <a:spcBef>
                    <a:spcPts val="900"/>
                  </a:spcBef>
                  <a:spcAft>
                    <a:spcPts val="900"/>
                  </a:spcAft>
                  <a:defRPr/>
                </a:pP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</a:rPr>
                  <a:t>    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</a:p>
              <a:p>
                <a:pPr algn="just" defTabSz="914378">
                  <a:spcBef>
                    <a:spcPts val="900"/>
                  </a:spcBef>
                  <a:spcAft>
                    <a:spcPts val="900"/>
                  </a:spcAft>
                  <a:defRPr/>
                </a:pP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dirty="0" smtClean="0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dirty="0" smtClean="0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2060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$2023 15 72$72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59" y="361950"/>
                <a:ext cx="8471441" cy="2895600"/>
              </a:xfrm>
              <a:prstGeom prst="rect">
                <a:avLst/>
              </a:prstGeom>
              <a:blipFill>
                <a:blip r:embed="rId5"/>
                <a:stretch>
                  <a:fillRect l="-1511" t="-4211" r="-1439" b="-46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3352799" y="4171950"/>
            <a:ext cx="2272755" cy="533400"/>
          </a:xfrm>
          <a:prstGeom prst="rect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defRPr/>
            </a:pPr>
            <a:r>
              <a:rPr lang="en-US" sz="375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9" name="het gio" descr="OPL20U25GSXzBJYl68kk8uQGfFKzs7yb1M4KJWUiLk6ZEvGF+qCIPSnY57AbBFCvTW$2023 15 72$72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0343" y="5280060"/>
            <a:ext cx="609600" cy="609600"/>
          </a:xfrm>
          <a:prstGeom prst="rect">
            <a:avLst/>
          </a:prstGeom>
        </p:spPr>
      </p:pic>
      <p:sp>
        <p:nvSpPr>
          <p:cNvPr id="10" name="Pentagon 9" descr="OPL20U25GSXzBJYl68kk8uQGfFKzs7yb1M4KJWUiLk6ZEvGF+qCIPSnY57AbBFCvTW$2023 15 72$72+K4lPs7H94VUqPe2XwIsfPRnrXQE//QTEXxb8/8N4CNc6FpgZahzpTjFhMzSA7T/nHJa11DE8Ng2TP3iAmRczFlmslSuUNOgUeb6yRvs0=">
            <a:hlinkClick r:id="rId7" action="ppaction://hlinksldjump"/>
          </p:cNvPr>
          <p:cNvSpPr/>
          <p:nvPr/>
        </p:nvSpPr>
        <p:spPr>
          <a:xfrm flipH="1">
            <a:off x="8001000" y="4279268"/>
            <a:ext cx="1115288" cy="654682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6" name="Picture 5" descr="OPL20U25GSXzBJYl68kk8uQGfFKzs7yb1M4KJWUiLk6ZEvGF+qCIPSnY57AbBFCvTW$2023 15 72$72+K4lPs7H94VUqPe2XwIsfPRnrXQE//QTEXxb8/8N4CNc6FpgZahzpTjFhMzSA7T/nHJa11DE8Ng2TP3iAmRczFlmslSuUNOgUeb6yRvs0=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3200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7162117-C453-9B17-366C-30871372AE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3295" y="895350"/>
            <a:ext cx="3396234" cy="245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2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mute="1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21210" y="203375"/>
            <a:ext cx="8770916" cy="34351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>
              <a:spcBef>
                <a:spcPts val="900"/>
              </a:spcBef>
              <a:spcAft>
                <a:spcPts val="900"/>
              </a:spcAft>
              <a:defRPr/>
            </a:pP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8">
              <a:spcBef>
                <a:spcPts val="900"/>
              </a:spcBef>
              <a:spcAft>
                <a:spcPts val="900"/>
              </a:spcAft>
              <a:defRPr/>
            </a:pP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8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cm:</a:t>
            </a:r>
          </a:p>
          <a:p>
            <a:pPr defTabSz="914378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 cm;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 cm</a:t>
            </a:r>
          </a:p>
          <a:p>
            <a:pPr defTabSz="914378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 cm;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 cm</a:t>
            </a:r>
          </a:p>
          <a:p>
            <a:pPr defTabSz="914378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14,3 cm;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10,7 cm</a:t>
            </a:r>
          </a:p>
          <a:p>
            <a:pPr defTabSz="914378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 cm;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 cm</a:t>
            </a:r>
          </a:p>
          <a:p>
            <a:pPr defTabSz="914378">
              <a:spcBef>
                <a:spcPts val="900"/>
              </a:spcBef>
              <a:spcAft>
                <a:spcPts val="900"/>
              </a:spcAft>
              <a:defRPr/>
            </a:pP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8">
              <a:spcBef>
                <a:spcPts val="900"/>
              </a:spcBef>
              <a:spcAft>
                <a:spcPts val="900"/>
              </a:spcAft>
              <a:defRPr/>
            </a:pP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3657600" y="4096551"/>
            <a:ext cx="2209800" cy="538430"/>
          </a:xfrm>
          <a:prstGeom prst="rect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defRPr/>
            </a:pPr>
            <a:r>
              <a:rPr lang="en-US" sz="375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9" name="het gio" descr="OPL20U25GSXzBJYl68kk8uQGfFKzs7yb1M4KJWUiLk6ZEvGF+qCIPSnY57AbBFCvTW$2023 15 72$72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Pentagon 9" descr="OPL20U25GSXzBJYl68kk8uQGfFKzs7yb1M4KJWUiLk6ZEvGF+qCIPSnY57AbBFCvTW$2023 15 72$72+K4lPs7H94VUqPe2XwIsfPRnrXQE//QTEXxb8/8N4CNc6FpgZahzpTjFhMzSA7T/nHJa11DE8Ng2TP3iAmRczFlmslSuUNOgUeb6yRvs0=">
            <a:hlinkClick r:id="rId5" action="ppaction://hlinksldjump"/>
          </p:cNvPr>
          <p:cNvSpPr/>
          <p:nvPr/>
        </p:nvSpPr>
        <p:spPr>
          <a:xfrm flipH="1">
            <a:off x="7822303" y="4304552"/>
            <a:ext cx="1267691" cy="660858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6" name="Picture 5" descr="OPL20U25GSXzBJYl68kk8uQGfFKzs7yb1M4KJWUiLk6ZEvGF+qCIPSnY57AbBFCvTW$2023 15 72$72+K4lPs7H94VUqPe2XwIsfPRnrXQE//QTEXxb8/8N4CNc6FpgZahzpTjFhMzSA7T/nHJa11DE8Ng2TP3iAmRczFlmslSuUNOgUeb6yRvs0=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" y="3998078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B30801-38A0-8397-F671-9091C4BC37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5723" y="940781"/>
            <a:ext cx="3601212" cy="305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9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1325</Words>
  <Application>Microsoft Office PowerPoint</Application>
  <PresentationFormat>On-screen Show (16:9)</PresentationFormat>
  <Paragraphs>165</Paragraphs>
  <Slides>32</Slides>
  <Notes>17</Notes>
  <HiddenSlides>1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 Math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Eratosthenes (Hy Lạp: Ερατοσθένης; 276 – 194 TCN) là một nhà toán học, địa lý và thiên văn người Hy Lạp.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MyPC</cp:lastModifiedBy>
  <cp:revision>385</cp:revision>
  <dcterms:created xsi:type="dcterms:W3CDTF">2021-07-22T17:31:00Z</dcterms:created>
  <dcterms:modified xsi:type="dcterms:W3CDTF">2025-04-01T16:07:32Z</dcterms:modified>
</cp:coreProperties>
</file>