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</p:sldMasterIdLst>
  <p:notesMasterIdLst>
    <p:notesMasterId r:id="rId50"/>
  </p:notesMasterIdLst>
  <p:sldIdLst>
    <p:sldId id="570" r:id="rId5"/>
    <p:sldId id="483" r:id="rId6"/>
    <p:sldId id="456" r:id="rId7"/>
    <p:sldId id="269" r:id="rId8"/>
    <p:sldId id="273" r:id="rId9"/>
    <p:sldId id="274" r:id="rId10"/>
    <p:sldId id="597" r:id="rId11"/>
    <p:sldId id="278" r:id="rId12"/>
    <p:sldId id="275" r:id="rId13"/>
    <p:sldId id="598" r:id="rId14"/>
    <p:sldId id="279" r:id="rId15"/>
    <p:sldId id="599" r:id="rId16"/>
    <p:sldId id="326" r:id="rId17"/>
    <p:sldId id="580" r:id="rId18"/>
    <p:sldId id="608" r:id="rId19"/>
    <p:sldId id="609" r:id="rId20"/>
    <p:sldId id="600" r:id="rId21"/>
    <p:sldId id="610" r:id="rId22"/>
    <p:sldId id="613" r:id="rId23"/>
    <p:sldId id="581" r:id="rId24"/>
    <p:sldId id="582" r:id="rId25"/>
    <p:sldId id="583" r:id="rId26"/>
    <p:sldId id="584" r:id="rId27"/>
    <p:sldId id="612" r:id="rId28"/>
    <p:sldId id="614" r:id="rId29"/>
    <p:sldId id="586" r:id="rId30"/>
    <p:sldId id="604" r:id="rId31"/>
    <p:sldId id="603" r:id="rId32"/>
    <p:sldId id="587" r:id="rId33"/>
    <p:sldId id="588" r:id="rId34"/>
    <p:sldId id="605" r:id="rId35"/>
    <p:sldId id="484" r:id="rId36"/>
    <p:sldId id="578" r:id="rId37"/>
    <p:sldId id="589" r:id="rId38"/>
    <p:sldId id="590" r:id="rId39"/>
    <p:sldId id="591" r:id="rId40"/>
    <p:sldId id="592" r:id="rId41"/>
    <p:sldId id="606" r:id="rId42"/>
    <p:sldId id="593" r:id="rId43"/>
    <p:sldId id="607" r:id="rId44"/>
    <p:sldId id="595" r:id="rId45"/>
    <p:sldId id="579" r:id="rId46"/>
    <p:sldId id="596" r:id="rId47"/>
    <p:sldId id="594" r:id="rId48"/>
    <p:sldId id="576" r:id="rId4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>
    <p:extLst>
      <p:ext uri="{19B8F6BF-5375-455C-9EA6-DF929625EA0E}">
        <p15:presenceInfo xmlns:p15="http://schemas.microsoft.com/office/powerpoint/2012/main" userId="Thuan Nguyen Thi My" providerId="None"/>
      </p:ext>
    </p:extLst>
  </p:cmAuthor>
  <p:cmAuthor id="2" name="ADMIN" initials="A" lastIdx="1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2023C"/>
    <a:srgbClr val="DE4654"/>
    <a:srgbClr val="8BCD43"/>
    <a:srgbClr val="54304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5" autoAdjust="0"/>
    <p:restoredTop sz="92540" autoAdjust="0"/>
  </p:normalViewPr>
  <p:slideViewPr>
    <p:cSldViewPr>
      <p:cViewPr varScale="1">
        <p:scale>
          <a:sx n="97" d="100"/>
          <a:sy n="97" d="100"/>
        </p:scale>
        <p:origin x="63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commentAuthors" Target="commentAuthors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 ĐỘNG MỞ ĐẦU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115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HƯỚNG DẪN: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ENTER </a:t>
            </a:r>
            <a:r>
              <a:rPr lang="en-US" dirty="0" err="1"/>
              <a:t>để</a:t>
            </a:r>
            <a:r>
              <a:rPr lang="en-US" dirty="0"/>
              <a:t> sang slide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054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20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559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21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 chia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4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xong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3506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59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khiển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-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“Quay”,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quay </a:t>
            </a:r>
            <a:r>
              <a:rPr lang="en-US" dirty="0" err="1"/>
              <a:t>dừng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-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1.</a:t>
            </a:r>
            <a:br>
              <a:rPr lang="en-US" dirty="0"/>
            </a:br>
            <a:r>
              <a:rPr lang="en-US" dirty="0"/>
              <a:t>- </a:t>
            </a:r>
            <a:r>
              <a:rPr lang="en-US" dirty="0" err="1"/>
              <a:t>Lặp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480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- </a:t>
            </a:r>
            <a:r>
              <a:rPr lang="en-US" sz="1200" dirty="0" err="1"/>
              <a:t>Bấm</a:t>
            </a:r>
            <a:r>
              <a:rPr lang="en-US" sz="1200" dirty="0"/>
              <a:t> </a:t>
            </a:r>
            <a:r>
              <a:rPr lang="en-US" sz="1200" dirty="0" err="1"/>
              <a:t>chọn</a:t>
            </a:r>
            <a:r>
              <a:rPr lang="en-US" sz="1200" baseline="0" dirty="0"/>
              <a:t> </a:t>
            </a:r>
            <a:r>
              <a:rPr lang="en-US" sz="1200" baseline="0" dirty="0" err="1"/>
              <a:t>vào</a:t>
            </a:r>
            <a:r>
              <a:rPr lang="en-US" sz="1200" baseline="0" dirty="0"/>
              <a:t> </a:t>
            </a:r>
            <a:r>
              <a:rPr lang="en-US" sz="1200" baseline="0" dirty="0" err="1"/>
              <a:t>các</a:t>
            </a:r>
            <a:r>
              <a:rPr lang="en-US" sz="1200" baseline="0" dirty="0"/>
              <a:t> </a:t>
            </a:r>
            <a:r>
              <a:rPr lang="en-US" sz="1200" baseline="0" dirty="0" err="1"/>
              <a:t>đáp</a:t>
            </a:r>
            <a:r>
              <a:rPr lang="en-US" sz="1200" baseline="0" dirty="0"/>
              <a:t> </a:t>
            </a:r>
            <a:r>
              <a:rPr lang="en-US" sz="1200" baseline="0" dirty="0" err="1"/>
              <a:t>án</a:t>
            </a:r>
            <a:r>
              <a:rPr lang="en-US" sz="1200" baseline="0" dirty="0"/>
              <a:t>,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- </a:t>
            </a:r>
            <a:r>
              <a:rPr lang="en-US" sz="1200" dirty="0" err="1"/>
              <a:t>Bấm</a:t>
            </a:r>
            <a:r>
              <a:rPr lang="en-US" sz="1200" baseline="0" dirty="0"/>
              <a:t> </a:t>
            </a:r>
            <a:r>
              <a:rPr lang="en-US" sz="1200" baseline="0" dirty="0" err="1"/>
              <a:t>vào</a:t>
            </a:r>
            <a:r>
              <a:rPr lang="en-US" sz="1200" baseline="0" dirty="0"/>
              <a:t> ô Quay </a:t>
            </a:r>
            <a:r>
              <a:rPr lang="en-US" sz="1200" baseline="0" dirty="0" err="1"/>
              <a:t>về</a:t>
            </a:r>
            <a:r>
              <a:rPr lang="en-US" sz="1200" baseline="0" dirty="0"/>
              <a:t> </a:t>
            </a:r>
            <a:r>
              <a:rPr lang="en-US" sz="1200" baseline="0" dirty="0" err="1"/>
              <a:t>để</a:t>
            </a:r>
            <a:r>
              <a:rPr lang="en-US" sz="1200" baseline="0" dirty="0"/>
              <a:t> </a:t>
            </a:r>
            <a:r>
              <a:rPr lang="en-US" sz="1200" baseline="0" dirty="0" err="1"/>
              <a:t>trở</a:t>
            </a:r>
            <a:r>
              <a:rPr lang="en-US" sz="1200" baseline="0" dirty="0"/>
              <a:t> </a:t>
            </a:r>
            <a:r>
              <a:rPr lang="en-US" sz="1200" baseline="0" dirty="0" err="1"/>
              <a:t>lại</a:t>
            </a:r>
            <a:r>
              <a:rPr lang="en-US" sz="1200" baseline="0" dirty="0"/>
              <a:t> </a:t>
            </a:r>
            <a:r>
              <a:rPr lang="en-US" sz="1200" baseline="0" dirty="0" err="1"/>
              <a:t>trò</a:t>
            </a:r>
            <a:r>
              <a:rPr lang="en-US" sz="1200" baseline="0" dirty="0"/>
              <a:t> </a:t>
            </a:r>
            <a:r>
              <a:rPr lang="en-US" sz="1200" baseline="0" dirty="0" err="1"/>
              <a:t>chơi</a:t>
            </a:r>
            <a:r>
              <a:rPr lang="en-US" sz="1200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289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- </a:t>
            </a:r>
            <a:r>
              <a:rPr lang="en-US" sz="2000" dirty="0" err="1"/>
              <a:t>Bấm</a:t>
            </a:r>
            <a:r>
              <a:rPr lang="en-US" sz="2000" dirty="0"/>
              <a:t> </a:t>
            </a:r>
            <a:r>
              <a:rPr lang="en-US" sz="2000" dirty="0" err="1"/>
              <a:t>chọn</a:t>
            </a:r>
            <a:r>
              <a:rPr lang="en-US" sz="2000" baseline="0" dirty="0"/>
              <a:t> </a:t>
            </a:r>
            <a:r>
              <a:rPr lang="en-US" sz="2000" baseline="0" dirty="0" err="1"/>
              <a:t>vào</a:t>
            </a:r>
            <a:r>
              <a:rPr lang="en-US" sz="2000" baseline="0" dirty="0"/>
              <a:t> </a:t>
            </a:r>
            <a:r>
              <a:rPr lang="en-US" sz="2000" baseline="0" dirty="0" err="1"/>
              <a:t>các</a:t>
            </a:r>
            <a:r>
              <a:rPr lang="en-US" sz="2000" baseline="0" dirty="0"/>
              <a:t> </a:t>
            </a:r>
            <a:r>
              <a:rPr lang="en-US" sz="2000" baseline="0" dirty="0" err="1"/>
              <a:t>đáp</a:t>
            </a:r>
            <a:r>
              <a:rPr lang="en-US" sz="2000" baseline="0" dirty="0"/>
              <a:t> </a:t>
            </a:r>
            <a:r>
              <a:rPr lang="en-US" sz="2000" baseline="0" dirty="0" err="1"/>
              <a:t>án</a:t>
            </a:r>
            <a:r>
              <a:rPr lang="en-US" sz="2000" baseline="0" dirty="0"/>
              <a:t>,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- </a:t>
            </a:r>
            <a:r>
              <a:rPr lang="en-US" sz="2000" dirty="0" err="1"/>
              <a:t>Bấm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ô </a:t>
            </a:r>
            <a:r>
              <a:rPr lang="en-US" sz="2000" dirty="0" err="1"/>
              <a:t>giải</a:t>
            </a:r>
            <a:r>
              <a:rPr lang="en-US" sz="2000" baseline="0" dirty="0"/>
              <a:t> </a:t>
            </a:r>
            <a:r>
              <a:rPr lang="en-US" sz="2000" baseline="0" dirty="0" err="1"/>
              <a:t>thích</a:t>
            </a:r>
            <a:r>
              <a:rPr lang="en-US" sz="2000" baseline="0" dirty="0"/>
              <a:t> </a:t>
            </a:r>
            <a:r>
              <a:rPr lang="en-US" sz="2000" baseline="0" dirty="0" err="1"/>
              <a:t>để</a:t>
            </a:r>
            <a:r>
              <a:rPr lang="en-US" sz="2000" baseline="0" dirty="0"/>
              <a:t> </a:t>
            </a:r>
            <a:r>
              <a:rPr lang="en-US" sz="2000" baseline="0" dirty="0" err="1"/>
              <a:t>cho</a:t>
            </a:r>
            <a:r>
              <a:rPr lang="en-US" sz="2000" baseline="0" dirty="0"/>
              <a:t> </a:t>
            </a:r>
            <a:r>
              <a:rPr lang="en-US" sz="2000" baseline="0" dirty="0" err="1"/>
              <a:t>ra</a:t>
            </a:r>
            <a:r>
              <a:rPr lang="en-US" sz="2000" baseline="0" dirty="0"/>
              <a:t> </a:t>
            </a:r>
            <a:r>
              <a:rPr lang="en-US" sz="2000" baseline="0" dirty="0" err="1"/>
              <a:t>lời</a:t>
            </a:r>
            <a:r>
              <a:rPr lang="en-US" sz="2000" baseline="0" dirty="0"/>
              <a:t> </a:t>
            </a:r>
            <a:r>
              <a:rPr lang="en-US" sz="2000" baseline="0" dirty="0" err="1"/>
              <a:t>giải</a:t>
            </a:r>
            <a:r>
              <a:rPr lang="en-US" sz="2000" dirty="0"/>
              <a:t>.</a:t>
            </a:r>
            <a:br>
              <a:rPr lang="en-US" sz="2000" dirty="0"/>
            </a:br>
            <a:r>
              <a:rPr lang="en-US" sz="2000" dirty="0"/>
              <a:t>- </a:t>
            </a:r>
            <a:r>
              <a:rPr lang="en-US" sz="2000" dirty="0" err="1"/>
              <a:t>Bấm</a:t>
            </a:r>
            <a:r>
              <a:rPr lang="en-US" sz="2000" baseline="0" dirty="0"/>
              <a:t> </a:t>
            </a:r>
            <a:r>
              <a:rPr lang="en-US" sz="2000" baseline="0" dirty="0" err="1"/>
              <a:t>vào</a:t>
            </a:r>
            <a:r>
              <a:rPr lang="en-US" sz="2000" baseline="0" dirty="0"/>
              <a:t> ô Quay </a:t>
            </a:r>
            <a:r>
              <a:rPr lang="en-US" sz="2000" baseline="0" dirty="0" err="1"/>
              <a:t>về</a:t>
            </a:r>
            <a:r>
              <a:rPr lang="en-US" sz="2000" baseline="0" dirty="0"/>
              <a:t> </a:t>
            </a:r>
            <a:r>
              <a:rPr lang="en-US" sz="2000" baseline="0" dirty="0" err="1"/>
              <a:t>để</a:t>
            </a:r>
            <a:r>
              <a:rPr lang="en-US" sz="2000" baseline="0" dirty="0"/>
              <a:t> </a:t>
            </a:r>
            <a:r>
              <a:rPr lang="en-US" sz="2000" baseline="0" dirty="0" err="1"/>
              <a:t>trở</a:t>
            </a:r>
            <a:r>
              <a:rPr lang="en-US" sz="2000" baseline="0" dirty="0"/>
              <a:t> </a:t>
            </a:r>
            <a:r>
              <a:rPr lang="en-US" sz="2000" baseline="0" dirty="0" err="1"/>
              <a:t>lại</a:t>
            </a:r>
            <a:r>
              <a:rPr lang="en-US" sz="2000" baseline="0" dirty="0"/>
              <a:t> </a:t>
            </a:r>
            <a:r>
              <a:rPr lang="en-US" sz="2000" baseline="0" dirty="0" err="1"/>
              <a:t>trò</a:t>
            </a:r>
            <a:r>
              <a:rPr lang="en-US" sz="2000" baseline="0" dirty="0"/>
              <a:t> </a:t>
            </a:r>
            <a:r>
              <a:rPr lang="en-US" sz="2000" baseline="0" dirty="0" err="1"/>
              <a:t>chơi</a:t>
            </a:r>
            <a:r>
              <a:rPr lang="en-US" sz="2000" baseline="0" dirty="0"/>
              <a:t>.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719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- </a:t>
            </a:r>
            <a:r>
              <a:rPr lang="en-US" sz="1200" dirty="0" err="1"/>
              <a:t>Bấm</a:t>
            </a:r>
            <a:r>
              <a:rPr lang="en-US" sz="1200" baseline="0" dirty="0"/>
              <a:t> </a:t>
            </a:r>
            <a:r>
              <a:rPr lang="en-US" sz="1200" baseline="0" dirty="0" err="1"/>
              <a:t>vào</a:t>
            </a:r>
            <a:r>
              <a:rPr lang="en-US" sz="1200" baseline="0" dirty="0"/>
              <a:t> ô Quay </a:t>
            </a:r>
            <a:r>
              <a:rPr lang="en-US" sz="1200" baseline="0" dirty="0" err="1"/>
              <a:t>về</a:t>
            </a:r>
            <a:r>
              <a:rPr lang="en-US" sz="1200" baseline="0" dirty="0"/>
              <a:t> </a:t>
            </a:r>
            <a:r>
              <a:rPr lang="en-US" sz="1200" baseline="0" dirty="0" err="1"/>
              <a:t>để</a:t>
            </a:r>
            <a:r>
              <a:rPr lang="en-US" sz="1200" baseline="0" dirty="0"/>
              <a:t> </a:t>
            </a:r>
            <a:r>
              <a:rPr lang="en-US" sz="1200" baseline="0" dirty="0" err="1"/>
              <a:t>trở</a:t>
            </a:r>
            <a:r>
              <a:rPr lang="en-US" sz="1200" baseline="0" dirty="0"/>
              <a:t> </a:t>
            </a:r>
            <a:r>
              <a:rPr lang="en-US" sz="1200" baseline="0" dirty="0" err="1"/>
              <a:t>lại</a:t>
            </a:r>
            <a:r>
              <a:rPr lang="en-US" sz="1200" baseline="0" dirty="0"/>
              <a:t> </a:t>
            </a:r>
            <a:r>
              <a:rPr lang="en-US" sz="1200" baseline="0" dirty="0" err="1"/>
              <a:t>trò</a:t>
            </a:r>
            <a:r>
              <a:rPr lang="en-US" sz="1200" baseline="0" dirty="0"/>
              <a:t> </a:t>
            </a:r>
            <a:r>
              <a:rPr lang="en-US" sz="1200" baseline="0" dirty="0" err="1"/>
              <a:t>chơi</a:t>
            </a:r>
            <a:r>
              <a:rPr lang="en-US" sz="1200" baseline="0" dirty="0"/>
              <a:t>.</a:t>
            </a:r>
            <a:r>
              <a:rPr lang="en-US" sz="1200" dirty="0"/>
              <a:t/>
            </a:r>
            <a:br>
              <a:rPr lang="en-US" sz="1200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29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- </a:t>
            </a:r>
            <a:r>
              <a:rPr lang="en-US" sz="1200" dirty="0" err="1"/>
              <a:t>Bấm</a:t>
            </a:r>
            <a:r>
              <a:rPr lang="en-US" sz="1200" dirty="0"/>
              <a:t> </a:t>
            </a:r>
            <a:r>
              <a:rPr lang="en-US" sz="1200" dirty="0" err="1"/>
              <a:t>chọn</a:t>
            </a:r>
            <a:r>
              <a:rPr lang="en-US" sz="1200" baseline="0" dirty="0"/>
              <a:t> </a:t>
            </a:r>
            <a:r>
              <a:rPr lang="en-US" sz="1200" baseline="0" dirty="0" err="1"/>
              <a:t>vào</a:t>
            </a:r>
            <a:r>
              <a:rPr lang="en-US" sz="1200" baseline="0" dirty="0"/>
              <a:t> </a:t>
            </a:r>
            <a:r>
              <a:rPr lang="en-US" sz="1200" baseline="0" dirty="0" err="1"/>
              <a:t>các</a:t>
            </a:r>
            <a:r>
              <a:rPr lang="en-US" sz="1200" baseline="0" dirty="0"/>
              <a:t> </a:t>
            </a:r>
            <a:r>
              <a:rPr lang="en-US" sz="1200" baseline="0" dirty="0" err="1"/>
              <a:t>đáp</a:t>
            </a:r>
            <a:r>
              <a:rPr lang="en-US" sz="1200" baseline="0" dirty="0"/>
              <a:t> </a:t>
            </a:r>
            <a:r>
              <a:rPr lang="en-US" sz="1200" baseline="0" dirty="0" err="1"/>
              <a:t>án</a:t>
            </a:r>
            <a:r>
              <a:rPr lang="en-US" sz="1200" baseline="0" dirty="0"/>
              <a:t>,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- </a:t>
            </a:r>
            <a:r>
              <a:rPr lang="en-US" sz="1200" dirty="0" err="1"/>
              <a:t>Bấm</a:t>
            </a:r>
            <a:r>
              <a:rPr lang="en-US" sz="1200" dirty="0"/>
              <a:t> </a:t>
            </a:r>
            <a:r>
              <a:rPr lang="en-US" sz="1200" dirty="0" err="1"/>
              <a:t>vào</a:t>
            </a:r>
            <a:r>
              <a:rPr lang="en-US" sz="1200" dirty="0"/>
              <a:t> ô </a:t>
            </a:r>
            <a:r>
              <a:rPr lang="en-US" sz="1200" dirty="0" err="1"/>
              <a:t>giải</a:t>
            </a:r>
            <a:r>
              <a:rPr lang="en-US" sz="1200" baseline="0" dirty="0"/>
              <a:t> </a:t>
            </a:r>
            <a:r>
              <a:rPr lang="en-US" sz="1200" baseline="0" dirty="0" err="1"/>
              <a:t>thích</a:t>
            </a:r>
            <a:r>
              <a:rPr lang="en-US" sz="1200" baseline="0" dirty="0"/>
              <a:t> </a:t>
            </a:r>
            <a:r>
              <a:rPr lang="en-US" sz="1200" baseline="0" dirty="0" err="1"/>
              <a:t>để</a:t>
            </a:r>
            <a:r>
              <a:rPr lang="en-US" sz="1200" baseline="0" dirty="0"/>
              <a:t> </a:t>
            </a:r>
            <a:r>
              <a:rPr lang="en-US" sz="1200" baseline="0" dirty="0" err="1"/>
              <a:t>cho</a:t>
            </a:r>
            <a:r>
              <a:rPr lang="en-US" sz="1200" baseline="0" dirty="0"/>
              <a:t> </a:t>
            </a:r>
            <a:r>
              <a:rPr lang="en-US" sz="1200" baseline="0" dirty="0" err="1"/>
              <a:t>ra</a:t>
            </a:r>
            <a:r>
              <a:rPr lang="en-US" sz="1200" baseline="0" dirty="0"/>
              <a:t> </a:t>
            </a:r>
            <a:r>
              <a:rPr lang="en-US" sz="1200" baseline="0" dirty="0" err="1"/>
              <a:t>lời</a:t>
            </a:r>
            <a:r>
              <a:rPr lang="en-US" sz="1200" baseline="0" dirty="0"/>
              <a:t> </a:t>
            </a:r>
            <a:r>
              <a:rPr lang="en-US" sz="1200" baseline="0" dirty="0" err="1"/>
              <a:t>giải</a:t>
            </a:r>
            <a:r>
              <a:rPr lang="en-US" sz="1200" dirty="0"/>
              <a:t>.</a:t>
            </a:r>
            <a:br>
              <a:rPr lang="en-US" sz="1200" dirty="0"/>
            </a:br>
            <a:r>
              <a:rPr lang="en-US" sz="1200" dirty="0"/>
              <a:t>- </a:t>
            </a:r>
            <a:r>
              <a:rPr lang="en-US" sz="1200" dirty="0" err="1"/>
              <a:t>Bấm</a:t>
            </a:r>
            <a:r>
              <a:rPr lang="en-US" sz="1200" baseline="0" dirty="0"/>
              <a:t> </a:t>
            </a:r>
            <a:r>
              <a:rPr lang="en-US" sz="1200" baseline="0" dirty="0" err="1"/>
              <a:t>vào</a:t>
            </a:r>
            <a:r>
              <a:rPr lang="en-US" sz="1200" baseline="0" dirty="0"/>
              <a:t> ô Quay </a:t>
            </a:r>
            <a:r>
              <a:rPr lang="en-US" sz="1200" baseline="0" dirty="0" err="1"/>
              <a:t>về</a:t>
            </a:r>
            <a:r>
              <a:rPr lang="en-US" sz="1200" baseline="0" dirty="0"/>
              <a:t> </a:t>
            </a:r>
            <a:r>
              <a:rPr lang="en-US" sz="1200" baseline="0" dirty="0" err="1"/>
              <a:t>để</a:t>
            </a:r>
            <a:r>
              <a:rPr lang="en-US" sz="1200" baseline="0" dirty="0"/>
              <a:t> </a:t>
            </a:r>
            <a:r>
              <a:rPr lang="en-US" sz="1200" baseline="0" dirty="0" err="1"/>
              <a:t>trở</a:t>
            </a:r>
            <a:r>
              <a:rPr lang="en-US" sz="1200" baseline="0" dirty="0"/>
              <a:t> </a:t>
            </a:r>
            <a:r>
              <a:rPr lang="en-US" sz="1200" baseline="0" dirty="0" err="1"/>
              <a:t>lại</a:t>
            </a:r>
            <a:r>
              <a:rPr lang="en-US" sz="1200" baseline="0" dirty="0"/>
              <a:t> </a:t>
            </a:r>
            <a:r>
              <a:rPr lang="en-US" sz="1200" baseline="0" dirty="0" err="1"/>
              <a:t>trò</a:t>
            </a:r>
            <a:r>
              <a:rPr lang="en-US" sz="1200" baseline="0" dirty="0"/>
              <a:t> </a:t>
            </a:r>
            <a:r>
              <a:rPr lang="en-US" sz="1200" baseline="0" dirty="0" err="1"/>
              <a:t>chơi</a:t>
            </a:r>
            <a:r>
              <a:rPr lang="en-US" sz="1200" baseline="0" dirty="0"/>
              <a:t>.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984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- </a:t>
            </a:r>
            <a:r>
              <a:rPr lang="en-US" sz="1200" dirty="0" err="1"/>
              <a:t>Bấm</a:t>
            </a:r>
            <a:r>
              <a:rPr lang="en-US" sz="1200" dirty="0"/>
              <a:t> </a:t>
            </a:r>
            <a:r>
              <a:rPr lang="en-US" sz="1200" dirty="0" err="1"/>
              <a:t>chọn</a:t>
            </a:r>
            <a:r>
              <a:rPr lang="en-US" sz="1200" baseline="0" dirty="0"/>
              <a:t> </a:t>
            </a:r>
            <a:r>
              <a:rPr lang="en-US" sz="1200" baseline="0" dirty="0" err="1"/>
              <a:t>vào</a:t>
            </a:r>
            <a:r>
              <a:rPr lang="en-US" sz="1200" baseline="0" dirty="0"/>
              <a:t> </a:t>
            </a:r>
            <a:r>
              <a:rPr lang="en-US" sz="1200" baseline="0" dirty="0" err="1"/>
              <a:t>các</a:t>
            </a:r>
            <a:r>
              <a:rPr lang="en-US" sz="1200" baseline="0" dirty="0"/>
              <a:t> </a:t>
            </a:r>
            <a:r>
              <a:rPr lang="en-US" sz="1200" baseline="0" dirty="0" err="1"/>
              <a:t>đáp</a:t>
            </a:r>
            <a:r>
              <a:rPr lang="en-US" sz="1200" baseline="0" dirty="0"/>
              <a:t> </a:t>
            </a:r>
            <a:r>
              <a:rPr lang="en-US" sz="1200" baseline="0" dirty="0" err="1"/>
              <a:t>án</a:t>
            </a:r>
            <a:r>
              <a:rPr lang="en-US" sz="1200" baseline="0" dirty="0"/>
              <a:t>,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- </a:t>
            </a:r>
            <a:r>
              <a:rPr lang="en-US" sz="1200" dirty="0" err="1"/>
              <a:t>Bấm</a:t>
            </a:r>
            <a:r>
              <a:rPr lang="en-US" sz="1200" dirty="0"/>
              <a:t> </a:t>
            </a:r>
            <a:r>
              <a:rPr lang="en-US" sz="1200" dirty="0" err="1"/>
              <a:t>vào</a:t>
            </a:r>
            <a:r>
              <a:rPr lang="en-US" sz="1200" dirty="0"/>
              <a:t> ô </a:t>
            </a:r>
            <a:r>
              <a:rPr lang="en-US" sz="1200" dirty="0" err="1"/>
              <a:t>giải</a:t>
            </a:r>
            <a:r>
              <a:rPr lang="en-US" sz="1200" baseline="0" dirty="0"/>
              <a:t> </a:t>
            </a:r>
            <a:r>
              <a:rPr lang="en-US" sz="1200" baseline="0" dirty="0" err="1"/>
              <a:t>thích</a:t>
            </a:r>
            <a:r>
              <a:rPr lang="en-US" sz="1200" baseline="0" dirty="0"/>
              <a:t> </a:t>
            </a:r>
            <a:r>
              <a:rPr lang="en-US" sz="1200" baseline="0" dirty="0" err="1"/>
              <a:t>để</a:t>
            </a:r>
            <a:r>
              <a:rPr lang="en-US" sz="1200" baseline="0" dirty="0"/>
              <a:t> </a:t>
            </a:r>
            <a:r>
              <a:rPr lang="en-US" sz="1200" baseline="0" dirty="0" err="1"/>
              <a:t>cho</a:t>
            </a:r>
            <a:r>
              <a:rPr lang="en-US" sz="1200" baseline="0" dirty="0"/>
              <a:t> </a:t>
            </a:r>
            <a:r>
              <a:rPr lang="en-US" sz="1200" baseline="0" dirty="0" err="1"/>
              <a:t>ra</a:t>
            </a:r>
            <a:r>
              <a:rPr lang="en-US" sz="1200" baseline="0" dirty="0"/>
              <a:t> </a:t>
            </a:r>
            <a:r>
              <a:rPr lang="en-US" sz="1200" baseline="0" dirty="0" err="1"/>
              <a:t>lời</a:t>
            </a:r>
            <a:r>
              <a:rPr lang="en-US" sz="1200" baseline="0" dirty="0"/>
              <a:t> </a:t>
            </a:r>
            <a:r>
              <a:rPr lang="en-US" sz="1200" baseline="0" dirty="0" err="1"/>
              <a:t>giải</a:t>
            </a:r>
            <a:r>
              <a:rPr lang="en-US" sz="1200" dirty="0"/>
              <a:t>.</a:t>
            </a:r>
            <a:br>
              <a:rPr lang="en-US" sz="1200" dirty="0"/>
            </a:br>
            <a:r>
              <a:rPr lang="en-US" sz="1200" dirty="0"/>
              <a:t>- </a:t>
            </a:r>
            <a:r>
              <a:rPr lang="en-US" sz="1200" dirty="0" err="1"/>
              <a:t>Bấm</a:t>
            </a:r>
            <a:r>
              <a:rPr lang="en-US" sz="1200" baseline="0" dirty="0"/>
              <a:t> </a:t>
            </a:r>
            <a:r>
              <a:rPr lang="en-US" sz="1200" baseline="0" dirty="0" err="1"/>
              <a:t>vào</a:t>
            </a:r>
            <a:r>
              <a:rPr lang="en-US" sz="1200" baseline="0" dirty="0"/>
              <a:t> ô Quay </a:t>
            </a:r>
            <a:r>
              <a:rPr lang="en-US" sz="1200" baseline="0" dirty="0" err="1"/>
              <a:t>về</a:t>
            </a:r>
            <a:r>
              <a:rPr lang="en-US" sz="1200" baseline="0" dirty="0"/>
              <a:t> </a:t>
            </a:r>
            <a:r>
              <a:rPr lang="en-US" sz="1200" baseline="0" dirty="0" err="1"/>
              <a:t>để</a:t>
            </a:r>
            <a:r>
              <a:rPr lang="en-US" sz="1200" baseline="0" dirty="0"/>
              <a:t> </a:t>
            </a:r>
            <a:r>
              <a:rPr lang="en-US" sz="1200" baseline="0" dirty="0" err="1"/>
              <a:t>trở</a:t>
            </a:r>
            <a:r>
              <a:rPr lang="en-US" sz="1200" baseline="0" dirty="0"/>
              <a:t> </a:t>
            </a:r>
            <a:r>
              <a:rPr lang="en-US" sz="1200" baseline="0" dirty="0" err="1"/>
              <a:t>lại</a:t>
            </a:r>
            <a:r>
              <a:rPr lang="en-US" sz="1200" baseline="0" dirty="0"/>
              <a:t> </a:t>
            </a:r>
            <a:r>
              <a:rPr lang="en-US" sz="1200" baseline="0" dirty="0" err="1"/>
              <a:t>trò</a:t>
            </a:r>
            <a:r>
              <a:rPr lang="en-US" sz="1200" baseline="0" dirty="0"/>
              <a:t> </a:t>
            </a:r>
            <a:r>
              <a:rPr lang="en-US" sz="1200" baseline="0" dirty="0" err="1"/>
              <a:t>chơi</a:t>
            </a:r>
            <a:r>
              <a:rPr lang="en-US" sz="1200" baseline="0" dirty="0"/>
              <a:t>.</a:t>
            </a:r>
            <a:r>
              <a:rPr lang="en-US" sz="1200" dirty="0"/>
              <a:t/>
            </a:r>
            <a:br>
              <a:rPr lang="en-US" sz="1200" dirty="0"/>
            </a:b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770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- </a:t>
            </a:r>
            <a:r>
              <a:rPr lang="en-US" sz="1200" dirty="0" err="1"/>
              <a:t>Bấm</a:t>
            </a:r>
            <a:r>
              <a:rPr lang="en-US" sz="1200" baseline="0" dirty="0"/>
              <a:t> </a:t>
            </a:r>
            <a:r>
              <a:rPr lang="en-US" sz="1200" baseline="0" dirty="0" err="1"/>
              <a:t>vào</a:t>
            </a:r>
            <a:r>
              <a:rPr lang="en-US" sz="1200" baseline="0" dirty="0"/>
              <a:t> ô Quay </a:t>
            </a:r>
            <a:r>
              <a:rPr lang="en-US" sz="1200" baseline="0" dirty="0" err="1"/>
              <a:t>về</a:t>
            </a:r>
            <a:r>
              <a:rPr lang="en-US" sz="1200" baseline="0" dirty="0"/>
              <a:t> </a:t>
            </a:r>
            <a:r>
              <a:rPr lang="en-US" sz="1200" baseline="0" dirty="0" err="1"/>
              <a:t>để</a:t>
            </a:r>
            <a:r>
              <a:rPr lang="en-US" sz="1200" baseline="0" dirty="0"/>
              <a:t> </a:t>
            </a:r>
            <a:r>
              <a:rPr lang="en-US" sz="1200" baseline="0" dirty="0" err="1"/>
              <a:t>trở</a:t>
            </a:r>
            <a:r>
              <a:rPr lang="en-US" sz="1200" baseline="0" dirty="0"/>
              <a:t> </a:t>
            </a:r>
            <a:r>
              <a:rPr lang="en-US" sz="1200" baseline="0" dirty="0" err="1"/>
              <a:t>lại</a:t>
            </a:r>
            <a:r>
              <a:rPr lang="en-US" sz="1200" baseline="0" dirty="0"/>
              <a:t> </a:t>
            </a:r>
            <a:r>
              <a:rPr lang="en-US" sz="1200" baseline="0" dirty="0" err="1"/>
              <a:t>trò</a:t>
            </a:r>
            <a:r>
              <a:rPr lang="en-US" sz="1200" baseline="0" dirty="0"/>
              <a:t> </a:t>
            </a:r>
            <a:r>
              <a:rPr lang="en-US" sz="1200" baseline="0" dirty="0" err="1"/>
              <a:t>chơi</a:t>
            </a:r>
            <a:r>
              <a:rPr lang="en-US" sz="1200" baseline="0" dirty="0"/>
              <a:t>.</a:t>
            </a:r>
            <a:r>
              <a:rPr lang="en-US" sz="1200" dirty="0"/>
              <a:t/>
            </a:r>
            <a:br>
              <a:rPr lang="en-US" sz="1200" dirty="0"/>
            </a:b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806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- </a:t>
            </a:r>
            <a:r>
              <a:rPr lang="en-US" sz="1200" dirty="0" err="1"/>
              <a:t>Bấm</a:t>
            </a:r>
            <a:r>
              <a:rPr lang="en-US" sz="1200" dirty="0"/>
              <a:t> </a:t>
            </a:r>
            <a:r>
              <a:rPr lang="en-US" sz="1200" dirty="0" err="1"/>
              <a:t>chọn</a:t>
            </a:r>
            <a:r>
              <a:rPr lang="en-US" sz="1200" baseline="0" dirty="0"/>
              <a:t> </a:t>
            </a:r>
            <a:r>
              <a:rPr lang="en-US" sz="1200" baseline="0" dirty="0" err="1"/>
              <a:t>vào</a:t>
            </a:r>
            <a:r>
              <a:rPr lang="en-US" sz="1200" baseline="0" dirty="0"/>
              <a:t> </a:t>
            </a:r>
            <a:r>
              <a:rPr lang="en-US" sz="1200" baseline="0" dirty="0" err="1"/>
              <a:t>các</a:t>
            </a:r>
            <a:r>
              <a:rPr lang="en-US" sz="1200" baseline="0" dirty="0"/>
              <a:t> </a:t>
            </a:r>
            <a:r>
              <a:rPr lang="en-US" sz="1200" baseline="0" dirty="0" err="1"/>
              <a:t>đáp</a:t>
            </a:r>
            <a:r>
              <a:rPr lang="en-US" sz="1200" baseline="0" dirty="0"/>
              <a:t> </a:t>
            </a:r>
            <a:r>
              <a:rPr lang="en-US" sz="1200" baseline="0" dirty="0" err="1"/>
              <a:t>án</a:t>
            </a:r>
            <a:r>
              <a:rPr lang="en-US" sz="1200" baseline="0" dirty="0"/>
              <a:t>,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- </a:t>
            </a:r>
            <a:r>
              <a:rPr lang="en-US" sz="1200" dirty="0" err="1"/>
              <a:t>Bấm</a:t>
            </a:r>
            <a:r>
              <a:rPr lang="en-US" sz="1200" dirty="0"/>
              <a:t> </a:t>
            </a:r>
            <a:r>
              <a:rPr lang="en-US" sz="1200" dirty="0" err="1"/>
              <a:t>vào</a:t>
            </a:r>
            <a:r>
              <a:rPr lang="en-US" sz="1200" dirty="0"/>
              <a:t> ô </a:t>
            </a:r>
            <a:r>
              <a:rPr lang="en-US" sz="1200" dirty="0" err="1"/>
              <a:t>giải</a:t>
            </a:r>
            <a:r>
              <a:rPr lang="en-US" sz="1200" baseline="0" dirty="0"/>
              <a:t> </a:t>
            </a:r>
            <a:r>
              <a:rPr lang="en-US" sz="1200" baseline="0" dirty="0" err="1"/>
              <a:t>thích</a:t>
            </a:r>
            <a:r>
              <a:rPr lang="en-US" sz="1200" baseline="0" dirty="0"/>
              <a:t> </a:t>
            </a:r>
            <a:r>
              <a:rPr lang="en-US" sz="1200" baseline="0" dirty="0" err="1"/>
              <a:t>để</a:t>
            </a:r>
            <a:r>
              <a:rPr lang="en-US" sz="1200" baseline="0" dirty="0"/>
              <a:t> </a:t>
            </a:r>
            <a:r>
              <a:rPr lang="en-US" sz="1200" baseline="0" dirty="0" err="1"/>
              <a:t>cho</a:t>
            </a:r>
            <a:r>
              <a:rPr lang="en-US" sz="1200" baseline="0" dirty="0"/>
              <a:t> </a:t>
            </a:r>
            <a:r>
              <a:rPr lang="en-US" sz="1200" baseline="0" dirty="0" err="1"/>
              <a:t>ra</a:t>
            </a:r>
            <a:r>
              <a:rPr lang="en-US" sz="1200" baseline="0" dirty="0"/>
              <a:t> </a:t>
            </a:r>
            <a:r>
              <a:rPr lang="en-US" sz="1200" baseline="0" dirty="0" err="1"/>
              <a:t>lời</a:t>
            </a:r>
            <a:r>
              <a:rPr lang="en-US" sz="1200" baseline="0" dirty="0"/>
              <a:t> </a:t>
            </a:r>
            <a:r>
              <a:rPr lang="en-US" sz="1200" baseline="0" dirty="0" err="1"/>
              <a:t>giải</a:t>
            </a:r>
            <a:r>
              <a:rPr lang="en-US" sz="1200" dirty="0"/>
              <a:t>.</a:t>
            </a:r>
            <a:br>
              <a:rPr lang="en-US" sz="1200" dirty="0"/>
            </a:br>
            <a:r>
              <a:rPr lang="en-US" sz="1200" dirty="0"/>
              <a:t>- </a:t>
            </a:r>
            <a:r>
              <a:rPr lang="en-US" sz="1200" dirty="0" err="1"/>
              <a:t>Bấm</a:t>
            </a:r>
            <a:r>
              <a:rPr lang="en-US" sz="1200" baseline="0" dirty="0"/>
              <a:t> </a:t>
            </a:r>
            <a:r>
              <a:rPr lang="en-US" sz="1200" baseline="0" dirty="0" err="1"/>
              <a:t>vào</a:t>
            </a:r>
            <a:r>
              <a:rPr lang="en-US" sz="1200" baseline="0" dirty="0"/>
              <a:t> ô Quay </a:t>
            </a:r>
            <a:r>
              <a:rPr lang="en-US" sz="1200" baseline="0" dirty="0" err="1"/>
              <a:t>về</a:t>
            </a:r>
            <a:r>
              <a:rPr lang="en-US" sz="1200" baseline="0" dirty="0"/>
              <a:t> </a:t>
            </a:r>
            <a:r>
              <a:rPr lang="en-US" sz="1200" baseline="0" dirty="0" err="1"/>
              <a:t>để</a:t>
            </a:r>
            <a:r>
              <a:rPr lang="en-US" sz="1200" baseline="0" dirty="0"/>
              <a:t> </a:t>
            </a:r>
            <a:r>
              <a:rPr lang="en-US" sz="1200" baseline="0" dirty="0" err="1"/>
              <a:t>trở</a:t>
            </a:r>
            <a:r>
              <a:rPr lang="en-US" sz="1200" baseline="0" dirty="0"/>
              <a:t> </a:t>
            </a:r>
            <a:r>
              <a:rPr lang="en-US" sz="1200" baseline="0" dirty="0" err="1"/>
              <a:t>lại</a:t>
            </a:r>
            <a:r>
              <a:rPr lang="en-US" sz="1200" baseline="0" dirty="0"/>
              <a:t> </a:t>
            </a:r>
            <a:r>
              <a:rPr lang="en-US" sz="1200" baseline="0" dirty="0" err="1"/>
              <a:t>trò</a:t>
            </a:r>
            <a:r>
              <a:rPr lang="en-US" sz="1200" baseline="0" dirty="0"/>
              <a:t> </a:t>
            </a:r>
            <a:r>
              <a:rPr lang="en-US" sz="1200" baseline="0" dirty="0" err="1"/>
              <a:t>chơi</a:t>
            </a:r>
            <a:r>
              <a:rPr lang="en-US" sz="1200" baseline="0" dirty="0"/>
              <a:t>.</a:t>
            </a:r>
            <a:r>
              <a:rPr lang="en-US" sz="1200" dirty="0"/>
              <a:t/>
            </a:r>
            <a:br>
              <a:rPr lang="en-US" sz="1200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724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6BE5A3A-290B-4650-8837-C7DF6B09D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AAB943A-05E5-4DBB-9439-4AA9AB58B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37A2A3E-C51E-4812-928F-9F6EDF7D6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7793D6-E57D-4A32-9BA2-23F3DF086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58CFE39-66CB-4FC5-B2FF-60BABF3EF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68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6D26D3B-4D83-4901-B953-D52E007DF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921C6C4-6DBC-4E30-97B6-5A0B683E9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76BC1D8-FBB1-44B4-AD6C-9A98F65D0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106A809-2D05-4F49-A350-721D1F61D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D31A982-DCE9-4452-B352-F525A3C40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91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8643E9C-D4D0-4C27-9B92-8E7B641828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8D2274-438C-4DFA-AB47-D2EC50A510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F6C0C3D-3E8C-4FA2-9C4A-FB6A74AB6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2C93262-3164-4660-9FF4-3F62E2AFF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2037D9B-155D-4BA7-B28F-D052B396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27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55607" y="200030"/>
            <a:ext cx="8432786" cy="4743443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: 圆角 11"/>
          <p:cNvSpPr/>
          <p:nvPr userDrawn="1"/>
        </p:nvSpPr>
        <p:spPr>
          <a:xfrm>
            <a:off x="483435" y="303976"/>
            <a:ext cx="8139659" cy="449958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0" name="矩形: 圆角 59"/>
          <p:cNvSpPr/>
          <p:nvPr userDrawn="1"/>
        </p:nvSpPr>
        <p:spPr>
          <a:xfrm>
            <a:off x="530276" y="342860"/>
            <a:ext cx="8046000" cy="4428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52277" y="648773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718661" y="100489"/>
            <a:ext cx="7612380" cy="46101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52277" y="136265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8400350" y="2040258"/>
            <a:ext cx="675000" cy="324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8373350" y="2781143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8373350" y="349502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8373350" y="4208914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064227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05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117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344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339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6121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489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947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84C8E96-EA78-40BF-BDB6-5AD323A5C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1FAEDDC-B817-4EED-9D53-E7D15904C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7E5799D-AEA1-46D7-9F99-374B9CA01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E9E9318-9CF6-4ACA-A5CE-86634953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FD000B7-C01C-4DE0-BFB4-7BE0BE314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538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601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841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7181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6878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9179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094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127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2195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2334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556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1D6E89E-E412-49B0-BE62-F2EE4A2B2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81F4A66-C7C1-48F5-AAB5-5A374166A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CD16AEB-16D5-42CA-9537-FAD06C886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110061A-2295-4F39-894F-8BF3905A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EAFA22-2B3E-47BF-8F5E-F64F86509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026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3973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3348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4235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2227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8454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52316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2400300"/>
            <a:ext cx="6400800" cy="120015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2" y="1086978"/>
            <a:ext cx="9021537" cy="11455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2" y="1047541"/>
            <a:ext cx="9021537" cy="90435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2" y="2232488"/>
            <a:ext cx="9021537" cy="82899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129449"/>
            <a:ext cx="8229600" cy="1102519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7772400" cy="3429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52316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714376"/>
            <a:ext cx="7772400" cy="1021556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910954"/>
            <a:ext cx="7772400" cy="1003697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4629150"/>
            <a:ext cx="4000500" cy="3429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3" y="1782623"/>
            <a:ext cx="9013515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1756108"/>
            <a:ext cx="9013781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1851660"/>
            <a:ext cx="9014621" cy="3429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761EA5-4D33-4A36-8325-0AFDE8063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9285093-E273-47EC-8BFD-2D378C93B7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200BCDF-53F2-4681-B896-B97C759BB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6C5409-E40F-4002-9C0B-84C74584F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3742CB6-7BBC-4CCA-A49E-F4B0DB855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4BB5FB3-9A75-4DFD-82CE-F2954A164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504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200150"/>
            <a:ext cx="1905000" cy="337185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200150"/>
            <a:ext cx="5715000" cy="337185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75413"/>
            <a:ext cx="7315200" cy="391716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84369"/>
            <a:ext cx="7315200" cy="51435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886200" cy="3429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3512666"/>
            <a:ext cx="9006840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10" y="3487857"/>
            <a:ext cx="9006639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1" y="3579920"/>
            <a:ext cx="9006637" cy="3660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9" y="50006"/>
            <a:ext cx="9001873" cy="3436144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2"/>
            <a:ext cx="2011680" cy="4388644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05980"/>
            <a:ext cx="5562600" cy="438864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5CC030-E22D-4C7E-B82F-6C746FBEE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A1C16AB-9FFB-4D1E-9898-18C983971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848FA3B-CE27-4FB9-967B-9D7414F8D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3946EAB-6249-4D4C-BE84-13FD263232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CB35F50-BC3C-4EE3-8A42-9DE4B0D930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54FDB98-3C96-4BC5-8100-EFDBD032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E02A3A8-70AB-4CBC-B228-8EE92B606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71F50C4-EB83-47B1-B971-F20016E98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976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DD26466-4061-4AEE-A69B-CB196B06D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4544B7C-8624-48E3-9CF2-AFFE26A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1F059B1-CAD6-423E-A9CD-390BFB122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24A03B-D71E-48E8-A1BE-FD13DDD60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06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6476802-3A7D-45C0-A6D8-6AA8567F3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B13712D-5B04-4E6A-8A0F-5C2892499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A2E22E9-1CDF-4FDC-AAE0-4533882ED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17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C277932-5BE4-45E5-AC8E-FACA9EA33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7281689-A220-4734-AC81-35FC709D0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1C09AB8-6206-4767-ADA0-0F5BFE4C7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DF5A107-BA2F-4CEF-9B32-74906C309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C10382E-E862-41C1-A96E-11E22F413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D0F9C6B-8592-414D-89CA-B1BFD2E63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7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00DA8BF-E5D9-46F3-BF21-BD1845030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C43884FC-7CB4-4A84-8786-D3B218280D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292C80B-F672-4040-9ED6-176F3D4277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776CA2F-89E0-48FF-B7DB-B7435BE2E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580E76E-FA8D-4FBC-BCFF-C35B87976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EBF6CBD-9D8A-44F6-BEBD-EA780CC7C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01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BC07D31-4B56-4456-B116-34D421119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194F17A-712D-4687-B4B7-996AFB00A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8CCD1E4-6DA5-4A95-A4B6-EECB6CDD60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9C4D9-BB03-4C0C-9630-F5D180F654E4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198DB4-ACDF-494E-933C-55FE66AC6A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8B1083-D58F-4699-A741-E7EA53845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70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189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6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05978"/>
            <a:ext cx="7772400" cy="85725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7772400" cy="3429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4643437"/>
            <a:ext cx="2476500" cy="357188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C38DDCE-A2E0-4ED5-91D6-A39DA716103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4657725"/>
            <a:ext cx="457200" cy="3429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5" Type="http://schemas.openxmlformats.org/officeDocument/2006/relationships/slide" Target="slide4.xml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1.png"/><Relationship Id="rId1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50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4.png"/><Relationship Id="rId20" Type="http://schemas.openxmlformats.org/officeDocument/2006/relationships/slide" Target="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image" Target="../media/image53.png"/><Relationship Id="rId10" Type="http://schemas.openxmlformats.org/officeDocument/2006/relationships/image" Target="../media/image14.png"/><Relationship Id="rId19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2.png"/><Relationship Id="rId4" Type="http://schemas.openxmlformats.org/officeDocument/2006/relationships/hyperlink" Target="https://www.wisc-online.com/assetrepository/viewasset?id=1508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sc-online.com/assetrepository/viewasset?id=1508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2.png"/><Relationship Id="rId4" Type="http://schemas.openxmlformats.org/officeDocument/2006/relationships/hyperlink" Target="https://www.wisc-online.com/assetrepository/viewasset?id=1508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hyperlink" Target="https://www.publicdomainpictures.net/en/view-image.php?image=317882&amp;picture=abstract-background" TargetMode="Externa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317882&amp;picture=abstract-background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9.png"/><Relationship Id="rId5" Type="http://schemas.openxmlformats.org/officeDocument/2006/relationships/image" Target="../media/image36.png"/><Relationship Id="rId4" Type="http://schemas.openxmlformats.org/officeDocument/2006/relationships/hyperlink" Target="https://www.wisc-online.com/assetrepository/viewasset?id=1508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7.png"/><Relationship Id="rId4" Type="http://schemas.openxmlformats.org/officeDocument/2006/relationships/hyperlink" Target="https://www.wisc-online.com/assetrepository/viewasset?id=1508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7.png"/><Relationship Id="rId4" Type="http://schemas.openxmlformats.org/officeDocument/2006/relationships/hyperlink" Target="https://www.wisc-online.com/assetrepository/viewasset?id=1508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57.png"/><Relationship Id="rId4" Type="http://schemas.openxmlformats.org/officeDocument/2006/relationships/image" Target="../media/image76.png"/><Relationship Id="rId9" Type="http://schemas.openxmlformats.org/officeDocument/2006/relationships/hyperlink" Target="https://www.wisc-online.com/assetrepository/viewasset?id=1508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www.publicdomainpictures.net/en/view-image.php?image=317882&amp;picture=abstract-background" TargetMode="External"/><Relationship Id="rId11" Type="http://schemas.openxmlformats.org/officeDocument/2006/relationships/image" Target="../media/image83.png"/><Relationship Id="rId5" Type="http://schemas.openxmlformats.org/officeDocument/2006/relationships/image" Target="../media/image23.jpeg"/><Relationship Id="rId10" Type="http://schemas.openxmlformats.org/officeDocument/2006/relationships/image" Target="../media/image82.png"/><Relationship Id="rId4" Type="http://schemas.openxmlformats.org/officeDocument/2006/relationships/image" Target="../media/image80.png"/><Relationship Id="rId9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image" Target="../media/image86.png"/><Relationship Id="rId17" Type="http://schemas.openxmlformats.org/officeDocument/2006/relationships/image" Target="../media/image860.png"/><Relationship Id="rId2" Type="http://schemas.openxmlformats.org/officeDocument/2006/relationships/image" Target="../media/image23.jpeg"/><Relationship Id="rId16" Type="http://schemas.openxmlformats.org/officeDocument/2006/relationships/image" Target="../media/image85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28.png"/><Relationship Id="rId9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7.png"/><Relationship Id="rId4" Type="http://schemas.openxmlformats.org/officeDocument/2006/relationships/hyperlink" Target="https://www.publicdomainpictures.net/en/view-image.php?image=317882&amp;picture=abstract-background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7.png"/><Relationship Id="rId5" Type="http://schemas.openxmlformats.org/officeDocument/2006/relationships/hyperlink" Target="https://www.wisc-online.com/assetrepository/viewasset?id=1508" TargetMode="Externa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6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9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7.png"/><Relationship Id="rId4" Type="http://schemas.openxmlformats.org/officeDocument/2006/relationships/hyperlink" Target="https://www.publicdomainpictures.net/en/view-image.php?image=317882&amp;picture=abstract-background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7.png"/><Relationship Id="rId4" Type="http://schemas.openxmlformats.org/officeDocument/2006/relationships/hyperlink" Target="https://www.publicdomainpictures.net/en/view-image.php?image=317882&amp;picture=abstract-background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6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4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llwhitebackground.com/colorful-background-images.html" TargetMode="External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66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5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9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whitebackground.com/colorful-background-images.html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9.gif"/><Relationship Id="rId3" Type="http://schemas.openxmlformats.org/officeDocument/2006/relationships/slideLayout" Target="../slideLayouts/slideLayout14.xml"/><Relationship Id="rId7" Type="http://schemas.openxmlformats.org/officeDocument/2006/relationships/slide" Target="slide5.xml"/><Relationship Id="rId12" Type="http://schemas.openxmlformats.org/officeDocument/2006/relationships/image" Target="../media/image8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11" Type="http://schemas.openxmlformats.org/officeDocument/2006/relationships/slide" Target="slide11.xml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openxmlformats.org/officeDocument/2006/relationships/slide" Target="slide9.xml"/><Relationship Id="rId4" Type="http://schemas.openxmlformats.org/officeDocument/2006/relationships/notesSlide" Target="../notesSlides/notesSlide2.xml"/><Relationship Id="rId9" Type="http://schemas.openxmlformats.org/officeDocument/2006/relationships/slide" Target="slide8.xml"/><Relationship Id="rId14" Type="http://schemas.openxmlformats.org/officeDocument/2006/relationships/image" Target="../media/image10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91.png"/><Relationship Id="rId4" Type="http://schemas.openxmlformats.org/officeDocument/2006/relationships/hyperlink" Target="http://www.allwhitebackground.com/colorful-background-images.html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slideLayout" Target="../slideLayouts/slideLayout41.xml"/><Relationship Id="rId7" Type="http://schemas.openxmlformats.org/officeDocument/2006/relationships/hyperlink" Target="http://www.allwhitebackground.com/colorful-background-images.html" TargetMode="Externa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2.jpeg"/><Relationship Id="rId5" Type="http://schemas.openxmlformats.org/officeDocument/2006/relationships/image" Target="../media/image135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8.png"/><Relationship Id="rId7" Type="http://schemas.openxmlformats.org/officeDocument/2006/relationships/image" Target="../media/image91.png"/><Relationship Id="rId12" Type="http://schemas.openxmlformats.org/officeDocument/2006/relationships/image" Target="../media/image14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380.png"/><Relationship Id="rId1" Type="http://schemas.openxmlformats.org/officeDocument/2006/relationships/slideLayout" Target="../slideLayouts/slideLayout41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144.png"/><Relationship Id="rId5" Type="http://schemas.openxmlformats.org/officeDocument/2006/relationships/image" Target="../media/image98.jpeg"/><Relationship Id="rId10" Type="http://schemas.openxmlformats.org/officeDocument/2006/relationships/image" Target="../media/image143.png"/><Relationship Id="rId4" Type="http://schemas.openxmlformats.org/officeDocument/2006/relationships/image" Target="../media/image139.png"/><Relationship Id="rId9" Type="http://schemas.openxmlformats.org/officeDocument/2006/relationships/image" Target="../media/image14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4.png"/><Relationship Id="rId1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23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7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10" Type="http://schemas.openxmlformats.org/officeDocument/2006/relationships/image" Target="../media/image14.png"/><Relationship Id="rId19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2.png"/><Relationship Id="rId18" Type="http://schemas.openxmlformats.org/officeDocument/2006/relationships/image" Target="../media/image16.png"/><Relationship Id="rId3" Type="http://schemas.openxmlformats.org/officeDocument/2006/relationships/audio" Target="../media/audio1.wav"/><Relationship Id="rId21" Type="http://schemas.openxmlformats.org/officeDocument/2006/relationships/slide" Target="slide7.xml"/><Relationship Id="rId7" Type="http://schemas.microsoft.com/office/2007/relationships/hdphoto" Target="../media/hdphoto1.wdp"/><Relationship Id="rId12" Type="http://schemas.openxmlformats.org/officeDocument/2006/relationships/image" Target="../media/image31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5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image" Target="../media/image34.png"/><Relationship Id="rId10" Type="http://schemas.openxmlformats.org/officeDocument/2006/relationships/image" Target="../media/image14.png"/><Relationship Id="rId19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5" Type="http://schemas.openxmlformats.org/officeDocument/2006/relationships/slide" Target="slide4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0.png"/><Relationship Id="rId1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39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42.png"/><Relationship Id="rId10" Type="http://schemas.openxmlformats.org/officeDocument/2006/relationships/image" Target="../media/image14.png"/><Relationship Id="rId19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4.png"/><Relationship Id="rId1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43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7.png"/><Relationship Id="rId20" Type="http://schemas.openxmlformats.org/officeDocument/2006/relationships/slide" Target="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image" Target="../media/image46.png"/><Relationship Id="rId10" Type="http://schemas.openxmlformats.org/officeDocument/2006/relationships/image" Target="../media/image14.png"/><Relationship Id="rId19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Chỗ dành sẵn cho Nội dung 4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1" y="8"/>
            <a:ext cx="7252232" cy="5143493"/>
          </a:xfrm>
          <a:prstGeom prst="rect">
            <a:avLst/>
          </a:prstGeom>
        </p:spPr>
      </p:pic>
      <p:sp>
        <p:nvSpPr>
          <p:cNvPr id="18" name="Rectangle 17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4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Hộp Văn bản 7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D37E8A-D45A-4AF4-AA02-27891D5290CA}"/>
              </a:ext>
            </a:extLst>
          </p:cNvPr>
          <p:cNvSpPr txBox="1"/>
          <p:nvPr/>
        </p:nvSpPr>
        <p:spPr>
          <a:xfrm>
            <a:off x="2586828" y="227308"/>
            <a:ext cx="46481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450"/>
              </a:spcAft>
            </a:pPr>
            <a:r>
              <a:rPr lang="en-US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HOÀI MỸ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A797EB-37FC-432B-A43C-3061B2852843}"/>
              </a:ext>
            </a:extLst>
          </p:cNvPr>
          <p:cNvSpPr txBox="1"/>
          <p:nvPr/>
        </p:nvSpPr>
        <p:spPr>
          <a:xfrm>
            <a:off x="1681158" y="2952750"/>
            <a:ext cx="68230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450"/>
              </a:spcAft>
            </a:pP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TƯỜNG ĐẠT</a:t>
            </a:r>
          </a:p>
        </p:txBody>
      </p:sp>
      <p:sp>
        <p:nvSpPr>
          <p:cNvPr id="10" name="Hộp Văn bản 9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-2285" y="1962661"/>
            <a:ext cx="91394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spcAft>
                <a:spcPts val="450"/>
              </a:spcAft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8 (CÁNH DIỀU )</a:t>
            </a:r>
          </a:p>
        </p:txBody>
      </p:sp>
      <p:sp>
        <p:nvSpPr>
          <p:cNvPr id="11" name="Hộp Văn bản 10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2289" y="4612578"/>
            <a:ext cx="91348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spcAft>
                <a:spcPts val="45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8861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7729940-09C1-41DB-ADBD-5F46DCEB4B1C}"/>
                  </a:ext>
                </a:extLst>
              </p:cNvPr>
              <p:cNvSpPr txBox="1"/>
              <p:nvPr/>
            </p:nvSpPr>
            <p:spPr>
              <a:xfrm>
                <a:off x="304800" y="285750"/>
                <a:ext cx="8534400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4: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dưới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đây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6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−5=0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?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7729940-09C1-41DB-ADBD-5F46DCEB4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85750"/>
                <a:ext cx="8534400" cy="1077218"/>
              </a:xfrm>
              <a:prstGeom prst="rect">
                <a:avLst/>
              </a:prstGeom>
              <a:blipFill>
                <a:blip r:embed="rId3"/>
                <a:stretch>
                  <a:fillRect l="-1786" t="-791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E6B98DF-DEB9-458F-8F05-9CBDADB9ED5B}"/>
                  </a:ext>
                </a:extLst>
              </p:cNvPr>
              <p:cNvSpPr txBox="1"/>
              <p:nvPr/>
            </p:nvSpPr>
            <p:spPr>
              <a:xfrm>
                <a:off x="26324" y="1428751"/>
                <a:ext cx="9144000" cy="36109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+)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Thay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trái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 ta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−10=0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(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lý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).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+)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Thay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trái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 ta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0=0 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(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thỏa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mãn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).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+)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Thay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trái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 ta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11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(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lý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).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+)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Thay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hai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 ta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61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(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lý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)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Vậy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E6B98DF-DEB9-458F-8F05-9CBDADB9ED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4" y="1428751"/>
                <a:ext cx="9144000" cy="3610925"/>
              </a:xfrm>
              <a:prstGeom prst="rect">
                <a:avLst/>
              </a:prstGeom>
              <a:blipFill>
                <a:blip r:embed="rId4"/>
                <a:stretch>
                  <a:fillRect l="-1667" r="-1467" b="-1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loud 18" descr="OPL20U25GSXzBJYl68kk8uQGfFKzs7yb1M4KJWUiLk6ZEvGF+qCIPSnY57AbBFCvTW$2023 15 72$72+K4lPs7H94VUqPe2XwIsfPRnrXQE//QTEXxb8/8N4CNc6FpgZahzpTjFhMzSA7T/nHJa11DE8Ng2TP3iAmRczFlmslSuUNOgUeb6yRvs0=">
            <a:hlinkClick r:id="rId5" action="ppaction://hlinksldjump"/>
            <a:extLst>
              <a:ext uri="{FF2B5EF4-FFF2-40B4-BE49-F238E27FC236}">
                <a16:creationId xmlns:a16="http://schemas.microsoft.com/office/drawing/2014/main" id="{49313417-F3FF-4879-ADE0-696BAE9FC2EB}"/>
              </a:ext>
            </a:extLst>
          </p:cNvPr>
          <p:cNvSpPr/>
          <p:nvPr/>
        </p:nvSpPr>
        <p:spPr>
          <a:xfrm>
            <a:off x="7265324" y="4173623"/>
            <a:ext cx="1905000" cy="900315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VỀ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22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$2023 15 72$7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4" y="2826849"/>
            <a:ext cx="814875" cy="887195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$2023 15 72$7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4" y="3386891"/>
            <a:ext cx="609667" cy="663774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$2023 15 72$7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6" y="3847793"/>
            <a:ext cx="390293" cy="4249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268251" y="149902"/>
                <a:ext cx="8791861" cy="1894070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5: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Một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chữ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nhật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chu vi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20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𝑐𝑚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chiều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rộng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𝑐𝑚</m:t>
                        </m:r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chiều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dài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gấp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đôi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chiều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rộng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tìm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chiều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rộng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chữ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nhật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Snip Diagonal Corner Rectangle 3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51" y="149902"/>
                <a:ext cx="8791861" cy="1894070"/>
              </a:xfrm>
              <a:prstGeom prst="snip2DiagRect">
                <a:avLst/>
              </a:prstGeom>
              <a:blipFill>
                <a:blip r:embed="rId12"/>
                <a:stretch>
                  <a:fillRect t="-8710" b="-14194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4953000" y="3484424"/>
                <a:ext cx="4062402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+2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.2=10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3484424"/>
                <a:ext cx="4062402" cy="578112"/>
              </a:xfrm>
              <a:prstGeom prst="rect">
                <a:avLst/>
              </a:prstGeom>
              <a:blipFill>
                <a:blip r:embed="rId13"/>
                <a:stretch>
                  <a:fillRect l="-3904" t="-14894" b="-3510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4953002" y="2298438"/>
                <a:ext cx="4054713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.2=20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Rectangle 41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2" y="2298438"/>
                <a:ext cx="4054713" cy="578112"/>
              </a:xfrm>
              <a:prstGeom prst="rect">
                <a:avLst/>
              </a:prstGeom>
              <a:blipFill>
                <a:blip r:embed="rId14"/>
                <a:stretch>
                  <a:fillRect l="-3910" t="-14737" b="-336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268250" y="2309482"/>
                <a:ext cx="4379950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+2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.2=20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 42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50" y="2309482"/>
                <a:ext cx="4379950" cy="578112"/>
              </a:xfrm>
              <a:prstGeom prst="rect">
                <a:avLst/>
              </a:prstGeom>
              <a:blipFill>
                <a:blip r:embed="rId15"/>
                <a:stretch>
                  <a:fillRect l="-3477" t="-14737" b="-336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268250" y="3473922"/>
                <a:ext cx="4379950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(2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).2=20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Rectangle 43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50" y="3473922"/>
                <a:ext cx="4379950" cy="578112"/>
              </a:xfrm>
              <a:prstGeom prst="rect">
                <a:avLst/>
              </a:prstGeom>
              <a:blipFill>
                <a:blip r:embed="rId16"/>
                <a:stretch>
                  <a:fillRect l="-3477" t="-14737" b="-336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 descr="OPL20U25GSXzBJYl68kk8uQGfFKzs7yb1M4KJWUiLk6ZEvGF+qCIPSnY57AbBFCvTW$2023 15 72$7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819" y="3542080"/>
            <a:ext cx="604292" cy="531044"/>
          </a:xfrm>
          <a:prstGeom prst="rect">
            <a:avLst/>
          </a:prstGeom>
        </p:spPr>
      </p:pic>
      <p:pic>
        <p:nvPicPr>
          <p:cNvPr id="51" name="Picture 50" descr="OPL20U25GSXzBJYl68kk8uQGfFKzs7yb1M4KJWUiLk6ZEvGF+qCIPSnY57AbBFCvTW$2023 15 72$7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798" y="2317629"/>
            <a:ext cx="603402" cy="48272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716" y="3497780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667" y="2343150"/>
            <a:ext cx="549444" cy="482845"/>
          </a:xfrm>
          <a:prstGeom prst="rect">
            <a:avLst/>
          </a:prstGeom>
        </p:spPr>
      </p:pic>
      <p:sp>
        <p:nvSpPr>
          <p:cNvPr id="18" name="Cloud 17">
            <a:hlinkClick r:id="rId19" action="ppaction://hlinksldjump"/>
          </p:cNvPr>
          <p:cNvSpPr/>
          <p:nvPr/>
        </p:nvSpPr>
        <p:spPr>
          <a:xfrm>
            <a:off x="3575545" y="4070282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VỀ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71485" y="4891490"/>
            <a:ext cx="1372517" cy="252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Explosion: 14 Points 23">
            <a:hlinkClick r:id="rId20" action="ppaction://hlinksldjump"/>
            <a:extLst>
              <a:ext uri="{FF2B5EF4-FFF2-40B4-BE49-F238E27FC236}">
                <a16:creationId xmlns:a16="http://schemas.microsoft.com/office/drawing/2014/main" id="{1B9DAD87-C8D3-45DA-953F-29AE197A3D2B}"/>
              </a:ext>
            </a:extLst>
          </p:cNvPr>
          <p:cNvSpPr/>
          <p:nvPr/>
        </p:nvSpPr>
        <p:spPr>
          <a:xfrm>
            <a:off x="619039" y="4007483"/>
            <a:ext cx="2340667" cy="1173772"/>
          </a:xfrm>
          <a:prstGeom prst="irregularSeal2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 THÍCH</a:t>
            </a:r>
          </a:p>
        </p:txBody>
      </p:sp>
    </p:spTree>
    <p:extLst>
      <p:ext uri="{BB962C8B-B14F-4D97-AF65-F5344CB8AC3E}">
        <p14:creationId xmlns:p14="http://schemas.microsoft.com/office/powerpoint/2010/main" val="269294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7729940-09C1-41DB-ADBD-5F46DCEB4B1C}"/>
                  </a:ext>
                </a:extLst>
              </p:cNvPr>
              <p:cNvSpPr txBox="1"/>
              <p:nvPr/>
            </p:nvSpPr>
            <p:spPr>
              <a:xfrm>
                <a:off x="304800" y="94848"/>
                <a:ext cx="8534400" cy="2062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5: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Một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chữ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nhật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chu vi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20(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𝑐𝑚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chiều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rộng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𝑐𝑚</m:t>
                        </m:r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chiều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dài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gấp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đôi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chiều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rộng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tìm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chiều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rộng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chữ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nhật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7729940-09C1-41DB-ADBD-5F46DCEB4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94848"/>
                <a:ext cx="8534400" cy="2062103"/>
              </a:xfrm>
              <a:prstGeom prst="rect">
                <a:avLst/>
              </a:prstGeom>
              <a:blipFill>
                <a:blip r:embed="rId3"/>
                <a:stretch>
                  <a:fillRect l="-1786" t="-4142" r="-1786" b="-8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99A5FB5-D811-49E4-A48D-E902252D6AB0}"/>
                  </a:ext>
                </a:extLst>
              </p:cNvPr>
              <p:cNvSpPr txBox="1"/>
              <p:nvPr/>
            </p:nvSpPr>
            <p:spPr>
              <a:xfrm>
                <a:off x="304800" y="2156951"/>
                <a:ext cx="8534400" cy="25545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Giải.</a:t>
                </a:r>
              </a:p>
              <a:p>
                <a:pPr marL="0" marR="0" lvl="0" indent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Chiều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dài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chữ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nhật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Theo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công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thức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tính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chu vi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chữ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nhật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 ta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lvl="0" indent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.2=20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Vậy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đáp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án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đúng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99A5FB5-D811-49E4-A48D-E902252D6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156951"/>
                <a:ext cx="8534400" cy="2554545"/>
              </a:xfrm>
              <a:prstGeom prst="rect">
                <a:avLst/>
              </a:prstGeom>
              <a:blipFill>
                <a:blip r:embed="rId4"/>
                <a:stretch>
                  <a:fillRect l="-1786" t="-3341" b="-66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650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$2023 15 72$72+K4lPs7H94VUqPe2XwIsfPRnrXQE//QTEXxb8/8N4CNc6FpgZahzpTjFhMzSA7T/nHJa11DE8Ng2TP3iAmRczFlmslSuUNOgUeb6yRvs0=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Rectangle 4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228600" y="1931629"/>
            <a:ext cx="819704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PHƯƠNG TRÌNH BẬC NHẤT MỘT ẨN</a:t>
            </a:r>
          </a:p>
        </p:txBody>
      </p:sp>
      <p:sp>
        <p:nvSpPr>
          <p:cNvPr id="6" name="Rectangle 5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3896172" y="1200151"/>
            <a:ext cx="13516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</a:p>
        </p:txBody>
      </p:sp>
      <p:sp>
        <p:nvSpPr>
          <p:cNvPr id="8" name="Rectangle 5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76987" y="486026"/>
            <a:ext cx="8990025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VII: PHƯƠNG TRÌNH BẬC NHẤT MỘT ẨN</a:t>
            </a:r>
          </a:p>
        </p:txBody>
      </p:sp>
      <p:sp>
        <p:nvSpPr>
          <p:cNvPr id="9" name="Hình chữ nhật 8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73F0C2-A895-4718-B076-FA6AE686B6F1}"/>
              </a:ext>
            </a:extLst>
          </p:cNvPr>
          <p:cNvSpPr/>
          <p:nvPr/>
        </p:nvSpPr>
        <p:spPr>
          <a:xfrm>
            <a:off x="3657600" y="3396302"/>
            <a:ext cx="1271502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1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8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2" y="996043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963975" y="1629609"/>
            <a:ext cx="467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219" y="2372199"/>
            <a:ext cx="2186740" cy="2186740"/>
          </a:xfrm>
          <a:prstGeom prst="rect">
            <a:avLst/>
          </a:prstGeom>
        </p:spPr>
      </p:pic>
      <p:sp>
        <p:nvSpPr>
          <p:cNvPr id="6" name="Google Shape;157;p20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3963978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7" name="Google Shape;163;p20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4996986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8" name="Google Shape;157;p20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5661295" y="864604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352738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017618-2B1F-3395-8965-180D263048CB}"/>
              </a:ext>
            </a:extLst>
          </p:cNvPr>
          <p:cNvSpPr txBox="1"/>
          <p:nvPr/>
        </p:nvSpPr>
        <p:spPr>
          <a:xfrm>
            <a:off x="381000" y="285750"/>
            <a:ext cx="7021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PHƯƠNG TRÌNH BẬC NHẤT MỘT ẨN</a:t>
            </a:r>
          </a:p>
        </p:txBody>
      </p:sp>
      <p:sp>
        <p:nvSpPr>
          <p:cNvPr id="4" name="TextBox 3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36EFCA2-EC5D-0CA2-3A48-947CCCA5CC3C}"/>
              </a:ext>
            </a:extLst>
          </p:cNvPr>
          <p:cNvSpPr txBox="1"/>
          <p:nvPr/>
        </p:nvSpPr>
        <p:spPr>
          <a:xfrm>
            <a:off x="381000" y="675061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6EDBE9E-45C4-B785-ACC8-A4449B52ACFA}"/>
              </a:ext>
            </a:extLst>
          </p:cNvPr>
          <p:cNvSpPr txBox="1"/>
          <p:nvPr/>
        </p:nvSpPr>
        <p:spPr>
          <a:xfrm>
            <a:off x="304800" y="2760643"/>
            <a:ext cx="8610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EE2E8BC-14CB-71CD-753C-8A5C3F898095}"/>
                  </a:ext>
                </a:extLst>
              </p:cNvPr>
              <p:cNvSpPr txBox="1"/>
              <p:nvPr/>
            </p:nvSpPr>
            <p:spPr>
              <a:xfrm>
                <a:off x="3505200" y="1774507"/>
                <a:ext cx="2232470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7−2=4+1</m:t>
                      </m:r>
                    </m:oMath>
                  </m:oMathPara>
                </a14:m>
                <a:endPara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EE2E8BC-14CB-71CD-753C-8A5C3F898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1774507"/>
                <a:ext cx="2232470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205CB13-D0E9-DDD5-E6AA-1E468087C4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36012" r="14448" b="2"/>
          <a:stretch/>
        </p:blipFill>
        <p:spPr>
          <a:xfrm>
            <a:off x="7791617" y="100918"/>
            <a:ext cx="1187626" cy="1353321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8" name="Picture 7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7FDE6C-38BF-CF3A-C4FE-589DED5B66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721943" y="243633"/>
            <a:ext cx="1125821" cy="1125821"/>
          </a:xfrm>
          <a:prstGeom prst="rect">
            <a:avLst/>
          </a:prstGeom>
        </p:spPr>
      </p:pic>
      <p:sp>
        <p:nvSpPr>
          <p:cNvPr id="12" name="TextBox 11" descr="OPL20U25GSXzBJYl68kk8uQGfFKzs7yb1M4KJWUiLk6ZEvGF+qCIPSnY57AbBFCvTW$2023 15 72$72+K4lPs7H94VUqPe2XwIsfPRnrXQE//QTEXxb8/8N4CNc6FpgZahzpTjFhMzSA7T/nHJa11DE8Ng2TP3iAmRczFlmslSuUNOgUeb6yRvs0="/>
          <p:cNvSpPr txBox="1"/>
          <p:nvPr/>
        </p:nvSpPr>
        <p:spPr>
          <a:xfrm>
            <a:off x="685800" y="174373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13" name="Rectangle 12" descr="OPL20U25GSXzBJYl68kk8uQGfFKzs7yb1M4KJWUiLk6ZEvGF+qCIPSnY57AbBFCvTW$2023 15 72$72+K4lPs7H94VUqPe2XwIsfPRnrXQE//QTEXxb8/8N4CNc6FpgZahzpTjFhMzSA7T/nHJa11DE8Ng2TP3iAmRczFlmslSuUNOgUeb6yRvs0="/>
          <p:cNvSpPr/>
          <p:nvPr/>
        </p:nvSpPr>
        <p:spPr>
          <a:xfrm>
            <a:off x="533400" y="2277130"/>
            <a:ext cx="41601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2" name="TextBox 21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149BB36-0823-5486-CC55-162DBC5FA5DB}"/>
              </a:ext>
            </a:extLst>
          </p:cNvPr>
          <p:cNvSpPr txBox="1"/>
          <p:nvPr/>
        </p:nvSpPr>
        <p:spPr>
          <a:xfrm>
            <a:off x="381000" y="3827443"/>
            <a:ext cx="8610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 descr="OPL20U25GSXzBJYl68kk8uQGfFKzs7yb1M4KJWUiLk6ZEvGF+qCIPSnY57AbBFCvTW$2023 15 72$72+K4lPs7H94VUqPe2XwIsfPRnrXQE//QTEXxb8/8N4CNc6FpgZahzpTjFhMzSA7T/nHJa11DE8Ng2TP3iAmRczFlmslSuUNOgUeb6yRvs0="/>
          <p:cNvSpPr/>
          <p:nvPr/>
        </p:nvSpPr>
        <p:spPr>
          <a:xfrm>
            <a:off x="609600" y="1210330"/>
            <a:ext cx="21515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4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20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3" grpId="0"/>
      <p:bldP spid="22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017618-2B1F-3395-8965-180D263048CB}"/>
              </a:ext>
            </a:extLst>
          </p:cNvPr>
          <p:cNvSpPr txBox="1"/>
          <p:nvPr/>
        </p:nvSpPr>
        <p:spPr>
          <a:xfrm>
            <a:off x="381000" y="285750"/>
            <a:ext cx="7021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PHƯƠNG TRÌNH BẬC NHẤT MỘT ẨN</a:t>
            </a:r>
          </a:p>
        </p:txBody>
      </p:sp>
      <p:sp>
        <p:nvSpPr>
          <p:cNvPr id="4" name="TextBox 3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36EFCA2-EC5D-0CA2-3A48-947CCCA5CC3C}"/>
              </a:ext>
            </a:extLst>
          </p:cNvPr>
          <p:cNvSpPr txBox="1"/>
          <p:nvPr/>
        </p:nvSpPr>
        <p:spPr>
          <a:xfrm>
            <a:off x="381000" y="675061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6EDBE9E-45C4-B785-ACC8-A4449B52ACFA}"/>
              </a:ext>
            </a:extLst>
          </p:cNvPr>
          <p:cNvSpPr txBox="1"/>
          <p:nvPr/>
        </p:nvSpPr>
        <p:spPr>
          <a:xfrm>
            <a:off x="381000" y="1885950"/>
            <a:ext cx="2819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a)  7 – 2 = 4 + 1</a:t>
            </a:r>
          </a:p>
        </p:txBody>
      </p:sp>
      <p:pic>
        <p:nvPicPr>
          <p:cNvPr id="3" name="Picture 2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205CB13-D0E9-DDD5-E6AA-1E468087C4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36012" r="14448" b="2"/>
          <a:stretch/>
        </p:blipFill>
        <p:spPr>
          <a:xfrm>
            <a:off x="7791617" y="100918"/>
            <a:ext cx="1187626" cy="1353321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8" name="Picture 7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7FDE6C-38BF-CF3A-C4FE-589DED5B66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721943" y="243633"/>
            <a:ext cx="1125821" cy="1125821"/>
          </a:xfrm>
          <a:prstGeom prst="rect">
            <a:avLst/>
          </a:prstGeom>
        </p:spPr>
      </p:pic>
      <p:sp>
        <p:nvSpPr>
          <p:cNvPr id="22" name="TextBox 21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149BB36-0823-5486-CC55-162DBC5FA5DB}"/>
              </a:ext>
            </a:extLst>
          </p:cNvPr>
          <p:cNvSpPr txBox="1"/>
          <p:nvPr/>
        </p:nvSpPr>
        <p:spPr>
          <a:xfrm>
            <a:off x="380999" y="2949774"/>
            <a:ext cx="73409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Box 10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6EDBE9E-45C4-B785-ACC8-A4449B52ACFA}"/>
              </a:ext>
            </a:extLst>
          </p:cNvPr>
          <p:cNvSpPr txBox="1"/>
          <p:nvPr/>
        </p:nvSpPr>
        <p:spPr>
          <a:xfrm>
            <a:off x="838200" y="2426554"/>
            <a:ext cx="228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– 1 = 4 + 2</a:t>
            </a:r>
          </a:p>
        </p:txBody>
      </p:sp>
      <p:sp>
        <p:nvSpPr>
          <p:cNvPr id="7" name="Rectangle 6" descr="OPL20U25GSXzBJYl68kk8uQGfFKzs7yb1M4KJWUiLk6ZEvGF+qCIPSnY57AbBFCvTW$2023 15 72$72+K4lPs7H94VUqPe2XwIsfPRnrXQE//QTEXxb8/8N4CNc6FpgZahzpTjFhMzSA7T/nHJa11DE8Ng2TP3iAmRczFlmslSuUNOgUeb6yRvs0="/>
          <p:cNvSpPr/>
          <p:nvPr/>
        </p:nvSpPr>
        <p:spPr>
          <a:xfrm>
            <a:off x="762000" y="3522643"/>
            <a:ext cx="76234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36EFCA2-EC5D-0CA2-3A48-947CCCA5CC3C}"/>
              </a:ext>
            </a:extLst>
          </p:cNvPr>
          <p:cNvSpPr txBox="1"/>
          <p:nvPr/>
        </p:nvSpPr>
        <p:spPr>
          <a:xfrm>
            <a:off x="2895600" y="1286530"/>
            <a:ext cx="152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/>
      <p:bldP spid="11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3F4DC0B-D9BA-D58E-1915-9FC503B88459}"/>
              </a:ext>
            </a:extLst>
          </p:cNvPr>
          <p:cNvSpPr txBox="1"/>
          <p:nvPr/>
        </p:nvSpPr>
        <p:spPr>
          <a:xfrm>
            <a:off x="381000" y="1581151"/>
            <a:ext cx="8077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 tắc chuyển vế: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một phương trình, ta có thể chuyển một số hạng từ vế này sang vế kia và đổi dấu số hạng đó.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205CB13-D0E9-DDD5-E6AA-1E468087C4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36012" r="14448" b="2"/>
          <a:stretch/>
        </p:blipFill>
        <p:spPr>
          <a:xfrm>
            <a:off x="7791617" y="100919"/>
            <a:ext cx="1187626" cy="1353321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8" name="Picture 7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7FDE6C-38BF-CF3A-C4FE-589DED5B66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721943" y="243634"/>
            <a:ext cx="1125821" cy="112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6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017618-2B1F-3395-8965-180D263048CB}"/>
              </a:ext>
            </a:extLst>
          </p:cNvPr>
          <p:cNvSpPr txBox="1"/>
          <p:nvPr/>
        </p:nvSpPr>
        <p:spPr>
          <a:xfrm>
            <a:off x="381000" y="285750"/>
            <a:ext cx="7021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PHƯƠNG TRÌNH BẬC NHẤT MỘT ẨN</a:t>
            </a:r>
          </a:p>
        </p:txBody>
      </p:sp>
      <p:sp>
        <p:nvSpPr>
          <p:cNvPr id="4" name="TextBox 3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36EFCA2-EC5D-0CA2-3A48-947CCCA5CC3C}"/>
              </a:ext>
            </a:extLst>
          </p:cNvPr>
          <p:cNvSpPr txBox="1"/>
          <p:nvPr/>
        </p:nvSpPr>
        <p:spPr>
          <a:xfrm>
            <a:off x="381000" y="75313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6EDBE9E-45C4-B785-ACC8-A4449B52ACFA}"/>
              </a:ext>
            </a:extLst>
          </p:cNvPr>
          <p:cNvSpPr txBox="1"/>
          <p:nvPr/>
        </p:nvSpPr>
        <p:spPr>
          <a:xfrm>
            <a:off x="381000" y="2378154"/>
            <a:ext cx="86106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2023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+ 3 – 4 = 9 – 10 + 2. </a:t>
            </a:r>
            <a:r>
              <a:rPr lang="en-US" sz="2800" dirty="0" err="1">
                <a:solidFill>
                  <a:srgbClr val="02023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149BB36-0823-5486-CC55-162DBC5FA5DB}"/>
              </a:ext>
            </a:extLst>
          </p:cNvPr>
          <p:cNvSpPr txBox="1"/>
          <p:nvPr/>
        </p:nvSpPr>
        <p:spPr>
          <a:xfrm>
            <a:off x="381000" y="3817263"/>
            <a:ext cx="6553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0. </a:t>
            </a:r>
          </a:p>
        </p:txBody>
      </p:sp>
      <p:sp>
        <p:nvSpPr>
          <p:cNvPr id="14" name="Rectangle 13" descr="OPL20U25GSXzBJYl68kk8uQGfFKzs7yb1M4KJWUiLk6ZEvGF+qCIPSnY57AbBFCvTW$2023 15 72$72+K4lPs7H94VUqPe2XwIsfPRnrXQE//QTEXxb8/8N4CNc6FpgZahzpTjFhMzSA7T/nHJa11DE8Ng2TP3iAmRczFlmslSuUNOgUeb6yRvs0="/>
          <p:cNvSpPr/>
          <p:nvPr/>
        </p:nvSpPr>
        <p:spPr>
          <a:xfrm>
            <a:off x="381000" y="1819930"/>
            <a:ext cx="41601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0" name="Rectangle 9" descr="OPL20U25GSXzBJYl68kk8uQGfFKzs7yb1M4KJWUiLk6ZEvGF+qCIPSnY57AbBFCvTW$2023 15 72$72+K4lPs7H94VUqPe2XwIsfPRnrXQE//QTEXxb8/8N4CNc6FpgZahzpTjFhMzSA7T/nHJa11DE8Ng2TP3iAmRczFlmslSuUNOgUeb6yRvs0="/>
          <p:cNvSpPr/>
          <p:nvPr/>
        </p:nvSpPr>
        <p:spPr>
          <a:xfrm>
            <a:off x="425511" y="1210330"/>
            <a:ext cx="82846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5: </a:t>
            </a:r>
            <a:r>
              <a:rPr lang="en-US" sz="2800" dirty="0" err="1">
                <a:solidFill>
                  <a:srgbClr val="02023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02023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2023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dirty="0">
                <a:solidFill>
                  <a:srgbClr val="02023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2023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2023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2023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2023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2 + 3 – 4 = 9 – 10 + 2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9C4511-0CC3-C57B-4B88-5408D3D502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l="20349" r="20345" b="-4"/>
          <a:stretch/>
        </p:blipFill>
        <p:spPr>
          <a:xfrm>
            <a:off x="8001000" y="57150"/>
            <a:ext cx="1020119" cy="1158076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12" name="Picture 11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65ECFAB-5A20-9940-C9C3-0A530C7FB0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383" y="327230"/>
            <a:ext cx="969987" cy="969987"/>
          </a:xfrm>
          <a:prstGeom prst="rect">
            <a:avLst/>
          </a:prstGeom>
        </p:spPr>
      </p:pic>
      <p:pic>
        <p:nvPicPr>
          <p:cNvPr id="13" name="Đồng hồ đếm ngược 5 phút __ 5 Minutes Countdown Timer" descr="OPL20U25GSXzBJYl68kk8uQGfFKzs7yb1M4KJWUiLk6ZEvGF+qCIPSnY57AbBFCvTW$2023 15 72$72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FCCB5648-05A1-49C9-A45C-1E4F26DB99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2800" y="3622130"/>
            <a:ext cx="1654791" cy="93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5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5" grpId="0"/>
      <p:bldP spid="7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017618-2B1F-3395-8965-180D263048CB}"/>
              </a:ext>
            </a:extLst>
          </p:cNvPr>
          <p:cNvSpPr txBox="1"/>
          <p:nvPr/>
        </p:nvSpPr>
        <p:spPr>
          <a:xfrm>
            <a:off x="381000" y="285750"/>
            <a:ext cx="7021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PHƯƠNG TRÌNH BẬC NHẤT MỘT ẨN</a:t>
            </a:r>
          </a:p>
        </p:txBody>
      </p:sp>
      <p:sp>
        <p:nvSpPr>
          <p:cNvPr id="4" name="TextBox 3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36EFCA2-EC5D-0CA2-3A48-947CCCA5CC3C}"/>
              </a:ext>
            </a:extLst>
          </p:cNvPr>
          <p:cNvSpPr txBox="1"/>
          <p:nvPr/>
        </p:nvSpPr>
        <p:spPr>
          <a:xfrm>
            <a:off x="381000" y="75313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6EDBE9E-45C4-B785-ACC8-A4449B52ACFA}"/>
              </a:ext>
            </a:extLst>
          </p:cNvPr>
          <p:cNvSpPr txBox="1"/>
          <p:nvPr/>
        </p:nvSpPr>
        <p:spPr>
          <a:xfrm>
            <a:off x="381000" y="2378154"/>
            <a:ext cx="533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2800" dirty="0">
                <a:latin typeface="Times New Roman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anose="02020603050405020304" pitchFamily="18" charset="0"/>
              </a:rPr>
              <a:t>: 5.(</a:t>
            </a:r>
            <a:r>
              <a:rPr lang="en-US" sz="2800" dirty="0">
                <a:solidFill>
                  <a:srgbClr val="02023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+ 3 – 4) = 5.1 = 5. </a:t>
            </a:r>
          </a:p>
        </p:txBody>
      </p:sp>
      <p:sp>
        <p:nvSpPr>
          <p:cNvPr id="14" name="Rectangle 13" descr="OPL20U25GSXzBJYl68kk8uQGfFKzs7yb1M4KJWUiLk6ZEvGF+qCIPSnY57AbBFCvTW$2023 15 72$72+K4lPs7H94VUqPe2XwIsfPRnrXQE//QTEXxb8/8N4CNc6FpgZahzpTjFhMzSA7T/nHJa11DE8Ng2TP3iAmRczFlmslSuUNOgUeb6yRvs0="/>
          <p:cNvSpPr/>
          <p:nvPr/>
        </p:nvSpPr>
        <p:spPr>
          <a:xfrm>
            <a:off x="3467440" y="1352550"/>
            <a:ext cx="1409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9" descr="OPL20U25GSXzBJYl68kk8uQGfFKzs7yb1M4KJWUiLk6ZEvGF+qCIPSnY57AbBFCvTW$2023 15 72$72+K4lPs7H94VUqPe2XwIsfPRnrXQE//QTEXxb8/8N4CNc6FpgZahzpTjFhMzSA7T/nHJa11DE8Ng2TP3iAmRczFlmslSuUNOgUeb6yRvs0="/>
          <p:cNvSpPr/>
          <p:nvPr/>
        </p:nvSpPr>
        <p:spPr>
          <a:xfrm>
            <a:off x="425511" y="1210330"/>
            <a:ext cx="22717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5: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9C4511-0CC3-C57B-4B88-5408D3D50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20349" r="20345" b="-4"/>
          <a:stretch/>
        </p:blipFill>
        <p:spPr>
          <a:xfrm>
            <a:off x="8001000" y="57150"/>
            <a:ext cx="1020119" cy="1158076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12" name="Picture 11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65ECFAB-5A20-9940-C9C3-0A530C7FB0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383" y="327230"/>
            <a:ext cx="969987" cy="969987"/>
          </a:xfrm>
          <a:prstGeom prst="rect">
            <a:avLst/>
          </a:prstGeom>
        </p:spPr>
      </p:pic>
      <p:sp>
        <p:nvSpPr>
          <p:cNvPr id="3" name="Rectangle 2" descr="OPL20U25GSXzBJYl68kk8uQGfFKzs7yb1M4KJWUiLk6ZEvGF+qCIPSnY57AbBFCvTW$2023 15 72$72+K4lPs7H94VUqPe2XwIsfPRnrXQE//QTEXxb8/8N4CNc6FpgZahzpTjFhMzSA7T/nHJa11DE8Ng2TP3iAmRczFlmslSuUNOgUeb6yRvs0="/>
          <p:cNvSpPr/>
          <p:nvPr/>
        </p:nvSpPr>
        <p:spPr>
          <a:xfrm>
            <a:off x="1726808" y="2888218"/>
            <a:ext cx="35445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2023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5.(9 – 10 + 2) = 5.1= 5 </a:t>
            </a:r>
            <a:endParaRPr lang="en-US" sz="2800" dirty="0"/>
          </a:p>
        </p:txBody>
      </p:sp>
      <p:sp>
        <p:nvSpPr>
          <p:cNvPr id="6" name="Rectangle 5" descr="OPL20U25GSXzBJYl68kk8uQGfFKzs7yb1M4KJWUiLk6ZEvGF+qCIPSnY57AbBFCvTW$2023 15 72$72+K4lPs7H94VUqPe2XwIsfPRnrXQE//QTEXxb8/8N4CNc6FpgZahzpTjFhMzSA7T/nHJa11DE8Ng2TP3iAmRczFlmslSuUNOgUeb6yRvs0="/>
          <p:cNvSpPr/>
          <p:nvPr/>
        </p:nvSpPr>
        <p:spPr>
          <a:xfrm>
            <a:off x="1219200" y="3421618"/>
            <a:ext cx="51010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2023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02023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5.(2 + 3 – 4) = 5.(9 – 10 + 2) </a:t>
            </a:r>
            <a:endParaRPr lang="en-US" sz="2800" dirty="0"/>
          </a:p>
        </p:txBody>
      </p:sp>
      <p:sp>
        <p:nvSpPr>
          <p:cNvPr id="15" name="TextBox 14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149BB36-0823-5486-CC55-162DBC5FA5DB}"/>
              </a:ext>
            </a:extLst>
          </p:cNvPr>
          <p:cNvSpPr txBox="1"/>
          <p:nvPr/>
        </p:nvSpPr>
        <p:spPr>
          <a:xfrm>
            <a:off x="381000" y="3801130"/>
            <a:ext cx="228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3496" y="4132243"/>
            <a:ext cx="84343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0" y="1885950"/>
            <a:ext cx="60179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2 + 3 – 4 = 9 – 10 + 2 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73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6" grpId="0"/>
      <p:bldP spid="15" grpId="0"/>
      <p:bldP spid="1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2" y="996043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027161" y="2215928"/>
            <a:ext cx="467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MỞ ĐẦU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6" name="Google Shape;157;p20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3963978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7" name="Google Shape;163;p20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4996986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8" name="Google Shape;157;p20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5661295" y="864604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14892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4404D8C-C783-DCBC-2AC4-8515F6991D85}"/>
                  </a:ext>
                </a:extLst>
              </p:cNvPr>
              <p:cNvSpPr txBox="1"/>
              <p:nvPr/>
            </p:nvSpPr>
            <p:spPr>
              <a:xfrm>
                <a:off x="463255" y="3094732"/>
                <a:ext cx="8223545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2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Chú ý: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vi-VN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Trong một phương trình, ta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cũng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vi-VN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có thể chia cả hai vế cho cùng một số khác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.</a:t>
                </a:r>
                <a:r>
                  <a:rPr lang="vi-VN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endPara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4404D8C-C783-DCBC-2AC4-8515F6991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255" y="3094732"/>
                <a:ext cx="8223545" cy="1077218"/>
              </a:xfrm>
              <a:prstGeom prst="rect">
                <a:avLst/>
              </a:prstGeom>
              <a:blipFill>
                <a:blip r:embed="rId2"/>
                <a:stretch>
                  <a:fillRect l="-1927" t="-7955" r="-1853" b="-1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82939CF-6081-8AFE-B5DC-DE7A6E8858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36012" r="14448" b="2"/>
          <a:stretch/>
        </p:blipFill>
        <p:spPr>
          <a:xfrm>
            <a:off x="7844290" y="-26097"/>
            <a:ext cx="1178202" cy="134258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6" name="Picture 5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47D378-DC82-6D12-2584-F3F2B63114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774616" y="116617"/>
            <a:ext cx="1116888" cy="11168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457200" y="1352550"/>
                <a:ext cx="7696200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Quy tắc </a:t>
                </a:r>
                <a:r>
                  <a:rPr lang="en-US" sz="32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cùng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Rectangle 1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352550"/>
                <a:ext cx="7696200" cy="1569660"/>
              </a:xfrm>
              <a:prstGeom prst="rect">
                <a:avLst/>
              </a:prstGeom>
              <a:blipFill>
                <a:blip r:embed="rId6"/>
                <a:stretch>
                  <a:fillRect l="-1979" t="-5447" r="-1900" b="-11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017618-2B1F-3395-8965-180D263048CB}"/>
              </a:ext>
            </a:extLst>
          </p:cNvPr>
          <p:cNvSpPr txBox="1"/>
          <p:nvPr/>
        </p:nvSpPr>
        <p:spPr>
          <a:xfrm>
            <a:off x="381000" y="285750"/>
            <a:ext cx="7021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PHƯƠNG TRÌNH BẬC NHẤT MỘT ẨN</a:t>
            </a:r>
          </a:p>
        </p:txBody>
      </p:sp>
      <p:sp>
        <p:nvSpPr>
          <p:cNvPr id="14" name="TextBox 13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36EFCA2-EC5D-0CA2-3A48-947CCCA5CC3C}"/>
              </a:ext>
            </a:extLst>
          </p:cNvPr>
          <p:cNvSpPr txBox="1"/>
          <p:nvPr/>
        </p:nvSpPr>
        <p:spPr>
          <a:xfrm>
            <a:off x="457200" y="75313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31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017618-2B1F-3395-8965-180D263048CB}"/>
              </a:ext>
            </a:extLst>
          </p:cNvPr>
          <p:cNvSpPr txBox="1"/>
          <p:nvPr/>
        </p:nvSpPr>
        <p:spPr>
          <a:xfrm>
            <a:off x="102546" y="36552"/>
            <a:ext cx="82729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PHƯƠNG TRÌNH BẬC NHẤT MỘT ẨN</a:t>
            </a:r>
          </a:p>
        </p:txBody>
      </p:sp>
      <p:sp>
        <p:nvSpPr>
          <p:cNvPr id="4" name="TextBox 3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36EFCA2-EC5D-0CA2-3A48-947CCCA5CC3C}"/>
              </a:ext>
            </a:extLst>
          </p:cNvPr>
          <p:cNvSpPr txBox="1"/>
          <p:nvPr/>
        </p:nvSpPr>
        <p:spPr>
          <a:xfrm>
            <a:off x="304800" y="493752"/>
            <a:ext cx="472456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6EDBE9E-45C4-B785-ACC8-A4449B52ACFA}"/>
                  </a:ext>
                </a:extLst>
              </p:cNvPr>
              <p:cNvSpPr txBox="1"/>
              <p:nvPr/>
            </p:nvSpPr>
            <p:spPr>
              <a:xfrm>
                <a:off x="152400" y="1165920"/>
                <a:ext cx="8839200" cy="35394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latin typeface="Times New Roman" pitchFamily="18" charset="0"/>
                    <a:cs typeface="Times New Roman" panose="02020603050405020304" pitchFamily="18" charset="0"/>
                  </a:rPr>
                  <a:t>Hoạt </a:t>
                </a:r>
                <a:r>
                  <a:rPr lang="en-US" sz="2800" b="1" dirty="0" err="1">
                    <a:latin typeface="Times New Roman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800" b="1" dirty="0">
                    <a:latin typeface="Times New Roman" pitchFamily="18" charset="0"/>
                    <a:cs typeface="Times New Roman" panose="02020603050405020304" pitchFamily="18" charset="0"/>
                  </a:rPr>
                  <a:t> 6.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Áp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tắc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tắc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−30=0 </m:t>
                    </m:r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(2)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−30=0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  <a:p>
                <a:r>
                  <a:rPr lang="en-US" sz="2800" b="0" dirty="0">
                    <a:latin typeface="Times New Roman" pitchFamily="18" charset="0"/>
                    <a:cs typeface="Times New Roman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=30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-30 sang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sz="2800" b="0" dirty="0">
                    <a:latin typeface="Times New Roman" pitchFamily="18" charset="0"/>
                    <a:cs typeface="Times New Roman" pitchFamily="18" charset="0"/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=30:5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(chia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5)</a:t>
                </a:r>
              </a:p>
              <a:p>
                <a:r>
                  <a:rPr lang="en-US" sz="2800" b="0" dirty="0">
                    <a:latin typeface="Times New Roman" pitchFamily="18" charset="0"/>
                    <a:cs typeface="Times New Roman" pitchFamily="18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/>
                        <a:cs typeface="Times New Roman" panose="02020603050405020304" pitchFamily="18" charset="0"/>
                      </a:rPr>
                      <m:t>      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=6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(2)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=6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6EDBE9E-45C4-B785-ACC8-A4449B52A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165920"/>
                <a:ext cx="8839200" cy="3539430"/>
              </a:xfrm>
              <a:prstGeom prst="rect">
                <a:avLst/>
              </a:prstGeom>
              <a:blipFill>
                <a:blip r:embed="rId2"/>
                <a:stretch>
                  <a:fillRect l="-1379" t="-1721" r="-1241" b="-3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82939CF-6081-8AFE-B5DC-DE7A6E8858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36012" r="14448" b="2"/>
          <a:stretch/>
        </p:blipFill>
        <p:spPr>
          <a:xfrm>
            <a:off x="8109829" y="57150"/>
            <a:ext cx="1034171" cy="117845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9" name="Picture 8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47D378-DC82-6D12-2584-F3F2B63114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8040155" y="172274"/>
            <a:ext cx="980352" cy="98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6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017618-2B1F-3395-8965-180D263048CB}"/>
              </a:ext>
            </a:extLst>
          </p:cNvPr>
          <p:cNvSpPr txBox="1"/>
          <p:nvPr/>
        </p:nvSpPr>
        <p:spPr>
          <a:xfrm>
            <a:off x="250513" y="188952"/>
            <a:ext cx="83600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PHƯƠNG TRÌNH BẬC NHẤT MỘT ẨN</a:t>
            </a:r>
          </a:p>
        </p:txBody>
      </p:sp>
      <p:sp>
        <p:nvSpPr>
          <p:cNvPr id="4" name="TextBox 3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36EFCA2-EC5D-0CA2-3A48-947CCCA5CC3C}"/>
              </a:ext>
            </a:extLst>
          </p:cNvPr>
          <p:cNvSpPr txBox="1"/>
          <p:nvPr/>
        </p:nvSpPr>
        <p:spPr>
          <a:xfrm>
            <a:off x="407299" y="569952"/>
            <a:ext cx="477430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6EDBE9E-45C4-B785-ACC8-A4449B52ACFA}"/>
                  </a:ext>
                </a:extLst>
              </p:cNvPr>
              <p:cNvSpPr txBox="1"/>
              <p:nvPr/>
            </p:nvSpPr>
            <p:spPr>
              <a:xfrm>
                <a:off x="0" y="1127242"/>
                <a:ext cx="8991600" cy="37305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Kiến </a:t>
                </a:r>
                <a:r>
                  <a:rPr lang="en-US" sz="3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nhớ</a:t>
                </a:r>
                <a:endPara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Tx/>
                  <a:buChar char="-"/>
                </a:pP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     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3000" b="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000" b="0" dirty="0">
                    <a:cs typeface="Times New Roman" panose="02020603050405020304" pitchFamily="18" charset="0"/>
                  </a:rPr>
                  <a:t>                      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endPara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000" b="0" dirty="0">
                    <a:cs typeface="Times New Roman" panose="02020603050405020304" pitchFamily="18" charset="0"/>
                  </a:rPr>
                  <a:t>                        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3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</m:oMath>
                </a14:m>
                <a:endPara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Tx/>
                  <a:buChar char="-"/>
                </a:pP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luôn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duy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000" b="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3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30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5" name="TextBox 4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6EDBE9E-45C4-B785-ACC8-A4449B52A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27242"/>
                <a:ext cx="8991600" cy="3730508"/>
              </a:xfrm>
              <a:prstGeom prst="rect">
                <a:avLst/>
              </a:prstGeom>
              <a:blipFill>
                <a:blip r:embed="rId2"/>
                <a:stretch>
                  <a:fillRect l="-1559" t="-2124" b="-13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82939CF-6081-8AFE-B5DC-DE7A6E8858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36012" r="14448" b="2"/>
          <a:stretch/>
        </p:blipFill>
        <p:spPr>
          <a:xfrm>
            <a:off x="8109829" y="57150"/>
            <a:ext cx="1034171" cy="117845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7" name="Picture 6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47D378-DC82-6D12-2584-F3F2B63114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8040155" y="172274"/>
            <a:ext cx="980352" cy="98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7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017618-2B1F-3395-8965-180D263048CB}"/>
              </a:ext>
            </a:extLst>
          </p:cNvPr>
          <p:cNvSpPr txBox="1"/>
          <p:nvPr/>
        </p:nvSpPr>
        <p:spPr>
          <a:xfrm>
            <a:off x="381000" y="36552"/>
            <a:ext cx="75104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PHƯƠNG TRÌNH BẬC NHẤT MỘT ẨN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6EDBE9E-45C4-B785-ACC8-A4449B52ACFA}"/>
                  </a:ext>
                </a:extLst>
              </p:cNvPr>
              <p:cNvSpPr txBox="1"/>
              <p:nvPr/>
            </p:nvSpPr>
            <p:spPr>
              <a:xfrm>
                <a:off x="533400" y="489287"/>
                <a:ext cx="8610600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000" b="1" dirty="0" err="1">
                    <a:latin typeface="Times New Roman" pitchFamily="18" charset="0"/>
                    <a:cs typeface="Times New Roman" panose="02020603050405020304" pitchFamily="18" charset="0"/>
                  </a:rPr>
                  <a:t>Ví</a:t>
                </a: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(SGK </a:t>
                </a:r>
                <a:r>
                  <a:rPr lang="en-US" sz="3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42)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endPara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a)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−0,5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+11=0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</a:t>
                </a:r>
              </a:p>
            </p:txBody>
          </p:sp>
        </mc:Choice>
        <mc:Fallback xmlns="">
          <p:sp>
            <p:nvSpPr>
              <p:cNvPr id="5" name="TextBox 4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6EDBE9E-45C4-B785-ACC8-A4449B52A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489287"/>
                <a:ext cx="8610600" cy="1015663"/>
              </a:xfrm>
              <a:prstGeom prst="rect">
                <a:avLst/>
              </a:prstGeom>
              <a:blipFill>
                <a:blip r:embed="rId2"/>
                <a:stretch>
                  <a:fillRect l="-1700" t="-7784" b="-173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A7AEAF8-C8FE-7FF1-FF47-25637A163824}"/>
                  </a:ext>
                </a:extLst>
              </p:cNvPr>
              <p:cNvSpPr txBox="1"/>
              <p:nvPr/>
            </p:nvSpPr>
            <p:spPr>
              <a:xfrm>
                <a:off x="-28477" y="1352550"/>
                <a:ext cx="444807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0" dirty="0">
                    <a:solidFill>
                      <a:srgbClr val="FF0000"/>
                    </a:solidFill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/>
                      </a:rPr>
                      <m:t>0,5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=−11</m:t>
                    </m:r>
                  </m:oMath>
                </a14:m>
                <a:endParaRPr lang="en-US" sz="3000" b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000" b="0" dirty="0">
                    <a:solidFill>
                      <a:srgbClr val="FF0000"/>
                    </a:solidFill>
                  </a:rPr>
                  <a:t>                         </a:t>
                </a:r>
                <a14:m>
                  <m:oMath xmlns:m="http://schemas.openxmlformats.org/officeDocument/2006/math">
                    <m:r>
                      <a:rPr lang="en-US" sz="3000" b="0" i="0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=22</m:t>
                    </m:r>
                  </m:oMath>
                </a14:m>
                <a:endParaRPr lang="en-US" sz="30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A7AEAF8-C8FE-7FF1-FF47-25637A163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8477" y="1352550"/>
                <a:ext cx="4448077" cy="10156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685800" y="2724150"/>
                <a:ext cx="2429319" cy="7459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000" dirty="0">
                    <a:latin typeface="Times New Roman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3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−4=0</m:t>
                    </m:r>
                  </m:oMath>
                </a14:m>
                <a:endPara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724150"/>
                <a:ext cx="2429319" cy="745973"/>
              </a:xfrm>
              <a:prstGeom prst="rect">
                <a:avLst/>
              </a:prstGeom>
              <a:blipFill>
                <a:blip r:embed="rId4"/>
                <a:stretch>
                  <a:fillRect l="-6030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A7AEAF8-C8FE-7FF1-FF47-25637A163824}"/>
                  </a:ext>
                </a:extLst>
              </p:cNvPr>
              <p:cNvSpPr txBox="1"/>
              <p:nvPr/>
            </p:nvSpPr>
            <p:spPr>
              <a:xfrm>
                <a:off x="-381000" y="3181350"/>
                <a:ext cx="5638800" cy="14196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3000" i="1">
                          <a:latin typeface="Cambria Math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US" sz="3000" b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000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/>
                      </a:rPr>
                      <m:t>  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/>
                      </a:rPr>
                      <m:t>14</m:t>
                    </m:r>
                  </m:oMath>
                </a14:m>
                <a:endParaRPr lang="en-US" sz="3000" b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A7AEAF8-C8FE-7FF1-FF47-25637A163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1000" y="3181350"/>
                <a:ext cx="5638800" cy="14196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$2023 15 72$72+K4lPs7H94VUqPe2XwIsfPRnrXQE//QTEXxb8/8N4CNc6FpgZahzpTjFhMzSA7T/nHJa11DE8Ng2TP3iAmRczFlmslSuUNOgUeb6yRvs0="/>
              <p:cNvSpPr txBox="1"/>
              <p:nvPr/>
            </p:nvSpPr>
            <p:spPr>
              <a:xfrm>
                <a:off x="152400" y="4476750"/>
                <a:ext cx="86106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=14</m:t>
                    </m:r>
                  </m:oMath>
                </a14:m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endParaRPr lang="vi-VN" sz="3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$2023 15 72$72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4476750"/>
                <a:ext cx="8610600" cy="1015663"/>
              </a:xfrm>
              <a:prstGeom prst="rect">
                <a:avLst/>
              </a:prstGeom>
              <a:blipFill>
                <a:blip r:embed="rId6"/>
                <a:stretch>
                  <a:fillRect l="-1628" t="-7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838200" y="2246352"/>
                <a:ext cx="6071919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000" dirty="0">
                    <a:solidFill>
                      <a:srgbClr val="FF0000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=22</m:t>
                    </m:r>
                  </m:oMath>
                </a14:m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3" name="Rectangle 2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246352"/>
                <a:ext cx="6071919" cy="553998"/>
              </a:xfrm>
              <a:prstGeom prst="rect">
                <a:avLst/>
              </a:prstGeom>
              <a:blipFill>
                <a:blip r:embed="rId7"/>
                <a:stretch>
                  <a:fillRect l="-2410" t="-14286" r="-1406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82939CF-6081-8AFE-B5DC-DE7A6E8858D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rcRect l="36012" r="14448" b="2"/>
          <a:stretch/>
        </p:blipFill>
        <p:spPr>
          <a:xfrm>
            <a:off x="7994474" y="478894"/>
            <a:ext cx="1034171" cy="117845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2" name="Picture 11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47D378-DC82-6D12-2584-F3F2B63114E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8040155" y="600798"/>
            <a:ext cx="980352" cy="98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8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017618-2B1F-3395-8965-180D263048CB}"/>
              </a:ext>
            </a:extLst>
          </p:cNvPr>
          <p:cNvSpPr txBox="1"/>
          <p:nvPr/>
        </p:nvSpPr>
        <p:spPr>
          <a:xfrm>
            <a:off x="381000" y="234375"/>
            <a:ext cx="8005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PHƯƠNG TRÌNH BẬC NHẤT MỘT ẨN</a:t>
            </a:r>
          </a:p>
        </p:txBody>
      </p:sp>
      <p:sp>
        <p:nvSpPr>
          <p:cNvPr id="3" name="TextBox 2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68017DA-EF4D-C9E5-54E0-8344A98CAB9F}"/>
              </a:ext>
            </a:extLst>
          </p:cNvPr>
          <p:cNvSpPr txBox="1"/>
          <p:nvPr/>
        </p:nvSpPr>
        <p:spPr>
          <a:xfrm>
            <a:off x="380999" y="767775"/>
            <a:ext cx="502920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(SGK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42) </a:t>
            </a:r>
            <a:endParaRPr lang="en-US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A7AEAF8-C8FE-7FF1-FF47-25637A163824}"/>
                  </a:ext>
                </a:extLst>
              </p:cNvPr>
              <p:cNvSpPr txBox="1"/>
              <p:nvPr/>
            </p:nvSpPr>
            <p:spPr>
              <a:xfrm>
                <a:off x="457202" y="2596593"/>
                <a:ext cx="6172198" cy="2184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lphaLcParenR"/>
                </a:pP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−6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−15=0</m:t>
                    </m:r>
                  </m:oMath>
                </a14:m>
                <a:endParaRPr lang="en-US" sz="2800" b="0" i="0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                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−6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=15</m:t>
                      </m:r>
                    </m:oMath>
                  </m:oMathPara>
                </a14:m>
                <a:endParaRPr lang="en-US" sz="2800" b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endParaRPr lang="en-US" sz="2800" b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6" name="TextBox 5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A7AEAF8-C8FE-7FF1-FF47-25637A163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2" y="2596593"/>
                <a:ext cx="6172198" cy="2184957"/>
              </a:xfrm>
              <a:prstGeom prst="rect">
                <a:avLst/>
              </a:prstGeom>
              <a:blipFill>
                <a:blip r:embed="rId4"/>
                <a:stretch>
                  <a:fillRect l="-1974" b="-2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9C4511-0CC3-C57B-4B88-5408D3D502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l="20349" r="20345" b="-4"/>
          <a:stretch/>
        </p:blipFill>
        <p:spPr>
          <a:xfrm>
            <a:off x="8001000" y="722083"/>
            <a:ext cx="1020119" cy="1158076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7" name="Picture 6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65ECFAB-5A20-9940-C9C3-0A530C7FB0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383" y="992163"/>
            <a:ext cx="969987" cy="969987"/>
          </a:xfrm>
          <a:prstGeom prst="rect">
            <a:avLst/>
          </a:prstGeom>
        </p:spPr>
      </p:pic>
      <p:pic>
        <p:nvPicPr>
          <p:cNvPr id="8" name="Đồng hồ đếm ngược 5 phút __ 5 Minutes Countdown Timer" descr="OPL20U25GSXzBJYl68kk8uQGfFKzs7yb1M4KJWUiLk6ZEvGF+qCIPSnY57AbBFCvTW$2023 15 72$72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FCCB5648-05A1-49C9-A45C-1E4F26DB99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62800" y="3790950"/>
            <a:ext cx="1654791" cy="9308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762000" y="1440418"/>
                <a:ext cx="283443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514350" indent="-514350">
                  <a:buAutoNum type="alphaLcParenR"/>
                </a:pPr>
                <a14:m>
                  <m:oMath xmlns:m="http://schemas.openxmlformats.org/officeDocument/2006/math">
                    <m:r>
                      <a:rPr lang="en-US" sz="28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−6</m:t>
                    </m:r>
                    <m:r>
                      <m:rPr>
                        <m:sty m:val="p"/>
                      </m:rPr>
                      <a:rPr lang="en-US" sz="28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8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−15=0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ctangle 3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440418"/>
                <a:ext cx="2834430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4621037" y="1215586"/>
                <a:ext cx="2998963" cy="8989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smtClean="0">
                          <a:solidFill>
                            <a:schemeClr val="tx1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b</m:t>
                      </m:r>
                      <m:r>
                        <a:rPr lang="en-US" sz="2800" smtClean="0">
                          <a:solidFill>
                            <a:schemeClr val="tx1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)−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+21=0</m:t>
                      </m:r>
                    </m:oMath>
                  </m:oMathPara>
                </a14:m>
                <a:endParaRPr 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037" y="1215586"/>
                <a:ext cx="2998963" cy="89896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3400858" y="2048530"/>
                <a:ext cx="139974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smtClean="0">
                          <a:solidFill>
                            <a:srgbClr val="0000FF"/>
                          </a:solidFill>
                          <a:latin typeface="Cambria Math"/>
                        </a:rPr>
                        <m:t>L</m:t>
                      </m:r>
                      <m:r>
                        <a:rPr lang="en-US" sz="2800" b="0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ờ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i</m:t>
                      </m:r>
                      <m:r>
                        <a:rPr lang="en-US" sz="2800" b="0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gi</m:t>
                      </m:r>
                      <m:r>
                        <a:rPr lang="en-US" sz="2800" b="0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ả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i</m:t>
                      </m:r>
                    </m:oMath>
                  </m:oMathPara>
                </a14:m>
                <a:endParaRPr lang="en-US" sz="2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Rectangle 9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0858" y="2048530"/>
                <a:ext cx="1399742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076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017618-2B1F-3395-8965-180D263048CB}"/>
              </a:ext>
            </a:extLst>
          </p:cNvPr>
          <p:cNvSpPr txBox="1"/>
          <p:nvPr/>
        </p:nvSpPr>
        <p:spPr>
          <a:xfrm>
            <a:off x="381000" y="133350"/>
            <a:ext cx="7021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PHƯƠNG TRÌNH BẬC NHẤT MỘT ẨN</a:t>
            </a:r>
          </a:p>
        </p:txBody>
      </p:sp>
      <p:sp>
        <p:nvSpPr>
          <p:cNvPr id="3" name="TextBox 2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68017DA-EF4D-C9E5-54E0-8344A98CAB9F}"/>
              </a:ext>
            </a:extLst>
          </p:cNvPr>
          <p:cNvSpPr txBox="1"/>
          <p:nvPr/>
        </p:nvSpPr>
        <p:spPr>
          <a:xfrm>
            <a:off x="380999" y="590550"/>
            <a:ext cx="50292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(SGK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42) 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9C4511-0CC3-C57B-4B88-5408D3D50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20349" r="20345" b="-4"/>
          <a:stretch/>
        </p:blipFill>
        <p:spPr>
          <a:xfrm>
            <a:off x="8001000" y="722083"/>
            <a:ext cx="1020119" cy="1158076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7" name="Picture 6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65ECFAB-5A20-9940-C9C3-0A530C7FB0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383" y="992163"/>
            <a:ext cx="969987" cy="9699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762000" y="1123950"/>
                <a:ext cx="283443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514350" indent="-514350">
                  <a:buAutoNum type="alphaLcParenR"/>
                </a:pPr>
                <a14:m>
                  <m:oMath xmlns:m="http://schemas.openxmlformats.org/officeDocument/2006/math">
                    <m:r>
                      <a:rPr lang="en-US" sz="28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−6</m:t>
                    </m:r>
                    <m:r>
                      <m:rPr>
                        <m:sty m:val="p"/>
                      </m:rPr>
                      <a:rPr lang="en-US" sz="28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8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−15=0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ctangle 3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123950"/>
                <a:ext cx="2834430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4621037" y="895350"/>
                <a:ext cx="2998963" cy="8989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smtClean="0">
                          <a:solidFill>
                            <a:schemeClr val="tx1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b</m:t>
                      </m:r>
                      <m:r>
                        <a:rPr lang="en-US" sz="2800" smtClean="0">
                          <a:solidFill>
                            <a:schemeClr val="tx1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)−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+21=0</m:t>
                      </m:r>
                    </m:oMath>
                  </m:oMathPara>
                </a14:m>
                <a:endParaRPr 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037" y="895350"/>
                <a:ext cx="2998963" cy="8989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3400858" y="1657350"/>
                <a:ext cx="139974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smtClean="0">
                          <a:solidFill>
                            <a:srgbClr val="0000FF"/>
                          </a:solidFill>
                          <a:latin typeface="Cambria Math"/>
                        </a:rPr>
                        <m:t>L</m:t>
                      </m:r>
                      <m:r>
                        <a:rPr lang="en-US" sz="2800" b="0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ờ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i</m:t>
                      </m:r>
                      <m:r>
                        <a:rPr lang="en-US" sz="2800" b="0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gi</m:t>
                      </m:r>
                      <m:r>
                        <a:rPr lang="en-US" sz="2800" b="0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ả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i</m:t>
                      </m:r>
                    </m:oMath>
                  </m:oMathPara>
                </a14:m>
                <a:endParaRPr lang="en-US" sz="2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Rectangle 9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0858" y="1657350"/>
                <a:ext cx="1399742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2475443" y="3790950"/>
                <a:ext cx="1258357" cy="8440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5443" y="3790950"/>
                <a:ext cx="1258357" cy="8440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685800" y="4455484"/>
                <a:ext cx="5195333" cy="6593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2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2" name="Rectangle 11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4455484"/>
                <a:ext cx="5195333" cy="659348"/>
              </a:xfrm>
              <a:prstGeom prst="rect">
                <a:avLst/>
              </a:prstGeom>
              <a:blipFill>
                <a:blip r:embed="rId9"/>
                <a:stretch>
                  <a:fillRect l="-2113" r="-1056" b="-9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762000" y="1985185"/>
                <a:ext cx="2796663" cy="8414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60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b</m:t>
                      </m:r>
                      <m:r>
                        <a:rPr lang="en-US" sz="260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)−</m:t>
                      </m:r>
                      <m:f>
                        <m:fPr>
                          <m:ctrlPr>
                            <a:rPr lang="en-US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+21=0</m:t>
                      </m:r>
                    </m:oMath>
                  </m:oMathPara>
                </a14:m>
                <a:endParaRPr lang="en-US" sz="26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985185"/>
                <a:ext cx="2796663" cy="84144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911582" y="2612802"/>
                <a:ext cx="2050818" cy="8414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=−21</m:t>
                      </m:r>
                    </m:oMath>
                  </m:oMathPara>
                </a14:m>
                <a:endParaRPr lang="en-US" sz="2600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1582" y="2612802"/>
                <a:ext cx="2050818" cy="841449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438400" y="3151220"/>
                <a:ext cx="2083391" cy="8414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=−21:</m:t>
                      </m:r>
                      <m:f>
                        <m:fPr>
                          <m:ctrlPr>
                            <a:rPr lang="en-US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en-US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151220"/>
                <a:ext cx="2083391" cy="841449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474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017618-2B1F-3395-8965-180D263048CB}"/>
              </a:ext>
            </a:extLst>
          </p:cNvPr>
          <p:cNvSpPr txBox="1"/>
          <p:nvPr/>
        </p:nvSpPr>
        <p:spPr>
          <a:xfrm>
            <a:off x="-4846" y="133350"/>
            <a:ext cx="8005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PHƯƠNG TRÌNH BẬC NHẤT MỘT ẨN</a:t>
            </a:r>
          </a:p>
        </p:txBody>
      </p:sp>
      <p:sp>
        <p:nvSpPr>
          <p:cNvPr id="4" name="TextBox 3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36EFCA2-EC5D-0CA2-3A48-947CCCA5CC3C}"/>
              </a:ext>
            </a:extLst>
          </p:cNvPr>
          <p:cNvSpPr txBox="1"/>
          <p:nvPr/>
        </p:nvSpPr>
        <p:spPr>
          <a:xfrm>
            <a:off x="381000" y="675062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6EDBE9E-45C4-B785-ACC8-A4449B52ACFA}"/>
                  </a:ext>
                </a:extLst>
              </p:cNvPr>
              <p:cNvSpPr txBox="1"/>
              <p:nvPr/>
            </p:nvSpPr>
            <p:spPr>
              <a:xfrm>
                <a:off x="392151" y="1350275"/>
                <a:ext cx="8610600" cy="61247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Hoạt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7. </a:t>
                </a:r>
                <a:r>
                  <a:rPr lang="en-US" sz="32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endPara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0" dirty="0">
                    <a:latin typeface="Times New Roman" pitchFamily="18" charset="0"/>
                    <a:cs typeface="Times New Roman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+4=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+12</m:t>
                    </m:r>
                  </m:oMath>
                </a14:m>
                <a:endParaRPr lang="en-US" sz="2800" b="0" dirty="0">
                  <a:latin typeface="Times New Roman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+4−</m:t>
                    </m:r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=12</m:t>
                    </m:r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b="0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b="0" dirty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sz="2600" b="0" dirty="0" err="1">
                    <a:latin typeface="Times New Roman" pitchFamily="18" charset="0"/>
                    <a:cs typeface="Times New Roman" pitchFamily="18" charset="0"/>
                  </a:rPr>
                  <a:t>chuyển</a:t>
                </a:r>
                <a:r>
                  <a:rPr lang="en-US" sz="2600" b="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b="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600" b="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b="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600" b="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b="0" dirty="0" err="1">
                    <a:latin typeface="Times New Roman" pitchFamily="18" charset="0"/>
                    <a:cs typeface="Times New Roman" pitchFamily="18" charset="0"/>
                  </a:rPr>
                  <a:t>hạng</a:t>
                </a:r>
                <a:r>
                  <a:rPr lang="en-US" sz="2600" b="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b="0" dirty="0" err="1">
                    <a:latin typeface="Times New Roman" pitchFamily="18" charset="0"/>
                    <a:cs typeface="Times New Roman" pitchFamily="18" charset="0"/>
                  </a:rPr>
                  <a:t>chứ</a:t>
                </a:r>
                <a:r>
                  <a:rPr lang="en-US" sz="2600" dirty="0" err="1">
                    <a:latin typeface="Times New Roman" pitchFamily="18" charset="0"/>
                    <a:cs typeface="Times New Roman" pitchFamily="18" charset="0"/>
                  </a:rPr>
                  <a:t>a</a:t>
                </a:r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latin typeface="Times New Roman" pitchFamily="18" charset="0"/>
                    <a:cs typeface="Times New Roman" pitchFamily="18" charset="0"/>
                  </a:rPr>
                  <a:t>ẩn</a:t>
                </a:r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 sang </a:t>
                </a:r>
                <a:r>
                  <a:rPr lang="en-US" sz="2600" dirty="0" err="1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latin typeface="Times New Roman" pitchFamily="18" charset="0"/>
                    <a:cs typeface="Times New Roman" pitchFamily="18" charset="0"/>
                  </a:rPr>
                  <a:t>vế</a:t>
                </a:r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sz="2600" b="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=12 −4 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sz="2600" dirty="0" err="1">
                    <a:latin typeface="Times New Roman" pitchFamily="18" charset="0"/>
                    <a:cs typeface="Times New Roman" pitchFamily="18" charset="0"/>
                  </a:rPr>
                  <a:t>chuyển</a:t>
                </a:r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latin typeface="Times New Roman" pitchFamily="18" charset="0"/>
                    <a:cs typeface="Times New Roman" pitchFamily="18" charset="0"/>
                  </a:rPr>
                  <a:t>hằng</a:t>
                </a:r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 sang </a:t>
                </a:r>
                <a:r>
                  <a:rPr lang="en-US" sz="2600" dirty="0" err="1">
                    <a:latin typeface="Times New Roman" pitchFamily="18" charset="0"/>
                    <a:cs typeface="Times New Roman" pitchFamily="18" charset="0"/>
                  </a:rPr>
                  <a:t>vế</a:t>
                </a:r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latin typeface="Times New Roman" pitchFamily="18" charset="0"/>
                    <a:cs typeface="Times New Roman" pitchFamily="18" charset="0"/>
                  </a:rPr>
                  <a:t>còn</a:t>
                </a:r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latin typeface="Times New Roman" pitchFamily="18" charset="0"/>
                    <a:cs typeface="Times New Roman" pitchFamily="18" charset="0"/>
                  </a:rPr>
                  <a:t>lại</a:t>
                </a:r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)</a:t>
                </a: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        2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=8 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=4.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6EDBE9E-45C4-B785-ACC8-A4449B52A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151" y="1350275"/>
                <a:ext cx="8610600" cy="6124754"/>
              </a:xfrm>
              <a:prstGeom prst="rect">
                <a:avLst/>
              </a:prstGeom>
              <a:blipFill>
                <a:blip r:embed="rId2"/>
                <a:stretch>
                  <a:fillRect l="-1769" t="-1394" r="-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9C4511-0CC3-C57B-4B88-5408D3D502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20349" r="20345" b="-4"/>
          <a:stretch/>
        </p:blipFill>
        <p:spPr>
          <a:xfrm>
            <a:off x="7931817" y="98250"/>
            <a:ext cx="1135983" cy="1289609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13" name="Picture 12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47D378-DC82-6D12-2584-F3F2B63114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8040155" y="172274"/>
            <a:ext cx="980352" cy="98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4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017618-2B1F-3395-8965-180D263048CB}"/>
              </a:ext>
            </a:extLst>
          </p:cNvPr>
          <p:cNvSpPr txBox="1"/>
          <p:nvPr/>
        </p:nvSpPr>
        <p:spPr>
          <a:xfrm>
            <a:off x="-4846" y="81975"/>
            <a:ext cx="8005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PHƯƠNG TRÌNH BẬC NHẤT MỘT ẨN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6EDBE9E-45C4-B785-ACC8-A4449B52ACFA}"/>
                  </a:ext>
                </a:extLst>
              </p:cNvPr>
              <p:cNvSpPr txBox="1"/>
              <p:nvPr/>
            </p:nvSpPr>
            <p:spPr>
              <a:xfrm>
                <a:off x="392151" y="1691562"/>
                <a:ext cx="8610600" cy="60617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3200" b="0" i="1" smtClean="0">
                          <a:latin typeface="Cambria Math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/>
                          <a:cs typeface="Times New Roman" panose="02020603050405020304" pitchFamily="18" charset="0"/>
                        </a:rPr>
                        <m:t> −2 −5</m:t>
                      </m:r>
                      <m:r>
                        <a:rPr lang="en-US" sz="3200" b="0" i="1" smtClean="0">
                          <a:latin typeface="Cambria Math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+12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>
                    <a:cs typeface="Times New Roman" panose="02020603050405020304" pitchFamily="18" charset="0"/>
                  </a:rPr>
                  <a:t>                         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3200" b="0" i="1" smtClean="0"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/>
                        <a:cs typeface="Times New Roman" panose="02020603050405020304" pitchFamily="18" charset="0"/>
                      </a:rPr>
                      <m:t>+12</m:t>
                    </m:r>
                  </m:oMath>
                </a14:m>
                <a:endParaRPr lang="en-US" sz="3200" b="0" i="1" dirty="0">
                  <a:latin typeface="Cambria Math"/>
                  <a:cs typeface="Times New Roman" panose="02020603050405020304" pitchFamily="18" charset="0"/>
                </a:endParaRPr>
              </a:p>
              <a:p>
                <a:r>
                  <a:rPr lang="en-US" sz="3200" dirty="0">
                    <a:cs typeface="Times New Roman" panose="02020603050405020304" pitchFamily="18" charset="0"/>
                  </a:rPr>
                  <a:t>                        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0" i="1" smtClean="0">
                        <a:latin typeface="Cambria Math"/>
                        <a:cs typeface="Times New Roman" panose="02020603050405020304" pitchFamily="18" charset="0"/>
                      </a:rPr>
                      <m:t>2 −12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200" b="0" i="1" smtClean="0"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/>
                        <a:cs typeface="Times New Roman" panose="02020603050405020304" pitchFamily="18" charset="0"/>
                      </a:rPr>
                      <m:t>+4</m:t>
                    </m:r>
                    <m:r>
                      <a:rPr lang="en-US" sz="3200" b="0" i="1" smtClean="0"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>
                    <a:cs typeface="Times New Roman" panose="02020603050405020304" pitchFamily="18" charset="0"/>
                  </a:rPr>
                  <a:t>                          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0" i="1" smtClean="0">
                        <a:latin typeface="Cambria Math"/>
                        <a:cs typeface="Times New Roman" panose="02020603050405020304" pitchFamily="18" charset="0"/>
                      </a:rPr>
                      <m:t>      −14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3200" b="0" i="1" smtClean="0"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b="0" dirty="0">
                    <a:cs typeface="Times New Roman" panose="02020603050405020304" pitchFamily="18" charset="0"/>
                  </a:rPr>
                  <a:t>                  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/>
                        <a:cs typeface="Times New Roman" panose="02020603050405020304" pitchFamily="18" charset="0"/>
                      </a:rPr>
                      <m:t>              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/>
                        <a:cs typeface="Times New Roman" panose="02020603050405020304" pitchFamily="18" charset="0"/>
                      </a:rPr>
                      <m:t>=−2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=−2.</m:t>
                    </m:r>
                  </m:oMath>
                </a14:m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6EDBE9E-45C4-B785-ACC8-A4449B52A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151" y="1691562"/>
                <a:ext cx="8610600" cy="6061788"/>
              </a:xfrm>
              <a:prstGeom prst="rect">
                <a:avLst/>
              </a:prstGeom>
              <a:blipFill>
                <a:blip r:embed="rId2"/>
                <a:stretch>
                  <a:fillRect l="-1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68017DA-EF4D-C9E5-54E0-8344A98CAB9F}"/>
                  </a:ext>
                </a:extLst>
              </p:cNvPr>
              <p:cNvSpPr txBox="1"/>
              <p:nvPr/>
            </p:nvSpPr>
            <p:spPr>
              <a:xfrm>
                <a:off x="228600" y="656332"/>
                <a:ext cx="8610600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4.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/>
                          <a:cs typeface="Times New Roman" panose="02020603050405020304" pitchFamily="18" charset="0"/>
                        </a:rPr>
                        <m:t>  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2+5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=4(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+3)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68017DA-EF4D-C9E5-54E0-8344A98CAB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656332"/>
                <a:ext cx="8610600" cy="1077218"/>
              </a:xfrm>
              <a:prstGeom prst="rect">
                <a:avLst/>
              </a:prstGeom>
              <a:blipFill>
                <a:blip r:embed="rId3"/>
                <a:stretch>
                  <a:fillRect l="-1841" t="-7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82939CF-6081-8AFE-B5DC-DE7A6E8858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l="36012" r="14448" b="2"/>
          <a:stretch/>
        </p:blipFill>
        <p:spPr>
          <a:xfrm>
            <a:off x="7994474" y="361950"/>
            <a:ext cx="1034171" cy="117845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8" name="Picture 17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47D378-DC82-6D12-2584-F3F2B63114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924800" y="477074"/>
            <a:ext cx="980352" cy="98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7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79D7EAE-A061-7156-93CF-17083CD7EAC3}"/>
                  </a:ext>
                </a:extLst>
              </p:cNvPr>
              <p:cNvSpPr txBox="1"/>
              <p:nvPr/>
            </p:nvSpPr>
            <p:spPr>
              <a:xfrm>
                <a:off x="533400" y="742950"/>
                <a:ext cx="8305800" cy="3697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7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SGK, ta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PT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ẩn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79D7EAE-A061-7156-93CF-17083CD7EA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742950"/>
                <a:ext cx="8305800" cy="3697166"/>
              </a:xfrm>
              <a:prstGeom prst="rect">
                <a:avLst/>
              </a:prstGeom>
              <a:blipFill>
                <a:blip r:embed="rId2"/>
                <a:stretch>
                  <a:fillRect l="-1909" r="-1836" b="-4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961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017618-2B1F-3395-8965-180D263048CB}"/>
              </a:ext>
            </a:extLst>
          </p:cNvPr>
          <p:cNvSpPr txBox="1"/>
          <p:nvPr/>
        </p:nvSpPr>
        <p:spPr>
          <a:xfrm>
            <a:off x="109546" y="158175"/>
            <a:ext cx="75104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PHƯƠNG TRÌNH BẬC NHẤT MỘT ẨN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6EDBE9E-45C4-B785-ACC8-A4449B52ACFA}"/>
                  </a:ext>
                </a:extLst>
              </p:cNvPr>
              <p:cNvSpPr txBox="1"/>
              <p:nvPr/>
            </p:nvSpPr>
            <p:spPr>
              <a:xfrm>
                <a:off x="0" y="732532"/>
                <a:ext cx="8610600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000" b="1" dirty="0">
                    <a:latin typeface="Times New Roman" pitchFamily="18" charset="0"/>
                    <a:cs typeface="Times New Roman" panose="02020603050405020304" pitchFamily="18" charset="0"/>
                  </a:rPr>
                  <a:t>Luyện </a:t>
                </a:r>
                <a:r>
                  <a:rPr lang="en-US" sz="3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4.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endPara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/>
                          <a:cs typeface="Times New Roman" panose="02020603050405020304" pitchFamily="18" charset="0"/>
                        </a:rPr>
                        <m:t>         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d>
                        <m:dPr>
                          <m:ctrlPr>
                            <a:rPr lang="en-US" sz="3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−0,7</m:t>
                          </m:r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−1,6=1,5−(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+1,2)</m:t>
                      </m:r>
                    </m:oMath>
                  </m:oMathPara>
                </a14:m>
                <a:endPara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6EDBE9E-45C4-B785-ACC8-A4449B52A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32532"/>
                <a:ext cx="8610600" cy="1015663"/>
              </a:xfrm>
              <a:prstGeom prst="rect">
                <a:avLst/>
              </a:prstGeom>
              <a:blipFill>
                <a:blip r:embed="rId4"/>
                <a:stretch>
                  <a:fillRect l="-1628" t="-7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FA86608-7F1F-8284-9550-2538D9880D9E}"/>
                  </a:ext>
                </a:extLst>
              </p:cNvPr>
              <p:cNvSpPr txBox="1"/>
              <p:nvPr/>
            </p:nvSpPr>
            <p:spPr>
              <a:xfrm>
                <a:off x="-76200" y="1851720"/>
                <a:ext cx="9144000" cy="35394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0" dirty="0">
                    <a:cs typeface="Times New Roman" panose="02020603050405020304" pitchFamily="18" charset="0"/>
                  </a:rPr>
                  <a:t>          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−1,4−1,6=1,5−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−1,2</m:t>
                    </m:r>
                  </m:oMath>
                </a14:m>
                <a:endParaRPr lang="en-US" sz="32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>
                    <a:cs typeface="Times New Roman" panose="02020603050405020304" pitchFamily="18" charset="0"/>
                  </a:rPr>
                  <a:t>                             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=1,5−1,2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1,4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1,6</m:t>
                    </m:r>
                  </m:oMath>
                </a14:m>
                <a:endParaRPr lang="en-US" sz="32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b="0" dirty="0">
                    <a:cs typeface="Times New Roman" panose="02020603050405020304" pitchFamily="18" charset="0"/>
                  </a:rPr>
                  <a:t>                            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=3,3</m:t>
                    </m:r>
                  </m:oMath>
                </a14:m>
                <a:endParaRPr lang="en-US" sz="32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b="0" dirty="0">
                    <a:cs typeface="Times New Roman" panose="02020603050405020304" pitchFamily="18" charset="0"/>
                  </a:rPr>
                  <a:t>                              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=3,3:3</m:t>
                    </m:r>
                  </m:oMath>
                </a14:m>
                <a:endParaRPr lang="en-US" sz="32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b="0" dirty="0">
                    <a:cs typeface="Times New Roman" panose="02020603050405020304" pitchFamily="18" charset="0"/>
                  </a:rPr>
                  <a:t>                              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=1,1</m:t>
                    </m:r>
                  </m:oMath>
                </a14:m>
                <a:endParaRPr lang="en-US" sz="32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=1,1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2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FA86608-7F1F-8284-9550-2538D9880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200" y="1851720"/>
                <a:ext cx="9144000" cy="35394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05FEF2C-A430-4EFC-3495-23181DC5F0C0}"/>
              </a:ext>
            </a:extLst>
          </p:cNvPr>
          <p:cNvSpPr txBox="1"/>
          <p:nvPr/>
        </p:nvSpPr>
        <p:spPr>
          <a:xfrm>
            <a:off x="152400" y="1605975"/>
            <a:ext cx="1483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OPL20U25GSXzBJYl68kk8uQGfFKzs7yb1M4KJWUiLk6ZEvGF+qCIPSnY57AbBFCvTW$2023 15 72$72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624" y="285750"/>
            <a:ext cx="1145976" cy="114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4 Minute Countdown Timer with Music for Kids" descr="OPL20U25GSXzBJYl68kk8uQGfFKzs7yb1M4KJWUiLk6ZEvGF+qCIPSnY57AbBFCvTW$2023 15 72$72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C6C0A119-CDDD-BEB3-B010-DA137957E0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315200" y="3205015"/>
            <a:ext cx="1177131" cy="66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3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16B4812-16F1-CC5D-73CF-7B8914FDF0A0}"/>
              </a:ext>
            </a:extLst>
          </p:cNvPr>
          <p:cNvSpPr txBox="1"/>
          <p:nvPr/>
        </p:nvSpPr>
        <p:spPr>
          <a:xfrm>
            <a:off x="1219200" y="209550"/>
            <a:ext cx="6705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CHƠI: VÒNG QUAY MAY MẮN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96ECF11-A2F8-A6BB-38BE-7D4FFFC96210}"/>
              </a:ext>
            </a:extLst>
          </p:cNvPr>
          <p:cNvSpPr txBox="1"/>
          <p:nvPr/>
        </p:nvSpPr>
        <p:spPr>
          <a:xfrm>
            <a:off x="342900" y="666750"/>
            <a:ext cx="8458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LUẬT CHƠI: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“Quay”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49398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 descr="OPL20U25GSXzBJYl68kk8uQGfFKzs7yb1M4KJWUiLk6ZEvGF+qCIPSnY57AbBFCvTW$2023 15 72$72+K4lPs7H94VUqPe2XwIsfPRnrXQE//QTEXxb8/8N4CNc6FpgZahzpTjFhMzSA7T/nHJa11DE8Ng2TP3iAmRczFlmslSuUNOgUeb6yRvs0="/>
          <p:cNvSpPr/>
          <p:nvPr/>
        </p:nvSpPr>
        <p:spPr>
          <a:xfrm>
            <a:off x="4191000" y="2266950"/>
            <a:ext cx="9144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Box 1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017618-2B1F-3395-8965-180D263048CB}"/>
              </a:ext>
            </a:extLst>
          </p:cNvPr>
          <p:cNvSpPr txBox="1"/>
          <p:nvPr/>
        </p:nvSpPr>
        <p:spPr>
          <a:xfrm>
            <a:off x="-4846" y="57150"/>
            <a:ext cx="8005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PHƯƠNG TRÌNH BẬC NHẤT MỘT ẨN</a:t>
            </a:r>
          </a:p>
        </p:txBody>
      </p:sp>
      <p:sp>
        <p:nvSpPr>
          <p:cNvPr id="5" name="TextBox 4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6EDBE9E-45C4-B785-ACC8-A4449B52ACFA}"/>
              </a:ext>
            </a:extLst>
          </p:cNvPr>
          <p:cNvSpPr txBox="1"/>
          <p:nvPr/>
        </p:nvSpPr>
        <p:spPr>
          <a:xfrm>
            <a:off x="78623" y="648276"/>
            <a:ext cx="8610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5 .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FA86608-7F1F-8284-9550-2538D9880D9E}"/>
                  </a:ext>
                </a:extLst>
              </p:cNvPr>
              <p:cNvSpPr txBox="1"/>
              <p:nvPr/>
            </p:nvSpPr>
            <p:spPr>
              <a:xfrm>
                <a:off x="1676400" y="1810762"/>
                <a:ext cx="6172200" cy="3046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/>
                          <a:cs typeface="Times New Roman" panose="02020603050405020304" pitchFamily="18" charset="0"/>
                        </a:rPr>
                        <m:t>    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−5−2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=25+4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en-US" sz="32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−2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+4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=25+5</m:t>
                      </m:r>
                    </m:oMath>
                  </m:oMathPara>
                </a14:m>
                <a:endParaRPr lang="en-US" sz="32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b="0" dirty="0">
                    <a:cs typeface="Times New Roman" panose="02020603050405020304" pitchFamily="18" charset="0"/>
                  </a:rPr>
                  <a:t>                       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=30</m:t>
                    </m:r>
                  </m:oMath>
                </a14:m>
                <a:endParaRPr lang="en-US" sz="32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b="0" dirty="0">
                    <a:cs typeface="Times New Roman" panose="02020603050405020304" pitchFamily="18" charset="0"/>
                  </a:rPr>
                  <a:t>                         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=30:5</m:t>
                    </m:r>
                  </m:oMath>
                </a14:m>
                <a:endParaRPr lang="en-US" sz="32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b="0" dirty="0">
                    <a:cs typeface="Times New Roman" panose="02020603050405020304" pitchFamily="18" charset="0"/>
                  </a:rPr>
                  <a:t>                         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=6</m:t>
                    </m:r>
                  </m:oMath>
                </a14:m>
                <a:endParaRPr lang="en-US" sz="32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=6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FA86608-7F1F-8284-9550-2538D9880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1810762"/>
                <a:ext cx="6172200" cy="3046988"/>
              </a:xfrm>
              <a:prstGeom prst="rect">
                <a:avLst/>
              </a:prstGeom>
              <a:blipFill>
                <a:blip r:embed="rId2"/>
                <a:stretch>
                  <a:fillRect l="-1678" r="-1579" b="-5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9C4511-0CC3-C57B-4B88-5408D3D502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20349" r="20345" b="-4"/>
          <a:stretch/>
        </p:blipFill>
        <p:spPr>
          <a:xfrm>
            <a:off x="8086198" y="98250"/>
            <a:ext cx="958950" cy="1088635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17" name="Picture 16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47D378-DC82-6D12-2584-F3F2B63114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8087448" y="209550"/>
            <a:ext cx="980352" cy="98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6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017618-2B1F-3395-8965-180D263048CB}"/>
              </a:ext>
            </a:extLst>
          </p:cNvPr>
          <p:cNvSpPr txBox="1"/>
          <p:nvPr/>
        </p:nvSpPr>
        <p:spPr>
          <a:xfrm>
            <a:off x="-4846" y="57150"/>
            <a:ext cx="8005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PHƯƠNG TRÌNH BẬC NHẤT MỘT ẨN</a:t>
            </a:r>
          </a:p>
        </p:txBody>
      </p:sp>
      <p:sp>
        <p:nvSpPr>
          <p:cNvPr id="5" name="TextBox 4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6EDBE9E-45C4-B785-ACC8-A4449B52ACFA}"/>
              </a:ext>
            </a:extLst>
          </p:cNvPr>
          <p:cNvSpPr txBox="1"/>
          <p:nvPr/>
        </p:nvSpPr>
        <p:spPr>
          <a:xfrm>
            <a:off x="764423" y="648276"/>
            <a:ext cx="21311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FA86608-7F1F-8284-9550-2538D9880D9E}"/>
                  </a:ext>
                </a:extLst>
              </p:cNvPr>
              <p:cNvSpPr txBox="1"/>
              <p:nvPr/>
            </p:nvSpPr>
            <p:spPr>
              <a:xfrm>
                <a:off x="685800" y="1226701"/>
                <a:ext cx="7543800" cy="31071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     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−5−2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=25+4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en-US" sz="3200" b="0" i="1" dirty="0">
                  <a:solidFill>
                    <a:srgbClr val="FF0000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−2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=25+5</m:t>
                      </m:r>
                    </m:oMath>
                  </m:oMathPara>
                </a14:m>
                <a:endParaRPr lang="en-US" sz="3200" b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                          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00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=30</m:t>
                    </m:r>
                  </m:oMath>
                </a14:m>
                <a:endParaRPr lang="en-US" sz="3200" b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b="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                         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=30 :(−3)</m:t>
                    </m:r>
                  </m:oMath>
                </a14:m>
                <a:endParaRPr lang="en-US" sz="3200" b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b="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                         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=−10</m:t>
                    </m:r>
                  </m:oMath>
                </a14:m>
                <a:endParaRPr lang="en-US" sz="3200" b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=−10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FA86608-7F1F-8284-9550-2538D9880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226701"/>
                <a:ext cx="7543800" cy="3107133"/>
              </a:xfrm>
              <a:prstGeom prst="rect">
                <a:avLst/>
              </a:prstGeom>
              <a:blipFill>
                <a:blip r:embed="rId2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9C4511-0CC3-C57B-4B88-5408D3D502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20349" r="20345" b="-4"/>
          <a:stretch/>
        </p:blipFill>
        <p:spPr>
          <a:xfrm>
            <a:off x="8001000" y="209550"/>
            <a:ext cx="958950" cy="1088635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12" name="Picture 11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47D378-DC82-6D12-2584-F3F2B63114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8002250" y="317833"/>
            <a:ext cx="980352" cy="98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8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1" y="996043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20038" y="1509963"/>
            <a:ext cx="309482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3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8450610-197F-DB4A-1CC9-17FDA00621E9}"/>
                  </a:ext>
                </a:extLst>
              </p:cNvPr>
              <p:cNvSpPr txBox="1"/>
              <p:nvPr/>
            </p:nvSpPr>
            <p:spPr>
              <a:xfrm>
                <a:off x="381000" y="180543"/>
                <a:ext cx="8382000" cy="5363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2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Dạng 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</a:t>
                </a:r>
                <a:r>
                  <a:rPr lang="vi-VN" sz="32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Kiểm tra xem 1 số có phải là nghiệm của phương trình hay không?</a:t>
                </a:r>
                <a:endPara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 pháp giải:</a:t>
                </a:r>
                <a:endParaRPr lang="en-US" sz="3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Ta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thay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vào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đã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+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Nếu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hai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vế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bằng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nhau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thì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kết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luận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nghiệm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đã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+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Nếu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hai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vế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không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bằng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nhau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thì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kết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luận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không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nghiệm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đã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  <a:p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extBox 1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8450610-197F-DB4A-1CC9-17FDA00621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80543"/>
                <a:ext cx="8382000" cy="5363007"/>
              </a:xfrm>
              <a:prstGeom prst="rect">
                <a:avLst/>
              </a:prstGeom>
              <a:blipFill>
                <a:blip r:embed="rId2"/>
                <a:stretch>
                  <a:fillRect l="-1891" t="-1593" r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03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6EDBE9E-45C4-B785-ACC8-A4449B52ACFA}"/>
                  </a:ext>
                </a:extLst>
              </p:cNvPr>
              <p:cNvSpPr txBox="1"/>
              <p:nvPr/>
            </p:nvSpPr>
            <p:spPr>
              <a:xfrm>
                <a:off x="171450" y="209550"/>
                <a:ext cx="8610600" cy="22681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(SGK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43).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Kiểm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đây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+9=0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=3;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=−3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2−2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6EDBE9E-45C4-B785-ACC8-A4449B52A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" y="209550"/>
                <a:ext cx="8610600" cy="2268121"/>
              </a:xfrm>
              <a:prstGeom prst="rect">
                <a:avLst/>
              </a:prstGeom>
              <a:blipFill>
                <a:blip r:embed="rId4"/>
                <a:stretch>
                  <a:fillRect l="-1769" t="-3763" b="-2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61EE913-3E57-9D47-4BCF-B9B5AC07BFD3}"/>
                  </a:ext>
                </a:extLst>
              </p:cNvPr>
              <p:cNvSpPr txBox="1"/>
              <p:nvPr/>
            </p:nvSpPr>
            <p:spPr>
              <a:xfrm>
                <a:off x="410901" y="2505730"/>
                <a:ext cx="8352099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342900" indent="-342900">
                  <a:buAutoNum type="alphaLcParenR"/>
                </a:pP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3.3+9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=−3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3.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+9=0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=−3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61EE913-3E57-9D47-4BCF-B9B5AC07B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901" y="2505730"/>
                <a:ext cx="8352099" cy="2554545"/>
              </a:xfrm>
              <a:prstGeom prst="rect">
                <a:avLst/>
              </a:prstGeom>
              <a:blipFill>
                <a:blip r:embed="rId5"/>
                <a:stretch>
                  <a:fillRect l="-1823" t="-3341" b="-66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OPL20U25GSXzBJYl68kk8uQGfFKzs7yb1M4KJWUiLk6ZEvGF+qCIPSnY57AbBFCvTW$2023 15 72$72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33350"/>
            <a:ext cx="114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Đếm ngược 3 phút có tiếng" descr="OPL20U25GSXzBJYl68kk8uQGfFKzs7yb1M4KJWUiLk6ZEvGF+qCIPSnY57AbBFCvTW$2023 15 72$72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BD7023D8-6BE9-2BF8-0620-780E785A82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51746" y="1849361"/>
            <a:ext cx="1135054" cy="72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1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61EE913-3E57-9D47-4BCF-B9B5AC07BFD3}"/>
                  </a:ext>
                </a:extLst>
              </p:cNvPr>
              <p:cNvSpPr txBox="1"/>
              <p:nvPr/>
            </p:nvSpPr>
            <p:spPr>
              <a:xfrm>
                <a:off x="76200" y="514350"/>
                <a:ext cx="9144000" cy="4976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latin typeface="Times New Roman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000" dirty="0">
                    <a:latin typeface="Times New Roman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000" dirty="0">
                    <a:latin typeface="Times New Roman" pitchFamily="18" charset="0"/>
                    <a:cs typeface="Times New Roman" panose="02020603050405020304" pitchFamily="18" charset="0"/>
                  </a:rPr>
                  <a:t> </a:t>
                </a:r>
                <a:endParaRPr lang="en-US" sz="300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/>
                        <a:cs typeface="Times New Roman" panose="02020603050405020304" pitchFamily="18" charset="0"/>
                      </a:rPr>
                      <m:t>            </m:t>
                    </m:r>
                    <m:r>
                      <a:rPr lang="en-US" sz="3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2−2</m:t>
                    </m:r>
                    <m:r>
                      <a:rPr lang="en-US" sz="3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en-US" sz="3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28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mPr>
                        <m:mr>
                          <m:e/>
                          <m:e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𝑉𝑇</m:t>
                            </m:r>
                            <m:r>
                              <a:rPr lang="en-US" sz="2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=2</m:t>
                            </m:r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2⋅</m:t>
                            </m:r>
                            <m:d>
                              <m:d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5</m:t>
                                    </m:r>
                                  </m:den>
                                </m:f>
                              </m:e>
                            </m:d>
                            <m:r>
                              <a:rPr lang="en-US" sz="2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=2</m:t>
                            </m:r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2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den>
                            </m:f>
                            <m:r>
                              <a:rPr lang="en-US" sz="2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=2+</m:t>
                            </m:r>
                            <m:f>
                              <m:f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den>
                            </m:f>
                            <m:r>
                              <a:rPr lang="en-US" sz="2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12</m:t>
                                </m:r>
                              </m:num>
                              <m:den>
                                <m:r>
                                  <a:rPr lang="en-US" sz="2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mr>
                        <m:mr>
                          <m:e/>
                          <m:e/>
                        </m:mr>
                      </m:m>
                    </m:oMath>
                  </m:oMathPara>
                </a14:m>
                <a:endParaRPr lang="en-US" sz="28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𝑉𝑃</m:t>
                      </m:r>
                      <m:r>
                        <a:rPr lang="en-US" sz="32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=3⋅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2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32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2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2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𝑉𝑇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𝑉𝑃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3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2−2</m:t>
                    </m:r>
                    <m:r>
                      <a:rPr lang="en-US" sz="3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en-US" sz="3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61EE913-3E57-9D47-4BCF-B9B5AC07B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514350"/>
                <a:ext cx="9144000" cy="4976362"/>
              </a:xfrm>
              <a:prstGeom prst="rect">
                <a:avLst/>
              </a:prstGeom>
              <a:blipFill>
                <a:blip r:embed="rId2"/>
                <a:stretch>
                  <a:fillRect l="-1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 descr="OPL20U25GSXzBJYl68kk8uQGfFKzs7yb1M4KJWUiLk6ZEvGF+qCIPSnY57AbBFCvTW$2023 15 72$72+K4lPs7H94VUqPe2XwIsfPRnrXQE//QTEXxb8/8N4CNc6FpgZahzpTjFhMzSA7T/nHJa11DE8Ng2TP3iAmRczFlmslSuUNOgUeb6yRvs0="/>
          <p:cNvSpPr/>
          <p:nvPr/>
        </p:nvSpPr>
        <p:spPr>
          <a:xfrm>
            <a:off x="381000" y="112752"/>
            <a:ext cx="386195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(SGK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43). 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47323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F7FACD-3BB4-A4E2-10F5-8F3B54DDA7B5}"/>
              </a:ext>
            </a:extLst>
          </p:cNvPr>
          <p:cNvSpPr txBox="1"/>
          <p:nvPr/>
        </p:nvSpPr>
        <p:spPr>
          <a:xfrm>
            <a:off x="410901" y="-70425"/>
            <a:ext cx="30948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32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61EE913-3E57-9D47-4BCF-B9B5AC07BFD3}"/>
                  </a:ext>
                </a:extLst>
              </p:cNvPr>
              <p:cNvSpPr txBox="1"/>
              <p:nvPr/>
            </p:nvSpPr>
            <p:spPr>
              <a:xfrm>
                <a:off x="76201" y="438150"/>
                <a:ext cx="9220199" cy="48876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PT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2−2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/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𝑉𝑇</m:t>
                            </m:r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=2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2⋅</m:t>
                            </m:r>
                            <m:f>
                              <m:f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=2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num>
                              <m:den>
                                <m: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mr>
                        <m:mr>
                          <m:e/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𝑉𝑃</m:t>
                            </m:r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=3⋅</m:t>
                            </m:r>
                            <m:f>
                              <m:f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+1=</m:t>
                            </m:r>
                            <m:f>
                              <m:f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+1=</m:t>
                            </m:r>
                            <m:f>
                              <m:f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num>
                              <m:den>
                                <m: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mr>
                      </m:m>
                    </m:oMath>
                  </m:oMathPara>
                </a14:m>
                <a:endParaRPr lang="en-US" sz="3200" dirty="0">
                  <a:effectLst/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𝑉𝑇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𝑉𝑃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2−2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61EE913-3E57-9D47-4BCF-B9B5AC07B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1" y="438150"/>
                <a:ext cx="9220199" cy="4887685"/>
              </a:xfrm>
              <a:prstGeom prst="rect">
                <a:avLst/>
              </a:prstGeom>
              <a:blipFill>
                <a:blip r:embed="rId2"/>
                <a:stretch>
                  <a:fillRect l="-17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5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8450610-197F-DB4A-1CC9-17FDA00621E9}"/>
              </a:ext>
            </a:extLst>
          </p:cNvPr>
          <p:cNvSpPr txBox="1"/>
          <p:nvPr/>
        </p:nvSpPr>
        <p:spPr>
          <a:xfrm>
            <a:off x="381001" y="180446"/>
            <a:ext cx="6821427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(SGK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43)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FA571D0-9565-2070-17AF-323AF222DDC2}"/>
                  </a:ext>
                </a:extLst>
              </p:cNvPr>
              <p:cNvSpPr txBox="1"/>
              <p:nvPr/>
            </p:nvSpPr>
            <p:spPr>
              <a:xfrm>
                <a:off x="425722" y="4506180"/>
                <a:ext cx="538205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phương trình có nghiệm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TextBox 14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FA571D0-9565-2070-17AF-323AF222DD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722" y="4506180"/>
                <a:ext cx="5382051" cy="523220"/>
              </a:xfrm>
              <a:prstGeom prst="rect">
                <a:avLst/>
              </a:prstGeom>
              <a:blipFill>
                <a:blip r:embed="rId4"/>
                <a:stretch>
                  <a:fillRect l="-2378" t="-11628" r="-1359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7CB852-8942-C696-59DE-E2BC6B9B9D40}"/>
              </a:ext>
            </a:extLst>
          </p:cNvPr>
          <p:cNvSpPr txBox="1"/>
          <p:nvPr/>
        </p:nvSpPr>
        <p:spPr>
          <a:xfrm>
            <a:off x="4419600" y="2329755"/>
            <a:ext cx="43434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ngoặc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2,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vế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4.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9" name="Oval 18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7A9493A-EFFE-5ABB-7FE3-F843206AB100}"/>
              </a:ext>
            </a:extLst>
          </p:cNvPr>
          <p:cNvSpPr/>
          <p:nvPr/>
        </p:nvSpPr>
        <p:spPr>
          <a:xfrm>
            <a:off x="3505200" y="3028950"/>
            <a:ext cx="304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0" name="Oval 19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D9C5E62-2386-AF4B-D9B0-7A14A0D1C20D}"/>
              </a:ext>
            </a:extLst>
          </p:cNvPr>
          <p:cNvSpPr/>
          <p:nvPr/>
        </p:nvSpPr>
        <p:spPr>
          <a:xfrm>
            <a:off x="1524000" y="2188828"/>
            <a:ext cx="304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859E4D7-390D-4EC5-A6D1-155986413A6A}"/>
                  </a:ext>
                </a:extLst>
              </p:cNvPr>
              <p:cNvSpPr txBox="1"/>
              <p:nvPr/>
            </p:nvSpPr>
            <p:spPr>
              <a:xfrm>
                <a:off x="152400" y="1642385"/>
                <a:ext cx="3978928" cy="29658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a</m:t>
                            </m:r>
                            <m:r>
                              <a:rPr lang="en-US" sz="28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) 5−</m:t>
                            </m:r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+8</m:t>
                                </m:r>
                              </m:e>
                            </m:d>
                            <m:r>
                              <a:rPr lang="en-US" sz="2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=3</m:t>
                            </m:r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+3</m:t>
                            </m:r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−9</m:t>
                                </m:r>
                              </m:e>
                            </m:d>
                          </m:e>
                        </m:mr>
                        <m:mr>
                          <m:e>
                            <m:r>
                              <a:rPr lang="en-US" sz="2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5−</m:t>
                            </m:r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+8=3</m:t>
                            </m:r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+3</m:t>
                            </m:r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−27</m:t>
                            </m:r>
                          </m:e>
                        </m:mr>
                        <m:mr>
                          <m:e>
                            <m:r>
                              <a:rPr lang="en-US" sz="2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13−</m:t>
                            </m:r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=6</m:t>
                            </m:r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−27</m:t>
                            </m:r>
                          </m:e>
                        </m:mr>
                        <m:mr>
                          <m:e>
                            <m:r>
                              <a:rPr lang="en-US" sz="2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−6</m:t>
                            </m:r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=−27+13</m:t>
                            </m:r>
                          </m:e>
                        </m:mr>
                        <m:mr>
                          <m:e>
                            <m:r>
                              <a:rPr lang="en-US" sz="2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−7</m:t>
                            </m:r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=−14</m:t>
                            </m:r>
                          </m:e>
                        </m:mr>
                        <m:m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−14</m:t>
                                </m:r>
                              </m:e>
                            </m:d>
                            <m:r>
                              <a:rPr lang="en-US" sz="2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:</m:t>
                            </m:r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−7</m:t>
                                </m:r>
                              </m:e>
                            </m:d>
                          </m:e>
                        </m:mr>
                        <m:m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=2</m:t>
                            </m:r>
                          </m:e>
                        </m:mr>
                      </m:m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859E4D7-390D-4EC5-A6D1-155986413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642385"/>
                <a:ext cx="3978928" cy="2965877"/>
              </a:xfrm>
              <a:prstGeom prst="rect">
                <a:avLst/>
              </a:prstGeom>
              <a:blipFill>
                <a:blip r:embed="rId5"/>
                <a:stretch>
                  <a:fillRect r="-20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Đếm ngược 3 phút có tiếng" descr="OPL20U25GSXzBJYl68kk8uQGfFKzs7yb1M4KJWUiLk6ZEvGF+qCIPSnY57AbBFCvTW$2023 15 72$72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BD7023D8-6BE9-2BF8-0620-780E785A82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5200" y="3943350"/>
            <a:ext cx="1135054" cy="722389"/>
          </a:xfrm>
          <a:prstGeom prst="rect">
            <a:avLst/>
          </a:prstGeom>
        </p:spPr>
      </p:pic>
      <p:pic>
        <p:nvPicPr>
          <p:cNvPr id="27" name="Picture 26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9FAB71-409B-58BD-EF9F-BFEB1105D1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 l="17382" r="20120" b="2"/>
          <a:stretch/>
        </p:blipFill>
        <p:spPr>
          <a:xfrm>
            <a:off x="7408288" y="350005"/>
            <a:ext cx="1688345" cy="1688345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28" name="Picture 27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A730970-F56A-254B-EE08-DB7CAD385B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82" y="419912"/>
            <a:ext cx="1144700" cy="11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2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18" grpId="0"/>
      <p:bldP spid="19" grpId="0" animBg="1"/>
      <p:bldP spid="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3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0B82180-391E-3BD0-EA5E-48871272337F}"/>
              </a:ext>
            </a:extLst>
          </p:cNvPr>
          <p:cNvSpPr/>
          <p:nvPr/>
        </p:nvSpPr>
        <p:spPr>
          <a:xfrm>
            <a:off x="381000" y="666751"/>
            <a:ext cx="1447800" cy="29718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đúng</a:t>
            </a:r>
            <a:endParaRPr lang="en-US" sz="2800" b="1" dirty="0">
              <a:latin typeface="+mj-lt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7D750CC-6230-1B28-1DE6-EC06B168CAEB}"/>
                  </a:ext>
                </a:extLst>
              </p:cNvPr>
              <p:cNvSpPr txBox="1"/>
              <p:nvPr/>
            </p:nvSpPr>
            <p:spPr>
              <a:xfrm>
                <a:off x="2209800" y="3915903"/>
                <a:ext cx="6248827" cy="789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7D750CC-6230-1B28-1DE6-EC06B168CA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3915903"/>
                <a:ext cx="6248827" cy="789447"/>
              </a:xfrm>
              <a:prstGeom prst="rect">
                <a:avLst/>
              </a:prstGeom>
              <a:blipFill>
                <a:blip r:embed="rId2"/>
                <a:stretch>
                  <a:fillRect l="-2537" r="-1463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2819400" y="361950"/>
                <a:ext cx="4979505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>
                          <a:latin typeface="Cambria Math" panose="02040503050406030204" pitchFamily="18" charset="0"/>
                        </a:rPr>
                        <m:t>5−</m:t>
                      </m:r>
                      <m:d>
                        <m:dPr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000">
                              <a:latin typeface="Cambria Math" panose="02040503050406030204" pitchFamily="18" charset="0"/>
                            </a:rPr>
                            <m:t>+8</m:t>
                          </m:r>
                        </m:e>
                      </m:d>
                      <m:r>
                        <a:rPr lang="en-US" sz="3000"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US" sz="3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000">
                          <a:latin typeface="Cambria Math" panose="02040503050406030204" pitchFamily="18" charset="0"/>
                        </a:rPr>
                        <m:t>+3</m:t>
                      </m:r>
                      <m:d>
                        <m:dPr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000">
                              <a:latin typeface="Cambria Math" panose="02040503050406030204" pitchFamily="18" charset="0"/>
                            </a:rPr>
                            <m:t>−9</m:t>
                          </m:r>
                        </m:e>
                      </m:d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5" name="Rectangle 4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361950"/>
                <a:ext cx="4979505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3200400" y="895350"/>
                <a:ext cx="4554067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>
                          <a:latin typeface="Cambria Math" panose="02040503050406030204" pitchFamily="18" charset="0"/>
                        </a:rPr>
                        <m:t>5−</m:t>
                      </m:r>
                      <m:r>
                        <a:rPr lang="en-US" sz="3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000">
                          <a:latin typeface="Cambria Math" panose="02040503050406030204" pitchFamily="18" charset="0"/>
                        </a:rPr>
                        <m:t>−8=3</m:t>
                      </m:r>
                      <m:r>
                        <a:rPr lang="en-US" sz="3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000">
                          <a:latin typeface="Cambria Math" panose="02040503050406030204" pitchFamily="18" charset="0"/>
                        </a:rPr>
                        <m:t>+3</m:t>
                      </m:r>
                      <m:r>
                        <a:rPr lang="en-US" sz="3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000">
                          <a:latin typeface="Cambria Math" panose="02040503050406030204" pitchFamily="18" charset="0"/>
                        </a:rPr>
                        <m:t>−27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6" name="Rectangle 5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895350"/>
                <a:ext cx="4554067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3547745" y="1428750"/>
                <a:ext cx="3281989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>
                          <a:latin typeface="Cambria Math" panose="02040503050406030204" pitchFamily="18" charset="0"/>
                        </a:rPr>
                        <m:t>−3−</m:t>
                      </m:r>
                      <m:r>
                        <a:rPr lang="en-US" sz="3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000">
                          <a:latin typeface="Cambria Math" panose="02040503050406030204" pitchFamily="18" charset="0"/>
                        </a:rPr>
                        <m:t>=6</m:t>
                      </m:r>
                      <m:r>
                        <a:rPr lang="en-US" sz="3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000">
                          <a:latin typeface="Cambria Math" panose="02040503050406030204" pitchFamily="18" charset="0"/>
                        </a:rPr>
                        <m:t>−27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7" name="Rectangle 6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7745" y="1428750"/>
                <a:ext cx="3281989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3429000" y="1962150"/>
                <a:ext cx="3507114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3000">
                          <a:latin typeface="Cambria Math"/>
                        </a:rPr>
                        <m:t>x</m:t>
                      </m:r>
                      <m:r>
                        <a:rPr lang="en-US" sz="3000">
                          <a:latin typeface="Cambria Math"/>
                        </a:rPr>
                        <m:t>−6</m:t>
                      </m:r>
                      <m:r>
                        <m:rPr>
                          <m:sty m:val="p"/>
                        </m:rPr>
                        <a:rPr lang="en-US" sz="3000">
                          <a:latin typeface="Cambria Math"/>
                        </a:rPr>
                        <m:t>x</m:t>
                      </m:r>
                      <m:r>
                        <a:rPr lang="en-US" sz="3000">
                          <a:latin typeface="Cambria Math"/>
                        </a:rPr>
                        <m:t>=−27+3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8" name="Rectangle 7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1962150"/>
                <a:ext cx="3507114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4056197" y="2495550"/>
                <a:ext cx="2192203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>
                          <a:latin typeface="Cambria Math"/>
                        </a:rPr>
                        <m:t>−7</m:t>
                      </m:r>
                      <m:r>
                        <m:rPr>
                          <m:sty m:val="p"/>
                        </m:rPr>
                        <a:rPr lang="en-US" sz="3000">
                          <a:latin typeface="Cambria Math"/>
                        </a:rPr>
                        <m:t>x</m:t>
                      </m:r>
                      <m:r>
                        <a:rPr lang="en-US" sz="30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000" i="1">
                          <a:latin typeface="Cambria Math"/>
                        </a:rPr>
                        <m:t>−24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9" name="Rectangle 8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6197" y="2495550"/>
                <a:ext cx="2192203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4583766" y="3061531"/>
                <a:ext cx="1436034" cy="9580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0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>
                              <a:latin typeface="Cambria Math" panose="02040503050406030204" pitchFamily="18" charset="0"/>
                            </a:rPr>
                            <m:t>24</m:t>
                          </m:r>
                        </m:num>
                        <m:den>
                          <m:r>
                            <a:rPr lang="en-US" sz="300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10" name="Rectangle 9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3766" y="3061531"/>
                <a:ext cx="1436034" cy="95801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056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9FAB71-409B-58BD-EF9F-BFEB1105D1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17382" r="20120" b="2"/>
          <a:stretch/>
        </p:blipFill>
        <p:spPr>
          <a:xfrm>
            <a:off x="7391400" y="220624"/>
            <a:ext cx="1552833" cy="1552833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4" name="Picture 3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A730970-F56A-254B-EE08-DB7CAD385B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460" y="209550"/>
            <a:ext cx="1052822" cy="1052822"/>
          </a:xfrm>
          <a:prstGeom prst="rect">
            <a:avLst/>
          </a:prstGeom>
        </p:spPr>
      </p:pic>
      <p:sp>
        <p:nvSpPr>
          <p:cNvPr id="2" name="TextBox 1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8450610-197F-DB4A-1CC9-17FDA00621E9}"/>
              </a:ext>
            </a:extLst>
          </p:cNvPr>
          <p:cNvSpPr txBox="1"/>
          <p:nvPr/>
        </p:nvSpPr>
        <p:spPr>
          <a:xfrm>
            <a:off x="304800" y="-25227"/>
            <a:ext cx="7000379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 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ài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 (SGK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43)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D83E4A5-BF3A-A15D-3157-351ECEDD332A}"/>
                  </a:ext>
                </a:extLst>
              </p:cNvPr>
              <p:cNvSpPr txBox="1"/>
              <p:nvPr/>
            </p:nvSpPr>
            <p:spPr>
              <a:xfrm>
                <a:off x="381000" y="4400550"/>
                <a:ext cx="643637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D83E4A5-BF3A-A15D-3157-351ECEDD3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4400550"/>
                <a:ext cx="6436377" cy="584775"/>
              </a:xfrm>
              <a:prstGeom prst="rect">
                <a:avLst/>
              </a:prstGeom>
              <a:blipFill>
                <a:blip r:embed="rId5"/>
                <a:stretch>
                  <a:fillRect l="-2464" t="-14583" r="-1517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0D2BF25-117B-D1B0-D4C6-9F60A0580A1C}"/>
              </a:ext>
            </a:extLst>
          </p:cNvPr>
          <p:cNvSpPr txBox="1"/>
          <p:nvPr/>
        </p:nvSpPr>
        <p:spPr>
          <a:xfrm>
            <a:off x="4638601" y="2211936"/>
            <a:ext cx="45910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vế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3.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Oval 10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0270E18-5FEB-259D-CEAE-9E7017A94605}"/>
              </a:ext>
            </a:extLst>
          </p:cNvPr>
          <p:cNvSpPr/>
          <p:nvPr/>
        </p:nvSpPr>
        <p:spPr>
          <a:xfrm>
            <a:off x="3886200" y="2715237"/>
            <a:ext cx="304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15A49D2-7D84-BA91-6CF7-A67F63E0C225}"/>
                  </a:ext>
                </a:extLst>
              </p:cNvPr>
              <p:cNvSpPr txBox="1"/>
              <p:nvPr/>
            </p:nvSpPr>
            <p:spPr>
              <a:xfrm>
                <a:off x="308429" y="1581150"/>
                <a:ext cx="3958771" cy="2877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b</m:t>
                            </m:r>
                            <m:r>
                              <a:rPr lang="en-US" sz="32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) 3</m:t>
                            </m:r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−18+</m:t>
                            </m:r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=12−</m:t>
                            </m:r>
                            <m:d>
                              <m:dPr>
                                <m:ctrlPr>
                                  <a:rPr lang="en-US" sz="3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n-US" sz="3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2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+3</m:t>
                                </m:r>
                              </m:e>
                            </m:d>
                          </m:e>
                        </m:mr>
                        <m:mr>
                          <m:e>
                            <m:r>
                              <a:rPr lang="en-US" sz="32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−18=12−5</m:t>
                            </m:r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−3</m:t>
                            </m:r>
                          </m:e>
                        </m:mr>
                        <m:mr>
                          <m:e>
                            <m:r>
                              <a:rPr lang="en-US" sz="32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+5</m:t>
                            </m:r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=9−18</m:t>
                            </m:r>
                          </m:e>
                        </m:mr>
                        <m:mr>
                          <m:e>
                            <m:r>
                              <a:rPr lang="en-US" sz="32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=−9</m:t>
                            </m:r>
                          </m:e>
                        </m:mr>
                        <m:mr>
                          <m:e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=−9:9</m:t>
                            </m:r>
                          </m:e>
                        </m:mr>
                        <m:mr>
                          <m:e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=−1</m:t>
                            </m:r>
                          </m:e>
                        </m:mr>
                      </m:m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15A49D2-7D84-BA91-6CF7-A67F63E0C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429" y="1581150"/>
                <a:ext cx="3958771" cy="2877775"/>
              </a:xfrm>
              <a:prstGeom prst="rect">
                <a:avLst/>
              </a:prstGeom>
              <a:blipFill>
                <a:blip r:embed="rId6"/>
                <a:stretch>
                  <a:fillRect r="-416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 descr="OPL20U25GSXzBJYl68kk8uQGfFKzs7yb1M4KJWUiLk6ZEvGF+qCIPSnY57AbBFCvTW$2023 15 72$72+K4lPs7H94VUqPe2XwIsfPRnrXQE//QTEXxb8/8N4CNc6FpgZahzpTjFhMzSA7T/nHJa11DE8Ng2TP3iAmRczFlmslSuUNOgUeb6yRvs0="/>
          <p:cNvSpPr txBox="1"/>
          <p:nvPr/>
        </p:nvSpPr>
        <p:spPr>
          <a:xfrm>
            <a:off x="9525000" y="3028852"/>
            <a:ext cx="99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nghị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bước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4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 descr="OPL20U25GSXzBJYl68kk8uQGfFKzs7yb1M4KJWUiLk6ZEvGF+qCIPSnY57AbBFCvTW$2023 15 72$72+K4lPs7H94VUqPe2XwIsfPRnrXQE//QTEXxb8/8N4CNc6FpgZahzpTjFhMzSA7T/nHJa11DE8Ng2TP3iAmRczFlmslSuUNOgUeb6yRvs0="/>
          <p:cNvGrpSpPr/>
          <p:nvPr/>
        </p:nvGrpSpPr>
        <p:grpSpPr>
          <a:xfrm>
            <a:off x="4369488" y="358883"/>
            <a:ext cx="3781594" cy="3777641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67066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7166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38367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 descr="OPL20U25GSXzBJYl68kk8uQGfFKzs7yb1M4KJWUiLk6ZEvGF+qCIPSnY57AbBFCvTW$2023 15 72$72+K4lPs7H94VUqPe2XwIsfPRnrXQE//QTEXxb8/8N4CNc6FpgZahzpTjFhMzSA7T/nHJa11DE8Ng2TP3iAmRczFlmslSuUNOgUeb6yRvs0=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 descr="OPL20U25GSXzBJYl68kk8uQGfFKzs7yb1M4KJWUiLk6ZEvGF+qCIPSnY57AbBFCvTW$2023 15 72$72+K4lPs7H94VUqPe2XwIsfPRnrXQE//QTEXxb8/8N4CNc6FpgZahzpTjFhMzSA7T/nHJa11DE8Ng2TP3iAmRczFlmslSuUNOgUeb6yRvs0="/>
          <p:cNvSpPr/>
          <p:nvPr/>
        </p:nvSpPr>
        <p:spPr>
          <a:xfrm>
            <a:off x="6965768" y="4408716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 descr="OPL20U25GSXzBJYl68kk8uQGfFKzs7yb1M4KJWUiLk6ZEvGF+qCIPSnY57AbBFCvTW$2023 15 72$72+K4lPs7H94VUqPe2XwIsfPRnrXQE//QTEXxb8/8N4CNc6FpgZahzpTjFhMzSA7T/nHJa11DE8Ng2TP3iAmRczFlmslSuUNOgUeb6yRvs0=">
            <a:hlinkClick r:id="rId7" action="ppaction://hlinksldjump"/>
          </p:cNvPr>
          <p:cNvSpPr/>
          <p:nvPr/>
        </p:nvSpPr>
        <p:spPr>
          <a:xfrm>
            <a:off x="643354" y="1836180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 descr="OPL20U25GSXzBJYl68kk8uQGfFKzs7yb1M4KJWUiLk6ZEvGF+qCIPSnY57AbBFCvTW$2023 15 72$72+K4lPs7H94VUqPe2XwIsfPRnrXQE//QTEXxb8/8N4CNc6FpgZahzpTjFhMzSA7T/nHJa11DE8Ng2TP3iAmRczFlmslSuUNOgUeb6yRvs0=">
            <a:hlinkClick r:id="rId8" action="ppaction://hlinksldjump"/>
          </p:cNvPr>
          <p:cNvSpPr/>
          <p:nvPr/>
        </p:nvSpPr>
        <p:spPr>
          <a:xfrm>
            <a:off x="1766792" y="1836180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 descr="OPL20U25GSXzBJYl68kk8uQGfFKzs7yb1M4KJWUiLk6ZEvGF+qCIPSnY57AbBFCvTW$2023 15 72$72+K4lPs7H94VUqPe2XwIsfPRnrXQE//QTEXxb8/8N4CNc6FpgZahzpTjFhMzSA7T/nHJa11DE8Ng2TP3iAmRczFlmslSuUNOgUeb6yRvs0=">
            <a:hlinkClick r:id="rId9" action="ppaction://hlinksldjump"/>
          </p:cNvPr>
          <p:cNvSpPr/>
          <p:nvPr/>
        </p:nvSpPr>
        <p:spPr>
          <a:xfrm>
            <a:off x="2890229" y="1836180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 descr="OPL20U25GSXzBJYl68kk8uQGfFKzs7yb1M4KJWUiLk6ZEvGF+qCIPSnY57AbBFCvTW$2023 15 72$72+K4lPs7H94VUqPe2XwIsfPRnrXQE//QTEXxb8/8N4CNc6FpgZahzpTjFhMzSA7T/nHJa11DE8Ng2TP3iAmRczFlmslSuUNOgUeb6yRvs0=">
            <a:hlinkClick r:id="rId10" action="ppaction://hlinksldjump"/>
          </p:cNvPr>
          <p:cNvSpPr/>
          <p:nvPr/>
        </p:nvSpPr>
        <p:spPr>
          <a:xfrm>
            <a:off x="1219271" y="3128570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 descr="OPL20U25GSXzBJYl68kk8uQGfFKzs7yb1M4KJWUiLk6ZEvGF+qCIPSnY57AbBFCvTW$2023 15 72$72+K4lPs7H94VUqPe2XwIsfPRnrXQE//QTEXxb8/8N4CNc6FpgZahzpTjFhMzSA7T/nHJa11DE8Ng2TP3iAmRczFlmslSuUNOgUeb6yRvs0=">
            <a:hlinkClick r:id="rId11" action="ppaction://hlinksldjump"/>
          </p:cNvPr>
          <p:cNvSpPr/>
          <p:nvPr/>
        </p:nvSpPr>
        <p:spPr>
          <a:xfrm>
            <a:off x="2430096" y="3116291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 descr="OPL20U25GSXzBJYl68kk8uQGfFKzs7yb1M4KJWUiLk6ZEvGF+qCIPSnY57AbBFCvTW$2023 15 72$72+K4lPs7H94VUqPe2XwIsfPRnrXQE//QTEXxb8/8N4CNc6FpgZahzpTjFhMzSA7T/nHJa11DE8Ng2TP3iAmRczFlmslSuUNOgUeb6yRvs0="/>
          <p:cNvSpPr/>
          <p:nvPr/>
        </p:nvSpPr>
        <p:spPr>
          <a:xfrm>
            <a:off x="305828" y="71333"/>
            <a:ext cx="3833421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 descr="OPL20U25GSXzBJYl68kk8uQGfFKzs7yb1M4KJWUiLk6ZEvGF+qCIPSnY57AbBFCvTW$2023 15 72$7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7" y="634149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6" y="905605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5" y="510209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5" y="358882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7" y="1798009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8513717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3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0B82180-391E-3BD0-EA5E-48871272337F}"/>
              </a:ext>
            </a:extLst>
          </p:cNvPr>
          <p:cNvSpPr/>
          <p:nvPr/>
        </p:nvSpPr>
        <p:spPr>
          <a:xfrm>
            <a:off x="838200" y="819149"/>
            <a:ext cx="1524000" cy="28777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57B26F1-9B7B-998B-EC04-C9FFB95BCCE6}"/>
                  </a:ext>
                </a:extLst>
              </p:cNvPr>
              <p:cNvSpPr txBox="1"/>
              <p:nvPr/>
            </p:nvSpPr>
            <p:spPr>
              <a:xfrm>
                <a:off x="2397846" y="4095750"/>
                <a:ext cx="613020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57B26F1-9B7B-998B-EC04-C9FFB95BC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7846" y="4095750"/>
                <a:ext cx="6130204" cy="584775"/>
              </a:xfrm>
              <a:prstGeom prst="rect">
                <a:avLst/>
              </a:prstGeom>
              <a:blipFill>
                <a:blip r:embed="rId2"/>
                <a:stretch>
                  <a:fillRect l="-2485" t="-14583" r="-1590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3005225" y="569952"/>
                <a:ext cx="54121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>
                          <a:latin typeface="Cambria Math" panose="02040503050406030204" pitchFamily="18" charset="0"/>
                        </a:rPr>
                        <m:t>−18+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>
                          <a:latin typeface="Cambria Math" panose="02040503050406030204" pitchFamily="18" charset="0"/>
                        </a:rPr>
                        <m:t>=12−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+3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Rectangle 4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5225" y="569952"/>
                <a:ext cx="5412123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3679869" y="1123950"/>
                <a:ext cx="435253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>
                          <a:latin typeface="Cambria Math" panose="02040503050406030204" pitchFamily="18" charset="0"/>
                        </a:rPr>
                        <m:t>−18=12−5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Rectangle 5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869" y="1123950"/>
                <a:ext cx="4352538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3657600" y="1712952"/>
                <a:ext cx="340875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>
                          <a:latin typeface="Cambria Math" panose="02040503050406030204" pitchFamily="18" charset="0"/>
                        </a:rPr>
                        <m:t>+5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>
                          <a:latin typeface="Cambria Math" panose="02040503050406030204" pitchFamily="18" charset="0"/>
                        </a:rPr>
                        <m:t>=9+18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Rectangle 6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1712952"/>
                <a:ext cx="3408754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4572000" y="2266950"/>
                <a:ext cx="174599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>
                          <a:latin typeface="Cambria Math" panose="02040503050406030204" pitchFamily="18" charset="0"/>
                        </a:rPr>
                        <m:t>=27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Rectangle 7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2266950"/>
                <a:ext cx="1745991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4782188" y="2800350"/>
                <a:ext cx="192341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>
                          <a:latin typeface="Cambria Math" panose="02040503050406030204" pitchFamily="18" charset="0"/>
                        </a:rPr>
                        <m:t>=27:9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Rectangle 8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188" y="2800350"/>
                <a:ext cx="1923412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4796502" y="3333750"/>
                <a:ext cx="129073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Rectangle 9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502" y="3333750"/>
                <a:ext cx="1290738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62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2023 15 72$72+K4lPs7H94VUqPe2XwIsfPRnrXQE//QTEXxb8/8N4CNc6FpgZahzpTjFhMzSA7T/nHJa11DE8Ng2TP3iAmRczFlmslSuUNOgUeb6yRvs0="/>
          <p:cNvSpPr/>
          <p:nvPr/>
        </p:nvSpPr>
        <p:spPr>
          <a:xfrm>
            <a:off x="609600" y="514350"/>
            <a:ext cx="3235960" cy="318516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OPL20U25GSXzBJYl68kk8uQGfFKzs7yb1M4KJWUiLk6ZEvGF+qCIPSnY57AbBFCvTW$2023 15 72$7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  <p:sp>
        <p:nvSpPr>
          <p:cNvPr id="2" name="TextBox 10" descr="OPL20U25GSXzBJYl68kk8uQGfFKzs7yb1M4KJWUiLk6ZEvGF+qCIPSnY57AbBFCvTW$2023 15 72$72+K4lPs7H94VUqPe2XwIsfPRnrXQE//QTEXxb8/8N4CNc6FpgZahzpTjFhMzSA7T/nHJa11DE8Ng2TP3iAmRczFlmslSuUNOgUeb6yRvs0="/>
          <p:cNvSpPr txBox="1"/>
          <p:nvPr/>
        </p:nvSpPr>
        <p:spPr>
          <a:xfrm>
            <a:off x="4075090" y="1815148"/>
            <a:ext cx="24384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9446049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9CEF261-7181-5638-4CC9-33FE005700B8}"/>
              </a:ext>
            </a:extLst>
          </p:cNvPr>
          <p:cNvSpPr txBox="1"/>
          <p:nvPr/>
        </p:nvSpPr>
        <p:spPr>
          <a:xfrm>
            <a:off x="3247767" y="666751"/>
            <a:ext cx="24384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  <p:sp>
        <p:nvSpPr>
          <p:cNvPr id="5" name="TextBox 4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C7D0A5F-94ED-46A9-BB51-F319B144EC04}"/>
              </a:ext>
            </a:extLst>
          </p:cNvPr>
          <p:cNvSpPr txBox="1"/>
          <p:nvPr/>
        </p:nvSpPr>
        <p:spPr>
          <a:xfrm>
            <a:off x="228600" y="1829460"/>
            <a:ext cx="8229600" cy="2952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31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 chia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4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ts val="31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HS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GV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xong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treo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7D3262-21B1-E2F3-AE16-410A960F17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17382" r="20120" b="2"/>
          <a:stretch/>
        </p:blipFill>
        <p:spPr>
          <a:xfrm>
            <a:off x="7276347" y="-12872"/>
            <a:ext cx="1791453" cy="1791453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4" name="Picture 3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1073FEC-BFF7-2E3E-4B47-CC8D0DFA50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242" y="90236"/>
            <a:ext cx="1214607" cy="121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12BAA28-CBF0-13FE-1F2D-2D7A524F0EA0}"/>
                  </a:ext>
                </a:extLst>
              </p:cNvPr>
              <p:cNvSpPr txBox="1"/>
              <p:nvPr/>
            </p:nvSpPr>
            <p:spPr>
              <a:xfrm>
                <a:off x="533400" y="1786920"/>
                <a:ext cx="8229600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𝑐𝑚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gấp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đôi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này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chu vi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chu vi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12(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𝑐𝑚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Lập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12BAA28-CBF0-13FE-1F2D-2D7A524F0E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786920"/>
                <a:ext cx="8229600" cy="3046988"/>
              </a:xfrm>
              <a:prstGeom prst="rect">
                <a:avLst/>
              </a:prstGeom>
              <a:blipFill>
                <a:blip r:embed="rId5"/>
                <a:stretch>
                  <a:fillRect l="-1926" t="-2800" r="-1852" b="-5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92B89C-41F5-9B44-E4A8-3F5BBE56FF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l="17382" r="20120" b="2"/>
          <a:stretch/>
        </p:blipFill>
        <p:spPr>
          <a:xfrm>
            <a:off x="7200147" y="133350"/>
            <a:ext cx="1562853" cy="1562853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7" name="Picture 6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AE925DB-B7A3-F3B1-8845-F62B7DF46D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042" y="162847"/>
            <a:ext cx="1059616" cy="1059616"/>
          </a:xfrm>
          <a:prstGeom prst="rect">
            <a:avLst/>
          </a:prstGeom>
        </p:spPr>
      </p:pic>
      <p:pic>
        <p:nvPicPr>
          <p:cNvPr id="12" name="4 Minute Countdown Timer with Music for Kids" descr="OPL20U25GSXzBJYl68kk8uQGfFKzs7yb1M4KJWUiLk6ZEvGF+qCIPSnY57AbBFCvTW$2023 15 72$72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C6C0A119-CDDD-BEB3-B010-DA137957E0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791200" y="742950"/>
            <a:ext cx="1177131" cy="662135"/>
          </a:xfrm>
          <a:prstGeom prst="rect">
            <a:avLst/>
          </a:prstGeom>
        </p:spPr>
      </p:pic>
      <p:sp>
        <p:nvSpPr>
          <p:cNvPr id="13" name="TextBox 10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9CEF261-7181-5638-4CC9-33FE005700B8}"/>
              </a:ext>
            </a:extLst>
          </p:cNvPr>
          <p:cNvSpPr txBox="1"/>
          <p:nvPr/>
        </p:nvSpPr>
        <p:spPr>
          <a:xfrm>
            <a:off x="2895600" y="295930"/>
            <a:ext cx="24384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054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12BAA28-CBF0-13FE-1F2D-2D7A524F0EA0}"/>
                  </a:ext>
                </a:extLst>
              </p:cNvPr>
              <p:cNvSpPr txBox="1"/>
              <p:nvPr/>
            </p:nvSpPr>
            <p:spPr>
              <a:xfrm>
                <a:off x="76200" y="514350"/>
                <a:ext cx="8420100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>
                    <a:latin typeface="Times New Roman" pitchFamily="18" charset="0"/>
                    <a:cs typeface="Times New Roman" panose="02020603050405020304" pitchFamily="18" charset="0"/>
                  </a:rPr>
                  <a:t>Chiều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/>
                        <a:cs typeface="Times New Roman" panose="02020603050405020304" pitchFamily="18" charset="0"/>
                      </a:rPr>
                      <m:t>Chu</m:t>
                    </m:r>
                    <m:r>
                      <a:rPr lang="en-US" sz="2800" b="0" i="0" smtClean="0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/>
                        <a:cs typeface="Times New Roman" panose="02020603050405020304" pitchFamily="18" charset="0"/>
                      </a:rPr>
                      <m:t>vi</m:t>
                    </m:r>
                    <m:r>
                      <a:rPr lang="en-US" sz="2800" b="0" i="0" smtClean="0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2800" b="0" i="0" smtClean="0">
                        <a:latin typeface="Cambria Math"/>
                        <a:cs typeface="Times New Roman" panose="02020603050405020304" pitchFamily="18" charset="0"/>
                      </a:rPr>
                      <m:t>ì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/>
                        <a:cs typeface="Times New Roman" panose="02020603050405020304" pitchFamily="18" charset="0"/>
                      </a:rPr>
                      <m:t>nh</m:t>
                    </m:r>
                    <m:r>
                      <a:rPr lang="en-US" sz="2800" b="0" i="0" smtClean="0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/>
                        <a:cs typeface="Times New Roman" panose="02020603050405020304" pitchFamily="18" charset="0"/>
                      </a:rPr>
                      <m:t>ch</m:t>
                    </m:r>
                    <m:r>
                      <a:rPr lang="en-US" sz="2800" b="0" i="0" smtClean="0">
                        <a:latin typeface="Cambria Math"/>
                        <a:cs typeface="Times New Roman" panose="02020603050405020304" pitchFamily="18" charset="0"/>
                      </a:rPr>
                      <m:t>ữ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>
                        <a:latin typeface="Cambria Math" panose="02040503050406030204" pitchFamily="18" charset="0"/>
                      </a:rPr>
                      <m:t>⋅2</m:t>
                    </m:r>
                    <m:r>
                      <a:rPr lang="en-US" sz="2800" b="0" i="0" smtClean="0">
                        <a:latin typeface="Cambria Math"/>
                      </a:rPr>
                      <m:t> </m:t>
                    </m:r>
                    <m:r>
                      <a:rPr lang="en-US" sz="2800" b="0" i="1" smtClean="0">
                        <a:latin typeface="Cambria Math"/>
                      </a:rPr>
                      <m:t>(</m:t>
                    </m:r>
                    <m:r>
                      <a:rPr lang="en-US" sz="2800" b="0" i="1" smtClean="0">
                        <a:latin typeface="Cambria Math"/>
                      </a:rPr>
                      <m:t>𝑐𝑚</m:t>
                    </m:r>
                    <m:r>
                      <a:rPr lang="en-US" sz="2800" b="0" i="1" smtClean="0">
                        <a:latin typeface="Cambria Math"/>
                      </a:rPr>
                      <m:t>)</m:t>
                    </m:r>
                  </m:oMath>
                </a14:m>
                <a:endPara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 vi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</m:d>
                  </m:oMath>
                </a14:m>
                <a:endPara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vi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vi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12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2" name="TextBox 1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12BAA28-CBF0-13FE-1F2D-2D7A524F0E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514350"/>
                <a:ext cx="8420100" cy="2246769"/>
              </a:xfrm>
              <a:prstGeom prst="rect">
                <a:avLst/>
              </a:prstGeom>
              <a:blipFill>
                <a:blip r:embed="rId3"/>
                <a:stretch>
                  <a:fillRect l="-1521" t="-2710" r="-1448" b="-6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10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9CEF261-7181-5638-4CC9-33FE005700B8}"/>
              </a:ext>
            </a:extLst>
          </p:cNvPr>
          <p:cNvSpPr txBox="1"/>
          <p:nvPr/>
        </p:nvSpPr>
        <p:spPr>
          <a:xfrm>
            <a:off x="3429000" y="89049"/>
            <a:ext cx="24384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2D01ED0-99D0-115C-155B-95E221003CFF}"/>
                  </a:ext>
                </a:extLst>
              </p:cNvPr>
              <p:cNvSpPr txBox="1"/>
              <p:nvPr/>
            </p:nvSpPr>
            <p:spPr>
              <a:xfrm>
                <a:off x="228600" y="4563130"/>
                <a:ext cx="7543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2D01ED0-99D0-115C-155B-95E221003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4563130"/>
                <a:ext cx="7543800" cy="523220"/>
              </a:xfrm>
              <a:prstGeom prst="rect">
                <a:avLst/>
              </a:prstGeom>
              <a:blipFill>
                <a:blip r:embed="rId4"/>
                <a:stretch>
                  <a:fillRect l="-1698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D413D56-DF1D-272B-A468-6AEF7D0BFA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l="17382" r="20120" b="2"/>
          <a:stretch/>
        </p:blipFill>
        <p:spPr>
          <a:xfrm>
            <a:off x="7798942" y="133350"/>
            <a:ext cx="1345058" cy="134505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6" name="Picture 5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1AB45CF-A71A-7997-B194-CE8850E573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394" y="51613"/>
            <a:ext cx="1214607" cy="12146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5943600" y="4191447"/>
                <a:ext cx="115172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=6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Rectangle 9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4191447"/>
                <a:ext cx="1151726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5765930" y="3834517"/>
                <a:ext cx="154927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=12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Rectangle 11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5930" y="3834517"/>
                <a:ext cx="1549270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4953000" y="3496330"/>
                <a:ext cx="237693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−4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=12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Rectangle 12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3496330"/>
                <a:ext cx="2376933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5776467" y="3105150"/>
                <a:ext cx="237693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+12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Rectangle 13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6467" y="3105150"/>
                <a:ext cx="2376933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5317174" y="2659618"/>
                <a:ext cx="283622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⋅2=4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+12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Rectangle 14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7174" y="2659618"/>
                <a:ext cx="2836226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419600" y="2277130"/>
                <a:ext cx="376314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>
                          <a:latin typeface="Cambria Math" panose="02040503050406030204" pitchFamily="18" charset="0"/>
                        </a:rPr>
                        <m:t>⋅2=4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+12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277130"/>
                <a:ext cx="3763146" cy="523220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1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3" grpId="0"/>
      <p:bldP spid="14" grpId="0"/>
      <p:bldP spid="15" grpId="0"/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57200" y="666751"/>
            <a:ext cx="7772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HƯỚNG DẪN VỀ NHÀ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3" name="TextBox 2" descr="OPL20U25GSXzBJYl68kk8uQGfFKzs7yb1M4KJWUiLk6ZEvGF+qCIPSnY57AbBFCvTW$2023 15 72$7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155F444-0486-7E09-97B9-C5DBDA97E955}"/>
              </a:ext>
            </a:extLst>
          </p:cNvPr>
          <p:cNvSpPr txBox="1"/>
          <p:nvPr/>
        </p:nvSpPr>
        <p:spPr>
          <a:xfrm>
            <a:off x="609600" y="1581151"/>
            <a:ext cx="8153400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SGK,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….SBT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…. 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SGK.</a:t>
            </a:r>
          </a:p>
        </p:txBody>
      </p:sp>
    </p:spTree>
    <p:extLst>
      <p:ext uri="{BB962C8B-B14F-4D97-AF65-F5344CB8AC3E}">
        <p14:creationId xmlns:p14="http://schemas.microsoft.com/office/powerpoint/2010/main" val="135248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$2023 15 72$7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4" y="2826849"/>
            <a:ext cx="814875" cy="887195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$2023 15 72$7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4" y="3386891"/>
            <a:ext cx="609667" cy="663774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$2023 15 72$7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6" y="3847793"/>
            <a:ext cx="390293" cy="4249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351608" y="69959"/>
                <a:ext cx="8230754" cy="2527059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1: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Điền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đáp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án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đúng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dấu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…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trong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phát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biểu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sau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“</a:t>
                </a:r>
                <a:r>
                  <a:rPr kumimoji="0" lang="en-US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Một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ẩn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có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dạng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…, </a:t>
                </a:r>
                <a:r>
                  <a:rPr kumimoji="0" lang="en-US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trong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đó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vế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trái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vế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phải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hai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biểu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thức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cùng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một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biến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.”</a:t>
                </a:r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Snip Diagonal Corner Rectangle 3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608" y="69959"/>
                <a:ext cx="8230754" cy="2527059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4855808" y="2786534"/>
                <a:ext cx="3680099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5808" y="2786534"/>
                <a:ext cx="3680099" cy="578112"/>
              </a:xfrm>
              <a:prstGeom prst="rect">
                <a:avLst/>
              </a:prstGeom>
              <a:blipFill>
                <a:blip r:embed="rId13"/>
                <a:stretch>
                  <a:fillRect l="-4312" t="-14737" b="-336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351610" y="2792506"/>
                <a:ext cx="3680099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&gt;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Rectangle 41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610" y="2792506"/>
                <a:ext cx="3680099" cy="578112"/>
              </a:xfrm>
              <a:prstGeom prst="rect">
                <a:avLst/>
              </a:prstGeom>
              <a:blipFill>
                <a:blip r:embed="rId14"/>
                <a:stretch>
                  <a:fillRect l="-4312" t="-14737" b="-336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351610" y="3847792"/>
                <a:ext cx="3680099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 42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610" y="3847792"/>
                <a:ext cx="3680099" cy="578112"/>
              </a:xfrm>
              <a:prstGeom prst="rect">
                <a:avLst/>
              </a:prstGeom>
              <a:blipFill>
                <a:blip r:embed="rId15"/>
                <a:stretch>
                  <a:fillRect l="-4312" t="-14737" b="-336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4855808" y="3830102"/>
                <a:ext cx="3680099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&lt;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Rectangle 43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5808" y="3830102"/>
                <a:ext cx="3680099" cy="578112"/>
              </a:xfrm>
              <a:prstGeom prst="rect">
                <a:avLst/>
              </a:prstGeom>
              <a:blipFill>
                <a:blip r:embed="rId16"/>
                <a:stretch>
                  <a:fillRect l="-4312" t="-14737" b="-336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 descr="OPL20U25GSXzBJYl68kk8uQGfFKzs7yb1M4KJWUiLk6ZEvGF+qCIPSnY57AbBFCvTW$2023 15 72$72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918511" y="2809746"/>
            <a:ext cx="663853" cy="531044"/>
          </a:xfrm>
          <a:prstGeom prst="rect">
            <a:avLst/>
          </a:prstGeom>
        </p:spPr>
      </p:pic>
      <p:pic>
        <p:nvPicPr>
          <p:cNvPr id="51" name="Picture 50" descr="OPL20U25GSXzBJYl68kk8uQGfFKzs7yb1M4KJWUiLk6ZEvGF+qCIPSnY57AbBFCvTW$2023 15 72$72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398079" y="3872815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350" y="3853959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152" y="2813610"/>
            <a:ext cx="603557" cy="530398"/>
          </a:xfrm>
          <a:prstGeom prst="rect">
            <a:avLst/>
          </a:prstGeom>
        </p:spPr>
      </p:pic>
      <p:sp>
        <p:nvSpPr>
          <p:cNvPr id="57" name="Cloud 56">
            <a:hlinkClick r:id="rId20" action="ppaction://hlinksldjump"/>
          </p:cNvPr>
          <p:cNvSpPr/>
          <p:nvPr/>
        </p:nvSpPr>
        <p:spPr>
          <a:xfrm>
            <a:off x="3505200" y="4258259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VỀ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71485" y="4891490"/>
            <a:ext cx="1372517" cy="252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$2023 15 72$7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4" y="2826849"/>
            <a:ext cx="814875" cy="887195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$2023 15 72$7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4" y="3386891"/>
            <a:ext cx="609667" cy="663774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$2023 15 72$7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6" y="3847793"/>
            <a:ext cx="390293" cy="4249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624477" y="149902"/>
                <a:ext cx="7895046" cy="1203448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dưới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đây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+1=2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−3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?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Snip Diagonal Corner Rectangle 3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77" y="149902"/>
                <a:ext cx="7895046" cy="1203448"/>
              </a:xfrm>
              <a:prstGeom prst="snip2DiagRect">
                <a:avLst/>
              </a:prstGeom>
              <a:blipFill>
                <a:blip r:embed="rId12"/>
                <a:stretch>
                  <a:fillRect t="-1523" b="-10660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265509" y="1885950"/>
                <a:ext cx="3680099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509" y="1885950"/>
                <a:ext cx="3680099" cy="578112"/>
              </a:xfrm>
              <a:prstGeom prst="rect">
                <a:avLst/>
              </a:prstGeom>
              <a:blipFill>
                <a:blip r:embed="rId13"/>
                <a:stretch>
                  <a:fillRect l="-4312" t="-14737" b="-336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4839426" y="3181350"/>
                <a:ext cx="3680099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4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Rectangle 41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9426" y="3181350"/>
                <a:ext cx="3680099" cy="578112"/>
              </a:xfrm>
              <a:prstGeom prst="rect">
                <a:avLst/>
              </a:prstGeom>
              <a:blipFill>
                <a:blip r:embed="rId14"/>
                <a:stretch>
                  <a:fillRect l="-4305" t="-14737" b="-336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265509" y="3126394"/>
                <a:ext cx="3680099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 42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509" y="3126394"/>
                <a:ext cx="3680099" cy="578112"/>
              </a:xfrm>
              <a:prstGeom prst="rect">
                <a:avLst/>
              </a:prstGeom>
              <a:blipFill>
                <a:blip r:embed="rId15"/>
                <a:stretch>
                  <a:fillRect l="-4312" t="-14737" b="-336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4839426" y="1885950"/>
                <a:ext cx="3680099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Rectangle 43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9426" y="1885950"/>
                <a:ext cx="3680099" cy="578112"/>
              </a:xfrm>
              <a:prstGeom prst="rect">
                <a:avLst/>
              </a:prstGeom>
              <a:blipFill>
                <a:blip r:embed="rId16"/>
                <a:stretch>
                  <a:fillRect l="-4305" t="-14737" b="-336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 descr="OPL20U25GSXzBJYl68kk8uQGfFKzs7yb1M4KJWUiLk6ZEvGF+qCIPSnY57AbBFCvTW$2023 15 72$7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314" y="1885950"/>
            <a:ext cx="604292" cy="531044"/>
          </a:xfrm>
          <a:prstGeom prst="rect">
            <a:avLst/>
          </a:prstGeom>
        </p:spPr>
      </p:pic>
      <p:pic>
        <p:nvPicPr>
          <p:cNvPr id="51" name="Picture 50" descr="OPL20U25GSXzBJYl68kk8uQGfFKzs7yb1M4KJWUiLk6ZEvGF+qCIPSnY57AbBFCvTW$2023 15 72$72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341314" y="3186684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966" y="1921456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522" y="3257550"/>
            <a:ext cx="603557" cy="482845"/>
          </a:xfrm>
          <a:prstGeom prst="rect">
            <a:avLst/>
          </a:prstGeom>
        </p:spPr>
      </p:pic>
      <p:sp>
        <p:nvSpPr>
          <p:cNvPr id="18" name="Cloud 17">
            <a:hlinkClick r:id="rId20" action="ppaction://hlinksldjump"/>
          </p:cNvPr>
          <p:cNvSpPr/>
          <p:nvPr/>
        </p:nvSpPr>
        <p:spPr>
          <a:xfrm>
            <a:off x="3429000" y="4033636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VỀ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71485" y="4891490"/>
            <a:ext cx="1372517" cy="252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Explosion: 14 Points 2">
            <a:hlinkClick r:id="rId21" action="ppaction://hlinksldjump"/>
            <a:extLst>
              <a:ext uri="{FF2B5EF4-FFF2-40B4-BE49-F238E27FC236}">
                <a16:creationId xmlns:a16="http://schemas.microsoft.com/office/drawing/2014/main" id="{C788D235-FAC6-48A1-8B68-24E69725F67C}"/>
              </a:ext>
            </a:extLst>
          </p:cNvPr>
          <p:cNvSpPr/>
          <p:nvPr/>
        </p:nvSpPr>
        <p:spPr>
          <a:xfrm>
            <a:off x="436084" y="3912579"/>
            <a:ext cx="2340667" cy="1173772"/>
          </a:xfrm>
          <a:prstGeom prst="irregularSeal2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 THÍCH</a:t>
            </a: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7729940-09C1-41DB-ADBD-5F46DCEB4B1C}"/>
                  </a:ext>
                </a:extLst>
              </p:cNvPr>
              <p:cNvSpPr txBox="1"/>
              <p:nvPr/>
            </p:nvSpPr>
            <p:spPr>
              <a:xfrm>
                <a:off x="304800" y="285750"/>
                <a:ext cx="8534400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2: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dưới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đây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+1=2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−3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?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7729940-09C1-41DB-ADBD-5F46DCEB4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85750"/>
                <a:ext cx="8534400" cy="1077218"/>
              </a:xfrm>
              <a:prstGeom prst="rect">
                <a:avLst/>
              </a:prstGeom>
              <a:blipFill>
                <a:blip r:embed="rId3"/>
                <a:stretch>
                  <a:fillRect t="-791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E6B98DF-DEB9-458F-8F05-9CBDADB9ED5B}"/>
                  </a:ext>
                </a:extLst>
              </p:cNvPr>
              <p:cNvSpPr txBox="1"/>
              <p:nvPr/>
            </p:nvSpPr>
            <p:spPr>
              <a:xfrm>
                <a:off x="152400" y="1504951"/>
                <a:ext cx="8839200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+)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Thay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hai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 ta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2=−1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(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lý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).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+)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Thay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hai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 ta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3=1 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(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lý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).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+)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Thay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=3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hai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 ta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4=3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(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lý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).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+)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Thay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=4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hai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 ta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5 = 5 (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thỏa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mãn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).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Vậy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=4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$2023 15 72$7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E6B98DF-DEB9-458F-8F05-9CBDADB9ED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504951"/>
                <a:ext cx="8839200" cy="2554545"/>
              </a:xfrm>
              <a:prstGeom prst="rect">
                <a:avLst/>
              </a:prstGeom>
              <a:blipFill>
                <a:blip r:embed="rId4"/>
                <a:stretch>
                  <a:fillRect l="-1724" t="-3341" r="-1103" b="-66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loud 18" descr="OPL20U25GSXzBJYl68kk8uQGfFKzs7yb1M4KJWUiLk6ZEvGF+qCIPSnY57AbBFCvTW$2023 15 72$72+K4lPs7H94VUqPe2XwIsfPRnrXQE//QTEXxb8/8N4CNc6FpgZahzpTjFhMzSA7T/nHJa11DE8Ng2TP3iAmRczFlmslSuUNOgUeb6yRvs0=">
            <a:hlinkClick r:id="rId5" action="ppaction://hlinksldjump"/>
            <a:extLst>
              <a:ext uri="{FF2B5EF4-FFF2-40B4-BE49-F238E27FC236}">
                <a16:creationId xmlns:a16="http://schemas.microsoft.com/office/drawing/2014/main" id="{49313417-F3FF-4879-ADE0-696BAE9FC2EB}"/>
              </a:ext>
            </a:extLst>
          </p:cNvPr>
          <p:cNvSpPr/>
          <p:nvPr/>
        </p:nvSpPr>
        <p:spPr>
          <a:xfrm>
            <a:off x="6858000" y="4050548"/>
            <a:ext cx="1905000" cy="900315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VỀ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56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$2023 15 72$7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4" y="2826849"/>
            <a:ext cx="814875" cy="887195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$2023 15 72$7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4" y="3386891"/>
            <a:ext cx="609667" cy="663774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$2023 15 72$7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6" y="3847793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$2023 15 72$72+K4lPs7H94VUqPe2XwIsfPRnrXQE//QTEXxb8/8N4CNc6FpgZahzpTjFhMzSA7T/nHJa11DE8Ng2TP3iAmRczFlmslSuUNOgUeb6yRvs0=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bậc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238975" y="3446591"/>
                <a:ext cx="3680099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−16=0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975" y="3446591"/>
                <a:ext cx="3680099" cy="578112"/>
              </a:xfrm>
              <a:prstGeom prst="rect">
                <a:avLst/>
              </a:prstGeom>
              <a:blipFill>
                <a:blip r:embed="rId12"/>
                <a:stretch>
                  <a:fillRect l="-4139" t="-14737" b="-336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4947574" y="2075739"/>
                <a:ext cx="3680099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+10=0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Rectangle 41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7574" y="2075739"/>
                <a:ext cx="3680099" cy="578112"/>
              </a:xfrm>
              <a:prstGeom prst="rect">
                <a:avLst/>
              </a:prstGeom>
              <a:blipFill>
                <a:blip r:embed="rId13"/>
                <a:stretch>
                  <a:fillRect l="-4312" t="-15957" b="-3404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238975" y="2082138"/>
                <a:ext cx="3680099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7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 42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975" y="2082138"/>
                <a:ext cx="3680099" cy="578112"/>
              </a:xfrm>
              <a:prstGeom prst="rect">
                <a:avLst/>
              </a:prstGeom>
              <a:blipFill>
                <a:blip r:embed="rId14"/>
                <a:stretch>
                  <a:fillRect l="-4139" t="-15957" b="-3404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4947574" y="3446591"/>
                <a:ext cx="3680099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−7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−13=0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Rectangle 43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7574" y="3446591"/>
                <a:ext cx="3680099" cy="578112"/>
              </a:xfrm>
              <a:prstGeom prst="rect">
                <a:avLst/>
              </a:prstGeom>
              <a:blipFill>
                <a:blip r:embed="rId15"/>
                <a:stretch>
                  <a:fillRect l="-4312" t="-14737" b="-336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 descr="OPL20U25GSXzBJYl68kk8uQGfFKzs7yb1M4KJWUiLk6ZEvGF+qCIPSnY57AbBFCvTW$2023 15 72$72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285448" y="3476983"/>
            <a:ext cx="663853" cy="531044"/>
          </a:xfrm>
          <a:prstGeom prst="rect">
            <a:avLst/>
          </a:prstGeom>
        </p:spPr>
      </p:pic>
      <p:pic>
        <p:nvPicPr>
          <p:cNvPr id="51" name="Picture 50" descr="OPL20U25GSXzBJYl68kk8uQGfFKzs7yb1M4KJWUiLk6ZEvGF+qCIPSnY57AbBFCvTW$2023 15 72$72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315672" y="2126187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204" y="3464049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116" y="2066910"/>
            <a:ext cx="603557" cy="530398"/>
          </a:xfrm>
          <a:prstGeom prst="rect">
            <a:avLst/>
          </a:prstGeom>
        </p:spPr>
      </p:pic>
      <p:sp>
        <p:nvSpPr>
          <p:cNvPr id="17" name="Cloud 16">
            <a:hlinkClick r:id="rId19" action="ppaction://hlinksldjump"/>
          </p:cNvPr>
          <p:cNvSpPr/>
          <p:nvPr/>
        </p:nvSpPr>
        <p:spPr>
          <a:xfrm>
            <a:off x="3548619" y="4029075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VỀ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71485" y="4891490"/>
            <a:ext cx="1372517" cy="252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$2023 15 72$7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4" y="2826849"/>
            <a:ext cx="814875" cy="887195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$2023 15 72$7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4" y="3386891"/>
            <a:ext cx="609667" cy="663774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$2023 15 72$7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6" y="3847793"/>
            <a:ext cx="390293" cy="4249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624477" y="149902"/>
                <a:ext cx="7856222" cy="1659848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4: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dưới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đây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6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−5=0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?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Snip Diagonal Corner Rectangle 3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77" y="149902"/>
                <a:ext cx="7856222" cy="1659848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208010" y="2199165"/>
                <a:ext cx="3680099" cy="75358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den>
                    </m:f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10" y="2199165"/>
                <a:ext cx="3680099" cy="753586"/>
              </a:xfrm>
              <a:prstGeom prst="rect">
                <a:avLst/>
              </a:prstGeom>
              <a:blipFill>
                <a:blip r:embed="rId13"/>
                <a:stretch>
                  <a:fillRect l="-4139" b="-1463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208010" y="3424987"/>
                <a:ext cx="3680099" cy="70053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Rectangle 41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10" y="3424987"/>
                <a:ext cx="3680099" cy="700532"/>
              </a:xfrm>
              <a:prstGeom prst="rect">
                <a:avLst/>
              </a:prstGeom>
              <a:blipFill>
                <a:blip r:embed="rId14"/>
                <a:stretch>
                  <a:fillRect l="-4139" t="-4348" b="-1826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4777644" y="2199165"/>
                <a:ext cx="3680099" cy="78803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den>
                    </m:f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 42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7644" y="2199165"/>
                <a:ext cx="3680099" cy="788032"/>
              </a:xfrm>
              <a:prstGeom prst="rect">
                <a:avLst/>
              </a:prstGeom>
              <a:blipFill>
                <a:blip r:embed="rId15"/>
                <a:stretch>
                  <a:fillRect l="-4312" b="-1085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 descr="OPL20U25GSXzBJYl68kk8uQGfFKzs7yb1M4KJWUiLk6ZEvGF+qCIPSnY57AbBFCvTW$2023 15 72$72+K4lPs7H94VUqPe2XwIsfPRnrXQE//QTEXxb8/8N4CNc6FpgZahzpTjFhMzSA7T/nHJa11DE8Ng2TP3iAmRczFlmslSuUNOgUeb6yRvs0="/>
              <p:cNvSpPr/>
              <p:nvPr/>
            </p:nvSpPr>
            <p:spPr>
              <a:xfrm>
                <a:off x="4800602" y="3446200"/>
                <a:ext cx="3680099" cy="83644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Rectangle 43" descr="OPL20U25GSXzBJYl68kk8uQGfFKzs7yb1M4KJWUiLk6ZEvGF+qCIPSnY57AbBFCvTW$2023 15 72$7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2" y="3446200"/>
                <a:ext cx="3680099" cy="836444"/>
              </a:xfrm>
              <a:prstGeom prst="rect">
                <a:avLst/>
              </a:prstGeom>
              <a:blipFill>
                <a:blip r:embed="rId16"/>
                <a:stretch>
                  <a:fillRect l="-4312" b="-724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 descr="OPL20U25GSXzBJYl68kk8uQGfFKzs7yb1M4KJWUiLk6ZEvGF+qCIPSnY57AbBFCvTW$2023 15 72$7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817" y="2351847"/>
            <a:ext cx="604292" cy="531044"/>
          </a:xfrm>
          <a:prstGeom prst="rect">
            <a:avLst/>
          </a:prstGeom>
        </p:spPr>
      </p:pic>
      <p:pic>
        <p:nvPicPr>
          <p:cNvPr id="51" name="Picture 50" descr="OPL20U25GSXzBJYl68kk8uQGfFKzs7yb1M4KJWUiLk6ZEvGF+qCIPSnY57AbBFCvTW$2023 15 72$7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369696"/>
            <a:ext cx="603402" cy="48272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673" y="3606548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865" y="3534751"/>
            <a:ext cx="549444" cy="482845"/>
          </a:xfrm>
          <a:prstGeom prst="rect">
            <a:avLst/>
          </a:prstGeom>
        </p:spPr>
      </p:pic>
      <p:sp>
        <p:nvSpPr>
          <p:cNvPr id="18" name="Cloud 17">
            <a:hlinkClick r:id="rId19" action="ppaction://hlinksldjump"/>
          </p:cNvPr>
          <p:cNvSpPr/>
          <p:nvPr/>
        </p:nvSpPr>
        <p:spPr>
          <a:xfrm>
            <a:off x="3287973" y="4047751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VỀ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71485" y="4891490"/>
            <a:ext cx="1372517" cy="252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Explosion: 14 Points 22">
            <a:hlinkClick r:id="rId20" action="ppaction://hlinksldjump"/>
            <a:extLst>
              <a:ext uri="{FF2B5EF4-FFF2-40B4-BE49-F238E27FC236}">
                <a16:creationId xmlns:a16="http://schemas.microsoft.com/office/drawing/2014/main" id="{6842EDD1-2156-47C4-BF02-3D39DEBB423A}"/>
              </a:ext>
            </a:extLst>
          </p:cNvPr>
          <p:cNvSpPr/>
          <p:nvPr/>
        </p:nvSpPr>
        <p:spPr>
          <a:xfrm>
            <a:off x="619039" y="4007483"/>
            <a:ext cx="2340667" cy="1173772"/>
          </a:xfrm>
          <a:prstGeom prst="irregularSeal2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 THÍCH</a:t>
            </a: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2121</TotalTime>
  <Words>2426</Words>
  <Application>Microsoft Office PowerPoint</Application>
  <PresentationFormat>On-screen Show (16:9)</PresentationFormat>
  <Paragraphs>327</Paragraphs>
  <Slides>45</Slides>
  <Notes>15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45</vt:i4>
      </vt:variant>
    </vt:vector>
  </HeadingPairs>
  <TitlesOfParts>
    <vt:vector size="62" baseType="lpstr">
      <vt:lpstr>Arial</vt:lpstr>
      <vt:lpstr>Calibri</vt:lpstr>
      <vt:lpstr>Calibri Light</vt:lpstr>
      <vt:lpstr>Cambria Math</vt:lpstr>
      <vt:lpstr>等线</vt:lpstr>
      <vt:lpstr>Franklin Gothic Book</vt:lpstr>
      <vt:lpstr>Georgia</vt:lpstr>
      <vt:lpstr>Perpetua</vt:lpstr>
      <vt:lpstr>Tahoma</vt:lpstr>
      <vt:lpstr>Times New Roman</vt:lpstr>
      <vt:lpstr>Wingdings</vt:lpstr>
      <vt:lpstr>Wingdings 2</vt:lpstr>
      <vt:lpstr>思源黑体 Heavy</vt:lpstr>
      <vt:lpstr>Chủ đề Office</vt:lpstr>
      <vt:lpstr>1_Office Theme</vt:lpstr>
      <vt:lpstr>2_Office Theme</vt:lpstr>
      <vt:lpstr>Equity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MyPC</cp:lastModifiedBy>
  <cp:revision>375</cp:revision>
  <dcterms:created xsi:type="dcterms:W3CDTF">2021-07-22T17:31:00Z</dcterms:created>
  <dcterms:modified xsi:type="dcterms:W3CDTF">2025-04-01T15:38:40Z</dcterms:modified>
</cp:coreProperties>
</file>