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66" r:id="rId4"/>
    <p:sldId id="408" r:id="rId5"/>
    <p:sldId id="409" r:id="rId6"/>
    <p:sldId id="443" r:id="rId7"/>
    <p:sldId id="444" r:id="rId8"/>
    <p:sldId id="411" r:id="rId9"/>
    <p:sldId id="445" r:id="rId10"/>
    <p:sldId id="306" r:id="rId11"/>
    <p:sldId id="451" r:id="rId12"/>
    <p:sldId id="359" r:id="rId13"/>
    <p:sldId id="452" r:id="rId14"/>
    <p:sldId id="369" r:id="rId15"/>
    <p:sldId id="328" r:id="rId16"/>
    <p:sldId id="447" r:id="rId17"/>
    <p:sldId id="448" r:id="rId18"/>
    <p:sldId id="449" r:id="rId19"/>
    <p:sldId id="450" r:id="rId20"/>
    <p:sldId id="370" r:id="rId21"/>
    <p:sldId id="363" r:id="rId22"/>
  </p:sldIdLst>
  <p:sldSz cx="12192000" cy="6858000"/>
  <p:notesSz cx="6858000" cy="9144000"/>
  <p:embeddedFontLs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8" autoAdjust="0"/>
    <p:restoredTop sz="86479" autoAdjust="0"/>
  </p:normalViewPr>
  <p:slideViewPr>
    <p:cSldViewPr snapToGrid="0">
      <p:cViewPr varScale="1">
        <p:scale>
          <a:sx n="71" d="100"/>
          <a:sy n="71" d="100"/>
        </p:scale>
        <p:origin x="1075" y="8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48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19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44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81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45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47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ô </a:t>
            </a:r>
            <a:r>
              <a:rPr lang="en-US" dirty="0" err="1"/>
              <a:t>tô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04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baseline="0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đạp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ngược</a:t>
            </a:r>
            <a:r>
              <a:rPr lang="en-US" dirty="0"/>
              <a:t>.</a:t>
            </a:r>
          </a:p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</a:t>
            </a:r>
            <a:r>
              <a:rPr lang="en-US" baseline="0" dirty="0" err="1"/>
              <a:t>tròn</a:t>
            </a:r>
            <a:r>
              <a:rPr lang="en-US" baseline="0" dirty="0"/>
              <a:t> A, B, C, D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ô </a:t>
            </a:r>
            <a:r>
              <a:rPr lang="en-US" baseline="0" dirty="0" err="1"/>
              <a:t>tô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84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baseline="0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tưởng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đạp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ngược</a:t>
            </a:r>
            <a:r>
              <a:rPr lang="en-US" dirty="0"/>
              <a:t>.</a:t>
            </a:r>
          </a:p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</a:t>
            </a:r>
            <a:r>
              <a:rPr lang="en-US" baseline="0" dirty="0" err="1"/>
              <a:t>tròn</a:t>
            </a:r>
            <a:r>
              <a:rPr lang="en-US" baseline="0" dirty="0"/>
              <a:t> A, B, C, D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ô </a:t>
            </a:r>
            <a:r>
              <a:rPr lang="en-US" baseline="0" dirty="0" err="1"/>
              <a:t>tô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94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baseline="0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tưởng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đạp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ngược</a:t>
            </a:r>
            <a:r>
              <a:rPr lang="en-US" dirty="0"/>
              <a:t>.</a:t>
            </a:r>
          </a:p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</a:t>
            </a:r>
            <a:r>
              <a:rPr lang="en-US" baseline="0" dirty="0" err="1"/>
              <a:t>tròn</a:t>
            </a:r>
            <a:r>
              <a:rPr lang="en-US" baseline="0" dirty="0"/>
              <a:t> A, B, C, D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ô </a:t>
            </a:r>
            <a:r>
              <a:rPr lang="en-US" baseline="0" dirty="0" err="1"/>
              <a:t>tô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79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baseline="0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tưởng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đạp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ngược</a:t>
            </a:r>
            <a:r>
              <a:rPr lang="en-US" dirty="0"/>
              <a:t>.</a:t>
            </a:r>
          </a:p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</a:t>
            </a:r>
            <a:r>
              <a:rPr lang="en-US" baseline="0" dirty="0" err="1"/>
              <a:t>tròn</a:t>
            </a:r>
            <a:r>
              <a:rPr lang="en-US" baseline="0" dirty="0"/>
              <a:t> A, B, C, D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ô </a:t>
            </a:r>
            <a:r>
              <a:rPr lang="en-US" baseline="0" dirty="0" err="1"/>
              <a:t>tô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34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baseline="0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tưởng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đạp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ngược</a:t>
            </a:r>
            <a:r>
              <a:rPr lang="en-US" dirty="0"/>
              <a:t>.</a:t>
            </a:r>
          </a:p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</a:t>
            </a:r>
            <a:r>
              <a:rPr lang="en-US" baseline="0" dirty="0" err="1"/>
              <a:t>tròn</a:t>
            </a:r>
            <a:r>
              <a:rPr lang="en-US" baseline="0" dirty="0"/>
              <a:t> A, B, C, D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ô </a:t>
            </a:r>
            <a:r>
              <a:rPr lang="en-US" baseline="0" dirty="0" err="1"/>
              <a:t>tô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17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26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73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34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59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547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97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70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18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65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1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17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53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9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5288A55-0BA2-4492-B687-12C53FCEA02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DE325504-3570-42EB-BFDC-4B9CDABB7A1F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fld id="{3891FD98-34FE-4F50-BF5D-8EF7C19B9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fld id="{0C0DB503-154D-464A-8D41-8B8112C92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5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45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51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4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57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58.png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58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12" Type="http://schemas.openxmlformats.org/officeDocument/2006/relationships/image" Target="../media/image15.png"/><Relationship Id="rId17" Type="http://schemas.microsoft.com/office/2007/relationships/hdphoto" Target="../media/hdphoto1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12" Type="http://schemas.openxmlformats.org/officeDocument/2006/relationships/image" Target="../media/image23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12" Type="http://schemas.openxmlformats.org/officeDocument/2006/relationships/image" Target="../media/image29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audio" Target="../media/audio2.wav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2.png"/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12" Type="http://schemas.openxmlformats.org/officeDocument/2006/relationships/image" Target="../media/image41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11" Type="http://schemas.openxmlformats.org/officeDocument/2006/relationships/image" Target="../media/image40.png"/><Relationship Id="rId5" Type="http://schemas.openxmlformats.org/officeDocument/2006/relationships/image" Target="../media/image8.png"/><Relationship Id="rId15" Type="http://schemas.microsoft.com/office/2007/relationships/hdphoto" Target="../media/hdphoto4.wdp"/><Relationship Id="rId10" Type="http://schemas.openxmlformats.org/officeDocument/2006/relationships/image" Target="../media/image39.png"/><Relationship Id="rId4" Type="http://schemas.openxmlformats.org/officeDocument/2006/relationships/audio" Target="../media/audio2.wav"/><Relationship Id="rId9" Type="http://schemas.openxmlformats.org/officeDocument/2006/relationships/image" Target="../media/image38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650907" y="1498356"/>
            <a:ext cx="10737785" cy="368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24</a:t>
            </a:r>
          </a:p>
          <a:p>
            <a:pPr lvl="0" algn="ctr" defTabSz="914377">
              <a:lnSpc>
                <a:spcPct val="150000"/>
              </a:lnSpc>
              <a:buClr>
                <a:srgbClr val="000000"/>
              </a:buClr>
              <a:defRPr/>
            </a:pP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 4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: </a:t>
            </a: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Tính chất đường phân giác của tam giác - Tiết 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2</a:t>
            </a:r>
          </a:p>
        </p:txBody>
      </p:sp>
      <p:pic>
        <p:nvPicPr>
          <p:cNvPr id="4" name="Graphic 3" descr="Balloons with solid fill">
            <a:extLst>
              <a:ext uri="{FF2B5EF4-FFF2-40B4-BE49-F238E27FC236}">
                <a16:creationId xmlns:a16="http://schemas.microsoft.com/office/drawing/2014/main" id="{C5E2350F-9D06-D2F4-B05B-289D4E979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929" y="-120670"/>
            <a:ext cx="1667436" cy="166743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6">
            <a:extLst>
              <a:ext uri="{FF2B5EF4-FFF2-40B4-BE49-F238E27FC236}">
                <a16:creationId xmlns:a16="http://schemas.microsoft.com/office/drawing/2014/main" id="{38A44AFF-FA05-41D9-A98E-0AF776578714}"/>
              </a:ext>
            </a:extLst>
          </p:cNvPr>
          <p:cNvSpPr/>
          <p:nvPr/>
        </p:nvSpPr>
        <p:spPr>
          <a:xfrm>
            <a:off x="385080" y="1759275"/>
            <a:ext cx="1786620" cy="442059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20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18">
                <a:extLst>
                  <a:ext uri="{FF2B5EF4-FFF2-40B4-BE49-F238E27FC236}">
                    <a16:creationId xmlns:a16="http://schemas.microsoft.com/office/drawing/2014/main" id="{62A2D88C-50E5-4507-BCE5-DD7864A98BFD}"/>
                  </a:ext>
                </a:extLst>
              </p:cNvPr>
              <p:cNvSpPr txBox="1"/>
              <p:nvPr/>
            </p:nvSpPr>
            <p:spPr>
              <a:xfrm>
                <a:off x="2332264" y="1690763"/>
                <a:ext cx="9585744" cy="2081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có ba đường phân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AD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BE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CF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.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Chứng minh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DC</m:t>
                        </m:r>
                      </m:den>
                    </m:f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.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EC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EA</m:t>
                        </m:r>
                      </m:den>
                    </m:f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.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FA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FB</m:t>
                        </m:r>
                      </m:den>
                    </m:f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= 1.</m:t>
                    </m:r>
                  </m:oMath>
                </a14:m>
                <a:endParaRPr lang="en-US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 </a:t>
                </a:r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Hộp Văn bản 18">
                <a:extLst>
                  <a:ext uri="{FF2B5EF4-FFF2-40B4-BE49-F238E27FC236}">
                    <a16:creationId xmlns:a16="http://schemas.microsoft.com/office/drawing/2014/main" id="{62A2D88C-50E5-4507-BCE5-DD7864A98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264" y="1690763"/>
                <a:ext cx="9585744" cy="2081724"/>
              </a:xfrm>
              <a:prstGeom prst="rect">
                <a:avLst/>
              </a:prstGeom>
              <a:blipFill>
                <a:blip r:embed="rId3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EA91AFA-7384-2158-688E-5F17BF2BBCAD}"/>
              </a:ext>
            </a:extLst>
          </p:cNvPr>
          <p:cNvSpPr txBox="1"/>
          <p:nvPr/>
        </p:nvSpPr>
        <p:spPr>
          <a:xfrm>
            <a:off x="1066743" y="2747112"/>
            <a:ext cx="1414614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EEEECA-1ADE-A62A-A858-3FEC1734981F}"/>
                  </a:ext>
                </a:extLst>
              </p:cNvPr>
              <p:cNvSpPr/>
              <p:nvPr/>
            </p:nvSpPr>
            <p:spPr>
              <a:xfrm>
                <a:off x="3773208" y="3321500"/>
                <a:ext cx="8305364" cy="2470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AD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BE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CF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là các đường phân giác nên 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DC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AC</m:t>
                        </m:r>
                      </m:den>
                    </m:f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;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EC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EA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BC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AB</m:t>
                        </m:r>
                      </m:den>
                    </m:f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FA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FB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AC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BC</m:t>
                        </m:r>
                      </m:den>
                    </m:f>
                  </m:oMath>
                </a14:m>
                <a:endParaRPr lang="en-US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DC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EC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EA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FA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FB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AC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BC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AB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BC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1 (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đ</m:t>
                    </m:r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pcm</m:t>
                    </m:r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EEEECA-1ADE-A62A-A858-3FEC173498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208" y="3321500"/>
                <a:ext cx="8305364" cy="2470485"/>
              </a:xfrm>
              <a:prstGeom prst="rect">
                <a:avLst/>
              </a:prstGeom>
              <a:blipFill>
                <a:blip r:embed="rId4"/>
                <a:stretch>
                  <a:fillRect l="-1175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3A27434-5415-644B-C20E-68179F055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595" y="3510208"/>
            <a:ext cx="3242049" cy="26130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0DC321-95B5-D02C-6A2C-BC8E3DCC822B}"/>
              </a:ext>
            </a:extLst>
          </p:cNvPr>
          <p:cNvSpPr/>
          <p:nvPr/>
        </p:nvSpPr>
        <p:spPr>
          <a:xfrm>
            <a:off x="0" y="0"/>
            <a:ext cx="12192000" cy="6624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95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6">
            <a:extLst>
              <a:ext uri="{FF2B5EF4-FFF2-40B4-BE49-F238E27FC236}">
                <a16:creationId xmlns:a16="http://schemas.microsoft.com/office/drawing/2014/main" id="{38A44AFF-FA05-41D9-A98E-0AF776578714}"/>
              </a:ext>
            </a:extLst>
          </p:cNvPr>
          <p:cNvSpPr/>
          <p:nvPr/>
        </p:nvSpPr>
        <p:spPr>
          <a:xfrm>
            <a:off x="385081" y="1771035"/>
            <a:ext cx="1181252" cy="442059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Ví</a:t>
            </a:r>
            <a:r>
              <a:rPr lang="en-US" sz="20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dụ</a:t>
            </a:r>
            <a:r>
              <a:rPr lang="en-US" sz="20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18">
                <a:extLst>
                  <a:ext uri="{FF2B5EF4-FFF2-40B4-BE49-F238E27FC236}">
                    <a16:creationId xmlns:a16="http://schemas.microsoft.com/office/drawing/2014/main" id="{62A2D88C-50E5-4507-BCE5-DD7864A98BFD}"/>
                  </a:ext>
                </a:extLst>
              </p:cNvPr>
              <p:cNvSpPr txBox="1"/>
              <p:nvPr/>
            </p:nvSpPr>
            <p:spPr>
              <a:xfrm>
                <a:off x="1566333" y="1544560"/>
                <a:ext cx="9586398" cy="1163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  <a:defRPr/>
                </a:pPr>
                <a:r>
                  <a:rPr lang="vi-VN" sz="2000" dirty="0">
                    <a:latin typeface="UTM Avo" panose="020406030505060202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ABC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AM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</a:rPr>
                  <a:t> là đường trung tuyến. Gọi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MD</m:t>
                    </m:r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ME</m:t>
                    </m:r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 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</a:rPr>
                  <a:t>lần lượt là đường phân giác của các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AMB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AMC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</a:rPr>
                  <a:t>. Giả sử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DE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</a:rPr>
                  <a:t> cắt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AM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I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</a:rPr>
                  <a:t>. Chứng minh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DE</m:t>
                    </m:r>
                    <m:r>
                      <m:rPr>
                        <m:nor/>
                      </m:rPr>
                      <a:rPr lang="en-US" sz="20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a:rPr lang="vi-VN" sz="2000">
                        <a:latin typeface="Cambria Math" panose="02040503050406030204" pitchFamily="18" charset="0"/>
                      </a:rPr>
                      <m:t>//</m:t>
                    </m:r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BC</m:t>
                    </m:r>
                  </m:oMath>
                </a14:m>
                <a:r>
                  <a:rPr lang="en-US" sz="2000" dirty="0">
                    <a:latin typeface="UTM Avo" panose="02040603050506020204" pitchFamily="18" charset="0"/>
                  </a:rPr>
                  <a:t> </a:t>
                </a:r>
                <a:r>
                  <a:rPr lang="vi-VN" sz="2000" dirty="0">
                    <a:latin typeface="UTM Avo" panose="020406030505060202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I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DE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18">
                <a:extLst>
                  <a:ext uri="{FF2B5EF4-FFF2-40B4-BE49-F238E27FC236}">
                    <a16:creationId xmlns:a16="http://schemas.microsoft.com/office/drawing/2014/main" id="{62A2D88C-50E5-4507-BCE5-DD7864A98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333" y="1544560"/>
                <a:ext cx="9586398" cy="1163717"/>
              </a:xfrm>
              <a:prstGeom prst="rect">
                <a:avLst/>
              </a:prstGeom>
              <a:blipFill>
                <a:blip r:embed="rId4"/>
                <a:stretch>
                  <a:fillRect l="-699" t="-1047" r="-572" b="-7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EA91AFA-7384-2158-688E-5F17BF2BBCAD}"/>
              </a:ext>
            </a:extLst>
          </p:cNvPr>
          <p:cNvSpPr txBox="1"/>
          <p:nvPr/>
        </p:nvSpPr>
        <p:spPr>
          <a:xfrm>
            <a:off x="307547" y="2617526"/>
            <a:ext cx="1414614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EEEECA-1ADE-A62A-A858-3FEC1734981F}"/>
                  </a:ext>
                </a:extLst>
              </p:cNvPr>
              <p:cNvSpPr/>
              <p:nvPr/>
            </p:nvSpPr>
            <p:spPr>
              <a:xfrm>
                <a:off x="2413247" y="2682979"/>
                <a:ext cx="11370733" cy="3833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vi-VN" sz="2000" dirty="0">
                    <a:latin typeface="UTM Avo" panose="02040603050506020204" pitchFamily="18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AMB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MD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</a:rPr>
                  <a:t> là đường phân giác của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AMB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</a:rPr>
                  <a:t> nên</a:t>
                </a:r>
                <a:r>
                  <a:rPr lang="en-US" sz="2000" dirty="0">
                    <a:latin typeface="UTM Avo" panose="0204060305050602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atin typeface="UTM Avo" panose="02040603050506020204" pitchFamily="18" charset="0"/>
                          </a:rPr>
                          <m:t>DA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latin typeface="UTM Avo" panose="02040603050506020204" pitchFamily="18" charset="0"/>
                          </a:rPr>
                          <m:t>DB</m:t>
                        </m:r>
                      </m:den>
                    </m:f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latin typeface="UTM Avo" panose="0204060305050602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atin typeface="UTM Avo" panose="02040603050506020204" pitchFamily="18" charset="0"/>
                          </a:rPr>
                          <m:t>MA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latin typeface="UTM Avo" panose="02040603050506020204" pitchFamily="18" charset="0"/>
                          </a:rPr>
                          <m:t>MB</m:t>
                        </m:r>
                      </m:den>
                    </m:f>
                  </m:oMath>
                </a14:m>
                <a:endParaRPr lang="en-US" sz="2000" dirty="0">
                  <a:latin typeface="UTM Avo" panose="020406030505060202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vi-VN" sz="2000" dirty="0">
                    <a:latin typeface="UTM Avo" panose="02040603050506020204" pitchFamily="18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AMC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ME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</a:rPr>
                  <a:t> là đường phân giác của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AMC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</a:rPr>
                  <a:t> nên</a:t>
                </a:r>
                <a:r>
                  <a:rPr lang="en-US" sz="2000" dirty="0">
                    <a:latin typeface="UTM Avo" panose="0204060305050602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atin typeface="UTM Avo" panose="02040603050506020204" pitchFamily="18" charset="0"/>
                          </a:rPr>
                          <m:t>EA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latin typeface="UTM Avo" panose="02040603050506020204" pitchFamily="18" charset="0"/>
                          </a:rPr>
                          <m:t>EC</m:t>
                        </m:r>
                      </m:den>
                    </m:f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latin typeface="UTM Avo" panose="0204060305050602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atin typeface="UTM Avo" panose="02040603050506020204" pitchFamily="18" charset="0"/>
                          </a:rPr>
                          <m:t>MA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latin typeface="UTM Avo" panose="02040603050506020204" pitchFamily="18" charset="0"/>
                          </a:rPr>
                          <m:t>MC</m:t>
                        </m:r>
                      </m:den>
                    </m:f>
                  </m:oMath>
                </a14:m>
                <a:endParaRPr lang="vi-VN" sz="2000" dirty="0">
                  <a:latin typeface="UTM Avo" panose="020406030505060202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vi-VN" sz="2000" dirty="0">
                    <a:latin typeface="UTM Avo" panose="02040603050506020204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MB</m:t>
                    </m:r>
                    <m:r>
                      <m:rPr>
                        <m:nor/>
                      </m:rPr>
                      <a:rPr lang="en-US" sz="20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MC</m:t>
                    </m:r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 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</a:rPr>
                  <a:t>nên</a:t>
                </a:r>
                <a:r>
                  <a:rPr lang="en-US" sz="200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atin typeface="UTM Avo" panose="02040603050506020204" pitchFamily="18" charset="0"/>
                          </a:rPr>
                          <m:t>MA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latin typeface="UTM Avo" panose="02040603050506020204" pitchFamily="18" charset="0"/>
                          </a:rPr>
                          <m:t>MB</m:t>
                        </m:r>
                      </m:den>
                    </m:f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latin typeface="UTM Avo" panose="0204060305050602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atin typeface="UTM Avo" panose="02040603050506020204" pitchFamily="18" charset="0"/>
                          </a:rPr>
                          <m:t>MA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latin typeface="UTM Avo" panose="02040603050506020204" pitchFamily="18" charset="0"/>
                          </a:rPr>
                          <m:t>MC</m:t>
                        </m:r>
                      </m:den>
                    </m:f>
                    <m:r>
                      <m:rPr>
                        <m:nor/>
                      </m:rPr>
                      <a:rPr lang="en-US" sz="2000">
                        <a:latin typeface="UTM Avo" panose="02040603050506020204" pitchFamily="18" charset="0"/>
                      </a:rPr>
                      <m:t>.</m:t>
                    </m:r>
                  </m:oMath>
                </a14:m>
                <a:r>
                  <a:rPr lang="en-US" sz="2000" dirty="0">
                    <a:latin typeface="UTM Avo" panose="020406030505060202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</a:rPr>
                  <a:t>Suy</a:t>
                </a:r>
                <a:r>
                  <a:rPr lang="en-US" sz="2000" dirty="0">
                    <a:latin typeface="UTM Avo" panose="020406030505060202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</a:rPr>
                  <a:t>ra</a:t>
                </a:r>
                <a:r>
                  <a:rPr lang="en-US" sz="200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atin typeface="UTM Avo" panose="02040603050506020204" pitchFamily="18" charset="0"/>
                          </a:rPr>
                          <m:t>DA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latin typeface="UTM Avo" panose="02040603050506020204" pitchFamily="18" charset="0"/>
                          </a:rPr>
                          <m:t>DB</m:t>
                        </m:r>
                      </m:den>
                    </m:f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latin typeface="UTM Avo" panose="0204060305050602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atin typeface="UTM Avo" panose="02040603050506020204" pitchFamily="18" charset="0"/>
                          </a:rPr>
                          <m:t>EA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latin typeface="UTM Avo" panose="02040603050506020204" pitchFamily="18" charset="0"/>
                          </a:rPr>
                          <m:t>EC</m:t>
                        </m:r>
                      </m:den>
                    </m:f>
                    <m:r>
                      <m:rPr>
                        <m:nor/>
                      </m:rPr>
                      <a:rPr lang="en-US" sz="2000">
                        <a:latin typeface="UTM Avo" panose="02040603050506020204" pitchFamily="18" charset="0"/>
                      </a:rPr>
                      <m:t>.</m:t>
                    </m:r>
                  </m:oMath>
                </a14:m>
                <a:endParaRPr lang="vi-VN" sz="2000" dirty="0">
                  <a:latin typeface="UTM Avo" panose="020406030505060202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vi-VN" sz="2000" dirty="0">
                    <a:latin typeface="UTM Avo" panose="02040603050506020204" pitchFamily="18" charset="0"/>
                  </a:rPr>
                  <a:t>Vì thế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DE</m:t>
                    </m:r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 // </m:t>
                    </m:r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BC</m:t>
                    </m:r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 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</a:rPr>
                  <a:t>(định lí Thalès đảo trong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ABC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</a:rPr>
                  <a:t>).</a:t>
                </a:r>
              </a:p>
              <a:p>
                <a:pPr algn="just">
                  <a:lnSpc>
                    <a:spcPct val="12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vi-VN" sz="2000" dirty="0">
                    <a:latin typeface="UTM Avo" panose="02040603050506020204" pitchFamily="18" charset="0"/>
                  </a:rPr>
                  <a:t>Áp dụng hệ quả của định lí Thalès trong hai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ABM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</a:rPr>
                  <a:t> và</a:t>
                </a:r>
                <a:r>
                  <a:rPr lang="en-US" sz="200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ACM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</a:rPr>
                  <a:t>, ta có:</a:t>
                </a:r>
              </a:p>
              <a:p>
                <a:pPr algn="just">
                  <a:lnSpc>
                    <a:spcPct val="12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atin typeface="UTM Avo" panose="02040603050506020204" pitchFamily="18" charset="0"/>
                          </a:rPr>
                          <m:t>ID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latin typeface="UTM Avo" panose="02040603050506020204" pitchFamily="18" charset="0"/>
                          </a:rPr>
                          <m:t>MB</m:t>
                        </m:r>
                      </m:den>
                    </m:f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latin typeface="UTM Avo" panose="0204060305050602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atin typeface="UTM Avo" panose="02040603050506020204" pitchFamily="18" charset="0"/>
                          </a:rPr>
                          <m:t>AI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latin typeface="UTM Avo" panose="02040603050506020204" pitchFamily="18" charset="0"/>
                          </a:rPr>
                          <m:t>AM</m:t>
                        </m:r>
                      </m:den>
                    </m:f>
                  </m:oMath>
                </a14:m>
                <a:r>
                  <a:rPr lang="en-US" sz="2000" dirty="0">
                    <a:latin typeface="UTM Avo" panose="020406030505060202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</a:rPr>
                  <a:t>và</a:t>
                </a:r>
                <a:r>
                  <a:rPr lang="en-US" sz="200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atin typeface="UTM Avo" panose="02040603050506020204" pitchFamily="18" charset="0"/>
                          </a:rPr>
                          <m:t>IE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latin typeface="UTM Avo" panose="02040603050506020204" pitchFamily="18" charset="0"/>
                          </a:rPr>
                          <m:t>MC</m:t>
                        </m:r>
                      </m:den>
                    </m:f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latin typeface="UTM Avo" panose="0204060305050602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atin typeface="UTM Avo" panose="02040603050506020204" pitchFamily="18" charset="0"/>
                          </a:rPr>
                          <m:t>AI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latin typeface="UTM Avo" panose="02040603050506020204" pitchFamily="18" charset="0"/>
                          </a:rPr>
                          <m:t>AM</m:t>
                        </m:r>
                      </m:den>
                    </m:f>
                  </m:oMath>
                </a14:m>
                <a:r>
                  <a:rPr lang="en-US" sz="2000" dirty="0">
                    <a:latin typeface="UTM Avo" panose="02040603050506020204" pitchFamily="18" charset="0"/>
                  </a:rPr>
                  <a:t>  </a:t>
                </a:r>
                <a:r>
                  <a:rPr lang="vi-VN" sz="2000" dirty="0">
                    <a:latin typeface="UTM Avo" panose="02040603050506020204" pitchFamily="18" charset="0"/>
                  </a:rPr>
                  <a:t>. Suy ra</a:t>
                </a:r>
                <a:r>
                  <a:rPr lang="en-US" sz="200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atin typeface="UTM Avo" panose="02040603050506020204" pitchFamily="18" charset="0"/>
                          </a:rPr>
                          <m:t>ID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latin typeface="UTM Avo" panose="02040603050506020204" pitchFamily="18" charset="0"/>
                          </a:rPr>
                          <m:t>MB</m:t>
                        </m:r>
                      </m:den>
                    </m:f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latin typeface="UTM Avo" panose="0204060305050602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atin typeface="UTM Avo" panose="02040603050506020204" pitchFamily="18" charset="0"/>
                          </a:rPr>
                          <m:t>IE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latin typeface="UTM Avo" panose="02040603050506020204" pitchFamily="18" charset="0"/>
                          </a:rPr>
                          <m:t>MC</m:t>
                        </m:r>
                      </m:den>
                    </m:f>
                    <m:r>
                      <m:rPr>
                        <m:nor/>
                      </m:rPr>
                      <a:rPr lang="en-US" sz="2000">
                        <a:latin typeface="UTM Avo" panose="02040603050506020204" pitchFamily="18" charset="0"/>
                      </a:rPr>
                      <m:t>.</m:t>
                    </m:r>
                  </m:oMath>
                </a14:m>
                <a:endParaRPr lang="vi-VN" sz="2000" dirty="0">
                  <a:latin typeface="UTM Avo" panose="020406030505060202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vi-VN" sz="2000" dirty="0">
                    <a:latin typeface="UTM Avo" panose="02040603050506020204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MB</m:t>
                    </m:r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MC</m:t>
                    </m:r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 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ID</m:t>
                    </m:r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IE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</a:rPr>
                  <a:t>. Do đó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I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000">
                        <a:latin typeface="UTM Avo" panose="02040603050506020204" pitchFamily="18" charset="0"/>
                      </a:rPr>
                      <m:t>DE</m:t>
                    </m:r>
                  </m:oMath>
                </a14:m>
                <a:r>
                  <a:rPr lang="vi-VN" sz="2000" dirty="0"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EEEECA-1ADE-A62A-A858-3FEC173498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247" y="2682979"/>
                <a:ext cx="11370733" cy="3833422"/>
              </a:xfrm>
              <a:prstGeom prst="rect">
                <a:avLst/>
              </a:prstGeom>
              <a:blipFill>
                <a:blip r:embed="rId5"/>
                <a:stretch>
                  <a:fillRect l="-590" b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7386FFA1-DC01-3460-3FAF-BCD6F40D06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912" y="3154917"/>
            <a:ext cx="2796786" cy="29578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8F2E23-71BD-9B5E-3E52-52DEEBC76DB2}"/>
              </a:ext>
            </a:extLst>
          </p:cNvPr>
          <p:cNvSpPr/>
          <p:nvPr/>
        </p:nvSpPr>
        <p:spPr>
          <a:xfrm>
            <a:off x="0" y="0"/>
            <a:ext cx="12192000" cy="6624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780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6">
            <a:extLst>
              <a:ext uri="{FF2B5EF4-FFF2-40B4-BE49-F238E27FC236}">
                <a16:creationId xmlns:a16="http://schemas.microsoft.com/office/drawing/2014/main" id="{38A44AFF-FA05-41D9-A98E-0AF776578714}"/>
              </a:ext>
            </a:extLst>
          </p:cNvPr>
          <p:cNvSpPr/>
          <p:nvPr/>
        </p:nvSpPr>
        <p:spPr>
          <a:xfrm>
            <a:off x="385080" y="1759275"/>
            <a:ext cx="1786620" cy="442059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20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18">
                <a:extLst>
                  <a:ext uri="{FF2B5EF4-FFF2-40B4-BE49-F238E27FC236}">
                    <a16:creationId xmlns:a16="http://schemas.microsoft.com/office/drawing/2014/main" id="{62A2D88C-50E5-4507-BCE5-DD7864A98BFD}"/>
                  </a:ext>
                </a:extLst>
              </p:cNvPr>
              <p:cNvSpPr txBox="1"/>
              <p:nvPr/>
            </p:nvSpPr>
            <p:spPr>
              <a:xfrm>
                <a:off x="2297544" y="1552720"/>
                <a:ext cx="9585744" cy="111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dirty="0">
                    <a:latin typeface="UTM Avo" panose="02040603050506020204" pitchFamily="18" charset="0"/>
                  </a:rPr>
                  <a:t>Cho tam </a:t>
                </a:r>
                <a:r>
                  <a:rPr lang="en-US" sz="2200" dirty="0" err="1">
                    <a:latin typeface="UTM Avo" panose="02040603050506020204" pitchFamily="18" charset="0"/>
                  </a:rPr>
                  <a:t>giác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</a:rPr>
                      <m:t>ABC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</a:rPr>
                  <a:t>, </a:t>
                </a:r>
                <a:r>
                  <a:rPr lang="en-US" sz="2200" dirty="0" err="1">
                    <a:latin typeface="UTM Avo" panose="02040603050506020204" pitchFamily="18" charset="0"/>
                  </a:rPr>
                  <a:t>điểm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</a:rPr>
                      <m:t>D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thuộc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cạnh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</a:rPr>
                      <m:t>BC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sao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cho</a:t>
                </a:r>
                <a:r>
                  <a:rPr lang="en-US" sz="2200" dirty="0">
                    <a:latin typeface="UTM Avo" panose="0204060305050602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2200" i="0"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2200" i="0"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DC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a-DK" sz="2200" i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da-DK" sz="2200" i="0"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2200" i="0"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</m:oMath>
                </a14:m>
                <a:r>
                  <a:rPr lang="en-US" sz="2200" dirty="0">
                    <a:latin typeface="UTM Avo" panose="020406030505060202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200" dirty="0" err="1">
                    <a:latin typeface="UTM Avo" panose="02040603050506020204" pitchFamily="18" charset="0"/>
                  </a:rPr>
                  <a:t>Chứng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minh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</a:rPr>
                      <m:t>AD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tia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phân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giác</a:t>
                </a:r>
                <a:r>
                  <a:rPr lang="en-US" sz="2200" dirty="0">
                    <a:latin typeface="UTM Avo" panose="02040603050506020204" pitchFamily="18" charset="0"/>
                  </a:rPr>
                  <a:t> của </a:t>
                </a:r>
                <a:r>
                  <a:rPr lang="en-US" sz="2200" dirty="0" err="1">
                    <a:latin typeface="UTM Avo" panose="02040603050506020204" pitchFamily="18" charset="0"/>
                  </a:rPr>
                  <a:t>góc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</a:rPr>
                      <m:t>BAC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18">
                <a:extLst>
                  <a:ext uri="{FF2B5EF4-FFF2-40B4-BE49-F238E27FC236}">
                    <a16:creationId xmlns:a16="http://schemas.microsoft.com/office/drawing/2014/main" id="{62A2D88C-50E5-4507-BCE5-DD7864A98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544" y="1552720"/>
                <a:ext cx="9585744" cy="1112805"/>
              </a:xfrm>
              <a:prstGeom prst="rect">
                <a:avLst/>
              </a:prstGeom>
              <a:blipFill>
                <a:blip r:embed="rId3"/>
                <a:stretch>
                  <a:fillRect l="-827" b="-9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EA91AFA-7384-2158-688E-5F17BF2BBCAD}"/>
              </a:ext>
            </a:extLst>
          </p:cNvPr>
          <p:cNvSpPr txBox="1"/>
          <p:nvPr/>
        </p:nvSpPr>
        <p:spPr>
          <a:xfrm>
            <a:off x="114822" y="2590079"/>
            <a:ext cx="1414614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EEEECA-1ADE-A62A-A858-3FEC1734981F}"/>
                  </a:ext>
                </a:extLst>
              </p:cNvPr>
              <p:cNvSpPr/>
              <p:nvPr/>
            </p:nvSpPr>
            <p:spPr>
              <a:xfrm>
                <a:off x="3981147" y="2732430"/>
                <a:ext cx="7696119" cy="4055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200" dirty="0"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Lấy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E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thuộc</a:t>
                </a:r>
                <a:r>
                  <a:rPr lang="en-US" sz="2200" dirty="0"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AD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sao</a:t>
                </a:r>
                <a:r>
                  <a:rPr lang="en-US" sz="2200" dirty="0"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cho</a:t>
                </a:r>
                <a:r>
                  <a:rPr lang="en-US" sz="2200" dirty="0"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BE</m:t>
                    </m:r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//</m:t>
                    </m:r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AC</m:t>
                    </m:r>
                  </m:oMath>
                </a14:m>
                <a:endParaRPr lang="en-US" sz="2200" dirty="0"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da-DK" sz="2200" dirty="0"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Theo hệ quả định lí Thalès,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2200" i="0"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2200" i="0"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DC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a-DK" sz="2200" i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2200" i="0"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BE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2200" i="0"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</m:oMath>
                </a14:m>
                <a:endParaRPr lang="en-US" sz="2200" dirty="0"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da-DK" sz="2200" dirty="0"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2200" i="0"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2200" i="0"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DC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a-DK" sz="2200" i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2200" i="0"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2200" i="0"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</m:oMath>
                </a14:m>
                <a:r>
                  <a:rPr lang="da-DK" sz="2200" dirty="0"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2200" i="0"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BE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2200" i="0"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a-DK" sz="2200" i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2200" i="0"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2200" i="0"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</m:oMath>
                </a14:m>
                <a:r>
                  <a:rPr lang="da-DK" sz="2200" dirty="0"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a-DK" sz="2200" i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a-DK" sz="2200" i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a-DK" sz="2200" i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BE</m:t>
                    </m:r>
                  </m:oMath>
                </a14:m>
                <a:endParaRPr lang="en-US" sz="2200" dirty="0"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da-DK" sz="2200" dirty="0"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Khi đó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200" i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da-DK" sz="2200" i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ABE</m:t>
                    </m:r>
                  </m:oMath>
                </a14:m>
                <a:r>
                  <a:rPr lang="da-DK" sz="2200" dirty="0"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200" i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da-DK" sz="2200" dirty="0"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da-DK" sz="2200" dirty="0"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da-DK" sz="2200" i="0"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BAE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da-DK" sz="2200" i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da-DK" sz="2200" i="0"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BEA</m:t>
                        </m:r>
                      </m:e>
                    </m:acc>
                  </m:oMath>
                </a14:m>
                <a:endParaRPr lang="en-US" sz="2200" dirty="0"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da-DK" sz="2200" dirty="0"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200" i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BE</m:t>
                    </m:r>
                    <m:r>
                      <m:rPr>
                        <m:nor/>
                      </m:rPr>
                      <a:rPr lang="da-DK" sz="2200" i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//</m:t>
                    </m:r>
                    <m:r>
                      <m:rPr>
                        <m:nor/>
                      </m:rPr>
                      <a:rPr lang="da-DK" sz="2200" i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AC</m:t>
                    </m:r>
                  </m:oMath>
                </a14:m>
                <a:r>
                  <a:rPr lang="da-DK" sz="2200" dirty="0"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da-DK" sz="2200" i="0"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BEA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da-DK" sz="2200" i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da-DK" sz="2200" i="0"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EAC</m:t>
                        </m:r>
                      </m:e>
                    </m:acc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da-DK" sz="2200" dirty="0"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da-DK" sz="2200" i="0"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BAE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da-DK" sz="2200" i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da-DK" sz="2200" i="0"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EAC</m:t>
                        </m:r>
                      </m:e>
                    </m:acc>
                  </m:oMath>
                </a14:m>
                <a:endParaRPr lang="en-US" sz="2200" dirty="0"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da-DK" sz="2200" dirty="0"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200" i="0"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AD</m:t>
                    </m:r>
                  </m:oMath>
                </a14:m>
                <a:r>
                  <a:rPr lang="da-DK" sz="2200" dirty="0"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phân giác của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da-DK" sz="2200" i="0"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</m:oMath>
                </a14:m>
                <a:r>
                  <a:rPr lang="da-DK" sz="2200" dirty="0"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EEEECA-1ADE-A62A-A858-3FEC173498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147" y="2732430"/>
                <a:ext cx="7696119" cy="4055149"/>
              </a:xfrm>
              <a:prstGeom prst="rect">
                <a:avLst/>
              </a:prstGeom>
              <a:blipFill>
                <a:blip r:embed="rId4"/>
                <a:stretch>
                  <a:fillRect l="-1029" b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5E17E77-438A-4E9D-5720-5E0D5C8C8F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734" y="3315152"/>
            <a:ext cx="3090382" cy="28897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4AC6B9-7949-317B-A3DD-3994EB1A2253}"/>
              </a:ext>
            </a:extLst>
          </p:cNvPr>
          <p:cNvSpPr/>
          <p:nvPr/>
        </p:nvSpPr>
        <p:spPr>
          <a:xfrm>
            <a:off x="0" y="0"/>
            <a:ext cx="12192000" cy="6624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91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12EC7B-B2F5-6333-C706-1B8DAA6071A6}"/>
              </a:ext>
            </a:extLst>
          </p:cNvPr>
          <p:cNvSpPr/>
          <p:nvPr/>
        </p:nvSpPr>
        <p:spPr>
          <a:xfrm>
            <a:off x="433754" y="1787038"/>
            <a:ext cx="644769" cy="410307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F5513-2DAA-47A9-E640-7D61DDF951A2}"/>
                  </a:ext>
                </a:extLst>
              </p:cNvPr>
              <p:cNvSpPr txBox="1"/>
              <p:nvPr/>
            </p:nvSpPr>
            <p:spPr>
              <a:xfrm>
                <a:off x="1198068" y="1694297"/>
                <a:ext cx="10019662" cy="1682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vi-VN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hình thoi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ABCD</m:t>
                    </m:r>
                  </m:oMath>
                </a14:m>
                <a:r>
                  <a:rPr lang="vi-VN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vi-VN" sz="2400" i="1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 44</a:t>
                </a:r>
                <a:r>
                  <a:rPr lang="vi-VN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).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vi-VN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thuộc cạnh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</m:oMath>
                </a14:m>
                <a:r>
                  <a:rPr lang="vi-VN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thoả mãn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  <m:r>
                      <m:rPr>
                        <m:nor/>
                      </m:rPr>
                      <a:rPr lang="vi-VN" sz="24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3</m:t>
                    </m:r>
                    <m:r>
                      <m:rPr>
                        <m:nor/>
                      </m:rPr>
                      <a:rPr lang="vi-VN" sz="24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AM</m:t>
                    </m:r>
                  </m:oMath>
                </a14:m>
                <a:r>
                  <a:rPr lang="vi-VN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Hai đoạn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AC</m:t>
                    </m:r>
                  </m:oMath>
                </a14:m>
                <a:r>
                  <a:rPr lang="vi-VN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DM</m:t>
                    </m:r>
                  </m:oMath>
                </a14:m>
                <a:r>
                  <a:rPr lang="vi-VN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cắt nhau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r>
                  <a:rPr lang="vi-VN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vi-VN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 minh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ND</m:t>
                    </m:r>
                    <m:r>
                      <m:rPr>
                        <m:nor/>
                      </m:rPr>
                      <a:rPr lang="en-US" sz="24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vi-VN" sz="24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MN</m:t>
                    </m:r>
                  </m:oMath>
                </a14:m>
                <a:r>
                  <a:rPr lang="vi-VN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F5513-2DAA-47A9-E640-7D61DDF95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068" y="1694297"/>
                <a:ext cx="10019662" cy="1682640"/>
              </a:xfrm>
              <a:prstGeom prst="rect">
                <a:avLst/>
              </a:prstGeom>
              <a:blipFill>
                <a:blip r:embed="rId4"/>
                <a:stretch>
                  <a:fillRect l="-974" r="-974"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6B8FE99-F87A-F31A-CF0A-3520DFCDED6D}"/>
              </a:ext>
            </a:extLst>
          </p:cNvPr>
          <p:cNvSpPr txBox="1"/>
          <p:nvPr/>
        </p:nvSpPr>
        <p:spPr>
          <a:xfrm>
            <a:off x="4339721" y="3323532"/>
            <a:ext cx="1414614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9C8761-29F0-0765-C272-DFEC99ED2D02}"/>
                  </a:ext>
                </a:extLst>
              </p:cNvPr>
              <p:cNvSpPr/>
              <p:nvPr/>
            </p:nvSpPr>
            <p:spPr>
              <a:xfrm>
                <a:off x="4339721" y="3897920"/>
                <a:ext cx="6907365" cy="2093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BD</m:t>
                    </m:r>
                  </m:oMath>
                </a14:m>
                <a:endParaRPr lang="en-US" sz="2200" dirty="0"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ABCD</m:t>
                    </m:r>
                  </m:oMath>
                </a14:m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thoi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BD</m:t>
                    </m:r>
                  </m:oMath>
                </a14:m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endParaRPr lang="en-US" sz="2200" dirty="0"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ABD</m:t>
                    </m:r>
                  </m:oMath>
                </a14:m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AO</m:t>
                    </m:r>
                  </m:oMath>
                </a14:m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cao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AO</m:t>
                    </m:r>
                  </m:oMath>
                </a14:m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cũng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2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BAD</m:t>
                        </m:r>
                      </m:e>
                    </m:acc>
                  </m:oMath>
                </a14:m>
                <a:endParaRPr lang="en-US" sz="2200" dirty="0"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9C8761-29F0-0765-C272-DFEC99ED2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721" y="3897920"/>
                <a:ext cx="6907365" cy="2093202"/>
              </a:xfrm>
              <a:prstGeom prst="rect">
                <a:avLst/>
              </a:prstGeom>
              <a:blipFill>
                <a:blip r:embed="rId5"/>
                <a:stretch>
                  <a:fillRect l="-1147" r="-265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1C2CA2A-0B2E-030E-9B4F-20429384DE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" y="3731007"/>
            <a:ext cx="3947551" cy="24061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71BC92-52F3-4FE7-4C89-43C1F259C553}"/>
              </a:ext>
            </a:extLst>
          </p:cNvPr>
          <p:cNvSpPr/>
          <p:nvPr/>
        </p:nvSpPr>
        <p:spPr>
          <a:xfrm>
            <a:off x="0" y="0"/>
            <a:ext cx="12192000" cy="6624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416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12EC7B-B2F5-6333-C706-1B8DAA6071A6}"/>
              </a:ext>
            </a:extLst>
          </p:cNvPr>
          <p:cNvSpPr/>
          <p:nvPr/>
        </p:nvSpPr>
        <p:spPr>
          <a:xfrm>
            <a:off x="472255" y="1848912"/>
            <a:ext cx="644769" cy="410307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  <a:endParaRPr lang="en-US" sz="2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F5513-2DAA-47A9-E640-7D61DDF951A2}"/>
                  </a:ext>
                </a:extLst>
              </p:cNvPr>
              <p:cNvSpPr txBox="1"/>
              <p:nvPr/>
            </p:nvSpPr>
            <p:spPr>
              <a:xfrm>
                <a:off x="1168359" y="1666488"/>
                <a:ext cx="10019662" cy="15501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vi-VN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hình thoi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ABCD</m:t>
                    </m:r>
                  </m:oMath>
                </a14:m>
                <a:r>
                  <a:rPr lang="vi-VN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vi-VN" sz="2200" i="1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 44</a:t>
                </a:r>
                <a:r>
                  <a:rPr lang="vi-VN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).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vi-VN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thuộc cạnh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</m:oMath>
                </a14:m>
                <a:r>
                  <a:rPr lang="vi-VN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thoả mãn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  <m:r>
                      <m:rPr>
                        <m:nor/>
                      </m:rPr>
                      <a:rPr lang="vi-VN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3</m:t>
                    </m:r>
                    <m:r>
                      <m:rPr>
                        <m:nor/>
                      </m:rPr>
                      <a:rPr lang="vi-VN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AM</m:t>
                    </m:r>
                  </m:oMath>
                </a14:m>
                <a:r>
                  <a:rPr lang="vi-VN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Hai đoạn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AC</m:t>
                    </m:r>
                  </m:oMath>
                </a14:m>
                <a:r>
                  <a:rPr lang="vi-VN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DM</m:t>
                    </m:r>
                  </m:oMath>
                </a14:m>
                <a:r>
                  <a:rPr lang="vi-VN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cắt nhau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r>
                  <a:rPr lang="vi-VN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22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vi-VN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 minh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ND</m:t>
                    </m:r>
                    <m:r>
                      <m:rPr>
                        <m:nor/>
                      </m:rPr>
                      <a:rPr lang="en-US" sz="22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vi-VN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MN</m:t>
                    </m:r>
                  </m:oMath>
                </a14:m>
                <a:r>
                  <a:rPr lang="vi-VN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vi-VN" sz="22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F5513-2DAA-47A9-E640-7D61DDF95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359" y="1666488"/>
                <a:ext cx="10019662" cy="1550168"/>
              </a:xfrm>
              <a:prstGeom prst="rect">
                <a:avLst/>
              </a:prstGeom>
              <a:blipFill>
                <a:blip r:embed="rId4"/>
                <a:stretch>
                  <a:fillRect l="-79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6B8FE99-F87A-F31A-CF0A-3520DFCDED6D}"/>
              </a:ext>
            </a:extLst>
          </p:cNvPr>
          <p:cNvSpPr txBox="1"/>
          <p:nvPr/>
        </p:nvSpPr>
        <p:spPr>
          <a:xfrm>
            <a:off x="3779462" y="3293471"/>
            <a:ext cx="1414614" cy="534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2CA2A-0B2E-030E-9B4F-20429384D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5" y="3822170"/>
            <a:ext cx="3559766" cy="21697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BBA7C8C-A1FF-1EC9-DCA7-5FC98E6999F9}"/>
                  </a:ext>
                </a:extLst>
              </p:cNvPr>
              <p:cNvSpPr/>
              <p:nvPr/>
            </p:nvSpPr>
            <p:spPr>
              <a:xfrm>
                <a:off x="3869343" y="4561830"/>
                <a:ext cx="7019567" cy="887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AM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2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2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AD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AM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2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2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AD</m:t>
                    </m:r>
                  </m:oMath>
                </a14:m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</a:t>
                </a:r>
                <a:endParaRPr lang="en-US" sz="2200" dirty="0"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BBA7C8C-A1FF-1EC9-DCA7-5FC98E699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343" y="4561830"/>
                <a:ext cx="7019567" cy="887872"/>
              </a:xfrm>
              <a:prstGeom prst="rect">
                <a:avLst/>
              </a:prstGeom>
              <a:blipFill>
                <a:blip r:embed="rId6"/>
                <a:stretch>
                  <a:fillRect l="-1129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BFE0E77-1D2B-B51F-C778-66C75AEC4C0D}"/>
                  </a:ext>
                </a:extLst>
              </p:cNvPr>
              <p:cNvSpPr/>
              <p:nvPr/>
            </p:nvSpPr>
            <p:spPr>
              <a:xfrm>
                <a:off x="3869343" y="3681878"/>
                <a:ext cx="7674601" cy="877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fr-FR" sz="220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AMD</m:t>
                    </m:r>
                  </m:oMath>
                </a14:m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AN</m:t>
                    </m:r>
                  </m:oMath>
                </a14:m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en-US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2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MAD</m:t>
                        </m:r>
                      </m:e>
                    </m:acc>
                  </m:oMath>
                </a14:m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2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ND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2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MN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2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AD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2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AM</m:t>
                        </m:r>
                      </m:den>
                    </m:f>
                  </m:oMath>
                </a14:m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(1)</a:t>
                </a:r>
                <a:endParaRPr lang="en-US" sz="2200" dirty="0"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BFE0E77-1D2B-B51F-C778-66C75AEC4C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343" y="3681878"/>
                <a:ext cx="7674601" cy="877869"/>
              </a:xfrm>
              <a:prstGeom prst="rect">
                <a:avLst/>
              </a:prstGeom>
              <a:blipFill>
                <a:blip r:embed="rId7"/>
                <a:stretch>
                  <a:fillRect r="-477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5B5EF67-E4C8-8A34-B54B-11410EA2AB22}"/>
                  </a:ext>
                </a:extLst>
              </p:cNvPr>
              <p:cNvSpPr/>
              <p:nvPr/>
            </p:nvSpPr>
            <p:spPr>
              <a:xfrm>
                <a:off x="3819361" y="5293857"/>
                <a:ext cx="8412480" cy="1396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(1)(2)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ra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2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ND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2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MN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2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AD</m:t>
                        </m:r>
                      </m:num>
                      <m:den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fr-FR" sz="2200" i="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fr-FR" sz="2200" i="0"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fr-FR" sz="22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2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AD</m:t>
                        </m:r>
                      </m:den>
                    </m:f>
                  </m:oMath>
                </a14:m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hay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200" i="0">
                            <a:effectLst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ND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200" i="0">
                            <a:effectLst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MN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200" b="0" i="0" smtClean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sz="22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Do </a:t>
                </a:r>
                <a:r>
                  <a:rPr lang="fr-FR" sz="2200" dirty="0" err="1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fr-FR" sz="22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ND</m:t>
                    </m:r>
                    <m:r>
                      <m:rPr>
                        <m:nor/>
                      </m:rPr>
                      <a:rPr lang="en-US" sz="2200" b="0" i="0" smtClean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fr-FR" sz="2200" i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MN</m:t>
                    </m:r>
                    <m:r>
                      <m:rPr>
                        <m:nor/>
                      </m:rPr>
                      <a:rPr lang="en-US" sz="2200" b="0" i="0" smtClean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22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5B5EF67-E4C8-8A34-B54B-11410EA2AB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361" y="5293857"/>
                <a:ext cx="8412480" cy="1396151"/>
              </a:xfrm>
              <a:prstGeom prst="rect">
                <a:avLst/>
              </a:prstGeom>
              <a:blipFill>
                <a:blip r:embed="rId8"/>
                <a:stretch>
                  <a:fillRect l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83AC016-6F6B-F8C7-1E5A-CD9678A669EA}"/>
              </a:ext>
            </a:extLst>
          </p:cNvPr>
          <p:cNvSpPr/>
          <p:nvPr/>
        </p:nvSpPr>
        <p:spPr>
          <a:xfrm>
            <a:off x="0" y="0"/>
            <a:ext cx="12192000" cy="6624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893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12EC7B-B2F5-6333-C706-1B8DAA6071A6}"/>
              </a:ext>
            </a:extLst>
          </p:cNvPr>
          <p:cNvSpPr/>
          <p:nvPr/>
        </p:nvSpPr>
        <p:spPr>
          <a:xfrm>
            <a:off x="433754" y="1787038"/>
            <a:ext cx="644769" cy="410307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  <a:endParaRPr lang="en-US" sz="2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F5513-2DAA-47A9-E640-7D61DDF951A2}"/>
                  </a:ext>
                </a:extLst>
              </p:cNvPr>
              <p:cNvSpPr txBox="1"/>
              <p:nvPr/>
            </p:nvSpPr>
            <p:spPr>
              <a:xfrm>
                <a:off x="1155524" y="1676176"/>
                <a:ext cx="10702799" cy="15501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200" dirty="0">
                    <a:latin typeface="UTM Avo" panose="020406030505060202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ABC</m:t>
                    </m:r>
                  </m:oMath>
                </a14:m>
                <a:r>
                  <a:rPr lang="vi-VN" sz="2200" dirty="0">
                    <a:latin typeface="UTM Avo" panose="020406030505060202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A</m:t>
                    </m:r>
                  </m:oMath>
                </a14:m>
                <a:r>
                  <a:rPr lang="vi-VN" sz="2200" dirty="0">
                    <a:latin typeface="UTM Avo" panose="020406030505060202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3, 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4, 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AD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 </m:t>
                    </m:r>
                  </m:oMath>
                </a14:m>
                <a:r>
                  <a:rPr lang="vi-VN" sz="2200" dirty="0">
                    <a:latin typeface="UTM Avo" panose="02040603050506020204" pitchFamily="18" charset="0"/>
                  </a:rPr>
                  <a:t>là đường phân giác. Tính: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200" dirty="0">
                    <a:latin typeface="UTM Avo" panose="02040603050506020204" pitchFamily="18" charset="0"/>
                  </a:rPr>
                  <a:t>a) Độ dài các đoạn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BC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DB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DC</m:t>
                    </m:r>
                  </m:oMath>
                </a14:m>
                <a:r>
                  <a:rPr lang="vi-VN" sz="2200" dirty="0">
                    <a:latin typeface="UTM Avo" panose="020406030505060202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F5513-2DAA-47A9-E640-7D61DDF95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524" y="1676176"/>
                <a:ext cx="10702799" cy="1550168"/>
              </a:xfrm>
              <a:prstGeom prst="rect">
                <a:avLst/>
              </a:prstGeom>
              <a:blipFill>
                <a:blip r:embed="rId4"/>
                <a:stretch>
                  <a:fillRect l="-741" r="-798" b="-6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6B8FE99-F87A-F31A-CF0A-3520DFCDED6D}"/>
              </a:ext>
            </a:extLst>
          </p:cNvPr>
          <p:cNvSpPr txBox="1"/>
          <p:nvPr/>
        </p:nvSpPr>
        <p:spPr>
          <a:xfrm>
            <a:off x="2917016" y="3071430"/>
            <a:ext cx="1414614" cy="534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818403-D6E6-C768-438D-5AFAE651D8EC}"/>
                  </a:ext>
                </a:extLst>
              </p:cNvPr>
              <p:cNvSpPr txBox="1"/>
              <p:nvPr/>
            </p:nvSpPr>
            <p:spPr>
              <a:xfrm>
                <a:off x="3624323" y="3544933"/>
                <a:ext cx="10019662" cy="32737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fr-FR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Pythagore </a:t>
                </a:r>
                <a:r>
                  <a:rPr lang="fr-FR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endParaRPr lang="en-US" sz="2200" dirty="0"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DB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DC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endParaRPr lang="en-US" sz="2200" dirty="0"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AD</m:t>
                    </m:r>
                  </m:oMath>
                </a14:m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endParaRPr lang="en-US" sz="2200" dirty="0"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DC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</m:oMath>
                </a14:m>
                <a:endParaRPr lang="en-US" sz="2200" dirty="0"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fr-FR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DB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2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2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DC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2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2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818403-D6E6-C768-438D-5AFAE651D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323" y="3544933"/>
                <a:ext cx="10019662" cy="3273781"/>
              </a:xfrm>
              <a:prstGeom prst="rect">
                <a:avLst/>
              </a:prstGeom>
              <a:blipFill>
                <a:blip r:embed="rId5"/>
                <a:stretch>
                  <a:fillRect l="-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84938FA-474D-4A60-EEBF-AB2AED03A5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244" y="3853602"/>
            <a:ext cx="2146776" cy="265644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8E71C3-C19F-A30C-214C-73EE020B6D5E}"/>
              </a:ext>
            </a:extLst>
          </p:cNvPr>
          <p:cNvSpPr/>
          <p:nvPr/>
        </p:nvSpPr>
        <p:spPr>
          <a:xfrm>
            <a:off x="0" y="0"/>
            <a:ext cx="12192000" cy="6624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850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12EC7B-B2F5-6333-C706-1B8DAA6071A6}"/>
              </a:ext>
            </a:extLst>
          </p:cNvPr>
          <p:cNvSpPr/>
          <p:nvPr/>
        </p:nvSpPr>
        <p:spPr>
          <a:xfrm>
            <a:off x="318251" y="1844790"/>
            <a:ext cx="644769" cy="410307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  <a:endParaRPr lang="en-US" sz="2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B8FE99-F87A-F31A-CF0A-3520DFCDED6D}"/>
              </a:ext>
            </a:extLst>
          </p:cNvPr>
          <p:cNvSpPr txBox="1"/>
          <p:nvPr/>
        </p:nvSpPr>
        <p:spPr>
          <a:xfrm>
            <a:off x="2049619" y="2741678"/>
            <a:ext cx="1414614" cy="534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818403-D6E6-C768-438D-5AFAE651D8EC}"/>
                  </a:ext>
                </a:extLst>
              </p:cNvPr>
              <p:cNvSpPr txBox="1"/>
              <p:nvPr/>
            </p:nvSpPr>
            <p:spPr>
              <a:xfrm>
                <a:off x="3041481" y="3008802"/>
                <a:ext cx="10019662" cy="3732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rgbClr val="000000"/>
                  </a:buClr>
                  <a:defRPr/>
                </a:pP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b)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Gọi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E</m:t>
                    </m:r>
                  </m:oMath>
                </a14:m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là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chân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đường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vuông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góc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kẻ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từ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D</m:t>
                    </m:r>
                  </m:oMath>
                </a14:m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đến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AC</m:t>
                    </m:r>
                  </m:oMath>
                </a14:m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lang="en-US" sz="2200" kern="0" dirty="0">
                  <a:solidFill>
                    <a:srgbClr val="000000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rgbClr val="000000"/>
                  </a:buClr>
                  <a:defRPr/>
                </a:pP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Nên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khoảng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cách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từ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D</m:t>
                    </m:r>
                  </m:oMath>
                </a14:m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đến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AC</m:t>
                    </m:r>
                  </m:oMath>
                </a14:m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là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DE</m:t>
                    </m:r>
                  </m:oMath>
                </a14:m>
                <a:endParaRPr lang="en-US" sz="2200" kern="0" dirty="0">
                  <a:solidFill>
                    <a:srgbClr val="000000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rgbClr val="000000"/>
                  </a:buClr>
                  <a:defRPr/>
                </a:pP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Ta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có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ED</m:t>
                    </m:r>
                    <m:r>
                      <m:rPr>
                        <m:nor/>
                      </m:rPr>
                      <a:rPr lang="fr-FR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//</m:t>
                    </m:r>
                    <m:r>
                      <m:rPr>
                        <m:nor/>
                      </m:rPr>
                      <a:rPr lang="fr-FR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AB</m:t>
                    </m:r>
                  </m:oMath>
                </a14:m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(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quan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hệ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từ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song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song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đến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vuông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góc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)</a:t>
                </a:r>
                <a:endParaRPr lang="en-US" sz="2200" kern="0" dirty="0">
                  <a:solidFill>
                    <a:srgbClr val="000000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lvl="0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Suy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ra: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DE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AB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f>
                      <m:f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DC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CB</m:t>
                        </m:r>
                      </m:den>
                    </m:f>
                    <m:r>
                      <m:rPr>
                        <m:nor/>
                      </m:rPr>
                      <a:rPr lang="en-US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⇒</m:t>
                    </m:r>
                    <m:f>
                      <m:f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DE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f>
                      <m:f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200" i="0" kern="0">
                                <a:solidFill>
                                  <a:srgbClr val="000000"/>
                                </a:solidFill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20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200" i="0" kern="0">
                                <a:solidFill>
                                  <a:srgbClr val="000000"/>
                                </a:solidFill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7</m:t>
                            </m:r>
                          </m:den>
                        </m:f>
                      </m:num>
                      <m:den>
                        <m:r>
                          <m:rPr>
                            <m:nor/>
                          </m:rPr>
                          <a:rPr lang="en-US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 </m:t>
                    </m:r>
                    <m:r>
                      <m:rPr>
                        <m:nor/>
                      </m:rPr>
                      <a:rPr lang="en-US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DE</m:t>
                    </m:r>
                    <m:r>
                      <m:rPr>
                        <m:nor/>
                      </m:rPr>
                      <a:rPr lang="en-US" sz="22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f>
                      <m:f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lang="en-US" sz="2200" kern="0" dirty="0">
                  <a:solidFill>
                    <a:srgbClr val="000000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rgbClr val="000000"/>
                  </a:buClr>
                  <a:defRPr/>
                </a:pP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Vậy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khoảng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cách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từ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D</m:t>
                    </m:r>
                  </m:oMath>
                </a14:m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đến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AC</m:t>
                    </m:r>
                  </m:oMath>
                </a14:m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(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đvđd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).</a:t>
                </a:r>
                <a:endParaRPr lang="en-US" sz="2200" kern="0" dirty="0">
                  <a:solidFill>
                    <a:srgbClr val="000000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818403-D6E6-C768-438D-5AFAE651D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481" y="3008802"/>
                <a:ext cx="10019662" cy="3732304"/>
              </a:xfrm>
              <a:prstGeom prst="rect">
                <a:avLst/>
              </a:prstGeom>
              <a:blipFill>
                <a:blip r:embed="rId4"/>
                <a:stretch>
                  <a:fillRect l="-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84938FA-474D-4A60-EEBF-AB2AED03A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351" y="3355893"/>
            <a:ext cx="2146776" cy="26564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044050-FCF1-B13A-3AE6-C0FD014995C8}"/>
                  </a:ext>
                </a:extLst>
              </p:cNvPr>
              <p:cNvSpPr txBox="1"/>
              <p:nvPr/>
            </p:nvSpPr>
            <p:spPr>
              <a:xfrm>
                <a:off x="1059273" y="1619375"/>
                <a:ext cx="11272670" cy="10423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200" dirty="0">
                    <a:latin typeface="UTM Avo" panose="020406030505060202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ABC</m:t>
                    </m:r>
                  </m:oMath>
                </a14:m>
                <a:r>
                  <a:rPr lang="vi-VN" sz="2200" dirty="0">
                    <a:latin typeface="UTM Avo" panose="020406030505060202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A</m:t>
                    </m:r>
                  </m:oMath>
                </a14:m>
                <a:r>
                  <a:rPr lang="vi-VN" sz="2200" dirty="0">
                    <a:latin typeface="UTM Avo" panose="020406030505060202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3, 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4, 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AD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 </m:t>
                    </m:r>
                  </m:oMath>
                </a14:m>
                <a:r>
                  <a:rPr lang="vi-VN" sz="2200" dirty="0">
                    <a:latin typeface="UTM Avo" panose="02040603050506020204" pitchFamily="18" charset="0"/>
                  </a:rPr>
                  <a:t>là đường phân giác. Tính: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200" dirty="0">
                    <a:latin typeface="UTM Avo" panose="02040603050506020204" pitchFamily="18" charset="0"/>
                  </a:rPr>
                  <a:t>b) Khoảng cách từ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D</m:t>
                    </m:r>
                  </m:oMath>
                </a14:m>
                <a:r>
                  <a:rPr lang="vi-VN" sz="2200" dirty="0">
                    <a:latin typeface="UTM Avo" panose="020406030505060202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AC</m:t>
                    </m:r>
                  </m:oMath>
                </a14:m>
                <a:r>
                  <a:rPr lang="vi-VN" sz="2200" dirty="0">
                    <a:latin typeface="UTM Avo" panose="020406030505060202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044050-FCF1-B13A-3AE6-C0FD01499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273" y="1619375"/>
                <a:ext cx="11272670" cy="1042337"/>
              </a:xfrm>
              <a:prstGeom prst="rect">
                <a:avLst/>
              </a:prstGeom>
              <a:blipFill>
                <a:blip r:embed="rId6"/>
                <a:stretch>
                  <a:fillRect l="-703" b="-9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E1E8F64-F2D8-3427-D870-45B1F48CBD5A}"/>
              </a:ext>
            </a:extLst>
          </p:cNvPr>
          <p:cNvSpPr/>
          <p:nvPr/>
        </p:nvSpPr>
        <p:spPr>
          <a:xfrm>
            <a:off x="0" y="0"/>
            <a:ext cx="12192000" cy="6624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23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12EC7B-B2F5-6333-C706-1B8DAA6071A6}"/>
              </a:ext>
            </a:extLst>
          </p:cNvPr>
          <p:cNvSpPr/>
          <p:nvPr/>
        </p:nvSpPr>
        <p:spPr>
          <a:xfrm>
            <a:off x="327876" y="1844790"/>
            <a:ext cx="685140" cy="410307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  <a:endParaRPr lang="en-US" sz="2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B8FE99-F87A-F31A-CF0A-3520DFCDED6D}"/>
              </a:ext>
            </a:extLst>
          </p:cNvPr>
          <p:cNvSpPr txBox="1"/>
          <p:nvPr/>
        </p:nvSpPr>
        <p:spPr>
          <a:xfrm>
            <a:off x="1779126" y="2776265"/>
            <a:ext cx="1503188" cy="534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818403-D6E6-C768-438D-5AFAE651D8EC}"/>
                  </a:ext>
                </a:extLst>
              </p:cNvPr>
              <p:cNvSpPr txBox="1"/>
              <p:nvPr/>
            </p:nvSpPr>
            <p:spPr>
              <a:xfrm>
                <a:off x="2898303" y="3331858"/>
                <a:ext cx="10647027" cy="2153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c)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Xét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∆</m:t>
                    </m:r>
                    <m:r>
                      <m:rPr>
                        <m:nor/>
                      </m:rPr>
                      <a:rPr lang="fr-FR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ABC</m:t>
                    </m:r>
                  </m:oMath>
                </a14:m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có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DE</m:t>
                    </m:r>
                    <m:r>
                      <m:rPr>
                        <m:nor/>
                      </m:rPr>
                      <a:rPr lang="fr-FR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//</m:t>
                    </m:r>
                    <m:r>
                      <m:rPr>
                        <m:nor/>
                      </m:rPr>
                      <a:rPr lang="fr-FR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AB</m:t>
                    </m:r>
                  </m:oMath>
                </a14:m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nên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BD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BC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fr-FR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f>
                      <m:f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AE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AC</m:t>
                        </m:r>
                      </m:den>
                    </m:f>
                  </m:oMath>
                </a14:m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(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định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lí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Thalès) </a:t>
                </a:r>
              </a:p>
              <a:p>
                <a:pPr lvl="0" algn="just"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fr-FR" sz="2200" i="0" kern="0">
                                <a:solidFill>
                                  <a:srgbClr val="000000"/>
                                </a:solidFill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15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fr-FR" sz="2200" i="0" kern="0">
                                <a:solidFill>
                                  <a:srgbClr val="000000"/>
                                </a:solidFill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7</m:t>
                            </m:r>
                          </m:den>
                        </m:f>
                      </m:num>
                      <m:den>
                        <m:r>
                          <m:rPr>
                            <m:nor/>
                          </m:rPr>
                          <a:rPr lang="fr-FR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fr-FR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f>
                      <m:f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AE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AE</m:t>
                    </m:r>
                    <m:r>
                      <m:rPr>
                        <m:nor/>
                      </m:rPr>
                      <a:rPr lang="en-US" sz="22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fr-FR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f>
                      <m:f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</a:p>
              <a:p>
                <a:pPr lvl="0" algn="just">
                  <a:spcBef>
                    <a:spcPts val="100"/>
                  </a:spcBef>
                  <a:spcAft>
                    <a:spcPts val="100"/>
                  </a:spcAft>
                  <a:buClr>
                    <a:srgbClr val="000000"/>
                  </a:buClr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∆</m:t>
                    </m:r>
                    <m:r>
                      <m:rPr>
                        <m:nor/>
                      </m:rPr>
                      <a:rPr lang="fr-FR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ADE</m:t>
                    </m:r>
                  </m:oMath>
                </a14:m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vuông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tại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E</m:t>
                    </m:r>
                  </m:oMath>
                </a14:m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nên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ta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có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 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AD</m:t>
                    </m:r>
                    <m:r>
                      <m:rPr>
                        <m:nor/>
                      </m:rPr>
                      <a:rPr lang="en-US" sz="22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fr-FR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fr-FR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A</m:t>
                        </m:r>
                        <m:sSup>
                          <m:sSupPr>
                            <m:ctrlPr>
                              <a:rPr lang="en-US" sz="2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fr-FR" sz="2200" i="0" kern="0">
                                <a:solidFill>
                                  <a:srgbClr val="000000"/>
                                </a:solidFill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E</m:t>
                            </m:r>
                          </m:e>
                          <m:sup>
                            <m:r>
                              <a:rPr lang="fr-FR" sz="2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fr-FR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fr-FR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D</m:t>
                        </m:r>
                        <m:sSup>
                          <m:sSupPr>
                            <m:ctrlPr>
                              <a:rPr lang="en-US" sz="2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fr-FR" sz="2200" i="0" kern="0">
                                <a:solidFill>
                                  <a:srgbClr val="000000"/>
                                </a:solidFill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E</m:t>
                            </m:r>
                          </m:e>
                          <m:sup>
                            <m:r>
                              <a:rPr lang="fr-FR" sz="2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m:rPr>
                        <m:nor/>
                      </m:rPr>
                      <a:rPr lang="en-US" sz="22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fr-FR" sz="22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f>
                      <m:f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12</m:t>
                        </m:r>
                        <m:rad>
                          <m:radPr>
                            <m:degHide m:val="on"/>
                            <m:ctrlPr>
                              <a:rPr lang="en-US" sz="2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fr-FR" sz="2200" i="0" kern="0">
                                <a:solidFill>
                                  <a:srgbClr val="000000"/>
                                </a:solidFill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fr-FR" sz="22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818403-D6E6-C768-438D-5AFAE651D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303" y="3331858"/>
                <a:ext cx="10647027" cy="2153475"/>
              </a:xfrm>
              <a:prstGeom prst="rect">
                <a:avLst/>
              </a:prstGeom>
              <a:blipFill>
                <a:blip r:embed="rId4"/>
                <a:stretch>
                  <a:fillRect l="-744" b="-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84938FA-474D-4A60-EEBF-AB2AED03A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876" y="3274683"/>
            <a:ext cx="2281193" cy="26564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C2DE49-EE9E-3487-E840-25FCEB930FFC}"/>
                  </a:ext>
                </a:extLst>
              </p:cNvPr>
              <p:cNvSpPr txBox="1"/>
              <p:nvPr/>
            </p:nvSpPr>
            <p:spPr>
              <a:xfrm>
                <a:off x="1013016" y="1700506"/>
                <a:ext cx="11105832" cy="10423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200" dirty="0">
                    <a:latin typeface="UTM Avo" panose="020406030505060202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ABC</m:t>
                    </m:r>
                  </m:oMath>
                </a14:m>
                <a:r>
                  <a:rPr lang="vi-VN" sz="2200" dirty="0">
                    <a:latin typeface="UTM Avo" panose="020406030505060202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A</m:t>
                    </m:r>
                  </m:oMath>
                </a14:m>
                <a:r>
                  <a:rPr lang="vi-VN" sz="2200" dirty="0">
                    <a:latin typeface="UTM Avo" panose="020406030505060202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3, 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4, 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AD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 </m:t>
                    </m:r>
                  </m:oMath>
                </a14:m>
                <a:r>
                  <a:rPr lang="vi-VN" sz="2200" dirty="0">
                    <a:latin typeface="UTM Avo" panose="02040603050506020204" pitchFamily="18" charset="0"/>
                  </a:rPr>
                  <a:t>là đường phân giác. Tính: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200" dirty="0">
                    <a:latin typeface="UTM Avo" panose="02040603050506020204" pitchFamily="18" charset="0"/>
                  </a:rPr>
                  <a:t>c) Độ dài đường phân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AD</m:t>
                    </m:r>
                  </m:oMath>
                </a14:m>
                <a:endParaRPr lang="vi-VN" sz="2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C2DE49-EE9E-3487-E840-25FCEB930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016" y="1700506"/>
                <a:ext cx="11105832" cy="1042337"/>
              </a:xfrm>
              <a:prstGeom prst="rect">
                <a:avLst/>
              </a:prstGeom>
              <a:blipFill>
                <a:blip r:embed="rId6"/>
                <a:stretch>
                  <a:fillRect l="-714" b="-9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5CB9012-CFAA-3F8B-EA53-3CB1AE9D4AB5}"/>
              </a:ext>
            </a:extLst>
          </p:cNvPr>
          <p:cNvSpPr/>
          <p:nvPr/>
        </p:nvSpPr>
        <p:spPr>
          <a:xfrm>
            <a:off x="0" y="0"/>
            <a:ext cx="12192000" cy="6624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783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12EC7B-B2F5-6333-C706-1B8DAA6071A6}"/>
              </a:ext>
            </a:extLst>
          </p:cNvPr>
          <p:cNvSpPr/>
          <p:nvPr/>
        </p:nvSpPr>
        <p:spPr>
          <a:xfrm>
            <a:off x="433754" y="1787038"/>
            <a:ext cx="644769" cy="410307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  <a:endParaRPr lang="en-US" sz="2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F5513-2DAA-47A9-E640-7D61DDF951A2}"/>
                  </a:ext>
                </a:extLst>
              </p:cNvPr>
              <p:cNvSpPr txBox="1"/>
              <p:nvPr/>
            </p:nvSpPr>
            <p:spPr>
              <a:xfrm>
                <a:off x="1159566" y="1611708"/>
                <a:ext cx="10223307" cy="15501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Cho </a:t>
                </a:r>
                <a:r>
                  <a:rPr lang="en-US" sz="2200" dirty="0" err="1">
                    <a:solidFill>
                      <a:srgbClr val="000000"/>
                    </a:solidFill>
                    <a:latin typeface="UTM Avo" panose="02040603050506020204" pitchFamily="18" charset="0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UTM Avo" panose="02040603050506020204" pitchFamily="18" charset="0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>
                        <a:solidFill>
                          <a:srgbClr val="000000"/>
                        </a:solidFill>
                        <a:latin typeface="UTM Avo" panose="02040603050506020204" pitchFamily="18" charset="0"/>
                      </a:rPr>
                      <m:t>ABCD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UTM Avo" panose="020406030505060202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UTM Avo" panose="020406030505060202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UTM Avo" panose="02040603050506020204" pitchFamily="18" charset="0"/>
                  </a:rPr>
                  <a:t>tia</a:t>
                </a: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UTM Avo" panose="020406030505060202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UTM Avo" panose="02040603050506020204" pitchFamily="18" charset="0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 của </a:t>
                </a:r>
                <a:r>
                  <a:rPr lang="en-US" sz="2200" dirty="0" err="1">
                    <a:solidFill>
                      <a:srgbClr val="000000"/>
                    </a:solidFill>
                    <a:latin typeface="UTM Avo" panose="020406030505060202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UTM Avo" panose="02040603050506020204" pitchFamily="18" charset="0"/>
                  </a:rPr>
                  <a:t>góc</a:t>
                </a: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>
                        <a:solidFill>
                          <a:srgbClr val="000000"/>
                        </a:solidFill>
                        <a:latin typeface="UTM Avo" panose="02040603050506020204" pitchFamily="18" charset="0"/>
                      </a:rPr>
                      <m:t>CAD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UTM Avo" panose="02040603050506020204" pitchFamily="18" charset="0"/>
                  </a:rPr>
                  <a:t>và</a:t>
                </a: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>
                        <a:solidFill>
                          <a:srgbClr val="000000"/>
                        </a:solidFill>
                        <a:latin typeface="UTM Avo" panose="02040603050506020204" pitchFamily="18" charset="0"/>
                      </a:rPr>
                      <m:t>CBD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UTM Avo" panose="02040603050506020204" pitchFamily="18" charset="0"/>
                  </a:rPr>
                  <a:t>cùng</a:t>
                </a: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UTM Avo" panose="02040603050506020204" pitchFamily="18" charset="0"/>
                  </a:rPr>
                  <a:t>đi</a:t>
                </a: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 qua </a:t>
                </a:r>
                <a:r>
                  <a:rPr lang="en-US" sz="2200" dirty="0" err="1">
                    <a:solidFill>
                      <a:srgbClr val="000000"/>
                    </a:solidFill>
                    <a:latin typeface="UTM Avo" panose="02040603050506020204" pitchFamily="18" charset="0"/>
                  </a:rPr>
                  <a:t>điểm</a:t>
                </a: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>
                        <a:solidFill>
                          <a:srgbClr val="000000"/>
                        </a:solidFill>
                        <a:latin typeface="UTM Avo" panose="02040603050506020204" pitchFamily="18" charset="0"/>
                      </a:rPr>
                      <m:t>E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UTM Avo" panose="02040603050506020204" pitchFamily="18" charset="0"/>
                  </a:rPr>
                  <a:t>thuộc</a:t>
                </a: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UTM Avo" panose="020406030505060202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>
                        <a:solidFill>
                          <a:srgbClr val="000000"/>
                        </a:solidFill>
                        <a:latin typeface="UTM Avo" panose="02040603050506020204" pitchFamily="18" charset="0"/>
                      </a:rPr>
                      <m:t>CD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 (</a:t>
                </a:r>
                <a:r>
                  <a:rPr lang="en-US" sz="2200" i="1" dirty="0" err="1">
                    <a:solidFill>
                      <a:srgbClr val="00000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200" i="1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 45</a:t>
                </a: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). 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200" dirty="0" err="1">
                    <a:solidFill>
                      <a:srgbClr val="000000"/>
                    </a:solidFill>
                    <a:latin typeface="UTM Avo" panose="02040603050506020204" pitchFamily="18" charset="0"/>
                  </a:rPr>
                  <a:t>Chứng</a:t>
                </a: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UTM Avo" panose="02040603050506020204" pitchFamily="18" charset="0"/>
                  </a:rPr>
                  <a:t>minh</a:t>
                </a: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>
                        <a:solidFill>
                          <a:srgbClr val="000000"/>
                        </a:solidFill>
                        <a:latin typeface="UTM Avo" panose="02040603050506020204" pitchFamily="18" charset="0"/>
                      </a:rPr>
                      <m:t>AD</m:t>
                    </m:r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00000"/>
                        </a:solidFill>
                        <a:latin typeface="UTM Avo" panose="0204060305050602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00000"/>
                        </a:solidFill>
                        <a:latin typeface="UTM Avo" panose="02040603050506020204" pitchFamily="18" charset="0"/>
                      </a:rPr>
                      <m:t>BC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00000"/>
                        </a:solidFill>
                        <a:latin typeface="UTM Avo" panose="0204060305050602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00000"/>
                        </a:solidFill>
                        <a:latin typeface="UTM Avo" panose="020406030505060202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00000"/>
                        </a:solidFill>
                        <a:latin typeface="UTM Avo" panose="0204060305050602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00000"/>
                        </a:solidFill>
                        <a:latin typeface="UTM Avo" panose="02040603050506020204" pitchFamily="18" charset="0"/>
                      </a:rPr>
                      <m:t>BD</m:t>
                    </m:r>
                    <m:r>
                      <m:rPr>
                        <m:nor/>
                      </m:rPr>
                      <a:rPr lang="en-US" sz="2200" i="0">
                        <a:solidFill>
                          <a:srgbClr val="000000"/>
                        </a:solidFill>
                        <a:latin typeface="UTM Avo" panose="02040603050506020204" pitchFamily="18" charset="0"/>
                      </a:rPr>
                      <m:t>.</m:t>
                    </m:r>
                  </m:oMath>
                </a14:m>
                <a:endParaRPr lang="vi-VN" sz="22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F5513-2DAA-47A9-E640-7D61DDF95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566" y="1611708"/>
                <a:ext cx="10223307" cy="1550168"/>
              </a:xfrm>
              <a:prstGeom prst="rect">
                <a:avLst/>
              </a:prstGeom>
              <a:blipFill>
                <a:blip r:embed="rId3"/>
                <a:stretch>
                  <a:fillRect l="-775" r="-77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6B8FE99-F87A-F31A-CF0A-3520DFCDED6D}"/>
              </a:ext>
            </a:extLst>
          </p:cNvPr>
          <p:cNvSpPr txBox="1"/>
          <p:nvPr/>
        </p:nvSpPr>
        <p:spPr>
          <a:xfrm>
            <a:off x="4328703" y="3161875"/>
            <a:ext cx="1414614" cy="534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9C8761-29F0-0765-C272-DFEC99ED2D02}"/>
                  </a:ext>
                </a:extLst>
              </p:cNvPr>
              <p:cNvSpPr/>
              <p:nvPr/>
            </p:nvSpPr>
            <p:spPr>
              <a:xfrm>
                <a:off x="4328703" y="3696124"/>
                <a:ext cx="6907365" cy="2262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AE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BE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ADC</m:t>
                    </m:r>
                  </m:oMath>
                </a14:m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BDC</m:t>
                    </m:r>
                  </m:oMath>
                </a14:m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ED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EC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NL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AD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  <m:r>
                      <m:rPr>
                        <m:nor/>
                      </m:rPr>
                      <a:rPr lang="nl-NL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ED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EC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NL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BD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BC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200" b="0" i="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AD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BD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BC</m:t>
                        </m:r>
                      </m:den>
                    </m:f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hay</m:t>
                    </m:r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AD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BD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9C8761-29F0-0765-C272-DFEC99ED2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703" y="3696124"/>
                <a:ext cx="6907365" cy="2262864"/>
              </a:xfrm>
              <a:prstGeom prst="rect">
                <a:avLst/>
              </a:prstGeom>
              <a:blipFill>
                <a:blip r:embed="rId4"/>
                <a:stretch>
                  <a:fillRect l="-1147" r="-1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D0A20EB-7C44-7B0C-94C5-18F9285F26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4" y="3429000"/>
            <a:ext cx="3752975" cy="30437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AD1849-6453-7B0E-DC00-453C47EFA2C0}"/>
              </a:ext>
            </a:extLst>
          </p:cNvPr>
          <p:cNvSpPr/>
          <p:nvPr/>
        </p:nvSpPr>
        <p:spPr>
          <a:xfrm>
            <a:off x="0" y="0"/>
            <a:ext cx="12192000" cy="6624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408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7">
            <a:extLst>
              <a:ext uri="{FF2B5EF4-FFF2-40B4-BE49-F238E27FC236}">
                <a16:creationId xmlns:a16="http://schemas.microsoft.com/office/drawing/2014/main" id="{8824690F-D5E3-4C55-9D9A-7CCEC3DAC7C5}"/>
              </a:ext>
            </a:extLst>
          </p:cNvPr>
          <p:cNvSpPr txBox="1"/>
          <p:nvPr/>
        </p:nvSpPr>
        <p:spPr>
          <a:xfrm>
            <a:off x="942022" y="3721642"/>
            <a:ext cx="2893219" cy="123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Hộp Văn bản 12">
            <a:extLst>
              <a:ext uri="{FF2B5EF4-FFF2-40B4-BE49-F238E27FC236}">
                <a16:creationId xmlns:a16="http://schemas.microsoft.com/office/drawing/2014/main" id="{7D91DFB1-338A-4D56-9FD3-CD0C38C7B7C9}"/>
              </a:ext>
            </a:extLst>
          </p:cNvPr>
          <p:cNvSpPr txBox="1"/>
          <p:nvPr/>
        </p:nvSpPr>
        <p:spPr>
          <a:xfrm>
            <a:off x="4346188" y="3721641"/>
            <a:ext cx="2994819" cy="123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Hộp Văn bản 17">
            <a:extLst>
              <a:ext uri="{FF2B5EF4-FFF2-40B4-BE49-F238E27FC236}">
                <a16:creationId xmlns:a16="http://schemas.microsoft.com/office/drawing/2014/main" id="{50810A03-B501-42AF-B1BE-4D522AB34BF9}"/>
              </a:ext>
            </a:extLst>
          </p:cNvPr>
          <p:cNvSpPr txBox="1"/>
          <p:nvPr/>
        </p:nvSpPr>
        <p:spPr>
          <a:xfrm>
            <a:off x="7709666" y="3726539"/>
            <a:ext cx="3589706" cy="1859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</a:t>
            </a:r>
          </a:p>
          <a:p>
            <a:pPr lvl="0" algn="ctr">
              <a:lnSpc>
                <a:spcPct val="150000"/>
              </a:lnSpc>
            </a:pPr>
            <a:r>
              <a:rPr lang="vi-VN" sz="2667" b="1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5: Tam giác đồng dạng</a:t>
            </a:r>
            <a:endParaRPr kumimoji="0" lang="pt-BR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Đồ họa 19" descr="Backpack outline">
            <a:extLst>
              <a:ext uri="{FF2B5EF4-FFF2-40B4-BE49-F238E27FC236}">
                <a16:creationId xmlns:a16="http://schemas.microsoft.com/office/drawing/2014/main" id="{502A3A19-F558-47DE-8C0A-997FCF411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3954" y="2165891"/>
            <a:ext cx="1574800" cy="1574800"/>
          </a:xfrm>
          <a:prstGeom prst="rect">
            <a:avLst/>
          </a:prstGeom>
        </p:spPr>
      </p:pic>
      <p:pic>
        <p:nvPicPr>
          <p:cNvPr id="6" name="Đồ họa 20" descr="Backpack outline">
            <a:extLst>
              <a:ext uri="{FF2B5EF4-FFF2-40B4-BE49-F238E27FC236}">
                <a16:creationId xmlns:a16="http://schemas.microsoft.com/office/drawing/2014/main" id="{438A96F8-3E21-4CFB-A70A-3355B8DFD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1395" y="2208425"/>
            <a:ext cx="1574800" cy="1574800"/>
          </a:xfrm>
          <a:prstGeom prst="rect">
            <a:avLst/>
          </a:prstGeom>
        </p:spPr>
      </p:pic>
      <p:pic>
        <p:nvPicPr>
          <p:cNvPr id="7" name="Đồ họa 21" descr="Backpack outline">
            <a:extLst>
              <a:ext uri="{FF2B5EF4-FFF2-40B4-BE49-F238E27FC236}">
                <a16:creationId xmlns:a16="http://schemas.microsoft.com/office/drawing/2014/main" id="{D5E17234-BECE-4242-80AF-9C8021AC9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5545" y="2208425"/>
            <a:ext cx="1574800" cy="1574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702348-1EEE-036D-CB87-E9DD38BF8127}"/>
              </a:ext>
            </a:extLst>
          </p:cNvPr>
          <p:cNvSpPr/>
          <p:nvPr/>
        </p:nvSpPr>
        <p:spPr>
          <a:xfrm>
            <a:off x="0" y="0"/>
            <a:ext cx="12192000" cy="6624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509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3467" y="650625"/>
            <a:ext cx="6235700" cy="10862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</a:t>
            </a:r>
            <a:r>
              <a:rPr lang="en-US" sz="4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Chơi</a:t>
            </a:r>
            <a:r>
              <a:rPr lang="en-US" sz="4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“</a:t>
            </a:r>
            <a:r>
              <a:rPr lang="en-US" sz="4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Đua</a:t>
            </a:r>
            <a:r>
              <a:rPr lang="en-US" sz="4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xe</a:t>
            </a:r>
            <a:r>
              <a:rPr lang="en-US" sz="4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6" name="Content Placeholder 5" descr="2e74a5589f751cdaac3d07d5c8239e1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98466" y="2054648"/>
            <a:ext cx="4425705" cy="4130811"/>
          </a:xfrm>
        </p:spPr>
      </p:pic>
      <p:pic>
        <p:nvPicPr>
          <p:cNvPr id="10" name="Picture 9" descr="3a5cd02abf0e5cda3bdc3b8850337a3f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069199">
            <a:off x="499219" y="1353312"/>
            <a:ext cx="2096299" cy="2096299"/>
          </a:xfrm>
          <a:prstGeom prst="rect">
            <a:avLst/>
          </a:prstGeom>
        </p:spPr>
      </p:pic>
      <p:pic>
        <p:nvPicPr>
          <p:cNvPr id="12" name="Picture 11" descr="23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34656" y="4840941"/>
            <a:ext cx="3336693" cy="2017059"/>
          </a:xfrm>
          <a:prstGeom prst="rect">
            <a:avLst/>
          </a:prstGeom>
        </p:spPr>
      </p:pic>
      <p:pic>
        <p:nvPicPr>
          <p:cNvPr id="13" name="Picture 12" descr="3a5cd02abf0e5cda3bdc3b8850337a3f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89354">
            <a:off x="9553811" y="4469305"/>
            <a:ext cx="2096299" cy="209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0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76261" y="2677401"/>
            <a:ext cx="1218316" cy="100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2098" y="2154043"/>
            <a:ext cx="1866641" cy="1836595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42454" y="4190789"/>
            <a:ext cx="438245" cy="382888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9354902" y="4569295"/>
            <a:ext cx="9964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914377">
              <a:defRPr/>
            </a:pPr>
            <a:endParaRPr lang="en-US" sz="2400" dirty="0">
              <a:solidFill>
                <a:prstClr val="black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89721" y="4107202"/>
            <a:ext cx="525371" cy="45877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96732" y="376787"/>
            <a:ext cx="8532403" cy="32953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 dirty="0">
              <a:solidFill>
                <a:prstClr val="black"/>
              </a:solidFill>
              <a:latin typeface="UTM Avo" panose="020406030505060202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50697" y="4081507"/>
                <a:ext cx="1748064" cy="96930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i="0" kern="0">
                              <a:solidFill>
                                <a:prstClr val="black"/>
                              </a:solidFill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DC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i="0" kern="0">
                              <a:solidFill>
                                <a:prstClr val="black"/>
                              </a:solidFill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DB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0" i="0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400" i="0" kern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kern="0" smtClean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f>
                        <m:fPr>
                          <m:ctrlP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i="0" kern="0">
                              <a:solidFill>
                                <a:prstClr val="black"/>
                              </a:solidFill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AB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i="0" kern="0">
                              <a:solidFill>
                                <a:prstClr val="black"/>
                              </a:solidFill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AC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697" y="4081507"/>
                <a:ext cx="1748064" cy="9693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9977" y="757618"/>
                <a:ext cx="3608657" cy="2229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40639" algn="just" defTabSz="121917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rgbClr val="000000"/>
                  </a:buClr>
                </a:pPr>
                <a:r>
                  <a:rPr lang="nl-NL" sz="2400" b="1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Câu 1: 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ΔABC</m:t>
                    </m:r>
                  </m:oMath>
                </a14:m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AD</m:t>
                    </m:r>
                  </m:oMath>
                </a14:m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là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phân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giác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là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phân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giác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trong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của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góc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A</m:t>
                    </m:r>
                  </m:oMath>
                </a14:m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.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Hãy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chọn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câu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đúng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.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77" y="757618"/>
                <a:ext cx="3608657" cy="2229841"/>
              </a:xfrm>
              <a:prstGeom prst="rect">
                <a:avLst/>
              </a:prstGeom>
              <a:blipFill>
                <a:blip r:embed="rId10"/>
                <a:stretch>
                  <a:fillRect l="-2703" r="-1351" b="-5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3a5cd02abf0e5cda3bdc3b8850337a3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310057" y="4103513"/>
            <a:ext cx="1801904" cy="1801904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50838" y="4969597"/>
            <a:ext cx="3332769" cy="201591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097161" y="5562517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>
              <a:solidFill>
                <a:prstClr val="black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072267" y="4233855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>
              <a:solidFill>
                <a:prstClr val="black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97161" y="4233855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>
              <a:solidFill>
                <a:prstClr val="black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079956" y="5564504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 dirty="0">
              <a:solidFill>
                <a:prstClr val="black"/>
              </a:solidFill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94564" y="563871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93221" y="563476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69669" y="4299453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05165" y="431005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053457" y="5363327"/>
                <a:ext cx="1737596" cy="97828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40639"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i="0" kern="0">
                              <a:solidFill>
                                <a:prstClr val="black"/>
                              </a:solidFill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AB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i="0" kern="0">
                              <a:solidFill>
                                <a:prstClr val="black"/>
                              </a:solidFill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DB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0" i="0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400" i="0" kern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kern="0" smtClean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f>
                        <m:fPr>
                          <m:ctrlP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i="0" kern="0">
                              <a:solidFill>
                                <a:prstClr val="black"/>
                              </a:solidFill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AC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i="0" kern="0">
                              <a:solidFill>
                                <a:prstClr val="black"/>
                              </a:solidFill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DC</m:t>
                          </m:r>
                        </m:den>
                      </m:f>
                    </m:oMath>
                  </m:oMathPara>
                </a14:m>
                <a:endParaRPr lang="en-US" sz="2400" kern="0" dirty="0">
                  <a:solidFill>
                    <a:prstClr val="black"/>
                  </a:solidFill>
                  <a:latin typeface="UTM Avo" panose="02040603050506020204" pitchFamily="18" charset="0"/>
                  <a:ea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457" y="5363327"/>
                <a:ext cx="1737596" cy="9782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987426" y="4081504"/>
                <a:ext cx="1720727" cy="96931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i="0" kern="0">
                              <a:solidFill>
                                <a:prstClr val="black"/>
                              </a:solidFill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AB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i="0" kern="0">
                              <a:solidFill>
                                <a:prstClr val="black"/>
                              </a:solidFill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DB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0" i="0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400" i="0" kern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kern="0" smtClean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f>
                        <m:fPr>
                          <m:ctrlP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i="0" kern="0">
                              <a:solidFill>
                                <a:prstClr val="black"/>
                              </a:solidFill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DC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i="0" kern="0">
                              <a:solidFill>
                                <a:prstClr val="black"/>
                              </a:solidFill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AC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426" y="4081504"/>
                <a:ext cx="1720727" cy="96931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987426" y="5377808"/>
                <a:ext cx="1720727" cy="96833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40639"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i="0" kern="0">
                              <a:solidFill>
                                <a:prstClr val="black"/>
                              </a:solidFill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AD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i="0" kern="0">
                              <a:solidFill>
                                <a:prstClr val="black"/>
                              </a:solidFill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DB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0" i="0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400" i="0" kern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kern="0" smtClean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f>
                        <m:fPr>
                          <m:ctrlP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i="0" kern="0">
                              <a:solidFill>
                                <a:prstClr val="black"/>
                              </a:solidFill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AC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i="0" kern="0">
                              <a:solidFill>
                                <a:prstClr val="black"/>
                              </a:solidFill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AD</m:t>
                          </m:r>
                        </m:den>
                      </m:f>
                    </m:oMath>
                  </m:oMathPara>
                </a14:m>
                <a:endParaRPr lang="en-US" sz="2400" kern="0" dirty="0">
                  <a:solidFill>
                    <a:prstClr val="black"/>
                  </a:solidFill>
                  <a:latin typeface="UTM Avo" panose="02040603050506020204" pitchFamily="18" charset="0"/>
                  <a:ea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426" y="5377808"/>
                <a:ext cx="1720727" cy="96833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1878" y="786158"/>
            <a:ext cx="4128209" cy="22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76261" y="2677401"/>
            <a:ext cx="1218316" cy="100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75062" y="2157185"/>
            <a:ext cx="1866641" cy="1836595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42454" y="4190789"/>
            <a:ext cx="438245" cy="382888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9354902" y="4569295"/>
            <a:ext cx="9964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914377">
              <a:defRPr/>
            </a:pPr>
            <a:endParaRPr lang="en-US" sz="2400" dirty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89721" y="4107202"/>
            <a:ext cx="525371" cy="45877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96732" y="376787"/>
            <a:ext cx="8131651" cy="32953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 dirty="0">
              <a:solidFill>
                <a:prstClr val="black"/>
              </a:solidFill>
              <a:latin typeface="Calibri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50697" y="4081507"/>
                <a:ext cx="1748064" cy="96930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  <a:sym typeface="Arial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  <a:sym typeface="Arial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697" y="4081507"/>
                <a:ext cx="1748064" cy="9693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5169" y="673382"/>
                <a:ext cx="3608657" cy="1925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40639" algn="just" defTabSz="121917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rgbClr val="000000"/>
                  </a:buClr>
                </a:pPr>
                <a:r>
                  <a:rPr lang="nl-NL" sz="2400" b="1" kern="10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Câu 2: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Tỉ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số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</m:num>
                      <m:den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𝑦</m:t>
                        </m:r>
                      </m:den>
                    </m:f>
                  </m:oMath>
                </a14:m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của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các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đoạn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thẳng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trong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hình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vẽ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là.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69" y="673382"/>
                <a:ext cx="3608657" cy="1925079"/>
              </a:xfrm>
              <a:prstGeom prst="rect">
                <a:avLst/>
              </a:prstGeom>
              <a:blipFill>
                <a:blip r:embed="rId10"/>
                <a:stretch>
                  <a:fillRect l="-2534" r="-1520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3a5cd02abf0e5cda3bdc3b8850337a3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310057" y="4103513"/>
            <a:ext cx="1801904" cy="1801904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097161" y="4257207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97161" y="5551916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072267" y="4257207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079956" y="5564504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 dirty="0">
              <a:solidFill>
                <a:prstClr val="black"/>
              </a:solidFill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94564" y="433340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93221" y="563476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94564" y="561751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80271" y="433340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061165" y="5460189"/>
                <a:ext cx="1737596" cy="97828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40639"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165" y="5460189"/>
                <a:ext cx="1737596" cy="9782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987426" y="4081504"/>
                <a:ext cx="1720727" cy="96931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  <a:sym typeface="Arial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426" y="4081504"/>
                <a:ext cx="1720727" cy="96931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987426" y="5377808"/>
                <a:ext cx="1720727" cy="96833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40639"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  <a:sym typeface="Arial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426" y="5377808"/>
                <a:ext cx="1720727" cy="9683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4036" y="862530"/>
            <a:ext cx="4192437" cy="2323861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77D383E-A493-123A-5953-67456A32922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0838" y="4969597"/>
            <a:ext cx="3332769" cy="20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1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76261" y="2677401"/>
            <a:ext cx="1218316" cy="100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75062" y="2157185"/>
            <a:ext cx="1866641" cy="1836595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42454" y="4190789"/>
            <a:ext cx="438245" cy="382888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9354902" y="4569295"/>
            <a:ext cx="9964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914377">
              <a:defRPr/>
            </a:pPr>
            <a:endParaRPr lang="en-US" sz="2400" dirty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89721" y="4107202"/>
            <a:ext cx="525371" cy="45877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96732" y="376787"/>
            <a:ext cx="8131651" cy="32953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 dirty="0">
              <a:solidFill>
                <a:prstClr val="black"/>
              </a:solidFill>
              <a:latin typeface="Calibri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50697" y="4081507"/>
                <a:ext cx="1748064" cy="96930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𝑦</m:t>
                      </m:r>
                      <m:r>
                        <a:rPr lang="fr-FR" sz="24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i="0" kern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10,5</m:t>
                      </m:r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697" y="4081507"/>
                <a:ext cx="1748064" cy="9693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0145" y="909187"/>
                <a:ext cx="4058482" cy="1127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40639" algn="just" defTabSz="121917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rgbClr val="000000"/>
                  </a:buClr>
                </a:pPr>
                <a:r>
                  <a:rPr lang="fr-FR" sz="2400" b="1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Câu 3: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Biết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rằng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𝐻𝑀</m:t>
                    </m:r>
                    <m:r>
                      <m:rPr>
                        <m:nor/>
                      </m:rPr>
                      <a:rPr lang="fr-FR" sz="24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//</m:t>
                    </m:r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𝐹</m:t>
                    </m:r>
                    <m:r>
                      <a:rPr lang="en-US" sz="24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𝐺</m:t>
                    </m:r>
                  </m:oMath>
                </a14:m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. Hãy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chọn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câu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b="1" i="1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sai</a:t>
                </a:r>
                <a:r>
                  <a:rPr lang="fr-FR" sz="2400" b="1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.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45" y="909187"/>
                <a:ext cx="4058482" cy="1127232"/>
              </a:xfrm>
              <a:prstGeom prst="rect">
                <a:avLst/>
              </a:prstGeom>
              <a:blipFill>
                <a:blip r:embed="rId10"/>
                <a:stretch>
                  <a:fillRect l="-2252" r="-1351" b="-1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3a5cd02abf0e5cda3bdc3b8850337a3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310057" y="4103513"/>
            <a:ext cx="1801904" cy="1801904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102611" y="5551916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97161" y="5551916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97161" y="4233855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102611" y="4233855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 dirty="0">
              <a:solidFill>
                <a:prstClr val="black"/>
              </a:solidFill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00013" y="562811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15876" y="430411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94564" y="561751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05165" y="431005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053457" y="5363327"/>
                <a:ext cx="1737596" cy="97828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40639"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</m:num>
                        <m:den>
                          <m: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𝑦</m:t>
                          </m:r>
                        </m:den>
                      </m:f>
                      <m:r>
                        <a:rPr lang="en-US" sz="24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prstClr val="black"/>
                              </a:solidFill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prstClr val="black"/>
                              </a:solidFill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kern="0" dirty="0">
                  <a:solidFill>
                    <a:prstClr val="black"/>
                  </a:solidFill>
                  <a:latin typeface="UTM Avo" panose="02040603050506020204" pitchFamily="18" charset="0"/>
                  <a:ea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457" y="5363327"/>
                <a:ext cx="1737596" cy="9782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987426" y="4081504"/>
                <a:ext cx="1720727" cy="96931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𝑥</m:t>
                      </m:r>
                      <m:r>
                        <a:rPr lang="en-US" sz="24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 kern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17,5</m:t>
                      </m:r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426" y="4081504"/>
                <a:ext cx="1720727" cy="96931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987426" y="5377808"/>
                <a:ext cx="1720727" cy="96833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40639"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𝑥</m:t>
                      </m:r>
                      <m:r>
                        <a:rPr lang="en-US" sz="24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 kern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19,2</m:t>
                      </m:r>
                    </m:oMath>
                  </m:oMathPara>
                </a14:m>
                <a:endParaRPr lang="en-US" sz="2400" kern="0" dirty="0">
                  <a:solidFill>
                    <a:prstClr val="black"/>
                  </a:solidFill>
                  <a:latin typeface="UTM Avo" panose="02040603050506020204" pitchFamily="18" charset="0"/>
                  <a:ea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426" y="5377808"/>
                <a:ext cx="1720727" cy="9683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0715" y="579850"/>
            <a:ext cx="3588716" cy="2889221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D81C302-CE13-9C3F-A566-2DCB56A570E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0838" y="4969597"/>
            <a:ext cx="3332769" cy="20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9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76261" y="2677401"/>
            <a:ext cx="1218316" cy="100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75062" y="2157185"/>
            <a:ext cx="1866641" cy="1836595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42454" y="4190789"/>
            <a:ext cx="438245" cy="382888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9354902" y="4569295"/>
            <a:ext cx="9964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89721" y="4107202"/>
            <a:ext cx="525371" cy="45877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76961" y="1113182"/>
            <a:ext cx="7431472" cy="2514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black"/>
              </a:solidFill>
              <a:latin typeface="Calibri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50698" y="4233666"/>
                <a:ext cx="1048492" cy="76414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667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6</m:t>
                      </m:r>
                      <m:r>
                        <a:rPr lang="en-US" sz="2667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667" kern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cm</m:t>
                      </m:r>
                    </m:oMath>
                  </m:oMathPara>
                </a14:m>
                <a:endParaRPr lang="en-US" sz="2533" b="1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698" y="4233666"/>
                <a:ext cx="1048492" cy="7641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7221" y="1418568"/>
                <a:ext cx="7018029" cy="1701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40639" algn="just" defTabSz="121917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rgbClr val="000000"/>
                  </a:buClr>
                </a:pPr>
                <a:r>
                  <a:rPr lang="fr-FR" sz="2400" b="1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Câu</a:t>
                </a:r>
                <a:r>
                  <a:rPr lang="fr-FR" sz="2400" b="1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4: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𝛥</m:t>
                    </m:r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𝐴𝐵𝐶</m:t>
                    </m:r>
                  </m:oMath>
                </a14:m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có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𝐴𝐵</m:t>
                    </m:r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=12</m:t>
                    </m:r>
                    <m:r>
                      <m:rPr>
                        <m:nor/>
                      </m:rPr>
                      <a:rPr lang="en-US" sz="24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cm</m:t>
                    </m:r>
                  </m:oMath>
                </a14:m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𝐴𝐶</m:t>
                    </m:r>
                    <m:r>
                      <a:rPr lang="fr-FR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=9</m:t>
                    </m:r>
                    <m:r>
                      <m:rPr>
                        <m:nor/>
                      </m:rPr>
                      <a:rPr lang="fr-FR" sz="24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cm</m:t>
                    </m:r>
                  </m:oMath>
                </a14:m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𝐵𝐶</m:t>
                    </m:r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=14</m:t>
                    </m:r>
                    <m:r>
                      <m:rPr>
                        <m:nor/>
                      </m:rPr>
                      <a:rPr lang="en-US" sz="24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cm</m:t>
                    </m:r>
                  </m:oMath>
                </a14:m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.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Đường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phân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giác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của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𝐴</m:t>
                        </m:r>
                      </m:e>
                    </m:acc>
                  </m:oMath>
                </a14:m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cắt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cạnh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𝐵𝐶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ở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𝐷</m:t>
                    </m:r>
                  </m:oMath>
                </a14:m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.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Độ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dài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đoạn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thẳng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𝐷𝐵</m:t>
                    </m:r>
                  </m:oMath>
                </a14:m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bằng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21" y="1418568"/>
                <a:ext cx="7018029" cy="1701428"/>
              </a:xfrm>
              <a:prstGeom prst="rect">
                <a:avLst/>
              </a:prstGeom>
              <a:blipFill>
                <a:blip r:embed="rId10"/>
                <a:stretch>
                  <a:fillRect l="-1302" r="-694" b="-7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3a5cd02abf0e5cda3bdc3b8850337a3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31444" y="0"/>
            <a:ext cx="1801904" cy="1801904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065097" y="5619003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667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166644" y="4210472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667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65097" y="4210472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667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167679" y="5619003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667" dirty="0">
              <a:solidFill>
                <a:prstClr val="black"/>
              </a:solidFill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62500" y="5695203"/>
            <a:ext cx="457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667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80944" y="5689264"/>
            <a:ext cx="457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667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64047" y="4276071"/>
            <a:ext cx="457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667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73101" y="4286672"/>
            <a:ext cx="457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667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053457" y="5570394"/>
                <a:ext cx="1042215" cy="7712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8 </m:t>
                      </m:r>
                      <m:r>
                        <m:rPr>
                          <m:nor/>
                        </m:rPr>
                        <a:rPr lang="fr-FR" sz="2667" kern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cm</m:t>
                      </m:r>
                    </m:oMath>
                  </m:oMathPara>
                </a14:m>
                <a:endParaRPr lang="en-US" sz="2533" b="1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457" y="5570394"/>
                <a:ext cx="1042215" cy="771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103357" y="4223704"/>
                <a:ext cx="1042215" cy="77410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67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7 </m:t>
                      </m:r>
                      <m:r>
                        <m:rPr>
                          <m:nor/>
                        </m:rPr>
                        <a:rPr lang="fr-FR" sz="2667" kern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cm</m:t>
                      </m:r>
                    </m:oMath>
                  </m:oMathPara>
                </a14:m>
                <a:endParaRPr lang="en-US" sz="2533" b="1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57" y="4223704"/>
                <a:ext cx="1042215" cy="7741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103357" y="5570393"/>
                <a:ext cx="1042215" cy="76337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14 </m:t>
                      </m:r>
                      <m:r>
                        <m:rPr>
                          <m:nor/>
                        </m:rPr>
                        <a:rPr lang="fr-FR" sz="2667" kern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m:t>cm</m:t>
                      </m:r>
                    </m:oMath>
                  </m:oMathPara>
                </a14:m>
                <a:endParaRPr lang="en-US" sz="2533" b="1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57" y="5570393"/>
                <a:ext cx="1042215" cy="76337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3a5cd02abf0e5cda3bdc3b8850337a3f.png">
            <a:extLst>
              <a:ext uri="{FF2B5EF4-FFF2-40B4-BE49-F238E27FC236}">
                <a16:creationId xmlns:a16="http://schemas.microsoft.com/office/drawing/2014/main" id="{E71B72CB-9D33-DC52-28B7-8BB8F8159E19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310057" y="4103513"/>
            <a:ext cx="1801904" cy="1801904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A9556D5-FCD7-4162-73C2-45252EA8B8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50838" y="4969597"/>
            <a:ext cx="3332769" cy="20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76261" y="2677401"/>
            <a:ext cx="1218316" cy="100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75062" y="2157185"/>
            <a:ext cx="1866641" cy="1836595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42454" y="4190789"/>
            <a:ext cx="438245" cy="382888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9354902" y="4569295"/>
            <a:ext cx="9964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914377">
              <a:defRPr/>
            </a:pPr>
            <a:endParaRPr lang="en-US" sz="2400" dirty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89721" y="4107202"/>
            <a:ext cx="525371" cy="45877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96732" y="376787"/>
            <a:ext cx="8475793" cy="32953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 dirty="0">
              <a:solidFill>
                <a:prstClr val="black"/>
              </a:solidFill>
              <a:latin typeface="Calibri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50696" y="4081507"/>
                <a:ext cx="2176103" cy="96930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𝑀𝐸</m:t>
                      </m:r>
                      <m:r>
                        <a:rPr lang="en-US" sz="2400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ker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2,4 </m:t>
                      </m:r>
                      <m:r>
                        <m:rPr>
                          <m:nor/>
                        </m:rPr>
                        <a:rPr lang="en-US" sz="2400" ker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cm</m:t>
                      </m:r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696" y="4081507"/>
                <a:ext cx="2176103" cy="9693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4422" y="609419"/>
                <a:ext cx="5157228" cy="2783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40639" algn="just" defTabSz="121917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rgbClr val="000000"/>
                  </a:buClr>
                </a:pPr>
                <a:r>
                  <a:rPr lang="fr-FR" sz="2400" b="1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Câu</a:t>
                </a:r>
                <a:r>
                  <a:rPr lang="fr-FR" sz="2400" b="1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5: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𝛥</m:t>
                    </m:r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𝐴𝐵𝐶</m:t>
                    </m:r>
                  </m:oMath>
                </a14:m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,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tia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phân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giác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trong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của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góc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𝐴</m:t>
                    </m:r>
                  </m:oMath>
                </a14:m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cắt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𝐵𝐶</m:t>
                    </m:r>
                  </m:oMath>
                </a14:m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tại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𝑀</m:t>
                    </m:r>
                  </m:oMath>
                </a14:m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. </a:t>
                </a:r>
                <a:r>
                  <a:rPr lang="vi-VN" sz="24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V</a:t>
                </a:r>
                <a:r>
                  <a:rPr lang="en-GB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ẽ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𝑀𝐸</m:t>
                    </m:r>
                  </m:oMath>
                </a14:m>
                <a:r>
                  <a:rPr lang="en-GB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song </a:t>
                </a:r>
                <a:r>
                  <a:rPr lang="en-GB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song</a:t>
                </a:r>
                <a:r>
                  <a:rPr lang="en-GB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GB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với</a:t>
                </a:r>
                <a:r>
                  <a:rPr lang="en-GB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𝐴𝐵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𝐸</m:t>
                        </m:r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∈</m:t>
                        </m:r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𝐴𝐶</m:t>
                        </m:r>
                      </m:e>
                    </m:d>
                  </m:oMath>
                </a14:m>
                <a:r>
                  <a:rPr lang="en-GB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. </a:t>
                </a:r>
                <a:r>
                  <a:rPr lang="en-GB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Biết</a:t>
                </a:r>
                <a:r>
                  <a:rPr lang="en-GB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𝐴𝐵</m:t>
                    </m:r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4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4</m:t>
                    </m:r>
                    <m:r>
                      <m:rPr>
                        <m:nor/>
                      </m:rPr>
                      <a:rPr lang="en-US" sz="24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24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cm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𝐴𝐶</m:t>
                    </m:r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6 </m:t>
                    </m:r>
                    <m:r>
                      <m:rPr>
                        <m:nor/>
                      </m:rPr>
                      <a:rPr lang="en-US" sz="24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cm</m:t>
                    </m:r>
                  </m:oMath>
                </a14:m>
                <a:r>
                  <a:rPr lang="en-GB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. </a:t>
                </a:r>
                <a:r>
                  <a:rPr lang="en-GB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Hãy</a:t>
                </a:r>
                <a:r>
                  <a:rPr lang="en-GB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GB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chọn</a:t>
                </a:r>
                <a:r>
                  <a:rPr lang="en-GB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GB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câu</a:t>
                </a:r>
                <a:r>
                  <a:rPr lang="en-GB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GB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đúng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22" y="609419"/>
                <a:ext cx="5157228" cy="2783839"/>
              </a:xfrm>
              <a:prstGeom prst="rect">
                <a:avLst/>
              </a:prstGeom>
              <a:blipFill>
                <a:blip r:embed="rId10"/>
                <a:stretch>
                  <a:fillRect l="-1891" r="-946" b="-4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1097161" y="4223076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97161" y="5551916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079956" y="4223076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079956" y="5564504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 dirty="0">
              <a:solidFill>
                <a:prstClr val="black"/>
              </a:solidFill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94564" y="429927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93221" y="563476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94564" y="561751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87960" y="429927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053457" y="5363327"/>
                <a:ext cx="2194048" cy="97828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40639"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𝑀𝐸</m:t>
                      </m:r>
                      <m:r>
                        <a:rPr lang="en-US" sz="2400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ker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6,6</m:t>
                      </m:r>
                      <m:r>
                        <m:rPr>
                          <m:nor/>
                        </m:rPr>
                        <a:rPr lang="en-US" sz="2400" b="0" i="0" kern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ker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cm</m:t>
                      </m:r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457" y="5363327"/>
                <a:ext cx="2194048" cy="9782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987426" y="4081504"/>
                <a:ext cx="2334054" cy="96931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𝑀𝐸</m:t>
                      </m:r>
                      <m:r>
                        <a:rPr lang="en-US" sz="2400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ker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3,75</m:t>
                      </m:r>
                      <m:r>
                        <m:rPr>
                          <m:nor/>
                        </m:rPr>
                        <a:rPr lang="en-US" sz="2400" b="0" i="0" kern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ker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cm</m:t>
                      </m:r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426" y="4081504"/>
                <a:ext cx="2334054" cy="9693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987426" y="5377808"/>
                <a:ext cx="2334054" cy="96833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40639"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𝑀𝐸</m:t>
                      </m:r>
                      <m:r>
                        <a:rPr lang="en-US" sz="2400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ker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400" b="0" i="0" kern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ker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cm</m:t>
                      </m:r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426" y="5377808"/>
                <a:ext cx="2334054" cy="968337"/>
              </a:xfrm>
              <a:prstGeom prst="rect">
                <a:avLst/>
              </a:prstGeom>
              <a:blipFill>
                <a:blip r:embed="rId13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756" y="879861"/>
            <a:ext cx="2862821" cy="2282439"/>
          </a:xfrm>
          <a:prstGeom prst="rect">
            <a:avLst/>
          </a:prstGeom>
        </p:spPr>
      </p:pic>
      <p:pic>
        <p:nvPicPr>
          <p:cNvPr id="3" name="Picture 2" descr="3a5cd02abf0e5cda3bdc3b8850337a3f.png">
            <a:extLst>
              <a:ext uri="{FF2B5EF4-FFF2-40B4-BE49-F238E27FC236}">
                <a16:creationId xmlns:a16="http://schemas.microsoft.com/office/drawing/2014/main" id="{7E82537D-81DB-FB8F-A1B4-27B48802C594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310057" y="4103513"/>
            <a:ext cx="1801904" cy="1801904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F8E210C-A116-C6D1-FFD4-392EAFE04B8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0838" y="4969597"/>
            <a:ext cx="3332769" cy="20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4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6">
            <a:extLst>
              <a:ext uri="{FF2B5EF4-FFF2-40B4-BE49-F238E27FC236}">
                <a16:creationId xmlns:a16="http://schemas.microsoft.com/office/drawing/2014/main" id="{38A44AFF-FA05-41D9-A98E-0AF776578714}"/>
              </a:ext>
            </a:extLst>
          </p:cNvPr>
          <p:cNvSpPr/>
          <p:nvPr/>
        </p:nvSpPr>
        <p:spPr>
          <a:xfrm>
            <a:off x="259953" y="2020435"/>
            <a:ext cx="1181252" cy="442059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Ví</a:t>
            </a:r>
            <a:r>
              <a:rPr lang="en-US" sz="20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dụ</a:t>
            </a:r>
            <a:r>
              <a:rPr lang="en-US" sz="20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18">
                <a:extLst>
                  <a:ext uri="{FF2B5EF4-FFF2-40B4-BE49-F238E27FC236}">
                    <a16:creationId xmlns:a16="http://schemas.microsoft.com/office/drawing/2014/main" id="{62A2D88C-50E5-4507-BCE5-DD7864A98BFD}"/>
                  </a:ext>
                </a:extLst>
              </p:cNvPr>
              <p:cNvSpPr txBox="1"/>
              <p:nvPr/>
            </p:nvSpPr>
            <p:spPr>
              <a:xfrm>
                <a:off x="1630028" y="1885681"/>
                <a:ext cx="6902254" cy="2555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  <a:defRPr/>
                </a:pPr>
                <a:r>
                  <a:rPr lang="vi-VN" sz="2200" dirty="0">
                    <a:latin typeface="UTM Avo" panose="020406030505060202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ABC</m:t>
                    </m:r>
                  </m:oMath>
                </a14:m>
                <a:r>
                  <a:rPr lang="vi-VN" sz="2200" dirty="0">
                    <a:latin typeface="UTM Avo" panose="020406030505060202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4, 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BC</m:t>
                    </m:r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</a:rPr>
                      <m:t> 6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CA</m:t>
                    </m:r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</a:rPr>
                      <m:t> 8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</a:rPr>
                      <m:t>  </m:t>
                    </m:r>
                  </m:oMath>
                </a14:m>
                <a:endParaRPr lang="en-US" sz="2200" dirty="0">
                  <a:latin typeface="UTM Avo" panose="020406030505060202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AD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vi-VN" sz="2200" dirty="0">
                    <a:latin typeface="UTM Avo" panose="02040603050506020204" pitchFamily="18" charset="0"/>
                  </a:rPr>
                  <a:t>là một đường phân giác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I</m:t>
                    </m:r>
                  </m:oMath>
                </a14:m>
                <a:r>
                  <a:rPr lang="vi-VN" sz="2200" dirty="0">
                    <a:latin typeface="UTM Avo" panose="02040603050506020204" pitchFamily="18" charset="0"/>
                  </a:rPr>
                  <a:t> là giao điểm ba đường phân giác của tam giác đó (Hình 41). </a:t>
                </a:r>
                <a:endParaRPr lang="en-US" sz="2200" dirty="0">
                  <a:latin typeface="UTM Avo" panose="020406030505060202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  <a:defRPr/>
                </a:pPr>
                <a:r>
                  <a:rPr lang="vi-VN" sz="2200" dirty="0">
                    <a:latin typeface="UTM Avo" panose="02040603050506020204" pitchFamily="18" charset="0"/>
                  </a:rPr>
                  <a:t>Tính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DB</m:t>
                    </m:r>
                  </m:oMath>
                </a14:m>
                <a:r>
                  <a:rPr lang="vi-VN" sz="2200" dirty="0">
                    <a:latin typeface="UTM Avo" panose="02040603050506020204" pitchFamily="18" charset="0"/>
                  </a:rPr>
                  <a:t> và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ID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IA</m:t>
                        </m:r>
                      </m:den>
                    </m:f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</a:rPr>
                      <m:t>.</m:t>
                    </m:r>
                  </m:oMath>
                </a14:m>
                <a:endParaRPr lang="vi-VN" sz="2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Hộp Văn bản 18">
                <a:extLst>
                  <a:ext uri="{FF2B5EF4-FFF2-40B4-BE49-F238E27FC236}">
                    <a16:creationId xmlns:a16="http://schemas.microsoft.com/office/drawing/2014/main" id="{62A2D88C-50E5-4507-BCE5-DD7864A98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28" y="1885681"/>
                <a:ext cx="6902254" cy="2555251"/>
              </a:xfrm>
              <a:prstGeom prst="rect">
                <a:avLst/>
              </a:prstGeom>
              <a:blipFill>
                <a:blip r:embed="rId4"/>
                <a:stretch>
                  <a:fillRect l="-1147" r="-1059" b="-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24E108B-D4A1-F81F-25A9-A04F68F6FA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2963926"/>
            <a:ext cx="4048382" cy="27002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2BF123-58A1-7DEB-B731-43A55C3A5887}"/>
              </a:ext>
            </a:extLst>
          </p:cNvPr>
          <p:cNvSpPr/>
          <p:nvPr/>
        </p:nvSpPr>
        <p:spPr>
          <a:xfrm>
            <a:off x="0" y="0"/>
            <a:ext cx="12192000" cy="6624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26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6">
            <a:extLst>
              <a:ext uri="{FF2B5EF4-FFF2-40B4-BE49-F238E27FC236}">
                <a16:creationId xmlns:a16="http://schemas.microsoft.com/office/drawing/2014/main" id="{38A44AFF-FA05-41D9-A98E-0AF776578714}"/>
              </a:ext>
            </a:extLst>
          </p:cNvPr>
          <p:cNvSpPr/>
          <p:nvPr/>
        </p:nvSpPr>
        <p:spPr>
          <a:xfrm>
            <a:off x="385081" y="1759275"/>
            <a:ext cx="1181252" cy="442059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Ví</a:t>
            </a:r>
            <a:r>
              <a:rPr lang="en-US" sz="20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dụ</a:t>
            </a:r>
            <a:r>
              <a:rPr lang="en-US" sz="20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91AFA-7384-2158-688E-5F17BF2BBCAD}"/>
              </a:ext>
            </a:extLst>
          </p:cNvPr>
          <p:cNvSpPr txBox="1"/>
          <p:nvPr/>
        </p:nvSpPr>
        <p:spPr>
          <a:xfrm>
            <a:off x="1731440" y="1711608"/>
            <a:ext cx="1414614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EEEECA-1ADE-A62A-A858-3FEC1734981F}"/>
                  </a:ext>
                </a:extLst>
              </p:cNvPr>
              <p:cNvSpPr/>
              <p:nvPr/>
            </p:nvSpPr>
            <p:spPr>
              <a:xfrm>
                <a:off x="192540" y="2361651"/>
                <a:ext cx="11806919" cy="4320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</a:pPr>
                <a:r>
                  <a:rPr lang="vi-VN" sz="2200" dirty="0">
                    <a:latin typeface="UTM Avo" panose="02040603050506020204" pitchFamily="18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ABC</m:t>
                    </m:r>
                  </m:oMath>
                </a14:m>
                <a:r>
                  <a:rPr lang="vi-VN" sz="2200" dirty="0">
                    <a:latin typeface="UTM Avo" panose="020406030505060202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AD</m:t>
                    </m:r>
                  </m:oMath>
                </a14:m>
                <a:r>
                  <a:rPr lang="vi-VN" sz="2200" dirty="0">
                    <a:latin typeface="UTM Avo" panose="02040603050506020204" pitchFamily="18" charset="0"/>
                  </a:rPr>
                  <a:t> là đường phân giác của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BAC</m:t>
                    </m:r>
                  </m:oMath>
                </a14:m>
                <a:r>
                  <a:rPr lang="vi-VN" sz="2200" dirty="0">
                    <a:latin typeface="UTM Avo" panose="02040603050506020204" pitchFamily="18" charset="0"/>
                  </a:rPr>
                  <a:t> </a:t>
                </a:r>
                <a:endParaRPr lang="en-US" sz="2200" dirty="0">
                  <a:latin typeface="UTM Avo" panose="020406030505060202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</a:pPr>
                <a:r>
                  <a:rPr lang="vi-VN" sz="2200" dirty="0">
                    <a:latin typeface="UTM Avo" panose="02040603050506020204" pitchFamily="18" charset="0"/>
                  </a:rPr>
                  <a:t>nên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vi-VN" sz="2200">
                            <a:latin typeface="UTM Avo" panose="02040603050506020204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vi-VN" sz="2200">
                            <a:latin typeface="UTM Avo" panose="02040603050506020204" pitchFamily="18" charset="0"/>
                          </a:rPr>
                          <m:t>C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vi-VN" sz="2200">
                            <a:latin typeface="UTM Avo" panose="02040603050506020204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vi-VN" sz="2200">
                            <a:latin typeface="UTM Avo" panose="02040603050506020204" pitchFamily="18" charset="0"/>
                          </a:rPr>
                          <m:t>C</m:t>
                        </m:r>
                      </m:den>
                    </m:f>
                  </m:oMath>
                </a14:m>
                <a:endParaRPr lang="en-US" sz="2200" dirty="0">
                  <a:latin typeface="UTM Avo" panose="020406030505060202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</a:pPr>
                <a:r>
                  <a:rPr lang="en-US" sz="2200" dirty="0" err="1">
                    <a:latin typeface="UTM Avo" panose="02040603050506020204" pitchFamily="18" charset="0"/>
                  </a:rPr>
                  <a:t>Suy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ra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vi-VN" sz="2200">
                            <a:latin typeface="UTM Avo" panose="02040603050506020204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vi-VN" sz="2200">
                            <a:latin typeface="UTM Avo" panose="02040603050506020204" pitchFamily="18" charset="0"/>
                          </a:rPr>
                          <m:t>C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</a:rPr>
                      <m:t> =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latin typeface="UTM Avo" panose="02040603050506020204" pitchFamily="18" charset="0"/>
                  </a:rPr>
                  <a:t>, do </a:t>
                </a:r>
                <a:r>
                  <a:rPr lang="en-US" sz="2200" dirty="0" err="1">
                    <a:latin typeface="UTM Avo" panose="02040603050506020204" pitchFamily="18" charset="0"/>
                  </a:rPr>
                  <a:t>đó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vi-VN" sz="2200">
                            <a:latin typeface="UTM Avo" panose="02040603050506020204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vi-VN" sz="2200">
                            <a:latin typeface="UTM Avo" panose="020406030505060202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</a:rPr>
                      <m:t>.</m:t>
                    </m:r>
                  </m:oMath>
                </a14:m>
                <a:endParaRPr lang="en-US" sz="2200" dirty="0">
                  <a:latin typeface="UTM Avo" panose="020406030505060202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</a:pPr>
                <a:r>
                  <a:rPr lang="en-US" sz="2200" dirty="0">
                    <a:latin typeface="UTM Avo" panose="02040603050506020204" pitchFamily="18" charset="0"/>
                  </a:rPr>
                  <a:t>Theo </a:t>
                </a:r>
                <a:r>
                  <a:rPr lang="en-US" sz="2200" dirty="0" err="1">
                    <a:latin typeface="UTM Avo" panose="02040603050506020204" pitchFamily="18" charset="0"/>
                  </a:rPr>
                  <a:t>tính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chất</a:t>
                </a:r>
                <a:r>
                  <a:rPr lang="en-US" sz="2200" dirty="0">
                    <a:latin typeface="UTM Avo" panose="02040603050506020204" pitchFamily="18" charset="0"/>
                  </a:rPr>
                  <a:t> của </a:t>
                </a:r>
                <a:r>
                  <a:rPr lang="en-US" sz="2200" dirty="0" err="1">
                    <a:latin typeface="UTM Avo" panose="02040603050506020204" pitchFamily="18" charset="0"/>
                  </a:rPr>
                  <a:t>dãy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tỉ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bằng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nhau</a:t>
                </a:r>
                <a:r>
                  <a:rPr lang="en-US" sz="2200" dirty="0">
                    <a:latin typeface="UTM Avo" panose="02040603050506020204" pitchFamily="18" charset="0"/>
                  </a:rPr>
                  <a:t> ta </a:t>
                </a:r>
                <a:r>
                  <a:rPr lang="en-US" sz="2200" dirty="0" err="1">
                    <a:latin typeface="UTM Avo" panose="02040603050506020204" pitchFamily="18" charset="0"/>
                  </a:rPr>
                  <a:t>có</a:t>
                </a:r>
                <a:r>
                  <a:rPr lang="en-US" sz="2200" dirty="0">
                    <a:latin typeface="UTM Avo" panose="0204060305050602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vi-VN" sz="2200">
                            <a:latin typeface="UTM Avo" panose="02040603050506020204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vi-VN" sz="2200">
                            <a:latin typeface="UTM Avo" panose="020406030505060202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f>
                      <m:fPr>
                        <m:ctrlPr>
                          <a:rPr lang="vi-V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DB</m:t>
                        </m:r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DC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1 + 2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</a:rPr>
                      <m:t> = 2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</a:rPr>
                      <m:t>DB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</a:rPr>
                      <m:t>2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</a:pPr>
                <a:r>
                  <a:rPr lang="en-US" sz="2200" dirty="0" err="1">
                    <a:latin typeface="UTM Avo" panose="02040603050506020204" pitchFamily="18" charset="0"/>
                  </a:rPr>
                  <a:t>Xét</a:t>
                </a:r>
                <a:r>
                  <a:rPr lang="en-US" sz="2200" dirty="0">
                    <a:latin typeface="UTM Avo" panose="02040603050506020204" pitchFamily="18" charset="0"/>
                  </a:rPr>
                  <a:t> tam </a:t>
                </a:r>
                <a:r>
                  <a:rPr lang="en-US" sz="2200" dirty="0" err="1">
                    <a:latin typeface="UTM Avo" panose="02040603050506020204" pitchFamily="18" charset="0"/>
                  </a:rPr>
                  <a:t>giác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</a:rPr>
                      <m:t>ABD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có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</a:rPr>
                      <m:t>BI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vi-VN" sz="2200" dirty="0">
                    <a:latin typeface="UTM Avo" panose="02040603050506020204" pitchFamily="18" charset="0"/>
                  </a:rPr>
                  <a:t>là đường phân giác của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</a:rPr>
                      <m:t>ABD</m:t>
                    </m:r>
                  </m:oMath>
                </a14:m>
                <a:r>
                  <a:rPr lang="vi-VN" sz="2200" dirty="0">
                    <a:latin typeface="UTM Avo" panose="02040603050506020204" pitchFamily="18" charset="0"/>
                  </a:rPr>
                  <a:t> nên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ID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IA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200">
                            <a:latin typeface="UTM Avo" panose="020406030505060202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BA</m:t>
                        </m:r>
                      </m:den>
                    </m:f>
                  </m:oMath>
                </a14:m>
                <a:r>
                  <a:rPr lang="en-US" sz="2200" dirty="0">
                    <a:latin typeface="UTM Avo" panose="02040603050506020204" pitchFamily="18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</a:pPr>
                <a:r>
                  <a:rPr lang="en-US" sz="2200" dirty="0" err="1">
                    <a:latin typeface="UTM Avo" panose="02040603050506020204" pitchFamily="18" charset="0"/>
                  </a:rPr>
                  <a:t>Suy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ra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ID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IA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</a:rPr>
                      <m:t>.</m:t>
                    </m:r>
                  </m:oMath>
                </a14:m>
                <a:endParaRPr lang="vi-VN" sz="2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EEEECA-1ADE-A62A-A858-3FEC173498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40" y="2361651"/>
                <a:ext cx="11806919" cy="4320542"/>
              </a:xfrm>
              <a:prstGeom prst="rect">
                <a:avLst/>
              </a:prstGeom>
              <a:blipFill>
                <a:blip r:embed="rId4"/>
                <a:stretch>
                  <a:fillRect l="-671" t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24E108B-D4A1-F81F-25A9-A04F68F6FA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13" y="1590691"/>
            <a:ext cx="4048382" cy="27002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965567-BAE9-0D5C-D47C-22F196F583E2}"/>
              </a:ext>
            </a:extLst>
          </p:cNvPr>
          <p:cNvSpPr/>
          <p:nvPr/>
        </p:nvSpPr>
        <p:spPr>
          <a:xfrm>
            <a:off x="0" y="0"/>
            <a:ext cx="12192000" cy="6624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012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377</TotalTime>
  <Words>1443</Words>
  <Application>Microsoft Office PowerPoint</Application>
  <PresentationFormat>Widescreen</PresentationFormat>
  <Paragraphs>161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Cambria Math</vt:lpstr>
      <vt:lpstr>Calibri Light</vt:lpstr>
      <vt:lpstr>Arial</vt:lpstr>
      <vt:lpstr>UTM Avo</vt:lpstr>
      <vt:lpstr>Calibri</vt:lpstr>
      <vt:lpstr>Office Theme</vt:lpstr>
      <vt:lpstr>1_Office Theme</vt:lpstr>
      <vt:lpstr>2_Office Theme</vt:lpstr>
      <vt:lpstr>PowerPoint Presentation</vt:lpstr>
      <vt:lpstr>Trò Chơi “Đua xe”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Monkey</dc:creator>
  <dc:description>9Slide.vn</dc:description>
  <cp:lastModifiedBy>Dell I5</cp:lastModifiedBy>
  <cp:revision>37</cp:revision>
  <dcterms:created xsi:type="dcterms:W3CDTF">2023-11-28T09:31:40Z</dcterms:created>
  <dcterms:modified xsi:type="dcterms:W3CDTF">2025-03-30T08:14:11Z</dcterms:modified>
  <cp:category>9Slide.vn</cp:category>
</cp:coreProperties>
</file>