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6"/>
  </p:notesMasterIdLst>
  <p:sldIdLst>
    <p:sldId id="256" r:id="rId3"/>
    <p:sldId id="270" r:id="rId4"/>
    <p:sldId id="281" r:id="rId5"/>
    <p:sldId id="287" r:id="rId6"/>
    <p:sldId id="443" r:id="rId7"/>
    <p:sldId id="259" r:id="rId8"/>
    <p:sldId id="257" r:id="rId9"/>
    <p:sldId id="260" r:id="rId10"/>
    <p:sldId id="261" r:id="rId11"/>
    <p:sldId id="262" r:id="rId12"/>
    <p:sldId id="278" r:id="rId13"/>
    <p:sldId id="424" r:id="rId14"/>
    <p:sldId id="390" r:id="rId15"/>
    <p:sldId id="391" r:id="rId16"/>
    <p:sldId id="389" r:id="rId17"/>
    <p:sldId id="392" r:id="rId18"/>
    <p:sldId id="425" r:id="rId19"/>
    <p:sldId id="345" r:id="rId20"/>
    <p:sldId id="304" r:id="rId21"/>
    <p:sldId id="429" r:id="rId22"/>
    <p:sldId id="438" r:id="rId23"/>
    <p:sldId id="258" r:id="rId24"/>
    <p:sldId id="269" r:id="rId25"/>
  </p:sldIdLst>
  <p:sldSz cx="18288000" cy="10287000"/>
  <p:notesSz cx="6858000" cy="9144000"/>
  <p:embeddedFontLst>
    <p:embeddedFont>
      <p:font typeface="Cambria Math" panose="02040503050406030204" pitchFamily="18"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7"/>
    <a:srgbClr val="DBE7C3"/>
    <a:srgbClr val="61A6AB"/>
    <a:srgbClr val="FFFFB3"/>
    <a:srgbClr val="F6F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A3419-BDCD-46C7-837C-84EBC2C1BD70}" type="datetimeFigureOut">
              <a:rPr lang="en-US" smtClean="0"/>
              <a:t>3/30/2025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D796A-198F-4B98-9B98-878DC4C51E9B}" type="slidenum">
              <a:rPr lang="en-US" smtClean="0"/>
              <a:t>‹#›</a:t>
            </a:fld>
            <a:endParaRPr lang="en-US"/>
          </a:p>
        </p:txBody>
      </p:sp>
    </p:spTree>
    <p:extLst>
      <p:ext uri="{BB962C8B-B14F-4D97-AF65-F5344CB8AC3E}">
        <p14:creationId xmlns:p14="http://schemas.microsoft.com/office/powerpoint/2010/main" val="221929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Chọn</a:t>
            </a:r>
            <a:r>
              <a:rPr lang="en-US" baseline="0"/>
              <a:t> đáp án đúng bằng cách tích trực tiếp vào từng ô A, B, C, D</a:t>
            </a:r>
            <a:endParaRPr lang="en-US"/>
          </a:p>
        </p:txBody>
      </p:sp>
      <p:sp>
        <p:nvSpPr>
          <p:cNvPr id="4" name="Slide Number Placeholder 3"/>
          <p:cNvSpPr>
            <a:spLocks noGrp="1"/>
          </p:cNvSpPr>
          <p:nvPr>
            <p:ph type="sldNum" sz="quarter" idx="10"/>
          </p:nvPr>
        </p:nvSpPr>
        <p:spPr/>
        <p:txBody>
          <a:bodyPr/>
          <a:lstStyle/>
          <a:p>
            <a:fld id="{D56D796A-198F-4B98-9B98-878DC4C51E9B}" type="slidenum">
              <a:rPr lang="en-US" smtClean="0"/>
              <a:t>13</a:t>
            </a:fld>
            <a:endParaRPr lang="en-US"/>
          </a:p>
        </p:txBody>
      </p:sp>
    </p:spTree>
    <p:extLst>
      <p:ext uri="{BB962C8B-B14F-4D97-AF65-F5344CB8AC3E}">
        <p14:creationId xmlns:p14="http://schemas.microsoft.com/office/powerpoint/2010/main" val="160424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Chọn</a:t>
            </a:r>
            <a:r>
              <a:rPr lang="en-US" baseline="0"/>
              <a:t> đáp án đúng bằng cách tích trực tiếp vào từng ô A, B, C, D</a:t>
            </a:r>
            <a:endParaRPr lang="en-US"/>
          </a:p>
        </p:txBody>
      </p:sp>
      <p:sp>
        <p:nvSpPr>
          <p:cNvPr id="4" name="Slide Number Placeholder 3"/>
          <p:cNvSpPr>
            <a:spLocks noGrp="1"/>
          </p:cNvSpPr>
          <p:nvPr>
            <p:ph type="sldNum" sz="quarter" idx="10"/>
          </p:nvPr>
        </p:nvSpPr>
        <p:spPr/>
        <p:txBody>
          <a:bodyPr/>
          <a:lstStyle/>
          <a:p>
            <a:fld id="{D56D796A-198F-4B98-9B98-878DC4C51E9B}" type="slidenum">
              <a:rPr lang="en-US" smtClean="0"/>
              <a:t>14</a:t>
            </a:fld>
            <a:endParaRPr lang="en-US"/>
          </a:p>
        </p:txBody>
      </p:sp>
    </p:spTree>
    <p:extLst>
      <p:ext uri="{BB962C8B-B14F-4D97-AF65-F5344CB8AC3E}">
        <p14:creationId xmlns:p14="http://schemas.microsoft.com/office/powerpoint/2010/main" val="4096772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Chọn</a:t>
            </a:r>
            <a:r>
              <a:rPr lang="en-US" baseline="0"/>
              <a:t> đáp án đúng bằng cách tích trực tiếp vào từng ô A, B, C, D</a:t>
            </a:r>
            <a:endParaRPr lang="en-US"/>
          </a:p>
        </p:txBody>
      </p:sp>
      <p:sp>
        <p:nvSpPr>
          <p:cNvPr id="4" name="Slide Number Placeholder 3"/>
          <p:cNvSpPr>
            <a:spLocks noGrp="1"/>
          </p:cNvSpPr>
          <p:nvPr>
            <p:ph type="sldNum" sz="quarter" idx="10"/>
          </p:nvPr>
        </p:nvSpPr>
        <p:spPr/>
        <p:txBody>
          <a:bodyPr/>
          <a:lstStyle/>
          <a:p>
            <a:fld id="{D56D796A-198F-4B98-9B98-878DC4C51E9B}" type="slidenum">
              <a:rPr lang="en-US" smtClean="0"/>
              <a:t>16</a:t>
            </a:fld>
            <a:endParaRPr lang="en-US"/>
          </a:p>
        </p:txBody>
      </p:sp>
    </p:spTree>
    <p:extLst>
      <p:ext uri="{BB962C8B-B14F-4D97-AF65-F5344CB8AC3E}">
        <p14:creationId xmlns:p14="http://schemas.microsoft.com/office/powerpoint/2010/main" val="1170145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2DD26040-E60A-47C7-B090-DD4A3A657448}" type="datetimeFigureOut">
              <a:rPr lang="en-US" smtClean="0"/>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8BEE6-335D-4C7F-893D-9D0963A1FF89}" type="slidenum">
              <a:rPr lang="en-US" smtClean="0"/>
              <a:t>‹#›</a:t>
            </a:fld>
            <a:endParaRPr lang="en-US"/>
          </a:p>
        </p:txBody>
      </p:sp>
    </p:spTree>
    <p:extLst>
      <p:ext uri="{BB962C8B-B14F-4D97-AF65-F5344CB8AC3E}">
        <p14:creationId xmlns:p14="http://schemas.microsoft.com/office/powerpoint/2010/main" val="2874423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D26040-E60A-47C7-B090-DD4A3A657448}" type="datetimeFigureOut">
              <a:rPr lang="en-US" smtClean="0"/>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8BEE6-335D-4C7F-893D-9D0963A1FF89}" type="slidenum">
              <a:rPr lang="en-US" smtClean="0"/>
              <a:t>‹#›</a:t>
            </a:fld>
            <a:endParaRPr lang="en-US"/>
          </a:p>
        </p:txBody>
      </p:sp>
    </p:spTree>
    <p:extLst>
      <p:ext uri="{BB962C8B-B14F-4D97-AF65-F5344CB8AC3E}">
        <p14:creationId xmlns:p14="http://schemas.microsoft.com/office/powerpoint/2010/main" val="3468845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D26040-E60A-47C7-B090-DD4A3A657448}" type="datetimeFigureOut">
              <a:rPr lang="en-US" smtClean="0"/>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8BEE6-335D-4C7F-893D-9D0963A1FF89}" type="slidenum">
              <a:rPr lang="en-US" smtClean="0"/>
              <a:t>‹#›</a:t>
            </a:fld>
            <a:endParaRPr lang="en-US"/>
          </a:p>
        </p:txBody>
      </p:sp>
    </p:spTree>
    <p:extLst>
      <p:ext uri="{BB962C8B-B14F-4D97-AF65-F5344CB8AC3E}">
        <p14:creationId xmlns:p14="http://schemas.microsoft.com/office/powerpoint/2010/main" val="636454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D26040-E60A-47C7-B090-DD4A3A657448}" type="datetimeFigureOut">
              <a:rPr lang="en-US" smtClean="0"/>
              <a:t>3/30/2025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8BEE6-335D-4C7F-893D-9D0963A1FF89}" type="slidenum">
              <a:rPr lang="en-US" smtClean="0"/>
              <a:t>‹#›</a:t>
            </a:fld>
            <a:endParaRPr lang="en-US"/>
          </a:p>
        </p:txBody>
      </p:sp>
    </p:spTree>
    <p:extLst>
      <p:ext uri="{BB962C8B-B14F-4D97-AF65-F5344CB8AC3E}">
        <p14:creationId xmlns:p14="http://schemas.microsoft.com/office/powerpoint/2010/main" val="4209826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D26040-E60A-47C7-B090-DD4A3A657448}" type="datetimeFigureOut">
              <a:rPr lang="en-US" smtClean="0"/>
              <a:t>3/30/2025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98BEE6-335D-4C7F-893D-9D0963A1FF89}" type="slidenum">
              <a:rPr lang="en-US" smtClean="0"/>
              <a:t>‹#›</a:t>
            </a:fld>
            <a:endParaRPr lang="en-US"/>
          </a:p>
        </p:txBody>
      </p:sp>
    </p:spTree>
    <p:extLst>
      <p:ext uri="{BB962C8B-B14F-4D97-AF65-F5344CB8AC3E}">
        <p14:creationId xmlns:p14="http://schemas.microsoft.com/office/powerpoint/2010/main" val="2426832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D26040-E60A-47C7-B090-DD4A3A657448}" type="datetimeFigureOut">
              <a:rPr lang="en-US" smtClean="0"/>
              <a:t>3/30/2025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98BEE6-335D-4C7F-893D-9D0963A1FF89}" type="slidenum">
              <a:rPr lang="en-US" smtClean="0"/>
              <a:t>‹#›</a:t>
            </a:fld>
            <a:endParaRPr lang="en-US"/>
          </a:p>
        </p:txBody>
      </p:sp>
    </p:spTree>
    <p:extLst>
      <p:ext uri="{BB962C8B-B14F-4D97-AF65-F5344CB8AC3E}">
        <p14:creationId xmlns:p14="http://schemas.microsoft.com/office/powerpoint/2010/main" val="2228607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6040-E60A-47C7-B090-DD4A3A657448}" type="datetimeFigureOut">
              <a:rPr lang="en-US" smtClean="0"/>
              <a:t>3/30/2025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98BEE6-335D-4C7F-893D-9D0963A1FF89}" type="slidenum">
              <a:rPr lang="en-US" smtClean="0"/>
              <a:t>‹#›</a:t>
            </a:fld>
            <a:endParaRPr lang="en-US"/>
          </a:p>
        </p:txBody>
      </p:sp>
    </p:spTree>
    <p:extLst>
      <p:ext uri="{BB962C8B-B14F-4D97-AF65-F5344CB8AC3E}">
        <p14:creationId xmlns:p14="http://schemas.microsoft.com/office/powerpoint/2010/main" val="1423559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2DD26040-E60A-47C7-B090-DD4A3A657448}" type="datetimeFigureOut">
              <a:rPr lang="en-US" smtClean="0"/>
              <a:t>3/30/2025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8BEE6-335D-4C7F-893D-9D0963A1FF89}" type="slidenum">
              <a:rPr lang="en-US" smtClean="0"/>
              <a:t>‹#›</a:t>
            </a:fld>
            <a:endParaRPr lang="en-US"/>
          </a:p>
        </p:txBody>
      </p:sp>
    </p:spTree>
    <p:extLst>
      <p:ext uri="{BB962C8B-B14F-4D97-AF65-F5344CB8AC3E}">
        <p14:creationId xmlns:p14="http://schemas.microsoft.com/office/powerpoint/2010/main" val="1283453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2DD26040-E60A-47C7-B090-DD4A3A657448}" type="datetimeFigureOut">
              <a:rPr lang="en-US" smtClean="0"/>
              <a:t>3/30/2025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8BEE6-335D-4C7F-893D-9D0963A1FF89}" type="slidenum">
              <a:rPr lang="en-US" smtClean="0"/>
              <a:t>‹#›</a:t>
            </a:fld>
            <a:endParaRPr lang="en-US"/>
          </a:p>
        </p:txBody>
      </p:sp>
    </p:spTree>
    <p:extLst>
      <p:ext uri="{BB962C8B-B14F-4D97-AF65-F5344CB8AC3E}">
        <p14:creationId xmlns:p14="http://schemas.microsoft.com/office/powerpoint/2010/main" val="867323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D26040-E60A-47C7-B090-DD4A3A657448}" type="datetimeFigureOut">
              <a:rPr lang="en-US" smtClean="0"/>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8BEE6-335D-4C7F-893D-9D0963A1FF89}" type="slidenum">
              <a:rPr lang="en-US" smtClean="0"/>
              <a:t>‹#›</a:t>
            </a:fld>
            <a:endParaRPr lang="en-US"/>
          </a:p>
        </p:txBody>
      </p:sp>
    </p:spTree>
    <p:extLst>
      <p:ext uri="{BB962C8B-B14F-4D97-AF65-F5344CB8AC3E}">
        <p14:creationId xmlns:p14="http://schemas.microsoft.com/office/powerpoint/2010/main" val="1503241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D26040-E60A-47C7-B090-DD4A3A657448}" type="datetimeFigureOut">
              <a:rPr lang="en-US" smtClean="0"/>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8BEE6-335D-4C7F-893D-9D0963A1FF89}" type="slidenum">
              <a:rPr lang="en-US" smtClean="0"/>
              <a:t>‹#›</a:t>
            </a:fld>
            <a:endParaRPr lang="en-US"/>
          </a:p>
        </p:txBody>
      </p:sp>
    </p:spTree>
    <p:extLst>
      <p:ext uri="{BB962C8B-B14F-4D97-AF65-F5344CB8AC3E}">
        <p14:creationId xmlns:p14="http://schemas.microsoft.com/office/powerpoint/2010/main" val="3478982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2DD26040-E60A-47C7-B090-DD4A3A657448}" type="datetimeFigureOut">
              <a:rPr lang="en-US" smtClean="0"/>
              <a:t>3/30/2025</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7F98BEE6-335D-4C7F-893D-9D0963A1FF89}" type="slidenum">
              <a:rPr lang="en-US" smtClean="0"/>
              <a:t>‹#›</a:t>
            </a:fld>
            <a:endParaRPr lang="en-US"/>
          </a:p>
        </p:txBody>
      </p:sp>
    </p:spTree>
    <p:extLst>
      <p:ext uri="{BB962C8B-B14F-4D97-AF65-F5344CB8AC3E}">
        <p14:creationId xmlns:p14="http://schemas.microsoft.com/office/powerpoint/2010/main" val="2498673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29" Type="http://schemas.openxmlformats.org/officeDocument/2006/relationships/image" Target="../media/image240.png"/><Relationship Id="rId1" Type="http://schemas.openxmlformats.org/officeDocument/2006/relationships/slideLayout" Target="../slideLayouts/slideLayout7.xml"/><Relationship Id="rId6" Type="http://schemas.openxmlformats.org/officeDocument/2006/relationships/image" Target="../media/image40.png"/><Relationship Id="rId32" Type="http://schemas.openxmlformats.org/officeDocument/2006/relationships/image" Target="../media/image270.png"/><Relationship Id="rId5" Type="http://schemas.openxmlformats.org/officeDocument/2006/relationships/image" Target="../media/image39.svg"/><Relationship Id="rId31" Type="http://schemas.openxmlformats.org/officeDocument/2006/relationships/image" Target="../media/image43.png"/><Relationship Id="rId4" Type="http://schemas.openxmlformats.org/officeDocument/2006/relationships/image" Target="../media/image38.png"/><Relationship Id="rId30" Type="http://schemas.openxmlformats.org/officeDocument/2006/relationships/image" Target="../media/image250.png"/></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microsoft.com/office/2007/relationships/media" Target="../media/media2.mp3"/><Relationship Id="rId7" Type="http://schemas.openxmlformats.org/officeDocument/2006/relationships/image" Target="../media/image4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xml"/><Relationship Id="rId11" Type="http://schemas.openxmlformats.org/officeDocument/2006/relationships/image" Target="../media/image20.svg"/><Relationship Id="rId5" Type="http://schemas.openxmlformats.org/officeDocument/2006/relationships/slideLayout" Target="../slideLayouts/slideLayout7.xml"/><Relationship Id="rId10" Type="http://schemas.openxmlformats.org/officeDocument/2006/relationships/image" Target="../media/image19.png"/><Relationship Id="rId4" Type="http://schemas.openxmlformats.org/officeDocument/2006/relationships/audio" Target="../media/media2.mp3"/><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microsoft.com/office/2007/relationships/media" Target="../media/media2.mp3"/><Relationship Id="rId7" Type="http://schemas.openxmlformats.org/officeDocument/2006/relationships/image" Target="../media/image4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image" Target="../media/image20.svg"/><Relationship Id="rId5" Type="http://schemas.openxmlformats.org/officeDocument/2006/relationships/slideLayout" Target="../slideLayouts/slideLayout7.xml"/><Relationship Id="rId10" Type="http://schemas.openxmlformats.org/officeDocument/2006/relationships/image" Target="../media/image19.png"/><Relationship Id="rId4" Type="http://schemas.openxmlformats.org/officeDocument/2006/relationships/audio" Target="../media/media2.mp3"/><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media" Target="../media/media2.mp3"/><Relationship Id="rId7" Type="http://schemas.openxmlformats.org/officeDocument/2006/relationships/image" Target="../media/image20.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png"/><Relationship Id="rId5" Type="http://schemas.openxmlformats.org/officeDocument/2006/relationships/slideLayout" Target="../slideLayouts/slideLayout7.xml"/><Relationship Id="rId10" Type="http://schemas.openxmlformats.org/officeDocument/2006/relationships/image" Target="../media/image46.png"/><Relationship Id="rId4" Type="http://schemas.openxmlformats.org/officeDocument/2006/relationships/audio" Target="../media/media2.mp3"/><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20.svg"/><Relationship Id="rId3" Type="http://schemas.microsoft.com/office/2007/relationships/media" Target="../media/media2.mp3"/><Relationship Id="rId7"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3.xml"/><Relationship Id="rId11" Type="http://schemas.openxmlformats.org/officeDocument/2006/relationships/image" Target="../media/image46.png"/><Relationship Id="rId5" Type="http://schemas.openxmlformats.org/officeDocument/2006/relationships/slideLayout" Target="../slideLayouts/slideLayout7.xml"/><Relationship Id="rId10" Type="http://schemas.openxmlformats.org/officeDocument/2006/relationships/image" Target="../media/image45.png"/><Relationship Id="rId4" Type="http://schemas.openxmlformats.org/officeDocument/2006/relationships/audio" Target="../media/media2.mp3"/><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44.png"/><Relationship Id="rId3" Type="http://schemas.microsoft.com/office/2007/relationships/media" Target="../media/media2.mp3"/><Relationship Id="rId7" Type="http://schemas.openxmlformats.org/officeDocument/2006/relationships/image" Target="../media/image20.svg"/><Relationship Id="rId12" Type="http://schemas.openxmlformats.org/officeDocument/2006/relationships/image" Target="../media/image8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png"/><Relationship Id="rId11" Type="http://schemas.openxmlformats.org/officeDocument/2006/relationships/image" Target="../media/image79.png"/><Relationship Id="rId5" Type="http://schemas.openxmlformats.org/officeDocument/2006/relationships/slideLayout" Target="../slideLayouts/slideLayout7.xml"/><Relationship Id="rId15" Type="http://schemas.openxmlformats.org/officeDocument/2006/relationships/image" Target="../media/image46.png"/><Relationship Id="rId10" Type="http://schemas.openxmlformats.org/officeDocument/2006/relationships/image" Target="../media/image78.png"/><Relationship Id="rId4" Type="http://schemas.openxmlformats.org/officeDocument/2006/relationships/audio" Target="../media/media2.mp3"/><Relationship Id="rId9" Type="http://schemas.openxmlformats.org/officeDocument/2006/relationships/image" Target="../media/image77.png"/><Relationship Id="rId14"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12.svg"/><Relationship Id="rId7" Type="http://schemas.openxmlformats.org/officeDocument/2006/relationships/image" Target="../media/image5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5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53.sv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20" Type="http://schemas.openxmlformats.org/officeDocument/2006/relationships/image" Target="../media/image89.png"/><Relationship Id="rId1" Type="http://schemas.openxmlformats.org/officeDocument/2006/relationships/slideLayout" Target="../slideLayouts/slideLayout7.xml"/><Relationship Id="rId5" Type="http://schemas.openxmlformats.org/officeDocument/2006/relationships/image" Target="../media/image51.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7.svg"/><Relationship Id="rId7" Type="http://schemas.openxmlformats.org/officeDocument/2006/relationships/image" Target="../media/image57.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39.svg"/></Relationships>
</file>

<file path=ppt/slides/_rels/slide2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41.svg"/><Relationship Id="rId5" Type="http://schemas.openxmlformats.org/officeDocument/2006/relationships/image" Target="../media/image61.svg"/><Relationship Id="rId10" Type="http://schemas.openxmlformats.org/officeDocument/2006/relationships/image" Target="../media/image40.png"/><Relationship Id="rId4" Type="http://schemas.openxmlformats.org/officeDocument/2006/relationships/image" Target="../media/image60.png"/><Relationship Id="rId9" Type="http://schemas.openxmlformats.org/officeDocument/2006/relationships/image" Target="../media/image65.svg"/></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6077" flipH="1">
            <a:off x="-2513703" y="1008708"/>
            <a:ext cx="7574623" cy="10493810"/>
          </a:xfrm>
          <a:prstGeom prst="rect">
            <a:avLst/>
          </a:prstGeom>
        </p:spPr>
      </p:pic>
      <p:sp>
        <p:nvSpPr>
          <p:cNvPr id="5" name="AutoShape 5"/>
          <p:cNvSpPr/>
          <p:nvPr/>
        </p:nvSpPr>
        <p:spPr>
          <a:xfrm rot="-78937">
            <a:off x="1214750" y="1754191"/>
            <a:ext cx="15921601" cy="6817890"/>
          </a:xfrm>
          <a:prstGeom prst="rect">
            <a:avLst/>
          </a:prstGeom>
          <a:solidFill>
            <a:srgbClr val="468B91"/>
          </a:solidFill>
        </p:spPr>
      </p:sp>
      <p:sp>
        <p:nvSpPr>
          <p:cNvPr id="6" name="AutoShape 6"/>
          <p:cNvSpPr/>
          <p:nvPr/>
        </p:nvSpPr>
        <p:spPr>
          <a:xfrm>
            <a:off x="1591713" y="2194513"/>
            <a:ext cx="15179279" cy="5996987"/>
          </a:xfrm>
          <a:prstGeom prst="rect">
            <a:avLst/>
          </a:prstGeom>
          <a:solidFill>
            <a:srgbClr val="F6F6E9"/>
          </a:solidFill>
        </p:spPr>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5419">
            <a:off x="537986" y="1822812"/>
            <a:ext cx="2620966" cy="743401"/>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239772">
            <a:off x="15085695" y="7800869"/>
            <a:ext cx="2727911" cy="773735"/>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895279">
            <a:off x="10774707" y="8945693"/>
            <a:ext cx="2038773" cy="1901619"/>
          </a:xfrm>
          <a:prstGeom prst="rect">
            <a:avLst/>
          </a:prstGeom>
        </p:spPr>
      </p:pic>
      <p:sp>
        <p:nvSpPr>
          <p:cNvPr id="11" name="TextBox 11"/>
          <p:cNvSpPr txBox="1"/>
          <p:nvPr/>
        </p:nvSpPr>
        <p:spPr>
          <a:xfrm>
            <a:off x="1944706" y="3312418"/>
            <a:ext cx="14376072" cy="3323987"/>
          </a:xfrm>
          <a:prstGeom prst="rect">
            <a:avLst/>
          </a:prstGeom>
        </p:spPr>
        <p:txBody>
          <a:bodyPr wrap="square" lIns="0" tIns="0" rIns="0" bIns="0" rtlCol="0" anchor="t">
            <a:spAutoFit/>
          </a:bodyPr>
          <a:lstStyle/>
          <a:p>
            <a:pPr algn="ctr">
              <a:lnSpc>
                <a:spcPct val="150000"/>
              </a:lnSpc>
              <a:spcBef>
                <a:spcPct val="0"/>
              </a:spcBef>
            </a:pPr>
            <a:r>
              <a:rPr lang="en-US" sz="7200" b="1" dirty="0">
                <a:solidFill>
                  <a:schemeClr val="accent2">
                    <a:lumMod val="75000"/>
                  </a:schemeClr>
                </a:solidFill>
                <a:latin typeface="Arial" panose="020B0604020202020204" pitchFamily="34" charset="0"/>
                <a:cs typeface="Arial" panose="020B0604020202020204" pitchFamily="34" charset="0"/>
              </a:rPr>
              <a:t>NHIỆT LIỆT CHÀO MỪNG </a:t>
            </a:r>
          </a:p>
          <a:p>
            <a:pPr algn="ctr">
              <a:lnSpc>
                <a:spcPct val="150000"/>
              </a:lnSpc>
              <a:spcBef>
                <a:spcPct val="0"/>
              </a:spcBef>
            </a:pPr>
            <a:r>
              <a:rPr lang="en-US" sz="7200" b="1" dirty="0">
                <a:solidFill>
                  <a:schemeClr val="accent2">
                    <a:lumMod val="75000"/>
                  </a:schemeClr>
                </a:solidFill>
                <a:latin typeface="Arial" panose="020B0604020202020204" pitchFamily="34" charset="0"/>
                <a:cs typeface="Arial" panose="020B0604020202020204" pitchFamily="34" charset="0"/>
              </a:rPr>
              <a:t>CÁC EM ĐẾN VỚI BÀI HỌC MỚI!</a:t>
            </a:r>
          </a:p>
        </p:txBody>
      </p:sp>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496109" y="376648"/>
            <a:ext cx="3081621" cy="3081621"/>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5082" y="6721009"/>
            <a:ext cx="3206774" cy="2810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74254" y="288467"/>
            <a:ext cx="7149006" cy="2512689"/>
          </a:xfrm>
          <a:prstGeom prst="rect">
            <a:avLst/>
          </a:prstGeom>
        </p:spPr>
      </p:pic>
      <p:pic>
        <p:nvPicPr>
          <p:cNvPr id="7" name="Picture 6"/>
          <p:cNvPicPr>
            <a:picLocks noChangeAspect="1"/>
          </p:cNvPicPr>
          <p:nvPr/>
        </p:nvPicPr>
        <p:blipFill>
          <a:blip r:embed="rId3"/>
          <a:stretch>
            <a:fillRect/>
          </a:stretch>
        </p:blipFill>
        <p:spPr>
          <a:xfrm>
            <a:off x="7688787" y="1081826"/>
            <a:ext cx="4467117" cy="2352909"/>
          </a:xfrm>
          <a:prstGeom prst="rect">
            <a:avLst/>
          </a:prstGeom>
        </p:spPr>
      </p:pic>
      <p:pic>
        <p:nvPicPr>
          <p:cNvPr id="9" name="Picture 8"/>
          <p:cNvPicPr>
            <a:picLocks noChangeAspect="1"/>
          </p:cNvPicPr>
          <p:nvPr/>
        </p:nvPicPr>
        <p:blipFill>
          <a:blip r:embed="rId4"/>
          <a:stretch>
            <a:fillRect/>
          </a:stretch>
        </p:blipFill>
        <p:spPr>
          <a:xfrm>
            <a:off x="1356632" y="3623491"/>
            <a:ext cx="11401425" cy="6201179"/>
          </a:xfrm>
          <a:prstGeom prst="rect">
            <a:avLst/>
          </a:prstGeom>
        </p:spPr>
      </p:pic>
      <p:pic>
        <p:nvPicPr>
          <p:cNvPr id="10" name="Picture 9"/>
          <p:cNvPicPr>
            <a:picLocks noChangeAspect="1"/>
          </p:cNvPicPr>
          <p:nvPr/>
        </p:nvPicPr>
        <p:blipFill>
          <a:blip r:embed="rId5"/>
          <a:stretch>
            <a:fillRect/>
          </a:stretch>
        </p:blipFill>
        <p:spPr>
          <a:xfrm>
            <a:off x="12139247" y="767066"/>
            <a:ext cx="6148754" cy="3378020"/>
          </a:xfrm>
          <a:prstGeom prst="rect">
            <a:avLst/>
          </a:prstGeom>
        </p:spPr>
      </p:pic>
    </p:spTree>
    <p:extLst>
      <p:ext uri="{BB962C8B-B14F-4D97-AF65-F5344CB8AC3E}">
        <p14:creationId xmlns:p14="http://schemas.microsoft.com/office/powerpoint/2010/main" val="311528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6" r="60999"/>
          <a:stretch>
            <a:fillRect/>
          </a:stretch>
        </p:blipFill>
        <p:spPr>
          <a:xfrm rot="10800000" flipH="1">
            <a:off x="-2819400" y="0"/>
            <a:ext cx="3733533" cy="1089698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6689958" y="8706976"/>
            <a:ext cx="1732518" cy="1615966"/>
          </a:xfrm>
          <a:prstGeom prst="rect">
            <a:avLst/>
          </a:prstGeom>
        </p:spPr>
      </p:pic>
      <p:sp>
        <p:nvSpPr>
          <p:cNvPr id="17" name="Rounded Rectangle 16"/>
          <p:cNvSpPr/>
          <p:nvPr/>
        </p:nvSpPr>
        <p:spPr>
          <a:xfrm>
            <a:off x="1500908" y="367823"/>
            <a:ext cx="2180311" cy="967215"/>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HĐ1</a:t>
            </a:r>
            <a:endParaRPr lang="en-US" sz="4000" b="1" dirty="0">
              <a:latin typeface="Arial" panose="020B0604020202020204" pitchFamily="34" charset="0"/>
              <a:cs typeface="Arial" panose="020B0604020202020204" pitchFamily="34" charset="0"/>
            </a:endParaRPr>
          </a:p>
        </p:txBody>
      </p:sp>
      <p:pic>
        <p:nvPicPr>
          <p:cNvPr id="13"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748234" y="5979037"/>
            <a:ext cx="1168236" cy="1145663"/>
          </a:xfrm>
          <a:prstGeom prst="rect">
            <a:avLst/>
          </a:prstGeom>
        </p:spPr>
      </p:pic>
      <p:pic>
        <p:nvPicPr>
          <p:cNvPr id="5" name="Picture 4"/>
          <p:cNvPicPr>
            <a:picLocks noChangeAspect="1"/>
          </p:cNvPicPr>
          <p:nvPr/>
        </p:nvPicPr>
        <p:blipFill>
          <a:blip r:embed="rId8"/>
          <a:stretch>
            <a:fillRect/>
          </a:stretch>
        </p:blipFill>
        <p:spPr>
          <a:xfrm>
            <a:off x="11734800" y="571500"/>
            <a:ext cx="5942034" cy="5655736"/>
          </a:xfrm>
          <a:prstGeom prst="rect">
            <a:avLst/>
          </a:prstGeom>
        </p:spPr>
      </p:pic>
      <p:grpSp>
        <p:nvGrpSpPr>
          <p:cNvPr id="7" name="Group 6"/>
          <p:cNvGrpSpPr/>
          <p:nvPr/>
        </p:nvGrpSpPr>
        <p:grpSpPr>
          <a:xfrm>
            <a:off x="1478348" y="342900"/>
            <a:ext cx="9571621" cy="6553200"/>
            <a:chOff x="1478348" y="342900"/>
            <a:chExt cx="9571621" cy="6553200"/>
          </a:xfrm>
        </p:grpSpPr>
        <mc:AlternateContent xmlns:mc="http://schemas.openxmlformats.org/markup-compatibility/2006" xmlns:a14="http://schemas.microsoft.com/office/drawing/2010/main">
          <mc:Choice Requires="a14">
            <p:sp>
              <p:nvSpPr>
                <p:cNvPr id="8" name="TextBox 7"/>
                <p:cNvSpPr txBox="1"/>
                <p:nvPr/>
              </p:nvSpPr>
              <p:spPr>
                <a:xfrm>
                  <a:off x="1478348" y="342900"/>
                  <a:ext cx="9571621" cy="6369308"/>
                </a:xfrm>
                <a:prstGeom prst="rect">
                  <a:avLst/>
                </a:prstGeom>
                <a:noFill/>
              </p:spPr>
              <p:txBody>
                <a:bodyPr wrap="square" rtlCol="0">
                  <a:spAutoFit/>
                </a:bodyPr>
                <a:lstStyle/>
                <a:p>
                  <a:pPr lvl="0" algn="just">
                    <a:lnSpc>
                      <a:spcPct val="150000"/>
                    </a:lnSpc>
                  </a:pPr>
                  <a:r>
                    <a:rPr lang="en-US" sz="3800">
                      <a:solidFill>
                        <a:srgbClr val="000000"/>
                      </a:solidFill>
                      <a:latin typeface="Arial" panose="020B0604020202020204" pitchFamily="34" charset="0"/>
                      <a:cs typeface="Arial" panose="020B0604020202020204" pitchFamily="34" charset="0"/>
                    </a:rPr>
                    <a:t>                 </a:t>
                  </a:r>
                  <a:r>
                    <a:rPr lang="vi-VN" sz="3800">
                      <a:solidFill>
                        <a:srgbClr val="000000"/>
                      </a:solidFill>
                      <a:latin typeface="Arial" panose="020B0604020202020204" pitchFamily="34" charset="0"/>
                      <a:cs typeface="Arial" panose="020B0604020202020204" pitchFamily="34" charset="0"/>
                    </a:rPr>
                    <a:t>Trong hình 9.2,</a:t>
                  </a:r>
                  <a:r>
                    <a:rPr lang="en-US" sz="3800">
                      <a:solidFill>
                        <a:srgbClr val="000000"/>
                      </a:solidFill>
                      <a:latin typeface="Arial" panose="020B0604020202020204" pitchFamily="34" charset="0"/>
                      <a:cs typeface="Arial" panose="020B0604020202020204" pitchFamily="34" charset="0"/>
                    </a:rPr>
                    <a:t> </a:t>
                  </a:r>
                  <a14:m>
                    <m:oMath xmlns:m="http://schemas.openxmlformats.org/officeDocument/2006/math">
                      <m:r>
                        <m:rPr>
                          <m:sty m:val="p"/>
                        </m:rPr>
                        <a:rPr lang="el-GR" sz="3800" i="0" smtClean="0">
                          <a:solidFill>
                            <a:srgbClr val="000000"/>
                          </a:solidFill>
                          <a:latin typeface="Cambria Math" panose="02040503050406030204" pitchFamily="18" charset="0"/>
                        </a:rPr>
                        <m:t>Δ</m:t>
                      </m:r>
                      <m:r>
                        <a:rPr lang="vi-VN" sz="3800" i="1">
                          <a:solidFill>
                            <a:srgbClr val="000000"/>
                          </a:solidFill>
                          <a:latin typeface="Cambria Math" panose="02040503050406030204" pitchFamily="18" charset="0"/>
                        </a:rPr>
                        <m:t>𝐴𝐵𝐶</m:t>
                      </m:r>
                    </m:oMath>
                  </a14:m>
                  <a:r>
                    <a:rPr lang="vi-VN" sz="3800">
                      <a:solidFill>
                        <a:srgbClr val="000000"/>
                      </a:solidFill>
                      <a:latin typeface="Arial" panose="020B0604020202020204" pitchFamily="34" charset="0"/>
                      <a:cs typeface="Arial" panose="020B0604020202020204" pitchFamily="34" charset="0"/>
                    </a:rPr>
                    <a:t> và </a:t>
                  </a:r>
                  <a14:m>
                    <m:oMath xmlns:m="http://schemas.openxmlformats.org/officeDocument/2006/math">
                      <m:r>
                        <m:rPr>
                          <m:sty m:val="p"/>
                        </m:rPr>
                        <a:rPr lang="el-GR" sz="3800" i="0" smtClean="0">
                          <a:solidFill>
                            <a:srgbClr val="000000"/>
                          </a:solidFill>
                          <a:latin typeface="Cambria Math" panose="02040503050406030204" pitchFamily="18" charset="0"/>
                        </a:rPr>
                        <m:t>Δ</m:t>
                      </m:r>
                      <m:r>
                        <a:rPr lang="vi-VN" sz="3800" i="1">
                          <a:solidFill>
                            <a:srgbClr val="000000"/>
                          </a:solidFill>
                          <a:latin typeface="Cambria Math" panose="02040503050406030204" pitchFamily="18" charset="0"/>
                        </a:rPr>
                        <m:t>𝐷𝐸𝐹</m:t>
                      </m:r>
                    </m:oMath>
                  </a14:m>
                  <a:r>
                    <a:rPr lang="vi-VN" sz="3800">
                      <a:solidFill>
                        <a:srgbClr val="000000"/>
                      </a:solidFill>
                      <a:latin typeface="Arial" panose="020B0604020202020204" pitchFamily="34" charset="0"/>
                      <a:cs typeface="Arial" panose="020B0604020202020204" pitchFamily="34" charset="0"/>
                    </a:rPr>
                    <a:t> </a:t>
                  </a:r>
                  <a:endParaRPr lang="en-US" sz="3800">
                    <a:solidFill>
                      <a:srgbClr val="000000"/>
                    </a:solidFill>
                    <a:latin typeface="Arial" panose="020B0604020202020204" pitchFamily="34" charset="0"/>
                    <a:cs typeface="Arial" panose="020B0604020202020204" pitchFamily="34" charset="0"/>
                  </a:endParaRPr>
                </a:p>
                <a:p>
                  <a:pPr lvl="0" algn="just">
                    <a:lnSpc>
                      <a:spcPct val="150000"/>
                    </a:lnSpc>
                  </a:pPr>
                  <a:r>
                    <a:rPr lang="vi-VN" sz="3800">
                      <a:solidFill>
                        <a:srgbClr val="000000"/>
                      </a:solidFill>
                      <a:latin typeface="Arial" panose="020B0604020202020204" pitchFamily="34" charset="0"/>
                      <a:cs typeface="Arial" panose="020B0604020202020204" pitchFamily="34" charset="0"/>
                    </a:rPr>
                    <a:t>là hai tam giác có các cạnh tương ứng</a:t>
                  </a:r>
                  <a:r>
                    <a:rPr lang="en-US" sz="3800">
                      <a:solidFill>
                        <a:srgbClr val="000000"/>
                      </a:solidFill>
                      <a:latin typeface="Arial" panose="020B0604020202020204" pitchFamily="34" charset="0"/>
                      <a:cs typeface="Arial" panose="020B0604020202020204" pitchFamily="34" charset="0"/>
                    </a:rPr>
                    <a:t>   </a:t>
                  </a:r>
                  <a:r>
                    <a:rPr lang="vi-VN" sz="3800">
                      <a:solidFill>
                        <a:srgbClr val="000000"/>
                      </a:solidFill>
                      <a:latin typeface="Arial" panose="020B0604020202020204" pitchFamily="34" charset="0"/>
                      <a:cs typeface="Arial" panose="020B0604020202020204" pitchFamily="34" charset="0"/>
                    </a:rPr>
                    <a:t> song song và các góc </a:t>
                  </a:r>
                  <a:r>
                    <a:rPr lang="en-US" sz="3800">
                      <a:solidFill>
                        <a:srgbClr val="000000"/>
                      </a:solidFill>
                      <a:latin typeface="Arial" panose="020B0604020202020204" pitchFamily="34" charset="0"/>
                      <a:cs typeface="Arial" panose="020B0604020202020204" pitchFamily="34" charset="0"/>
                    </a:rPr>
                    <a:t>  </a:t>
                  </a:r>
                  <a:r>
                    <a:rPr lang="vi-VN" sz="3800">
                      <a:solidFill>
                        <a:srgbClr val="000000"/>
                      </a:solidFill>
                      <a:latin typeface="Arial" panose="020B0604020202020204" pitchFamily="34" charset="0"/>
                      <a:cs typeface="Arial" panose="020B0604020202020204" pitchFamily="34" charset="0"/>
                    </a:rPr>
                    <a:t>tương ứng bằng nhau, tức là </a:t>
                  </a:r>
                  <a14:m>
                    <m:oMath xmlns:m="http://schemas.openxmlformats.org/officeDocument/2006/math">
                      <m:r>
                        <a:rPr lang="vi-VN" sz="3800" i="1" smtClean="0">
                          <a:solidFill>
                            <a:srgbClr val="000000"/>
                          </a:solidFill>
                          <a:latin typeface="Cambria Math" panose="02040503050406030204" pitchFamily="18" charset="0"/>
                        </a:rPr>
                        <m:t>𝐴𝐵</m:t>
                      </m:r>
                      <m:r>
                        <a:rPr lang="vi-VN" sz="3800" i="1" smtClean="0">
                          <a:solidFill>
                            <a:srgbClr val="000000"/>
                          </a:solidFill>
                          <a:latin typeface="Cambria Math" panose="02040503050406030204" pitchFamily="18" charset="0"/>
                        </a:rPr>
                        <m:t> // </m:t>
                      </m:r>
                      <m:r>
                        <a:rPr lang="vi-VN" sz="3800" i="1" smtClean="0">
                          <a:solidFill>
                            <a:srgbClr val="000000"/>
                          </a:solidFill>
                          <a:latin typeface="Cambria Math" panose="02040503050406030204" pitchFamily="18" charset="0"/>
                        </a:rPr>
                        <m:t>𝐷𝐸</m:t>
                      </m:r>
                      <m:r>
                        <a:rPr lang="vi-VN" sz="3800" i="1" smtClean="0">
                          <a:solidFill>
                            <a:srgbClr val="000000"/>
                          </a:solidFill>
                          <a:latin typeface="Cambria Math" panose="02040503050406030204" pitchFamily="18" charset="0"/>
                        </a:rPr>
                        <m:t>, </m:t>
                      </m:r>
                      <m:r>
                        <a:rPr lang="vi-VN" sz="3800" i="1" smtClean="0">
                          <a:solidFill>
                            <a:srgbClr val="000000"/>
                          </a:solidFill>
                          <a:latin typeface="Cambria Math" panose="02040503050406030204" pitchFamily="18" charset="0"/>
                        </a:rPr>
                        <m:t>𝐴𝐶</m:t>
                      </m:r>
                      <m:r>
                        <a:rPr lang="vi-VN" sz="3800" i="1" smtClean="0">
                          <a:solidFill>
                            <a:srgbClr val="000000"/>
                          </a:solidFill>
                          <a:latin typeface="Cambria Math" panose="02040503050406030204" pitchFamily="18" charset="0"/>
                        </a:rPr>
                        <m:t> // </m:t>
                      </m:r>
                      <m:r>
                        <a:rPr lang="vi-VN" sz="3800" i="1" smtClean="0">
                          <a:solidFill>
                            <a:srgbClr val="000000"/>
                          </a:solidFill>
                          <a:latin typeface="Cambria Math" panose="02040503050406030204" pitchFamily="18" charset="0"/>
                        </a:rPr>
                        <m:t>𝐷𝐹</m:t>
                      </m:r>
                      <m:r>
                        <a:rPr lang="vi-VN" sz="3800" i="1" smtClean="0">
                          <a:solidFill>
                            <a:srgbClr val="000000"/>
                          </a:solidFill>
                          <a:latin typeface="Cambria Math" panose="02040503050406030204" pitchFamily="18" charset="0"/>
                        </a:rPr>
                        <m:t>, </m:t>
                      </m:r>
                      <m:r>
                        <a:rPr lang="vi-VN" sz="3800" i="1" smtClean="0">
                          <a:solidFill>
                            <a:srgbClr val="000000"/>
                          </a:solidFill>
                          <a:latin typeface="Cambria Math" panose="02040503050406030204" pitchFamily="18" charset="0"/>
                        </a:rPr>
                        <m:t>𝐵𝐶</m:t>
                      </m:r>
                      <m:r>
                        <a:rPr lang="vi-VN" sz="3800" i="1" smtClean="0">
                          <a:solidFill>
                            <a:srgbClr val="000000"/>
                          </a:solidFill>
                          <a:latin typeface="Cambria Math" panose="02040503050406030204" pitchFamily="18" charset="0"/>
                        </a:rPr>
                        <m:t> // </m:t>
                      </m:r>
                      <m:r>
                        <a:rPr lang="vi-VN" sz="3800" i="1" smtClean="0">
                          <a:solidFill>
                            <a:srgbClr val="000000"/>
                          </a:solidFill>
                          <a:latin typeface="Cambria Math" panose="02040503050406030204" pitchFamily="18" charset="0"/>
                        </a:rPr>
                        <m:t>𝐸𝐹</m:t>
                      </m:r>
                    </m:oMath>
                  </a14:m>
                  <a:r>
                    <a:rPr lang="en-US" sz="3800">
                      <a:solidFill>
                        <a:srgbClr val="000000"/>
                      </a:solidFill>
                      <a:latin typeface="Arial" panose="020B0604020202020204" pitchFamily="34" charset="0"/>
                      <a:cs typeface="Arial" panose="020B0604020202020204" pitchFamily="34" charset="0"/>
                    </a:rPr>
                    <a:t> </a:t>
                  </a:r>
                  <a:r>
                    <a:rPr lang="vi-VN" sz="3800">
                      <a:solidFill>
                        <a:srgbClr val="000000"/>
                      </a:solidFill>
                      <a:latin typeface="Arial" panose="020B0604020202020204" pitchFamily="34" charset="0"/>
                      <a:cs typeface="Arial" panose="020B0604020202020204" pitchFamily="34" charset="0"/>
                    </a:rPr>
                    <a:t>và</a:t>
                  </a:r>
                  <a:r>
                    <a:rPr lang="en-US" sz="3800">
                      <a:solidFill>
                        <a:srgbClr val="000000"/>
                      </a:solidFill>
                      <a:latin typeface="Arial" panose="020B0604020202020204" pitchFamily="34" charset="0"/>
                      <a:cs typeface="Arial" panose="020B0604020202020204" pitchFamily="34" charset="0"/>
                    </a:rPr>
                    <a:t> </a:t>
                  </a:r>
                  <a14:m>
                    <m:oMath xmlns:m="http://schemas.openxmlformats.org/officeDocument/2006/math">
                      <m:acc>
                        <m:accPr>
                          <m:chr m:val="̂"/>
                          <m:ctrlPr>
                            <a:rPr lang="vi-VN" sz="3800" i="1" smtClean="0">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𝐴</m:t>
                          </m:r>
                        </m:e>
                      </m:acc>
                      <m:r>
                        <a:rPr lang="vi-VN" sz="3800" i="1" smtClean="0">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𝐷</m:t>
                          </m:r>
                        </m:e>
                      </m:acc>
                      <m:r>
                        <a:rPr lang="vi-VN" sz="3800" i="1" smtClean="0">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𝐵</m:t>
                          </m:r>
                        </m:e>
                      </m:acc>
                      <m:r>
                        <a:rPr lang="vi-VN" sz="3800" i="1">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𝐸</m:t>
                          </m:r>
                        </m:e>
                      </m:acc>
                      <m:r>
                        <a:rPr lang="vi-VN" sz="3800" i="1">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𝐶</m:t>
                          </m:r>
                        </m:e>
                      </m:acc>
                      <m:r>
                        <a:rPr lang="vi-VN" sz="3800" i="1">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𝐹</m:t>
                          </m:r>
                        </m:e>
                      </m:acc>
                      <m:r>
                        <a:rPr lang="en-US" sz="3800" b="0" i="1" smtClean="0">
                          <a:solidFill>
                            <a:srgbClr val="000000"/>
                          </a:solidFill>
                          <a:latin typeface="Cambria Math" panose="02040503050406030204" pitchFamily="18" charset="0"/>
                        </a:rPr>
                        <m:t>.</m:t>
                      </m:r>
                    </m:oMath>
                  </a14:m>
                  <a:endParaRPr lang="en-US" sz="3800">
                    <a:latin typeface="Arial" panose="020B0604020202020204" pitchFamily="34" charset="0"/>
                    <a:cs typeface="Arial" panose="020B0604020202020204" pitchFamily="34" charset="0"/>
                  </a:endParaRPr>
                </a:p>
                <a:p>
                  <a:pPr lvl="0" algn="just">
                    <a:lnSpc>
                      <a:spcPct val="150000"/>
                    </a:lnSpc>
                  </a:pPr>
                  <a:r>
                    <a:rPr lang="en-US" sz="3800">
                      <a:latin typeface="Arial" panose="020B0604020202020204" pitchFamily="34" charset="0"/>
                      <a:cs typeface="Arial" panose="020B0604020202020204" pitchFamily="34" charset="0"/>
                    </a:rPr>
                    <a:t>Nhìn hình vẽ, hãy cho biết giá trị các tỉ số sau</a:t>
                  </a:r>
                </a:p>
              </p:txBody>
            </p:sp>
          </mc:Choice>
          <mc:Fallback xmlns="">
            <p:sp>
              <p:nvSpPr>
                <p:cNvPr id="8" name="TextBox 7"/>
                <p:cNvSpPr txBox="1">
                  <a:spLocks noRot="1" noChangeAspect="1" noMove="1" noResize="1" noEditPoints="1" noAdjustHandles="1" noChangeArrowheads="1" noChangeShapeType="1" noTextEdit="1"/>
                </p:cNvSpPr>
                <p:nvPr/>
              </p:nvSpPr>
              <p:spPr>
                <a:xfrm>
                  <a:off x="1478348" y="342900"/>
                  <a:ext cx="9571621" cy="6369308"/>
                </a:xfrm>
                <a:prstGeom prst="rect">
                  <a:avLst/>
                </a:prstGeom>
                <a:blipFill>
                  <a:blip r:embed="rId29"/>
                  <a:stretch>
                    <a:fillRect l="-2102" r="-2102" b="-12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382576" y="5161586"/>
                  <a:ext cx="3027624" cy="1734514"/>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vi-VN" sz="3800" i="1" smtClean="0">
                                <a:solidFill>
                                  <a:srgbClr val="000000"/>
                                </a:solidFill>
                                <a:latin typeface="Cambria Math" panose="02040503050406030204" pitchFamily="18" charset="0"/>
                              </a:rPr>
                            </m:ctrlPr>
                          </m:fPr>
                          <m:num>
                            <m:r>
                              <a:rPr lang="en-US" sz="3800" i="1">
                                <a:solidFill>
                                  <a:srgbClr val="000000"/>
                                </a:solidFill>
                                <a:latin typeface="Cambria Math" panose="02040503050406030204" pitchFamily="18" charset="0"/>
                              </a:rPr>
                              <m:t>𝐴𝐵</m:t>
                            </m:r>
                          </m:num>
                          <m:den>
                            <m:r>
                              <a:rPr lang="en-US" sz="3800" i="1">
                                <a:solidFill>
                                  <a:srgbClr val="000000"/>
                                </a:solidFill>
                                <a:latin typeface="Cambria Math" panose="02040503050406030204" pitchFamily="18" charset="0"/>
                              </a:rPr>
                              <m:t>𝐷𝐸</m:t>
                            </m:r>
                          </m:den>
                        </m:f>
                        <m:r>
                          <a:rPr lang="en-US" sz="3800" i="1">
                            <a:solidFill>
                              <a:srgbClr val="000000"/>
                            </a:solidFill>
                            <a:latin typeface="Cambria Math" panose="02040503050406030204" pitchFamily="18" charset="0"/>
                          </a:rPr>
                          <m:t>;</m:t>
                        </m:r>
                        <m:f>
                          <m:fPr>
                            <m:ctrlPr>
                              <a:rPr lang="vi-VN" sz="3800" i="1">
                                <a:solidFill>
                                  <a:srgbClr val="000000"/>
                                </a:solidFill>
                                <a:latin typeface="Cambria Math" panose="02040503050406030204" pitchFamily="18" charset="0"/>
                              </a:rPr>
                            </m:ctrlPr>
                          </m:fPr>
                          <m:num>
                            <m:r>
                              <a:rPr lang="en-US" sz="3800" i="1">
                                <a:solidFill>
                                  <a:srgbClr val="000000"/>
                                </a:solidFill>
                                <a:latin typeface="Cambria Math" panose="02040503050406030204" pitchFamily="18" charset="0"/>
                              </a:rPr>
                              <m:t>𝐵</m:t>
                            </m:r>
                            <m:r>
                              <a:rPr lang="en-US" sz="3800" b="0" i="1" smtClean="0">
                                <a:solidFill>
                                  <a:srgbClr val="000000"/>
                                </a:solidFill>
                                <a:latin typeface="Cambria Math" panose="02040503050406030204" pitchFamily="18" charset="0"/>
                              </a:rPr>
                              <m:t>𝐶</m:t>
                            </m:r>
                          </m:num>
                          <m:den>
                            <m:r>
                              <a:rPr lang="en-US" sz="3800" i="1">
                                <a:solidFill>
                                  <a:srgbClr val="000000"/>
                                </a:solidFill>
                                <a:latin typeface="Cambria Math" panose="02040503050406030204" pitchFamily="18" charset="0"/>
                              </a:rPr>
                              <m:t>𝐸</m:t>
                            </m:r>
                            <m:r>
                              <a:rPr lang="en-US" sz="3800" b="0" i="1" smtClean="0">
                                <a:solidFill>
                                  <a:srgbClr val="000000"/>
                                </a:solidFill>
                                <a:latin typeface="Cambria Math" panose="02040503050406030204" pitchFamily="18" charset="0"/>
                              </a:rPr>
                              <m:t>𝐹</m:t>
                            </m:r>
                          </m:den>
                        </m:f>
                        <m:r>
                          <a:rPr lang="en-US" sz="3800" b="0" i="1" smtClean="0">
                            <a:solidFill>
                              <a:srgbClr val="000000"/>
                            </a:solidFill>
                            <a:latin typeface="Cambria Math" panose="02040503050406030204" pitchFamily="18" charset="0"/>
                          </a:rPr>
                          <m:t>;</m:t>
                        </m:r>
                        <m:f>
                          <m:fPr>
                            <m:ctrlPr>
                              <a:rPr lang="vi-VN" sz="3800" i="1">
                                <a:solidFill>
                                  <a:srgbClr val="000000"/>
                                </a:solidFill>
                                <a:latin typeface="Cambria Math" panose="02040503050406030204" pitchFamily="18" charset="0"/>
                              </a:rPr>
                            </m:ctrlPr>
                          </m:fPr>
                          <m:num>
                            <m:r>
                              <a:rPr lang="en-US" sz="3800" i="1">
                                <a:solidFill>
                                  <a:srgbClr val="000000"/>
                                </a:solidFill>
                                <a:latin typeface="Cambria Math" panose="02040503050406030204" pitchFamily="18" charset="0"/>
                              </a:rPr>
                              <m:t>𝐴</m:t>
                            </m:r>
                            <m:r>
                              <a:rPr lang="en-US" sz="3800" b="0" i="1" smtClean="0">
                                <a:solidFill>
                                  <a:srgbClr val="000000"/>
                                </a:solidFill>
                                <a:latin typeface="Cambria Math" panose="02040503050406030204" pitchFamily="18" charset="0"/>
                              </a:rPr>
                              <m:t>𝐶</m:t>
                            </m:r>
                          </m:num>
                          <m:den>
                            <m:r>
                              <a:rPr lang="en-US" sz="3800" i="1">
                                <a:solidFill>
                                  <a:srgbClr val="000000"/>
                                </a:solidFill>
                                <a:latin typeface="Cambria Math" panose="02040503050406030204" pitchFamily="18" charset="0"/>
                              </a:rPr>
                              <m:t>𝐷</m:t>
                            </m:r>
                            <m:r>
                              <a:rPr lang="en-US" sz="3800" b="0" i="1" smtClean="0">
                                <a:solidFill>
                                  <a:srgbClr val="000000"/>
                                </a:solidFill>
                                <a:latin typeface="Cambria Math" panose="02040503050406030204" pitchFamily="18" charset="0"/>
                              </a:rPr>
                              <m:t>𝐹</m:t>
                            </m:r>
                          </m:den>
                        </m:f>
                        <m:r>
                          <a:rPr lang="en-US" sz="3800" b="0" i="1" smtClean="0">
                            <a:solidFill>
                              <a:srgbClr val="000000"/>
                            </a:solidFill>
                            <a:latin typeface="Cambria Math" panose="02040503050406030204" pitchFamily="18" charset="0"/>
                          </a:rPr>
                          <m:t>.</m:t>
                        </m:r>
                      </m:oMath>
                    </m:oMathPara>
                  </a14:m>
                  <a:endParaRPr lang="en-US" sz="3800">
                    <a:solidFill>
                      <a:prstClr val="black"/>
                    </a:solidFill>
                    <a:latin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382576" y="5161586"/>
                  <a:ext cx="3027624" cy="1734514"/>
                </a:xfrm>
                <a:prstGeom prst="rect">
                  <a:avLst/>
                </a:prstGeom>
                <a:blipFill>
                  <a:blip r:embed="rId30"/>
                  <a:stretch>
                    <a:fillRect/>
                  </a:stretch>
                </a:blipFill>
              </p:spPr>
              <p:txBody>
                <a:bodyPr/>
                <a:lstStyle/>
                <a:p>
                  <a:r>
                    <a:rPr lang="en-US">
                      <a:noFill/>
                    </a:rPr>
                    <a:t> </a:t>
                  </a:r>
                </a:p>
              </p:txBody>
            </p:sp>
          </mc:Fallback>
        </mc:AlternateContent>
      </p:grpSp>
      <p:grpSp>
        <p:nvGrpSpPr>
          <p:cNvPr id="16" name="Group 15"/>
          <p:cNvGrpSpPr/>
          <p:nvPr/>
        </p:nvGrpSpPr>
        <p:grpSpPr>
          <a:xfrm>
            <a:off x="1553944" y="7357636"/>
            <a:ext cx="1657263" cy="1344045"/>
            <a:chOff x="1325197" y="904240"/>
            <a:chExt cx="1999951" cy="1607460"/>
          </a:xfrm>
        </p:grpSpPr>
        <p:pic>
          <p:nvPicPr>
            <p:cNvPr id="18" name="Picture 17"/>
            <p:cNvPicPr>
              <a:picLocks noChangeAspect="1"/>
            </p:cNvPicPr>
            <p:nvPr/>
          </p:nvPicPr>
          <p:blipFill>
            <a:blip r:embed="rId31" cstate="print">
              <a:extLst>
                <a:ext uri="{28A0092B-C50C-407E-A947-70E740481C1C}">
                  <a14:useLocalDpi xmlns:a14="http://schemas.microsoft.com/office/drawing/2010/main" val="0"/>
                </a:ext>
              </a:extLst>
            </a:blip>
            <a:srcRect/>
            <a:stretch>
              <a:fillRect/>
            </a:stretch>
          </p:blipFill>
          <p:spPr>
            <a:xfrm flipH="1">
              <a:off x="1325197" y="904240"/>
              <a:ext cx="1999951" cy="1607460"/>
            </a:xfrm>
            <a:prstGeom prst="rect">
              <a:avLst/>
            </a:prstGeom>
          </p:spPr>
        </p:pic>
        <p:sp>
          <p:nvSpPr>
            <p:cNvPr id="19" name="TextBox 18"/>
            <p:cNvSpPr txBox="1"/>
            <p:nvPr/>
          </p:nvSpPr>
          <p:spPr>
            <a:xfrm>
              <a:off x="1669929" y="1279173"/>
              <a:ext cx="1404741" cy="809812"/>
            </a:xfrm>
            <a:prstGeom prst="rect">
              <a:avLst/>
            </a:prstGeom>
            <a:noFill/>
          </p:spPr>
          <p:txBody>
            <a:bodyPr wrap="square" rtlCol="0">
              <a:spAutoFit/>
            </a:bodyPr>
            <a:lstStyle/>
            <a:p>
              <a:pPr algn="ctr"/>
              <a:r>
                <a:rPr lang="en-US" sz="3800" b="1" dirty="0" err="1">
                  <a:latin typeface="Arial" panose="020B0604020202020204" pitchFamily="34" charset="0"/>
                  <a:cs typeface="Arial" panose="020B0604020202020204" pitchFamily="34" charset="0"/>
                </a:rPr>
                <a:t>Giải</a:t>
              </a:r>
              <a:endParaRPr lang="en-US" sz="38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9" name="Rectangle 8"/>
              <p:cNvSpPr/>
              <p:nvPr/>
            </p:nvSpPr>
            <p:spPr>
              <a:xfrm>
                <a:off x="3643400" y="7484823"/>
                <a:ext cx="13104834" cy="2611677"/>
              </a:xfrm>
              <a:prstGeom prst="rect">
                <a:avLst/>
              </a:prstGeom>
            </p:spPr>
            <p:txBody>
              <a:bodyPr wrap="square">
                <a:spAutoFit/>
              </a:bodyPr>
              <a:lstStyle/>
              <a:p>
                <a:pPr algn="just">
                  <a:lnSpc>
                    <a:spcPct val="150000"/>
                  </a:lnSpc>
                </a:pPr>
                <a:r>
                  <a:rPr lang="en-US" sz="3800">
                    <a:latin typeface="Arial" panose="020B0604020202020204" pitchFamily="34" charset="0"/>
                    <a:ea typeface="Dotum" panose="020B0600000101010101" pitchFamily="34" charset="-127"/>
                    <a:cs typeface="Arial" panose="020B0604020202020204" pitchFamily="34" charset="0"/>
                  </a:rPr>
                  <a:t>Qua sát hình ảnh ta thấy: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m:t>
                    </m:r>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𝐷𝐸</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𝐴𝐶</m:t>
                    </m:r>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𝐷𝐹</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𝐵𝐶</m:t>
                    </m:r>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𝐸𝐹</m:t>
                    </m:r>
                  </m:oMath>
                </a14:m>
                <a:r>
                  <a:rPr lang="en-US" sz="3800">
                    <a:effectLst/>
                    <a:latin typeface="Arial" panose="020B0604020202020204" pitchFamily="34" charset="0"/>
                    <a:ea typeface="Dotum" panose="020B0600000101010101" pitchFamily="34" charset="-127"/>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3800" b="0" i="1" smtClean="0">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𝐷𝐸</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𝐵𝐶</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𝐸𝐹</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𝐴𝐶</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𝐷𝐹</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643400" y="7484823"/>
                <a:ext cx="13104834" cy="2611677"/>
              </a:xfrm>
              <a:prstGeom prst="rect">
                <a:avLst/>
              </a:prstGeom>
              <a:blipFill>
                <a:blip r:embed="rId32"/>
                <a:stretch>
                  <a:fillRect l="-1536"/>
                </a:stretch>
              </a:blipFill>
            </p:spPr>
            <p:txBody>
              <a:bodyPr/>
              <a:lstStyle/>
              <a:p>
                <a:r>
                  <a:rPr lang="en-US">
                    <a:noFill/>
                  </a:rPr>
                  <a:t> </a:t>
                </a:r>
              </a:p>
            </p:txBody>
          </p:sp>
        </mc:Fallback>
      </mc:AlternateContent>
    </p:spTree>
    <p:extLst>
      <p:ext uri="{BB962C8B-B14F-4D97-AF65-F5344CB8AC3E}">
        <p14:creationId xmlns:p14="http://schemas.microsoft.com/office/powerpoint/2010/main" val="35726388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ppt_y</p:attrName>
                                        </p:attrNameLst>
                                      </p:cBhvr>
                                      <p:tavLst>
                                        <p:tav tm="0">
                                          <p:val>
                                            <p:strVal val="#ppt_y+#ppt_h*1.125000"/>
                                          </p:val>
                                        </p:tav>
                                        <p:tav tm="100000">
                                          <p:val>
                                            <p:strVal val="#ppt_y"/>
                                          </p:val>
                                        </p:tav>
                                      </p:tavLst>
                                    </p:anim>
                                    <p:animEffect transition="in" filter="wipe(up)">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167465" y="281686"/>
            <a:ext cx="4287847" cy="1023353"/>
          </a:xfrm>
          <a:prstGeom prst="rect">
            <a:avLst/>
          </a:prstGeom>
        </p:spPr>
      </p:pic>
      <p:sp>
        <p:nvSpPr>
          <p:cNvPr id="7" name="Pentagon 6"/>
          <p:cNvSpPr/>
          <p:nvPr/>
        </p:nvSpPr>
        <p:spPr>
          <a:xfrm>
            <a:off x="468086" y="3314700"/>
            <a:ext cx="10134600" cy="3333438"/>
          </a:xfrm>
          <a:prstGeom prst="homePlate">
            <a:avLst/>
          </a:prstGeom>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LUYỆN</a:t>
            </a:r>
            <a:r>
              <a:rPr kumimoji="0" lang="en-US" sz="7000" b="1" i="0" u="none" strike="noStrike" kern="1200" cap="none" spc="0" normalizeH="0" noProof="0">
                <a:ln>
                  <a:noFill/>
                </a:ln>
                <a:solidFill>
                  <a:srgbClr val="1F497D"/>
                </a:solidFill>
                <a:effectLst/>
                <a:uLnTx/>
                <a:uFillTx/>
                <a:latin typeface="Arial" panose="020B0604020202020204" pitchFamily="34" charset="0"/>
                <a:ea typeface="+mn-ea"/>
                <a:cs typeface="Arial" panose="020B0604020202020204" pitchFamily="34" charset="0"/>
              </a:rPr>
              <a:t> TẬP</a:t>
            </a:r>
            <a:endParaRPr kumimoji="0" lang="en-US"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4" name="Oval 3"/>
          <p:cNvSpPr/>
          <p:nvPr/>
        </p:nvSpPr>
        <p:spPr>
          <a:xfrm>
            <a:off x="10602686" y="3533619"/>
            <a:ext cx="2971800" cy="2895600"/>
          </a:xfrm>
          <a:prstGeom prst="ellipse">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3258800" y="5134031"/>
            <a:ext cx="5191069" cy="5191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73623104"/>
      </p:ext>
    </p:extLst>
  </p:cSld>
  <p:clrMapOvr>
    <a:masterClrMapping/>
  </p:clrMapOvr>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12" name="Câu hỏi">
            <a:extLst>
              <a:ext uri="{FF2B5EF4-FFF2-40B4-BE49-F238E27FC236}">
                <a16:creationId xmlns:a16="http://schemas.microsoft.com/office/drawing/2014/main" id="{4ADFFF1A-F500-CC57-185E-00F4826D0836}"/>
              </a:ext>
            </a:extLst>
          </p:cNvPr>
          <p:cNvSpPr/>
          <p:nvPr/>
        </p:nvSpPr>
        <p:spPr>
          <a:xfrm>
            <a:off x="2099148" y="1903327"/>
            <a:ext cx="13868401" cy="1116055"/>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50000"/>
              </a:lnSpc>
              <a:spcBef>
                <a:spcPts val="240"/>
              </a:spcBef>
              <a:spcAft>
                <a:spcPts val="240"/>
              </a:spcAft>
              <a:tabLst>
                <a:tab pos="228600" algn="l"/>
                <a:tab pos="1600200" algn="l"/>
                <a:tab pos="2971800" algn="l"/>
                <a:tab pos="4343400" algn="l"/>
              </a:tabLst>
            </a:pPr>
            <a:r>
              <a:rPr lang="en-US" sz="4000" b="1">
                <a:solidFill>
                  <a:prstClr val="black"/>
                </a:solidFill>
                <a:latin typeface="Arial" panose="020B0604020202020204" pitchFamily="34" charset="0"/>
                <a:ea typeface="Calibri" panose="020F0502020204030204" pitchFamily="34" charset="0"/>
                <a:cs typeface="Times New Roman" panose="02020603050405020304" pitchFamily="18" charset="0"/>
              </a:rPr>
              <a:t>Câu 1. </a:t>
            </a:r>
            <a: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a:t>Hãy chọn câu </a:t>
            </a:r>
            <a:r>
              <a:rPr lang="en-US" sz="4000" b="1">
                <a:solidFill>
                  <a:prstClr val="black"/>
                </a:solidFill>
                <a:latin typeface="Arial" panose="020B0604020202020204" pitchFamily="34" charset="0"/>
                <a:ea typeface="Calibri" panose="020F0502020204030204" pitchFamily="34" charset="0"/>
                <a:cs typeface="Times New Roman" panose="02020603050405020304" pitchFamily="18" charset="0"/>
              </a:rPr>
              <a:t>sai</a:t>
            </a:r>
            <a:endParaRPr kumimoji="0" lang="en-US" sz="40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Đáp án đúng">
            <a:extLst>
              <a:ext uri="{FF2B5EF4-FFF2-40B4-BE49-F238E27FC236}">
                <a16:creationId xmlns:a16="http://schemas.microsoft.com/office/drawing/2014/main" id="{8B66CBE4-2DB9-BCF7-D1C4-281B894BFE17}"/>
              </a:ext>
            </a:extLst>
          </p:cNvPr>
          <p:cNvSpPr/>
          <p:nvPr/>
        </p:nvSpPr>
        <p:spPr>
          <a:xfrm>
            <a:off x="2099148" y="8682731"/>
            <a:ext cx="13868401" cy="1185169"/>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indent="180340">
              <a:lnSpc>
                <a:spcPct val="150000"/>
              </a:lnSpc>
              <a:spcBef>
                <a:spcPts val="240"/>
              </a:spcBef>
              <a:spcAft>
                <a:spcPts val="240"/>
              </a:spcAft>
              <a:tabLst>
                <a:tab pos="228600" algn="l"/>
                <a:tab pos="1600200" algn="l"/>
                <a:tab pos="2971800" algn="l"/>
                <a:tab pos="4343400" algn="l"/>
              </a:tabLst>
            </a:pPr>
            <a:r>
              <a:rPr lang="vi-VN" sz="3900">
                <a:solidFill>
                  <a:prstClr val="black"/>
                </a:solidFill>
                <a:latin typeface="Arial" panose="020B0604020202020204" pitchFamily="34" charset="0"/>
                <a:ea typeface="Calibri" panose="020F0502020204030204" pitchFamily="34" charset="0"/>
                <a:cs typeface="Arial" panose="020B0604020202020204" pitchFamily="34" charset="0"/>
              </a:rPr>
              <a:t>D. Hai tam giác vuông luôn đồng dạng với nhau</a:t>
            </a:r>
            <a:endParaRPr kumimoji="0" lang="en-US" sz="390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4" name="Đáp án sai 1">
            <a:extLst>
              <a:ext uri="{FF2B5EF4-FFF2-40B4-BE49-F238E27FC236}">
                <a16:creationId xmlns:a16="http://schemas.microsoft.com/office/drawing/2014/main" id="{3FCD9830-5FD1-BD44-878B-228BD96CE996}"/>
              </a:ext>
            </a:extLst>
          </p:cNvPr>
          <p:cNvSpPr/>
          <p:nvPr/>
        </p:nvSpPr>
        <p:spPr>
          <a:xfrm>
            <a:off x="2099147" y="3449498"/>
            <a:ext cx="13868402" cy="1182433"/>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50000"/>
              </a:lnSpc>
            </a:pPr>
            <a:r>
              <a:rPr lang="en-US" sz="3900">
                <a:solidFill>
                  <a:prstClr val="black"/>
                </a:solidFill>
                <a:latin typeface="Arial" panose="020B0604020202020204" pitchFamily="34" charset="0"/>
                <a:ea typeface="Calibri" panose="020F0502020204030204" pitchFamily="34" charset="0"/>
                <a:cs typeface="Arial" panose="020B0604020202020204" pitchFamily="34" charset="0"/>
              </a:rPr>
              <a:t> A. Hai tam giác bằng nhau thì đồng dạng</a:t>
            </a:r>
            <a:endParaRPr kumimoji="0" lang="vi-VN" sz="39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15" name="Đáp án sai 2">
            <a:extLst>
              <a:ext uri="{FF2B5EF4-FFF2-40B4-BE49-F238E27FC236}">
                <a16:creationId xmlns:a16="http://schemas.microsoft.com/office/drawing/2014/main" id="{6A919885-0285-0403-1E09-FA94D8BC080B}"/>
              </a:ext>
            </a:extLst>
          </p:cNvPr>
          <p:cNvSpPr/>
          <p:nvPr/>
        </p:nvSpPr>
        <p:spPr>
          <a:xfrm>
            <a:off x="2099149" y="6614087"/>
            <a:ext cx="13868401" cy="1636011"/>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indent="180340">
              <a:lnSpc>
                <a:spcPct val="150000"/>
              </a:lnSpc>
              <a:spcBef>
                <a:spcPts val="240"/>
              </a:spcBef>
              <a:spcAft>
                <a:spcPts val="240"/>
              </a:spcAft>
              <a:tabLst>
                <a:tab pos="228600" algn="l"/>
                <a:tab pos="1600200" algn="l"/>
                <a:tab pos="2971800" algn="l"/>
                <a:tab pos="4343400" algn="l"/>
              </a:tabLst>
            </a:pPr>
            <a:r>
              <a:rPr lang="vi-VN" sz="3900">
                <a:solidFill>
                  <a:prstClr val="black"/>
                </a:solidFill>
                <a:latin typeface="Arial" panose="020B0604020202020204" pitchFamily="34" charset="0"/>
                <a:ea typeface="Calibri" panose="020F0502020204030204" pitchFamily="34" charset="0"/>
                <a:cs typeface="Arial" panose="020B0604020202020204" pitchFamily="34" charset="0"/>
              </a:rPr>
              <a:t>C. Hai tam giác đồng dạng là hai tam giác có tất cả các cặp góc tương ứng bằng nhau và các cặp cạnh tương ứng tỉ lệ</a:t>
            </a:r>
            <a:endParaRPr kumimoji="0" lang="en-US" sz="390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6" name="Đáp án sai 3">
            <a:extLst>
              <a:ext uri="{FF2B5EF4-FFF2-40B4-BE49-F238E27FC236}">
                <a16:creationId xmlns:a16="http://schemas.microsoft.com/office/drawing/2014/main" id="{2E7D83A4-3758-8699-4DD0-010A80780539}"/>
              </a:ext>
            </a:extLst>
          </p:cNvPr>
          <p:cNvSpPr/>
          <p:nvPr/>
        </p:nvSpPr>
        <p:spPr>
          <a:xfrm>
            <a:off x="2099149" y="5038985"/>
            <a:ext cx="13868402" cy="1181714"/>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50000"/>
              </a:lnSpc>
            </a:pPr>
            <a:r>
              <a:rPr lang="en-US" sz="3900">
                <a:solidFill>
                  <a:prstClr val="black"/>
                </a:solidFill>
                <a:latin typeface="Arial" panose="020B0604020202020204" pitchFamily="34" charset="0"/>
                <a:ea typeface="Calibri" panose="020F0502020204030204" pitchFamily="34" charset="0"/>
                <a:cs typeface="Arial" panose="020B0604020202020204" pitchFamily="34" charset="0"/>
              </a:rPr>
              <a:t> B. Hai tam giác đều luôn đồng dạng với nhau</a:t>
            </a:r>
            <a:endParaRPr kumimoji="0" lang="vi-VN" sz="39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17"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55558" y="-600206"/>
            <a:ext cx="487363" cy="487363"/>
          </a:xfrm>
          <a:prstGeom prst="rect">
            <a:avLst/>
          </a:prstGeom>
        </p:spPr>
      </p:pic>
      <p:pic>
        <p:nvPicPr>
          <p:cNvPr id="18"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14882362" y="8682731"/>
            <a:ext cx="1226505" cy="1067554"/>
          </a:xfrm>
          <a:prstGeom prst="rect">
            <a:avLst/>
          </a:prstGeom>
        </p:spPr>
      </p:pic>
      <p:pic>
        <p:nvPicPr>
          <p:cNvPr id="19" name="Picture 18">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14908169" y="7070182"/>
            <a:ext cx="1222301" cy="1088958"/>
          </a:xfrm>
          <a:prstGeom prst="rect">
            <a:avLst/>
          </a:prstGeom>
        </p:spPr>
      </p:pic>
      <p:pic>
        <p:nvPicPr>
          <p:cNvPr id="20"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14859000" y="5079160"/>
            <a:ext cx="1222301" cy="1088958"/>
          </a:xfrm>
          <a:prstGeom prst="rect">
            <a:avLst/>
          </a:prstGeom>
        </p:spPr>
      </p:pic>
      <p:pic>
        <p:nvPicPr>
          <p:cNvPr id="21"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14875922" y="3533002"/>
            <a:ext cx="1222301" cy="1088958"/>
          </a:xfrm>
          <a:prstGeom prst="rect">
            <a:avLst/>
          </a:prstGeom>
        </p:spPr>
      </p:pic>
      <p:pic>
        <p:nvPicPr>
          <p:cNvPr id="22"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782421" y="-600206"/>
            <a:ext cx="487363" cy="487363"/>
          </a:xfrm>
          <a:prstGeom prst="rect">
            <a:avLst/>
          </a:prstGeom>
        </p:spPr>
      </p:pic>
      <p:pic>
        <p:nvPicPr>
          <p:cNvPr id="23" name="Picture 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451401" y="7393049"/>
            <a:ext cx="10289601" cy="5787901"/>
          </a:xfrm>
          <a:prstGeom prst="rect">
            <a:avLst/>
          </a:prstGeom>
        </p:spPr>
      </p:pic>
      <p:pic>
        <p:nvPicPr>
          <p:cNvPr id="24" name="Picture 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214241" y="3094064"/>
            <a:ext cx="8541359" cy="4804514"/>
          </a:xfrm>
          <a:prstGeom prst="rect">
            <a:avLst/>
          </a:prstGeom>
        </p:spPr>
      </p:pic>
      <p:sp>
        <p:nvSpPr>
          <p:cNvPr id="25" name="TextBox 24"/>
          <p:cNvSpPr txBox="1"/>
          <p:nvPr/>
        </p:nvSpPr>
        <p:spPr>
          <a:xfrm>
            <a:off x="4004148" y="480610"/>
            <a:ext cx="100584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CÂU</a:t>
            </a:r>
            <a:r>
              <a:rPr kumimoji="0" lang="en-US" sz="6000" b="1" i="0" u="none" strike="noStrike" kern="1200" cap="none" spc="0" normalizeH="0" noProof="0">
                <a:ln>
                  <a:noFill/>
                </a:ln>
                <a:solidFill>
                  <a:schemeClr val="tx2"/>
                </a:solidFill>
                <a:effectLst/>
                <a:uLnTx/>
                <a:uFillTx/>
                <a:latin typeface="Arial" panose="020B0604020202020204" pitchFamily="34" charset="0"/>
                <a:ea typeface="+mn-ea"/>
                <a:cs typeface="Arial" panose="020B0604020202020204" pitchFamily="34" charset="0"/>
              </a:rPr>
              <a:t> HỎI </a:t>
            </a:r>
            <a:r>
              <a:rPr kumimoji="0" lang="en-US" sz="60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TRẮC </a:t>
            </a:r>
            <a:r>
              <a:rPr kumimoji="0" lang="en-US" sz="60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NGHIỆM</a:t>
            </a:r>
          </a:p>
        </p:txBody>
      </p:sp>
    </p:spTree>
    <p:extLst>
      <p:ext uri="{BB962C8B-B14F-4D97-AF65-F5344CB8AC3E}">
        <p14:creationId xmlns:p14="http://schemas.microsoft.com/office/powerpoint/2010/main" val="9288047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trips(downLeft)">
                                      <p:cBhvr>
                                        <p:cTn id="15" dur="500"/>
                                        <p:tgtEl>
                                          <p:spTgt spid="14"/>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strips(downLeft)">
                                      <p:cBhvr>
                                        <p:cTn id="19" dur="500"/>
                                        <p:tgtEl>
                                          <p:spTgt spid="16"/>
                                        </p:tgtEl>
                                      </p:cBhvr>
                                    </p:animEffect>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trips(downLeft)">
                                      <p:cBhvr>
                                        <p:cTn id="23" dur="500"/>
                                        <p:tgtEl>
                                          <p:spTgt spid="15"/>
                                        </p:tgtEl>
                                      </p:cBhvr>
                                    </p:animEffect>
                                  </p:childTnLst>
                                </p:cTn>
                              </p:par>
                            </p:childTnLst>
                          </p:cTn>
                        </p:par>
                        <p:par>
                          <p:cTn id="24" fill="hold">
                            <p:stCondLst>
                              <p:cond delay="3000"/>
                            </p:stCondLst>
                            <p:childTnLst>
                              <p:par>
                                <p:cTn id="25" presetID="18" presetClass="entr" presetSubtype="1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3"/>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13"/>
                                        </p:tgtEl>
                                        <p:attrNameLst>
                                          <p:attrName>fillcolor</p:attrName>
                                        </p:attrNameLst>
                                      </p:cBhvr>
                                      <p:to>
                                        <a:srgbClr val="92D050"/>
                                      </p:to>
                                    </p:animClr>
                                    <p:set>
                                      <p:cBhvr>
                                        <p:cTn id="33" dur="500" fill="hold"/>
                                        <p:tgtEl>
                                          <p:spTgt spid="13"/>
                                        </p:tgtEl>
                                        <p:attrNameLst>
                                          <p:attrName>fill.type</p:attrName>
                                        </p:attrNameLst>
                                      </p:cBhvr>
                                      <p:to>
                                        <p:strVal val="solid"/>
                                      </p:to>
                                    </p:set>
                                    <p:set>
                                      <p:cBhvr>
                                        <p:cTn id="34" dur="500" fill="hold"/>
                                        <p:tgtEl>
                                          <p:spTgt spid="13"/>
                                        </p:tgtEl>
                                        <p:attrNameLst>
                                          <p:attrName>fill.on</p:attrName>
                                        </p:attrNameLst>
                                      </p:cBhvr>
                                      <p:to>
                                        <p:strVal val="true"/>
                                      </p:to>
                                    </p:set>
                                  </p:childTnLst>
                                </p:cTn>
                              </p:par>
                              <p:par>
                                <p:cTn id="35" presetID="1" presetClass="mediacall" presetSubtype="0" fill="hold" nodeType="withEffect">
                                  <p:stCondLst>
                                    <p:cond delay="0"/>
                                  </p:stCondLst>
                                  <p:childTnLst>
                                    <p:cmd type="call" cmd="playFrom(0.0)">
                                      <p:cBhvr>
                                        <p:cTn id="36" dur="835" fill="hold"/>
                                        <p:tgtEl>
                                          <p:spTgt spid="17"/>
                                        </p:tgtEl>
                                      </p:cBhvr>
                                    </p:cmd>
                                  </p:childTnLst>
                                </p:cTn>
                              </p:par>
                              <p:par>
                                <p:cTn id="37" presetID="1" presetClass="entr" presetSubtype="0" fill="hold" nodeType="withEffect">
                                  <p:stCondLst>
                                    <p:cond delay="0"/>
                                  </p:stCondLst>
                                  <p:childTnLst>
                                    <p:set>
                                      <p:cBhvr>
                                        <p:cTn id="38" dur="1" fill="hold">
                                          <p:stCondLst>
                                            <p:cond delay="9"/>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14"/>
                                        </p:tgtEl>
                                        <p:attrNameLst>
                                          <p:attrName>fillcolor</p:attrName>
                                        </p:attrNameLst>
                                      </p:cBhvr>
                                      <p:to>
                                        <a:srgbClr val="D99694"/>
                                      </p:to>
                                    </p:animClr>
                                    <p:set>
                                      <p:cBhvr>
                                        <p:cTn id="44" dur="500" fill="hold"/>
                                        <p:tgtEl>
                                          <p:spTgt spid="14"/>
                                        </p:tgtEl>
                                        <p:attrNameLst>
                                          <p:attrName>fill.type</p:attrName>
                                        </p:attrNameLst>
                                      </p:cBhvr>
                                      <p:to>
                                        <p:strVal val="solid"/>
                                      </p:to>
                                    </p:set>
                                    <p:set>
                                      <p:cBhvr>
                                        <p:cTn id="45" dur="500" fill="hold"/>
                                        <p:tgtEl>
                                          <p:spTgt spid="14"/>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2" fill="hold"/>
                                        <p:tgtEl>
                                          <p:spTgt spid="22"/>
                                        </p:tgtEl>
                                      </p:cBhvr>
                                    </p:cmd>
                                  </p:childTnLst>
                                </p:cTn>
                              </p:par>
                              <p:par>
                                <p:cTn id="48" presetID="1"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5"/>
                                        </p:tgtEl>
                                        <p:attrNameLst>
                                          <p:attrName>fillcolor</p:attrName>
                                        </p:attrNameLst>
                                      </p:cBhvr>
                                      <p:to>
                                        <a:srgbClr val="D99694"/>
                                      </p:to>
                                    </p:animClr>
                                    <p:set>
                                      <p:cBhvr>
                                        <p:cTn id="55" dur="500" fill="hold"/>
                                        <p:tgtEl>
                                          <p:spTgt spid="15"/>
                                        </p:tgtEl>
                                        <p:attrNameLst>
                                          <p:attrName>fill.type</p:attrName>
                                        </p:attrNameLst>
                                      </p:cBhvr>
                                      <p:to>
                                        <p:strVal val="solid"/>
                                      </p:to>
                                    </p:set>
                                    <p:set>
                                      <p:cBhvr>
                                        <p:cTn id="56" dur="500" fill="hold"/>
                                        <p:tgtEl>
                                          <p:spTgt spid="15"/>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22"/>
                                        </p:tgtEl>
                                      </p:cBhvr>
                                    </p:cmd>
                                  </p:childTnLst>
                                </p:cTn>
                              </p:par>
                              <p:par>
                                <p:cTn id="59" presetID="1" presetClass="entr" presetSubtype="0" fill="hold" nodeType="withEffect">
                                  <p:stCondLst>
                                    <p:cond delay="0"/>
                                  </p:stCondLst>
                                  <p:childTnLst>
                                    <p:set>
                                      <p:cBhvr>
                                        <p:cTn id="60" dur="1" fill="hold">
                                          <p:stCondLst>
                                            <p:cond delay="9"/>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61" restart="whenNotActive" fill="hold" evtFilter="cancelBubble" nodeType="interactiveSeq">
                <p:stCondLst>
                  <p:cond evt="onClick" delay="0">
                    <p:tgtEl>
                      <p:spTgt spid="16"/>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16"/>
                                        </p:tgtEl>
                                        <p:attrNameLst>
                                          <p:attrName>fillcolor</p:attrName>
                                        </p:attrNameLst>
                                      </p:cBhvr>
                                      <p:to>
                                        <a:srgbClr val="D99694"/>
                                      </p:to>
                                    </p:animClr>
                                    <p:set>
                                      <p:cBhvr>
                                        <p:cTn id="66" dur="500" fill="hold"/>
                                        <p:tgtEl>
                                          <p:spTgt spid="16"/>
                                        </p:tgtEl>
                                        <p:attrNameLst>
                                          <p:attrName>fill.type</p:attrName>
                                        </p:attrNameLst>
                                      </p:cBhvr>
                                      <p:to>
                                        <p:strVal val="solid"/>
                                      </p:to>
                                    </p:set>
                                    <p:set>
                                      <p:cBhvr>
                                        <p:cTn id="67" dur="500" fill="hold"/>
                                        <p:tgtEl>
                                          <p:spTgt spid="16"/>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862" fill="hold"/>
                                        <p:tgtEl>
                                          <p:spTgt spid="22"/>
                                        </p:tgtEl>
                                      </p:cBhvr>
                                    </p:cmd>
                                  </p:childTnLst>
                                </p:cTn>
                              </p:par>
                              <p:par>
                                <p:cTn id="70" presetID="1" presetClass="entr" presetSubtype="0" fill="hold" nodeType="withEffect">
                                  <p:stCondLst>
                                    <p:cond delay="0"/>
                                  </p:stCondLst>
                                  <p:childTnLst>
                                    <p:set>
                                      <p:cBhvr>
                                        <p:cTn id="71" dur="1" fill="hold">
                                          <p:stCondLst>
                                            <p:cond delay="9"/>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audio>
              <p:cMediaNode vol="80000">
                <p:cTn id="72" fill="hold" display="0">
                  <p:stCondLst>
                    <p:cond delay="indefinite"/>
                  </p:stCondLst>
                  <p:endCondLst>
                    <p:cond evt="onStopAudio" delay="0">
                      <p:tgtEl>
                        <p:sldTgt/>
                      </p:tgtEl>
                    </p:cond>
                  </p:endCondLst>
                </p:cTn>
                <p:tgtEl>
                  <p:spTgt spid="17"/>
                </p:tgtEl>
              </p:cMediaNode>
            </p:audio>
            <p:audio>
              <p:cMediaNode vol="80000">
                <p:cTn id="73" fill="hold" display="0">
                  <p:stCondLst>
                    <p:cond delay="indefinite"/>
                  </p:stCondLst>
                  <p:endCondLst>
                    <p:cond evt="onStopAudio" delay="0">
                      <p:tgtEl>
                        <p:sldTgt/>
                      </p:tgtEl>
                    </p:cond>
                  </p:endCondLst>
                </p:cTn>
                <p:tgtEl>
                  <p:spTgt spid="22"/>
                </p:tgtEl>
              </p:cMediaNode>
            </p:audio>
          </p:childTnLst>
        </p:cTn>
      </p:par>
    </p:tnLst>
    <p:bldLst>
      <p:bldP spid="12" grpId="0" animBg="1"/>
      <p:bldP spid="13" grpId="0" animBg="1"/>
      <p:bldP spid="14" grpId="0" animBg="1"/>
      <p:bldP spid="15" grpId="0" animBg="1"/>
      <p:bldP spid="16" grpId="0" animBg="1"/>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18" name="Câu hỏi">
            <a:extLst>
              <a:ext uri="{FF2B5EF4-FFF2-40B4-BE49-F238E27FC236}">
                <a16:creationId xmlns:a16="http://schemas.microsoft.com/office/drawing/2014/main" id="{4ADFFF1A-F500-CC57-185E-00F4826D0836}"/>
              </a:ext>
            </a:extLst>
          </p:cNvPr>
          <p:cNvSpPr/>
          <p:nvPr/>
        </p:nvSpPr>
        <p:spPr>
          <a:xfrm>
            <a:off x="1163996" y="1333500"/>
            <a:ext cx="16080660" cy="2252968"/>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Bef>
                <a:spcPts val="240"/>
              </a:spcBef>
              <a:spcAft>
                <a:spcPts val="240"/>
              </a:spcAft>
              <a:tabLst>
                <a:tab pos="228600" algn="l"/>
                <a:tab pos="1600200" algn="l"/>
                <a:tab pos="2971800" algn="l"/>
                <a:tab pos="4343400" algn="l"/>
              </a:tabLst>
            </a:pPr>
            <a:r>
              <a:rPr lang="vi-VN" sz="4300" b="1">
                <a:solidFill>
                  <a:prstClr val="black"/>
                </a:solidFill>
                <a:ea typeface="Calibri" panose="020F0502020204030204" pitchFamily="34" charset="0"/>
                <a:cs typeface="Times New Roman" panose="02020603050405020304" pitchFamily="18" charset="0"/>
              </a:rPr>
              <a:t>Câu 2. </a:t>
            </a:r>
            <a:r>
              <a:rPr lang="vi-VN" sz="4300">
                <a:solidFill>
                  <a:prstClr val="black"/>
                </a:solidFill>
                <a:ea typeface="Calibri" panose="020F0502020204030204" pitchFamily="34" charset="0"/>
                <a:cs typeface="Times New Roman" panose="02020603050405020304" pitchFamily="18" charset="0"/>
              </a:rPr>
              <a:t>Nếu tam giác ABC có MN//BC (với M∈ AB,N∈ AC) thì</a:t>
            </a:r>
            <a:endParaRPr kumimoji="0" lang="en-US" sz="43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Đáp án đúng">
            <a:extLst>
              <a:ext uri="{FF2B5EF4-FFF2-40B4-BE49-F238E27FC236}">
                <a16:creationId xmlns:a16="http://schemas.microsoft.com/office/drawing/2014/main" id="{8B66CBE4-2DB9-BCF7-D1C4-281B894BFE17}"/>
              </a:ext>
            </a:extLst>
          </p:cNvPr>
          <p:cNvSpPr/>
          <p:nvPr/>
        </p:nvSpPr>
        <p:spPr>
          <a:xfrm>
            <a:off x="9865491" y="4395239"/>
            <a:ext cx="6618425" cy="2271491"/>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400">
                <a:solidFill>
                  <a:prstClr val="black"/>
                </a:solidFill>
                <a:latin typeface="Arial" panose="020B0604020202020204" pitchFamily="34" charset="0"/>
                <a:ea typeface="Calibri" panose="020F0502020204030204" pitchFamily="34" charset="0"/>
              </a:rPr>
              <a:t>C.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AMN đồng dạng với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ABC </a:t>
            </a:r>
            <a:endParaRPr kumimoji="0" lang="vi-VN" sz="44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20" name="Đáp án sai 1">
            <a:extLst>
              <a:ext uri="{FF2B5EF4-FFF2-40B4-BE49-F238E27FC236}">
                <a16:creationId xmlns:a16="http://schemas.microsoft.com/office/drawing/2014/main" id="{3FCD9830-5FD1-BD44-878B-228BD96CE996}"/>
              </a:ext>
            </a:extLst>
          </p:cNvPr>
          <p:cNvSpPr/>
          <p:nvPr/>
        </p:nvSpPr>
        <p:spPr>
          <a:xfrm>
            <a:off x="1715434" y="4395239"/>
            <a:ext cx="6618425" cy="2271491"/>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400">
                <a:solidFill>
                  <a:prstClr val="black"/>
                </a:solidFill>
                <a:latin typeface="Arial" panose="020B0604020202020204" pitchFamily="34" charset="0"/>
                <a:ea typeface="Calibri" panose="020F0502020204030204" pitchFamily="34" charset="0"/>
              </a:rPr>
              <a:t>A.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AMN đồng dạng với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ACB </a:t>
            </a:r>
            <a:endParaRPr kumimoji="0" lang="vi-VN" sz="44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21" name="Đáp án sai 2">
            <a:extLst>
              <a:ext uri="{FF2B5EF4-FFF2-40B4-BE49-F238E27FC236}">
                <a16:creationId xmlns:a16="http://schemas.microsoft.com/office/drawing/2014/main" id="{6A919885-0285-0403-1E09-FA94D8BC080B}"/>
              </a:ext>
            </a:extLst>
          </p:cNvPr>
          <p:cNvSpPr/>
          <p:nvPr/>
        </p:nvSpPr>
        <p:spPr>
          <a:xfrm>
            <a:off x="9960475" y="7397574"/>
            <a:ext cx="6558883" cy="2271491"/>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en-US" sz="4400">
                <a:solidFill>
                  <a:prstClr val="black"/>
                </a:solidFill>
                <a:latin typeface="Arial" panose="020B0604020202020204" pitchFamily="34" charset="0"/>
                <a:ea typeface="Calibri" panose="020F0502020204030204" pitchFamily="34" charset="0"/>
                <a:cs typeface="Times New Roman" panose="02020603050405020304" pitchFamily="18" charset="0"/>
              </a:rPr>
              <a:t>D. </a:t>
            </a:r>
            <a:r>
              <a:rPr lang="el-GR" sz="44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en-US" sz="4400">
                <a:solidFill>
                  <a:prstClr val="black"/>
                </a:solidFill>
                <a:latin typeface="Arial" panose="020B0604020202020204" pitchFamily="34" charset="0"/>
                <a:ea typeface="Calibri" panose="020F0502020204030204" pitchFamily="34" charset="0"/>
                <a:cs typeface="Times New Roman" panose="02020603050405020304" pitchFamily="18" charset="0"/>
              </a:rPr>
              <a:t>ABC đồng dạng với </a:t>
            </a:r>
            <a:r>
              <a:rPr lang="el-GR" sz="44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en-US" sz="4400">
                <a:solidFill>
                  <a:prstClr val="black"/>
                </a:solidFill>
                <a:latin typeface="Arial" panose="020B0604020202020204" pitchFamily="34" charset="0"/>
                <a:ea typeface="Calibri" panose="020F0502020204030204" pitchFamily="34" charset="0"/>
                <a:cs typeface="Times New Roman" panose="02020603050405020304" pitchFamily="18" charset="0"/>
              </a:rPr>
              <a:t>ANM</a:t>
            </a:r>
            <a:endParaRPr kumimoji="0" lang="en-US" sz="36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2" name="Đáp án sai 3">
            <a:extLst>
              <a:ext uri="{FF2B5EF4-FFF2-40B4-BE49-F238E27FC236}">
                <a16:creationId xmlns:a16="http://schemas.microsoft.com/office/drawing/2014/main" id="{2E7D83A4-3758-8699-4DD0-010A80780539}"/>
              </a:ext>
            </a:extLst>
          </p:cNvPr>
          <p:cNvSpPr/>
          <p:nvPr/>
        </p:nvSpPr>
        <p:spPr>
          <a:xfrm>
            <a:off x="1715434" y="7397574"/>
            <a:ext cx="6618425" cy="2271491"/>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400">
                <a:solidFill>
                  <a:prstClr val="black"/>
                </a:solidFill>
                <a:latin typeface="Arial" panose="020B0604020202020204" pitchFamily="34" charset="0"/>
                <a:ea typeface="Calibri" panose="020F0502020204030204" pitchFamily="34" charset="0"/>
              </a:rPr>
              <a:t>B.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ABC đồng dạng với ∆MNA</a:t>
            </a:r>
            <a:endParaRPr kumimoji="0" lang="vi-VN" sz="44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2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55558" y="-600206"/>
            <a:ext cx="487363" cy="487363"/>
          </a:xfrm>
          <a:prstGeom prst="rect">
            <a:avLst/>
          </a:prstGeom>
        </p:spPr>
      </p:pic>
      <p:pic>
        <p:nvPicPr>
          <p:cNvPr id="2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15257411" y="5449819"/>
            <a:ext cx="1226505" cy="1067554"/>
          </a:xfrm>
          <a:prstGeom prst="rect">
            <a:avLst/>
          </a:prstGeom>
        </p:spPr>
      </p:pic>
      <p:pic>
        <p:nvPicPr>
          <p:cNvPr id="25" name="Picture 24">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15297057" y="8416146"/>
            <a:ext cx="1222301" cy="1088958"/>
          </a:xfrm>
          <a:prstGeom prst="rect">
            <a:avLst/>
          </a:prstGeom>
        </p:spPr>
      </p:pic>
      <p:pic>
        <p:nvPicPr>
          <p:cNvPr id="26"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7321793" y="8416146"/>
            <a:ext cx="1222301" cy="1088958"/>
          </a:xfrm>
          <a:prstGeom prst="rect">
            <a:avLst/>
          </a:prstGeom>
        </p:spPr>
      </p:pic>
      <p:pic>
        <p:nvPicPr>
          <p:cNvPr id="27"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7321792" y="5504490"/>
            <a:ext cx="1222301" cy="1088958"/>
          </a:xfrm>
          <a:prstGeom prst="rect">
            <a:avLst/>
          </a:prstGeom>
        </p:spPr>
      </p:pic>
      <p:pic>
        <p:nvPicPr>
          <p:cNvPr id="2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782421" y="-600206"/>
            <a:ext cx="487363" cy="487363"/>
          </a:xfrm>
          <a:prstGeom prst="rect">
            <a:avLst/>
          </a:prstGeom>
        </p:spPr>
      </p:pic>
      <p:pic>
        <p:nvPicPr>
          <p:cNvPr id="17" name="Picture 2"/>
          <p:cNvPicPr>
            <a:picLocks noChangeAspect="1"/>
          </p:cNvPicPr>
          <p:nvPr/>
        </p:nvPicPr>
        <p:blipFill>
          <a:blip r:embed="rId10">
            <a:biLevel thresh="50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106870" y="-3924300"/>
            <a:ext cx="8213739" cy="4620228"/>
          </a:xfrm>
          <a:prstGeom prst="rect">
            <a:avLst/>
          </a:prstGeom>
        </p:spPr>
      </p:pic>
      <p:pic>
        <p:nvPicPr>
          <p:cNvPr id="29" name="Picture 2"/>
          <p:cNvPicPr>
            <a:picLocks noChangeAspect="1"/>
          </p:cNvPicPr>
          <p:nvPr/>
        </p:nvPicPr>
        <p:blipFill>
          <a:blip r:embed="rId10">
            <a:biLevel thresh="50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249400" y="-3831389"/>
            <a:ext cx="8213739" cy="4620228"/>
          </a:xfrm>
          <a:prstGeom prst="rect">
            <a:avLst/>
          </a:prstGeom>
        </p:spPr>
      </p:pic>
      <p:pic>
        <p:nvPicPr>
          <p:cNvPr id="30" name="Picture 2"/>
          <p:cNvPicPr>
            <a:picLocks noChangeAspect="1"/>
          </p:cNvPicPr>
          <p:nvPr/>
        </p:nvPicPr>
        <p:blipFill>
          <a:blip r:embed="rId10">
            <a:biLevel thresh="50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620000" y="8888004"/>
            <a:ext cx="8213739" cy="4620228"/>
          </a:xfrm>
          <a:prstGeom prst="rect">
            <a:avLst/>
          </a:prstGeom>
        </p:spPr>
      </p:pic>
      <p:pic>
        <p:nvPicPr>
          <p:cNvPr id="31" name="Picture 2"/>
          <p:cNvPicPr>
            <a:picLocks noChangeAspect="1"/>
          </p:cNvPicPr>
          <p:nvPr/>
        </p:nvPicPr>
        <p:blipFill>
          <a:blip r:embed="rId10">
            <a:biLevel thresh="50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17678400" y="8994327"/>
            <a:ext cx="8213739" cy="4620228"/>
          </a:xfrm>
          <a:prstGeom prst="rect">
            <a:avLst/>
          </a:prstGeom>
        </p:spPr>
      </p:pic>
    </p:spTree>
    <p:extLst>
      <p:ext uri="{BB962C8B-B14F-4D97-AF65-F5344CB8AC3E}">
        <p14:creationId xmlns:p14="http://schemas.microsoft.com/office/powerpoint/2010/main" val="380288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downLeft)">
                                      <p:cBhvr>
                                        <p:cTn id="11" dur="500"/>
                                        <p:tgtEl>
                                          <p:spTgt spid="20"/>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strips(downLeft)">
                                      <p:cBhvr>
                                        <p:cTn id="15" dur="500"/>
                                        <p:tgtEl>
                                          <p:spTgt spid="22"/>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trips(downLeft)">
                                      <p:cBhvr>
                                        <p:cTn id="19" dur="500"/>
                                        <p:tgtEl>
                                          <p:spTgt spid="19"/>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strips(downLeft)">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9"/>
                                        </p:tgtEl>
                                        <p:attrNameLst>
                                          <p:attrName>fillcolor</p:attrName>
                                        </p:attrNameLst>
                                      </p:cBhvr>
                                      <p:to>
                                        <a:srgbClr val="92D050"/>
                                      </p:to>
                                    </p:animClr>
                                    <p:set>
                                      <p:cBhvr>
                                        <p:cTn id="29" dur="500" fill="hold"/>
                                        <p:tgtEl>
                                          <p:spTgt spid="19"/>
                                        </p:tgtEl>
                                        <p:attrNameLst>
                                          <p:attrName>fill.type</p:attrName>
                                        </p:attrNameLst>
                                      </p:cBhvr>
                                      <p:to>
                                        <p:strVal val="solid"/>
                                      </p:to>
                                    </p:set>
                                    <p:set>
                                      <p:cBhvr>
                                        <p:cTn id="30" dur="500" fill="hold"/>
                                        <p:tgtEl>
                                          <p:spTgt spid="1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3"/>
                                        </p:tgtEl>
                                      </p:cBhvr>
                                    </p:cmd>
                                  </p:childTnLst>
                                </p:cTn>
                              </p:par>
                              <p:par>
                                <p:cTn id="33" presetID="1" presetClass="entr" presetSubtype="0" fill="hold" nodeType="withEffect">
                                  <p:stCondLst>
                                    <p:cond delay="0"/>
                                  </p:stCondLst>
                                  <p:childTnLst>
                                    <p:set>
                                      <p:cBhvr>
                                        <p:cTn id="34" dur="1" fill="hold">
                                          <p:stCondLst>
                                            <p:cond delay="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2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20"/>
                                        </p:tgtEl>
                                        <p:attrNameLst>
                                          <p:attrName>fillcolor</p:attrName>
                                        </p:attrNameLst>
                                      </p:cBhvr>
                                      <p:to>
                                        <a:srgbClr val="D99694"/>
                                      </p:to>
                                    </p:animClr>
                                    <p:set>
                                      <p:cBhvr>
                                        <p:cTn id="40" dur="500" fill="hold"/>
                                        <p:tgtEl>
                                          <p:spTgt spid="20"/>
                                        </p:tgtEl>
                                        <p:attrNameLst>
                                          <p:attrName>fill.type</p:attrName>
                                        </p:attrNameLst>
                                      </p:cBhvr>
                                      <p:to>
                                        <p:strVal val="solid"/>
                                      </p:to>
                                    </p:set>
                                    <p:set>
                                      <p:cBhvr>
                                        <p:cTn id="41" dur="500" fill="hold"/>
                                        <p:tgtEl>
                                          <p:spTgt spid="20"/>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8"/>
                                        </p:tgtEl>
                                      </p:cBhvr>
                                    </p:cmd>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6" restart="whenNotActive" fill="hold" evtFilter="cancelBubble" nodeType="interactiveSeq">
                <p:stCondLst>
                  <p:cond evt="onClick" delay="0">
                    <p:tgtEl>
                      <p:spTgt spid="21"/>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1"/>
                                        </p:tgtEl>
                                        <p:attrNameLst>
                                          <p:attrName>fillcolor</p:attrName>
                                        </p:attrNameLst>
                                      </p:cBhvr>
                                      <p:to>
                                        <a:srgbClr val="D99694"/>
                                      </p:to>
                                    </p:animClr>
                                    <p:set>
                                      <p:cBhvr>
                                        <p:cTn id="51" dur="500" fill="hold"/>
                                        <p:tgtEl>
                                          <p:spTgt spid="21"/>
                                        </p:tgtEl>
                                        <p:attrNameLst>
                                          <p:attrName>fill.type</p:attrName>
                                        </p:attrNameLst>
                                      </p:cBhvr>
                                      <p:to>
                                        <p:strVal val="solid"/>
                                      </p:to>
                                    </p:set>
                                    <p:set>
                                      <p:cBhvr>
                                        <p:cTn id="52" dur="500" fill="hold"/>
                                        <p:tgtEl>
                                          <p:spTgt spid="21"/>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8"/>
                                        </p:tgtEl>
                                      </p:cBhvr>
                                    </p:cmd>
                                  </p:childTnLst>
                                </p:cTn>
                              </p:par>
                              <p:par>
                                <p:cTn id="55" presetID="1" presetClass="entr" presetSubtype="0" fill="hold" nodeType="withEffect">
                                  <p:stCondLst>
                                    <p:cond delay="0"/>
                                  </p:stCondLst>
                                  <p:childTnLst>
                                    <p:set>
                                      <p:cBhvr>
                                        <p:cTn id="56" dur="1" fill="hold">
                                          <p:stCondLst>
                                            <p:cond delay="9"/>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7" restart="whenNotActive" fill="hold" evtFilter="cancelBubble" nodeType="interactiveSeq">
                <p:stCondLst>
                  <p:cond evt="onClick" delay="0">
                    <p:tgtEl>
                      <p:spTgt spid="22"/>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2"/>
                                        </p:tgtEl>
                                        <p:attrNameLst>
                                          <p:attrName>fillcolor</p:attrName>
                                        </p:attrNameLst>
                                      </p:cBhvr>
                                      <p:to>
                                        <a:srgbClr val="D99694"/>
                                      </p:to>
                                    </p:animClr>
                                    <p:set>
                                      <p:cBhvr>
                                        <p:cTn id="62" dur="500" fill="hold"/>
                                        <p:tgtEl>
                                          <p:spTgt spid="22"/>
                                        </p:tgtEl>
                                        <p:attrNameLst>
                                          <p:attrName>fill.type</p:attrName>
                                        </p:attrNameLst>
                                      </p:cBhvr>
                                      <p:to>
                                        <p:strVal val="solid"/>
                                      </p:to>
                                    </p:set>
                                    <p:set>
                                      <p:cBhvr>
                                        <p:cTn id="63" dur="500" fill="hold"/>
                                        <p:tgtEl>
                                          <p:spTgt spid="22"/>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28"/>
                                        </p:tgtEl>
                                      </p:cBhvr>
                                    </p:cmd>
                                  </p:childTnLst>
                                </p:cTn>
                              </p:par>
                              <p:par>
                                <p:cTn id="66" presetID="1" presetClass="entr" presetSubtype="0" fill="hold" nodeType="withEffect">
                                  <p:stCondLst>
                                    <p:cond delay="0"/>
                                  </p:stCondLst>
                                  <p:childTnLst>
                                    <p:set>
                                      <p:cBhvr>
                                        <p:cTn id="67" dur="1" fill="hold">
                                          <p:stCondLst>
                                            <p:cond delay="9"/>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audio>
              <p:cMediaNode vol="80000">
                <p:cTn id="68" fill="hold" display="0">
                  <p:stCondLst>
                    <p:cond delay="indefinite"/>
                  </p:stCondLst>
                  <p:endCondLst>
                    <p:cond evt="onStopAudio" delay="0">
                      <p:tgtEl>
                        <p:sldTgt/>
                      </p:tgtEl>
                    </p:cond>
                  </p:endCondLst>
                </p:cTn>
                <p:tgtEl>
                  <p:spTgt spid="23"/>
                </p:tgtEl>
              </p:cMediaNode>
            </p:audio>
            <p:audio>
              <p:cMediaNode vol="80000">
                <p:cTn id="69" fill="hold" display="0">
                  <p:stCondLst>
                    <p:cond delay="indefinite"/>
                  </p:stCondLst>
                  <p:endCondLst>
                    <p:cond evt="onStopAudio" delay="0">
                      <p:tgtEl>
                        <p:sldTgt/>
                      </p:tgtEl>
                    </p:cond>
                  </p:endCondLst>
                </p:cTn>
                <p:tgtEl>
                  <p:spTgt spid="28"/>
                </p:tgtEl>
              </p:cMediaNode>
            </p:audio>
          </p:childTnLst>
        </p:cTn>
      </p:par>
    </p:tnLst>
    <p:bldLst>
      <p:bldP spid="18" grpId="0" animBg="1"/>
      <p:bldP spid="19"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21960" y="8724900"/>
            <a:ext cx="19136809" cy="10764455"/>
          </a:xfrm>
          <a:prstGeom prst="rect">
            <a:avLst/>
          </a:prstGeom>
        </p:spPr>
      </p:pic>
      <p:sp>
        <p:nvSpPr>
          <p:cNvPr id="14" name="Câu hỏi">
            <a:extLst>
              <a:ext uri="{FF2B5EF4-FFF2-40B4-BE49-F238E27FC236}">
                <a16:creationId xmlns:a16="http://schemas.microsoft.com/office/drawing/2014/main" id="{4ADFFF1A-F500-CC57-185E-00F4826D0836}"/>
              </a:ext>
            </a:extLst>
          </p:cNvPr>
          <p:cNvSpPr/>
          <p:nvPr/>
        </p:nvSpPr>
        <p:spPr>
          <a:xfrm>
            <a:off x="1640946" y="876301"/>
            <a:ext cx="15355024" cy="1752600"/>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lnSpc>
                <a:spcPct val="150000"/>
              </a:lnSpc>
              <a:spcBef>
                <a:spcPts val="240"/>
              </a:spcBef>
              <a:spcAft>
                <a:spcPts val="240"/>
              </a:spcAft>
              <a:tabLst>
                <a:tab pos="228600" algn="l"/>
                <a:tab pos="1600200" algn="l"/>
                <a:tab pos="2971800" algn="l"/>
                <a:tab pos="4343400" algn="l"/>
              </a:tabLst>
            </a:pPr>
            <a:r>
              <a:rPr lang="vi-VN" sz="4300" b="1">
                <a:solidFill>
                  <a:prstClr val="black"/>
                </a:solidFill>
                <a:ea typeface="Calibri" panose="020F0502020204030204" pitchFamily="34" charset="0"/>
                <a:cs typeface="Times New Roman" panose="02020603050405020304" pitchFamily="18" charset="0"/>
              </a:rPr>
              <a:t>Câu </a:t>
            </a:r>
            <a:r>
              <a:rPr lang="en-US" sz="4300" b="1">
                <a:solidFill>
                  <a:prstClr val="black"/>
                </a:solidFill>
                <a:latin typeface="Arial" panose="020B0604020202020204" pitchFamily="34" charset="0"/>
                <a:ea typeface="Calibri" panose="020F0502020204030204" pitchFamily="34" charset="0"/>
                <a:cs typeface="Arial" panose="020B0604020202020204" pitchFamily="34" charset="0"/>
              </a:rPr>
              <a:t>3</a:t>
            </a:r>
            <a:r>
              <a:rPr lang="vi-VN" sz="4300" b="1">
                <a:solidFill>
                  <a:prstClr val="black"/>
                </a:solidFill>
                <a:ea typeface="Calibri" panose="020F0502020204030204" pitchFamily="34" charset="0"/>
                <a:cs typeface="Times New Roman" panose="02020603050405020304" pitchFamily="18" charset="0"/>
              </a:rPr>
              <a:t>. </a:t>
            </a:r>
            <a:r>
              <a:rPr lang="vi-VN" sz="4300">
                <a:solidFill>
                  <a:prstClr val="black"/>
                </a:solidFill>
                <a:ea typeface="Calibri" panose="020F0502020204030204" pitchFamily="34" charset="0"/>
                <a:cs typeface="Times New Roman" panose="02020603050405020304" pitchFamily="18" charset="0"/>
              </a:rPr>
              <a:t>Hãy chọn câu </a:t>
            </a:r>
            <a:r>
              <a:rPr lang="vi-VN" sz="4300" b="1">
                <a:solidFill>
                  <a:prstClr val="black"/>
                </a:solidFill>
                <a:ea typeface="Calibri" panose="020F0502020204030204" pitchFamily="34" charset="0"/>
                <a:cs typeface="Times New Roman" panose="02020603050405020304" pitchFamily="18" charset="0"/>
              </a:rPr>
              <a:t>đúng</a:t>
            </a:r>
            <a:r>
              <a:rPr lang="vi-VN" sz="4300">
                <a:solidFill>
                  <a:prstClr val="black"/>
                </a:solidFill>
                <a:ea typeface="Calibri" panose="020F0502020204030204" pitchFamily="34" charset="0"/>
                <a:cs typeface="Times New Roman" panose="02020603050405020304" pitchFamily="18" charset="0"/>
              </a:rPr>
              <a:t>.</a:t>
            </a:r>
          </a:p>
        </p:txBody>
      </p:sp>
      <p:sp>
        <p:nvSpPr>
          <p:cNvPr id="15" name="Đáp án đúng">
            <a:extLst>
              <a:ext uri="{FF2B5EF4-FFF2-40B4-BE49-F238E27FC236}">
                <a16:creationId xmlns:a16="http://schemas.microsoft.com/office/drawing/2014/main" id="{8B66CBE4-2DB9-BCF7-D1C4-281B894BFE17}"/>
              </a:ext>
            </a:extLst>
          </p:cNvPr>
          <p:cNvSpPr/>
          <p:nvPr/>
        </p:nvSpPr>
        <p:spPr>
          <a:xfrm>
            <a:off x="1640946" y="3335030"/>
            <a:ext cx="7089970" cy="2341870"/>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fi-FI" sz="4200">
                <a:solidFill>
                  <a:prstClr val="black"/>
                </a:solidFill>
                <a:latin typeface="Arial" panose="020B0604020202020204" pitchFamily="34" charset="0"/>
                <a:ea typeface="Calibri" panose="020F0502020204030204" pitchFamily="34" charset="0"/>
                <a:cs typeface="Times New Roman" panose="02020603050405020304" pitchFamily="18" charset="0"/>
              </a:rPr>
              <a:t>A. Hai tam giác bằng nhau thì đồng dạng</a:t>
            </a:r>
            <a:endParaRPr kumimoji="0" lang="en-US" sz="42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6" name="Đáp án sai 1">
            <a:extLst>
              <a:ext uri="{FF2B5EF4-FFF2-40B4-BE49-F238E27FC236}">
                <a16:creationId xmlns:a16="http://schemas.microsoft.com/office/drawing/2014/main" id="{3FCD9830-5FD1-BD44-878B-228BD96CE996}"/>
              </a:ext>
            </a:extLst>
          </p:cNvPr>
          <p:cNvSpPr/>
          <p:nvPr/>
        </p:nvSpPr>
        <p:spPr>
          <a:xfrm>
            <a:off x="9906000" y="6383029"/>
            <a:ext cx="7089970" cy="2299193"/>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lnSpc>
                <a:spcPct val="150000"/>
              </a:lnSpc>
            </a:pPr>
            <a:r>
              <a:rPr lang="fi-FI" sz="4200">
                <a:solidFill>
                  <a:prstClr val="black"/>
                </a:solidFill>
                <a:latin typeface="Arial" panose="020B0604020202020204" pitchFamily="34" charset="0"/>
                <a:ea typeface="Calibri" panose="020F0502020204030204" pitchFamily="34" charset="0"/>
              </a:rPr>
              <a:t>D. Hai tam giác vuông luôn đồng dạng với nhau</a:t>
            </a:r>
            <a:endParaRPr kumimoji="0" lang="vi-VN" sz="42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17" name="Đáp án sai 2">
            <a:extLst>
              <a:ext uri="{FF2B5EF4-FFF2-40B4-BE49-F238E27FC236}">
                <a16:creationId xmlns:a16="http://schemas.microsoft.com/office/drawing/2014/main" id="{6A919885-0285-0403-1E09-FA94D8BC080B}"/>
              </a:ext>
            </a:extLst>
          </p:cNvPr>
          <p:cNvSpPr/>
          <p:nvPr/>
        </p:nvSpPr>
        <p:spPr>
          <a:xfrm>
            <a:off x="1640946" y="6383029"/>
            <a:ext cx="7134465" cy="2299193"/>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fi-FI" sz="4200">
                <a:solidFill>
                  <a:prstClr val="black"/>
                </a:solidFill>
                <a:latin typeface="Arial" panose="020B0604020202020204" pitchFamily="34" charset="0"/>
                <a:ea typeface="Calibri" panose="020F0502020204030204" pitchFamily="34" charset="0"/>
                <a:cs typeface="Times New Roman" panose="02020603050405020304" pitchFamily="18" charset="0"/>
              </a:rPr>
              <a:t>B. Hai tam giác đồng dạng thì bằng nhau</a:t>
            </a:r>
            <a:endParaRPr kumimoji="0" lang="en-US" sz="42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9" name="Đáp án sai 3">
            <a:extLst>
              <a:ext uri="{FF2B5EF4-FFF2-40B4-BE49-F238E27FC236}">
                <a16:creationId xmlns:a16="http://schemas.microsoft.com/office/drawing/2014/main" id="{2E7D83A4-3758-8699-4DD0-010A80780539}"/>
              </a:ext>
            </a:extLst>
          </p:cNvPr>
          <p:cNvSpPr/>
          <p:nvPr/>
        </p:nvSpPr>
        <p:spPr>
          <a:xfrm>
            <a:off x="9906000" y="3335030"/>
            <a:ext cx="7089970" cy="2341870"/>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lnSpc>
                <a:spcPct val="150000"/>
              </a:lnSpc>
            </a:pPr>
            <a:r>
              <a:rPr lang="fi-FI" sz="4200">
                <a:solidFill>
                  <a:prstClr val="black"/>
                </a:solidFill>
                <a:latin typeface="Arial" panose="020B0604020202020204" pitchFamily="34" charset="0"/>
                <a:ea typeface="Calibri" panose="020F0502020204030204" pitchFamily="34" charset="0"/>
              </a:rPr>
              <a:t>C. Hai tam giác bằng nhau thì không đồng dạng</a:t>
            </a:r>
            <a:endParaRPr kumimoji="0" lang="vi-VN" sz="42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30"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455558" y="-600206"/>
            <a:ext cx="487363" cy="487363"/>
          </a:xfrm>
          <a:prstGeom prst="rect">
            <a:avLst/>
          </a:prstGeom>
        </p:spPr>
      </p:pic>
      <p:pic>
        <p:nvPicPr>
          <p:cNvPr id="31" name="Picture 5">
            <a:extLst>
              <a:ext uri="{FF2B5EF4-FFF2-40B4-BE49-F238E27FC236}">
                <a16:creationId xmlns:a16="http://schemas.microsoft.com/office/drawing/2014/main"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7548906" y="4291163"/>
            <a:ext cx="1226505" cy="1067554"/>
          </a:xfrm>
          <a:prstGeom prst="rect">
            <a:avLst/>
          </a:prstGeom>
        </p:spPr>
      </p:pic>
      <p:pic>
        <p:nvPicPr>
          <p:cNvPr id="32" name="Picture 31">
            <a:extLst>
              <a:ext uri="{FF2B5EF4-FFF2-40B4-BE49-F238E27FC236}">
                <a16:creationId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7475888" y="7515120"/>
            <a:ext cx="1222301" cy="1088958"/>
          </a:xfrm>
          <a:prstGeom prst="rect">
            <a:avLst/>
          </a:prstGeom>
        </p:spPr>
      </p:pic>
      <p:pic>
        <p:nvPicPr>
          <p:cNvPr id="33" name="Picture 10">
            <a:extLst>
              <a:ext uri="{FF2B5EF4-FFF2-40B4-BE49-F238E27FC236}">
                <a16:creationId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15773669" y="4321242"/>
            <a:ext cx="1222301" cy="1088958"/>
          </a:xfrm>
          <a:prstGeom prst="rect">
            <a:avLst/>
          </a:prstGeom>
        </p:spPr>
      </p:pic>
      <p:pic>
        <p:nvPicPr>
          <p:cNvPr id="34" name="Picture 10">
            <a:extLst>
              <a:ext uri="{FF2B5EF4-FFF2-40B4-BE49-F238E27FC236}">
                <a16:creationId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15773669" y="7515120"/>
            <a:ext cx="1222301" cy="1088958"/>
          </a:xfrm>
          <a:prstGeom prst="rect">
            <a:avLst/>
          </a:prstGeom>
        </p:spPr>
      </p:pic>
      <p:pic>
        <p:nvPicPr>
          <p:cNvPr id="3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782421" y="-600206"/>
            <a:ext cx="487363" cy="487363"/>
          </a:xfrm>
          <a:prstGeom prst="rect">
            <a:avLst/>
          </a:prstGeom>
        </p:spPr>
      </p:pic>
    </p:spTree>
    <p:extLst>
      <p:ext uri="{BB962C8B-B14F-4D97-AF65-F5344CB8AC3E}">
        <p14:creationId xmlns:p14="http://schemas.microsoft.com/office/powerpoint/2010/main" val="27313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trips(downLeft)">
                                      <p:cBhvr>
                                        <p:cTn id="11" dur="500"/>
                                        <p:tgtEl>
                                          <p:spTgt spid="15"/>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strips(downLeft)">
                                      <p:cBhvr>
                                        <p:cTn id="15" dur="500"/>
                                        <p:tgtEl>
                                          <p:spTgt spid="17"/>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strips(downLeft)">
                                      <p:cBhvr>
                                        <p:cTn id="19" dur="500"/>
                                        <p:tgtEl>
                                          <p:spTgt spid="29"/>
                                        </p:tgtEl>
                                      </p:cBhvr>
                                    </p:animEffect>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strips(down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5"/>
                                        </p:tgtEl>
                                        <p:attrNameLst>
                                          <p:attrName>fillcolor</p:attrName>
                                        </p:attrNameLst>
                                      </p:cBhvr>
                                      <p:to>
                                        <a:srgbClr val="92D050"/>
                                      </p:to>
                                    </p:animClr>
                                    <p:set>
                                      <p:cBhvr>
                                        <p:cTn id="29" dur="500" fill="hold"/>
                                        <p:tgtEl>
                                          <p:spTgt spid="15"/>
                                        </p:tgtEl>
                                        <p:attrNameLst>
                                          <p:attrName>fill.type</p:attrName>
                                        </p:attrNameLst>
                                      </p:cBhvr>
                                      <p:to>
                                        <p:strVal val="solid"/>
                                      </p:to>
                                    </p:set>
                                    <p:set>
                                      <p:cBhvr>
                                        <p:cTn id="30" dur="500" fill="hold"/>
                                        <p:tgtEl>
                                          <p:spTgt spid="1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0"/>
                                        </p:tgtEl>
                                      </p:cBhvr>
                                    </p:cmd>
                                  </p:childTnLst>
                                </p:cTn>
                              </p:par>
                              <p:par>
                                <p:cTn id="33" presetID="1" presetClass="entr" presetSubtype="0" fill="hold" nodeType="withEffect">
                                  <p:stCondLst>
                                    <p:cond delay="0"/>
                                  </p:stCondLst>
                                  <p:childTnLst>
                                    <p:set>
                                      <p:cBhvr>
                                        <p:cTn id="34" dur="1" fill="hold">
                                          <p:stCondLst>
                                            <p:cond delay="9"/>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6"/>
                                        </p:tgtEl>
                                        <p:attrNameLst>
                                          <p:attrName>fillcolor</p:attrName>
                                        </p:attrNameLst>
                                      </p:cBhvr>
                                      <p:to>
                                        <a:srgbClr val="D99694"/>
                                      </p:to>
                                    </p:animClr>
                                    <p:set>
                                      <p:cBhvr>
                                        <p:cTn id="40" dur="500" fill="hold"/>
                                        <p:tgtEl>
                                          <p:spTgt spid="16"/>
                                        </p:tgtEl>
                                        <p:attrNameLst>
                                          <p:attrName>fill.type</p:attrName>
                                        </p:attrNameLst>
                                      </p:cBhvr>
                                      <p:to>
                                        <p:strVal val="solid"/>
                                      </p:to>
                                    </p:set>
                                    <p:set>
                                      <p:cBhvr>
                                        <p:cTn id="41" dur="500" fill="hold"/>
                                        <p:tgtEl>
                                          <p:spTgt spid="16"/>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35"/>
                                        </p:tgtEl>
                                      </p:cBhvr>
                                    </p:cmd>
                                  </p:childTnLst>
                                </p:cTn>
                              </p:par>
                              <p:par>
                                <p:cTn id="44" presetID="1"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7"/>
                                        </p:tgtEl>
                                        <p:attrNameLst>
                                          <p:attrName>fillcolor</p:attrName>
                                        </p:attrNameLst>
                                      </p:cBhvr>
                                      <p:to>
                                        <a:srgbClr val="D99694"/>
                                      </p:to>
                                    </p:animClr>
                                    <p:set>
                                      <p:cBhvr>
                                        <p:cTn id="51" dur="500" fill="hold"/>
                                        <p:tgtEl>
                                          <p:spTgt spid="17"/>
                                        </p:tgtEl>
                                        <p:attrNameLst>
                                          <p:attrName>fill.type</p:attrName>
                                        </p:attrNameLst>
                                      </p:cBhvr>
                                      <p:to>
                                        <p:strVal val="solid"/>
                                      </p:to>
                                    </p:set>
                                    <p:set>
                                      <p:cBhvr>
                                        <p:cTn id="52" dur="500" fill="hold"/>
                                        <p:tgtEl>
                                          <p:spTgt spid="17"/>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35"/>
                                        </p:tgtEl>
                                      </p:cBhvr>
                                    </p:cmd>
                                  </p:childTnLst>
                                </p:cTn>
                              </p:par>
                              <p:par>
                                <p:cTn id="55" presetID="1" presetClass="entr" presetSubtype="0" fill="hold" nodeType="withEffect">
                                  <p:stCondLst>
                                    <p:cond delay="0"/>
                                  </p:stCondLst>
                                  <p:childTnLst>
                                    <p:set>
                                      <p:cBhvr>
                                        <p:cTn id="56" dur="1" fill="hold">
                                          <p:stCondLst>
                                            <p:cond delay="9"/>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7" restart="whenNotActive" fill="hold" evtFilter="cancelBubble" nodeType="interactiveSeq">
                <p:stCondLst>
                  <p:cond evt="onClick" delay="0">
                    <p:tgtEl>
                      <p:spTgt spid="29"/>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9"/>
                                        </p:tgtEl>
                                        <p:attrNameLst>
                                          <p:attrName>fillcolor</p:attrName>
                                        </p:attrNameLst>
                                      </p:cBhvr>
                                      <p:to>
                                        <a:srgbClr val="D99694"/>
                                      </p:to>
                                    </p:animClr>
                                    <p:set>
                                      <p:cBhvr>
                                        <p:cTn id="62" dur="500" fill="hold"/>
                                        <p:tgtEl>
                                          <p:spTgt spid="29"/>
                                        </p:tgtEl>
                                        <p:attrNameLst>
                                          <p:attrName>fill.type</p:attrName>
                                        </p:attrNameLst>
                                      </p:cBhvr>
                                      <p:to>
                                        <p:strVal val="solid"/>
                                      </p:to>
                                    </p:set>
                                    <p:set>
                                      <p:cBhvr>
                                        <p:cTn id="63" dur="500" fill="hold"/>
                                        <p:tgtEl>
                                          <p:spTgt spid="29"/>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35"/>
                                        </p:tgtEl>
                                      </p:cBhvr>
                                    </p:cmd>
                                  </p:childTnLst>
                                </p:cTn>
                              </p:par>
                              <p:par>
                                <p:cTn id="66" presetID="1" presetClass="entr" presetSubtype="0" fill="hold" nodeType="withEffect">
                                  <p:stCondLst>
                                    <p:cond delay="0"/>
                                  </p:stCondLst>
                                  <p:childTnLst>
                                    <p:set>
                                      <p:cBhvr>
                                        <p:cTn id="67" dur="1" fill="hold">
                                          <p:stCondLst>
                                            <p:cond delay="9"/>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audio>
              <p:cMediaNode vol="80000">
                <p:cTn id="68" fill="hold" display="0">
                  <p:stCondLst>
                    <p:cond delay="indefinite"/>
                  </p:stCondLst>
                  <p:endCondLst>
                    <p:cond evt="onStopAudio" delay="0">
                      <p:tgtEl>
                        <p:sldTgt/>
                      </p:tgtEl>
                    </p:cond>
                  </p:endCondLst>
                </p:cTn>
                <p:tgtEl>
                  <p:spTgt spid="30"/>
                </p:tgtEl>
              </p:cMediaNode>
            </p:audio>
            <p:audio>
              <p:cMediaNode vol="80000">
                <p:cTn id="69" fill="hold" display="0">
                  <p:stCondLst>
                    <p:cond delay="indefinite"/>
                  </p:stCondLst>
                  <p:endCondLst>
                    <p:cond evt="onStopAudio" delay="0">
                      <p:tgtEl>
                        <p:sldTgt/>
                      </p:tgtEl>
                    </p:cond>
                  </p:endCondLst>
                </p:cTn>
                <p:tgtEl>
                  <p:spTgt spid="35"/>
                </p:tgtEl>
              </p:cMediaNode>
            </p:audio>
          </p:childTnLst>
        </p:cTn>
      </p:par>
    </p:tnLst>
    <p:bldLst>
      <p:bldP spid="14" grpId="0" animBg="1"/>
      <p:bldP spid="15" grpId="0" animBg="1"/>
      <p:bldP spid="16" grpId="0" animBg="1"/>
      <p:bldP spid="17"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13" name="Picture 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64079" y="7533278"/>
            <a:ext cx="19136809" cy="10764455"/>
          </a:xfrm>
          <a:prstGeom prst="rect">
            <a:avLst/>
          </a:prstGeom>
        </p:spPr>
      </p:pic>
      <p:sp>
        <p:nvSpPr>
          <p:cNvPr id="18" name="Câu hỏi">
            <a:extLst>
              <a:ext uri="{FF2B5EF4-FFF2-40B4-BE49-F238E27FC236}">
                <a16:creationId xmlns:a16="http://schemas.microsoft.com/office/drawing/2014/main" id="{4ADFFF1A-F500-CC57-185E-00F4826D0836}"/>
              </a:ext>
            </a:extLst>
          </p:cNvPr>
          <p:cNvSpPr/>
          <p:nvPr/>
        </p:nvSpPr>
        <p:spPr>
          <a:xfrm>
            <a:off x="1142225" y="647083"/>
            <a:ext cx="16136101" cy="2788668"/>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Bef>
                <a:spcPts val="240"/>
              </a:spcBef>
              <a:spcAft>
                <a:spcPts val="240"/>
              </a:spcAft>
              <a:tabLst>
                <a:tab pos="228600" algn="l"/>
                <a:tab pos="1600200" algn="l"/>
                <a:tab pos="2971800" algn="l"/>
                <a:tab pos="4343400" algn="l"/>
              </a:tabLst>
            </a:pPr>
            <a:r>
              <a:rPr lang="vi-VN" sz="4300" b="1">
                <a:solidFill>
                  <a:prstClr val="black"/>
                </a:solidFill>
                <a:ea typeface="Calibri" panose="020F0502020204030204" pitchFamily="34" charset="0"/>
                <a:cs typeface="Times New Roman" panose="02020603050405020304" pitchFamily="18" charset="0"/>
              </a:rPr>
              <a:t>Câu </a:t>
            </a:r>
            <a:r>
              <a:rPr lang="en-US" sz="4300" b="1">
                <a:solidFill>
                  <a:prstClr val="black"/>
                </a:solidFill>
                <a:latin typeface="Arial" panose="020B0604020202020204" pitchFamily="34" charset="0"/>
                <a:ea typeface="Calibri" panose="020F0502020204030204" pitchFamily="34" charset="0"/>
                <a:cs typeface="Arial" panose="020B0604020202020204" pitchFamily="34" charset="0"/>
              </a:rPr>
              <a:t>4</a:t>
            </a:r>
            <a:r>
              <a:rPr lang="vi-VN" sz="4300" b="1">
                <a:solidFill>
                  <a:prstClr val="black"/>
                </a:solidFill>
                <a:ea typeface="Calibri" panose="020F0502020204030204" pitchFamily="34" charset="0"/>
                <a:cs typeface="Times New Roman" panose="02020603050405020304" pitchFamily="18" charset="0"/>
              </a:rPr>
              <a:t>. </a:t>
            </a:r>
            <a:r>
              <a:rPr lang="vi-VN" sz="4300">
                <a:solidFill>
                  <a:prstClr val="black"/>
                </a:solidFill>
                <a:ea typeface="Calibri" panose="020F0502020204030204" pitchFamily="34" charset="0"/>
                <a:cs typeface="Times New Roman" panose="02020603050405020304" pitchFamily="18" charset="0"/>
              </a:rPr>
              <a:t>Cho tam giác ABC và hai điểm M,N lần lượt thuộc các cạnh BC,AC sao cho MN//AB. Chọn kết luận đúng.</a:t>
            </a:r>
          </a:p>
        </p:txBody>
      </p:sp>
      <p:sp>
        <p:nvSpPr>
          <p:cNvPr id="19" name="Đáp án đúng">
            <a:extLst>
              <a:ext uri="{FF2B5EF4-FFF2-40B4-BE49-F238E27FC236}">
                <a16:creationId xmlns:a16="http://schemas.microsoft.com/office/drawing/2014/main" id="{8B66CBE4-2DB9-BCF7-D1C4-281B894BFE17}"/>
              </a:ext>
            </a:extLst>
          </p:cNvPr>
          <p:cNvSpPr/>
          <p:nvPr/>
        </p:nvSpPr>
        <p:spPr>
          <a:xfrm>
            <a:off x="9852288" y="4119047"/>
            <a:ext cx="7426038" cy="247161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C. </a:t>
            </a:r>
            <a:r>
              <a:rPr lang="el-GR" sz="43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NMC đồng dạng với </a:t>
            </a:r>
            <a:r>
              <a:rPr lang="el-GR" sz="43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ABC </a:t>
            </a:r>
            <a:endParaRPr kumimoji="0" lang="en-US" sz="43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0" name="Đáp án sai 1">
            <a:extLst>
              <a:ext uri="{FF2B5EF4-FFF2-40B4-BE49-F238E27FC236}">
                <a16:creationId xmlns:a16="http://schemas.microsoft.com/office/drawing/2014/main" id="{3FCD9830-5FD1-BD44-878B-228BD96CE996}"/>
              </a:ext>
            </a:extLst>
          </p:cNvPr>
          <p:cNvSpPr/>
          <p:nvPr/>
        </p:nvSpPr>
        <p:spPr>
          <a:xfrm>
            <a:off x="1130193" y="4119048"/>
            <a:ext cx="7426038" cy="247161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fi-FI" sz="4300">
                <a:solidFill>
                  <a:prstClr val="black"/>
                </a:solidFill>
                <a:latin typeface="Arial" panose="020B0604020202020204" pitchFamily="34" charset="0"/>
                <a:ea typeface="Calibri" panose="020F0502020204030204" pitchFamily="34" charset="0"/>
              </a:rPr>
              <a:t>A. </a:t>
            </a:r>
            <a:r>
              <a:rPr lang="el-GR" sz="4300">
                <a:solidFill>
                  <a:prstClr val="black"/>
                </a:solidFill>
                <a:latin typeface="Arial" panose="020B0604020202020204" pitchFamily="34" charset="0"/>
                <a:ea typeface="Calibri" panose="020F0502020204030204" pitchFamily="34" charset="0"/>
              </a:rPr>
              <a:t>Δ</a:t>
            </a:r>
            <a:r>
              <a:rPr lang="fi-FI" sz="4300">
                <a:solidFill>
                  <a:prstClr val="black"/>
                </a:solidFill>
                <a:latin typeface="Arial" panose="020B0604020202020204" pitchFamily="34" charset="0"/>
                <a:ea typeface="Calibri" panose="020F0502020204030204" pitchFamily="34" charset="0"/>
              </a:rPr>
              <a:t>AMN đồng dạng với </a:t>
            </a:r>
            <a:r>
              <a:rPr lang="el-GR" sz="4300">
                <a:solidFill>
                  <a:prstClr val="black"/>
                </a:solidFill>
                <a:latin typeface="Arial" panose="020B0604020202020204" pitchFamily="34" charset="0"/>
                <a:ea typeface="Calibri" panose="020F0502020204030204" pitchFamily="34" charset="0"/>
              </a:rPr>
              <a:t>Δ</a:t>
            </a:r>
            <a:r>
              <a:rPr lang="fi-FI" sz="4300">
                <a:solidFill>
                  <a:prstClr val="black"/>
                </a:solidFill>
                <a:latin typeface="Arial" panose="020B0604020202020204" pitchFamily="34" charset="0"/>
                <a:ea typeface="Calibri" panose="020F0502020204030204" pitchFamily="34" charset="0"/>
              </a:rPr>
              <a:t>ABC </a:t>
            </a:r>
            <a:endParaRPr kumimoji="0" lang="vi-VN" sz="43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21" name="Đáp án sai 2">
            <a:extLst>
              <a:ext uri="{FF2B5EF4-FFF2-40B4-BE49-F238E27FC236}">
                <a16:creationId xmlns:a16="http://schemas.microsoft.com/office/drawing/2014/main" id="{6A919885-0285-0403-1E09-FA94D8BC080B}"/>
              </a:ext>
            </a:extLst>
          </p:cNvPr>
          <p:cNvSpPr/>
          <p:nvPr/>
        </p:nvSpPr>
        <p:spPr>
          <a:xfrm>
            <a:off x="1072778" y="7243883"/>
            <a:ext cx="7426038" cy="247161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B. </a:t>
            </a:r>
            <a:r>
              <a:rPr lang="el-GR" sz="43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ABC đồng dạng với ∆MNC</a:t>
            </a:r>
            <a:endParaRPr kumimoji="0" lang="en-US" sz="43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2" name="Đáp án sai 3">
            <a:extLst>
              <a:ext uri="{FF2B5EF4-FFF2-40B4-BE49-F238E27FC236}">
                <a16:creationId xmlns:a16="http://schemas.microsoft.com/office/drawing/2014/main" id="{2E7D83A4-3758-8699-4DD0-010A80780539}"/>
              </a:ext>
            </a:extLst>
          </p:cNvPr>
          <p:cNvSpPr/>
          <p:nvPr/>
        </p:nvSpPr>
        <p:spPr>
          <a:xfrm>
            <a:off x="9852288" y="7237867"/>
            <a:ext cx="7426038" cy="247161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fi-FI" sz="4300">
                <a:solidFill>
                  <a:prstClr val="black"/>
                </a:solidFill>
                <a:latin typeface="Arial" panose="020B0604020202020204" pitchFamily="34" charset="0"/>
                <a:ea typeface="Calibri" panose="020F0502020204030204" pitchFamily="34" charset="0"/>
              </a:rPr>
              <a:t>D. </a:t>
            </a:r>
            <a:r>
              <a:rPr lang="el-GR" sz="4300">
                <a:solidFill>
                  <a:prstClr val="black"/>
                </a:solidFill>
                <a:latin typeface="Arial" panose="020B0604020202020204" pitchFamily="34" charset="0"/>
                <a:ea typeface="Calibri" panose="020F0502020204030204" pitchFamily="34" charset="0"/>
              </a:rPr>
              <a:t>Δ</a:t>
            </a:r>
            <a:r>
              <a:rPr lang="fi-FI" sz="4300">
                <a:solidFill>
                  <a:prstClr val="black"/>
                </a:solidFill>
                <a:latin typeface="Arial" panose="020B0604020202020204" pitchFamily="34" charset="0"/>
                <a:ea typeface="Calibri" panose="020F0502020204030204" pitchFamily="34" charset="0"/>
              </a:rPr>
              <a:t>CAB đồng dạng với </a:t>
            </a:r>
            <a:r>
              <a:rPr lang="el-GR" sz="4300">
                <a:solidFill>
                  <a:prstClr val="black"/>
                </a:solidFill>
                <a:latin typeface="Arial" panose="020B0604020202020204" pitchFamily="34" charset="0"/>
                <a:ea typeface="Calibri" panose="020F0502020204030204" pitchFamily="34" charset="0"/>
              </a:rPr>
              <a:t>Δ</a:t>
            </a:r>
            <a:r>
              <a:rPr lang="fi-FI" sz="4300">
                <a:solidFill>
                  <a:prstClr val="black"/>
                </a:solidFill>
                <a:latin typeface="Arial" panose="020B0604020202020204" pitchFamily="34" charset="0"/>
                <a:ea typeface="Calibri" panose="020F0502020204030204" pitchFamily="34" charset="0"/>
              </a:rPr>
              <a:t>CMN</a:t>
            </a:r>
            <a:endParaRPr kumimoji="0" lang="vi-VN" sz="43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2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455558" y="-677023"/>
            <a:ext cx="487363" cy="487363"/>
          </a:xfrm>
          <a:prstGeom prst="rect">
            <a:avLst/>
          </a:prstGeom>
        </p:spPr>
      </p:pic>
      <p:pic>
        <p:nvPicPr>
          <p:cNvPr id="24" name="Picture 5">
            <a:extLst>
              <a:ext uri="{FF2B5EF4-FFF2-40B4-BE49-F238E27FC236}">
                <a16:creationId xmlns:a16="http://schemas.microsoft.com/office/drawing/2014/main" id="{31EA41D2-9796-7E4F-2882-9DC49D5A8C0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a:off x="16083218" y="5214102"/>
            <a:ext cx="1406453" cy="1224181"/>
          </a:xfrm>
          <a:prstGeom prst="rect">
            <a:avLst/>
          </a:prstGeom>
        </p:spPr>
      </p:pic>
      <p:pic>
        <p:nvPicPr>
          <p:cNvPr id="25" name="Picture 24">
            <a:extLst>
              <a:ext uri="{FF2B5EF4-FFF2-40B4-BE49-F238E27FC236}">
                <a16:creationId xmlns:a16="http://schemas.microsoft.com/office/drawing/2014/main" id="{4B31FD67-694B-8D1E-89C7-5C3C61578F68}"/>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7254748" y="8340511"/>
            <a:ext cx="1401631" cy="1248725"/>
          </a:xfrm>
          <a:prstGeom prst="rect">
            <a:avLst/>
          </a:prstGeom>
        </p:spPr>
      </p:pic>
      <p:pic>
        <p:nvPicPr>
          <p:cNvPr id="26" name="Picture 10">
            <a:extLst>
              <a:ext uri="{FF2B5EF4-FFF2-40B4-BE49-F238E27FC236}">
                <a16:creationId xmlns:a16="http://schemas.microsoft.com/office/drawing/2014/main" id="{A47525BE-8DC6-1E4E-AED4-3C6DAB364AFC}"/>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16092980" y="8340512"/>
            <a:ext cx="1401631" cy="1248725"/>
          </a:xfrm>
          <a:prstGeom prst="rect">
            <a:avLst/>
          </a:prstGeom>
        </p:spPr>
      </p:pic>
      <p:pic>
        <p:nvPicPr>
          <p:cNvPr id="27" name="Picture 10">
            <a:extLst>
              <a:ext uri="{FF2B5EF4-FFF2-40B4-BE49-F238E27FC236}">
                <a16:creationId xmlns:a16="http://schemas.microsoft.com/office/drawing/2014/main" id="{65C423E0-743C-7316-FEF3-4CE8613F3E0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7254747" y="5261499"/>
            <a:ext cx="1401631" cy="1248725"/>
          </a:xfrm>
          <a:prstGeom prst="rect">
            <a:avLst/>
          </a:prstGeom>
        </p:spPr>
      </p:pic>
      <p:pic>
        <p:nvPicPr>
          <p:cNvPr id="2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782421" y="-677023"/>
            <a:ext cx="487363" cy="487363"/>
          </a:xfrm>
          <a:prstGeom prst="rect">
            <a:avLst/>
          </a:prstGeom>
        </p:spPr>
      </p:pic>
    </p:spTree>
    <p:extLst>
      <p:ext uri="{BB962C8B-B14F-4D97-AF65-F5344CB8AC3E}">
        <p14:creationId xmlns:p14="http://schemas.microsoft.com/office/powerpoint/2010/main" val="388057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downLeft)">
                                      <p:cBhvr>
                                        <p:cTn id="11" dur="500"/>
                                        <p:tgtEl>
                                          <p:spTgt spid="20"/>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trips(downLeft)">
                                      <p:cBhvr>
                                        <p:cTn id="15" dur="500"/>
                                        <p:tgtEl>
                                          <p:spTgt spid="21"/>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trips(downLeft)">
                                      <p:cBhvr>
                                        <p:cTn id="19" dur="500"/>
                                        <p:tgtEl>
                                          <p:spTgt spid="19"/>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strips(downLeft)">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9"/>
                                        </p:tgtEl>
                                        <p:attrNameLst>
                                          <p:attrName>fillcolor</p:attrName>
                                        </p:attrNameLst>
                                      </p:cBhvr>
                                      <p:to>
                                        <a:srgbClr val="92D050"/>
                                      </p:to>
                                    </p:animClr>
                                    <p:set>
                                      <p:cBhvr>
                                        <p:cTn id="29" dur="500" fill="hold"/>
                                        <p:tgtEl>
                                          <p:spTgt spid="19"/>
                                        </p:tgtEl>
                                        <p:attrNameLst>
                                          <p:attrName>fill.type</p:attrName>
                                        </p:attrNameLst>
                                      </p:cBhvr>
                                      <p:to>
                                        <p:strVal val="solid"/>
                                      </p:to>
                                    </p:set>
                                    <p:set>
                                      <p:cBhvr>
                                        <p:cTn id="30" dur="500" fill="hold"/>
                                        <p:tgtEl>
                                          <p:spTgt spid="1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3"/>
                                        </p:tgtEl>
                                      </p:cBhvr>
                                    </p:cmd>
                                  </p:childTnLst>
                                </p:cTn>
                              </p:par>
                              <p:par>
                                <p:cTn id="33" presetID="1" presetClass="entr" presetSubtype="0" fill="hold" nodeType="withEffect">
                                  <p:stCondLst>
                                    <p:cond delay="0"/>
                                  </p:stCondLst>
                                  <p:childTnLst>
                                    <p:set>
                                      <p:cBhvr>
                                        <p:cTn id="34" dur="1" fill="hold">
                                          <p:stCondLst>
                                            <p:cond delay="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2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20"/>
                                        </p:tgtEl>
                                        <p:attrNameLst>
                                          <p:attrName>fillcolor</p:attrName>
                                        </p:attrNameLst>
                                      </p:cBhvr>
                                      <p:to>
                                        <a:srgbClr val="D99694"/>
                                      </p:to>
                                    </p:animClr>
                                    <p:set>
                                      <p:cBhvr>
                                        <p:cTn id="40" dur="500" fill="hold"/>
                                        <p:tgtEl>
                                          <p:spTgt spid="20"/>
                                        </p:tgtEl>
                                        <p:attrNameLst>
                                          <p:attrName>fill.type</p:attrName>
                                        </p:attrNameLst>
                                      </p:cBhvr>
                                      <p:to>
                                        <p:strVal val="solid"/>
                                      </p:to>
                                    </p:set>
                                    <p:set>
                                      <p:cBhvr>
                                        <p:cTn id="41" dur="500" fill="hold"/>
                                        <p:tgtEl>
                                          <p:spTgt spid="20"/>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8"/>
                                        </p:tgtEl>
                                      </p:cBhvr>
                                    </p:cmd>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6" restart="whenNotActive" fill="hold" evtFilter="cancelBubble" nodeType="interactiveSeq">
                <p:stCondLst>
                  <p:cond evt="onClick" delay="0">
                    <p:tgtEl>
                      <p:spTgt spid="21"/>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1"/>
                                        </p:tgtEl>
                                        <p:attrNameLst>
                                          <p:attrName>fillcolor</p:attrName>
                                        </p:attrNameLst>
                                      </p:cBhvr>
                                      <p:to>
                                        <a:srgbClr val="D99694"/>
                                      </p:to>
                                    </p:animClr>
                                    <p:set>
                                      <p:cBhvr>
                                        <p:cTn id="51" dur="500" fill="hold"/>
                                        <p:tgtEl>
                                          <p:spTgt spid="21"/>
                                        </p:tgtEl>
                                        <p:attrNameLst>
                                          <p:attrName>fill.type</p:attrName>
                                        </p:attrNameLst>
                                      </p:cBhvr>
                                      <p:to>
                                        <p:strVal val="solid"/>
                                      </p:to>
                                    </p:set>
                                    <p:set>
                                      <p:cBhvr>
                                        <p:cTn id="52" dur="500" fill="hold"/>
                                        <p:tgtEl>
                                          <p:spTgt spid="21"/>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8"/>
                                        </p:tgtEl>
                                      </p:cBhvr>
                                    </p:cmd>
                                  </p:childTnLst>
                                </p:cTn>
                              </p:par>
                              <p:par>
                                <p:cTn id="55" presetID="1" presetClass="entr" presetSubtype="0" fill="hold" nodeType="withEffect">
                                  <p:stCondLst>
                                    <p:cond delay="0"/>
                                  </p:stCondLst>
                                  <p:childTnLst>
                                    <p:set>
                                      <p:cBhvr>
                                        <p:cTn id="56" dur="1" fill="hold">
                                          <p:stCondLst>
                                            <p:cond delay="9"/>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7" restart="whenNotActive" fill="hold" evtFilter="cancelBubble" nodeType="interactiveSeq">
                <p:stCondLst>
                  <p:cond evt="onClick" delay="0">
                    <p:tgtEl>
                      <p:spTgt spid="22"/>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2"/>
                                        </p:tgtEl>
                                        <p:attrNameLst>
                                          <p:attrName>fillcolor</p:attrName>
                                        </p:attrNameLst>
                                      </p:cBhvr>
                                      <p:to>
                                        <a:srgbClr val="D99694"/>
                                      </p:to>
                                    </p:animClr>
                                    <p:set>
                                      <p:cBhvr>
                                        <p:cTn id="62" dur="500" fill="hold"/>
                                        <p:tgtEl>
                                          <p:spTgt spid="22"/>
                                        </p:tgtEl>
                                        <p:attrNameLst>
                                          <p:attrName>fill.type</p:attrName>
                                        </p:attrNameLst>
                                      </p:cBhvr>
                                      <p:to>
                                        <p:strVal val="solid"/>
                                      </p:to>
                                    </p:set>
                                    <p:set>
                                      <p:cBhvr>
                                        <p:cTn id="63" dur="500" fill="hold"/>
                                        <p:tgtEl>
                                          <p:spTgt spid="22"/>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28"/>
                                        </p:tgtEl>
                                      </p:cBhvr>
                                    </p:cmd>
                                  </p:childTnLst>
                                </p:cTn>
                              </p:par>
                              <p:par>
                                <p:cTn id="66" presetID="1" presetClass="entr" presetSubtype="0" fill="hold" nodeType="withEffect">
                                  <p:stCondLst>
                                    <p:cond delay="0"/>
                                  </p:stCondLst>
                                  <p:childTnLst>
                                    <p:set>
                                      <p:cBhvr>
                                        <p:cTn id="67" dur="1" fill="hold">
                                          <p:stCondLst>
                                            <p:cond delay="9"/>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audio>
              <p:cMediaNode vol="80000">
                <p:cTn id="68" fill="hold" display="0">
                  <p:stCondLst>
                    <p:cond delay="indefinite"/>
                  </p:stCondLst>
                  <p:endCondLst>
                    <p:cond evt="onStopAudio" delay="0">
                      <p:tgtEl>
                        <p:sldTgt/>
                      </p:tgtEl>
                    </p:cond>
                  </p:endCondLst>
                </p:cTn>
                <p:tgtEl>
                  <p:spTgt spid="23"/>
                </p:tgtEl>
              </p:cMediaNode>
            </p:audio>
            <p:audio>
              <p:cMediaNode vol="80000">
                <p:cTn id="69" fill="hold" display="0">
                  <p:stCondLst>
                    <p:cond delay="indefinite"/>
                  </p:stCondLst>
                  <p:endCondLst>
                    <p:cond evt="onStopAudio" delay="0">
                      <p:tgtEl>
                        <p:sldTgt/>
                      </p:tgtEl>
                    </p:cond>
                  </p:endCondLst>
                </p:cTn>
                <p:tgtEl>
                  <p:spTgt spid="28"/>
                </p:tgtEl>
              </p:cMediaNode>
            </p:audio>
          </p:childTnLst>
        </p:cTn>
      </p:par>
    </p:tnLst>
    <p:bldLst>
      <p:bldP spid="18" grpId="0" animBg="1"/>
      <p:bldP spid="19"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82777" y="-6673288"/>
            <a:ext cx="19136809" cy="10764455"/>
          </a:xfrm>
          <a:prstGeom prst="rect">
            <a:avLst/>
          </a:prstGeom>
        </p:spPr>
      </p:pic>
      <mc:AlternateContent xmlns:mc="http://schemas.openxmlformats.org/markup-compatibility/2006" xmlns:a14="http://schemas.microsoft.com/office/drawing/2010/main">
        <mc:Choice Requires="a14">
          <p:sp>
            <p:nvSpPr>
              <p:cNvPr id="14" name="Câu hỏi">
                <a:extLst>
                  <a:ext uri="{FF2B5EF4-FFF2-40B4-BE49-F238E27FC236}">
                    <a16:creationId xmlns:a16="http://schemas.microsoft.com/office/drawing/2014/main" id="{4ADFFF1A-F500-CC57-185E-00F4826D0836}"/>
                  </a:ext>
                </a:extLst>
              </p:cNvPr>
              <p:cNvSpPr/>
              <p:nvPr/>
            </p:nvSpPr>
            <p:spPr>
              <a:xfrm>
                <a:off x="1673030" y="1003924"/>
                <a:ext cx="14866186" cy="3330324"/>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marR="30480" algn="just">
                  <a:lnSpc>
                    <a:spcPct val="150000"/>
                  </a:lnSpc>
                  <a:spcBef>
                    <a:spcPts val="600"/>
                  </a:spcBef>
                  <a:spcAft>
                    <a:spcPts val="600"/>
                  </a:spcAft>
                </a:pPr>
                <a:r>
                  <a:rPr lang="vi-VN" sz="4300" b="1">
                    <a:solidFill>
                      <a:prstClr val="black"/>
                    </a:solidFill>
                    <a:ea typeface="Calibri" panose="020F0502020204030204" pitchFamily="34" charset="0"/>
                    <a:cs typeface="Times New Roman" panose="02020603050405020304" pitchFamily="18" charset="0"/>
                  </a:rPr>
                  <a:t>Câu 5. </a:t>
                </a:r>
                <a:r>
                  <a:rPr lang="fr-FR" sz="4300">
                    <a:effectLst/>
                    <a:latin typeface="Arial" panose="020B0604020202020204" pitchFamily="34" charset="0"/>
                    <a:ea typeface="Times New Roman" panose="02020603050405020304" pitchFamily="18" charset="0"/>
                    <a:cs typeface="Arial" panose="020B0604020202020204" pitchFamily="34" charset="0"/>
                  </a:rPr>
                  <a:t>Cho </a:t>
                </a:r>
                <a14:m>
                  <m:oMath xmlns:m="http://schemas.openxmlformats.org/officeDocument/2006/math">
                    <m:r>
                      <a:rPr lang="fr-FR" sz="4300" i="1">
                        <a:effectLst/>
                        <a:latin typeface="Cambria Math" panose="02040503050406030204" pitchFamily="18" charset="0"/>
                        <a:ea typeface="Times New Roman" panose="02020603050405020304" pitchFamily="18" charset="0"/>
                      </a:rPr>
                      <m:t>∆</m:t>
                    </m:r>
                    <m:r>
                      <a:rPr lang="fr-FR" sz="4300" i="1">
                        <a:effectLst/>
                        <a:latin typeface="Cambria Math" panose="02040503050406030204" pitchFamily="18" charset="0"/>
                        <a:ea typeface="Times New Roman" panose="02020603050405020304" pitchFamily="18" charset="0"/>
                      </a:rPr>
                      <m:t>𝐴𝐵𝐶</m:t>
                    </m:r>
                  </m:oMath>
                </a14:m>
                <a:r>
                  <a:rPr lang="fr-FR" sz="4300">
                    <a:effectLst/>
                    <a:latin typeface="Arial" panose="020B0604020202020204" pitchFamily="34" charset="0"/>
                    <a:ea typeface="Times New Roman" panose="02020603050405020304" pitchFamily="18" charset="0"/>
                    <a:cs typeface="Arial" panose="020B0604020202020204" pitchFamily="34" charset="0"/>
                  </a:rPr>
                  <a:t> đồng dạng với </a:t>
                </a:r>
                <a14:m>
                  <m:oMath xmlns:m="http://schemas.openxmlformats.org/officeDocument/2006/math">
                    <m:r>
                      <a:rPr lang="fr-FR" sz="4300" i="1">
                        <a:effectLst/>
                        <a:latin typeface="Cambria Math" panose="02040503050406030204" pitchFamily="18" charset="0"/>
                        <a:ea typeface="Times New Roman" panose="02020603050405020304" pitchFamily="18" charset="0"/>
                      </a:rPr>
                      <m:t>∆</m:t>
                    </m:r>
                    <m:r>
                      <a:rPr lang="fr-FR" sz="4300" i="1">
                        <a:effectLst/>
                        <a:latin typeface="Cambria Math" panose="02040503050406030204" pitchFamily="18" charset="0"/>
                        <a:ea typeface="Times New Roman" panose="02020603050405020304" pitchFamily="18" charset="0"/>
                      </a:rPr>
                      <m:t>𝐷𝐸𝐹</m:t>
                    </m:r>
                    <m:r>
                      <a:rPr lang="fr-FR" sz="4300" i="1">
                        <a:effectLst/>
                        <a:latin typeface="Cambria Math" panose="02040503050406030204" pitchFamily="18" charset="0"/>
                        <a:ea typeface="Times New Roman" panose="02020603050405020304" pitchFamily="18" charset="0"/>
                      </a:rPr>
                      <m:t> </m:t>
                    </m:r>
                  </m:oMath>
                </a14:m>
                <a:r>
                  <a:rPr lang="fr-FR" sz="43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300" i="1">
                            <a:effectLst/>
                            <a:latin typeface="Cambria Math" panose="02040503050406030204" pitchFamily="18" charset="0"/>
                            <a:ea typeface="Times New Roman" panose="02020603050405020304" pitchFamily="18" charset="0"/>
                          </a:rPr>
                        </m:ctrlPr>
                      </m:accPr>
                      <m:e>
                        <m:r>
                          <a:rPr lang="fr-FR" sz="4300" i="1">
                            <a:effectLst/>
                            <a:latin typeface="Cambria Math" panose="02040503050406030204" pitchFamily="18" charset="0"/>
                            <a:ea typeface="Times New Roman" panose="02020603050405020304" pitchFamily="18" charset="0"/>
                          </a:rPr>
                          <m:t>𝐴</m:t>
                        </m:r>
                      </m:e>
                    </m:acc>
                    <m:r>
                      <a:rPr lang="fr-FR" sz="4300" i="1">
                        <a:effectLst/>
                        <a:latin typeface="Cambria Math" panose="02040503050406030204" pitchFamily="18" charset="0"/>
                        <a:ea typeface="Times New Roman" panose="02020603050405020304" pitchFamily="18" charset="0"/>
                      </a:rPr>
                      <m:t>=</m:t>
                    </m:r>
                    <m:sSup>
                      <m:sSupPr>
                        <m:ctrlPr>
                          <a:rPr lang="en-US" sz="4300" i="1">
                            <a:effectLst/>
                            <a:latin typeface="Cambria Math" panose="02040503050406030204" pitchFamily="18" charset="0"/>
                            <a:ea typeface="Times New Roman" panose="02020603050405020304" pitchFamily="18" charset="0"/>
                          </a:rPr>
                        </m:ctrlPr>
                      </m:sSupPr>
                      <m:e>
                        <m:r>
                          <a:rPr lang="fr-FR" sz="4300" i="1">
                            <a:effectLst/>
                            <a:latin typeface="Cambria Math" panose="02040503050406030204" pitchFamily="18" charset="0"/>
                            <a:ea typeface="Times New Roman" panose="02020603050405020304" pitchFamily="18" charset="0"/>
                          </a:rPr>
                          <m:t>80</m:t>
                        </m:r>
                      </m:e>
                      <m:sup>
                        <m:r>
                          <a:rPr lang="fr-FR" sz="4300" i="1">
                            <a:effectLst/>
                            <a:latin typeface="Cambria Math" panose="02040503050406030204" pitchFamily="18" charset="0"/>
                            <a:ea typeface="Times New Roman" panose="02020603050405020304" pitchFamily="18" charset="0"/>
                          </a:rPr>
                          <m:t>𝑜</m:t>
                        </m:r>
                      </m:sup>
                    </m:sSup>
                    <m:r>
                      <a:rPr lang="fr-FR" sz="4300" i="1">
                        <a:effectLst/>
                        <a:latin typeface="Cambria Math" panose="02040503050406030204" pitchFamily="18" charset="0"/>
                        <a:ea typeface="Times New Roman" panose="02020603050405020304" pitchFamily="18" charset="0"/>
                      </a:rPr>
                      <m:t>, </m:t>
                    </m:r>
                    <m:acc>
                      <m:accPr>
                        <m:chr m:val="̂"/>
                        <m:ctrlPr>
                          <a:rPr lang="en-US" sz="4300" i="1">
                            <a:effectLst/>
                            <a:latin typeface="Cambria Math" panose="02040503050406030204" pitchFamily="18" charset="0"/>
                            <a:ea typeface="Times New Roman" panose="02020603050405020304" pitchFamily="18" charset="0"/>
                          </a:rPr>
                        </m:ctrlPr>
                      </m:accPr>
                      <m:e>
                        <m:r>
                          <a:rPr lang="fr-FR" sz="4300" i="1">
                            <a:effectLst/>
                            <a:latin typeface="Cambria Math" panose="02040503050406030204" pitchFamily="18" charset="0"/>
                            <a:ea typeface="Times New Roman" panose="02020603050405020304" pitchFamily="18" charset="0"/>
                          </a:rPr>
                          <m:t>𝐶</m:t>
                        </m:r>
                      </m:e>
                    </m:acc>
                    <m:r>
                      <a:rPr lang="fr-FR" sz="4300" i="1">
                        <a:effectLst/>
                        <a:latin typeface="Cambria Math" panose="02040503050406030204" pitchFamily="18" charset="0"/>
                        <a:ea typeface="Times New Roman" panose="02020603050405020304" pitchFamily="18" charset="0"/>
                      </a:rPr>
                      <m:t>=</m:t>
                    </m:r>
                    <m:sSup>
                      <m:sSupPr>
                        <m:ctrlPr>
                          <a:rPr lang="en-US" sz="4300" i="1">
                            <a:effectLst/>
                            <a:latin typeface="Cambria Math" panose="02040503050406030204" pitchFamily="18" charset="0"/>
                            <a:ea typeface="Times New Roman" panose="02020603050405020304" pitchFamily="18" charset="0"/>
                          </a:rPr>
                        </m:ctrlPr>
                      </m:sSupPr>
                      <m:e>
                        <m:r>
                          <a:rPr lang="fr-FR" sz="4300" i="1">
                            <a:effectLst/>
                            <a:latin typeface="Cambria Math" panose="02040503050406030204" pitchFamily="18" charset="0"/>
                            <a:ea typeface="Times New Roman" panose="02020603050405020304" pitchFamily="18" charset="0"/>
                          </a:rPr>
                          <m:t>70</m:t>
                        </m:r>
                      </m:e>
                      <m:sup>
                        <m:r>
                          <a:rPr lang="fr-FR" sz="4300" i="1">
                            <a:effectLst/>
                            <a:latin typeface="Cambria Math" panose="02040503050406030204" pitchFamily="18" charset="0"/>
                            <a:ea typeface="Times New Roman" panose="02020603050405020304" pitchFamily="18" charset="0"/>
                          </a:rPr>
                          <m:t>𝑜</m:t>
                        </m:r>
                      </m:sup>
                    </m:sSup>
                    <m:r>
                      <a:rPr lang="fr-FR" sz="4300" i="1">
                        <a:effectLst/>
                        <a:latin typeface="Cambria Math" panose="02040503050406030204" pitchFamily="18" charset="0"/>
                        <a:ea typeface="Times New Roman" panose="02020603050405020304" pitchFamily="18" charset="0"/>
                      </a:rPr>
                      <m:t>, </m:t>
                    </m:r>
                  </m:oMath>
                </a14:m>
                <a:endParaRPr lang="en-US" sz="4300" i="1">
                  <a:effectLst/>
                  <a:latin typeface="Cambria Math" panose="02040503050406030204" pitchFamily="18" charset="0"/>
                  <a:ea typeface="Times New Roman" panose="02020603050405020304" pitchFamily="18" charset="0"/>
                </a:endParaRPr>
              </a:p>
              <a:p>
                <a:pPr marR="30480" algn="just">
                  <a:lnSpc>
                    <a:spcPct val="150000"/>
                  </a:lnSpc>
                  <a:spcBef>
                    <a:spcPts val="600"/>
                  </a:spcBef>
                  <a:spcAft>
                    <a:spcPts val="600"/>
                  </a:spcAft>
                </a:pPr>
                <a14:m>
                  <m:oMath xmlns:m="http://schemas.openxmlformats.org/officeDocument/2006/math">
                    <m:r>
                      <a:rPr lang="fr-FR" sz="4300" i="1">
                        <a:effectLst/>
                        <a:latin typeface="Cambria Math" panose="02040503050406030204" pitchFamily="18" charset="0"/>
                        <a:ea typeface="Times New Roman" panose="02020603050405020304" pitchFamily="18" charset="0"/>
                      </a:rPr>
                      <m:t>𝐴𝐶</m:t>
                    </m:r>
                    <m:r>
                      <a:rPr lang="fr-FR" sz="4300" i="1">
                        <a:effectLst/>
                        <a:latin typeface="Cambria Math" panose="02040503050406030204" pitchFamily="18" charset="0"/>
                        <a:ea typeface="Times New Roman" panose="02020603050405020304" pitchFamily="18" charset="0"/>
                      </a:rPr>
                      <m:t>=6</m:t>
                    </m:r>
                  </m:oMath>
                </a14:m>
                <a:r>
                  <a:rPr lang="fr-FR" sz="4300">
                    <a:effectLst/>
                    <a:latin typeface="Arial" panose="020B0604020202020204" pitchFamily="34" charset="0"/>
                    <a:ea typeface="Times New Roman" panose="02020603050405020304" pitchFamily="18" charset="0"/>
                    <a:cs typeface="Arial" panose="020B0604020202020204" pitchFamily="34" charset="0"/>
                  </a:rPr>
                  <a:t> cm. Số đo </a:t>
                </a:r>
                <a14:m>
                  <m:oMath xmlns:m="http://schemas.openxmlformats.org/officeDocument/2006/math">
                    <m:acc>
                      <m:accPr>
                        <m:chr m:val="̂"/>
                        <m:ctrlPr>
                          <a:rPr lang="en-US" sz="4300" i="1">
                            <a:effectLst/>
                            <a:latin typeface="Cambria Math" panose="02040503050406030204" pitchFamily="18" charset="0"/>
                            <a:ea typeface="Times New Roman" panose="02020603050405020304" pitchFamily="18" charset="0"/>
                          </a:rPr>
                        </m:ctrlPr>
                      </m:accPr>
                      <m:e>
                        <m:r>
                          <a:rPr lang="fr-FR" sz="4300" i="1">
                            <a:effectLst/>
                            <a:latin typeface="Cambria Math" panose="02040503050406030204" pitchFamily="18" charset="0"/>
                            <a:ea typeface="Times New Roman" panose="02020603050405020304" pitchFamily="18" charset="0"/>
                          </a:rPr>
                          <m:t>𝐸</m:t>
                        </m:r>
                      </m:e>
                    </m:acc>
                  </m:oMath>
                </a14:m>
                <a:r>
                  <a:rPr lang="fr-FR" sz="4300">
                    <a:effectLst/>
                    <a:latin typeface="Arial" panose="020B0604020202020204" pitchFamily="34" charset="0"/>
                    <a:ea typeface="Times New Roman" panose="02020603050405020304" pitchFamily="18" charset="0"/>
                    <a:cs typeface="Arial" panose="020B0604020202020204" pitchFamily="34" charset="0"/>
                  </a:rPr>
                  <a:t> là ?</a:t>
                </a:r>
                <a:endParaRPr lang="en-US" sz="43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4"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673030" y="1003924"/>
                <a:ext cx="14866186" cy="3330324"/>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Đáp án đúng">
                <a:extLst>
                  <a:ext uri="{FF2B5EF4-FFF2-40B4-BE49-F238E27FC236}">
                    <a16:creationId xmlns:a16="http://schemas.microsoft.com/office/drawing/2014/main" id="{8B66CBE4-2DB9-BCF7-D1C4-281B894BFE17}"/>
                  </a:ext>
                </a:extLst>
              </p:cNvPr>
              <p:cNvSpPr/>
              <p:nvPr/>
            </p:nvSpPr>
            <p:spPr>
              <a:xfrm>
                <a:off x="1673030" y="7658100"/>
                <a:ext cx="6375987" cy="1604358"/>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sSup>
                      <m:sSupPr>
                        <m:ctrlPr>
                          <a:rPr lang="en-US" sz="4300" i="1">
                            <a:latin typeface="Cambria Math" panose="02040503050406030204" pitchFamily="18" charset="0"/>
                          </a:rPr>
                        </m:ctrlPr>
                      </m:sSupPr>
                      <m:e>
                        <m:r>
                          <a:rPr lang="en-US" sz="4300" b="0" i="1" smtClean="0">
                            <a:effectLst/>
                            <a:latin typeface="Cambria Math" panose="02040503050406030204" pitchFamily="18" charset="0"/>
                            <a:ea typeface="Arial" panose="020B0604020202020204" pitchFamily="34" charset="0"/>
                            <a:cs typeface="Times New Roman" panose="02020603050405020304" pitchFamily="18" charset="0"/>
                          </a:rPr>
                          <m:t>3</m:t>
                        </m:r>
                        <m:r>
                          <a:rPr lang="fr-FR" sz="4300" i="1">
                            <a:effectLst/>
                            <a:latin typeface="Cambria Math" panose="02040503050406030204" pitchFamily="18" charset="0"/>
                            <a:ea typeface="Arial" panose="020B0604020202020204" pitchFamily="34" charset="0"/>
                            <a:cs typeface="Times New Roman" panose="02020603050405020304" pitchFamily="18" charset="0"/>
                          </a:rPr>
                          <m:t>0</m:t>
                        </m:r>
                      </m:e>
                      <m:sup>
                        <m:r>
                          <a:rPr lang="fr-FR" sz="4300" i="1">
                            <a:effectLst/>
                            <a:latin typeface="Cambria Math" panose="02040503050406030204" pitchFamily="18" charset="0"/>
                            <a:ea typeface="Arial" panose="020B0604020202020204" pitchFamily="34" charset="0"/>
                            <a:cs typeface="Times New Roman" panose="02020603050405020304" pitchFamily="18" charset="0"/>
                          </a:rPr>
                          <m:t>𝑜</m:t>
                        </m:r>
                      </m:sup>
                    </m:sSup>
                  </m:oMath>
                </a14:m>
                <a:endParaRPr kumimoji="0" lang="en-US" sz="4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1673030" y="7658100"/>
                <a:ext cx="6375987" cy="1604358"/>
              </a:xfrm>
              <a:prstGeom prst="roundRect">
                <a:avLst/>
              </a:prstGeom>
              <a:blipFill>
                <a:blip r:embed="rId9"/>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Đáp án sai 1">
                <a:extLst>
                  <a:ext uri="{FF2B5EF4-FFF2-40B4-BE49-F238E27FC236}">
                    <a16:creationId xmlns:a16="http://schemas.microsoft.com/office/drawing/2014/main" id="{3FCD9830-5FD1-BD44-878B-228BD96CE996}"/>
                  </a:ext>
                </a:extLst>
              </p:cNvPr>
              <p:cNvSpPr/>
              <p:nvPr/>
            </p:nvSpPr>
            <p:spPr>
              <a:xfrm>
                <a:off x="10159412" y="7658100"/>
                <a:ext cx="6379804" cy="1604358"/>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fi-FI" sz="4300">
                    <a:solidFill>
                      <a:prstClr val="black"/>
                    </a:solidFill>
                    <a:latin typeface="Arial" panose="020B0604020202020204" pitchFamily="34" charset="0"/>
                    <a:ea typeface="Calibri" panose="020F0502020204030204" pitchFamily="34" charset="0"/>
                  </a:rPr>
                  <a:t>D. </a:t>
                </a:r>
                <a14:m>
                  <m:oMath xmlns:m="http://schemas.openxmlformats.org/officeDocument/2006/math">
                    <m:sSup>
                      <m:sSupPr>
                        <m:ctrlPr>
                          <a:rPr lang="en-US" sz="4300" i="1">
                            <a:latin typeface="Cambria Math" panose="02040503050406030204" pitchFamily="18" charset="0"/>
                          </a:rPr>
                        </m:ctrlPr>
                      </m:sSupPr>
                      <m:e>
                        <m:r>
                          <a:rPr lang="en-US" sz="4300" b="0" i="1" smtClean="0">
                            <a:latin typeface="Cambria Math" panose="02040503050406030204" pitchFamily="18" charset="0"/>
                            <a:ea typeface="Arial" panose="020B0604020202020204" pitchFamily="34" charset="0"/>
                            <a:cs typeface="Times New Roman" panose="02020603050405020304" pitchFamily="18" charset="0"/>
                          </a:rPr>
                          <m:t>5</m:t>
                        </m:r>
                        <m:r>
                          <a:rPr lang="fr-FR" sz="4300" i="1">
                            <a:latin typeface="Cambria Math" panose="02040503050406030204" pitchFamily="18" charset="0"/>
                            <a:ea typeface="Arial" panose="020B0604020202020204" pitchFamily="34" charset="0"/>
                            <a:cs typeface="Times New Roman" panose="02020603050405020304" pitchFamily="18" charset="0"/>
                          </a:rPr>
                          <m:t>0</m:t>
                        </m:r>
                      </m:e>
                      <m:sup>
                        <m:r>
                          <a:rPr lang="fr-FR" sz="4300" i="1">
                            <a:latin typeface="Cambria Math" panose="02040503050406030204" pitchFamily="18" charset="0"/>
                            <a:ea typeface="Arial" panose="020B0604020202020204" pitchFamily="34" charset="0"/>
                            <a:cs typeface="Times New Roman" panose="02020603050405020304" pitchFamily="18" charset="0"/>
                          </a:rPr>
                          <m:t>𝑜</m:t>
                        </m:r>
                      </m:sup>
                    </m:sSup>
                  </m:oMath>
                </a14:m>
                <a:endParaRPr lang="en-US" sz="43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0159412" y="7658100"/>
                <a:ext cx="6379804" cy="1604358"/>
              </a:xfrm>
              <a:prstGeom prst="roundRect">
                <a:avLst/>
              </a:prstGeom>
              <a:blipFill>
                <a:blip r:embed="rId10"/>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Đáp án sai 2">
                <a:extLst>
                  <a:ext uri="{FF2B5EF4-FFF2-40B4-BE49-F238E27FC236}">
                    <a16:creationId xmlns:a16="http://schemas.microsoft.com/office/drawing/2014/main" id="{6A919885-0285-0403-1E09-FA94D8BC080B}"/>
                  </a:ext>
                </a:extLst>
              </p:cNvPr>
              <p:cNvSpPr/>
              <p:nvPr/>
            </p:nvSpPr>
            <p:spPr>
              <a:xfrm>
                <a:off x="1673030" y="5219700"/>
                <a:ext cx="6401575" cy="1575121"/>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sSup>
                      <m:sSupPr>
                        <m:ctrlPr>
                          <a:rPr lang="en-US" sz="4300" i="1">
                            <a:latin typeface="Cambria Math" panose="02040503050406030204" pitchFamily="18" charset="0"/>
                          </a:rPr>
                        </m:ctrlPr>
                      </m:sSupPr>
                      <m:e>
                        <m:r>
                          <a:rPr lang="fr-FR" sz="4300" i="1">
                            <a:latin typeface="Cambria Math" panose="02040503050406030204" pitchFamily="18" charset="0"/>
                            <a:ea typeface="Arial" panose="020B0604020202020204" pitchFamily="34" charset="0"/>
                            <a:cs typeface="Times New Roman" panose="02020603050405020304" pitchFamily="18" charset="0"/>
                          </a:rPr>
                          <m:t>80</m:t>
                        </m:r>
                      </m:e>
                      <m:sup>
                        <m:r>
                          <a:rPr lang="fr-FR" sz="4300" i="1">
                            <a:latin typeface="Cambria Math" panose="02040503050406030204" pitchFamily="18" charset="0"/>
                            <a:ea typeface="Arial" panose="020B0604020202020204" pitchFamily="34" charset="0"/>
                            <a:cs typeface="Times New Roman" panose="02020603050405020304" pitchFamily="18" charset="0"/>
                          </a:rPr>
                          <m:t>𝑜</m:t>
                        </m:r>
                      </m:sup>
                    </m:sSup>
                  </m:oMath>
                </a14:m>
                <a:endParaRPr lang="en-US" sz="43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1673030" y="5219700"/>
                <a:ext cx="6401575" cy="1575121"/>
              </a:xfrm>
              <a:prstGeom prst="roundRect">
                <a:avLst/>
              </a:prstGeom>
              <a:blipFill>
                <a:blip r:embed="rId11"/>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Đáp án sai 3">
                <a:extLst>
                  <a:ext uri="{FF2B5EF4-FFF2-40B4-BE49-F238E27FC236}">
                    <a16:creationId xmlns:a16="http://schemas.microsoft.com/office/drawing/2014/main" id="{2E7D83A4-3758-8699-4DD0-010A80780539}"/>
                  </a:ext>
                </a:extLst>
              </p:cNvPr>
              <p:cNvSpPr/>
              <p:nvPr/>
            </p:nvSpPr>
            <p:spPr>
              <a:xfrm>
                <a:off x="10163229" y="5219700"/>
                <a:ext cx="6375987" cy="1575121"/>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fi-FI" sz="4300">
                    <a:solidFill>
                      <a:prstClr val="black"/>
                    </a:solidFill>
                    <a:latin typeface="Arial" panose="020B0604020202020204" pitchFamily="34" charset="0"/>
                    <a:ea typeface="Calibri" panose="020F0502020204030204" pitchFamily="34" charset="0"/>
                  </a:rPr>
                  <a:t>C. </a:t>
                </a:r>
                <a14:m>
                  <m:oMath xmlns:m="http://schemas.openxmlformats.org/officeDocument/2006/math">
                    <m:sSup>
                      <m:sSupPr>
                        <m:ctrlPr>
                          <a:rPr lang="en-US" sz="4300" i="1">
                            <a:latin typeface="Cambria Math" panose="02040503050406030204" pitchFamily="18" charset="0"/>
                          </a:rPr>
                        </m:ctrlPr>
                      </m:sSupPr>
                      <m:e>
                        <m:r>
                          <a:rPr lang="en-US" sz="4300" b="0" i="1" smtClean="0">
                            <a:latin typeface="Cambria Math" panose="02040503050406030204" pitchFamily="18" charset="0"/>
                          </a:rPr>
                          <m:t>7</m:t>
                        </m:r>
                        <m:r>
                          <a:rPr lang="fr-FR" sz="4300" i="1">
                            <a:latin typeface="Cambria Math" panose="02040503050406030204" pitchFamily="18" charset="0"/>
                            <a:ea typeface="Arial" panose="020B0604020202020204" pitchFamily="34" charset="0"/>
                            <a:cs typeface="Times New Roman" panose="02020603050405020304" pitchFamily="18" charset="0"/>
                          </a:rPr>
                          <m:t>0</m:t>
                        </m:r>
                      </m:e>
                      <m:sup>
                        <m:r>
                          <a:rPr lang="fr-FR" sz="4300" i="1">
                            <a:latin typeface="Cambria Math" panose="02040503050406030204" pitchFamily="18" charset="0"/>
                            <a:ea typeface="Arial" panose="020B0604020202020204" pitchFamily="34" charset="0"/>
                            <a:cs typeface="Times New Roman" panose="02020603050405020304" pitchFamily="18" charset="0"/>
                          </a:rPr>
                          <m:t>𝑜</m:t>
                        </m:r>
                      </m:sup>
                    </m:sSup>
                  </m:oMath>
                </a14:m>
                <a:endParaRPr lang="en-US" sz="43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9"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10163229" y="5219700"/>
                <a:ext cx="6375987" cy="1575121"/>
              </a:xfrm>
              <a:prstGeom prst="roundRect">
                <a:avLst/>
              </a:prstGeom>
              <a:blipFill>
                <a:blip r:embed="rId12"/>
                <a:stretch>
                  <a:fillRect/>
                </a:stretch>
              </a:blipFill>
              <a:ln/>
            </p:spPr>
            <p:txBody>
              <a:bodyPr/>
              <a:lstStyle/>
              <a:p>
                <a:r>
                  <a:rPr lang="en-US">
                    <a:noFill/>
                  </a:rPr>
                  <a:t> </a:t>
                </a:r>
              </a:p>
            </p:txBody>
          </p:sp>
        </mc:Fallback>
      </mc:AlternateContent>
      <p:pic>
        <p:nvPicPr>
          <p:cNvPr id="30"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6455558" y="-600206"/>
            <a:ext cx="487363" cy="487363"/>
          </a:xfrm>
          <a:prstGeom prst="rect">
            <a:avLst/>
          </a:prstGeom>
        </p:spPr>
      </p:pic>
      <p:pic>
        <p:nvPicPr>
          <p:cNvPr id="31" name="Picture 5">
            <a:extLst>
              <a:ext uri="{FF2B5EF4-FFF2-40B4-BE49-F238E27FC236}">
                <a16:creationId xmlns:a16="http://schemas.microsoft.com/office/drawing/2014/main" id="{31EA41D2-9796-7E4F-2882-9DC49D5A8C0A}"/>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a:xfrm>
            <a:off x="7022014" y="7834988"/>
            <a:ext cx="1226505" cy="1067554"/>
          </a:xfrm>
          <a:prstGeom prst="rect">
            <a:avLst/>
          </a:prstGeom>
        </p:spPr>
      </p:pic>
      <p:pic>
        <p:nvPicPr>
          <p:cNvPr id="32" name="Picture 31">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a:xfrm>
            <a:off x="6870346" y="5477895"/>
            <a:ext cx="1222301" cy="1088958"/>
          </a:xfrm>
          <a:prstGeom prst="rect">
            <a:avLst/>
          </a:prstGeom>
        </p:spPr>
      </p:pic>
      <p:pic>
        <p:nvPicPr>
          <p:cNvPr id="33"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a:xfrm>
            <a:off x="15316915" y="5502334"/>
            <a:ext cx="1222301" cy="1088958"/>
          </a:xfrm>
          <a:prstGeom prst="rect">
            <a:avLst/>
          </a:prstGeom>
        </p:spPr>
      </p:pic>
      <p:pic>
        <p:nvPicPr>
          <p:cNvPr id="34"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a:xfrm>
            <a:off x="15306889" y="7901430"/>
            <a:ext cx="1222301" cy="1088958"/>
          </a:xfrm>
          <a:prstGeom prst="rect">
            <a:avLst/>
          </a:prstGeom>
        </p:spPr>
      </p:pic>
      <p:pic>
        <p:nvPicPr>
          <p:cNvPr id="3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7782421" y="-600206"/>
            <a:ext cx="487363" cy="487363"/>
          </a:xfrm>
          <a:prstGeom prst="rect">
            <a:avLst/>
          </a:prstGeom>
        </p:spPr>
      </p:pic>
    </p:spTree>
    <p:extLst>
      <p:ext uri="{BB962C8B-B14F-4D97-AF65-F5344CB8AC3E}">
        <p14:creationId xmlns:p14="http://schemas.microsoft.com/office/powerpoint/2010/main" val="42077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trips(downLeft)">
                                      <p:cBhvr>
                                        <p:cTn id="11" dur="500"/>
                                        <p:tgtEl>
                                          <p:spTgt spid="17"/>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trips(downLeft)">
                                      <p:cBhvr>
                                        <p:cTn id="15" dur="500"/>
                                        <p:tgtEl>
                                          <p:spTgt spid="15"/>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strips(downLeft)">
                                      <p:cBhvr>
                                        <p:cTn id="19" dur="500"/>
                                        <p:tgtEl>
                                          <p:spTgt spid="29"/>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strips(down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5"/>
                                        </p:tgtEl>
                                        <p:attrNameLst>
                                          <p:attrName>fillcolor</p:attrName>
                                        </p:attrNameLst>
                                      </p:cBhvr>
                                      <p:to>
                                        <a:srgbClr val="92D050"/>
                                      </p:to>
                                    </p:animClr>
                                    <p:set>
                                      <p:cBhvr>
                                        <p:cTn id="29" dur="500" fill="hold"/>
                                        <p:tgtEl>
                                          <p:spTgt spid="15"/>
                                        </p:tgtEl>
                                        <p:attrNameLst>
                                          <p:attrName>fill.type</p:attrName>
                                        </p:attrNameLst>
                                      </p:cBhvr>
                                      <p:to>
                                        <p:strVal val="solid"/>
                                      </p:to>
                                    </p:set>
                                    <p:set>
                                      <p:cBhvr>
                                        <p:cTn id="30" dur="500" fill="hold"/>
                                        <p:tgtEl>
                                          <p:spTgt spid="1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0"/>
                                        </p:tgtEl>
                                      </p:cBhvr>
                                    </p:cmd>
                                  </p:childTnLst>
                                </p:cTn>
                              </p:par>
                              <p:par>
                                <p:cTn id="33" presetID="1" presetClass="entr" presetSubtype="0" fill="hold" nodeType="withEffect">
                                  <p:stCondLst>
                                    <p:cond delay="0"/>
                                  </p:stCondLst>
                                  <p:childTnLst>
                                    <p:set>
                                      <p:cBhvr>
                                        <p:cTn id="34" dur="1" fill="hold">
                                          <p:stCondLst>
                                            <p:cond delay="9"/>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6"/>
                                        </p:tgtEl>
                                        <p:attrNameLst>
                                          <p:attrName>fillcolor</p:attrName>
                                        </p:attrNameLst>
                                      </p:cBhvr>
                                      <p:to>
                                        <a:srgbClr val="D99694"/>
                                      </p:to>
                                    </p:animClr>
                                    <p:set>
                                      <p:cBhvr>
                                        <p:cTn id="40" dur="500" fill="hold"/>
                                        <p:tgtEl>
                                          <p:spTgt spid="16"/>
                                        </p:tgtEl>
                                        <p:attrNameLst>
                                          <p:attrName>fill.type</p:attrName>
                                        </p:attrNameLst>
                                      </p:cBhvr>
                                      <p:to>
                                        <p:strVal val="solid"/>
                                      </p:to>
                                    </p:set>
                                    <p:set>
                                      <p:cBhvr>
                                        <p:cTn id="41" dur="500" fill="hold"/>
                                        <p:tgtEl>
                                          <p:spTgt spid="16"/>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35"/>
                                        </p:tgtEl>
                                      </p:cBhvr>
                                    </p:cmd>
                                  </p:childTnLst>
                                </p:cTn>
                              </p:par>
                              <p:par>
                                <p:cTn id="44" presetID="1"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7"/>
                                        </p:tgtEl>
                                        <p:attrNameLst>
                                          <p:attrName>fillcolor</p:attrName>
                                        </p:attrNameLst>
                                      </p:cBhvr>
                                      <p:to>
                                        <a:srgbClr val="D99694"/>
                                      </p:to>
                                    </p:animClr>
                                    <p:set>
                                      <p:cBhvr>
                                        <p:cTn id="51" dur="500" fill="hold"/>
                                        <p:tgtEl>
                                          <p:spTgt spid="17"/>
                                        </p:tgtEl>
                                        <p:attrNameLst>
                                          <p:attrName>fill.type</p:attrName>
                                        </p:attrNameLst>
                                      </p:cBhvr>
                                      <p:to>
                                        <p:strVal val="solid"/>
                                      </p:to>
                                    </p:set>
                                    <p:set>
                                      <p:cBhvr>
                                        <p:cTn id="52" dur="500" fill="hold"/>
                                        <p:tgtEl>
                                          <p:spTgt spid="17"/>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35"/>
                                        </p:tgtEl>
                                      </p:cBhvr>
                                    </p:cmd>
                                  </p:childTnLst>
                                </p:cTn>
                              </p:par>
                              <p:par>
                                <p:cTn id="55" presetID="1" presetClass="entr" presetSubtype="0" fill="hold" nodeType="withEffect">
                                  <p:stCondLst>
                                    <p:cond delay="0"/>
                                  </p:stCondLst>
                                  <p:childTnLst>
                                    <p:set>
                                      <p:cBhvr>
                                        <p:cTn id="56" dur="1" fill="hold">
                                          <p:stCondLst>
                                            <p:cond delay="9"/>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7" restart="whenNotActive" fill="hold" evtFilter="cancelBubble" nodeType="interactiveSeq">
                <p:stCondLst>
                  <p:cond evt="onClick" delay="0">
                    <p:tgtEl>
                      <p:spTgt spid="29"/>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9"/>
                                        </p:tgtEl>
                                        <p:attrNameLst>
                                          <p:attrName>fillcolor</p:attrName>
                                        </p:attrNameLst>
                                      </p:cBhvr>
                                      <p:to>
                                        <a:srgbClr val="D99694"/>
                                      </p:to>
                                    </p:animClr>
                                    <p:set>
                                      <p:cBhvr>
                                        <p:cTn id="62" dur="500" fill="hold"/>
                                        <p:tgtEl>
                                          <p:spTgt spid="29"/>
                                        </p:tgtEl>
                                        <p:attrNameLst>
                                          <p:attrName>fill.type</p:attrName>
                                        </p:attrNameLst>
                                      </p:cBhvr>
                                      <p:to>
                                        <p:strVal val="solid"/>
                                      </p:to>
                                    </p:set>
                                    <p:set>
                                      <p:cBhvr>
                                        <p:cTn id="63" dur="500" fill="hold"/>
                                        <p:tgtEl>
                                          <p:spTgt spid="29"/>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35"/>
                                        </p:tgtEl>
                                      </p:cBhvr>
                                    </p:cmd>
                                  </p:childTnLst>
                                </p:cTn>
                              </p:par>
                              <p:par>
                                <p:cTn id="66" presetID="1" presetClass="entr" presetSubtype="0" fill="hold" nodeType="withEffect">
                                  <p:stCondLst>
                                    <p:cond delay="0"/>
                                  </p:stCondLst>
                                  <p:childTnLst>
                                    <p:set>
                                      <p:cBhvr>
                                        <p:cTn id="67" dur="1" fill="hold">
                                          <p:stCondLst>
                                            <p:cond delay="9"/>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audio>
              <p:cMediaNode vol="80000">
                <p:cTn id="68" fill="hold" display="0">
                  <p:stCondLst>
                    <p:cond delay="indefinite"/>
                  </p:stCondLst>
                  <p:endCondLst>
                    <p:cond evt="onStopAudio" delay="0">
                      <p:tgtEl>
                        <p:sldTgt/>
                      </p:tgtEl>
                    </p:cond>
                  </p:endCondLst>
                </p:cTn>
                <p:tgtEl>
                  <p:spTgt spid="30"/>
                </p:tgtEl>
              </p:cMediaNode>
            </p:audio>
            <p:audio>
              <p:cMediaNode vol="80000">
                <p:cTn id="69" fill="hold" display="0">
                  <p:stCondLst>
                    <p:cond delay="indefinite"/>
                  </p:stCondLst>
                  <p:endCondLst>
                    <p:cond evt="onStopAudio" delay="0">
                      <p:tgtEl>
                        <p:sldTgt/>
                      </p:tgtEl>
                    </p:cond>
                  </p:endCondLst>
                </p:cTn>
                <p:tgtEl>
                  <p:spTgt spid="35"/>
                </p:tgtEl>
              </p:cMediaNode>
            </p:audio>
          </p:childTnLst>
        </p:cTn>
      </p:par>
    </p:tnLst>
    <p:bldLst>
      <p:bldP spid="14" grpId="0" animBg="1"/>
      <p:bldP spid="15" grpId="0" animBg="1"/>
      <p:bldP spid="16" grpId="0" animBg="1"/>
      <p:bldP spid="17"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2256"/>
          <a:stretch>
            <a:fillRect/>
          </a:stretch>
        </p:blipFill>
        <p:spPr>
          <a:xfrm rot="12633246">
            <a:off x="-3108651" y="8949195"/>
            <a:ext cx="6270368" cy="21646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03679">
            <a:off x="16643279" y="8582892"/>
            <a:ext cx="1414364" cy="1437030"/>
          </a:xfrm>
          <a:prstGeom prst="rect">
            <a:avLst/>
          </a:prstGeom>
        </p:spPr>
      </p:pic>
      <p:sp>
        <p:nvSpPr>
          <p:cNvPr id="14" name="Rectangle 13"/>
          <p:cNvSpPr/>
          <p:nvPr/>
        </p:nvSpPr>
        <p:spPr>
          <a:xfrm>
            <a:off x="1066800" y="428003"/>
            <a:ext cx="5194548" cy="1015663"/>
          </a:xfrm>
          <a:prstGeom prst="rect">
            <a:avLst/>
          </a:prstGeom>
        </p:spPr>
        <p:txBody>
          <a:bodyPr wrap="square">
            <a:spAutoFit/>
          </a:bodyPr>
          <a:lstStyle/>
          <a:p>
            <a:pPr algn="just">
              <a:lnSpc>
                <a:spcPct val="150000"/>
              </a:lnSpc>
            </a:pPr>
            <a:r>
              <a:rPr lang="en-US" sz="4000" b="1" err="1">
                <a:solidFill>
                  <a:srgbClr val="002060"/>
                </a:solidFill>
                <a:latin typeface="Arial" panose="020B0604020202020204" pitchFamily="34" charset="0"/>
                <a:cs typeface="Arial" panose="020B0604020202020204" pitchFamily="34" charset="0"/>
              </a:rPr>
              <a:t>Bài</a:t>
            </a:r>
            <a:r>
              <a:rPr lang="en-US" sz="4000" b="1">
                <a:solidFill>
                  <a:srgbClr val="002060"/>
                </a:solidFill>
                <a:latin typeface="Arial" panose="020B0604020202020204" pitchFamily="34" charset="0"/>
                <a:cs typeface="Arial" panose="020B0604020202020204" pitchFamily="34" charset="0"/>
              </a:rPr>
              <a:t> 9.1 (SGK – tr82)</a:t>
            </a:r>
            <a:endParaRPr lang="en-US" sz="4000" dirty="0">
              <a:latin typeface="Arial" panose="020B0604020202020204" pitchFamily="34" charset="0"/>
              <a:cs typeface="Arial" panose="020B0604020202020204" pitchFamily="34" charset="0"/>
            </a:endParaRPr>
          </a:p>
        </p:txBody>
      </p:sp>
      <p:sp>
        <p:nvSpPr>
          <p:cNvPr id="15" name="Rectangle 14"/>
          <p:cNvSpPr/>
          <p:nvPr/>
        </p:nvSpPr>
        <p:spPr>
          <a:xfrm>
            <a:off x="1066800" y="1362389"/>
            <a:ext cx="13499432" cy="8148962"/>
          </a:xfrm>
          <a:prstGeom prst="rect">
            <a:avLst/>
          </a:prstGeom>
        </p:spPr>
        <p:txBody>
          <a:bodyPr wrap="square">
            <a:spAutoFit/>
          </a:bodyPr>
          <a:lstStyle/>
          <a:p>
            <a:pPr algn="just">
              <a:lnSpc>
                <a:spcPct val="240000"/>
              </a:lnSpc>
              <a:spcAft>
                <a:spcPts val="1200"/>
              </a:spcAft>
            </a:pPr>
            <a:r>
              <a:rPr lang="vi-VN" sz="4000">
                <a:ea typeface="Calibri" panose="020F0502020204030204" pitchFamily="34" charset="0"/>
                <a:cs typeface="Times New Roman" panose="02020603050405020304" pitchFamily="18" charset="0"/>
              </a:rPr>
              <a:t>Cho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ABC ∽</a:t>
            </a:r>
            <a:r>
              <a:rPr lang="en-US" sz="4000">
                <a:ea typeface="Calibri" panose="020F0502020204030204" pitchFamily="34" charset="0"/>
                <a:cs typeface="Times New Roman" panose="02020603050405020304" pitchFamily="18" charset="0"/>
              </a:rPr>
              <a:t>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MNP, khẳng định nào sau đây </a:t>
            </a:r>
            <a:r>
              <a:rPr lang="vi-VN" sz="4000" b="1">
                <a:ea typeface="Calibri" panose="020F0502020204030204" pitchFamily="34" charset="0"/>
                <a:cs typeface="Times New Roman" panose="02020603050405020304" pitchFamily="18" charset="0"/>
              </a:rPr>
              <a:t>không</a:t>
            </a:r>
            <a:r>
              <a:rPr lang="vi-VN" sz="4000">
                <a:ea typeface="Calibri" panose="020F0502020204030204" pitchFamily="34" charset="0"/>
                <a:cs typeface="Times New Roman" panose="02020603050405020304" pitchFamily="18" charset="0"/>
              </a:rPr>
              <a:t> đúng?</a:t>
            </a:r>
          </a:p>
          <a:p>
            <a:pPr algn="just">
              <a:lnSpc>
                <a:spcPct val="240000"/>
              </a:lnSpc>
              <a:spcAft>
                <a:spcPts val="1200"/>
              </a:spcAft>
            </a:pPr>
            <a:r>
              <a:rPr lang="vi-VN" sz="4000">
                <a:ea typeface="Calibri" panose="020F0502020204030204" pitchFamily="34" charset="0"/>
                <a:cs typeface="Times New Roman" panose="02020603050405020304" pitchFamily="18" charset="0"/>
              </a:rPr>
              <a:t>a)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MNP ∽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ABC</a:t>
            </a:r>
          </a:p>
          <a:p>
            <a:pPr algn="just">
              <a:lnSpc>
                <a:spcPct val="240000"/>
              </a:lnSpc>
              <a:spcAft>
                <a:spcPts val="1200"/>
              </a:spcAft>
            </a:pPr>
            <a:r>
              <a:rPr lang="vi-VN" sz="4000">
                <a:ea typeface="Calibri" panose="020F0502020204030204" pitchFamily="34" charset="0"/>
                <a:cs typeface="Times New Roman" panose="02020603050405020304" pitchFamily="18" charset="0"/>
              </a:rPr>
              <a:t>b)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BCA ∽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NPM</a:t>
            </a:r>
          </a:p>
          <a:p>
            <a:pPr algn="just">
              <a:lnSpc>
                <a:spcPct val="240000"/>
              </a:lnSpc>
              <a:spcAft>
                <a:spcPts val="1200"/>
              </a:spcAft>
            </a:pPr>
            <a:r>
              <a:rPr lang="vi-VN" sz="4000">
                <a:ea typeface="Calibri" panose="020F0502020204030204" pitchFamily="34" charset="0"/>
                <a:cs typeface="Times New Roman" panose="02020603050405020304" pitchFamily="18" charset="0"/>
              </a:rPr>
              <a:t>c)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CAB ∽</a:t>
            </a:r>
            <a:r>
              <a:rPr lang="en-US" sz="4000">
                <a:ea typeface="Calibri" panose="020F0502020204030204" pitchFamily="34" charset="0"/>
                <a:cs typeface="Times New Roman" panose="02020603050405020304" pitchFamily="18" charset="0"/>
              </a:rPr>
              <a:t>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PNM</a:t>
            </a:r>
          </a:p>
          <a:p>
            <a:pPr algn="just">
              <a:lnSpc>
                <a:spcPct val="240000"/>
              </a:lnSpc>
              <a:spcAft>
                <a:spcPts val="1200"/>
              </a:spcAft>
            </a:pPr>
            <a:r>
              <a:rPr lang="vi-VN" sz="4000">
                <a:ea typeface="Calibri" panose="020F0502020204030204" pitchFamily="34" charset="0"/>
                <a:cs typeface="Times New Roman" panose="02020603050405020304" pitchFamily="18" charset="0"/>
              </a:rPr>
              <a:t>d)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ACB ∽</a:t>
            </a:r>
            <a:r>
              <a:rPr lang="en-US" sz="4000">
                <a:ea typeface="Calibri" panose="020F0502020204030204" pitchFamily="34" charset="0"/>
                <a:cs typeface="Times New Roman" panose="02020603050405020304" pitchFamily="18" charset="0"/>
              </a:rPr>
              <a:t>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MNP</a:t>
            </a:r>
          </a:p>
        </p:txBody>
      </p:sp>
      <p:pic>
        <p:nvPicPr>
          <p:cNvPr id="3" name="Picture 2"/>
          <p:cNvPicPr>
            <a:picLocks noChangeAspect="1"/>
          </p:cNvPicPr>
          <p:nvPr/>
        </p:nvPicPr>
        <p:blipFill>
          <a:blip r:embed="rId5"/>
          <a:stretch>
            <a:fillRect/>
          </a:stretch>
        </p:blipFill>
        <p:spPr>
          <a:xfrm>
            <a:off x="15518185" y="326239"/>
            <a:ext cx="2339229" cy="2234854"/>
          </a:xfrm>
          <a:prstGeom prst="rect">
            <a:avLst/>
          </a:prstGeom>
        </p:spPr>
      </p:pic>
      <p:pic>
        <p:nvPicPr>
          <p:cNvPr id="10" name="Picture 9"/>
          <p:cNvPicPr>
            <a:picLocks noChangeAspect="1"/>
          </p:cNvPicPr>
          <p:nvPr/>
        </p:nvPicPr>
        <p:blipFill>
          <a:blip r:embed="rId6"/>
          <a:stretch>
            <a:fillRect/>
          </a:stretch>
        </p:blipFill>
        <p:spPr>
          <a:xfrm>
            <a:off x="6261349" y="3457305"/>
            <a:ext cx="989684" cy="941177"/>
          </a:xfrm>
          <a:prstGeom prst="rect">
            <a:avLst/>
          </a:prstGeom>
        </p:spPr>
      </p:pic>
      <p:pic>
        <p:nvPicPr>
          <p:cNvPr id="13" name="Picture 12"/>
          <p:cNvPicPr>
            <a:picLocks noChangeAspect="1"/>
          </p:cNvPicPr>
          <p:nvPr/>
        </p:nvPicPr>
        <p:blipFill>
          <a:blip r:embed="rId7"/>
          <a:stretch>
            <a:fillRect/>
          </a:stretch>
        </p:blipFill>
        <p:spPr>
          <a:xfrm>
            <a:off x="6261348" y="8240923"/>
            <a:ext cx="975588" cy="892756"/>
          </a:xfrm>
          <a:prstGeom prst="rect">
            <a:avLst/>
          </a:prstGeom>
        </p:spPr>
      </p:pic>
      <p:pic>
        <p:nvPicPr>
          <p:cNvPr id="19" name="Picture 18"/>
          <p:cNvPicPr>
            <a:picLocks noChangeAspect="1"/>
          </p:cNvPicPr>
          <p:nvPr/>
        </p:nvPicPr>
        <p:blipFill>
          <a:blip r:embed="rId6"/>
          <a:stretch>
            <a:fillRect/>
          </a:stretch>
        </p:blipFill>
        <p:spPr>
          <a:xfrm>
            <a:off x="6261349" y="5040523"/>
            <a:ext cx="989684" cy="941177"/>
          </a:xfrm>
          <a:prstGeom prst="rect">
            <a:avLst/>
          </a:prstGeom>
        </p:spPr>
      </p:pic>
      <p:pic>
        <p:nvPicPr>
          <p:cNvPr id="20" name="Picture 19"/>
          <p:cNvPicPr>
            <a:picLocks noChangeAspect="1"/>
          </p:cNvPicPr>
          <p:nvPr/>
        </p:nvPicPr>
        <p:blipFill>
          <a:blip r:embed="rId6"/>
          <a:stretch>
            <a:fillRect/>
          </a:stretch>
        </p:blipFill>
        <p:spPr>
          <a:xfrm>
            <a:off x="6261349" y="6640723"/>
            <a:ext cx="989684" cy="941177"/>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9236026" y="4747897"/>
                <a:ext cx="7894974" cy="3785652"/>
              </a:xfrm>
              <a:prstGeom prst="rect">
                <a:avLst/>
              </a:prstGeom>
            </p:spPr>
            <p:txBody>
              <a:bodyPr wrap="square">
                <a:spAutoFit/>
              </a:bodyPr>
              <a:lstStyle/>
              <a:p>
                <a:pPr algn="just">
                  <a:lnSpc>
                    <a:spcPct val="150000"/>
                  </a:lnSpc>
                </a:pPr>
                <a:r>
                  <a:rPr lang="fr-FR" sz="4000">
                    <a:latin typeface="Arial" panose="020B0604020202020204" pitchFamily="34" charset="0"/>
                    <a:ea typeface="Calibri" panose="020F0502020204030204" pitchFamily="34" charset="0"/>
                    <a:cs typeface="Arial" panose="020B0604020202020204" pitchFamily="34" charset="0"/>
                  </a:rPr>
                  <a:t>Từ giả thiết, ta có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a:solidFill>
                          <a:prstClr val="black"/>
                        </a:solidFill>
                        <a:latin typeface="Cambria Math" panose="020405030504060302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fr-FR" sz="400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14:m>
                  <m:oMath xmlns:m="http://schemas.openxmlformats.org/officeDocument/2006/math">
                    <m:r>
                      <a:rPr lang="en-US" sz="4000">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 </m:t>
                    </m:r>
                  </m:oMath>
                </a14:m>
                <a:r>
                  <a:rPr lang="fr-FR" sz="4000">
                    <a:effectLst/>
                    <a:latin typeface="Arial" panose="020B0604020202020204" pitchFamily="34" charset="0"/>
                    <a:ea typeface="Calibri" panose="020F0502020204030204" pitchFamily="34" charset="0"/>
                    <a:cs typeface="Arial" panose="020B0604020202020204" pitchFamily="34" charset="0"/>
                  </a:rPr>
                  <a:t>Các cặp đỉnh tương ứng là: </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4000">
                    <a:effectLst/>
                    <a:latin typeface="Arial" panose="020B0604020202020204" pitchFamily="34" charset="0"/>
                    <a:ea typeface="Calibri" panose="020F0502020204030204" pitchFamily="34" charset="0"/>
                    <a:cs typeface="Arial" panose="020B0604020202020204" pitchFamily="34" charset="0"/>
                  </a:rPr>
                  <a:t> tương ứng với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𝑀</m:t>
                    </m:r>
                    <m:r>
                      <a:rPr lang="fr-FR" sz="4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fr-FR" sz="4000">
                    <a:effectLst/>
                    <a:latin typeface="Arial" panose="020B0604020202020204" pitchFamily="34" charset="0"/>
                    <a:ea typeface="Calibri" panose="020F0502020204030204" pitchFamily="34" charset="0"/>
                    <a:cs typeface="Arial" panose="020B0604020202020204" pitchFamily="34" charset="0"/>
                  </a:rPr>
                  <a:t> tương ứng với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𝑁</m:t>
                    </m:r>
                    <m:r>
                      <a:rPr lang="fr-FR" sz="4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𝐶</m:t>
                    </m:r>
                  </m:oMath>
                </a14:m>
                <a:r>
                  <a:rPr lang="fr-FR" sz="4000">
                    <a:effectLst/>
                    <a:latin typeface="Arial" panose="020B0604020202020204" pitchFamily="34" charset="0"/>
                    <a:ea typeface="Calibri" panose="020F0502020204030204" pitchFamily="34" charset="0"/>
                    <a:cs typeface="Arial" panose="020B0604020202020204" pitchFamily="34" charset="0"/>
                  </a:rPr>
                  <a:t> tương ứng với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𝑃</m:t>
                    </m:r>
                  </m:oMath>
                </a14:m>
                <a:r>
                  <a:rPr lang="en-US" sz="4000">
                    <a:effectLst/>
                    <a:latin typeface="Arial" panose="020B0604020202020204" pitchFamily="34" charset="0"/>
                    <a:ea typeface="Arial" panose="020B0604020202020204" pitchFamily="34" charset="0"/>
                    <a:cs typeface="Arial" panose="020B0604020202020204" pitchFamily="34"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9236026" y="4747897"/>
                <a:ext cx="7894974" cy="3785652"/>
              </a:xfrm>
              <a:prstGeom prst="rect">
                <a:avLst/>
              </a:prstGeom>
              <a:blipFill>
                <a:blip r:embed="rId8"/>
                <a:stretch>
                  <a:fillRect l="-2703" r="-2780" b="-3060"/>
                </a:stretch>
              </a:blipFill>
            </p:spPr>
            <p:txBody>
              <a:bodyPr/>
              <a:lstStyle/>
              <a:p>
                <a:r>
                  <a:rPr lang="en-US">
                    <a:noFill/>
                  </a:rPr>
                  <a:t> </a:t>
                </a:r>
              </a:p>
            </p:txBody>
          </p:sp>
        </mc:Fallback>
      </mc:AlternateContent>
      <p:grpSp>
        <p:nvGrpSpPr>
          <p:cNvPr id="21" name="Group 20"/>
          <p:cNvGrpSpPr/>
          <p:nvPr/>
        </p:nvGrpSpPr>
        <p:grpSpPr>
          <a:xfrm>
            <a:off x="11902644" y="3282616"/>
            <a:ext cx="2068980" cy="1219200"/>
            <a:chOff x="1553797" y="1205790"/>
            <a:chExt cx="1636655" cy="995855"/>
          </a:xfrm>
        </p:grpSpPr>
        <p:pic>
          <p:nvPicPr>
            <p:cNvPr id="22" name="Picture 1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flipH="1">
              <a:off x="1553797" y="1205790"/>
              <a:ext cx="1571619" cy="995855"/>
            </a:xfrm>
            <a:prstGeom prst="rect">
              <a:avLst/>
            </a:prstGeom>
          </p:spPr>
        </p:pic>
        <p:sp>
          <p:nvSpPr>
            <p:cNvPr id="23" name="TextBox 22"/>
            <p:cNvSpPr txBox="1"/>
            <p:nvPr/>
          </p:nvSpPr>
          <p:spPr>
            <a:xfrm>
              <a:off x="1618833" y="1349774"/>
              <a:ext cx="15716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94638368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p:tgtEl>
                                          <p:spTgt spid="21"/>
                                        </p:tgtEl>
                                        <p:attrNameLst>
                                          <p:attrName>ppt_y</p:attrName>
                                        </p:attrNameLst>
                                      </p:cBhvr>
                                      <p:tavLst>
                                        <p:tav tm="0">
                                          <p:val>
                                            <p:strVal val="#ppt_y+#ppt_h*1.125000"/>
                                          </p:val>
                                        </p:tav>
                                        <p:tav tm="100000">
                                          <p:val>
                                            <p:strVal val="#ppt_y"/>
                                          </p:val>
                                        </p:tav>
                                      </p:tavLst>
                                    </p:anim>
                                    <p:animEffect transition="in" filter="wipe(up)">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0" dur="500"/>
                                        <p:tgtEl>
                                          <p:spTgt spid="4">
                                            <p:txEl>
                                              <p:pRg st="1" end="1"/>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219155" y="8785934"/>
            <a:ext cx="1294758" cy="1372094"/>
          </a:xfrm>
          <a:prstGeom prst="rect">
            <a:avLst/>
          </a:prstGeom>
        </p:spPr>
      </p:pic>
      <p:sp>
        <p:nvSpPr>
          <p:cNvPr id="16" name="Rectangle 15"/>
          <p:cNvSpPr/>
          <p:nvPr/>
        </p:nvSpPr>
        <p:spPr>
          <a:xfrm>
            <a:off x="1160648" y="571500"/>
            <a:ext cx="13575628" cy="2492990"/>
          </a:xfrm>
          <a:prstGeom prst="rect">
            <a:avLst/>
          </a:prstGeom>
        </p:spPr>
        <p:txBody>
          <a:bodyPr wrap="square">
            <a:spAutoFit/>
          </a:bodyPr>
          <a:lstStyle/>
          <a:p>
            <a:pPr lvl="0">
              <a:lnSpc>
                <a:spcPct val="240000"/>
              </a:lnSpc>
            </a:pPr>
            <a:r>
              <a:rPr lang="en-US" sz="4000" b="1">
                <a:solidFill>
                  <a:srgbClr val="002060"/>
                </a:solidFill>
                <a:latin typeface="Arial" panose="020B0604020202020204" pitchFamily="34" charset="0"/>
                <a:cs typeface="Arial" panose="020B0604020202020204" pitchFamily="34" charset="0"/>
              </a:rPr>
              <a:t>Bài 9.2 (SGK – tr82)</a:t>
            </a:r>
            <a:r>
              <a:rPr lang="en-US" sz="4000">
                <a:solidFill>
                  <a:srgbClr val="000000"/>
                </a:solidFill>
                <a:latin typeface="Arial" panose="020B0604020202020204" pitchFamily="34" charset="0"/>
                <a:cs typeface="Arial" panose="020B0604020202020204" pitchFamily="34" charset="0"/>
              </a:rPr>
              <a:t> Khẳng định nào sau đây là </a:t>
            </a:r>
            <a:r>
              <a:rPr lang="en-US" sz="4000" b="1">
                <a:solidFill>
                  <a:srgbClr val="000000"/>
                </a:solidFill>
                <a:latin typeface="Arial" panose="020B0604020202020204" pitchFamily="34" charset="0"/>
                <a:cs typeface="Arial" panose="020B0604020202020204" pitchFamily="34" charset="0"/>
              </a:rPr>
              <a:t>đúng</a:t>
            </a:r>
            <a:r>
              <a:rPr lang="en-US" sz="4000">
                <a:solidFill>
                  <a:srgbClr val="000000"/>
                </a:solidFill>
                <a:latin typeface="Arial" panose="020B0604020202020204" pitchFamily="34" charset="0"/>
                <a:cs typeface="Arial" panose="020B0604020202020204" pitchFamily="34" charset="0"/>
              </a:rPr>
              <a:t>?</a:t>
            </a:r>
          </a:p>
          <a:p>
            <a:pPr lvl="0" algn="ctr">
              <a:lnSpc>
                <a:spcPct val="150000"/>
              </a:lnSpc>
            </a:pPr>
            <a:r>
              <a:rPr lang="en-US" sz="4000" b="1">
                <a:solidFill>
                  <a:srgbClr val="002060"/>
                </a:solidFill>
                <a:latin typeface="Arial" panose="020B0604020202020204" pitchFamily="34" charset="0"/>
                <a:cs typeface="Arial" panose="020B0604020202020204" pitchFamily="34" charset="0"/>
              </a:rPr>
              <a:t> </a:t>
            </a:r>
            <a:endParaRPr lang="en-US" sz="4000" dirty="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1143000" y="1931730"/>
            <a:ext cx="15175828" cy="7478970"/>
          </a:xfrm>
          <a:prstGeom prst="rect">
            <a:avLst/>
          </a:prstGeom>
        </p:spPr>
        <p:txBody>
          <a:bodyPr wrap="square">
            <a:spAutoFit/>
          </a:bodyPr>
          <a:lstStyle/>
          <a:p>
            <a:pPr>
              <a:lnSpc>
                <a:spcPct val="240000"/>
              </a:lnSpc>
            </a:pPr>
            <a:r>
              <a:rPr lang="en-US" sz="4000">
                <a:solidFill>
                  <a:srgbClr val="000000"/>
                </a:solidFill>
                <a:latin typeface="Arial" panose="020B0604020202020204" pitchFamily="34" charset="0"/>
                <a:cs typeface="Arial" panose="020B0604020202020204" pitchFamily="34" charset="0"/>
              </a:rPr>
              <a:t>a) Hai tam giác bằng nhau thì đồng dạng với nhau</a:t>
            </a:r>
          </a:p>
          <a:p>
            <a:pPr>
              <a:lnSpc>
                <a:spcPct val="240000"/>
              </a:lnSpc>
            </a:pPr>
            <a:r>
              <a:rPr lang="en-US" sz="4000">
                <a:latin typeface="Arial" panose="020B0604020202020204" pitchFamily="34" charset="0"/>
                <a:ea typeface="Calibri" panose="020F0502020204030204" pitchFamily="34" charset="0"/>
                <a:cs typeface="Arial" panose="020B0604020202020204" pitchFamily="34" charset="0"/>
              </a:rPr>
              <a:t>b) Hai tam giác bất kì đồng dạng với nhau</a:t>
            </a:r>
          </a:p>
          <a:p>
            <a:pPr>
              <a:lnSpc>
                <a:spcPct val="240000"/>
              </a:lnSpc>
            </a:pPr>
            <a:r>
              <a:rPr lang="en-US" sz="4000">
                <a:latin typeface="Arial" panose="020B0604020202020204" pitchFamily="34" charset="0"/>
                <a:ea typeface="Calibri" panose="020F0502020204030204" pitchFamily="34" charset="0"/>
                <a:cs typeface="Arial" panose="020B0604020202020204" pitchFamily="34" charset="0"/>
              </a:rPr>
              <a:t>c) Hai tam giác đều bất kì đồng dạng với nhau</a:t>
            </a:r>
          </a:p>
          <a:p>
            <a:pPr>
              <a:lnSpc>
                <a:spcPct val="240000"/>
              </a:lnSpc>
            </a:pPr>
            <a:r>
              <a:rPr lang="en-US" sz="4000">
                <a:latin typeface="Arial" panose="020B0604020202020204" pitchFamily="34" charset="0"/>
                <a:ea typeface="Calibri" panose="020F0502020204030204" pitchFamily="34" charset="0"/>
                <a:cs typeface="Arial" panose="020B0604020202020204" pitchFamily="34" charset="0"/>
              </a:rPr>
              <a:t>d) Hai tam giác vuông bất kì đồng dạng với nhau</a:t>
            </a:r>
          </a:p>
          <a:p>
            <a:pPr>
              <a:lnSpc>
                <a:spcPct val="240000"/>
              </a:lnSpc>
            </a:pPr>
            <a:r>
              <a:rPr lang="en-US" sz="4000">
                <a:latin typeface="Arial" panose="020B0604020202020204" pitchFamily="34" charset="0"/>
                <a:ea typeface="Calibri" panose="020F0502020204030204" pitchFamily="34" charset="0"/>
                <a:cs typeface="Arial" panose="020B0604020202020204" pitchFamily="34" charset="0"/>
              </a:rPr>
              <a:t>e) Hai tam giác đồng dạng thì bằng nhau</a:t>
            </a:r>
          </a:p>
        </p:txBody>
      </p:sp>
      <p:sp>
        <p:nvSpPr>
          <p:cNvPr id="11" name="Freeform 2"/>
          <p:cNvSpPr/>
          <p:nvPr/>
        </p:nvSpPr>
        <p:spPr>
          <a:xfrm>
            <a:off x="15963900" y="7277100"/>
            <a:ext cx="1447800" cy="2409734"/>
          </a:xfrm>
          <a:custGeom>
            <a:avLst/>
            <a:gdLst/>
            <a:ahLst/>
            <a:cxnLst/>
            <a:rect l="l" t="t" r="r" b="b"/>
            <a:pathLst>
              <a:path w="2530602" h="4114800">
                <a:moveTo>
                  <a:pt x="0" y="0"/>
                </a:moveTo>
                <a:lnTo>
                  <a:pt x="2530602" y="0"/>
                </a:lnTo>
                <a:lnTo>
                  <a:pt x="253060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8" name="Picture 7"/>
          <p:cNvPicPr>
            <a:picLocks noChangeAspect="1"/>
          </p:cNvPicPr>
          <p:nvPr/>
        </p:nvPicPr>
        <p:blipFill>
          <a:blip r:embed="rId6"/>
          <a:stretch>
            <a:fillRect/>
          </a:stretch>
        </p:blipFill>
        <p:spPr>
          <a:xfrm>
            <a:off x="13886389" y="2432480"/>
            <a:ext cx="989684" cy="941177"/>
          </a:xfrm>
          <a:prstGeom prst="rect">
            <a:avLst/>
          </a:prstGeom>
        </p:spPr>
      </p:pic>
      <p:pic>
        <p:nvPicPr>
          <p:cNvPr id="9" name="Picture 8"/>
          <p:cNvPicPr>
            <a:picLocks noChangeAspect="1"/>
          </p:cNvPicPr>
          <p:nvPr/>
        </p:nvPicPr>
        <p:blipFill>
          <a:blip r:embed="rId7"/>
          <a:stretch>
            <a:fillRect/>
          </a:stretch>
        </p:blipFill>
        <p:spPr>
          <a:xfrm>
            <a:off x="13932942" y="8296401"/>
            <a:ext cx="926058" cy="892756"/>
          </a:xfrm>
          <a:prstGeom prst="rect">
            <a:avLst/>
          </a:prstGeom>
        </p:spPr>
      </p:pic>
      <p:pic>
        <p:nvPicPr>
          <p:cNvPr id="10" name="Picture 9"/>
          <p:cNvPicPr>
            <a:picLocks noChangeAspect="1"/>
          </p:cNvPicPr>
          <p:nvPr/>
        </p:nvPicPr>
        <p:blipFill>
          <a:blip r:embed="rId6"/>
          <a:stretch>
            <a:fillRect/>
          </a:stretch>
        </p:blipFill>
        <p:spPr>
          <a:xfrm>
            <a:off x="13886389" y="5379956"/>
            <a:ext cx="989684" cy="941177"/>
          </a:xfrm>
          <a:prstGeom prst="rect">
            <a:avLst/>
          </a:prstGeom>
        </p:spPr>
      </p:pic>
      <p:pic>
        <p:nvPicPr>
          <p:cNvPr id="12" name="Picture 11"/>
          <p:cNvPicPr>
            <a:picLocks noChangeAspect="1"/>
          </p:cNvPicPr>
          <p:nvPr/>
        </p:nvPicPr>
        <p:blipFill>
          <a:blip r:embed="rId7"/>
          <a:stretch>
            <a:fillRect/>
          </a:stretch>
        </p:blipFill>
        <p:spPr>
          <a:xfrm>
            <a:off x="13932942" y="6862389"/>
            <a:ext cx="926058" cy="892756"/>
          </a:xfrm>
          <a:prstGeom prst="rect">
            <a:avLst/>
          </a:prstGeom>
        </p:spPr>
      </p:pic>
      <p:pic>
        <p:nvPicPr>
          <p:cNvPr id="14" name="Picture 13"/>
          <p:cNvPicPr>
            <a:picLocks noChangeAspect="1"/>
          </p:cNvPicPr>
          <p:nvPr/>
        </p:nvPicPr>
        <p:blipFill>
          <a:blip r:embed="rId7"/>
          <a:stretch>
            <a:fillRect/>
          </a:stretch>
        </p:blipFill>
        <p:spPr>
          <a:xfrm>
            <a:off x="13886389" y="3890254"/>
            <a:ext cx="926058" cy="892756"/>
          </a:xfrm>
          <a:prstGeom prst="rect">
            <a:avLst/>
          </a:prstGeom>
        </p:spPr>
      </p:pic>
    </p:spTree>
    <p:extLst>
      <p:ext uri="{BB962C8B-B14F-4D97-AF65-F5344CB8AC3E}">
        <p14:creationId xmlns:p14="http://schemas.microsoft.com/office/powerpoint/2010/main" val="18090285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a:ln>
            <a:solidFill>
              <a:schemeClr val="bg1"/>
            </a:solidFill>
          </a:ln>
        </p:spPr>
      </p:sp>
      <p:pic>
        <p:nvPicPr>
          <p:cNvPr id="16"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2256"/>
          <a:stretch>
            <a:fillRect/>
          </a:stretch>
        </p:blipFill>
        <p:spPr>
          <a:xfrm rot="1081854">
            <a:off x="12153835" y="-1445708"/>
            <a:ext cx="8057164" cy="278149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838200" y="1943100"/>
                <a:ext cx="9601199" cy="7779053"/>
              </a:xfrm>
              <a:prstGeom prst="rect">
                <a:avLst/>
              </a:prstGeom>
            </p:spPr>
            <p:txBody>
              <a:bodyPr wrap="square">
                <a:spAutoFit/>
              </a:bodyPr>
              <a:lstStyle/>
              <a:p>
                <a:pPr algn="just">
                  <a:lnSpc>
                    <a:spcPct val="150000"/>
                  </a:lnSpc>
                  <a:spcBef>
                    <a:spcPts val="600"/>
                  </a:spcBef>
                  <a:spcAft>
                    <a:spcPts val="600"/>
                  </a:spcAft>
                </a:pPr>
                <a:r>
                  <a:rPr lang="da-DK" sz="3700">
                    <a:latin typeface="Arial" panose="020B0604020202020204" pitchFamily="34" charset="0"/>
                    <a:ea typeface="Calibri" panose="020F0502020204030204" pitchFamily="34" charset="0"/>
                    <a:cs typeface="Arial" panose="020B0604020202020204" pitchFamily="34" charset="0"/>
                  </a:rPr>
                  <a:t>Có một chiếc bóng điện được mắc trên đỉnh (điểm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da-DK" sz="3700">
                    <a:effectLst/>
                    <a:latin typeface="Arial" panose="020B0604020202020204" pitchFamily="34" charset="0"/>
                    <a:ea typeface="Calibri" panose="020F0502020204030204" pitchFamily="34" charset="0"/>
                    <a:cs typeface="Arial" panose="020B0604020202020204" pitchFamily="34" charset="0"/>
                  </a:rPr>
                  <a:t>) của cột đèn thẳng đứng. Để tính chiều cao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da-DK" sz="3700">
                    <a:effectLst/>
                    <a:latin typeface="Arial" panose="020B0604020202020204" pitchFamily="34" charset="0"/>
                    <a:ea typeface="Calibri" panose="020F0502020204030204" pitchFamily="34" charset="0"/>
                    <a:cs typeface="Arial" panose="020B0604020202020204" pitchFamily="34" charset="0"/>
                  </a:rPr>
                  <a:t> của cột đèn, bác Dương cắm một chiếc cọc gỗ (đoạn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𝐶𝐷</m:t>
                    </m:r>
                  </m:oMath>
                </a14:m>
                <a:r>
                  <a:rPr lang="da-DK" sz="3700">
                    <a:effectLst/>
                    <a:latin typeface="Arial" panose="020B0604020202020204" pitchFamily="34" charset="0"/>
                    <a:ea typeface="Calibri" panose="020F0502020204030204" pitchFamily="34" charset="0"/>
                    <a:cs typeface="Arial" panose="020B0604020202020204" pitchFamily="34" charset="0"/>
                  </a:rPr>
                  <a:t>) thẳng đứng trên mặt đất rồi đo chiều dài bóng của cọc gỗ do ánh đèn điện tạo ra và đo khoảng cách từ điểm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𝐸</m:t>
                    </m:r>
                  </m:oMath>
                </a14:m>
                <a:r>
                  <a:rPr lang="da-DK" sz="3700">
                    <a:effectLst/>
                    <a:latin typeface="Arial" panose="020B0604020202020204" pitchFamily="34" charset="0"/>
                    <a:ea typeface="Calibri" panose="020F0502020204030204" pitchFamily="34" charset="0"/>
                    <a:cs typeface="Arial" panose="020B0604020202020204" pitchFamily="34" charset="0"/>
                  </a:rPr>
                  <a:t> đến chân cột đèn (điểm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da-DK" sz="3700">
                    <a:effectLst/>
                    <a:latin typeface="Arial" panose="020B0604020202020204" pitchFamily="34" charset="0"/>
                    <a:ea typeface="Calibri" panose="020F0502020204030204" pitchFamily="34" charset="0"/>
                    <a:cs typeface="Arial" panose="020B0604020202020204" pitchFamily="34" charset="0"/>
                  </a:rPr>
                  <a:t>). Theo em, bác Dương đã tính như thế nào để ra được chiều cao cột đèn?</a:t>
                </a:r>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8200" y="1943100"/>
                <a:ext cx="9601199" cy="7779053"/>
              </a:xfrm>
              <a:prstGeom prst="rect">
                <a:avLst/>
              </a:prstGeom>
              <a:blipFill>
                <a:blip r:embed="rId4"/>
                <a:stretch>
                  <a:fillRect l="-2033" r="-2033" b="-705"/>
                </a:stretch>
              </a:blipFill>
            </p:spPr>
            <p:txBody>
              <a:bodyPr/>
              <a:lstStyle/>
              <a:p>
                <a:r>
                  <a:rPr lang="en-US">
                    <a:noFill/>
                  </a:rPr>
                  <a:t> </a:t>
                </a:r>
              </a:p>
            </p:txBody>
          </p:sp>
        </mc:Fallback>
      </mc:AlternateContent>
      <p:pic>
        <p:nvPicPr>
          <p:cNvPr id="11"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562065" y="9105900"/>
            <a:ext cx="1148419" cy="617275"/>
          </a:xfrm>
          <a:prstGeom prst="rect">
            <a:avLst/>
          </a:prstGeom>
        </p:spPr>
      </p:pic>
      <p:grpSp>
        <p:nvGrpSpPr>
          <p:cNvPr id="12" name="Group 11"/>
          <p:cNvGrpSpPr/>
          <p:nvPr/>
        </p:nvGrpSpPr>
        <p:grpSpPr>
          <a:xfrm>
            <a:off x="6019800" y="427809"/>
            <a:ext cx="6248400" cy="1219200"/>
            <a:chOff x="6019800" y="411480"/>
            <a:chExt cx="6248400" cy="1219200"/>
          </a:xfrm>
        </p:grpSpPr>
        <p:sp>
          <p:nvSpPr>
            <p:cNvPr id="14" name="Round Same Side Corner Rectangle 13"/>
            <p:cNvSpPr/>
            <p:nvPr/>
          </p:nvSpPr>
          <p:spPr>
            <a:xfrm flipH="1" flipV="1">
              <a:off x="6019800" y="411480"/>
              <a:ext cx="6248400" cy="1219200"/>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835251" y="513248"/>
              <a:ext cx="4724400"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KHỞI ĐỘNG</a:t>
              </a:r>
            </a:p>
          </p:txBody>
        </p:sp>
      </p:grpSp>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Effect>
                      <a14:brightnessContrast contrast="-40000"/>
                    </a14:imgEffect>
                  </a14:imgLayer>
                </a14:imgProps>
              </a:ext>
            </a:extLst>
          </a:blip>
          <a:stretch>
            <a:fillRect/>
          </a:stretch>
        </p:blipFill>
        <p:spPr>
          <a:xfrm>
            <a:off x="10832431" y="2170916"/>
            <a:ext cx="6665702" cy="6900895"/>
          </a:xfrm>
          <a:prstGeom prst="rect">
            <a:avLst/>
          </a:prstGeom>
        </p:spPr>
      </p:pic>
    </p:spTree>
    <p:extLst>
      <p:ext uri="{BB962C8B-B14F-4D97-AF65-F5344CB8AC3E}">
        <p14:creationId xmlns:p14="http://schemas.microsoft.com/office/powerpoint/2010/main" val="3979750277"/>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167465" y="281686"/>
            <a:ext cx="4287847" cy="1023353"/>
          </a:xfrm>
          <a:prstGeom prst="rect">
            <a:avLst/>
          </a:prstGeom>
        </p:spPr>
      </p:pic>
      <p:sp>
        <p:nvSpPr>
          <p:cNvPr id="7" name="Pentagon 6"/>
          <p:cNvSpPr/>
          <p:nvPr/>
        </p:nvSpPr>
        <p:spPr>
          <a:xfrm>
            <a:off x="468086" y="3314700"/>
            <a:ext cx="10134600" cy="3333438"/>
          </a:xfrm>
          <a:prstGeom prst="homePlate">
            <a:avLst/>
          </a:prstGeom>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VẬ</a:t>
            </a:r>
            <a:r>
              <a:rPr lang="en-US" sz="7000" b="1">
                <a:solidFill>
                  <a:srgbClr val="1F497D"/>
                </a:solidFill>
                <a:latin typeface="Arial" panose="020B0604020202020204" pitchFamily="34" charset="0"/>
                <a:cs typeface="Arial" panose="020B0604020202020204" pitchFamily="34" charset="0"/>
              </a:rPr>
              <a:t>N DỤNG</a:t>
            </a:r>
            <a:endParaRPr kumimoji="0" lang="en-US"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4" name="Oval 3"/>
          <p:cNvSpPr/>
          <p:nvPr/>
        </p:nvSpPr>
        <p:spPr>
          <a:xfrm>
            <a:off x="10602686" y="3533619"/>
            <a:ext cx="2971800" cy="2895600"/>
          </a:xfrm>
          <a:prstGeom prst="ellipse">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3258800" y="5134031"/>
            <a:ext cx="5191069" cy="5191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96875988"/>
      </p:ext>
    </p:extLst>
  </p:cSld>
  <p:clrMapOvr>
    <a:masterClrMapping/>
  </p:clrMapOvr>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5"/>
          <p:cNvGrpSpPr/>
          <p:nvPr/>
        </p:nvGrpSpPr>
        <p:grpSpPr>
          <a:xfrm>
            <a:off x="-431326" y="9715500"/>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sp>
        <p:nvSpPr>
          <p:cNvPr id="16" name="Rectangle 15"/>
          <p:cNvSpPr/>
          <p:nvPr/>
        </p:nvSpPr>
        <p:spPr>
          <a:xfrm>
            <a:off x="228600" y="419100"/>
            <a:ext cx="17755405" cy="27238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Bài</a:t>
            </a:r>
            <a:r>
              <a:rPr kumimoji="0" lang="en-US" sz="3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1</a:t>
            </a:r>
            <a:r>
              <a:rPr kumimoji="0" lang="vi-VN" sz="3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vi-VN" sz="3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Trong hình 9.9, ABC là tam giác không cân; M, N, P lần lượt là trung điểm của BC, CA, AB. Hãy tìm trong hình năm tam giác khác nhau mà chúng đôi một đồng dạng với nhau. Giải thích vì sao chúng đồng dạng</a:t>
            </a:r>
            <a:r>
              <a:rPr kumimoji="0" lang="en-US" sz="3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endParaRPr kumimoji="0" lang="vi-VN" sz="3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29357">
            <a:off x="16457175" y="8945261"/>
            <a:ext cx="1201248" cy="1220499"/>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236621" y="4343949"/>
            <a:ext cx="5664800" cy="5074099"/>
          </a:xfrm>
          <a:prstGeom prst="rect">
            <a:avLst/>
          </a:prstGeom>
        </p:spPr>
      </p:pic>
      <p:grpSp>
        <p:nvGrpSpPr>
          <p:cNvPr id="13" name="Group 12"/>
          <p:cNvGrpSpPr/>
          <p:nvPr/>
        </p:nvGrpSpPr>
        <p:grpSpPr>
          <a:xfrm>
            <a:off x="8112919" y="3519941"/>
            <a:ext cx="1986765" cy="1090159"/>
            <a:chOff x="1618833" y="1211767"/>
            <a:chExt cx="1571619" cy="890453"/>
          </a:xfrm>
        </p:grpSpPr>
        <p:pic>
          <p:nvPicPr>
            <p:cNvPr id="14"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flipH="1">
              <a:off x="1703045" y="1211767"/>
              <a:ext cx="1405278" cy="890453"/>
            </a:xfrm>
            <a:prstGeom prst="rect">
              <a:avLst/>
            </a:prstGeom>
          </p:spPr>
        </p:pic>
        <p:sp>
          <p:nvSpPr>
            <p:cNvPr id="15" name="TextBox 14"/>
            <p:cNvSpPr txBox="1"/>
            <p:nvPr/>
          </p:nvSpPr>
          <p:spPr>
            <a:xfrm>
              <a:off x="1618833" y="1349774"/>
              <a:ext cx="1571619" cy="5530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8" name="Rectangle 7"/>
              <p:cNvSpPr/>
              <p:nvPr/>
            </p:nvSpPr>
            <p:spPr>
              <a:xfrm>
                <a:off x="6370326" y="4851415"/>
                <a:ext cx="11613679" cy="4102085"/>
              </a:xfrm>
              <a:prstGeom prst="rect">
                <a:avLst/>
              </a:prstGeom>
            </p:spPr>
            <p:txBody>
              <a:bodyPr wrap="square">
                <a:spAutoFit/>
              </a:bodyPr>
              <a:lstStyle/>
              <a:p>
                <a:pPr marL="0" marR="0" lvl="0" indent="0" algn="just" defTabSz="914400" rtl="0" eaLnBrk="1" fontAlgn="auto" latinLnBrk="0" hangingPunct="1">
                  <a:lnSpc>
                    <a:spcPct val="170000"/>
                  </a:lnSpc>
                  <a:spcBef>
                    <a:spcPts val="0"/>
                  </a:spcBef>
                  <a:spcAft>
                    <a:spcPts val="0"/>
                  </a:spcAft>
                  <a:buClrTx/>
                  <a:buSzTx/>
                  <a:buFontTx/>
                  <a:buNone/>
                  <a:tabLst/>
                  <a:defRPr/>
                </a:pPr>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𝐴𝑃𝑁</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có: </a:t>
                </a:r>
              </a:p>
              <a:p>
                <a:pPr marL="0" marR="0" lvl="0" indent="0" algn="just" defTabSz="914400" rtl="0" eaLnBrk="1" fontAlgn="auto" latinLnBrk="0" hangingPunct="1">
                  <a:lnSpc>
                    <a:spcPct val="170000"/>
                  </a:lnSpc>
                  <a:spcBef>
                    <a:spcPts val="0"/>
                  </a:spcBef>
                  <a:spcAft>
                    <a:spcPts val="0"/>
                  </a:spcAft>
                  <a:buClrTx/>
                  <a:buSzTx/>
                  <a:buFontTx/>
                  <a:buNone/>
                  <a:tabLst/>
                  <a:defRPr/>
                </a:pPr>
                <a14:m>
                  <m:oMath xmlns:m="http://schemas.openxmlformats.org/officeDocument/2006/math">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𝐴𝑃𝑁</m:t>
                        </m:r>
                      </m:e>
                    </m:acc>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e>
                    </m:acc>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𝐴𝑁𝑃</m:t>
                        </m:r>
                      </m:e>
                    </m:acc>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𝑀𝑃𝑁</m:t>
                        </m:r>
                      </m:e>
                    </m:acc>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(so le trong) và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𝑃𝑁</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chung</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70000"/>
                  </a:lnSpc>
                  <a:spcBef>
                    <a:spcPts val="0"/>
                  </a:spcBef>
                  <a:spcAft>
                    <a:spcPts val="0"/>
                  </a:spcAft>
                  <a:buClrTx/>
                  <a:buSzTx/>
                  <a:buFontTx/>
                  <a:buNone/>
                  <a:tabLst/>
                  <a:defRPr/>
                </a:pPr>
                <a14:m>
                  <m:oMath xmlns:m="http://schemas.openxmlformats.org/officeDocument/2006/math">
                    <m:r>
                      <a:rPr kumimoji="0" lang="en-US" sz="38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𝐴𝑃𝑁</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(g.c.g)</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70000"/>
                  </a:lnSpc>
                  <a:spcBef>
                    <a:spcPts val="0"/>
                  </a:spcBef>
                  <a:spcAft>
                    <a:spcPts val="0"/>
                  </a:spcAft>
                  <a:buClrTx/>
                  <a:buSzTx/>
                  <a:buFontTx/>
                  <a:buNone/>
                  <a:tabLst/>
                  <a:defRPr/>
                </a:pPr>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Tương tự ta có: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𝑃𝐵𝑀</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𝑁𝑀𝐶</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370326" y="4851415"/>
                <a:ext cx="11613679" cy="4102085"/>
              </a:xfrm>
              <a:prstGeom prst="rect">
                <a:avLst/>
              </a:prstGeom>
              <a:blipFill>
                <a:blip r:embed="rId20"/>
                <a:stretch>
                  <a:fillRect l="-1732" r="-315" b="-1634"/>
                </a:stretch>
              </a:blipFill>
            </p:spPr>
            <p:txBody>
              <a:bodyPr/>
              <a:lstStyle/>
              <a:p>
                <a:r>
                  <a:rPr lang="en-US">
                    <a:noFill/>
                  </a:rPr>
                  <a:t> </a:t>
                </a:r>
              </a:p>
            </p:txBody>
          </p:sp>
        </mc:Fallback>
      </mc:AlternateContent>
    </p:spTree>
    <p:extLst>
      <p:ext uri="{BB962C8B-B14F-4D97-AF65-F5344CB8AC3E}">
        <p14:creationId xmlns:p14="http://schemas.microsoft.com/office/powerpoint/2010/main" val="403934412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p:tgtEl>
                                          <p:spTgt spid="13"/>
                                        </p:tgtEl>
                                        <p:attrNameLst>
                                          <p:attrName>ppt_y</p:attrName>
                                        </p:attrNameLst>
                                      </p:cBhvr>
                                      <p:tavLst>
                                        <p:tav tm="0">
                                          <p:val>
                                            <p:strVal val="#ppt_y+#ppt_h*1.125000"/>
                                          </p:val>
                                        </p:tav>
                                        <p:tav tm="100000">
                                          <p:val>
                                            <p:strVal val="#ppt_y"/>
                                          </p:val>
                                        </p:tav>
                                      </p:tavLst>
                                    </p:anim>
                                    <p:animEffect transition="in" filter="wipe(up)">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wipe(down)">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fade">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wipe(left)">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randombar(horizontal)">
                                      <p:cBhvr>
                                        <p:cTn id="4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2" name="TextBox 2"/>
          <p:cNvSpPr txBox="1"/>
          <p:nvPr/>
        </p:nvSpPr>
        <p:spPr>
          <a:xfrm>
            <a:off x="2564889" y="1530239"/>
            <a:ext cx="13106882" cy="1133515"/>
          </a:xfrm>
          <a:prstGeom prst="rect">
            <a:avLst/>
          </a:prstGeom>
        </p:spPr>
        <p:txBody>
          <a:bodyPr lIns="0" tIns="0" rIns="0" bIns="0" rtlCol="0" anchor="t">
            <a:spAutoFit/>
          </a:bodyPr>
          <a:lstStyle/>
          <a:p>
            <a:pPr marL="0" lvl="0" indent="0" algn="ctr">
              <a:lnSpc>
                <a:spcPts val="9600"/>
              </a:lnSpc>
            </a:pPr>
            <a:r>
              <a:rPr lang="en-US" sz="7200" b="1" u="none" dirty="0">
                <a:solidFill>
                  <a:srgbClr val="291B25"/>
                </a:solidFill>
                <a:latin typeface="Arial" panose="020B0604020202020204" pitchFamily="34" charset="0"/>
                <a:cs typeface="Arial" panose="020B0604020202020204" pitchFamily="34" charset="0"/>
              </a:rPr>
              <a:t>HƯỚNG DẪN VỀ NHÀ</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6" r="60999"/>
          <a:stretch>
            <a:fillRect/>
          </a:stretch>
        </p:blipFill>
        <p:spPr>
          <a:xfrm rot="143919">
            <a:off x="16540648" y="70741"/>
            <a:ext cx="3600506" cy="10508716"/>
          </a:xfrm>
          <a:prstGeom prst="rect">
            <a:avLst/>
          </a:prstGeom>
        </p:spPr>
      </p:pic>
      <p:grpSp>
        <p:nvGrpSpPr>
          <p:cNvPr id="10" name="Group 9"/>
          <p:cNvGrpSpPr/>
          <p:nvPr/>
        </p:nvGrpSpPr>
        <p:grpSpPr>
          <a:xfrm>
            <a:off x="1028700" y="3864562"/>
            <a:ext cx="4470386" cy="4936538"/>
            <a:chOff x="1028700" y="3864562"/>
            <a:chExt cx="4470386" cy="4936538"/>
          </a:xfrm>
        </p:grpSpPr>
        <p:sp>
          <p:nvSpPr>
            <p:cNvPr id="4" name="AutoShape 4"/>
            <p:cNvSpPr/>
            <p:nvPr/>
          </p:nvSpPr>
          <p:spPr>
            <a:xfrm rot="101125">
              <a:off x="1028700" y="4119958"/>
              <a:ext cx="4470386" cy="4681142"/>
            </a:xfrm>
            <a:prstGeom prst="rect">
              <a:avLst/>
            </a:prstGeom>
            <a:solidFill>
              <a:srgbClr val="FFCE6D"/>
            </a:solidFill>
          </p:spPr>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93524">
              <a:off x="2191181" y="3864562"/>
              <a:ext cx="2145424" cy="512034"/>
            </a:xfrm>
            <a:prstGeom prst="rect">
              <a:avLst/>
            </a:prstGeom>
          </p:spPr>
        </p:pic>
        <p:sp>
          <p:nvSpPr>
            <p:cNvPr id="16" name="TextBox 15"/>
            <p:cNvSpPr txBox="1"/>
            <p:nvPr/>
          </p:nvSpPr>
          <p:spPr>
            <a:xfrm>
              <a:off x="1168176" y="5403143"/>
              <a:ext cx="4119160" cy="1846659"/>
            </a:xfrm>
            <a:prstGeom prst="rect">
              <a:avLst/>
            </a:prstGeom>
            <a:noFill/>
          </p:spPr>
          <p:txBody>
            <a:bodyPr wrap="square" rtlCol="0">
              <a:spAutoFit/>
            </a:bodyPr>
            <a:lstStyle/>
            <a:p>
              <a:pPr algn="ctr">
                <a:lnSpc>
                  <a:spcPct val="150000"/>
                </a:lnSpc>
              </a:pPr>
              <a:r>
                <a:rPr lang="en-US" sz="3800" dirty="0" err="1">
                  <a:latin typeface="Arial" panose="020B0604020202020204" pitchFamily="34" charset="0"/>
                  <a:cs typeface="Arial" panose="020B0604020202020204" pitchFamily="34" charset="0"/>
                </a:rPr>
                <a:t>Ôn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tập</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kiến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thức</a:t>
              </a:r>
              <a:r>
                <a:rPr lang="en-US" sz="3800" dirty="0">
                  <a:latin typeface="Arial" panose="020B0604020202020204" pitchFamily="34" charset="0"/>
                  <a:cs typeface="Arial" panose="020B0604020202020204" pitchFamily="34" charset="0"/>
                </a:rPr>
                <a:t> </a:t>
              </a:r>
              <a:r>
                <a:rPr lang="en-US" sz="3800" err="1">
                  <a:latin typeface="Arial" panose="020B0604020202020204" pitchFamily="34" charset="0"/>
                  <a:cs typeface="Arial" panose="020B0604020202020204" pitchFamily="34" charset="0"/>
                </a:rPr>
                <a:t>đã</a:t>
              </a:r>
              <a:r>
                <a:rPr lang="en-US" sz="3800">
                  <a:latin typeface="Arial" panose="020B0604020202020204" pitchFamily="34" charset="0"/>
                  <a:cs typeface="Arial" panose="020B0604020202020204" pitchFamily="34" charset="0"/>
                </a:rPr>
                <a:t> học</a:t>
              </a:r>
              <a:endParaRPr lang="en-US" sz="3800" dirty="0">
                <a:latin typeface="Arial" panose="020B0604020202020204" pitchFamily="34" charset="0"/>
                <a:cs typeface="Arial" panose="020B0604020202020204" pitchFamily="34" charset="0"/>
              </a:endParaRPr>
            </a:p>
          </p:txBody>
        </p:sp>
      </p:grpSp>
      <p:grpSp>
        <p:nvGrpSpPr>
          <p:cNvPr id="11" name="Group 10"/>
          <p:cNvGrpSpPr/>
          <p:nvPr/>
        </p:nvGrpSpPr>
        <p:grpSpPr>
          <a:xfrm>
            <a:off x="6362700" y="3847779"/>
            <a:ext cx="4470386" cy="4953321"/>
            <a:chOff x="6362700" y="3847779"/>
            <a:chExt cx="4470386" cy="4953321"/>
          </a:xfrm>
        </p:grpSpPr>
        <p:sp>
          <p:nvSpPr>
            <p:cNvPr id="6" name="AutoShape 6"/>
            <p:cNvSpPr/>
            <p:nvPr/>
          </p:nvSpPr>
          <p:spPr>
            <a:xfrm rot="-98493">
              <a:off x="6362700" y="4119958"/>
              <a:ext cx="4470386" cy="4681142"/>
            </a:xfrm>
            <a:prstGeom prst="rect">
              <a:avLst/>
            </a:prstGeom>
            <a:solidFill>
              <a:srgbClr val="FFCE6D"/>
            </a:solidFill>
          </p:spPr>
        </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1288">
              <a:off x="7618911" y="3847779"/>
              <a:ext cx="1875504" cy="545601"/>
            </a:xfrm>
            <a:prstGeom prst="rect">
              <a:avLst/>
            </a:prstGeom>
          </p:spPr>
        </p:pic>
        <p:sp>
          <p:nvSpPr>
            <p:cNvPr id="17" name="TextBox 16"/>
            <p:cNvSpPr txBox="1"/>
            <p:nvPr/>
          </p:nvSpPr>
          <p:spPr>
            <a:xfrm>
              <a:off x="6548866" y="5422642"/>
              <a:ext cx="4119160" cy="1738296"/>
            </a:xfrm>
            <a:prstGeom prst="rect">
              <a:avLst/>
            </a:prstGeom>
            <a:noFill/>
          </p:spPr>
          <p:txBody>
            <a:bodyPr wrap="square" rtlCol="0">
              <a:spAutoFit/>
            </a:bodyPr>
            <a:lstStyle/>
            <a:p>
              <a:pPr algn="ctr">
                <a:lnSpc>
                  <a:spcPct val="150000"/>
                </a:lnSpc>
              </a:pPr>
              <a:r>
                <a:rPr lang="en-US" sz="3800" dirty="0" err="1">
                  <a:latin typeface="Arial" panose="020B0604020202020204" pitchFamily="34" charset="0"/>
                  <a:cs typeface="Arial" panose="020B0604020202020204" pitchFamily="34" charset="0"/>
                </a:rPr>
                <a:t>Hoàn</a:t>
              </a:r>
              <a:r>
                <a:rPr lang="en-US" sz="3800" dirty="0">
                  <a:latin typeface="Arial" panose="020B0604020202020204" pitchFamily="34" charset="0"/>
                  <a:cs typeface="Arial" panose="020B0604020202020204" pitchFamily="34" charset="0"/>
                </a:rPr>
                <a:t> </a:t>
              </a:r>
              <a:r>
                <a:rPr lang="en-US" sz="3800" err="1">
                  <a:latin typeface="Arial" panose="020B0604020202020204" pitchFamily="34" charset="0"/>
                  <a:cs typeface="Arial" panose="020B0604020202020204" pitchFamily="34" charset="0"/>
                </a:rPr>
                <a:t>thành</a:t>
              </a:r>
              <a:r>
                <a:rPr lang="en-US" sz="3800">
                  <a:latin typeface="Arial" panose="020B0604020202020204" pitchFamily="34" charset="0"/>
                  <a:cs typeface="Arial" panose="020B0604020202020204" pitchFamily="34" charset="0"/>
                </a:rPr>
                <a:t> </a:t>
              </a:r>
            </a:p>
            <a:p>
              <a:pPr algn="ctr">
                <a:lnSpc>
                  <a:spcPct val="150000"/>
                </a:lnSpc>
              </a:pPr>
              <a:r>
                <a:rPr lang="en-US" sz="3800">
                  <a:latin typeface="Arial" panose="020B0604020202020204" pitchFamily="34" charset="0"/>
                  <a:cs typeface="Arial" panose="020B0604020202020204" pitchFamily="34" charset="0"/>
                </a:rPr>
                <a:t>bài </a:t>
              </a:r>
              <a:r>
                <a:rPr lang="en-US" sz="3800" dirty="0" err="1">
                  <a:latin typeface="Arial" panose="020B0604020202020204" pitchFamily="34" charset="0"/>
                  <a:cs typeface="Arial" panose="020B0604020202020204" pitchFamily="34" charset="0"/>
                </a:rPr>
                <a:t>tập</a:t>
              </a:r>
              <a:r>
                <a:rPr lang="en-US" sz="3800" dirty="0">
                  <a:latin typeface="Arial" panose="020B0604020202020204" pitchFamily="34" charset="0"/>
                  <a:cs typeface="Arial" panose="020B0604020202020204" pitchFamily="34" charset="0"/>
                </a:rPr>
                <a:t> </a:t>
              </a:r>
              <a:r>
                <a:rPr lang="en-US" sz="3800" err="1">
                  <a:latin typeface="Arial" panose="020B0604020202020204" pitchFamily="34" charset="0"/>
                  <a:cs typeface="Arial" panose="020B0604020202020204" pitchFamily="34" charset="0"/>
                </a:rPr>
                <a:t>trong</a:t>
              </a:r>
              <a:r>
                <a:rPr lang="en-US" sz="3800">
                  <a:latin typeface="Arial" panose="020B0604020202020204" pitchFamily="34" charset="0"/>
                  <a:cs typeface="Arial" panose="020B0604020202020204" pitchFamily="34" charset="0"/>
                </a:rPr>
                <a:t> SBT</a:t>
              </a:r>
              <a:endParaRPr lang="en-US" sz="3800" dirty="0">
                <a:latin typeface="Arial" panose="020B0604020202020204" pitchFamily="34" charset="0"/>
                <a:cs typeface="Arial" panose="020B0604020202020204" pitchFamily="34" charset="0"/>
              </a:endParaRPr>
            </a:p>
          </p:txBody>
        </p:sp>
      </p:grpSp>
      <p:grpSp>
        <p:nvGrpSpPr>
          <p:cNvPr id="13" name="Group 12"/>
          <p:cNvGrpSpPr/>
          <p:nvPr/>
        </p:nvGrpSpPr>
        <p:grpSpPr>
          <a:xfrm>
            <a:off x="11696699" y="3856784"/>
            <a:ext cx="4470386" cy="4944316"/>
            <a:chOff x="11696699" y="3856784"/>
            <a:chExt cx="4470386" cy="4944316"/>
          </a:xfrm>
        </p:grpSpPr>
        <p:sp>
          <p:nvSpPr>
            <p:cNvPr id="8" name="AutoShape 8"/>
            <p:cNvSpPr/>
            <p:nvPr/>
          </p:nvSpPr>
          <p:spPr>
            <a:xfrm rot="148990">
              <a:off x="11696699" y="4119958"/>
              <a:ext cx="4470386" cy="4681142"/>
            </a:xfrm>
            <a:prstGeom prst="rect">
              <a:avLst/>
            </a:prstGeom>
            <a:solidFill>
              <a:srgbClr val="FFCE6D"/>
            </a:solidFill>
          </p:spPr>
        </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66755">
              <a:off x="12859180" y="3856784"/>
              <a:ext cx="2145424" cy="512034"/>
            </a:xfrm>
            <a:prstGeom prst="rect">
              <a:avLst/>
            </a:prstGeom>
          </p:spPr>
        </p:pic>
      </p:grpSp>
      <p:sp>
        <p:nvSpPr>
          <p:cNvPr id="19" name="Rectangle 18"/>
          <p:cNvSpPr/>
          <p:nvPr/>
        </p:nvSpPr>
        <p:spPr>
          <a:xfrm>
            <a:off x="11600752" y="4720165"/>
            <a:ext cx="4629840" cy="2629374"/>
          </a:xfrm>
          <a:prstGeom prst="rect">
            <a:avLst/>
          </a:prstGeom>
        </p:spPr>
        <p:txBody>
          <a:bodyPr wrap="square">
            <a:spAutoFit/>
          </a:bodyPr>
          <a:lstStyle/>
          <a:p>
            <a:pPr algn="ctr">
              <a:lnSpc>
                <a:spcPct val="150000"/>
              </a:lnSpc>
            </a:pPr>
            <a:r>
              <a:rPr lang="vi-VN" sz="3800" dirty="0"/>
              <a:t>Chuẩn bị trước </a:t>
            </a:r>
            <a:endParaRPr lang="en-US" sz="3800" b="1" dirty="0"/>
          </a:p>
          <a:p>
            <a:pPr algn="ctr">
              <a:lnSpc>
                <a:spcPct val="150000"/>
              </a:lnSpc>
            </a:pPr>
            <a:r>
              <a:rPr lang="vi-VN" sz="3800" b="1" dirty="0"/>
              <a:t>Bài</a:t>
            </a:r>
            <a:r>
              <a:rPr lang="en-US" sz="3800" b="1" dirty="0"/>
              <a:t> : Tam </a:t>
            </a:r>
            <a:r>
              <a:rPr lang="en-US" sz="3800" b="1" dirty="0" err="1"/>
              <a:t>giác</a:t>
            </a:r>
            <a:r>
              <a:rPr lang="en-US" sz="3800" b="1" dirty="0"/>
              <a:t> </a:t>
            </a:r>
            <a:r>
              <a:rPr lang="en-US" sz="3800" b="1" dirty="0" err="1"/>
              <a:t>đồng</a:t>
            </a:r>
            <a:r>
              <a:rPr lang="en-US" sz="3800" b="1" dirty="0"/>
              <a:t> </a:t>
            </a:r>
            <a:r>
              <a:rPr lang="en-US" sz="3800" b="1" dirty="0" err="1"/>
              <a:t>dạng</a:t>
            </a:r>
            <a:r>
              <a:rPr lang="en-US" sz="3800" b="1" dirty="0"/>
              <a:t> </a:t>
            </a:r>
            <a:r>
              <a:rPr lang="en-US" sz="3800" b="1" dirty="0" err="1"/>
              <a:t>Tiết</a:t>
            </a:r>
            <a:r>
              <a:rPr lang="en-US" sz="3800" b="1" dirty="0"/>
              <a:t> 2</a:t>
            </a:r>
            <a:endParaRPr lang="vi-VN" sz="3800" b="1" dirty="0"/>
          </a:p>
        </p:txBody>
      </p:sp>
      <p:pic>
        <p:nvPicPr>
          <p:cNvPr id="20"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595840">
            <a:off x="818535" y="7663985"/>
            <a:ext cx="2016426" cy="1880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17" presetClass="entr" presetSubtype="1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57475">
            <a:off x="-4229600" y="4984833"/>
            <a:ext cx="9144144" cy="116418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54650">
            <a:off x="12871252" y="-6056838"/>
            <a:ext cx="7771975" cy="10350088"/>
          </a:xfrm>
          <a:prstGeom prst="rect">
            <a:avLst/>
          </a:prstGeom>
        </p:spPr>
      </p:pic>
      <p:sp>
        <p:nvSpPr>
          <p:cNvPr id="4" name="AutoShape 4"/>
          <p:cNvSpPr/>
          <p:nvPr/>
        </p:nvSpPr>
        <p:spPr>
          <a:xfrm rot="-78937">
            <a:off x="1834594" y="1611292"/>
            <a:ext cx="14699941" cy="7191428"/>
          </a:xfrm>
          <a:prstGeom prst="rect">
            <a:avLst/>
          </a:prstGeom>
          <a:solidFill>
            <a:srgbClr val="FFCE6D"/>
          </a:solidFill>
        </p:spPr>
      </p:sp>
      <p:sp>
        <p:nvSpPr>
          <p:cNvPr id="5" name="AutoShape 5"/>
          <p:cNvSpPr/>
          <p:nvPr/>
        </p:nvSpPr>
        <p:spPr>
          <a:xfrm>
            <a:off x="2133600" y="1870280"/>
            <a:ext cx="14111322" cy="6695254"/>
          </a:xfrm>
          <a:prstGeom prst="rect">
            <a:avLst/>
          </a:prstGeom>
          <a:solidFill>
            <a:srgbClr val="F6F6E9"/>
          </a:solidFill>
        </p:spPr>
      </p:sp>
      <p:sp>
        <p:nvSpPr>
          <p:cNvPr id="6" name="TextBox 6"/>
          <p:cNvSpPr txBox="1"/>
          <p:nvPr/>
        </p:nvSpPr>
        <p:spPr>
          <a:xfrm>
            <a:off x="1869364" y="3042100"/>
            <a:ext cx="14630400" cy="3693319"/>
          </a:xfrm>
          <a:prstGeom prst="rect">
            <a:avLst/>
          </a:prstGeom>
        </p:spPr>
        <p:txBody>
          <a:bodyPr wrap="square" lIns="0" tIns="0" rIns="0" bIns="0" rtlCol="0" anchor="t">
            <a:spAutoFit/>
          </a:bodyPr>
          <a:lstStyle/>
          <a:p>
            <a:pPr marL="0" lvl="0" indent="0" algn="ctr">
              <a:lnSpc>
                <a:spcPct val="150000"/>
              </a:lnSpc>
              <a:spcBef>
                <a:spcPct val="0"/>
              </a:spcBef>
            </a:pPr>
            <a:r>
              <a:rPr lang="en-US" sz="8000" b="1" u="none" dirty="0">
                <a:solidFill>
                  <a:schemeClr val="accent2">
                    <a:lumMod val="50000"/>
                  </a:schemeClr>
                </a:solidFill>
                <a:latin typeface="Arial" panose="020B0604020202020204" pitchFamily="34" charset="0"/>
                <a:cs typeface="Arial" panose="020B0604020202020204" pitchFamily="34" charset="0"/>
              </a:rPr>
              <a:t>CẢM ƠN CÁC EM </a:t>
            </a:r>
          </a:p>
          <a:p>
            <a:pPr marL="0" lvl="0" indent="0" algn="ctr">
              <a:lnSpc>
                <a:spcPct val="150000"/>
              </a:lnSpc>
              <a:spcBef>
                <a:spcPct val="0"/>
              </a:spcBef>
            </a:pPr>
            <a:r>
              <a:rPr lang="en-US" sz="8000" b="1" u="none" dirty="0">
                <a:solidFill>
                  <a:schemeClr val="accent2">
                    <a:lumMod val="50000"/>
                  </a:schemeClr>
                </a:solidFill>
                <a:latin typeface="Arial" panose="020B0604020202020204" pitchFamily="34" charset="0"/>
                <a:cs typeface="Arial" panose="020B0604020202020204" pitchFamily="34" charset="0"/>
              </a:rPr>
              <a:t>ĐÃ THEO DÕI BÀI GIẢNG!</a:t>
            </a: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07110">
            <a:off x="-1527793" y="-7744881"/>
            <a:ext cx="7211280" cy="8973312"/>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77071">
            <a:off x="13776348" y="9564071"/>
            <a:ext cx="3752093" cy="1091518"/>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1058108">
            <a:off x="8443332" y="8050697"/>
            <a:ext cx="1505652" cy="5666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1476">
            <a:off x="10698579" y="676134"/>
            <a:ext cx="7519974" cy="9070145"/>
          </a:xfrm>
          <a:prstGeom prst="rect">
            <a:avLst/>
          </a:prstGeom>
        </p:spPr>
      </p:pic>
      <p:sp>
        <p:nvSpPr>
          <p:cNvPr id="3" name="AutoShape 3"/>
          <p:cNvSpPr/>
          <p:nvPr/>
        </p:nvSpPr>
        <p:spPr>
          <a:xfrm>
            <a:off x="1600200" y="1208963"/>
            <a:ext cx="14630400" cy="8004490"/>
          </a:xfrm>
          <a:prstGeom prst="rect">
            <a:avLst/>
          </a:prstGeom>
          <a:solidFill>
            <a:srgbClr val="F6F6E9"/>
          </a:solidFill>
        </p:spPr>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371600" y="952500"/>
            <a:ext cx="1294758" cy="1372094"/>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161544" y="7986232"/>
            <a:ext cx="1294758" cy="1372094"/>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341" y="7855343"/>
            <a:ext cx="3183749" cy="2227668"/>
          </a:xfrm>
          <a:prstGeom prst="rect">
            <a:avLst/>
          </a:prstGeom>
        </p:spPr>
      </p:pic>
      <p:sp>
        <p:nvSpPr>
          <p:cNvPr id="5" name="Rectangle 4"/>
          <p:cNvSpPr/>
          <p:nvPr/>
        </p:nvSpPr>
        <p:spPr>
          <a:xfrm>
            <a:off x="3124200" y="2388625"/>
            <a:ext cx="10738507" cy="3427541"/>
          </a:xfrm>
          <a:prstGeom prst="rect">
            <a:avLst/>
          </a:prstGeom>
        </p:spPr>
        <p:txBody>
          <a:bodyPr wrap="square">
            <a:spAutoFit/>
          </a:bodyPr>
          <a:lstStyle/>
          <a:p>
            <a:pPr algn="ctr">
              <a:lnSpc>
                <a:spcPct val="150000"/>
              </a:lnSpc>
              <a:spcAft>
                <a:spcPts val="0"/>
              </a:spcAft>
            </a:pPr>
            <a:r>
              <a:rPr lang="nn-NO" sz="7700" b="1" kern="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TAM GIÁC ĐỒNG DẠNG</a:t>
            </a:r>
            <a:endParaRPr lang="en-US" sz="7700" b="1" kern="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1533353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167465" y="281686"/>
            <a:ext cx="4287847" cy="1023353"/>
          </a:xfrm>
          <a:prstGeom prst="rect">
            <a:avLst/>
          </a:prstGeom>
        </p:spPr>
      </p:pic>
      <p:sp>
        <p:nvSpPr>
          <p:cNvPr id="7" name="Pentagon 6"/>
          <p:cNvSpPr/>
          <p:nvPr/>
        </p:nvSpPr>
        <p:spPr>
          <a:xfrm>
            <a:off x="468086" y="3314700"/>
            <a:ext cx="10134600" cy="3333438"/>
          </a:xfrm>
          <a:prstGeom prst="homePlate">
            <a:avLst/>
          </a:prstGeom>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lnSpc>
                <a:spcPct val="150000"/>
              </a:lnSpc>
            </a:pPr>
            <a:r>
              <a:rPr lang="en-US" sz="7500" b="1">
                <a:solidFill>
                  <a:schemeClr val="tx2"/>
                </a:solidFill>
                <a:latin typeface="Arial" panose="020B0604020202020204" pitchFamily="34" charset="0"/>
                <a:cs typeface="Arial" panose="020B0604020202020204" pitchFamily="34" charset="0"/>
              </a:rPr>
              <a:t>ĐỊNH NGHĨA</a:t>
            </a:r>
            <a:endParaRPr lang="en-US" sz="7500" b="1" dirty="0">
              <a:solidFill>
                <a:schemeClr val="tx2"/>
              </a:solidFill>
              <a:latin typeface="Arial" panose="020B0604020202020204" pitchFamily="34" charset="0"/>
              <a:cs typeface="Arial" panose="020B0604020202020204" pitchFamily="34" charset="0"/>
            </a:endParaRPr>
          </a:p>
        </p:txBody>
      </p:sp>
      <p:sp>
        <p:nvSpPr>
          <p:cNvPr id="4" name="Oval 3"/>
          <p:cNvSpPr/>
          <p:nvPr/>
        </p:nvSpPr>
        <p:spPr>
          <a:xfrm>
            <a:off x="10602686" y="3533619"/>
            <a:ext cx="2971800" cy="2895600"/>
          </a:xfrm>
          <a:prstGeom prst="ellipse">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8500" b="1">
                <a:latin typeface="Arial" panose="020B0604020202020204" pitchFamily="34" charset="0"/>
                <a:cs typeface="Arial" panose="020B0604020202020204" pitchFamily="34" charset="0"/>
              </a:rPr>
              <a:t>I</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3258800" y="5134031"/>
            <a:ext cx="5191069" cy="5191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99506591"/>
      </p:ext>
    </p:extLst>
  </p:cSld>
  <p:clrMapOvr>
    <a:masterClrMapping/>
  </p:clrMapOvr>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1442" y="671144"/>
            <a:ext cx="18106559" cy="8442434"/>
          </a:xfrm>
          <a:prstGeom prst="rect">
            <a:avLst/>
          </a:prstGeom>
        </p:spPr>
      </p:pic>
    </p:spTree>
    <p:extLst>
      <p:ext uri="{BB962C8B-B14F-4D97-AF65-F5344CB8AC3E}">
        <p14:creationId xmlns:p14="http://schemas.microsoft.com/office/powerpoint/2010/main" val="2483667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56823" y="1390918"/>
            <a:ext cx="16903521" cy="5495054"/>
          </a:xfrm>
          <a:prstGeom prst="rect">
            <a:avLst/>
          </a:prstGeom>
        </p:spPr>
      </p:pic>
    </p:spTree>
    <p:extLst>
      <p:ext uri="{BB962C8B-B14F-4D97-AF65-F5344CB8AC3E}">
        <p14:creationId xmlns:p14="http://schemas.microsoft.com/office/powerpoint/2010/main" val="2932556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07495" y="5001328"/>
            <a:ext cx="16101710" cy="3475700"/>
          </a:xfrm>
          <a:prstGeom prst="rect">
            <a:avLst/>
          </a:prstGeom>
        </p:spPr>
      </p:pic>
      <p:pic>
        <p:nvPicPr>
          <p:cNvPr id="3" name="Picture 2"/>
          <p:cNvPicPr>
            <a:picLocks noChangeAspect="1"/>
          </p:cNvPicPr>
          <p:nvPr/>
        </p:nvPicPr>
        <p:blipFill>
          <a:blip r:embed="rId3"/>
          <a:stretch>
            <a:fillRect/>
          </a:stretch>
        </p:blipFill>
        <p:spPr>
          <a:xfrm>
            <a:off x="3803074" y="857250"/>
            <a:ext cx="7995155" cy="4088244"/>
          </a:xfrm>
          <a:prstGeom prst="rect">
            <a:avLst/>
          </a:prstGeom>
        </p:spPr>
      </p:pic>
    </p:spTree>
    <p:extLst>
      <p:ext uri="{BB962C8B-B14F-4D97-AF65-F5344CB8AC3E}">
        <p14:creationId xmlns:p14="http://schemas.microsoft.com/office/powerpoint/2010/main" val="433154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53615" y="226790"/>
            <a:ext cx="14987588" cy="4757334"/>
          </a:xfrm>
          <a:prstGeom prst="rect">
            <a:avLst/>
          </a:prstGeom>
        </p:spPr>
      </p:pic>
      <p:pic>
        <p:nvPicPr>
          <p:cNvPr id="5" name="Picture 4"/>
          <p:cNvPicPr>
            <a:picLocks noChangeAspect="1"/>
          </p:cNvPicPr>
          <p:nvPr/>
        </p:nvPicPr>
        <p:blipFill>
          <a:blip r:embed="rId3"/>
          <a:stretch>
            <a:fillRect/>
          </a:stretch>
        </p:blipFill>
        <p:spPr>
          <a:xfrm>
            <a:off x="1284467" y="2348382"/>
            <a:ext cx="9344025" cy="4972050"/>
          </a:xfrm>
          <a:prstGeom prst="rect">
            <a:avLst/>
          </a:prstGeom>
        </p:spPr>
      </p:pic>
    </p:spTree>
    <p:extLst>
      <p:ext uri="{BB962C8B-B14F-4D97-AF65-F5344CB8AC3E}">
        <p14:creationId xmlns:p14="http://schemas.microsoft.com/office/powerpoint/2010/main" val="247728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01146" y="614664"/>
            <a:ext cx="16460655" cy="4409673"/>
          </a:xfrm>
          <a:prstGeom prst="rect">
            <a:avLst/>
          </a:prstGeom>
        </p:spPr>
      </p:pic>
      <p:pic>
        <p:nvPicPr>
          <p:cNvPr id="5" name="Picture 4"/>
          <p:cNvPicPr>
            <a:picLocks noChangeAspect="1"/>
          </p:cNvPicPr>
          <p:nvPr/>
        </p:nvPicPr>
        <p:blipFill>
          <a:blip r:embed="rId3"/>
          <a:stretch>
            <a:fillRect/>
          </a:stretch>
        </p:blipFill>
        <p:spPr>
          <a:xfrm>
            <a:off x="2465701" y="4511428"/>
            <a:ext cx="9707771" cy="1689749"/>
          </a:xfrm>
          <a:prstGeom prst="rect">
            <a:avLst/>
          </a:prstGeom>
        </p:spPr>
      </p:pic>
    </p:spTree>
    <p:extLst>
      <p:ext uri="{BB962C8B-B14F-4D97-AF65-F5344CB8AC3E}">
        <p14:creationId xmlns:p14="http://schemas.microsoft.com/office/powerpoint/2010/main" val="36264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5009</TotalTime>
  <Words>880</Words>
  <Application>Microsoft Office PowerPoint</Application>
  <PresentationFormat>Custom</PresentationFormat>
  <Paragraphs>81</Paragraphs>
  <Slides>23</Slides>
  <Notes>3</Notes>
  <HiddenSlides>0</HiddenSlides>
  <MMClips>10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Cambria Math</vt:lpstr>
      <vt:lpstr>Calibri Light</vt:lpstr>
      <vt:lpstr>Arial</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Dell I5</cp:lastModifiedBy>
  <cp:revision>218</cp:revision>
  <dcterms:created xsi:type="dcterms:W3CDTF">2006-08-16T00:00:00Z</dcterms:created>
  <dcterms:modified xsi:type="dcterms:W3CDTF">2025-03-30T08:28:14Z</dcterms:modified>
  <dc:identifier>DAFARKD_w7U</dc:identifier>
</cp:coreProperties>
</file>