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19"/>
  </p:notesMasterIdLst>
  <p:sldIdLst>
    <p:sldId id="256" r:id="rId4"/>
    <p:sldId id="274" r:id="rId5"/>
    <p:sldId id="257" r:id="rId6"/>
    <p:sldId id="395" r:id="rId7"/>
    <p:sldId id="421" r:id="rId8"/>
    <p:sldId id="397" r:id="rId9"/>
    <p:sldId id="424" r:id="rId10"/>
    <p:sldId id="404" r:id="rId11"/>
    <p:sldId id="260" r:id="rId12"/>
    <p:sldId id="429" r:id="rId13"/>
    <p:sldId id="431" r:id="rId14"/>
    <p:sldId id="434" r:id="rId15"/>
    <p:sldId id="357" r:id="rId16"/>
    <p:sldId id="261" r:id="rId17"/>
    <p:sldId id="265" r:id="rId18"/>
  </p:sldIdLst>
  <p:sldSz cx="18288000" cy="10287000"/>
  <p:notesSz cx="6858000" cy="9144000"/>
  <p:embeddedFontLst>
    <p:embeddedFont>
      <p:font typeface="等线 Light" panose="02010600030101010101" pitchFamily="2" charset="-122"/>
      <p:regular r:id="rId20"/>
    </p:embeddedFont>
    <p:embeddedFont>
      <p:font typeface="Cambria Math" panose="02040503050406030204" pitchFamily="18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3A3568-5D6B-4628-8E5E-F4CA02B7B6C4}">
          <p14:sldIdLst>
            <p14:sldId id="256"/>
            <p14:sldId id="274"/>
            <p14:sldId id="257"/>
            <p14:sldId id="395"/>
            <p14:sldId id="421"/>
            <p14:sldId id="397"/>
            <p14:sldId id="424"/>
            <p14:sldId id="404"/>
            <p14:sldId id="260"/>
            <p14:sldId id="429"/>
            <p14:sldId id="431"/>
            <p14:sldId id="434"/>
            <p14:sldId id="357"/>
            <p14:sldId id="261"/>
            <p14:sldId id="265"/>
          </p14:sldIdLst>
        </p14:section>
        <p14:section name="Untitled Section" id="{F60D2743-741A-44DC-97EB-1AC069DD433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B54A24"/>
    <a:srgbClr val="FFCC66"/>
    <a:srgbClr val="FFFF99"/>
    <a:srgbClr val="E8734A"/>
    <a:srgbClr val="A05B3D"/>
    <a:srgbClr val="B094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BBC7F5-0044-4A1A-A605-28FD9D802D6B}" type="datetimeFigureOut">
              <a:rPr lang="en-US" smtClean="0"/>
              <a:t>3/30/2025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42A09-C99B-4EC5-BBF0-5B4765541B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0427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559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3640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5423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A42A09-C99B-4EC5-BBF0-5B4765541B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4988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06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154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48659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1382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42A09-C99B-4EC5-BBF0-5B4765541B98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82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403062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16" indent="0" algn="ctr">
              <a:buNone/>
              <a:defRPr sz="3000"/>
            </a:lvl2pPr>
            <a:lvl3pPr marL="1371636" indent="0" algn="ctr">
              <a:buNone/>
              <a:defRPr sz="2700"/>
            </a:lvl3pPr>
            <a:lvl4pPr marL="2057452" indent="0" algn="ctr">
              <a:buNone/>
              <a:defRPr sz="2400"/>
            </a:lvl4pPr>
            <a:lvl5pPr marL="2743268" indent="0" algn="ctr">
              <a:buNone/>
              <a:defRPr sz="2400"/>
            </a:lvl5pPr>
            <a:lvl6pPr marL="3429088" indent="0" algn="ctr">
              <a:buNone/>
              <a:defRPr sz="2400"/>
            </a:lvl6pPr>
            <a:lvl7pPr marL="4114904" indent="0" algn="ctr">
              <a:buNone/>
              <a:defRPr sz="2400"/>
            </a:lvl7pPr>
            <a:lvl8pPr marL="4800720" indent="0" algn="ctr">
              <a:buNone/>
              <a:defRPr sz="2400"/>
            </a:lvl8pPr>
            <a:lvl9pPr marL="5486536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2025/3/30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95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2025/3/30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814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6" y="2564613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6" y="6884201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1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3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8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9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7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5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2025/3/30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724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2025/3/30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255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7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6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2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8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7" y="3757619"/>
            <a:ext cx="77366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5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6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2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8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5" y="3757619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2025/3/30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365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2025/3/30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3164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2025/3/30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973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8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6" indent="0">
              <a:buNone/>
              <a:defRPr sz="2100"/>
            </a:lvl2pPr>
            <a:lvl3pPr marL="1371636" indent="0">
              <a:buNone/>
              <a:defRPr sz="1800"/>
            </a:lvl3pPr>
            <a:lvl4pPr marL="2057452" indent="0">
              <a:buNone/>
              <a:defRPr sz="1500"/>
            </a:lvl4pPr>
            <a:lvl5pPr marL="2743268" indent="0">
              <a:buNone/>
              <a:defRPr sz="1500"/>
            </a:lvl5pPr>
            <a:lvl6pPr marL="3429088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6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2025/3/30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61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16" indent="0">
              <a:buNone/>
              <a:defRPr sz="4200"/>
            </a:lvl2pPr>
            <a:lvl3pPr marL="1371636" indent="0">
              <a:buNone/>
              <a:defRPr sz="3600"/>
            </a:lvl3pPr>
            <a:lvl4pPr marL="2057452" indent="0">
              <a:buNone/>
              <a:defRPr sz="3000"/>
            </a:lvl4pPr>
            <a:lvl5pPr marL="2743268" indent="0">
              <a:buNone/>
              <a:defRPr sz="3000"/>
            </a:lvl5pPr>
            <a:lvl6pPr marL="3429088" indent="0">
              <a:buNone/>
              <a:defRPr sz="3000"/>
            </a:lvl6pPr>
            <a:lvl7pPr marL="4114904" indent="0">
              <a:buNone/>
              <a:defRPr sz="3000"/>
            </a:lvl7pPr>
            <a:lvl8pPr marL="4800720" indent="0">
              <a:buNone/>
              <a:defRPr sz="3000"/>
            </a:lvl8pPr>
            <a:lvl9pPr marL="5486536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8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6" indent="0">
              <a:buNone/>
              <a:defRPr sz="2100"/>
            </a:lvl2pPr>
            <a:lvl3pPr marL="1371636" indent="0">
              <a:buNone/>
              <a:defRPr sz="1800"/>
            </a:lvl3pPr>
            <a:lvl4pPr marL="2057452" indent="0">
              <a:buNone/>
              <a:defRPr sz="1500"/>
            </a:lvl4pPr>
            <a:lvl5pPr marL="2743268" indent="0">
              <a:buNone/>
              <a:defRPr sz="1500"/>
            </a:lvl5pPr>
            <a:lvl6pPr marL="3429088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6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2025/3/30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5980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2025/3/30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592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93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5" y="547693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23A3EFB-E5A4-4F85-84D0-3F54949E58B5}" type="datetimeFigureOut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2025/3/30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7D41E1E3-0430-46C2-B0D3-2490A70B1299}" type="slidenum">
              <a:rPr lang="zh-CN" altLang="en-US" kern="0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zh-CN" altLang="en-US" kern="0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991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60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4" indent="0" algn="ctr">
              <a:buNone/>
              <a:defRPr sz="3000"/>
            </a:lvl2pPr>
            <a:lvl3pPr marL="1371670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6" indent="0" algn="ctr">
              <a:buNone/>
              <a:defRPr sz="2400"/>
            </a:lvl5pPr>
            <a:lvl6pPr marL="3429172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3/30/2025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86012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3/30/2025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31226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9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7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3/30/2025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1747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3/30/2025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23639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7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4" indent="0">
              <a:buNone/>
              <a:defRPr sz="3000" b="1"/>
            </a:lvl2pPr>
            <a:lvl3pPr marL="1371670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6" indent="0">
              <a:buNone/>
              <a:defRPr sz="2400" b="1"/>
            </a:lvl5pPr>
            <a:lvl6pPr marL="3429172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4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7" y="3757617"/>
            <a:ext cx="77366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3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4" indent="0">
              <a:buNone/>
              <a:defRPr sz="3000" b="1"/>
            </a:lvl2pPr>
            <a:lvl3pPr marL="1371670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6" indent="0">
              <a:buNone/>
              <a:defRPr sz="2400" b="1"/>
            </a:lvl5pPr>
            <a:lvl6pPr marL="3429172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4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3" y="3757617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3/30/2025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48598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3/30/2025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3207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3/30/2025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2615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6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4" indent="0">
              <a:buNone/>
              <a:defRPr sz="2100"/>
            </a:lvl2pPr>
            <a:lvl3pPr marL="1371670" indent="0">
              <a:buNone/>
              <a:defRPr sz="1800"/>
            </a:lvl3pPr>
            <a:lvl4pPr marL="2057504" indent="0">
              <a:buNone/>
              <a:defRPr sz="1500"/>
            </a:lvl4pPr>
            <a:lvl5pPr marL="2743336" indent="0">
              <a:buNone/>
              <a:defRPr sz="1500"/>
            </a:lvl5pPr>
            <a:lvl6pPr marL="3429172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4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3/30/2025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3961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4" indent="0">
              <a:buNone/>
              <a:defRPr sz="4200"/>
            </a:lvl2pPr>
            <a:lvl3pPr marL="1371670" indent="0">
              <a:buNone/>
              <a:defRPr sz="3600"/>
            </a:lvl3pPr>
            <a:lvl4pPr marL="2057504" indent="0">
              <a:buNone/>
              <a:defRPr sz="3000"/>
            </a:lvl4pPr>
            <a:lvl5pPr marL="2743336" indent="0">
              <a:buNone/>
              <a:defRPr sz="3000"/>
            </a:lvl5pPr>
            <a:lvl6pPr marL="3429172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4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6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4" indent="0">
              <a:buNone/>
              <a:defRPr sz="2100"/>
            </a:lvl2pPr>
            <a:lvl3pPr marL="1371670" indent="0">
              <a:buNone/>
              <a:defRPr sz="1800"/>
            </a:lvl3pPr>
            <a:lvl4pPr marL="2057504" indent="0">
              <a:buNone/>
              <a:defRPr sz="1500"/>
            </a:lvl4pPr>
            <a:lvl5pPr marL="2743336" indent="0">
              <a:buNone/>
              <a:defRPr sz="1500"/>
            </a:lvl5pPr>
            <a:lvl6pPr marL="3429172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4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3/30/2025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108286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3/30/2025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39090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1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3" y="547691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2B8C012C-B1B7-47F6-B168-A941E97A73A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3/30/2025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828800">
              <a:buClr>
                <a:srgbClr val="000000"/>
              </a:buClr>
              <a:defRPr/>
            </a:pPr>
            <a:fld id="{91EC7793-07B9-4429-92E8-8730EA770269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828800">
                <a:buClr>
                  <a:srgbClr val="000000"/>
                </a:buClr>
                <a:defRPr/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031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3/30/2025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3/30/2025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defTabSz="1828800">
              <a:defRPr/>
            </a:pPr>
            <a:fld id="{723A3EFB-E5A4-4F85-84D0-3F54949E58B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defRPr/>
              </a:pPr>
              <a:t>2025/3/30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defTabSz="182880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defTabSz="1828800">
              <a:defRPr/>
            </a:pPr>
            <a:fld id="{7D41E1E3-0430-46C2-B0D3-2490A70B129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8922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137163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8" indent="-342908" algn="l" defTabSz="137163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10287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1714544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2400360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308617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377199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812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6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44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52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8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904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72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5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defRPr/>
            </a:pPr>
            <a:fld id="{2B8C012C-B1B7-47F6-B168-A941E97A73A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defRPr/>
              </a:pPr>
              <a:t>3/30/2025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8800">
              <a:defRPr/>
            </a:pPr>
            <a:fld id="{91EC7793-07B9-4429-92E8-8730EA770269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182880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5639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7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6" indent="-342916" algn="l" defTabSz="137167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2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4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90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6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2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7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6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2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jp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2.png"/><Relationship Id="rId5" Type="http://schemas.microsoft.com/office/2007/relationships/media" Target="../media/media4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6.jpe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2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73.png"/><Relationship Id="rId5" Type="http://schemas.microsoft.com/office/2007/relationships/media" Target="../media/media4.mp3"/><Relationship Id="rId10" Type="http://schemas.openxmlformats.org/officeDocument/2006/relationships/notesSlide" Target="../notesSlides/notesSlide8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41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41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0600" y="1333500"/>
            <a:ext cx="16230600" cy="5791200"/>
            <a:chOff x="0" y="0"/>
            <a:chExt cx="13383902" cy="6786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83902" cy="6786204"/>
            </a:xfrm>
            <a:custGeom>
              <a:avLst/>
              <a:gdLst/>
              <a:ahLst/>
              <a:cxnLst/>
              <a:rect l="l" t="t" r="r" b="b"/>
              <a:pathLst>
                <a:path w="13383902" h="6786204">
                  <a:moveTo>
                    <a:pt x="13259442" y="6786204"/>
                  </a:moveTo>
                  <a:lnTo>
                    <a:pt x="124460" y="6786204"/>
                  </a:lnTo>
                  <a:cubicBezTo>
                    <a:pt x="55880" y="6786204"/>
                    <a:pt x="0" y="6730323"/>
                    <a:pt x="0" y="66617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259442" y="0"/>
                  </a:lnTo>
                  <a:cubicBezTo>
                    <a:pt x="13328022" y="0"/>
                    <a:pt x="13383902" y="55880"/>
                    <a:pt x="13383902" y="124460"/>
                  </a:cubicBezTo>
                  <a:lnTo>
                    <a:pt x="13383902" y="6661744"/>
                  </a:lnTo>
                  <a:cubicBezTo>
                    <a:pt x="13383902" y="6730324"/>
                    <a:pt x="13328022" y="6786204"/>
                    <a:pt x="13259442" y="6786204"/>
                  </a:cubicBez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133600" y="2177226"/>
            <a:ext cx="13889580" cy="303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</a:p>
        </p:txBody>
      </p:sp>
      <p:pic>
        <p:nvPicPr>
          <p:cNvPr id="9" name="Picture 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334901" y="6550122"/>
            <a:ext cx="6267300" cy="3736877"/>
          </a:xfrm>
          <a:prstGeom prst="rect">
            <a:avLst/>
          </a:prstGeom>
        </p:spPr>
      </p:pic>
      <p:pic>
        <p:nvPicPr>
          <p:cNvPr id="10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04800" y="5981700"/>
            <a:ext cx="7315200" cy="40827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ageCurlDouble"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718"/>
            <a:ext cx="18288000" cy="1097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48" y="1035587"/>
            <a:ext cx="6191476" cy="6169446"/>
          </a:xfrm>
          <a:prstGeom prst="rect">
            <a:avLst/>
          </a:prstGeom>
        </p:spPr>
      </p:pic>
      <p:pic>
        <p:nvPicPr>
          <p:cNvPr id="7" name="Nhac-nen-ai-la-trieu-ph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67094" y="124628"/>
            <a:ext cx="842332" cy="84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28043"/>
      </p:ext>
    </p:extLst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60" y="8370758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47581" y="5456646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16360" y="2068256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13663" y="955417"/>
            <a:ext cx="16308286" cy="248950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657439" y="1104900"/>
                <a:ext cx="1487796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R="3048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1</a:t>
                </a:r>
                <a:r>
                  <a:rPr lang="vi-VN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Hãy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chọn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đúng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r>
                  <a:rPr lang="en-US" sz="4000" dirty="0">
                    <a:solidFill>
                      <a:schemeClr val="bg1"/>
                    </a:solidFill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𝛥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𝐴𝐵𝐶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𝐼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𝐾</m:t>
                    </m:r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lần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lượt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là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trung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điểm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của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và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=8 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cm,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=7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cm. Ta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:</a:t>
                </a:r>
                <a:endParaRPr lang="en-US" sz="4000" dirty="0">
                  <a:solidFill>
                    <a:schemeClr val="bg1"/>
                  </a:solidFill>
                  <a:latin typeface="Arial (Body)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7439" y="1104900"/>
                <a:ext cx="14877961" cy="1824923"/>
              </a:xfrm>
              <a:prstGeom prst="rect">
                <a:avLst/>
              </a:prstGeom>
              <a:blipFill>
                <a:blip r:embed="rId11"/>
                <a:stretch>
                  <a:fillRect l="-1475" r="-118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56891" y="4437793"/>
            <a:ext cx="8254174" cy="203770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67805" y="7328887"/>
            <a:ext cx="8254174" cy="202012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80364" y="4974540"/>
            <a:ext cx="7317452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A. </a:t>
            </a:r>
            <a:r>
              <a:rPr lang="en-US" sz="40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IK = 4 cm</a:t>
            </a: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9314926" y="7892671"/>
            <a:ext cx="7982474" cy="82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D.</a:t>
            </a:r>
            <a:r>
              <a:rPr lang="vi-VN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IK = 14 cm</a:t>
            </a:r>
            <a:endParaRPr lang="en-US" sz="400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67805" y="4381500"/>
            <a:ext cx="8254174" cy="209558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56891" y="7336685"/>
            <a:ext cx="8254174" cy="206814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263839" y="4938550"/>
            <a:ext cx="7676926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C.</a:t>
            </a:r>
            <a:r>
              <a:rPr lang="vi-VN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IK = 4,5 cm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56630" y="7892671"/>
            <a:ext cx="7535888" cy="82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</a:t>
            </a:r>
            <a:r>
              <a:rPr lang="vi-VN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IK = 3,5 cm</a:t>
            </a:r>
            <a:endParaRPr lang="en-US" sz="4000" dirty="0">
              <a:solidFill>
                <a:prstClr val="white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12957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22180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304358" y="31112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288002" y="4598529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189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0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0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4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6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2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5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6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9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8640128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830831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0" y="2447538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30016" y="754902"/>
            <a:ext cx="16308286" cy="325230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2057400" y="1255820"/>
                <a:ext cx="9618008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1828800">
                  <a:lnSpc>
                    <a:spcPct val="150000"/>
                  </a:lnSpc>
                  <a:defRPr/>
                </a:pPr>
                <a:r>
                  <a:rPr lang="vi-VN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2</a:t>
                </a:r>
                <a:r>
                  <a:rPr lang="vi-VN" sz="4000" b="1" dirty="0">
                    <a:solidFill>
                      <a:schemeClr val="bg1"/>
                    </a:solidFill>
                    <a:latin typeface="Arial (Body)"/>
                    <a:cs typeface="Arial" panose="020B0604020202020204" pitchFamily="34" charset="0"/>
                    <a:sym typeface="Arial"/>
                  </a:rPr>
                  <a:t>.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Chọn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câu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đúng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. Cho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hình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vẽ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sau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.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Đường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trung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bình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của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tam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:r>
                  <a:rPr lang="fr-FR" sz="4000" dirty="0" err="1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giác</a:t>
                </a:r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fr-FR" sz="4000" dirty="0">
                    <a:solidFill>
                      <a:schemeClr val="bg1"/>
                    </a:solidFill>
                    <a:latin typeface="Arial (Body)"/>
                    <a:ea typeface="Arial" panose="020B0604020202020204" pitchFamily="34" charset="0"/>
                  </a:rPr>
                  <a:t> là:</a:t>
                </a:r>
                <a:endParaRPr lang="en-US" sz="4000" kern="0" dirty="0">
                  <a:solidFill>
                    <a:schemeClr val="bg1"/>
                  </a:solidFill>
                  <a:latin typeface="Arial (Body)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255820"/>
                <a:ext cx="9618008" cy="1824923"/>
              </a:xfrm>
              <a:prstGeom prst="rect">
                <a:avLst/>
              </a:prstGeom>
              <a:blipFill>
                <a:blip r:embed="rId11"/>
                <a:stretch>
                  <a:fillRect l="-2283" r="-2283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084159" y="7724279"/>
            <a:ext cx="8254174" cy="18317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73245" y="4923062"/>
            <a:ext cx="8254174" cy="18418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555048" y="8191500"/>
            <a:ext cx="8014788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D.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Cả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A, B, C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đều</a:t>
            </a:r>
            <a:r>
              <a:rPr lang="en-US" sz="4000" dirty="0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7" name="cau hoi c">
            <a:extLst>
              <a:ext uri="{FF2B5EF4-FFF2-40B4-BE49-F238E27FC236}">
                <a16:creationId xmlns:a16="http://schemas.microsoft.com/office/drawing/2014/main" id="{D96707EC-5A82-4050-B897-6DBAB63AC957}"/>
              </a:ext>
            </a:extLst>
          </p:cNvPr>
          <p:cNvSpPr txBox="1"/>
          <p:nvPr/>
        </p:nvSpPr>
        <p:spPr>
          <a:xfrm>
            <a:off x="1163682" y="5342596"/>
            <a:ext cx="7019084" cy="823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 (Body)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A.</a:t>
            </a:r>
            <a:r>
              <a:rPr lang="vi-VN" sz="4000" dirty="0">
                <a:solidFill>
                  <a:srgbClr val="FFC000"/>
                </a:solidFill>
                <a:latin typeface="Arial (Body)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>
                <a:solidFill>
                  <a:prstClr val="white"/>
                </a:solidFill>
                <a:latin typeface="Arial (Body)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DE</a:t>
            </a:r>
            <a:endParaRPr lang="en-US" sz="4000" dirty="0">
              <a:solidFill>
                <a:prstClr val="white"/>
              </a:solidFill>
              <a:latin typeface="Arial (Body)"/>
              <a:cs typeface="Arial"/>
              <a:sym typeface="Arial"/>
            </a:endParaRPr>
          </a:p>
        </p:txBody>
      </p:sp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84159" y="4914900"/>
            <a:ext cx="8254174" cy="18578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73245" y="7720799"/>
            <a:ext cx="8254174" cy="185906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defRPr/>
            </a:pPr>
            <a:endParaRPr lang="en-US" sz="40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555048" y="5364102"/>
            <a:ext cx="7020216" cy="80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C.</a:t>
            </a:r>
            <a:r>
              <a:rPr lang="vi-VN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4000" dirty="0">
                <a:solidFill>
                  <a:prstClr val="white"/>
                </a:solidFill>
                <a:latin typeface="Arial (Body)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DF</a:t>
            </a:r>
            <a:endParaRPr lang="en-US" sz="4000" dirty="0">
              <a:solidFill>
                <a:prstClr val="white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1163683" y="8201309"/>
            <a:ext cx="7104098" cy="843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indent="-514376" algn="just" defTabSz="1828800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lang="en-US" sz="4000" dirty="0">
                <a:solidFill>
                  <a:srgbClr val="FFC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 </a:t>
            </a:r>
            <a:r>
              <a:rPr lang="en-US" sz="4000" dirty="0">
                <a:solidFill>
                  <a:prstClr val="white"/>
                </a:solidFill>
                <a:latin typeface="Arial (Body)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EF</a:t>
            </a:r>
            <a:endParaRPr lang="en-US" sz="4000" dirty="0">
              <a:solidFill>
                <a:schemeClr val="bg1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17372" y="12957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17372" y="22180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33728" y="31112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33728" y="4677141"/>
            <a:ext cx="731046" cy="731046"/>
          </a:xfrm>
          <a:prstGeom prst="rect">
            <a:avLst/>
          </a:prstGeom>
        </p:spPr>
      </p:pic>
      <p:pic>
        <p:nvPicPr>
          <p:cNvPr id="2" name="Picture 1" descr="Trắc nghiệm Đường trung bình của tam giác, của hình thang có đáp án - Toán lớp 8 (ảnh 4)">
            <a:extLst>
              <a:ext uri="{FF2B5EF4-FFF2-40B4-BE49-F238E27FC236}">
                <a16:creationId xmlns:a16="http://schemas.microsoft.com/office/drawing/2014/main" id="{EBF7839C-24E4-3819-F27E-47415C7B6D0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4780" y="898484"/>
            <a:ext cx="3565472" cy="29617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0459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8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4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6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7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0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1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8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9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222216" y="629890"/>
            <a:ext cx="5334000" cy="991459"/>
            <a:chOff x="0" y="216224"/>
            <a:chExt cx="5758833" cy="1105312"/>
          </a:xfrm>
        </p:grpSpPr>
        <p:sp>
          <p:nvSpPr>
            <p:cNvPr id="13" name="Pentagon 12"/>
            <p:cNvSpPr/>
            <p:nvPr/>
          </p:nvSpPr>
          <p:spPr>
            <a:xfrm>
              <a:off x="0" y="216224"/>
              <a:ext cx="5758833" cy="1105312"/>
            </a:xfrm>
            <a:prstGeom prst="homePlate">
              <a:avLst/>
            </a:prstGeom>
            <a:solidFill>
              <a:srgbClr val="FFCC6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206347" y="217182"/>
              <a:ext cx="5047413" cy="9755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3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kumimoji="0" lang="fr-FR" sz="3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5 (SGK – tr.165)</a:t>
              </a:r>
              <a:endPara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44300" y="3924300"/>
            <a:ext cx="5703980" cy="43837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4230" y="8952772"/>
            <a:ext cx="1143000" cy="914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28740" y="748713"/>
                <a:ext cx="16021363" cy="26154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						</a:t>
                </a:r>
                <a:r>
                  <a:rPr lang="pt-BR" sz="38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Trong Hình 36, ba cạnh màu vàng </a:t>
                </a:r>
                <a14:m>
                  <m:oMath xmlns:m="http://schemas.openxmlformats.org/officeDocument/2006/math"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</m:t>
                    </m:r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𝐶𝐴</m:t>
                    </m:r>
                  </m:oMath>
                </a14:m>
                <a:r>
                  <a:rPr lang="pt-BR" sz="38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gợi nên hình ảnh tam giác </a:t>
                </a:r>
                <a14:m>
                  <m:oMath xmlns:m="http://schemas.openxmlformats.org/officeDocument/2006/math"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pt-BR" sz="38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và đoạn thẳng màu xanh </a:t>
                </a:r>
                <a14:m>
                  <m:oMath xmlns:m="http://schemas.openxmlformats.org/officeDocument/2006/math">
                    <m:r>
                      <a:rPr lang="pt-BR" sz="38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pt-BR" sz="38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là một đường trung bình của tam giác đó. Bạn Duyên đứng ở phía dưới đo </a:t>
                </a:r>
                <a:endParaRPr lang="vi-VN" sz="3800" dirty="0"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40" y="748713"/>
                <a:ext cx="16021363" cy="2615460"/>
              </a:xfrm>
              <a:prstGeom prst="rect">
                <a:avLst/>
              </a:prstGeom>
              <a:blipFill>
                <a:blip r:embed="rId5"/>
                <a:stretch>
                  <a:fillRect l="-1256" r="-1256" b="-8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B9767C-7037-B9FB-157B-E7EBA76F3CF6}"/>
                  </a:ext>
                </a:extLst>
              </p:cNvPr>
              <p:cNvSpPr txBox="1"/>
              <p:nvPr/>
            </p:nvSpPr>
            <p:spPr>
              <a:xfrm>
                <a:off x="996656" y="3482137"/>
                <a:ext cx="10252565" cy="43837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kumimoji="0" lang="pt-BR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khoảng cách giữa hai chân cột số 1 và 2, từ đó ước lượng được độ dài đoạn thẳng </a:t>
                </a:r>
                <a14:m>
                  <m:oMath xmlns:m="http://schemas.openxmlformats.org/officeDocument/2006/math">
                    <m:r>
                      <a:rPr kumimoji="0" lang="pt-B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kumimoji="0" lang="pt-BR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 khoảng </a:t>
                </a:r>
                <a14:m>
                  <m:oMath xmlns:m="http://schemas.openxmlformats.org/officeDocument/2006/math">
                    <m:r>
                      <a:rPr kumimoji="0" lang="pt-B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4,5 </m:t>
                    </m:r>
                    <m:r>
                      <a:rPr kumimoji="0" lang="pt-B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kumimoji="0" lang="pt-BR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. Khoảng cách giữa hai mép dưới của mái được tính bằng độ dài đoạn thẳng </a:t>
                </a:r>
                <a14:m>
                  <m:oMath xmlns:m="http://schemas.openxmlformats.org/officeDocument/2006/math">
                    <m:r>
                      <a:rPr kumimoji="0" lang="pt-BR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kumimoji="0" lang="pt-BR" sz="3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+mn-cs"/>
                  </a:rPr>
                  <a:t>. Hỏi khoảng cách đó khoảng bao nhiêu mét?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0B9767C-7037-B9FB-157B-E7EBA76F3C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656" y="3482137"/>
                <a:ext cx="10252565" cy="4383701"/>
              </a:xfrm>
              <a:prstGeom prst="rect">
                <a:avLst/>
              </a:prstGeom>
              <a:blipFill>
                <a:blip r:embed="rId6"/>
                <a:stretch>
                  <a:fillRect l="-1962" r="-3092" b="-4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99D6C39B-3757-F169-AF6D-93794A1B7761}"/>
              </a:ext>
            </a:extLst>
          </p:cNvPr>
          <p:cNvSpPr/>
          <p:nvPr/>
        </p:nvSpPr>
        <p:spPr>
          <a:xfrm>
            <a:off x="1039720" y="8095224"/>
            <a:ext cx="124269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555F01-BCC5-F7DB-1283-AFB0FA840F17}"/>
                  </a:ext>
                </a:extLst>
              </p:cNvPr>
              <p:cNvSpPr txBox="1"/>
              <p:nvPr/>
            </p:nvSpPr>
            <p:spPr>
              <a:xfrm>
                <a:off x="2376313" y="8795118"/>
                <a:ext cx="13715999" cy="8611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Do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</m:oMath>
                </a14:m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là </a:t>
                </a:r>
                <a:r>
                  <a:rPr lang="fr-FR" sz="38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đường</a:t>
                </a: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trung</a:t>
                </a: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bình</a:t>
                </a: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của</a:t>
                </a: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fr-FR" sz="3800" dirty="0" err="1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nên</a:t>
                </a:r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</m:t>
                    </m:r>
                  </m:oMath>
                </a14:m>
                <a:r>
                  <a:rPr lang="fr-FR" sz="3800" dirty="0">
                    <a:effectLst/>
                    <a:latin typeface="Arial (Body)"/>
                    <a:ea typeface="Calibri" panose="020F0502020204030204" pitchFamily="34" charset="0"/>
                    <a:cs typeface="Times New Roman" panose="02020603050405020304" pitchFamily="18" charset="0"/>
                  </a:rPr>
                  <a:t>m</a:t>
                </a:r>
                <a:endParaRPr lang="en-US" sz="3800" dirty="0">
                  <a:effectLst/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D555F01-BCC5-F7DB-1283-AFB0FA840F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6313" y="8795118"/>
                <a:ext cx="13715999" cy="861133"/>
              </a:xfrm>
              <a:prstGeom prst="rect">
                <a:avLst/>
              </a:prstGeom>
              <a:blipFill>
                <a:blip r:embed="rId7"/>
                <a:stretch>
                  <a:fillRect l="-1467" b="-27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6016740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-457200" y="9258300"/>
            <a:ext cx="19278600" cy="2286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0" name="Group 2"/>
          <p:cNvGrpSpPr/>
          <p:nvPr/>
        </p:nvGrpSpPr>
        <p:grpSpPr>
          <a:xfrm>
            <a:off x="-1179379" y="-38100"/>
            <a:ext cx="20834242" cy="2157663"/>
            <a:chOff x="0" y="0"/>
            <a:chExt cx="3762534" cy="328484"/>
          </a:xfrm>
        </p:grpSpPr>
        <p:sp>
          <p:nvSpPr>
            <p:cNvPr id="31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62400" y="647700"/>
            <a:ext cx="1082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17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304431" y="641168"/>
            <a:ext cx="1828800" cy="204439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33400" y="3320402"/>
            <a:ext cx="5411428" cy="4108061"/>
            <a:chOff x="924909" y="3568797"/>
            <a:chExt cx="5411428" cy="4241703"/>
          </a:xfrm>
        </p:grpSpPr>
        <p:grpSp>
          <p:nvGrpSpPr>
            <p:cNvPr id="9" name="Group 3"/>
            <p:cNvGrpSpPr/>
            <p:nvPr/>
          </p:nvGrpSpPr>
          <p:grpSpPr>
            <a:xfrm>
              <a:off x="924909" y="3568797"/>
              <a:ext cx="5411428" cy="4241703"/>
              <a:chOff x="0" y="0"/>
              <a:chExt cx="3183193" cy="3101958"/>
            </a:xfrm>
          </p:grpSpPr>
          <p:sp>
            <p:nvSpPr>
              <p:cNvPr id="11" name="Freeform 4"/>
              <p:cNvSpPr/>
              <p:nvPr/>
            </p:nvSpPr>
            <p:spPr>
              <a:xfrm>
                <a:off x="10160" y="16510"/>
                <a:ext cx="3160333" cy="3074018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5"/>
              <p:cNvSpPr/>
              <p:nvPr/>
            </p:nvSpPr>
            <p:spPr>
              <a:xfrm>
                <a:off x="-3810" y="0"/>
                <a:ext cx="3189543" cy="3100688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1224048" y="4679745"/>
              <a:ext cx="4796230" cy="16369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Ghi nhớ </a:t>
              </a: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kiến thức trong bài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423301" y="3338861"/>
            <a:ext cx="5422223" cy="4089604"/>
            <a:chOff x="6840639" y="3553166"/>
            <a:chExt cx="5422223" cy="5001862"/>
          </a:xfrm>
        </p:grpSpPr>
        <p:grpSp>
          <p:nvGrpSpPr>
            <p:cNvPr id="14" name="Group 3"/>
            <p:cNvGrpSpPr/>
            <p:nvPr/>
          </p:nvGrpSpPr>
          <p:grpSpPr>
            <a:xfrm>
              <a:off x="6840639" y="3553166"/>
              <a:ext cx="5422223" cy="5001862"/>
              <a:chOff x="-3810" y="-1"/>
              <a:chExt cx="3189543" cy="3657863"/>
            </a:xfrm>
          </p:grpSpPr>
          <p:sp>
            <p:nvSpPr>
              <p:cNvPr id="20" name="Freeform 4"/>
              <p:cNvSpPr/>
              <p:nvPr/>
            </p:nvSpPr>
            <p:spPr>
              <a:xfrm>
                <a:off x="10160" y="16510"/>
                <a:ext cx="3160333" cy="364135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Freeform 5"/>
              <p:cNvSpPr/>
              <p:nvPr/>
            </p:nvSpPr>
            <p:spPr>
              <a:xfrm>
                <a:off x="-3810" y="-1"/>
                <a:ext cx="3189543" cy="365786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7427738" y="4753346"/>
              <a:ext cx="4360209" cy="19389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>
                  <a:srgbClr val="000000"/>
                </a:buClr>
                <a:buFont typeface="Arial"/>
                <a:buNone/>
              </a:pPr>
              <a:r>
                <a:rPr lang="pt-BR" sz="4000" kern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Hoàn thành các bài tập trong SBT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2241714" y="3314700"/>
            <a:ext cx="5594391" cy="4099208"/>
            <a:chOff x="12557530" y="3479846"/>
            <a:chExt cx="5594391" cy="4709752"/>
          </a:xfrm>
        </p:grpSpPr>
        <p:grpSp>
          <p:nvGrpSpPr>
            <p:cNvPr id="23" name="Group 3"/>
            <p:cNvGrpSpPr/>
            <p:nvPr/>
          </p:nvGrpSpPr>
          <p:grpSpPr>
            <a:xfrm>
              <a:off x="12644694" y="3479846"/>
              <a:ext cx="5422223" cy="4709752"/>
              <a:chOff x="-3810" y="0"/>
              <a:chExt cx="3189543" cy="3444242"/>
            </a:xfrm>
          </p:grpSpPr>
          <p:sp>
            <p:nvSpPr>
              <p:cNvPr id="25" name="Freeform 4"/>
              <p:cNvSpPr/>
              <p:nvPr/>
            </p:nvSpPr>
            <p:spPr>
              <a:xfrm>
                <a:off x="10160" y="16510"/>
                <a:ext cx="3160333" cy="3427732"/>
              </a:xfrm>
              <a:custGeom>
                <a:avLst/>
                <a:gdLst/>
                <a:ahLst/>
                <a:cxnLst/>
                <a:rect l="l" t="t" r="r" b="b"/>
                <a:pathLst>
                  <a:path w="3160333" h="3074018">
                    <a:moveTo>
                      <a:pt x="3160333" y="3074018"/>
                    </a:moveTo>
                    <a:lnTo>
                      <a:pt x="0" y="3066398"/>
                    </a:lnTo>
                    <a:lnTo>
                      <a:pt x="0" y="1079377"/>
                    </a:lnTo>
                    <a:lnTo>
                      <a:pt x="17780" y="19050"/>
                    </a:lnTo>
                    <a:lnTo>
                      <a:pt x="1573825" y="0"/>
                    </a:lnTo>
                    <a:lnTo>
                      <a:pt x="3141283" y="5080"/>
                    </a:lnTo>
                    <a:close/>
                  </a:path>
                </a:pathLst>
              </a:custGeom>
              <a:solidFill>
                <a:srgbClr val="FFF5DE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5"/>
              <p:cNvSpPr/>
              <p:nvPr/>
            </p:nvSpPr>
            <p:spPr>
              <a:xfrm>
                <a:off x="-3810" y="0"/>
                <a:ext cx="3189543" cy="3444242"/>
              </a:xfrm>
              <a:custGeom>
                <a:avLst/>
                <a:gdLst/>
                <a:ahLst/>
                <a:cxnLst/>
                <a:rect l="l" t="t" r="r" b="b"/>
                <a:pathLst>
                  <a:path w="3189543" h="3100688">
                    <a:moveTo>
                      <a:pt x="3155253" y="21590"/>
                    </a:moveTo>
                    <a:cubicBezTo>
                      <a:pt x="3156523" y="34290"/>
                      <a:pt x="3156523" y="44450"/>
                      <a:pt x="3157793" y="54610"/>
                    </a:cubicBezTo>
                    <a:cubicBezTo>
                      <a:pt x="3160333" y="110368"/>
                      <a:pt x="3161603" y="177021"/>
                      <a:pt x="3164143" y="241294"/>
                    </a:cubicBezTo>
                    <a:cubicBezTo>
                      <a:pt x="3164143" y="334133"/>
                      <a:pt x="3176843" y="2164722"/>
                      <a:pt x="3183193" y="2257561"/>
                    </a:cubicBezTo>
                    <a:cubicBezTo>
                      <a:pt x="3189543" y="2398009"/>
                      <a:pt x="3185733" y="2540838"/>
                      <a:pt x="3185733" y="2681286"/>
                    </a:cubicBezTo>
                    <a:cubicBezTo>
                      <a:pt x="3185733" y="2805071"/>
                      <a:pt x="3187003" y="2919334"/>
                      <a:pt x="3188273" y="3039728"/>
                    </a:cubicBezTo>
                    <a:cubicBezTo>
                      <a:pt x="3188273" y="3061318"/>
                      <a:pt x="3188273" y="3075288"/>
                      <a:pt x="3188273" y="3099418"/>
                    </a:cubicBezTo>
                    <a:cubicBezTo>
                      <a:pt x="3165413" y="3099418"/>
                      <a:pt x="3145093" y="3100688"/>
                      <a:pt x="3119988" y="3099418"/>
                    </a:cubicBezTo>
                    <a:cubicBezTo>
                      <a:pt x="2961402" y="3094338"/>
                      <a:pt x="2800375" y="3100688"/>
                      <a:pt x="2641788" y="3095608"/>
                    </a:cubicBezTo>
                    <a:cubicBezTo>
                      <a:pt x="2546636" y="3091798"/>
                      <a:pt x="2453923" y="3094338"/>
                      <a:pt x="2358771" y="3091798"/>
                    </a:cubicBezTo>
                    <a:cubicBezTo>
                      <a:pt x="2314855" y="3090528"/>
                      <a:pt x="2270938" y="3089258"/>
                      <a:pt x="2227022" y="3087988"/>
                    </a:cubicBezTo>
                    <a:cubicBezTo>
                      <a:pt x="2200184" y="3087988"/>
                      <a:pt x="2175786" y="3089258"/>
                      <a:pt x="2148949" y="3089258"/>
                    </a:cubicBezTo>
                    <a:cubicBezTo>
                      <a:pt x="2080634" y="3087988"/>
                      <a:pt x="1892770" y="3089258"/>
                      <a:pt x="1824455" y="3087988"/>
                    </a:cubicBezTo>
                    <a:cubicBezTo>
                      <a:pt x="1775659" y="3086718"/>
                      <a:pt x="799740" y="3095608"/>
                      <a:pt x="750944" y="3094338"/>
                    </a:cubicBezTo>
                    <a:cubicBezTo>
                      <a:pt x="738745" y="3094338"/>
                      <a:pt x="724106" y="3095608"/>
                      <a:pt x="711907" y="3095608"/>
                    </a:cubicBezTo>
                    <a:cubicBezTo>
                      <a:pt x="682630" y="3095608"/>
                      <a:pt x="655792" y="3096878"/>
                      <a:pt x="626514" y="3096878"/>
                    </a:cubicBezTo>
                    <a:cubicBezTo>
                      <a:pt x="553320" y="3096878"/>
                      <a:pt x="482566" y="3095608"/>
                      <a:pt x="409372" y="3094338"/>
                    </a:cubicBezTo>
                    <a:cubicBezTo>
                      <a:pt x="365456" y="3093068"/>
                      <a:pt x="321540" y="3091798"/>
                      <a:pt x="280063" y="3090528"/>
                    </a:cubicBezTo>
                    <a:cubicBezTo>
                      <a:pt x="201989" y="3089258"/>
                      <a:pt x="123916" y="3087988"/>
                      <a:pt x="48260" y="3087988"/>
                    </a:cubicBezTo>
                    <a:cubicBezTo>
                      <a:pt x="38100" y="3087988"/>
                      <a:pt x="29210" y="3087988"/>
                      <a:pt x="19050" y="3086718"/>
                    </a:cubicBezTo>
                    <a:cubicBezTo>
                      <a:pt x="10160" y="3085448"/>
                      <a:pt x="5080" y="3079098"/>
                      <a:pt x="7620" y="3070208"/>
                    </a:cubicBezTo>
                    <a:cubicBezTo>
                      <a:pt x="16510" y="3038358"/>
                      <a:pt x="12700" y="2978846"/>
                      <a:pt x="11430" y="2916954"/>
                    </a:cubicBezTo>
                    <a:cubicBezTo>
                      <a:pt x="10160" y="2790788"/>
                      <a:pt x="6350" y="2667003"/>
                      <a:pt x="7620" y="2540838"/>
                    </a:cubicBezTo>
                    <a:cubicBezTo>
                      <a:pt x="5080" y="2383726"/>
                      <a:pt x="0" y="438874"/>
                      <a:pt x="7620" y="279382"/>
                    </a:cubicBezTo>
                    <a:cubicBezTo>
                      <a:pt x="8890" y="248436"/>
                      <a:pt x="7620" y="215109"/>
                      <a:pt x="8890" y="184163"/>
                    </a:cubicBezTo>
                    <a:cubicBezTo>
                      <a:pt x="10160" y="134173"/>
                      <a:pt x="12700" y="79422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2921" y="30480"/>
                      <a:pt x="101958" y="29210"/>
                    </a:cubicBezTo>
                    <a:cubicBezTo>
                      <a:pt x="167832" y="25400"/>
                      <a:pt x="233707" y="22860"/>
                      <a:pt x="302021" y="20320"/>
                    </a:cubicBezTo>
                    <a:cubicBezTo>
                      <a:pt x="348377" y="17780"/>
                      <a:pt x="394733" y="16510"/>
                      <a:pt x="438650" y="13970"/>
                    </a:cubicBezTo>
                    <a:cubicBezTo>
                      <a:pt x="482566" y="11430"/>
                      <a:pt x="528922" y="8890"/>
                      <a:pt x="572839" y="8890"/>
                    </a:cubicBezTo>
                    <a:cubicBezTo>
                      <a:pt x="621635" y="7620"/>
                      <a:pt x="670431" y="10160"/>
                      <a:pt x="719227" y="8890"/>
                    </a:cubicBezTo>
                    <a:cubicBezTo>
                      <a:pt x="780222" y="8890"/>
                      <a:pt x="1885450" y="6350"/>
                      <a:pt x="1946445" y="5080"/>
                    </a:cubicBezTo>
                    <a:cubicBezTo>
                      <a:pt x="2005000" y="3810"/>
                      <a:pt x="2063556" y="2540"/>
                      <a:pt x="2124551" y="2540"/>
                    </a:cubicBezTo>
                    <a:cubicBezTo>
                      <a:pt x="2224582" y="1270"/>
                      <a:pt x="2322174" y="0"/>
                      <a:pt x="2422206" y="0"/>
                    </a:cubicBezTo>
                    <a:cubicBezTo>
                      <a:pt x="2463683" y="0"/>
                      <a:pt x="2507599" y="2540"/>
                      <a:pt x="2549076" y="2540"/>
                    </a:cubicBezTo>
                    <a:cubicBezTo>
                      <a:pt x="2663746" y="3810"/>
                      <a:pt x="2780856" y="5080"/>
                      <a:pt x="2895527" y="7620"/>
                    </a:cubicBezTo>
                    <a:cubicBezTo>
                      <a:pt x="2956522" y="8890"/>
                      <a:pt x="3017517" y="12700"/>
                      <a:pt x="3078512" y="16510"/>
                    </a:cubicBezTo>
                    <a:cubicBezTo>
                      <a:pt x="3093151" y="16510"/>
                      <a:pt x="3107789" y="16510"/>
                      <a:pt x="3119988" y="16510"/>
                    </a:cubicBezTo>
                    <a:cubicBezTo>
                      <a:pt x="3136203" y="17780"/>
                      <a:pt x="3145093" y="20320"/>
                      <a:pt x="3155253" y="21590"/>
                    </a:cubicBezTo>
                    <a:close/>
                    <a:moveTo>
                      <a:pt x="3165413" y="3082908"/>
                    </a:moveTo>
                    <a:cubicBezTo>
                      <a:pt x="3166683" y="3066398"/>
                      <a:pt x="3167953" y="3053698"/>
                      <a:pt x="3167953" y="3040998"/>
                    </a:cubicBezTo>
                    <a:cubicBezTo>
                      <a:pt x="3166683" y="2907432"/>
                      <a:pt x="3165413" y="2781266"/>
                      <a:pt x="3165413" y="2645579"/>
                    </a:cubicBezTo>
                    <a:cubicBezTo>
                      <a:pt x="3165413" y="2583686"/>
                      <a:pt x="3167953" y="2521794"/>
                      <a:pt x="3166683" y="2459901"/>
                    </a:cubicBezTo>
                    <a:cubicBezTo>
                      <a:pt x="3166683" y="2402770"/>
                      <a:pt x="3165413" y="2343258"/>
                      <a:pt x="3164143" y="2286126"/>
                    </a:cubicBezTo>
                    <a:cubicBezTo>
                      <a:pt x="3159063" y="2198049"/>
                      <a:pt x="3147633" y="374601"/>
                      <a:pt x="3147633" y="286523"/>
                    </a:cubicBezTo>
                    <a:cubicBezTo>
                      <a:pt x="3145093" y="212729"/>
                      <a:pt x="3142553" y="136553"/>
                      <a:pt x="3140013" y="63500"/>
                    </a:cubicBezTo>
                    <a:cubicBezTo>
                      <a:pt x="3138743" y="44450"/>
                      <a:pt x="3137473" y="43180"/>
                      <a:pt x="3112669" y="41910"/>
                    </a:cubicBezTo>
                    <a:cubicBezTo>
                      <a:pt x="3105350" y="41910"/>
                      <a:pt x="3100470" y="41910"/>
                      <a:pt x="3093151" y="40640"/>
                    </a:cubicBezTo>
                    <a:cubicBezTo>
                      <a:pt x="3032156" y="36830"/>
                      <a:pt x="2968721" y="31750"/>
                      <a:pt x="2907726" y="30480"/>
                    </a:cubicBezTo>
                    <a:cubicBezTo>
                      <a:pt x="2758898" y="26670"/>
                      <a:pt x="2607631" y="25400"/>
                      <a:pt x="2458803" y="22860"/>
                    </a:cubicBezTo>
                    <a:cubicBezTo>
                      <a:pt x="2436845" y="22860"/>
                      <a:pt x="2412447" y="22860"/>
                      <a:pt x="2390489" y="22860"/>
                    </a:cubicBezTo>
                    <a:cubicBezTo>
                      <a:pt x="2353892" y="22860"/>
                      <a:pt x="2317295" y="22860"/>
                      <a:pt x="2283138" y="22860"/>
                    </a:cubicBezTo>
                    <a:cubicBezTo>
                      <a:pt x="2205064" y="22860"/>
                      <a:pt x="2126990" y="22860"/>
                      <a:pt x="2051357" y="24130"/>
                    </a:cubicBezTo>
                    <a:cubicBezTo>
                      <a:pt x="1985482" y="25400"/>
                      <a:pt x="875374" y="29210"/>
                      <a:pt x="809499" y="29210"/>
                    </a:cubicBezTo>
                    <a:cubicBezTo>
                      <a:pt x="702148" y="29210"/>
                      <a:pt x="594797" y="26670"/>
                      <a:pt x="487446" y="33020"/>
                    </a:cubicBezTo>
                    <a:cubicBezTo>
                      <a:pt x="431330" y="36830"/>
                      <a:pt x="377655" y="36830"/>
                      <a:pt x="323979" y="38100"/>
                    </a:cubicBezTo>
                    <a:cubicBezTo>
                      <a:pt x="231267" y="41910"/>
                      <a:pt x="138555" y="45720"/>
                      <a:pt x="49530" y="50800"/>
                    </a:cubicBezTo>
                    <a:cubicBezTo>
                      <a:pt x="36830" y="50800"/>
                      <a:pt x="34290" y="53340"/>
                      <a:pt x="33020" y="72280"/>
                    </a:cubicBezTo>
                    <a:cubicBezTo>
                      <a:pt x="31750" y="115129"/>
                      <a:pt x="31750" y="157978"/>
                      <a:pt x="30480" y="200826"/>
                    </a:cubicBezTo>
                    <a:cubicBezTo>
                      <a:pt x="29210" y="272241"/>
                      <a:pt x="26670" y="341275"/>
                      <a:pt x="25400" y="412689"/>
                    </a:cubicBezTo>
                    <a:cubicBezTo>
                      <a:pt x="20320" y="488864"/>
                      <a:pt x="26670" y="2350399"/>
                      <a:pt x="29210" y="2426575"/>
                    </a:cubicBezTo>
                    <a:cubicBezTo>
                      <a:pt x="29210" y="2507511"/>
                      <a:pt x="29210" y="2590828"/>
                      <a:pt x="30480" y="2671764"/>
                    </a:cubicBezTo>
                    <a:cubicBezTo>
                      <a:pt x="30480" y="2731276"/>
                      <a:pt x="33020" y="2790788"/>
                      <a:pt x="33020" y="2850300"/>
                    </a:cubicBezTo>
                    <a:cubicBezTo>
                      <a:pt x="33020" y="2914573"/>
                      <a:pt x="33020" y="2978846"/>
                      <a:pt x="31750" y="3040998"/>
                    </a:cubicBezTo>
                    <a:cubicBezTo>
                      <a:pt x="31750" y="3044808"/>
                      <a:pt x="31750" y="3047348"/>
                      <a:pt x="31750" y="3051158"/>
                    </a:cubicBezTo>
                    <a:cubicBezTo>
                      <a:pt x="31750" y="3061318"/>
                      <a:pt x="35560" y="3065128"/>
                      <a:pt x="44450" y="3065128"/>
                    </a:cubicBezTo>
                    <a:cubicBezTo>
                      <a:pt x="67801" y="3065128"/>
                      <a:pt x="101958" y="3066398"/>
                      <a:pt x="133675" y="3066398"/>
                    </a:cubicBezTo>
                    <a:cubicBezTo>
                      <a:pt x="180031" y="3066398"/>
                      <a:pt x="228827" y="3063858"/>
                      <a:pt x="275183" y="3066398"/>
                    </a:cubicBezTo>
                    <a:cubicBezTo>
                      <a:pt x="350817" y="3070208"/>
                      <a:pt x="426451" y="3072748"/>
                      <a:pt x="502085" y="3071478"/>
                    </a:cubicBezTo>
                    <a:cubicBezTo>
                      <a:pt x="550881" y="3070208"/>
                      <a:pt x="597237" y="3072748"/>
                      <a:pt x="646033" y="3072748"/>
                    </a:cubicBezTo>
                    <a:cubicBezTo>
                      <a:pt x="716787" y="3072748"/>
                      <a:pt x="787541" y="3071478"/>
                      <a:pt x="858295" y="3072748"/>
                    </a:cubicBezTo>
                    <a:cubicBezTo>
                      <a:pt x="963207" y="3074018"/>
                      <a:pt x="2114791" y="3063858"/>
                      <a:pt x="2222143" y="3066398"/>
                    </a:cubicBezTo>
                    <a:cubicBezTo>
                      <a:pt x="2268499" y="3067668"/>
                      <a:pt x="2314855" y="3068938"/>
                      <a:pt x="2358771" y="3068938"/>
                    </a:cubicBezTo>
                    <a:cubicBezTo>
                      <a:pt x="2439285" y="3071478"/>
                      <a:pt x="2517358" y="3067668"/>
                      <a:pt x="2597872" y="3071478"/>
                    </a:cubicBezTo>
                    <a:cubicBezTo>
                      <a:pt x="2663746" y="3074018"/>
                      <a:pt x="2729621" y="3074018"/>
                      <a:pt x="2795495" y="3076558"/>
                    </a:cubicBezTo>
                    <a:cubicBezTo>
                      <a:pt x="2893087" y="3080368"/>
                      <a:pt x="2990679" y="3082908"/>
                      <a:pt x="3088271" y="3084178"/>
                    </a:cubicBezTo>
                    <a:cubicBezTo>
                      <a:pt x="3124868" y="3084178"/>
                      <a:pt x="3145093" y="3082908"/>
                      <a:pt x="3165413" y="3082908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12557530" y="4251146"/>
              <a:ext cx="5594391" cy="3157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vi-VN" sz="39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Chuẩn bị trước </a:t>
              </a:r>
              <a:r>
                <a:rPr lang="en-US" sz="3900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Bài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4: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Tính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chất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đường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phân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giác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của</a:t>
              </a:r>
              <a:r>
                <a:rPr lang="en-US" sz="3900" b="1" kern="0" dirty="0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 tam </a:t>
              </a:r>
              <a:r>
                <a:rPr lang="en-US" sz="3900" b="1" kern="0" dirty="0" err="1">
                  <a:latin typeface="Arial"/>
                  <a:ea typeface="Calibri" panose="020F0502020204030204" pitchFamily="34" charset="0"/>
                  <a:cs typeface="Times New Roman" panose="02020603050405020304" pitchFamily="18" charset="0"/>
                  <a:sym typeface="Arial"/>
                </a:rPr>
                <a:t>giác</a:t>
              </a:r>
              <a:endParaRPr lang="pt-BR" sz="3900" b="1" kern="0" dirty="0"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pic>
        <p:nvPicPr>
          <p:cNvPr id="29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3414105">
            <a:off x="592992" y="8246237"/>
            <a:ext cx="1472227" cy="1645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13383902" cy="67862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383902" cy="6786204"/>
            </a:xfrm>
            <a:custGeom>
              <a:avLst/>
              <a:gdLst/>
              <a:ahLst/>
              <a:cxnLst/>
              <a:rect l="l" t="t" r="r" b="b"/>
              <a:pathLst>
                <a:path w="13383902" h="6786204">
                  <a:moveTo>
                    <a:pt x="13259442" y="6786204"/>
                  </a:moveTo>
                  <a:lnTo>
                    <a:pt x="124460" y="6786204"/>
                  </a:lnTo>
                  <a:cubicBezTo>
                    <a:pt x="55880" y="6786204"/>
                    <a:pt x="0" y="6730323"/>
                    <a:pt x="0" y="66617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259442" y="0"/>
                  </a:lnTo>
                  <a:cubicBezTo>
                    <a:pt x="13328022" y="0"/>
                    <a:pt x="13383902" y="55880"/>
                    <a:pt x="13383902" y="124460"/>
                  </a:cubicBezTo>
                  <a:lnTo>
                    <a:pt x="13383902" y="6661744"/>
                  </a:lnTo>
                  <a:cubicBezTo>
                    <a:pt x="13383902" y="6730324"/>
                    <a:pt x="13328022" y="6786204"/>
                    <a:pt x="13259442" y="6786204"/>
                  </a:cubicBez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15930" y="4876685"/>
            <a:ext cx="4656140" cy="465614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317346" y="1844637"/>
            <a:ext cx="15653307" cy="3032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CHÚ Ý </a:t>
            </a:r>
          </a:p>
          <a:p>
            <a:pPr algn="ctr">
              <a:lnSpc>
                <a:spcPct val="150000"/>
              </a:lnSpc>
            </a:pPr>
            <a:r>
              <a:rPr lang="en-US" sz="7000" b="1" dirty="0"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09600" y="7256464"/>
            <a:ext cx="2286000" cy="2825393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43767" y="6974840"/>
            <a:ext cx="3709883" cy="3109557"/>
          </a:xfrm>
          <a:prstGeom prst="rect">
            <a:avLst/>
          </a:prstGeom>
        </p:spPr>
      </p:pic>
    </p:spTree>
  </p:cSld>
  <p:clrMapOvr>
    <a:masterClrMapping/>
  </p:clrMapOvr>
  <p:transition spd="med">
    <p:split orient="vert"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-914400" y="597240"/>
            <a:ext cx="20574000" cy="72132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-1360939" y="9791700"/>
            <a:ext cx="20834242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858000" y="6896100"/>
            <a:ext cx="5029200" cy="310638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24720" y="2857500"/>
            <a:ext cx="13438560" cy="3368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defRPr/>
            </a:pPr>
            <a:r>
              <a:rPr lang="vi-VN" sz="7500" b="1" kern="0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en-US" sz="7500" b="1" kern="0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vi-VN" sz="7500" b="1" kern="0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7500" b="1" kern="0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ĐƯỜNG TRUNG BÌNH CỦA TAM GIÁC</a:t>
            </a:r>
            <a:r>
              <a:rPr lang="vi-VN" sz="7500" b="1" kern="0" dirty="0">
                <a:solidFill>
                  <a:schemeClr val="accent1"/>
                </a:solidFill>
                <a:latin typeface="Arial (Body)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75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 (Body)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4182119"/>
      </p:ext>
    </p:extLst>
  </p:cSld>
  <p:clrMapOvr>
    <a:masterClrMapping/>
  </p:clrMapOvr>
  <p:transition spd="med"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Terminator 7"/>
          <p:cNvSpPr/>
          <p:nvPr/>
        </p:nvSpPr>
        <p:spPr>
          <a:xfrm>
            <a:off x="4728244" y="419100"/>
            <a:ext cx="9144000" cy="1143000"/>
          </a:xfrm>
          <a:prstGeom prst="flowChartTerminator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" name="Group 2"/>
          <p:cNvGrpSpPr/>
          <p:nvPr/>
        </p:nvGrpSpPr>
        <p:grpSpPr>
          <a:xfrm>
            <a:off x="1219200" y="2209800"/>
            <a:ext cx="6629400" cy="7337676"/>
            <a:chOff x="0" y="-907082"/>
            <a:chExt cx="4667364" cy="7693286"/>
          </a:xfrm>
        </p:grpSpPr>
        <p:sp>
          <p:nvSpPr>
            <p:cNvPr id="3" name="Freeform 3"/>
            <p:cNvSpPr/>
            <p:nvPr/>
          </p:nvSpPr>
          <p:spPr>
            <a:xfrm>
              <a:off x="0" y="-907082"/>
              <a:ext cx="4667364" cy="7693286"/>
            </a:xfrm>
            <a:custGeom>
              <a:avLst/>
              <a:gdLst/>
              <a:ahLst/>
              <a:cxnLst/>
              <a:rect l="l" t="t" r="r" b="b"/>
              <a:pathLst>
                <a:path w="5358564" h="6786204">
                  <a:moveTo>
                    <a:pt x="5234104" y="6786204"/>
                  </a:moveTo>
                  <a:lnTo>
                    <a:pt x="124460" y="6786204"/>
                  </a:lnTo>
                  <a:cubicBezTo>
                    <a:pt x="55880" y="6786204"/>
                    <a:pt x="0" y="6730323"/>
                    <a:pt x="0" y="666174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34105" y="0"/>
                  </a:lnTo>
                  <a:cubicBezTo>
                    <a:pt x="5302684" y="0"/>
                    <a:pt x="5358564" y="55880"/>
                    <a:pt x="5358564" y="124460"/>
                  </a:cubicBezTo>
                  <a:lnTo>
                    <a:pt x="5358564" y="6661744"/>
                  </a:lnTo>
                  <a:cubicBezTo>
                    <a:pt x="5358564" y="6730324"/>
                    <a:pt x="5302684" y="6786204"/>
                    <a:pt x="5234105" y="6786204"/>
                  </a:cubicBez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38613" y="5291517"/>
            <a:ext cx="6357587" cy="4804983"/>
          </a:xfrm>
          <a:prstGeom prst="rect">
            <a:avLst/>
          </a:prstGeom>
        </p:spPr>
      </p:pic>
      <p:sp>
        <p:nvSpPr>
          <p:cNvPr id="10" name="Pentagon 9"/>
          <p:cNvSpPr/>
          <p:nvPr/>
        </p:nvSpPr>
        <p:spPr>
          <a:xfrm>
            <a:off x="9310501" y="3529058"/>
            <a:ext cx="1560158" cy="1192887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Rectangle 6"/>
          <p:cNvSpPr/>
          <p:nvPr/>
        </p:nvSpPr>
        <p:spPr>
          <a:xfrm>
            <a:off x="11105448" y="3478654"/>
            <a:ext cx="4015901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500" b="1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Định nghĩa</a:t>
            </a:r>
            <a:endParaRPr lang="en-US" sz="4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entagon 10"/>
          <p:cNvSpPr/>
          <p:nvPr/>
        </p:nvSpPr>
        <p:spPr>
          <a:xfrm>
            <a:off x="9304255" y="6638499"/>
            <a:ext cx="1560158" cy="1192887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105448" y="6591300"/>
            <a:ext cx="3475006" cy="1002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500" b="1" dirty="0">
                <a:solidFill>
                  <a:schemeClr val="tx2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Tính chất</a:t>
            </a:r>
            <a:endParaRPr lang="en-US" sz="45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med">
        <p15:prstTrans prst="peelOff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7" grpId="0"/>
      <p:bldP spid="11" grpId="0" animBg="1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entagon 8"/>
          <p:cNvSpPr/>
          <p:nvPr/>
        </p:nvSpPr>
        <p:spPr>
          <a:xfrm>
            <a:off x="7048500" y="414016"/>
            <a:ext cx="4343400" cy="1224284"/>
          </a:xfrm>
          <a:prstGeom prst="homePlate">
            <a:avLst/>
          </a:prstGeom>
          <a:solidFill>
            <a:srgbClr val="FFCC66"/>
          </a:solidFill>
          <a:ln>
            <a:solidFill>
              <a:srgbClr val="E873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4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6E85870-286D-4CCC-AA6B-47C2AF4CDE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916780">
            <a:off x="-119829" y="6262407"/>
            <a:ext cx="683278" cy="10048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167743" y="1790203"/>
                <a:ext cx="13952513" cy="916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Vẽ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và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các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trung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bình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của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tam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giác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latin typeface="Arial (Body)"/>
                    <a:ea typeface="Times New Roman" panose="02020603050405020304" pitchFamily="18" charset="0"/>
                  </a:rPr>
                  <a:t>đó</a:t>
                </a:r>
                <a:r>
                  <a:rPr lang="en-US" sz="4000" dirty="0">
                    <a:latin typeface="Arial (Body)"/>
                    <a:ea typeface="Times New Roman" panose="02020603050405020304" pitchFamily="18" charset="0"/>
                  </a:rPr>
                  <a:t>.</a:t>
                </a:r>
                <a:endParaRPr lang="vi-VN" sz="4000" dirty="0">
                  <a:solidFill>
                    <a:prstClr val="black"/>
                  </a:solidFill>
                  <a:latin typeface="Arial (Body)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7743" y="1790203"/>
                <a:ext cx="13952513" cy="916276"/>
              </a:xfrm>
              <a:prstGeom prst="rect">
                <a:avLst/>
              </a:prstGeom>
              <a:blipFill>
                <a:blip r:embed="rId4"/>
                <a:stretch>
                  <a:fillRect l="-157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508066" y="5301945"/>
                <a:ext cx="10675913" cy="901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𝐷𝐸</m:t>
                    </m:r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𝐸𝐹</m:t>
                    </m:r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𝐷𝐹</m:t>
                    </m:r>
                  </m:oMath>
                </a14:m>
                <a:r>
                  <a:rPr lang="vi-VN" sz="4000" dirty="0">
                    <a:latin typeface="Arial (Body)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là ba đường trung bình của </a:t>
                </a:r>
                <a14:m>
                  <m:oMath xmlns:m="http://schemas.openxmlformats.org/officeDocument/2006/math"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40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endParaRPr lang="en-US" sz="4000" dirty="0">
                  <a:latin typeface="Arial (Body)"/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8066" y="5301945"/>
                <a:ext cx="10675913" cy="901593"/>
              </a:xfrm>
              <a:prstGeom prst="rect">
                <a:avLst/>
              </a:prstGeom>
              <a:blipFill>
                <a:blip r:embed="rId5"/>
                <a:stretch>
                  <a:fillRect b="-283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26724" y="9029522"/>
            <a:ext cx="1493752" cy="11431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041" y="647522"/>
            <a:ext cx="1253517" cy="9907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39600" y="4576586"/>
            <a:ext cx="5465121" cy="325390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525079" y="3873410"/>
            <a:ext cx="1237839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r>
              <a:rPr kumimoji="0" lang="en-US" sz="3800" b="1" i="1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6069404-DA3F-E898-A992-53D17C43CE4B}"/>
              </a:ext>
            </a:extLst>
          </p:cNvPr>
          <p:cNvSpPr/>
          <p:nvPr/>
        </p:nvSpPr>
        <p:spPr>
          <a:xfrm>
            <a:off x="1066799" y="8383008"/>
            <a:ext cx="3124200" cy="11038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tabLst>
                <a:tab pos="360045" algn="l"/>
                <a:tab pos="720090" algn="l"/>
              </a:tabLst>
              <a:defRPr/>
            </a:pPr>
            <a:r>
              <a:rPr lang="en-US" sz="5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lang="en-US" sz="5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50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xét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4CBD4D-A26C-C279-2A0B-2031DE99C013}"/>
              </a:ext>
            </a:extLst>
          </p:cNvPr>
          <p:cNvGrpSpPr/>
          <p:nvPr/>
        </p:nvGrpSpPr>
        <p:grpSpPr>
          <a:xfrm>
            <a:off x="4457700" y="8424145"/>
            <a:ext cx="9525000" cy="1176966"/>
            <a:chOff x="2438400" y="2558627"/>
            <a:chExt cx="13563600" cy="5086441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5B2BA9-1207-567D-065C-074AB418DE4A}"/>
                </a:ext>
              </a:extLst>
            </p:cNvPr>
            <p:cNvSpPr/>
            <p:nvPr/>
          </p:nvSpPr>
          <p:spPr>
            <a:xfrm>
              <a:off x="2438400" y="2558627"/>
              <a:ext cx="13563600" cy="5086441"/>
            </a:xfrm>
            <a:prstGeom prst="rect">
              <a:avLst/>
            </a:prstGeom>
            <a:solidFill>
              <a:schemeClr val="bg1"/>
            </a:solidFill>
            <a:ln w="38100"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5F6059B-B753-DAA1-878C-E3798BB6E385}"/>
                </a:ext>
              </a:extLst>
            </p:cNvPr>
            <p:cNvSpPr/>
            <p:nvPr/>
          </p:nvSpPr>
          <p:spPr>
            <a:xfrm>
              <a:off x="3009924" y="2953583"/>
              <a:ext cx="12382476" cy="9162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000" i="1" dirty="0">
                  <a:effectLst/>
                  <a:ea typeface="Times New Roman" panose="02020603050405020304" pitchFamily="18" charset="0"/>
                  <a:cs typeface="Times New Roman" panose="02020603050405020304" pitchFamily="18" charset="0"/>
                </a:rPr>
                <a:t>Mỗi tam giác có ba đường trung bình.</a:t>
              </a:r>
              <a:endParaRPr lang="en-US" sz="4000" i="1" dirty="0">
                <a:effectLst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704394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1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 7"/>
          <p:cNvSpPr/>
          <p:nvPr/>
        </p:nvSpPr>
        <p:spPr>
          <a:xfrm>
            <a:off x="4572000" y="2247236"/>
            <a:ext cx="9734553" cy="2810046"/>
          </a:xfrm>
          <a:prstGeom prst="homePlate">
            <a:avLst/>
          </a:prstGeom>
          <a:solidFill>
            <a:srgbClr val="FFCC6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TÍNH</a:t>
            </a:r>
            <a:r>
              <a:rPr kumimoji="0" lang="en-US" sz="6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CHẤT</a:t>
            </a:r>
            <a:endParaRPr kumimoji="0" lang="en-US" sz="65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-762001" y="8724900"/>
            <a:ext cx="20116800" cy="338744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>
            <a:off x="96119" y="0"/>
            <a:ext cx="3942481" cy="11236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4144" y="7200900"/>
            <a:ext cx="5084505" cy="276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80638"/>
      </p:ext>
    </p:extLst>
  </p:cSld>
  <p:clrMapOvr>
    <a:masterClrMapping/>
  </p:clrMapOvr>
  <p:transition spd="med">
    <p:circl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-609600" y="9562856"/>
            <a:ext cx="19278600" cy="13716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990600" y="421567"/>
                <a:ext cx="15392400" cy="33470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lnSpc>
                    <a:spcPct val="150000"/>
                  </a:lnSpc>
                  <a:spcAft>
                    <a:spcPts val="800"/>
                  </a:spcAft>
                  <a:buFont typeface="Wingdings" panose="05000000000000000000" pitchFamily="2" charset="2"/>
                  <a:buChar char="q"/>
                </a:pPr>
                <a:r>
                  <a:rPr kumimoji="0" lang="nl-NL" sz="3900" b="1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HĐ 2: 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 tam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9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39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31)</a:t>
                </a:r>
                <a:endParaRPr lang="en-US" sz="39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9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song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song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9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hay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9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Tỉ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9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9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𝑀𝑁</m:t>
                        </m:r>
                      </m:num>
                      <m:den>
                        <m:r>
                          <a:rPr lang="en-US" sz="39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</m:t>
                        </m:r>
                      </m:den>
                    </m:f>
                  </m:oMath>
                </a14:m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lang="en-US" sz="39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lang="en-US" sz="39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9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21567"/>
                <a:ext cx="15392400" cy="3347070"/>
              </a:xfrm>
              <a:prstGeom prst="rect">
                <a:avLst/>
              </a:prstGeom>
              <a:blipFill>
                <a:blip r:embed="rId2"/>
                <a:stretch>
                  <a:fillRect l="-1347" b="-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651" y="7520791"/>
            <a:ext cx="1436310" cy="2141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91983" y="1832540"/>
            <a:ext cx="5086012" cy="43085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605289">
            <a:off x="16998111" y="293453"/>
            <a:ext cx="959768" cy="142884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F110A55-EE37-1E41-7A08-7637DEEBA569}"/>
              </a:ext>
            </a:extLst>
          </p:cNvPr>
          <p:cNvSpPr/>
          <p:nvPr/>
        </p:nvSpPr>
        <p:spPr>
          <a:xfrm>
            <a:off x="7541648" y="3802965"/>
            <a:ext cx="12955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vi-VN" sz="3900" b="1" i="1" u="sng" dirty="0">
                <a:solidFill>
                  <a:srgbClr val="C00000"/>
                </a:solidFill>
              </a:rPr>
              <a:t>Giải</a:t>
            </a:r>
            <a:r>
              <a:rPr lang="en-US" sz="3900" b="1" i="1" u="sng" dirty="0">
                <a:solidFill>
                  <a:srgbClr val="C00000"/>
                </a:solidFill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F75EB1-9A0B-8194-67A8-FD1D857ACBA5}"/>
                  </a:ext>
                </a:extLst>
              </p:cNvPr>
              <p:cNvSpPr/>
              <p:nvPr/>
            </p:nvSpPr>
            <p:spPr>
              <a:xfrm>
                <a:off x="990600" y="4603782"/>
                <a:ext cx="11049000" cy="492474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a) Áp dụng định lý </a:t>
                </a:r>
                <a:r>
                  <a:rPr lang="vi-VN" sz="39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Thales</a:t>
                </a:r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đảo vào </a:t>
                </a:r>
                <a14:m>
                  <m:oMath xmlns:m="http://schemas.openxmlformats.org/officeDocument/2006/math"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ta có: </a:t>
                </a:r>
                <a:endParaRPr lang="en-US" sz="39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nl-NL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𝑀𝐵</m:t>
                        </m:r>
                      </m:den>
                    </m:f>
                    <m:r>
                      <a:rPr lang="nl-NL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𝐴𝑁</m:t>
                        </m:r>
                      </m:num>
                      <m:den>
                        <m:r>
                          <a:rPr lang="nl-NL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𝑁𝐶</m:t>
                        </m:r>
                      </m:den>
                    </m:f>
                    <m:r>
                      <a:rPr lang="nl-NL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//</m:t>
                    </m:r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endParaRPr lang="en-US" sz="39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b) Theo hệ quả của định lý </a:t>
                </a:r>
                <a:r>
                  <a:rPr lang="vi-VN" sz="3900" dirty="0" err="1">
                    <a:ea typeface="Arial" panose="020B0604020202020204" pitchFamily="34" charset="0"/>
                    <a:cs typeface="Times New Roman" panose="02020603050405020304" pitchFamily="18" charset="0"/>
                  </a:rPr>
                  <a:t>Thales</a:t>
                </a:r>
                <a:r>
                  <a:rPr lang="vi-VN" sz="3900" dirty="0">
                    <a:ea typeface="Arial" panose="020B0604020202020204" pitchFamily="34" charset="0"/>
                    <a:cs typeface="Times New Roman" panose="02020603050405020304" pitchFamily="18" charset="0"/>
                  </a:rPr>
                  <a:t> ta có:</a:t>
                </a:r>
                <a:endParaRPr lang="en-US" sz="39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𝑀𝑁</m:t>
                        </m:r>
                      </m:num>
                      <m:den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𝐵𝐶</m:t>
                        </m:r>
                      </m:den>
                    </m:f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𝐴𝑀</m:t>
                        </m:r>
                      </m:num>
                      <m:den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𝐴𝐵</m:t>
                        </m:r>
                      </m:den>
                    </m:f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=&gt;</m:t>
                    </m:r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𝑀𝑁</m:t>
                    </m:r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900" i="1">
                            <a:latin typeface="Cambria Math" panose="02040503050406030204" pitchFamily="18" charset="0"/>
                            <a:ea typeface="Arial" panose="020B060402020202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vi-VN" sz="3900" i="1">
                        <a:latin typeface="Cambria Math" panose="02040503050406030204" pitchFamily="18" charset="0"/>
                        <a:ea typeface="Arial" panose="020B0604020202020204" pitchFamily="34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vi-VN" sz="3900" dirty="0"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sz="3900" dirty="0">
                  <a:ea typeface="Arial" panose="020B060402020202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90F75EB1-9A0B-8194-67A8-FD1D857ACB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4603782"/>
                <a:ext cx="11049000" cy="4924746"/>
              </a:xfrm>
              <a:prstGeom prst="rect">
                <a:avLst/>
              </a:prstGeom>
              <a:blipFill>
                <a:blip r:embed="rId6"/>
                <a:stretch>
                  <a:fillRect l="-1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11833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266700"/>
            <a:ext cx="20834242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6248400" y="408245"/>
            <a:ext cx="5715000" cy="1306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 LÍ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DC3A8FF-83CB-4F64-8638-2434EDC2CB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7798" y="617130"/>
            <a:ext cx="1073402" cy="118548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66900" y="2442057"/>
            <a:ext cx="14554200" cy="2438400"/>
            <a:chOff x="2362200" y="2628900"/>
            <a:chExt cx="9533504" cy="5943600"/>
          </a:xfrm>
        </p:grpSpPr>
        <p:sp>
          <p:nvSpPr>
            <p:cNvPr id="11" name="Rounded Rectangular Callout 10"/>
            <p:cNvSpPr/>
            <p:nvPr/>
          </p:nvSpPr>
          <p:spPr>
            <a:xfrm>
              <a:off x="2362200" y="2628900"/>
              <a:ext cx="9533504" cy="5943600"/>
            </a:xfrm>
            <a:prstGeom prst="wedgeRoundRectCallout">
              <a:avLst>
                <a:gd name="adj1" fmla="val -20505"/>
                <a:gd name="adj2" fmla="val 46898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186222" y="2926841"/>
              <a:ext cx="7939867" cy="30176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vi-VN" sz="4400" dirty="0">
                  <a:solidFill>
                    <a:schemeClr val="bg1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rPr>
                <a:t>Đường trung bình của tam giác thì song </a:t>
              </a:r>
              <a:r>
                <a:rPr lang="vi-VN" sz="4400" dirty="0" err="1">
                  <a:solidFill>
                    <a:schemeClr val="bg1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rPr>
                <a:t>song</a:t>
              </a:r>
              <a:r>
                <a:rPr lang="vi-VN" sz="4400" dirty="0">
                  <a:solidFill>
                    <a:schemeClr val="bg1"/>
                  </a:solidFill>
                  <a:effectLst/>
                  <a:ea typeface="Arial" panose="020B0604020202020204" pitchFamily="34" charset="0"/>
                  <a:cs typeface="Times New Roman" panose="02020603050405020304" pitchFamily="18" charset="0"/>
                </a:rPr>
                <a:t> với cạnh thứ ba và bằng nửa cạnh đó.</a:t>
              </a:r>
              <a:endParaRPr lang="en-US" sz="4400" dirty="0">
                <a:solidFill>
                  <a:schemeClr val="bg1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3055" y="8444705"/>
            <a:ext cx="994945" cy="1695929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441722" y="2436041"/>
            <a:ext cx="2417463" cy="41279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5A6A48-5401-E17E-E053-B87619881A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636" y="5801064"/>
            <a:ext cx="4264815" cy="38432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1ECA5B6-4F38-E4D3-B91D-8E1ABD27D6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1561523"/>
                  </p:ext>
                </p:extLst>
              </p:nvPr>
            </p:nvGraphicFramePr>
            <p:xfrm>
              <a:off x="1043117" y="6654370"/>
              <a:ext cx="11430000" cy="259419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14926">
                      <a:extLst>
                        <a:ext uri="{9D8B030D-6E8A-4147-A177-3AD203B41FA5}">
                          <a16:colId xmlns:a16="http://schemas.microsoft.com/office/drawing/2014/main" val="1699366354"/>
                        </a:ext>
                      </a:extLst>
                    </a:gridCol>
                    <a:gridCol w="10315074">
                      <a:extLst>
                        <a:ext uri="{9D8B030D-6E8A-4147-A177-3AD203B41FA5}">
                          <a16:colId xmlns:a16="http://schemas.microsoft.com/office/drawing/2014/main" val="1427365396"/>
                        </a:ext>
                      </a:extLst>
                    </a:gridCol>
                  </a:tblGrid>
                  <a:tr h="13614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 (Body)"/>
                            </a:rPr>
                            <a:t>GT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∆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𝐴𝐵𝐶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𝑀𝐴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𝑀𝐵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𝑁𝐴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𝑁𝐶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𝐴𝐶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 (Body)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58916029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 (Body)"/>
                            </a:rPr>
                            <a:t>KL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4000" b="0" i="1" dirty="0" smtClean="0">
                                    <a:latin typeface="Cambria Math" panose="02040503050406030204" pitchFamily="18" charset="0"/>
                                  </a:rPr>
                                  <m:t>𝑀𝑁</m:t>
                                </m:r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</a:rPr>
                                  <m:t> // </m:t>
                                </m:r>
                                <m:r>
                                  <a:rPr lang="en-US" sz="4000" b="0" i="1" dirty="0" smtClean="0">
                                    <a:latin typeface="Cambria Math" panose="02040503050406030204" pitchFamily="18" charset="0"/>
                                  </a:rPr>
                                  <m:t>𝐵𝐶</m:t>
                                </m:r>
                                <m:r>
                                  <a:rPr lang="en-US" sz="4000" i="1" dirty="0" smtClean="0">
                                    <a:latin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𝑀𝑁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US" sz="40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</a:rPr>
                                  <m:t>𝐵𝐶</m:t>
                                </m:r>
                              </m:oMath>
                            </m:oMathPara>
                          </a14:m>
                          <a:endParaRPr lang="en-US" sz="4000" dirty="0">
                            <a:latin typeface="Arial (Body)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75679982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le 7">
                <a:extLst>
                  <a:ext uri="{FF2B5EF4-FFF2-40B4-BE49-F238E27FC236}">
                    <a16:creationId xmlns:a16="http://schemas.microsoft.com/office/drawing/2014/main" id="{51ECA5B6-4F38-E4D3-B91D-8E1ABD27D6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91561523"/>
                  </p:ext>
                </p:extLst>
              </p:nvPr>
            </p:nvGraphicFramePr>
            <p:xfrm>
              <a:off x="1043117" y="6654370"/>
              <a:ext cx="11430000" cy="259419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114926">
                      <a:extLst>
                        <a:ext uri="{9D8B030D-6E8A-4147-A177-3AD203B41FA5}">
                          <a16:colId xmlns:a16="http://schemas.microsoft.com/office/drawing/2014/main" val="1699366354"/>
                        </a:ext>
                      </a:extLst>
                    </a:gridCol>
                    <a:gridCol w="10315074">
                      <a:extLst>
                        <a:ext uri="{9D8B030D-6E8A-4147-A177-3AD203B41FA5}">
                          <a16:colId xmlns:a16="http://schemas.microsoft.com/office/drawing/2014/main" val="1427365396"/>
                        </a:ext>
                      </a:extLst>
                    </a:gridCol>
                  </a:tblGrid>
                  <a:tr h="13614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 (Body)"/>
                            </a:rPr>
                            <a:t>GT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0809" r="-59" b="-910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8916029"/>
                      </a:ext>
                    </a:extLst>
                  </a:tr>
                  <a:tr h="12327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000" dirty="0">
                              <a:latin typeface="Arial (Body)"/>
                            </a:rPr>
                            <a:t>KL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8"/>
                          <a:stretch>
                            <a:fillRect l="-10809" t="-110345" r="-59" b="-4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679982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90107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warp dir="in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6800" y="-1181100"/>
            <a:ext cx="20834242" cy="1818911"/>
            <a:chOff x="0" y="0"/>
            <a:chExt cx="3762534" cy="32848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62534" cy="328484"/>
            </a:xfrm>
            <a:custGeom>
              <a:avLst/>
              <a:gdLst/>
              <a:ahLst/>
              <a:cxnLst/>
              <a:rect l="l" t="t" r="r" b="b"/>
              <a:pathLst>
                <a:path w="3762534" h="328484">
                  <a:moveTo>
                    <a:pt x="0" y="0"/>
                  </a:moveTo>
                  <a:lnTo>
                    <a:pt x="3762534" y="0"/>
                  </a:lnTo>
                  <a:lnTo>
                    <a:pt x="3762534" y="328484"/>
                  </a:lnTo>
                  <a:lnTo>
                    <a:pt x="0" y="328484"/>
                  </a:lnTo>
                  <a:close/>
                </a:path>
              </a:pathLst>
            </a:custGeom>
            <a:solidFill>
              <a:srgbClr val="FFD992"/>
            </a:solid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150393" y="1298505"/>
                <a:ext cx="11229563" cy="77925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200000"/>
                  </a:lnSpc>
                </a:pPr>
                <a:r>
                  <a:rPr lang="nl-NL" sz="40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nl-NL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sz="4000" b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nl-NL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nl-NL" sz="4000" b="1" i="1" dirty="0" err="1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nl-NL" sz="4000" b="1" i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32</a:t>
                </a:r>
                <a:r>
                  <a:rPr lang="nl-NL" sz="4000" b="1" dirty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kumimoji="0" lang="nl-NL" sz="4000" b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</m:t>
                        </m:r>
                      </m:num>
                      <m:den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𝑀𝐵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𝐴𝑁</m:t>
                        </m:r>
                      </m:num>
                      <m:den>
                        <m:r>
                          <a:rPr lang="pt-BR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𝑁𝐶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Thalès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đảo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Suy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𝑀𝑁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𝐵𝐶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𝐴𝑀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𝐴𝐵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Thalès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). </a:t>
                </a:r>
              </a:p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//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</m:oMath>
                </a14:m>
                <a:endParaRPr lang="en-US" sz="40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393" y="1298505"/>
                <a:ext cx="11229563" cy="7792582"/>
              </a:xfrm>
              <a:prstGeom prst="rect">
                <a:avLst/>
              </a:prstGeom>
              <a:blipFill>
                <a:blip r:embed="rId3"/>
                <a:stretch>
                  <a:fillRect l="-1954" b="-6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50198" y="2896266"/>
            <a:ext cx="4987409" cy="44944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0" y="8811302"/>
            <a:ext cx="753983" cy="12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8819"/>
      </p:ext>
    </p:extLst>
  </p:cSld>
  <p:clrMapOvr>
    <a:masterClrMapping/>
  </p:clrMapOvr>
  <p:transition spd="med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Callout 22"/>
          <p:cNvSpPr/>
          <p:nvPr/>
        </p:nvSpPr>
        <p:spPr>
          <a:xfrm>
            <a:off x="5186133" y="4020783"/>
            <a:ext cx="1600200" cy="878952"/>
          </a:xfrm>
          <a:prstGeom prst="wedgeEllipseCallou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800" b="1" dirty="0">
                <a:solidFill>
                  <a:prstClr val="black"/>
                </a:solidFill>
              </a:rPr>
              <a:t>Giải</a:t>
            </a:r>
            <a:endParaRPr lang="en-US" sz="3800" b="1" dirty="0">
              <a:solidFill>
                <a:prstClr val="black"/>
              </a:solidFill>
            </a:endParaRPr>
          </a:p>
        </p:txBody>
      </p:sp>
      <p:pic>
        <p:nvPicPr>
          <p:cNvPr id="26" name="Picture 18">
            <a:extLst>
              <a:ext uri="{FF2B5EF4-FFF2-40B4-BE49-F238E27FC236}">
                <a16:creationId xmlns:a16="http://schemas.microsoft.com/office/drawing/2014/main" id="{DD4F2F3D-F518-46CE-A579-47E14EF1E4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84184" y="8724900"/>
            <a:ext cx="1447800" cy="15283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420405" y="716040"/>
            <a:ext cx="2932395" cy="971171"/>
            <a:chOff x="2860918" y="805336"/>
            <a:chExt cx="3352800" cy="1213964"/>
          </a:xfrm>
          <a:solidFill>
            <a:schemeClr val="accent5">
              <a:lumMod val="75000"/>
            </a:schemeClr>
          </a:solidFill>
        </p:grpSpPr>
        <p:sp>
          <p:nvSpPr>
            <p:cNvPr id="15" name="Flowchart: Terminator 14"/>
            <p:cNvSpPr/>
            <p:nvPr/>
          </p:nvSpPr>
          <p:spPr>
            <a:xfrm>
              <a:off x="2860918" y="805336"/>
              <a:ext cx="3352800" cy="1213964"/>
            </a:xfrm>
            <a:prstGeom prst="flowChartTerminator">
              <a:avLst/>
            </a:prstGeom>
            <a:grpFill/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68583" y="951151"/>
              <a:ext cx="1864613" cy="88485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Ví</a:t>
              </a:r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4000" b="1" err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dụ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:a16="http://schemas.microsoft.com/office/drawing/2014/main" id="{96E85870-286D-4CCC-AA6B-47C2AF4CDE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557646">
            <a:off x="179633" y="356611"/>
            <a:ext cx="699286" cy="10283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371600" y="5143500"/>
                <a:ext cx="9796449" cy="40756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Aft>
                    <a:spcPts val="800"/>
                  </a:spcAft>
                </a:pP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Xét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tam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𝐴𝐵𝐶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𝑀𝐴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𝑀𝐵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𝑁𝐴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pt-BR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trung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bình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𝑀𝑁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𝐵𝐶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000" i="1" kern="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2</m:t>
                        </m:r>
                      </m:den>
                    </m:f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 . 5=2,5 (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5143500"/>
                <a:ext cx="9796449" cy="4075668"/>
              </a:xfrm>
              <a:prstGeom prst="rect">
                <a:avLst/>
              </a:prstGeom>
              <a:blipFill>
                <a:blip r:embed="rId5"/>
                <a:stretch>
                  <a:fillRect l="-2178" b="-20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46307" y="3717111"/>
            <a:ext cx="5677473" cy="48906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762000" y="744157"/>
                <a:ext cx="16486664" cy="27629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			Trong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toán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mở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đầu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28),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người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5 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khoảng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cách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giữa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𝑀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kern="100">
                        <a:latin typeface="Cambria Math" panose="020405030504060302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rPr>
                      <m:t>𝑁</m:t>
                    </m:r>
                  </m:oMath>
                </a14:m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đo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trực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kern="100" dirty="0" err="1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tiếp</a:t>
                </a:r>
                <a:r>
                  <a:rPr lang="en-US" sz="4000" kern="100" dirty="0">
                    <a:latin typeface="Arial" panose="020B0604020202020204" pitchFamily="34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en-US" sz="3200" kern="1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744157"/>
                <a:ext cx="16486664" cy="2762936"/>
              </a:xfrm>
              <a:prstGeom prst="rect">
                <a:avLst/>
              </a:prstGeom>
              <a:blipFill>
                <a:blip r:embed="rId7"/>
                <a:stretch>
                  <a:fillRect l="-1294" r="-702" b="-81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2613</TotalTime>
  <Words>659</Words>
  <Application>Microsoft Office PowerPoint</Application>
  <PresentationFormat>Custom</PresentationFormat>
  <Paragraphs>68</Paragraphs>
  <Slides>15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Cambria Math</vt:lpstr>
      <vt:lpstr>Elsie</vt:lpstr>
      <vt:lpstr>Wingdings</vt:lpstr>
      <vt:lpstr>Calibri Light</vt:lpstr>
      <vt:lpstr>Arial</vt:lpstr>
      <vt:lpstr>Times New Roman</vt:lpstr>
      <vt:lpstr>Arial (Body)</vt:lpstr>
      <vt:lpstr>等线 Light</vt:lpstr>
      <vt:lpstr>Calibri</vt:lpstr>
      <vt:lpstr>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tailieugiaovien.edu.vn</dc:creator>
  <cp:lastModifiedBy>Dell I5</cp:lastModifiedBy>
  <cp:revision>2</cp:revision>
  <dcterms:created xsi:type="dcterms:W3CDTF">2006-08-16T00:00:00Z</dcterms:created>
  <dcterms:modified xsi:type="dcterms:W3CDTF">2025-03-30T08:06:32Z</dcterms:modified>
  <dc:identifier>DAFKAZ1_Ljc</dc:identifier>
</cp:coreProperties>
</file>