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714" r:id="rId3"/>
  </p:sldMasterIdLst>
  <p:notesMasterIdLst>
    <p:notesMasterId r:id="rId22"/>
  </p:notesMasterIdLst>
  <p:sldIdLst>
    <p:sldId id="266" r:id="rId4"/>
    <p:sldId id="329" r:id="rId5"/>
    <p:sldId id="330" r:id="rId6"/>
    <p:sldId id="334" r:id="rId7"/>
    <p:sldId id="332" r:id="rId8"/>
    <p:sldId id="304" r:id="rId9"/>
    <p:sldId id="341" r:id="rId10"/>
    <p:sldId id="340" r:id="rId11"/>
    <p:sldId id="342" r:id="rId12"/>
    <p:sldId id="364" r:id="rId13"/>
    <p:sldId id="306" r:id="rId14"/>
    <p:sldId id="359" r:id="rId15"/>
    <p:sldId id="365" r:id="rId16"/>
    <p:sldId id="367" r:id="rId17"/>
    <p:sldId id="328" r:id="rId18"/>
    <p:sldId id="490" r:id="rId19"/>
    <p:sldId id="492" r:id="rId20"/>
    <p:sldId id="363" r:id="rId21"/>
  </p:sldIdLst>
  <p:sldSz cx="12192000" cy="6858000"/>
  <p:notesSz cx="6858000" cy="9144000"/>
  <p:embeddedFontLst>
    <p:embeddedFont>
      <p:font typeface="Cambria Math" panose="02040503050406030204" pitchFamily="18"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3842" autoAdjust="0"/>
  </p:normalViewPr>
  <p:slideViewPr>
    <p:cSldViewPr snapToGrid="0">
      <p:cViewPr varScale="1">
        <p:scale>
          <a:sx n="77" d="100"/>
          <a:sy n="77" d="100"/>
        </p:scale>
        <p:origin x="758"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3/30/2025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trực</a:t>
            </a:r>
            <a:r>
              <a:rPr lang="en-US" baseline="0" dirty="0"/>
              <a:t> </a:t>
            </a:r>
            <a:r>
              <a:rPr lang="en-US" baseline="0" dirty="0" err="1"/>
              <a:t>tiếp</a:t>
            </a:r>
            <a:r>
              <a:rPr lang="en-US" baseline="0" dirty="0"/>
              <a:t> </a:t>
            </a:r>
            <a:r>
              <a:rPr lang="en-US" baseline="0" dirty="0" err="1"/>
              <a:t>vào</a:t>
            </a:r>
            <a:r>
              <a:rPr lang="en-US" baseline="0" dirty="0"/>
              <a:t> </a:t>
            </a:r>
            <a:r>
              <a:rPr lang="en-US" baseline="0" dirty="0" err="1"/>
              <a:t>chùm</a:t>
            </a:r>
            <a:r>
              <a:rPr lang="en-US" baseline="0" dirty="0"/>
              <a:t> </a:t>
            </a:r>
            <a:r>
              <a:rPr lang="en-US" baseline="0" dirty="0" err="1"/>
              <a:t>bóng</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đáp</a:t>
            </a:r>
            <a:r>
              <a:rPr lang="en-US" baseline="0" dirty="0"/>
              <a:t> </a:t>
            </a:r>
            <a:r>
              <a:rPr lang="en-US" baseline="0" dirty="0" err="1"/>
              <a:t>án</a:t>
            </a:r>
            <a:r>
              <a:rPr lang="en-US" baseline="0" dirty="0"/>
              <a:t>. </a:t>
            </a:r>
            <a:r>
              <a:rPr lang="en-US" baseline="0" dirty="0" err="1"/>
              <a:t>Kích</a:t>
            </a:r>
            <a:r>
              <a:rPr lang="en-US" baseline="0" dirty="0"/>
              <a:t> </a:t>
            </a:r>
            <a:r>
              <a:rPr lang="en-US" baseline="0" dirty="0" err="1"/>
              <a:t>bất</a:t>
            </a:r>
            <a:r>
              <a:rPr lang="en-US" baseline="0" dirty="0"/>
              <a:t> </a:t>
            </a:r>
            <a:r>
              <a:rPr lang="en-US" baseline="0" dirty="0" err="1"/>
              <a:t>kì</a:t>
            </a:r>
            <a:r>
              <a:rPr lang="en-US" baseline="0" dirty="0"/>
              <a:t> </a:t>
            </a:r>
            <a:r>
              <a:rPr lang="en-US" baseline="0" dirty="0" err="1"/>
              <a:t>để</a:t>
            </a:r>
            <a:r>
              <a:rPr lang="en-US" baseline="0" dirty="0"/>
              <a:t> </a:t>
            </a:r>
            <a:r>
              <a:rPr lang="en-US" baseline="0" dirty="0" err="1"/>
              <a:t>chuyển</a:t>
            </a:r>
            <a:r>
              <a:rPr lang="en-US" baseline="0" dirty="0"/>
              <a:t> slide.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37634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trực</a:t>
            </a:r>
            <a:r>
              <a:rPr lang="en-US" baseline="0" dirty="0"/>
              <a:t> </a:t>
            </a:r>
            <a:r>
              <a:rPr lang="en-US" baseline="0" dirty="0" err="1"/>
              <a:t>tiếp</a:t>
            </a:r>
            <a:r>
              <a:rPr lang="en-US" baseline="0" dirty="0"/>
              <a:t> </a:t>
            </a:r>
            <a:r>
              <a:rPr lang="en-US" baseline="0" dirty="0" err="1"/>
              <a:t>vào</a:t>
            </a:r>
            <a:r>
              <a:rPr lang="en-US" baseline="0" dirty="0"/>
              <a:t> </a:t>
            </a:r>
            <a:r>
              <a:rPr lang="en-US" baseline="0" dirty="0" err="1"/>
              <a:t>chùm</a:t>
            </a:r>
            <a:r>
              <a:rPr lang="en-US" baseline="0" dirty="0"/>
              <a:t> </a:t>
            </a:r>
            <a:r>
              <a:rPr lang="en-US" baseline="0" dirty="0" err="1"/>
              <a:t>bóng</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đáp</a:t>
            </a:r>
            <a:r>
              <a:rPr lang="en-US" baseline="0" dirty="0"/>
              <a:t> </a:t>
            </a:r>
            <a:r>
              <a:rPr lang="en-US" baseline="0" dirty="0" err="1"/>
              <a:t>án</a:t>
            </a:r>
            <a:r>
              <a:rPr lang="en-US" baseline="0" dirty="0"/>
              <a:t>. </a:t>
            </a:r>
            <a:r>
              <a:rPr lang="en-US" baseline="0" dirty="0" err="1"/>
              <a:t>Kích</a:t>
            </a:r>
            <a:r>
              <a:rPr lang="en-US" baseline="0" dirty="0"/>
              <a:t> </a:t>
            </a:r>
            <a:r>
              <a:rPr lang="en-US" baseline="0" dirty="0" err="1"/>
              <a:t>bất</a:t>
            </a:r>
            <a:r>
              <a:rPr lang="en-US" baseline="0" dirty="0"/>
              <a:t> </a:t>
            </a:r>
            <a:r>
              <a:rPr lang="en-US" baseline="0" dirty="0" err="1"/>
              <a:t>kì</a:t>
            </a:r>
            <a:r>
              <a:rPr lang="en-US" baseline="0" dirty="0"/>
              <a:t> </a:t>
            </a:r>
            <a:r>
              <a:rPr lang="en-US" baseline="0" dirty="0" err="1"/>
              <a:t>để</a:t>
            </a:r>
            <a:r>
              <a:rPr lang="en-US" baseline="0" dirty="0"/>
              <a:t> </a:t>
            </a:r>
            <a:r>
              <a:rPr lang="en-US" baseline="0" dirty="0" err="1"/>
              <a:t>chuyển</a:t>
            </a:r>
            <a:r>
              <a:rPr lang="en-US" baseline="0" dirty="0"/>
              <a:t> slide.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4038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Kích</a:t>
            </a:r>
            <a:r>
              <a:rPr lang="en-US" baseline="0" dirty="0"/>
              <a:t> </a:t>
            </a:r>
            <a:r>
              <a:rPr lang="en-US" baseline="0" dirty="0" err="1"/>
              <a:t>trực</a:t>
            </a:r>
            <a:r>
              <a:rPr lang="en-US" baseline="0" dirty="0"/>
              <a:t> </a:t>
            </a:r>
            <a:r>
              <a:rPr lang="en-US" baseline="0" dirty="0" err="1"/>
              <a:t>tiếp</a:t>
            </a:r>
            <a:r>
              <a:rPr lang="en-US" baseline="0" dirty="0"/>
              <a:t> </a:t>
            </a:r>
            <a:r>
              <a:rPr lang="en-US" baseline="0" dirty="0" err="1"/>
              <a:t>vào</a:t>
            </a:r>
            <a:r>
              <a:rPr lang="en-US" baseline="0" dirty="0"/>
              <a:t> </a:t>
            </a:r>
            <a:r>
              <a:rPr lang="en-US" baseline="0" dirty="0" err="1"/>
              <a:t>chùm</a:t>
            </a:r>
            <a:r>
              <a:rPr lang="en-US" baseline="0" dirty="0"/>
              <a:t> </a:t>
            </a:r>
            <a:r>
              <a:rPr lang="en-US" baseline="0" dirty="0" err="1"/>
              <a:t>bóng</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đáp</a:t>
            </a:r>
            <a:r>
              <a:rPr lang="en-US" baseline="0" dirty="0"/>
              <a:t> </a:t>
            </a:r>
            <a:r>
              <a:rPr lang="en-US" baseline="0" dirty="0" err="1"/>
              <a:t>án</a:t>
            </a:r>
            <a:r>
              <a:rPr lang="en-US" baseline="0" dirty="0"/>
              <a:t>. </a:t>
            </a:r>
            <a:r>
              <a:rPr lang="en-US" baseline="0" dirty="0" err="1"/>
              <a:t>Kích</a:t>
            </a:r>
            <a:r>
              <a:rPr lang="en-US" baseline="0" dirty="0"/>
              <a:t> </a:t>
            </a:r>
            <a:r>
              <a:rPr lang="en-US" baseline="0" dirty="0" err="1"/>
              <a:t>bất</a:t>
            </a:r>
            <a:r>
              <a:rPr lang="en-US" baseline="0" dirty="0"/>
              <a:t> </a:t>
            </a:r>
            <a:r>
              <a:rPr lang="en-US" baseline="0" dirty="0" err="1"/>
              <a:t>kì</a:t>
            </a:r>
            <a:r>
              <a:rPr lang="en-US" baseline="0" dirty="0"/>
              <a:t> </a:t>
            </a:r>
            <a:r>
              <a:rPr lang="en-US" baseline="0" dirty="0" err="1"/>
              <a:t>để</a:t>
            </a:r>
            <a:r>
              <a:rPr lang="en-US" baseline="0" dirty="0"/>
              <a:t> </a:t>
            </a:r>
            <a:r>
              <a:rPr lang="en-US" baseline="0" dirty="0" err="1"/>
              <a:t>chuyển</a:t>
            </a:r>
            <a:r>
              <a:rPr lang="en-US" baseline="0" dirty="0"/>
              <a:t> slide.</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1ED1C-D1A9-4F1A-B83F-95448E1C4F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94751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3/30/2025</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3/30/2025</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3/30/2025</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3/30/2025</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914377"/>
            <a:fld id="{1D8BD707-D9CF-40AE-B4C6-C98DA3205C09}" type="datetimeFigureOut">
              <a:rPr lang="en-US" smtClean="0">
                <a:solidFill>
                  <a:prstClr val="black">
                    <a:tint val="75000"/>
                  </a:prstClr>
                </a:solidFill>
              </a:rPr>
              <a:pPr defTabSz="914377"/>
              <a:t>3/30/2025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914377"/>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914377"/>
            <a:fld id="{B6F15528-21DE-4FAA-801E-634DDDAF4B2B}" type="slidenum">
              <a:rPr lang="en-US" smtClean="0">
                <a:solidFill>
                  <a:prstClr val="black">
                    <a:tint val="75000"/>
                  </a:prstClr>
                </a:solidFill>
              </a:rPr>
              <a:pPr defTabSz="914377"/>
              <a:t>‹#›</a:t>
            </a:fld>
            <a:endParaRPr lang="en-US" dirty="0">
              <a:solidFill>
                <a:prstClr val="black">
                  <a:tint val="75000"/>
                </a:prstClr>
              </a:solidFill>
            </a:endParaRPr>
          </a:p>
        </p:txBody>
      </p:sp>
    </p:spTree>
    <p:extLst>
      <p:ext uri="{BB962C8B-B14F-4D97-AF65-F5344CB8AC3E}">
        <p14:creationId xmlns:p14="http://schemas.microsoft.com/office/powerpoint/2010/main" val="1800211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377"/>
            <a:fld id="{1D8BD707-D9CF-40AE-B4C6-C98DA3205C09}" type="datetimeFigureOut">
              <a:rPr lang="en-US" smtClean="0">
                <a:solidFill>
                  <a:prstClr val="black">
                    <a:tint val="75000"/>
                  </a:prstClr>
                </a:solidFill>
              </a:rPr>
              <a:pPr defTabSz="914377"/>
              <a:t>3/30/2025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914377"/>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914377"/>
            <a:fld id="{B6F15528-21DE-4FAA-801E-634DDDAF4B2B}" type="slidenum">
              <a:rPr lang="en-US" smtClean="0">
                <a:solidFill>
                  <a:prstClr val="black">
                    <a:tint val="75000"/>
                  </a:prstClr>
                </a:solidFill>
              </a:rPr>
              <a:pPr defTabSz="914377"/>
              <a:t>‹#›</a:t>
            </a:fld>
            <a:endParaRPr lang="en-US" dirty="0">
              <a:solidFill>
                <a:prstClr val="black">
                  <a:tint val="75000"/>
                </a:prstClr>
              </a:solidFill>
            </a:endParaRPr>
          </a:p>
        </p:txBody>
      </p:sp>
    </p:spTree>
    <p:extLst>
      <p:ext uri="{BB962C8B-B14F-4D97-AF65-F5344CB8AC3E}">
        <p14:creationId xmlns:p14="http://schemas.microsoft.com/office/powerpoint/2010/main" val="184787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8"/>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914377"/>
            <a:fld id="{1D8BD707-D9CF-40AE-B4C6-C98DA3205C09}" type="datetimeFigureOut">
              <a:rPr lang="en-US" smtClean="0">
                <a:solidFill>
                  <a:prstClr val="black">
                    <a:tint val="75000"/>
                  </a:prstClr>
                </a:solidFill>
              </a:rPr>
              <a:pPr defTabSz="914377"/>
              <a:t>3/30/2025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914377"/>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914377"/>
            <a:fld id="{B6F15528-21DE-4FAA-801E-634DDDAF4B2B}" type="slidenum">
              <a:rPr lang="en-US" smtClean="0">
                <a:solidFill>
                  <a:prstClr val="black">
                    <a:tint val="75000"/>
                  </a:prstClr>
                </a:solidFill>
              </a:rPr>
              <a:pPr defTabSz="914377"/>
              <a:t>‹#›</a:t>
            </a:fld>
            <a:endParaRPr lang="en-US" dirty="0">
              <a:solidFill>
                <a:prstClr val="black">
                  <a:tint val="75000"/>
                </a:prstClr>
              </a:solidFill>
            </a:endParaRPr>
          </a:p>
        </p:txBody>
      </p:sp>
    </p:spTree>
    <p:extLst>
      <p:ext uri="{BB962C8B-B14F-4D97-AF65-F5344CB8AC3E}">
        <p14:creationId xmlns:p14="http://schemas.microsoft.com/office/powerpoint/2010/main" val="2044893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defTabSz="914377"/>
            <a:fld id="{1D8BD707-D9CF-40AE-B4C6-C98DA3205C09}" type="datetimeFigureOut">
              <a:rPr lang="en-US" smtClean="0">
                <a:solidFill>
                  <a:prstClr val="black">
                    <a:tint val="75000"/>
                  </a:prstClr>
                </a:solidFill>
              </a:rPr>
              <a:pPr defTabSz="914377"/>
              <a:t>3/30/2025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defTabSz="914377"/>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defTabSz="914377"/>
            <a:fld id="{B6F15528-21DE-4FAA-801E-634DDDAF4B2B}" type="slidenum">
              <a:rPr lang="en-US" smtClean="0">
                <a:solidFill>
                  <a:prstClr val="black">
                    <a:tint val="75000"/>
                  </a:prstClr>
                </a:solidFill>
              </a:rPr>
              <a:pPr defTabSz="914377"/>
              <a:t>‹#›</a:t>
            </a:fld>
            <a:endParaRPr lang="en-US" dirty="0">
              <a:solidFill>
                <a:prstClr val="black">
                  <a:tint val="75000"/>
                </a:prstClr>
              </a:solidFill>
            </a:endParaRPr>
          </a:p>
        </p:txBody>
      </p:sp>
    </p:spTree>
    <p:extLst>
      <p:ext uri="{BB962C8B-B14F-4D97-AF65-F5344CB8AC3E}">
        <p14:creationId xmlns:p14="http://schemas.microsoft.com/office/powerpoint/2010/main" val="1875097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defTabSz="914377"/>
            <a:fld id="{1D8BD707-D9CF-40AE-B4C6-C98DA3205C09}" type="datetimeFigureOut">
              <a:rPr lang="en-US" smtClean="0">
                <a:solidFill>
                  <a:prstClr val="black">
                    <a:tint val="75000"/>
                  </a:prstClr>
                </a:solidFill>
              </a:rPr>
              <a:pPr defTabSz="914377"/>
              <a:t>3/30/2025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defTabSz="914377"/>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pPr defTabSz="914377"/>
            <a:fld id="{B6F15528-21DE-4FAA-801E-634DDDAF4B2B}" type="slidenum">
              <a:rPr lang="en-US" smtClean="0">
                <a:solidFill>
                  <a:prstClr val="black">
                    <a:tint val="75000"/>
                  </a:prstClr>
                </a:solidFill>
              </a:rPr>
              <a:pPr defTabSz="914377"/>
              <a:t>‹#›</a:t>
            </a:fld>
            <a:endParaRPr lang="en-US" dirty="0">
              <a:solidFill>
                <a:prstClr val="black">
                  <a:tint val="75000"/>
                </a:prstClr>
              </a:solidFill>
            </a:endParaRPr>
          </a:p>
        </p:txBody>
      </p:sp>
    </p:spTree>
    <p:extLst>
      <p:ext uri="{BB962C8B-B14F-4D97-AF65-F5344CB8AC3E}">
        <p14:creationId xmlns:p14="http://schemas.microsoft.com/office/powerpoint/2010/main" val="2657674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defTabSz="914377"/>
            <a:fld id="{1D8BD707-D9CF-40AE-B4C6-C98DA3205C09}" type="datetimeFigureOut">
              <a:rPr lang="en-US" smtClean="0">
                <a:solidFill>
                  <a:prstClr val="black">
                    <a:tint val="75000"/>
                  </a:prstClr>
                </a:solidFill>
              </a:rPr>
              <a:pPr defTabSz="914377"/>
              <a:t>3/30/2025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defTabSz="914377"/>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defTabSz="914377"/>
            <a:fld id="{B6F15528-21DE-4FAA-801E-634DDDAF4B2B}" type="slidenum">
              <a:rPr lang="en-US" smtClean="0">
                <a:solidFill>
                  <a:prstClr val="black">
                    <a:tint val="75000"/>
                  </a:prstClr>
                </a:solidFill>
              </a:rPr>
              <a:pPr defTabSz="914377"/>
              <a:t>‹#›</a:t>
            </a:fld>
            <a:endParaRPr lang="en-US" dirty="0">
              <a:solidFill>
                <a:prstClr val="black">
                  <a:tint val="75000"/>
                </a:prstClr>
              </a:solidFill>
            </a:endParaRPr>
          </a:p>
        </p:txBody>
      </p:sp>
    </p:spTree>
    <p:extLst>
      <p:ext uri="{BB962C8B-B14F-4D97-AF65-F5344CB8AC3E}">
        <p14:creationId xmlns:p14="http://schemas.microsoft.com/office/powerpoint/2010/main" val="1232049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914377"/>
            <a:fld id="{1D8BD707-D9CF-40AE-B4C6-C98DA3205C09}" type="datetimeFigureOut">
              <a:rPr lang="en-US" smtClean="0">
                <a:solidFill>
                  <a:prstClr val="black">
                    <a:tint val="75000"/>
                  </a:prstClr>
                </a:solidFill>
              </a:rPr>
              <a:pPr defTabSz="914377"/>
              <a:t>3/30/2025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defTabSz="914377"/>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pPr defTabSz="914377"/>
            <a:fld id="{B6F15528-21DE-4FAA-801E-634DDDAF4B2B}" type="slidenum">
              <a:rPr lang="en-US" smtClean="0">
                <a:solidFill>
                  <a:prstClr val="black">
                    <a:tint val="75000"/>
                  </a:prstClr>
                </a:solidFill>
              </a:rPr>
              <a:pPr defTabSz="914377"/>
              <a:t>‹#›</a:t>
            </a:fld>
            <a:endParaRPr lang="en-US" dirty="0">
              <a:solidFill>
                <a:prstClr val="black">
                  <a:tint val="75000"/>
                </a:prstClr>
              </a:solidFill>
            </a:endParaRPr>
          </a:p>
        </p:txBody>
      </p:sp>
    </p:spTree>
    <p:extLst>
      <p:ext uri="{BB962C8B-B14F-4D97-AF65-F5344CB8AC3E}">
        <p14:creationId xmlns:p14="http://schemas.microsoft.com/office/powerpoint/2010/main" val="2814265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4"/>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defTabSz="914377"/>
            <a:fld id="{1D8BD707-D9CF-40AE-B4C6-C98DA3205C09}" type="datetimeFigureOut">
              <a:rPr lang="en-US" smtClean="0">
                <a:solidFill>
                  <a:prstClr val="black">
                    <a:tint val="75000"/>
                  </a:prstClr>
                </a:solidFill>
              </a:rPr>
              <a:pPr defTabSz="914377"/>
              <a:t>3/30/2025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defTabSz="914377"/>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defTabSz="914377"/>
            <a:fld id="{B6F15528-21DE-4FAA-801E-634DDDAF4B2B}" type="slidenum">
              <a:rPr lang="en-US" smtClean="0">
                <a:solidFill>
                  <a:prstClr val="black">
                    <a:tint val="75000"/>
                  </a:prstClr>
                </a:solidFill>
              </a:rPr>
              <a:pPr defTabSz="914377"/>
              <a:t>‹#›</a:t>
            </a:fld>
            <a:endParaRPr lang="en-US" dirty="0">
              <a:solidFill>
                <a:prstClr val="black">
                  <a:tint val="75000"/>
                </a:prstClr>
              </a:solidFill>
            </a:endParaRPr>
          </a:p>
        </p:txBody>
      </p:sp>
    </p:spTree>
    <p:extLst>
      <p:ext uri="{BB962C8B-B14F-4D97-AF65-F5344CB8AC3E}">
        <p14:creationId xmlns:p14="http://schemas.microsoft.com/office/powerpoint/2010/main" val="172422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3/30/2025</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defTabSz="914377"/>
            <a:fld id="{1D8BD707-D9CF-40AE-B4C6-C98DA3205C09}" type="datetimeFigureOut">
              <a:rPr lang="en-US" smtClean="0">
                <a:solidFill>
                  <a:prstClr val="black">
                    <a:tint val="75000"/>
                  </a:prstClr>
                </a:solidFill>
              </a:rPr>
              <a:pPr defTabSz="914377"/>
              <a:t>3/30/2025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defTabSz="914377"/>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defTabSz="914377"/>
            <a:fld id="{B6F15528-21DE-4FAA-801E-634DDDAF4B2B}" type="slidenum">
              <a:rPr lang="en-US" smtClean="0">
                <a:solidFill>
                  <a:prstClr val="black">
                    <a:tint val="75000"/>
                  </a:prstClr>
                </a:solidFill>
              </a:rPr>
              <a:pPr defTabSz="914377"/>
              <a:t>‹#›</a:t>
            </a:fld>
            <a:endParaRPr lang="en-US" dirty="0">
              <a:solidFill>
                <a:prstClr val="black">
                  <a:tint val="75000"/>
                </a:prstClr>
              </a:solidFill>
            </a:endParaRPr>
          </a:p>
        </p:txBody>
      </p:sp>
    </p:spTree>
    <p:extLst>
      <p:ext uri="{BB962C8B-B14F-4D97-AF65-F5344CB8AC3E}">
        <p14:creationId xmlns:p14="http://schemas.microsoft.com/office/powerpoint/2010/main" val="158112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377"/>
            <a:fld id="{1D8BD707-D9CF-40AE-B4C6-C98DA3205C09}" type="datetimeFigureOut">
              <a:rPr lang="en-US" smtClean="0">
                <a:solidFill>
                  <a:prstClr val="black">
                    <a:tint val="75000"/>
                  </a:prstClr>
                </a:solidFill>
              </a:rPr>
              <a:pPr defTabSz="914377"/>
              <a:t>3/30/2025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914377"/>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914377"/>
            <a:fld id="{B6F15528-21DE-4FAA-801E-634DDDAF4B2B}" type="slidenum">
              <a:rPr lang="en-US" smtClean="0">
                <a:solidFill>
                  <a:prstClr val="black">
                    <a:tint val="75000"/>
                  </a:prstClr>
                </a:solidFill>
              </a:rPr>
              <a:pPr defTabSz="914377"/>
              <a:t>‹#›</a:t>
            </a:fld>
            <a:endParaRPr lang="en-US" dirty="0">
              <a:solidFill>
                <a:prstClr val="black">
                  <a:tint val="75000"/>
                </a:prstClr>
              </a:solidFill>
            </a:endParaRPr>
          </a:p>
        </p:txBody>
      </p:sp>
    </p:spTree>
    <p:extLst>
      <p:ext uri="{BB962C8B-B14F-4D97-AF65-F5344CB8AC3E}">
        <p14:creationId xmlns:p14="http://schemas.microsoft.com/office/powerpoint/2010/main" val="1498480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914377"/>
            <a:fld id="{1D8BD707-D9CF-40AE-B4C6-C98DA3205C09}" type="datetimeFigureOut">
              <a:rPr lang="en-US" smtClean="0">
                <a:solidFill>
                  <a:prstClr val="black">
                    <a:tint val="75000"/>
                  </a:prstClr>
                </a:solidFill>
              </a:rPr>
              <a:pPr defTabSz="914377"/>
              <a:t>3/30/2025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914377"/>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914377"/>
            <a:fld id="{B6F15528-21DE-4FAA-801E-634DDDAF4B2B}" type="slidenum">
              <a:rPr lang="en-US" smtClean="0">
                <a:solidFill>
                  <a:prstClr val="black">
                    <a:tint val="75000"/>
                  </a:prstClr>
                </a:solidFill>
              </a:rPr>
              <a:pPr defTabSz="914377"/>
              <a:t>‹#›</a:t>
            </a:fld>
            <a:endParaRPr lang="en-US" dirty="0">
              <a:solidFill>
                <a:prstClr val="black">
                  <a:tint val="75000"/>
                </a:prstClr>
              </a:solidFill>
            </a:endParaRPr>
          </a:p>
        </p:txBody>
      </p:sp>
    </p:spTree>
    <p:extLst>
      <p:ext uri="{BB962C8B-B14F-4D97-AF65-F5344CB8AC3E}">
        <p14:creationId xmlns:p14="http://schemas.microsoft.com/office/powerpoint/2010/main" val="107952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3/30/2025</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3/30/2025</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3/30/2025</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3/30/2025</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3/30/2025</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3/30/2025</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95288A55-0BA2-4492-B687-12C53FCEA02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3/30/2025</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DE325504-3570-42EB-BFDC-4B9CDABB7A1F}"/>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1D8BD707-D9CF-40AE-B4C6-C98DA3205C09}" type="datetimeFigureOut">
              <a:rPr lang="en-US" smtClean="0">
                <a:solidFill>
                  <a:prstClr val="black">
                    <a:tint val="75000"/>
                  </a:prstClr>
                </a:solidFill>
              </a:rPr>
              <a:pPr defTabSz="914377"/>
              <a:t>3/30/2025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B6F15528-21DE-4FAA-801E-634DDDAF4B2B}" type="slidenum">
              <a:rPr lang="en-US" smtClean="0">
                <a:solidFill>
                  <a:prstClr val="black">
                    <a:tint val="75000"/>
                  </a:prstClr>
                </a:solidFill>
              </a:rPr>
              <a:pPr defTabSz="914377"/>
              <a:t>‹#›</a:t>
            </a:fld>
            <a:endParaRPr lang="en-US" dirty="0">
              <a:solidFill>
                <a:prstClr val="black">
                  <a:tint val="75000"/>
                </a:prstClr>
              </a:solidFill>
            </a:endParaRPr>
          </a:p>
        </p:txBody>
      </p:sp>
    </p:spTree>
    <p:extLst>
      <p:ext uri="{BB962C8B-B14F-4D97-AF65-F5344CB8AC3E}">
        <p14:creationId xmlns:p14="http://schemas.microsoft.com/office/powerpoint/2010/main" val="7349687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32.sv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8.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6.pn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10.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5.png"/><Relationship Id="rId12"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6.pn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audio" Target="../media/audio2.wav"/><Relationship Id="rId9" Type="http://schemas.openxmlformats.org/officeDocument/2006/relationships/image" Target="../media/image17.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9.png"/><Relationship Id="rId12"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6.pn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2.png"/><Relationship Id="rId4" Type="http://schemas.openxmlformats.org/officeDocument/2006/relationships/audio" Target="../media/audio2.wav"/><Relationship Id="rId9" Type="http://schemas.openxmlformats.org/officeDocument/2006/relationships/image" Target="../media/image21.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650907" y="3109201"/>
            <a:ext cx="10737785" cy="368146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Tuần</a:t>
            </a:r>
            <a:r>
              <a:rPr kumimoji="0" lang="vi-VN"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24</a:t>
            </a:r>
          </a:p>
          <a:p>
            <a:pPr lvl="0" algn="ctr" defTabSz="914377">
              <a:lnSpc>
                <a:spcPct val="150000"/>
              </a:lnSpc>
              <a:buClr>
                <a:srgbClr val="000000"/>
              </a:buClr>
              <a:defRPr/>
            </a:pP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Bài 5</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vi-VN"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Xác suất thực nghiệm của một biến cố trong một số trò chơi đơn giản - Tiết </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3</a:t>
            </a:r>
          </a:p>
        </p:txBody>
      </p:sp>
      <p:pic>
        <p:nvPicPr>
          <p:cNvPr id="5" name="Graphic 4" descr="Apple with solid fill">
            <a:extLst>
              <a:ext uri="{FF2B5EF4-FFF2-40B4-BE49-F238E27FC236}">
                <a16:creationId xmlns:a16="http://schemas.microsoft.com/office/drawing/2014/main" id="{F56A7F4E-C75D-FAE3-E6BD-C23DE970CB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0360" y="-218661"/>
            <a:ext cx="1764302" cy="1764302"/>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A7BF3F-E111-FD29-6158-59E0CB61BB21}"/>
              </a:ext>
            </a:extLst>
          </p:cNvPr>
          <p:cNvSpPr txBox="1"/>
          <p:nvPr/>
        </p:nvSpPr>
        <p:spPr>
          <a:xfrm>
            <a:off x="-139156" y="1619465"/>
            <a:ext cx="3107894" cy="654731"/>
          </a:xfrm>
          <a:prstGeom prst="rect">
            <a:avLst/>
          </a:prstGeom>
          <a:noFill/>
        </p:spPr>
        <p:txBody>
          <a:bodyPr wrap="square" rtlCol="0">
            <a:spAutoFit/>
          </a:bodyPr>
          <a:lstStyle/>
          <a:p>
            <a:pPr algn="ctr">
              <a:lnSpc>
                <a:spcPct val="150000"/>
              </a:lnSpc>
            </a:pPr>
            <a:r>
              <a:rPr lang="en-US" sz="2800" b="1" dirty="0">
                <a:solidFill>
                  <a:schemeClr val="accent1"/>
                </a:solidFill>
                <a:latin typeface="UTM Avo" panose="02040603050506020204" pitchFamily="18" charset="0"/>
                <a:cs typeface="Arial" panose="020B0604020202020204" pitchFamily="34" charset="0"/>
              </a:rPr>
              <a:t>Định </a:t>
            </a:r>
            <a:r>
              <a:rPr lang="en-US" sz="2800" b="1" dirty="0" err="1">
                <a:solidFill>
                  <a:schemeClr val="accent1"/>
                </a:solidFill>
                <a:latin typeface="UTM Avo" panose="02040603050506020204" pitchFamily="18" charset="0"/>
                <a:cs typeface="Arial" panose="020B0604020202020204" pitchFamily="34" charset="0"/>
              </a:rPr>
              <a:t>nghĩa</a:t>
            </a:r>
            <a:r>
              <a:rPr lang="en-US" sz="2800" b="1" dirty="0">
                <a:solidFill>
                  <a:schemeClr val="accent1"/>
                </a:solidFill>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A0CA5F7-BAAE-4D3C-8251-7E8639ACAB18}"/>
                  </a:ext>
                </a:extLst>
              </p:cNvPr>
              <p:cNvSpPr txBox="1"/>
              <p:nvPr/>
            </p:nvSpPr>
            <p:spPr>
              <a:xfrm>
                <a:off x="423334" y="2266509"/>
                <a:ext cx="10905067" cy="2937535"/>
              </a:xfrm>
              <a:prstGeom prst="rect">
                <a:avLst/>
              </a:prstGeom>
              <a:solidFill>
                <a:schemeClr val="accent5">
                  <a:lumMod val="20000"/>
                  <a:lumOff val="80000"/>
                </a:schemeClr>
              </a:solidFill>
            </p:spPr>
            <p:txBody>
              <a:bodyPr wrap="square" rtlCol="0" anchor="ctr">
                <a:spAutoFit/>
              </a:bodyPr>
              <a:lstStyle/>
              <a:p>
                <a:pPr algn="just">
                  <a:lnSpc>
                    <a:spcPct val="175000"/>
                  </a:lnSpc>
                </a:pPr>
                <a:r>
                  <a:rPr lang="vi-VN" sz="2400" dirty="0">
                    <a:latin typeface="UTM Avo" panose="02040603050506020204" pitchFamily="18" charset="0"/>
                    <a:cs typeface="Arial" panose="020B0604020202020204" pitchFamily="34" charset="0"/>
                  </a:rPr>
                  <a:t>Xác suất thực hiện của biến cố “Đối tượng </a:t>
                </a:r>
                <a14:m>
                  <m:oMath xmlns:m="http://schemas.openxmlformats.org/officeDocument/2006/math">
                    <m:r>
                      <a:rPr lang="vi-VN" sz="2400">
                        <a:latin typeface="Cambria Math" panose="02040503050406030204" pitchFamily="18" charset="0"/>
                        <a:cs typeface="Arial" panose="020B0604020202020204" pitchFamily="34" charset="0"/>
                      </a:rPr>
                      <m:t>𝐴</m:t>
                    </m:r>
                  </m:oMath>
                </a14:m>
                <a:r>
                  <a:rPr lang="vi-VN" sz="2400" dirty="0">
                    <a:latin typeface="UTM Avo" panose="02040603050506020204" pitchFamily="18" charset="0"/>
                    <a:cs typeface="Arial" panose="020B0604020202020204" pitchFamily="34" charset="0"/>
                  </a:rPr>
                  <a:t> được chọn ra” khi chọn đối tượng nhiều lần bằng</a:t>
                </a:r>
                <a:r>
                  <a:rPr lang="en-US" sz="2400" dirty="0">
                    <a:latin typeface="UTM Avo" panose="02040603050506020204" pitchFamily="18" charset="0"/>
                    <a:cs typeface="Arial" panose="020B0604020202020204" pitchFamily="34" charset="0"/>
                  </a:rPr>
                  <a:t>:</a:t>
                </a:r>
              </a:p>
              <a:p>
                <a:pPr>
                  <a:lnSpc>
                    <a:spcPct val="175000"/>
                  </a:lnSpc>
                </a:pPr>
                <a14:m>
                  <m:oMathPara xmlns:m="http://schemas.openxmlformats.org/officeDocument/2006/math">
                    <m:oMathParaPr>
                      <m:jc m:val="centerGroup"/>
                    </m:oMathParaPr>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nor/>
                            </m:rPr>
                            <a:rPr lang="vi-VN" sz="2400" i="0">
                              <a:latin typeface="UTM Avo" panose="02040603050506020204" pitchFamily="18" charset="0"/>
                              <a:cs typeface="Arial" panose="020B0604020202020204" pitchFamily="34" charset="0"/>
                            </a:rPr>
                            <m:t>S</m:t>
                          </m:r>
                          <m:r>
                            <m:rPr>
                              <m:nor/>
                            </m:rPr>
                            <a:rPr lang="vi-VN" sz="2400" i="0">
                              <a:latin typeface="UTM Avo" panose="02040603050506020204" pitchFamily="18" charset="0"/>
                              <a:cs typeface="Arial" panose="020B0604020202020204" pitchFamily="34" charset="0"/>
                            </a:rPr>
                            <m:t>ố </m:t>
                          </m:r>
                          <m:r>
                            <m:rPr>
                              <m:nor/>
                            </m:rPr>
                            <a:rPr lang="vi-VN" sz="2400" i="0">
                              <a:latin typeface="UTM Avo" panose="02040603050506020204" pitchFamily="18" charset="0"/>
                              <a:cs typeface="Arial" panose="020B0604020202020204" pitchFamily="34" charset="0"/>
                            </a:rPr>
                            <m:t>l</m:t>
                          </m:r>
                          <m:r>
                            <m:rPr>
                              <m:nor/>
                            </m:rPr>
                            <a:rPr lang="vi-VN" sz="2400" i="0">
                              <a:latin typeface="UTM Avo" panose="02040603050506020204" pitchFamily="18" charset="0"/>
                              <a:cs typeface="Arial" panose="020B0604020202020204" pitchFamily="34" charset="0"/>
                            </a:rPr>
                            <m:t>ầ</m:t>
                          </m:r>
                          <m:r>
                            <m:rPr>
                              <m:nor/>
                            </m:rPr>
                            <a:rPr lang="vi-VN" sz="2400" i="0">
                              <a:latin typeface="UTM Avo" panose="02040603050506020204" pitchFamily="18" charset="0"/>
                              <a:cs typeface="Arial" panose="020B0604020202020204" pitchFamily="34" charset="0"/>
                            </a:rPr>
                            <m:t>n</m:t>
                          </m:r>
                          <m:r>
                            <m:rPr>
                              <m:nor/>
                            </m:rPr>
                            <a:rPr lang="vi-VN" sz="2400" i="0">
                              <a:latin typeface="UTM Avo" panose="02040603050506020204" pitchFamily="18" charset="0"/>
                              <a:cs typeface="Arial" panose="020B0604020202020204" pitchFamily="34" charset="0"/>
                            </a:rPr>
                            <m:t> đố</m:t>
                          </m:r>
                          <m:r>
                            <m:rPr>
                              <m:nor/>
                            </m:rPr>
                            <a:rPr lang="vi-VN" sz="2400" i="0">
                              <a:latin typeface="UTM Avo" panose="02040603050506020204" pitchFamily="18" charset="0"/>
                              <a:cs typeface="Arial" panose="020B0604020202020204" pitchFamily="34" charset="0"/>
                            </a:rPr>
                            <m:t>i</m:t>
                          </m:r>
                          <m:r>
                            <m:rPr>
                              <m:nor/>
                            </m:rPr>
                            <a:rPr lang="vi-VN" sz="2400" i="0">
                              <a:latin typeface="UTM Avo" panose="02040603050506020204" pitchFamily="18" charset="0"/>
                              <a:cs typeface="Arial" panose="020B0604020202020204" pitchFamily="34" charset="0"/>
                            </a:rPr>
                            <m:t> </m:t>
                          </m:r>
                          <m:r>
                            <m:rPr>
                              <m:nor/>
                            </m:rPr>
                            <a:rPr lang="vi-VN" sz="2400" i="0">
                              <a:latin typeface="UTM Avo" panose="02040603050506020204" pitchFamily="18" charset="0"/>
                              <a:cs typeface="Arial" panose="020B0604020202020204" pitchFamily="34" charset="0"/>
                            </a:rPr>
                            <m:t>t</m:t>
                          </m:r>
                          <m:r>
                            <m:rPr>
                              <m:nor/>
                            </m:rPr>
                            <a:rPr lang="vi-VN" sz="2400" i="0">
                              <a:latin typeface="UTM Avo" panose="02040603050506020204" pitchFamily="18" charset="0"/>
                              <a:cs typeface="Arial" panose="020B0604020202020204" pitchFamily="34" charset="0"/>
                            </a:rPr>
                            <m:t>ượ</m:t>
                          </m:r>
                          <m:r>
                            <m:rPr>
                              <m:nor/>
                            </m:rPr>
                            <a:rPr lang="vi-VN" sz="2400" i="0">
                              <a:latin typeface="UTM Avo" panose="02040603050506020204" pitchFamily="18" charset="0"/>
                              <a:cs typeface="Arial" panose="020B0604020202020204" pitchFamily="34" charset="0"/>
                            </a:rPr>
                            <m:t>ng</m:t>
                          </m:r>
                          <m:r>
                            <m:rPr>
                              <m:nor/>
                            </m:rPr>
                            <a:rPr lang="vi-VN" sz="2400" i="0">
                              <a:latin typeface="UTM Avo" panose="02040603050506020204" pitchFamily="18" charset="0"/>
                              <a:cs typeface="Arial" panose="020B0604020202020204" pitchFamily="34" charset="0"/>
                            </a:rPr>
                            <m:t> </m:t>
                          </m:r>
                          <m:r>
                            <m:rPr>
                              <m:nor/>
                            </m:rPr>
                            <a:rPr lang="vi-VN" sz="2400" i="0">
                              <a:latin typeface="UTM Avo" panose="02040603050506020204" pitchFamily="18" charset="0"/>
                              <a:cs typeface="Arial" panose="020B0604020202020204" pitchFamily="34" charset="0"/>
                            </a:rPr>
                            <m:t>A</m:t>
                          </m:r>
                          <m:r>
                            <m:rPr>
                              <m:nor/>
                            </m:rPr>
                            <a:rPr lang="vi-VN" sz="2400" i="0">
                              <a:latin typeface="UTM Avo" panose="02040603050506020204" pitchFamily="18" charset="0"/>
                              <a:cs typeface="Arial" panose="020B0604020202020204" pitchFamily="34" charset="0"/>
                            </a:rPr>
                            <m:t> đượ</m:t>
                          </m:r>
                          <m:r>
                            <m:rPr>
                              <m:nor/>
                            </m:rPr>
                            <a:rPr lang="vi-VN" sz="2400" i="0">
                              <a:latin typeface="UTM Avo" panose="02040603050506020204" pitchFamily="18" charset="0"/>
                              <a:cs typeface="Arial" panose="020B0604020202020204" pitchFamily="34" charset="0"/>
                            </a:rPr>
                            <m:t>c</m:t>
                          </m:r>
                          <m:r>
                            <m:rPr>
                              <m:nor/>
                            </m:rPr>
                            <a:rPr lang="vi-VN" sz="2400" i="0">
                              <a:latin typeface="UTM Avo" panose="02040603050506020204" pitchFamily="18" charset="0"/>
                              <a:cs typeface="Arial" panose="020B0604020202020204" pitchFamily="34" charset="0"/>
                            </a:rPr>
                            <m:t> </m:t>
                          </m:r>
                          <m:r>
                            <m:rPr>
                              <m:nor/>
                            </m:rPr>
                            <a:rPr lang="vi-VN" sz="2400" i="0">
                              <a:latin typeface="UTM Avo" panose="02040603050506020204" pitchFamily="18" charset="0"/>
                              <a:cs typeface="Arial" panose="020B0604020202020204" pitchFamily="34" charset="0"/>
                            </a:rPr>
                            <m:t>ch</m:t>
                          </m:r>
                          <m:r>
                            <m:rPr>
                              <m:nor/>
                            </m:rPr>
                            <a:rPr lang="vi-VN" sz="2400" i="0">
                              <a:latin typeface="UTM Avo" panose="02040603050506020204" pitchFamily="18" charset="0"/>
                              <a:cs typeface="Arial" panose="020B0604020202020204" pitchFamily="34" charset="0"/>
                            </a:rPr>
                            <m:t>ọ</m:t>
                          </m:r>
                          <m:r>
                            <m:rPr>
                              <m:nor/>
                            </m:rPr>
                            <a:rPr lang="vi-VN" sz="2400" i="0">
                              <a:latin typeface="UTM Avo" panose="02040603050506020204" pitchFamily="18" charset="0"/>
                              <a:cs typeface="Arial" panose="020B0604020202020204" pitchFamily="34" charset="0"/>
                            </a:rPr>
                            <m:t>n</m:t>
                          </m:r>
                          <m:r>
                            <m:rPr>
                              <m:nor/>
                            </m:rPr>
                            <a:rPr lang="vi-VN" sz="2400" i="0">
                              <a:latin typeface="UTM Avo" panose="02040603050506020204" pitchFamily="18" charset="0"/>
                              <a:cs typeface="Arial" panose="020B0604020202020204" pitchFamily="34" charset="0"/>
                            </a:rPr>
                            <m:t> </m:t>
                          </m:r>
                          <m:r>
                            <m:rPr>
                              <m:nor/>
                            </m:rPr>
                            <a:rPr lang="vi-VN" sz="2400" i="0">
                              <a:latin typeface="UTM Avo" panose="02040603050506020204" pitchFamily="18" charset="0"/>
                              <a:cs typeface="Arial" panose="020B0604020202020204" pitchFamily="34" charset="0"/>
                            </a:rPr>
                            <m:t>ra</m:t>
                          </m:r>
                        </m:num>
                        <m:den>
                          <m:r>
                            <m:rPr>
                              <m:nor/>
                            </m:rPr>
                            <a:rPr lang="vi-VN" sz="2400" i="0">
                              <a:latin typeface="UTM Avo" panose="02040603050506020204" pitchFamily="18" charset="0"/>
                              <a:cs typeface="Arial" panose="020B0604020202020204" pitchFamily="34" charset="0"/>
                            </a:rPr>
                            <m:t>T</m:t>
                          </m:r>
                          <m:r>
                            <m:rPr>
                              <m:nor/>
                            </m:rPr>
                            <a:rPr lang="vi-VN" sz="2400" i="0">
                              <a:latin typeface="UTM Avo" panose="02040603050506020204" pitchFamily="18" charset="0"/>
                              <a:cs typeface="Arial" panose="020B0604020202020204" pitchFamily="34" charset="0"/>
                            </a:rPr>
                            <m:t>ổ</m:t>
                          </m:r>
                          <m:r>
                            <m:rPr>
                              <m:nor/>
                            </m:rPr>
                            <a:rPr lang="vi-VN" sz="2400" i="0">
                              <a:latin typeface="UTM Avo" panose="02040603050506020204" pitchFamily="18" charset="0"/>
                              <a:cs typeface="Arial" panose="020B0604020202020204" pitchFamily="34" charset="0"/>
                            </a:rPr>
                            <m:t>ng</m:t>
                          </m:r>
                          <m:r>
                            <m:rPr>
                              <m:nor/>
                            </m:rPr>
                            <a:rPr lang="vi-VN" sz="2400" i="0">
                              <a:latin typeface="UTM Avo" panose="02040603050506020204" pitchFamily="18" charset="0"/>
                              <a:cs typeface="Arial" panose="020B0604020202020204" pitchFamily="34" charset="0"/>
                            </a:rPr>
                            <m:t> </m:t>
                          </m:r>
                          <m:r>
                            <m:rPr>
                              <m:nor/>
                            </m:rPr>
                            <a:rPr lang="vi-VN" sz="2400" i="0">
                              <a:latin typeface="UTM Avo" panose="02040603050506020204" pitchFamily="18" charset="0"/>
                              <a:cs typeface="Arial" panose="020B0604020202020204" pitchFamily="34" charset="0"/>
                            </a:rPr>
                            <m:t>s</m:t>
                          </m:r>
                          <m:r>
                            <m:rPr>
                              <m:nor/>
                            </m:rPr>
                            <a:rPr lang="vi-VN" sz="2400" i="0">
                              <a:latin typeface="UTM Avo" panose="02040603050506020204" pitchFamily="18" charset="0"/>
                              <a:cs typeface="Arial" panose="020B0604020202020204" pitchFamily="34" charset="0"/>
                            </a:rPr>
                            <m:t>ố </m:t>
                          </m:r>
                          <m:r>
                            <m:rPr>
                              <m:nor/>
                            </m:rPr>
                            <a:rPr lang="vi-VN" sz="2400" i="0">
                              <a:latin typeface="UTM Avo" panose="02040603050506020204" pitchFamily="18" charset="0"/>
                              <a:cs typeface="Arial" panose="020B0604020202020204" pitchFamily="34" charset="0"/>
                            </a:rPr>
                            <m:t>l</m:t>
                          </m:r>
                          <m:r>
                            <m:rPr>
                              <m:nor/>
                            </m:rPr>
                            <a:rPr lang="vi-VN" sz="2400" i="0">
                              <a:latin typeface="UTM Avo" panose="02040603050506020204" pitchFamily="18" charset="0"/>
                              <a:cs typeface="Arial" panose="020B0604020202020204" pitchFamily="34" charset="0"/>
                            </a:rPr>
                            <m:t>ầ</m:t>
                          </m:r>
                          <m:r>
                            <m:rPr>
                              <m:nor/>
                            </m:rPr>
                            <a:rPr lang="vi-VN" sz="2400" i="0">
                              <a:latin typeface="UTM Avo" panose="02040603050506020204" pitchFamily="18" charset="0"/>
                              <a:cs typeface="Arial" panose="020B0604020202020204" pitchFamily="34" charset="0"/>
                            </a:rPr>
                            <m:t>n</m:t>
                          </m:r>
                          <m:r>
                            <m:rPr>
                              <m:nor/>
                            </m:rPr>
                            <a:rPr lang="vi-VN" sz="2400" i="0">
                              <a:latin typeface="UTM Avo" panose="02040603050506020204" pitchFamily="18" charset="0"/>
                              <a:cs typeface="Arial" panose="020B0604020202020204" pitchFamily="34" charset="0"/>
                            </a:rPr>
                            <m:t> </m:t>
                          </m:r>
                          <m:r>
                            <m:rPr>
                              <m:nor/>
                            </m:rPr>
                            <a:rPr lang="vi-VN" sz="2400" i="0">
                              <a:latin typeface="UTM Avo" panose="02040603050506020204" pitchFamily="18" charset="0"/>
                              <a:cs typeface="Arial" panose="020B0604020202020204" pitchFamily="34" charset="0"/>
                            </a:rPr>
                            <m:t>ch</m:t>
                          </m:r>
                          <m:r>
                            <m:rPr>
                              <m:nor/>
                            </m:rPr>
                            <a:rPr lang="vi-VN" sz="2400" i="0">
                              <a:latin typeface="UTM Avo" panose="02040603050506020204" pitchFamily="18" charset="0"/>
                              <a:cs typeface="Arial" panose="020B0604020202020204" pitchFamily="34" charset="0"/>
                            </a:rPr>
                            <m:t>ọ</m:t>
                          </m:r>
                          <m:r>
                            <m:rPr>
                              <m:nor/>
                            </m:rPr>
                            <a:rPr lang="vi-VN" sz="2400" i="0">
                              <a:latin typeface="UTM Avo" panose="02040603050506020204" pitchFamily="18" charset="0"/>
                              <a:cs typeface="Arial" panose="020B0604020202020204" pitchFamily="34" charset="0"/>
                            </a:rPr>
                            <m:t>n</m:t>
                          </m:r>
                          <m:r>
                            <m:rPr>
                              <m:nor/>
                            </m:rPr>
                            <a:rPr lang="vi-VN" sz="2400" i="0">
                              <a:latin typeface="UTM Avo" panose="02040603050506020204" pitchFamily="18" charset="0"/>
                              <a:cs typeface="Arial" panose="020B0604020202020204" pitchFamily="34" charset="0"/>
                            </a:rPr>
                            <m:t> đố</m:t>
                          </m:r>
                          <m:r>
                            <m:rPr>
                              <m:nor/>
                            </m:rPr>
                            <a:rPr lang="vi-VN" sz="2400" i="0">
                              <a:latin typeface="UTM Avo" panose="02040603050506020204" pitchFamily="18" charset="0"/>
                              <a:cs typeface="Arial" panose="020B0604020202020204" pitchFamily="34" charset="0"/>
                            </a:rPr>
                            <m:t>i</m:t>
                          </m:r>
                          <m:r>
                            <m:rPr>
                              <m:nor/>
                            </m:rPr>
                            <a:rPr lang="vi-VN" sz="2400" i="0">
                              <a:latin typeface="UTM Avo" panose="02040603050506020204" pitchFamily="18" charset="0"/>
                              <a:cs typeface="Arial" panose="020B0604020202020204" pitchFamily="34" charset="0"/>
                            </a:rPr>
                            <m:t> </m:t>
                          </m:r>
                          <m:r>
                            <m:rPr>
                              <m:nor/>
                            </m:rPr>
                            <a:rPr lang="vi-VN" sz="2400" i="0">
                              <a:latin typeface="UTM Avo" panose="02040603050506020204" pitchFamily="18" charset="0"/>
                              <a:cs typeface="Arial" panose="020B0604020202020204" pitchFamily="34" charset="0"/>
                            </a:rPr>
                            <m:t>t</m:t>
                          </m:r>
                          <m:r>
                            <m:rPr>
                              <m:nor/>
                            </m:rPr>
                            <a:rPr lang="vi-VN" sz="2400" i="0">
                              <a:latin typeface="UTM Avo" panose="02040603050506020204" pitchFamily="18" charset="0"/>
                              <a:cs typeface="Arial" panose="020B0604020202020204" pitchFamily="34" charset="0"/>
                            </a:rPr>
                            <m:t>ượ</m:t>
                          </m:r>
                          <m:r>
                            <m:rPr>
                              <m:nor/>
                            </m:rPr>
                            <a:rPr lang="vi-VN" sz="2400" i="0">
                              <a:latin typeface="UTM Avo" panose="02040603050506020204" pitchFamily="18" charset="0"/>
                              <a:cs typeface="Arial" panose="020B0604020202020204" pitchFamily="34" charset="0"/>
                            </a:rPr>
                            <m:t>ng</m:t>
                          </m:r>
                        </m:den>
                      </m:f>
                    </m:oMath>
                  </m:oMathPara>
                </a14:m>
                <a:endParaRPr lang="en-US" sz="2400" dirty="0">
                  <a:latin typeface="UTM Avo" panose="02040603050506020204" pitchFamily="18" charset="0"/>
                  <a:cs typeface="Arial" panose="020B0604020202020204" pitchFamily="34" charset="0"/>
                  <a:sym typeface="Arial"/>
                </a:endParaRPr>
              </a:p>
            </p:txBody>
          </p:sp>
        </mc:Choice>
        <mc:Fallback xmlns="">
          <p:sp>
            <p:nvSpPr>
              <p:cNvPr id="7" name="TextBox 6">
                <a:extLst>
                  <a:ext uri="{FF2B5EF4-FFF2-40B4-BE49-F238E27FC236}">
                    <a16:creationId xmlns:a16="http://schemas.microsoft.com/office/drawing/2014/main" id="{CA0CA5F7-BAAE-4D3C-8251-7E8639ACAB18}"/>
                  </a:ext>
                </a:extLst>
              </p:cNvPr>
              <p:cNvSpPr txBox="1">
                <a:spLocks noRot="1" noChangeAspect="1" noMove="1" noResize="1" noEditPoints="1" noAdjustHandles="1" noChangeArrowheads="1" noChangeShapeType="1" noTextEdit="1"/>
              </p:cNvSpPr>
              <p:nvPr/>
            </p:nvSpPr>
            <p:spPr>
              <a:xfrm>
                <a:off x="423334" y="2266509"/>
                <a:ext cx="10905067" cy="2937535"/>
              </a:xfrm>
              <a:prstGeom prst="rect">
                <a:avLst/>
              </a:prstGeom>
              <a:blipFill>
                <a:blip r:embed="rId3"/>
                <a:stretch>
                  <a:fillRect l="-838" r="-894"/>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E6DCEF13-EB81-8E1A-95D5-ADE2D2C80CDA}"/>
              </a:ext>
            </a:extLst>
          </p:cNvPr>
          <p:cNvSpPr/>
          <p:nvPr/>
        </p:nvSpPr>
        <p:spPr>
          <a:xfrm>
            <a:off x="1" y="0"/>
            <a:ext cx="12192000" cy="59634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844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randombar(horizontal)">
                                      <p:cBhvr>
                                        <p:cTn id="13" dur="500"/>
                                        <p:tgtEl>
                                          <p:spTgt spid="7">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ình chữ nhật: Góc Tròn 16">
            <a:extLst>
              <a:ext uri="{FF2B5EF4-FFF2-40B4-BE49-F238E27FC236}">
                <a16:creationId xmlns:a16="http://schemas.microsoft.com/office/drawing/2014/main" id="{38A44AFF-FA05-41D9-A98E-0AF776578714}"/>
              </a:ext>
            </a:extLst>
          </p:cNvPr>
          <p:cNvSpPr/>
          <p:nvPr/>
        </p:nvSpPr>
        <p:spPr>
          <a:xfrm>
            <a:off x="329082" y="1723416"/>
            <a:ext cx="1181252" cy="442059"/>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ysClr val="windowText" lastClr="000000"/>
                </a:solidFill>
                <a:latin typeface="UTM Avo" panose="02040603050506020204" pitchFamily="18" charset="0"/>
                <a:cs typeface="Arial" panose="020B0604020202020204" pitchFamily="34" charset="0"/>
              </a:rPr>
              <a:t>Ví</a:t>
            </a:r>
            <a:r>
              <a:rPr lang="en-US" sz="2000" b="1" dirty="0">
                <a:solidFill>
                  <a:sysClr val="windowText" lastClr="000000"/>
                </a:solidFill>
                <a:latin typeface="UTM Avo" panose="02040603050506020204" pitchFamily="18" charset="0"/>
                <a:cs typeface="Arial" panose="020B0604020202020204" pitchFamily="34" charset="0"/>
              </a:rPr>
              <a:t> </a:t>
            </a:r>
            <a:r>
              <a:rPr lang="en-US" sz="2000" b="1" dirty="0" err="1">
                <a:solidFill>
                  <a:sysClr val="windowText" lastClr="000000"/>
                </a:solidFill>
                <a:latin typeface="UTM Avo" panose="02040603050506020204" pitchFamily="18" charset="0"/>
                <a:cs typeface="Arial" panose="020B0604020202020204" pitchFamily="34" charset="0"/>
              </a:rPr>
              <a:t>dụ</a:t>
            </a:r>
            <a:r>
              <a:rPr lang="en-US" sz="2000" b="1" dirty="0">
                <a:solidFill>
                  <a:sysClr val="windowText" lastClr="000000"/>
                </a:solidFill>
                <a:latin typeface="UTM Avo" panose="02040603050506020204" pitchFamily="18" charset="0"/>
                <a:cs typeface="Arial" panose="020B0604020202020204" pitchFamily="34" charset="0"/>
              </a:rPr>
              <a:t> 5 </a:t>
            </a:r>
          </a:p>
        </p:txBody>
      </p:sp>
      <p:sp>
        <p:nvSpPr>
          <p:cNvPr id="4" name="Hộp Văn bản 18">
            <a:extLst>
              <a:ext uri="{FF2B5EF4-FFF2-40B4-BE49-F238E27FC236}">
                <a16:creationId xmlns:a16="http://schemas.microsoft.com/office/drawing/2014/main" id="{62A2D88C-50E5-4507-BCE5-DD7864A98BFD}"/>
              </a:ext>
            </a:extLst>
          </p:cNvPr>
          <p:cNvSpPr txBox="1"/>
          <p:nvPr/>
        </p:nvSpPr>
        <p:spPr>
          <a:xfrm>
            <a:off x="1510334" y="1641362"/>
            <a:ext cx="9833812" cy="2889702"/>
          </a:xfrm>
          <a:prstGeom prst="rect">
            <a:avLst/>
          </a:prstGeom>
          <a:noFill/>
        </p:spPr>
        <p:txBody>
          <a:bodyPr wrap="square" rtlCol="0">
            <a:spAutoFit/>
          </a:bodyPr>
          <a:lstStyle/>
          <a:p>
            <a:pPr algn="just">
              <a:lnSpc>
                <a:spcPct val="120000"/>
              </a:lnSpc>
            </a:pPr>
            <a:r>
              <a:rPr lang="vi-VN" sz="2200" dirty="0">
                <a:latin typeface="UTM Avo" panose="02040603050506020204" pitchFamily="18" charset="0"/>
                <a:cs typeface="Arial" panose="020B0604020202020204" pitchFamily="34" charset="0"/>
              </a:rPr>
              <a:t>Một hộp có 1 quả bóng màu xanh, 1 quả bóng màu đỏ và 1 quả bóng màu vàng; các quả bóng có kích thước và khối lượng như nhau. Mỗi lần bạn Xuân lấy ngẫu nhiên 1 quả bóng trong hộp, ghi lại màu của quả bóng lấy ra và bỏ lại quả bóng đó vào hộp. Trong 45 lần lấy bóng liên tiếp, quả bóng màu xanh xuất hiện 15 lần, quả bóng màu đỏ xuất hiện 14 lần. Tính xác suất thực nghiệm của biến cố “Quả bóng lấy ra là quả bóng màu vàng” trong trò chơi trên.</a:t>
            </a:r>
          </a:p>
        </p:txBody>
      </p:sp>
      <p:sp>
        <p:nvSpPr>
          <p:cNvPr id="6" name="TextBox 5">
            <a:extLst>
              <a:ext uri="{FF2B5EF4-FFF2-40B4-BE49-F238E27FC236}">
                <a16:creationId xmlns:a16="http://schemas.microsoft.com/office/drawing/2014/main" id="{AEA91AFA-7384-2158-688E-5F17BF2BBCAD}"/>
              </a:ext>
            </a:extLst>
          </p:cNvPr>
          <p:cNvSpPr txBox="1"/>
          <p:nvPr/>
        </p:nvSpPr>
        <p:spPr>
          <a:xfrm>
            <a:off x="385081" y="4263940"/>
            <a:ext cx="1414614" cy="534249"/>
          </a:xfrm>
          <a:prstGeom prst="rect">
            <a:avLst/>
          </a:prstGeom>
          <a:noFill/>
        </p:spPr>
        <p:txBody>
          <a:bodyPr wrap="square" rtlCol="0">
            <a:spAutoFit/>
          </a:bodyPr>
          <a:lstStyle/>
          <a:p>
            <a:pPr algn="just">
              <a:lnSpc>
                <a:spcPct val="150000"/>
              </a:lnSpc>
            </a:pPr>
            <a:r>
              <a:rPr lang="en-US" sz="2200" b="1" dirty="0" err="1">
                <a:latin typeface="UTM Avo" panose="02040603050506020204" pitchFamily="18" charset="0"/>
                <a:cs typeface="Arial" panose="020B0604020202020204" pitchFamily="34" charset="0"/>
              </a:rPr>
              <a:t>Giải</a:t>
            </a:r>
            <a:r>
              <a:rPr lang="en-US" sz="2200" b="1" dirty="0">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3EEEECA-1ADE-A62A-A858-3FEC1734981F}"/>
                  </a:ext>
                </a:extLst>
              </p:cNvPr>
              <p:cNvSpPr/>
              <p:nvPr/>
            </p:nvSpPr>
            <p:spPr>
              <a:xfrm>
                <a:off x="329082" y="4823911"/>
                <a:ext cx="11723088" cy="1972335"/>
              </a:xfrm>
              <a:prstGeom prst="rect">
                <a:avLst/>
              </a:prstGeom>
              <a:noFill/>
            </p:spPr>
            <p:txBody>
              <a:bodyPr wrap="square" rtlCol="0">
                <a:spAutoFit/>
              </a:bodyPr>
              <a:lstStyle/>
              <a:p>
                <a:pPr algn="just">
                  <a:lnSpc>
                    <a:spcPct val="120000"/>
                  </a:lnSpc>
                </a:pPr>
                <a:r>
                  <a:rPr lang="en-US" sz="2200" dirty="0">
                    <a:latin typeface="UTM Avo" panose="02040603050506020204" pitchFamily="18" charset="0"/>
                    <a:cs typeface="Arial" panose="020B0604020202020204" pitchFamily="34" charset="0"/>
                  </a:rPr>
                  <a:t>Khi </a:t>
                </a:r>
                <a:r>
                  <a:rPr lang="en-US" sz="2200" dirty="0" err="1">
                    <a:latin typeface="UTM Avo" panose="02040603050506020204" pitchFamily="18" charset="0"/>
                    <a:cs typeface="Arial" panose="020B0604020202020204" pitchFamily="34" charset="0"/>
                  </a:rPr>
                  <a:t>lấy</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bóng</a:t>
                </a:r>
                <a:r>
                  <a:rPr lang="en-US" sz="2200" dirty="0">
                    <a:latin typeface="UTM Avo" panose="02040603050506020204" pitchFamily="18" charset="0"/>
                    <a:cs typeface="Arial" panose="020B0604020202020204" pitchFamily="34" charset="0"/>
                  </a:rPr>
                  <a:t> 45 </a:t>
                </a:r>
                <a:r>
                  <a:rPr lang="en-US" sz="2200" dirty="0" err="1">
                    <a:latin typeface="UTM Avo" panose="02040603050506020204" pitchFamily="18" charset="0"/>
                    <a:cs typeface="Arial" panose="020B0604020202020204" pitchFamily="34" charset="0"/>
                  </a:rPr>
                  <a:t>lần</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liên</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tiếp</a:t>
                </a:r>
                <a:r>
                  <a:rPr lang="en-US" sz="2200" dirty="0">
                    <a:latin typeface="UTM Avo" panose="02040603050506020204" pitchFamily="18" charset="0"/>
                    <a:cs typeface="Arial" panose="020B0604020202020204" pitchFamily="34" charset="0"/>
                  </a:rPr>
                  <a:t>, do </a:t>
                </a:r>
                <a:r>
                  <a:rPr lang="en-US" sz="2200" dirty="0" err="1">
                    <a:latin typeface="UTM Avo" panose="02040603050506020204" pitchFamily="18" charset="0"/>
                    <a:cs typeface="Arial" panose="020B0604020202020204" pitchFamily="34" charset="0"/>
                  </a:rPr>
                  <a:t>quả</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bóng</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màu</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xanh</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xuất</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hiện</a:t>
                </a:r>
                <a:r>
                  <a:rPr lang="en-US" sz="2200" dirty="0">
                    <a:latin typeface="UTM Avo" panose="02040603050506020204" pitchFamily="18" charset="0"/>
                    <a:cs typeface="Arial" panose="020B0604020202020204" pitchFamily="34" charset="0"/>
                  </a:rPr>
                  <a:t> 15 </a:t>
                </a:r>
                <a:r>
                  <a:rPr lang="en-US" sz="2200" dirty="0" err="1">
                    <a:latin typeface="UTM Avo" panose="02040603050506020204" pitchFamily="18" charset="0"/>
                    <a:cs typeface="Arial" panose="020B0604020202020204" pitchFamily="34" charset="0"/>
                  </a:rPr>
                  <a:t>lần</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và</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quả</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bóng</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màu</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đỏ</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xuất</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hiện</a:t>
                </a:r>
                <a:r>
                  <a:rPr lang="en-US" sz="2200" dirty="0">
                    <a:latin typeface="UTM Avo" panose="02040603050506020204" pitchFamily="18" charset="0"/>
                    <a:cs typeface="Arial" panose="020B0604020202020204" pitchFamily="34" charset="0"/>
                  </a:rPr>
                  <a:t> 14 </a:t>
                </a:r>
                <a:r>
                  <a:rPr lang="en-US" sz="2200" dirty="0" err="1">
                    <a:latin typeface="UTM Avo" panose="02040603050506020204" pitchFamily="18" charset="0"/>
                    <a:cs typeface="Arial" panose="020B0604020202020204" pitchFamily="34" charset="0"/>
                  </a:rPr>
                  <a:t>lần</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nên</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quả</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bóng</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màu</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vàng</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xuất</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hiện</a:t>
                </a:r>
                <a:r>
                  <a:rPr lang="en-US" sz="2200" dirty="0">
                    <a:latin typeface="UTM Avo" panose="02040603050506020204" pitchFamily="18" charset="0"/>
                    <a:cs typeface="Arial" panose="020B0604020202020204" pitchFamily="34" charset="0"/>
                  </a:rPr>
                  <a:t> 16 </a:t>
                </a:r>
                <a:r>
                  <a:rPr lang="en-US" sz="2200" dirty="0" err="1">
                    <a:latin typeface="UTM Avo" panose="02040603050506020204" pitchFamily="18" charset="0"/>
                    <a:cs typeface="Arial" panose="020B0604020202020204" pitchFamily="34" charset="0"/>
                  </a:rPr>
                  <a:t>lần</a:t>
                </a:r>
                <a:r>
                  <a:rPr lang="en-US" sz="2200" dirty="0">
                    <a:latin typeface="UTM Avo" panose="02040603050506020204" pitchFamily="18" charset="0"/>
                    <a:cs typeface="Arial" panose="020B0604020202020204" pitchFamily="34" charset="0"/>
                  </a:rPr>
                  <a:t>. </a:t>
                </a:r>
              </a:p>
              <a:p>
                <a:pPr algn="just">
                  <a:lnSpc>
                    <a:spcPct val="120000"/>
                  </a:lnSpc>
                </a:pPr>
                <a:r>
                  <a:rPr lang="en-US" sz="2200" dirty="0" err="1">
                    <a:latin typeface="UTM Avo" panose="02040603050506020204" pitchFamily="18" charset="0"/>
                    <a:cs typeface="Arial" panose="020B0604020202020204" pitchFamily="34" charset="0"/>
                  </a:rPr>
                  <a:t>Vì</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vậy</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xác</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suất</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thực</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nghiệm</a:t>
                </a:r>
                <a:r>
                  <a:rPr lang="en-US" sz="2200" dirty="0">
                    <a:latin typeface="UTM Avo" panose="02040603050506020204" pitchFamily="18" charset="0"/>
                    <a:cs typeface="Arial" panose="020B0604020202020204" pitchFamily="34" charset="0"/>
                  </a:rPr>
                  <a:t> của </a:t>
                </a:r>
                <a:r>
                  <a:rPr lang="en-US" sz="2200" dirty="0" err="1">
                    <a:latin typeface="UTM Avo" panose="02040603050506020204" pitchFamily="18" charset="0"/>
                    <a:cs typeface="Arial" panose="020B0604020202020204" pitchFamily="34" charset="0"/>
                  </a:rPr>
                  <a:t>biến</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cố</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Quả</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bóng</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lấy</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ra</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là</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quả</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bóng</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màu</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vàng</a:t>
                </a:r>
                <a:r>
                  <a:rPr lang="en-US" sz="2200" dirty="0">
                    <a:latin typeface="UTM Avo" panose="02040603050506020204" pitchFamily="18" charset="0"/>
                    <a:cs typeface="Arial" panose="020B0604020202020204" pitchFamily="34" charset="0"/>
                  </a:rPr>
                  <a:t>” </a:t>
                </a:r>
                <a:r>
                  <a:rPr lang="en-US" sz="2200" dirty="0" err="1">
                    <a:latin typeface="UTM Avo" panose="02040603050506020204" pitchFamily="18" charset="0"/>
                    <a:cs typeface="Arial" panose="020B0604020202020204" pitchFamily="34" charset="0"/>
                  </a:rPr>
                  <a:t>là</a:t>
                </a:r>
                <a:r>
                  <a:rPr lang="en-US" sz="2200" dirty="0">
                    <a:latin typeface="UTM Avo" panose="02040603050506020204" pitchFamily="18" charset="0"/>
                    <a:cs typeface="Arial" panose="020B0604020202020204" pitchFamily="34" charset="0"/>
                  </a:rPr>
                  <a:t>  </a:t>
                </a:r>
                <a14:m>
                  <m:oMath xmlns:m="http://schemas.openxmlformats.org/officeDocument/2006/math">
                    <m:f>
                      <m:fPr>
                        <m:ctrlPr>
                          <a:rPr lang="en-US" sz="2200" i="1">
                            <a:latin typeface="Cambria Math" panose="02040503050406030204" pitchFamily="18" charset="0"/>
                          </a:rPr>
                        </m:ctrlPr>
                      </m:fPr>
                      <m:num>
                        <m:r>
                          <m:rPr>
                            <m:nor/>
                          </m:rPr>
                          <a:rPr lang="en-US" sz="2200" i="0">
                            <a:latin typeface="UTM Avo" panose="02040603050506020204" pitchFamily="18" charset="0"/>
                          </a:rPr>
                          <m:t>16</m:t>
                        </m:r>
                      </m:num>
                      <m:den>
                        <m:r>
                          <m:rPr>
                            <m:nor/>
                          </m:rPr>
                          <a:rPr lang="en-US" sz="2200" i="0">
                            <a:latin typeface="UTM Avo" panose="02040603050506020204" pitchFamily="18" charset="0"/>
                          </a:rPr>
                          <m:t>45</m:t>
                        </m:r>
                      </m:den>
                    </m:f>
                    <m:r>
                      <a:rPr lang="en-US" sz="2200">
                        <a:latin typeface="Cambria Math" panose="02040503050406030204" pitchFamily="18" charset="0"/>
                      </a:rPr>
                      <m:t>.</m:t>
                    </m:r>
                  </m:oMath>
                </a14:m>
                <a:endParaRPr lang="en-US" sz="2200" dirty="0">
                  <a:latin typeface="UTM Avo" panose="02040603050506020204" pitchFamily="18" charset="0"/>
                  <a:cs typeface="Arial" panose="020B0604020202020204" pitchFamily="34" charset="0"/>
                </a:endParaRPr>
              </a:p>
            </p:txBody>
          </p:sp>
        </mc:Choice>
        <mc:Fallback xmlns="">
          <p:sp>
            <p:nvSpPr>
              <p:cNvPr id="7" name="Rectangle 6">
                <a:extLst>
                  <a:ext uri="{FF2B5EF4-FFF2-40B4-BE49-F238E27FC236}">
                    <a16:creationId xmlns:a16="http://schemas.microsoft.com/office/drawing/2014/main" id="{E3EEEECA-1ADE-A62A-A858-3FEC1734981F}"/>
                  </a:ext>
                </a:extLst>
              </p:cNvPr>
              <p:cNvSpPr>
                <a:spLocks noRot="1" noChangeAspect="1" noMove="1" noResize="1" noEditPoints="1" noAdjustHandles="1" noChangeArrowheads="1" noChangeShapeType="1" noTextEdit="1"/>
              </p:cNvSpPr>
              <p:nvPr/>
            </p:nvSpPr>
            <p:spPr>
              <a:xfrm>
                <a:off x="329082" y="4823911"/>
                <a:ext cx="11723088" cy="1972335"/>
              </a:xfrm>
              <a:prstGeom prst="rect">
                <a:avLst/>
              </a:prstGeom>
              <a:blipFill>
                <a:blip r:embed="rId3"/>
                <a:stretch>
                  <a:fillRect l="-676" t="-617" r="-676" b="-309"/>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8011DB92-B39A-1F1C-B34F-05D932C66186}"/>
              </a:ext>
            </a:extLst>
          </p:cNvPr>
          <p:cNvSpPr/>
          <p:nvPr/>
        </p:nvSpPr>
        <p:spPr>
          <a:xfrm>
            <a:off x="1" y="0"/>
            <a:ext cx="12192000" cy="59634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926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ình chữ nhật: Góc Tròn 16">
            <a:extLst>
              <a:ext uri="{FF2B5EF4-FFF2-40B4-BE49-F238E27FC236}">
                <a16:creationId xmlns:a16="http://schemas.microsoft.com/office/drawing/2014/main" id="{38A44AFF-FA05-41D9-A98E-0AF776578714}"/>
              </a:ext>
            </a:extLst>
          </p:cNvPr>
          <p:cNvSpPr/>
          <p:nvPr/>
        </p:nvSpPr>
        <p:spPr>
          <a:xfrm>
            <a:off x="290614" y="1759275"/>
            <a:ext cx="1985300" cy="442059"/>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ysClr val="windowText" lastClr="000000"/>
                </a:solidFill>
                <a:latin typeface="UTM Avo" panose="02040603050506020204" pitchFamily="18" charset="0"/>
                <a:cs typeface="Arial" panose="020B0604020202020204" pitchFamily="34" charset="0"/>
              </a:rPr>
              <a:t>Luyện</a:t>
            </a:r>
            <a:r>
              <a:rPr lang="en-US" sz="2200" b="1" dirty="0">
                <a:solidFill>
                  <a:sysClr val="windowText" lastClr="000000"/>
                </a:solidFill>
                <a:latin typeface="UTM Avo" panose="02040603050506020204" pitchFamily="18" charset="0"/>
                <a:cs typeface="Arial" panose="020B0604020202020204" pitchFamily="34" charset="0"/>
              </a:rPr>
              <a:t> </a:t>
            </a:r>
            <a:r>
              <a:rPr lang="en-US" sz="2200" b="1" dirty="0" err="1">
                <a:solidFill>
                  <a:sysClr val="windowText" lastClr="000000"/>
                </a:solidFill>
                <a:latin typeface="UTM Avo" panose="02040603050506020204" pitchFamily="18" charset="0"/>
                <a:cs typeface="Arial" panose="020B0604020202020204" pitchFamily="34" charset="0"/>
              </a:rPr>
              <a:t>tập</a:t>
            </a:r>
            <a:r>
              <a:rPr lang="en-US" sz="2200" b="1" dirty="0">
                <a:solidFill>
                  <a:sysClr val="windowText" lastClr="000000"/>
                </a:solidFill>
                <a:latin typeface="UTM Avo" panose="02040603050506020204" pitchFamily="18" charset="0"/>
                <a:cs typeface="Arial" panose="020B0604020202020204" pitchFamily="34" charset="0"/>
              </a:rPr>
              <a:t> 3</a:t>
            </a:r>
          </a:p>
        </p:txBody>
      </p:sp>
      <p:sp>
        <p:nvSpPr>
          <p:cNvPr id="4" name="Hộp Văn bản 18">
            <a:extLst>
              <a:ext uri="{FF2B5EF4-FFF2-40B4-BE49-F238E27FC236}">
                <a16:creationId xmlns:a16="http://schemas.microsoft.com/office/drawing/2014/main" id="{62A2D88C-50E5-4507-BCE5-DD7864A98BFD}"/>
              </a:ext>
            </a:extLst>
          </p:cNvPr>
          <p:cNvSpPr txBox="1"/>
          <p:nvPr/>
        </p:nvSpPr>
        <p:spPr>
          <a:xfrm>
            <a:off x="2275914" y="1561883"/>
            <a:ext cx="9347876" cy="3067443"/>
          </a:xfrm>
          <a:prstGeom prst="rect">
            <a:avLst/>
          </a:prstGeom>
          <a:noFill/>
        </p:spPr>
        <p:txBody>
          <a:bodyPr wrap="square" rtlCol="0">
            <a:spAutoFit/>
          </a:bodyPr>
          <a:lstStyle/>
          <a:p>
            <a:pPr algn="just">
              <a:lnSpc>
                <a:spcPct val="150000"/>
              </a:lnSpc>
            </a:pPr>
            <a:r>
              <a:rPr lang="vi-VN" sz="2200" dirty="0">
                <a:latin typeface="UTM Avo" panose="02040603050506020204" pitchFamily="18" charset="0"/>
                <a:cs typeface="Arial" panose="020B0604020202020204" pitchFamily="34" charset="0"/>
              </a:rPr>
              <a:t>Một hộp có 10 chiếc thẻ cùng loại, mỗi thẻ được ghi một trong các số nguyên dương không vượt quá 10, hai thẻ khác nhau thì ghi hai số khác nhau. Lấy ngẫu nhiên một chiếc thẻ từ trong hộp, ghi lại số của thẻ lấy ra và bỏ lại thẻ đó vào hộp. Sau 40 lần lấy thẻ liên tiếp, thẻ ghi số 1 được lấy ra 3 lần. Tính xác suất thực nghiệm của biến cố “Thẻ lấy ra ghi số 1” trong trò chơi trên.</a:t>
            </a:r>
          </a:p>
        </p:txBody>
      </p:sp>
      <p:sp>
        <p:nvSpPr>
          <p:cNvPr id="6" name="TextBox 5">
            <a:extLst>
              <a:ext uri="{FF2B5EF4-FFF2-40B4-BE49-F238E27FC236}">
                <a16:creationId xmlns:a16="http://schemas.microsoft.com/office/drawing/2014/main" id="{AEA91AFA-7384-2158-688E-5F17BF2BBCAD}"/>
              </a:ext>
            </a:extLst>
          </p:cNvPr>
          <p:cNvSpPr txBox="1"/>
          <p:nvPr/>
        </p:nvSpPr>
        <p:spPr>
          <a:xfrm>
            <a:off x="290614" y="4389542"/>
            <a:ext cx="1414614" cy="534249"/>
          </a:xfrm>
          <a:prstGeom prst="rect">
            <a:avLst/>
          </a:prstGeom>
          <a:noFill/>
        </p:spPr>
        <p:txBody>
          <a:bodyPr wrap="square" rtlCol="0">
            <a:spAutoFit/>
          </a:bodyPr>
          <a:lstStyle/>
          <a:p>
            <a:pPr algn="just">
              <a:lnSpc>
                <a:spcPct val="150000"/>
              </a:lnSpc>
            </a:pPr>
            <a:r>
              <a:rPr lang="en-US" sz="2200" b="1" dirty="0" err="1">
                <a:latin typeface="UTM Avo" panose="02040603050506020204" pitchFamily="18" charset="0"/>
                <a:cs typeface="Arial" panose="020B0604020202020204" pitchFamily="34" charset="0"/>
              </a:rPr>
              <a:t>Giải</a:t>
            </a:r>
            <a:r>
              <a:rPr lang="en-US" sz="2200" b="1" dirty="0">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3EEEECA-1ADE-A62A-A858-3FEC1734981F}"/>
                  </a:ext>
                </a:extLst>
              </p:cNvPr>
              <p:cNvSpPr/>
              <p:nvPr/>
            </p:nvSpPr>
            <p:spPr>
              <a:xfrm>
                <a:off x="290614" y="4714160"/>
                <a:ext cx="11481369" cy="892809"/>
              </a:xfrm>
              <a:prstGeom prst="rect">
                <a:avLst/>
              </a:prstGeom>
            </p:spPr>
            <p:txBody>
              <a:bodyPr wrap="square">
                <a:spAutoFit/>
              </a:bodyPr>
              <a:lstStyle/>
              <a:p>
                <a:pPr>
                  <a:lnSpc>
                    <a:spcPct val="150000"/>
                  </a:lnSpc>
                  <a:spcBef>
                    <a:spcPts val="600"/>
                  </a:spcBef>
                  <a:spcAft>
                    <a:spcPts val="600"/>
                  </a:spcAft>
                </a:pPr>
                <a:r>
                  <a:rPr lang="vi-VN" sz="2200" dirty="0">
                    <a:latin typeface="UTM Avo" panose="02040603050506020204" pitchFamily="18" charset="0"/>
                    <a:cs typeface="Arial" panose="020B0604020202020204" pitchFamily="34" charset="0"/>
                  </a:rPr>
                  <a:t>Xác suất thực nghiệm của biến cố “Thẻ lấy ra ghi số 1” là: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m:rPr>
                            <m:nor/>
                          </m:rPr>
                          <a:rPr lang="vi-VN" sz="2200">
                            <a:latin typeface="UTM Avo" panose="02040603050506020204" pitchFamily="18" charset="0"/>
                            <a:cs typeface="Arial" panose="020B0604020202020204" pitchFamily="34" charset="0"/>
                          </a:rPr>
                          <m:t>3</m:t>
                        </m:r>
                      </m:num>
                      <m:den>
                        <m:r>
                          <m:rPr>
                            <m:nor/>
                          </m:rPr>
                          <a:rPr lang="vi-VN" sz="2200">
                            <a:latin typeface="UTM Avo" panose="02040603050506020204" pitchFamily="18" charset="0"/>
                            <a:cs typeface="Arial" panose="020B0604020202020204" pitchFamily="34" charset="0"/>
                          </a:rPr>
                          <m:t>40</m:t>
                        </m:r>
                      </m:den>
                    </m:f>
                    <m:r>
                      <a:rPr lang="en-US" sz="2200">
                        <a:latin typeface="Cambria Math" panose="02040503050406030204" pitchFamily="18" charset="0"/>
                        <a:cs typeface="Arial" panose="020B0604020202020204" pitchFamily="34" charset="0"/>
                      </a:rPr>
                      <m:t>.</m:t>
                    </m:r>
                  </m:oMath>
                </a14:m>
                <a:endParaRPr lang="en-US" sz="2200" dirty="0">
                  <a:latin typeface="UTM Avo" panose="02040603050506020204" pitchFamily="18" charset="0"/>
                  <a:cs typeface="Arial" panose="020B0604020202020204" pitchFamily="34" charset="0"/>
                </a:endParaRPr>
              </a:p>
            </p:txBody>
          </p:sp>
        </mc:Choice>
        <mc:Fallback xmlns="">
          <p:sp>
            <p:nvSpPr>
              <p:cNvPr id="7" name="Rectangle 6">
                <a:extLst>
                  <a:ext uri="{FF2B5EF4-FFF2-40B4-BE49-F238E27FC236}">
                    <a16:creationId xmlns:a16="http://schemas.microsoft.com/office/drawing/2014/main" id="{E3EEEECA-1ADE-A62A-A858-3FEC1734981F}"/>
                  </a:ext>
                </a:extLst>
              </p:cNvPr>
              <p:cNvSpPr>
                <a:spLocks noRot="1" noChangeAspect="1" noMove="1" noResize="1" noEditPoints="1" noAdjustHandles="1" noChangeArrowheads="1" noChangeShapeType="1" noTextEdit="1"/>
              </p:cNvSpPr>
              <p:nvPr/>
            </p:nvSpPr>
            <p:spPr>
              <a:xfrm>
                <a:off x="290614" y="4714160"/>
                <a:ext cx="11481369" cy="892809"/>
              </a:xfrm>
              <a:prstGeom prst="rect">
                <a:avLst/>
              </a:prstGeom>
              <a:blipFill>
                <a:blip r:embed="rId3"/>
                <a:stretch>
                  <a:fillRect l="-690" b="-1361"/>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C14D1707-A495-3898-19BD-3BF43BEE16BC}"/>
              </a:ext>
            </a:extLst>
          </p:cNvPr>
          <p:cNvSpPr/>
          <p:nvPr/>
        </p:nvSpPr>
        <p:spPr>
          <a:xfrm>
            <a:off x="1" y="0"/>
            <a:ext cx="12192000" cy="59634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795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18">
            <a:extLst>
              <a:ext uri="{FF2B5EF4-FFF2-40B4-BE49-F238E27FC236}">
                <a16:creationId xmlns:a16="http://schemas.microsoft.com/office/drawing/2014/main" id="{06D94F14-4E7E-2BD6-28BF-E7F709491F0F}"/>
              </a:ext>
            </a:extLst>
          </p:cNvPr>
          <p:cNvSpPr txBox="1"/>
          <p:nvPr/>
        </p:nvSpPr>
        <p:spPr>
          <a:xfrm>
            <a:off x="214161" y="1658609"/>
            <a:ext cx="11740772" cy="1128386"/>
          </a:xfrm>
          <a:prstGeom prst="rect">
            <a:avLst/>
          </a:prstGeom>
          <a:noFill/>
        </p:spPr>
        <p:txBody>
          <a:bodyPr wrap="square" rtlCol="0">
            <a:spAutoFit/>
          </a:bodyPr>
          <a:lstStyle/>
          <a:p>
            <a:pPr lvl="0" defTabSz="457200">
              <a:lnSpc>
                <a:spcPct val="150000"/>
              </a:lnSpc>
              <a:buClr>
                <a:srgbClr val="070185"/>
              </a:buClr>
              <a:defRPr/>
            </a:pPr>
            <a:r>
              <a:rPr lang="nl-NL" sz="2400" b="1" cap="all" dirty="0">
                <a:solidFill>
                  <a:srgbClr val="000000"/>
                </a:solidFill>
                <a:latin typeface="UTM Avo" panose="02040603050506020204" pitchFamily="18" charset="0"/>
                <a:cs typeface="Arial" panose="020B0604020202020204" pitchFamily="34" charset="0"/>
                <a:sym typeface="Arial"/>
              </a:rPr>
              <a:t>2. Mối liên hệ giữa xác suất thực nghiệm của một biến cố với xác suất của biến cố đó khi số lần thực nghiệm rất lớn</a:t>
            </a:r>
          </a:p>
        </p:txBody>
      </p:sp>
      <p:sp>
        <p:nvSpPr>
          <p:cNvPr id="5" name="Google Shape;2540;p49">
            <a:extLst>
              <a:ext uri="{FF2B5EF4-FFF2-40B4-BE49-F238E27FC236}">
                <a16:creationId xmlns:a16="http://schemas.microsoft.com/office/drawing/2014/main" id="{2CF23D09-18AD-DDCE-0CB6-BD136ED59287}"/>
              </a:ext>
            </a:extLst>
          </p:cNvPr>
          <p:cNvSpPr txBox="1">
            <a:spLocks/>
          </p:cNvSpPr>
          <p:nvPr/>
        </p:nvSpPr>
        <p:spPr>
          <a:xfrm>
            <a:off x="4324664" y="2786995"/>
            <a:ext cx="3125797" cy="66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000"/>
              <a:buFont typeface="Maven Pro ExtraBold"/>
              <a:buNone/>
              <a:defRPr sz="3500" b="0" i="0" u="none" strike="noStrike" cap="none">
                <a:solidFill>
                  <a:schemeClr val="dk1"/>
                </a:solidFill>
                <a:latin typeface="Maven Pro ExtraBold"/>
                <a:ea typeface="Maven Pro ExtraBold"/>
                <a:cs typeface="Maven Pro ExtraBold"/>
                <a:sym typeface="Maven Pro ExtraBold"/>
              </a:defRPr>
            </a:lvl1pPr>
            <a:lvl2pPr marR="0" lvl="1"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2pPr>
            <a:lvl3pPr marR="0" lvl="2"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3pPr>
            <a:lvl4pPr marR="0" lvl="3"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4pPr>
            <a:lvl5pPr marR="0" lvl="4"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5pPr>
            <a:lvl6pPr marR="0" lvl="5"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6pPr>
            <a:lvl7pPr marR="0" lvl="6"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7pPr>
            <a:lvl8pPr marR="0" lvl="7"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8pPr>
            <a:lvl9pPr marR="0" lvl="8" algn="ctr" rtl="0">
              <a:lnSpc>
                <a:spcPct val="100000"/>
              </a:lnSpc>
              <a:spcBef>
                <a:spcPts val="0"/>
              </a:spcBef>
              <a:spcAft>
                <a:spcPts val="0"/>
              </a:spcAft>
              <a:buClr>
                <a:schemeClr val="dk1"/>
              </a:buClr>
              <a:buSzPts val="3000"/>
              <a:buFont typeface="DM Sans"/>
              <a:buNone/>
              <a:defRPr sz="3000" b="1" i="0" u="none" strike="noStrike" cap="none">
                <a:solidFill>
                  <a:schemeClr val="dk1"/>
                </a:solidFill>
                <a:latin typeface="DM Sans"/>
                <a:ea typeface="DM Sans"/>
                <a:cs typeface="DM Sans"/>
                <a:sym typeface="DM Sans"/>
              </a:defRPr>
            </a:lvl9pPr>
          </a:lstStyle>
          <a:p>
            <a:pPr lvl="0" algn="ctr">
              <a:buClr>
                <a:srgbClr val="070185"/>
              </a:buClr>
              <a:buSzTx/>
            </a:pPr>
            <a:r>
              <a:rPr lang="vi-VN" sz="2800" b="1" cap="all" dirty="0">
                <a:solidFill>
                  <a:srgbClr val="000000"/>
                </a:solidFill>
                <a:latin typeface="UTM Avo" panose="02040603050506020204" pitchFamily="18" charset="0"/>
                <a:cs typeface="Arial" panose="020B0604020202020204" pitchFamily="34" charset="0"/>
                <a:sym typeface="Arial"/>
              </a:rPr>
              <a:t>Kết luận</a:t>
            </a:r>
            <a:endParaRPr lang="vi-VN" sz="2800" b="1" cap="all" dirty="0">
              <a:solidFill>
                <a:srgbClr val="000000"/>
              </a:solidFill>
              <a:latin typeface="UTM Avo" panose="02040603050506020204" pitchFamily="18" charset="0"/>
              <a:cs typeface="Arial" panose="020B0604020202020204" pitchFamily="34" charset="0"/>
            </a:endParaRPr>
          </a:p>
        </p:txBody>
      </p:sp>
      <p:sp>
        <p:nvSpPr>
          <p:cNvPr id="8" name="Rectangle 7">
            <a:extLst>
              <a:ext uri="{FF2B5EF4-FFF2-40B4-BE49-F238E27FC236}">
                <a16:creationId xmlns:a16="http://schemas.microsoft.com/office/drawing/2014/main" id="{E7E8C31E-8ADB-11A8-894B-0ADCB0C6ED3C}"/>
              </a:ext>
            </a:extLst>
          </p:cNvPr>
          <p:cNvSpPr/>
          <p:nvPr/>
        </p:nvSpPr>
        <p:spPr>
          <a:xfrm>
            <a:off x="1491077" y="3448795"/>
            <a:ext cx="8995341" cy="2183675"/>
          </a:xfrm>
          <a:prstGeom prst="rect">
            <a:avLst/>
          </a:prstGeom>
          <a:solidFill>
            <a:srgbClr val="BFDBF7"/>
          </a:solidFill>
          <a:ln w="25400" cap="flat" cmpd="sng" algn="ctr">
            <a:solidFill>
              <a:srgbClr val="FFFFFF"/>
            </a:solidFill>
            <a:prstDash val="solid"/>
          </a:ln>
          <a:effectLst/>
        </p:spPr>
        <p:txBody>
          <a:bodyPr wrap="square">
            <a:spAutoFit/>
          </a:bodyPr>
          <a:lstStyle/>
          <a:p>
            <a:pPr algn="just">
              <a:lnSpc>
                <a:spcPct val="200000"/>
              </a:lnSpc>
            </a:pPr>
            <a:r>
              <a:rPr lang="vi-VN" sz="2400" dirty="0">
                <a:latin typeface="UTM Avo" panose="02040603050506020204" pitchFamily="18" charset="0"/>
                <a:cs typeface="Arial" panose="020B0604020202020204" pitchFamily="34" charset="0"/>
              </a:rPr>
              <a:t>Khi số lần lấy ra ngẫu nhiên một đối tượng ngày càng lớn thì xác suất thực nghiệm của biến cố “Đối tượng lấy ra là đối tượng A” ngày càng gần với xác suất của biến cố đó.</a:t>
            </a:r>
          </a:p>
        </p:txBody>
      </p:sp>
      <p:sp>
        <p:nvSpPr>
          <p:cNvPr id="2" name="Rectangle 1">
            <a:extLst>
              <a:ext uri="{FF2B5EF4-FFF2-40B4-BE49-F238E27FC236}">
                <a16:creationId xmlns:a16="http://schemas.microsoft.com/office/drawing/2014/main" id="{2CE60327-CBD1-1E01-2BC3-FB843FC67A3A}"/>
              </a:ext>
            </a:extLst>
          </p:cNvPr>
          <p:cNvSpPr/>
          <p:nvPr/>
        </p:nvSpPr>
        <p:spPr>
          <a:xfrm>
            <a:off x="1" y="0"/>
            <a:ext cx="12192000" cy="59634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2970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ình chữ nhật: Góc Tròn 16">
            <a:extLst>
              <a:ext uri="{FF2B5EF4-FFF2-40B4-BE49-F238E27FC236}">
                <a16:creationId xmlns:a16="http://schemas.microsoft.com/office/drawing/2014/main" id="{38A44AFF-FA05-41D9-A98E-0AF776578714}"/>
              </a:ext>
            </a:extLst>
          </p:cNvPr>
          <p:cNvSpPr/>
          <p:nvPr/>
        </p:nvSpPr>
        <p:spPr>
          <a:xfrm>
            <a:off x="385081" y="1759275"/>
            <a:ext cx="1181252" cy="442059"/>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ysClr val="windowText" lastClr="000000"/>
                </a:solidFill>
                <a:latin typeface="UTM Avo" panose="02040603050506020204" pitchFamily="18" charset="0"/>
                <a:cs typeface="Arial" panose="020B0604020202020204" pitchFamily="34" charset="0"/>
              </a:rPr>
              <a:t>Ví</a:t>
            </a:r>
            <a:r>
              <a:rPr lang="en-US" sz="2000" b="1" dirty="0">
                <a:solidFill>
                  <a:sysClr val="windowText" lastClr="000000"/>
                </a:solidFill>
                <a:latin typeface="UTM Avo" panose="02040603050506020204" pitchFamily="18" charset="0"/>
                <a:cs typeface="Arial" panose="020B0604020202020204" pitchFamily="34" charset="0"/>
              </a:rPr>
              <a:t> </a:t>
            </a:r>
            <a:r>
              <a:rPr lang="en-US" sz="2000" b="1" dirty="0" err="1">
                <a:solidFill>
                  <a:sysClr val="windowText" lastClr="000000"/>
                </a:solidFill>
                <a:latin typeface="UTM Avo" panose="02040603050506020204" pitchFamily="18" charset="0"/>
                <a:cs typeface="Arial" panose="020B0604020202020204" pitchFamily="34" charset="0"/>
              </a:rPr>
              <a:t>dụ</a:t>
            </a:r>
            <a:r>
              <a:rPr lang="en-US" sz="2000" b="1" dirty="0">
                <a:solidFill>
                  <a:sysClr val="windowText" lastClr="000000"/>
                </a:solidFill>
                <a:latin typeface="UTM Avo" panose="02040603050506020204" pitchFamily="18" charset="0"/>
                <a:cs typeface="Arial" panose="020B0604020202020204" pitchFamily="34" charset="0"/>
              </a:rPr>
              <a:t> 6 </a:t>
            </a:r>
          </a:p>
        </p:txBody>
      </p:sp>
      <p:sp>
        <p:nvSpPr>
          <p:cNvPr id="4" name="Hộp Văn bản 18">
            <a:extLst>
              <a:ext uri="{FF2B5EF4-FFF2-40B4-BE49-F238E27FC236}">
                <a16:creationId xmlns:a16="http://schemas.microsoft.com/office/drawing/2014/main" id="{62A2D88C-50E5-4507-BCE5-DD7864A98BFD}"/>
              </a:ext>
            </a:extLst>
          </p:cNvPr>
          <p:cNvSpPr txBox="1"/>
          <p:nvPr/>
        </p:nvSpPr>
        <p:spPr>
          <a:xfrm>
            <a:off x="1603856" y="1616927"/>
            <a:ext cx="9961659" cy="2051780"/>
          </a:xfrm>
          <a:prstGeom prst="rect">
            <a:avLst/>
          </a:prstGeom>
          <a:noFill/>
        </p:spPr>
        <p:txBody>
          <a:bodyPr wrap="square" rtlCol="0">
            <a:spAutoFit/>
          </a:bodyPr>
          <a:lstStyle/>
          <a:p>
            <a:pPr algn="just">
              <a:lnSpc>
                <a:spcPct val="150000"/>
              </a:lnSpc>
            </a:pPr>
            <a:r>
              <a:rPr lang="vi-VN" sz="2200" dirty="0">
                <a:latin typeface="UTM Avo" panose="02040603050506020204" pitchFamily="18" charset="0"/>
                <a:cs typeface="Arial" panose="020B0604020202020204" pitchFamily="34" charset="0"/>
              </a:rPr>
              <a:t>Xét đối tượng 𝐴 từ nhóm gồm 𝑘 đối tượng trong trò chơi nói trên. Khi số lần lấy ra ngẫu nhiên một đối tượng ngày càng lớn thì xác suất thực nghiệm của biến cố “Đối tượng lấy ra là đối tượng 𝐴” ngày càng gần với số thực nào?</a:t>
            </a:r>
          </a:p>
        </p:txBody>
      </p:sp>
      <p:sp>
        <p:nvSpPr>
          <p:cNvPr id="6" name="TextBox 5">
            <a:extLst>
              <a:ext uri="{FF2B5EF4-FFF2-40B4-BE49-F238E27FC236}">
                <a16:creationId xmlns:a16="http://schemas.microsoft.com/office/drawing/2014/main" id="{AEA91AFA-7384-2158-688E-5F17BF2BBCAD}"/>
              </a:ext>
            </a:extLst>
          </p:cNvPr>
          <p:cNvSpPr txBox="1"/>
          <p:nvPr/>
        </p:nvSpPr>
        <p:spPr>
          <a:xfrm>
            <a:off x="385081" y="3623182"/>
            <a:ext cx="1414614" cy="537391"/>
          </a:xfrm>
          <a:prstGeom prst="rect">
            <a:avLst/>
          </a:prstGeom>
          <a:noFill/>
        </p:spPr>
        <p:txBody>
          <a:bodyPr wrap="square" rtlCol="0">
            <a:spAutoFit/>
          </a:bodyPr>
          <a:lstStyle/>
          <a:p>
            <a:pPr algn="just">
              <a:lnSpc>
                <a:spcPct val="150000"/>
              </a:lnSpc>
            </a:pPr>
            <a:r>
              <a:rPr lang="en-US" sz="2200" b="1" dirty="0" err="1">
                <a:latin typeface="UTM Avo" panose="02040603050506020204" pitchFamily="18" charset="0"/>
                <a:cs typeface="Arial" panose="020B0604020202020204" pitchFamily="34" charset="0"/>
              </a:rPr>
              <a:t>Giải</a:t>
            </a:r>
            <a:r>
              <a:rPr lang="en-US" sz="2200" b="1" dirty="0">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3EEEECA-1ADE-A62A-A858-3FEC1734981F}"/>
                  </a:ext>
                </a:extLst>
              </p:cNvPr>
              <p:cNvSpPr/>
              <p:nvPr/>
            </p:nvSpPr>
            <p:spPr>
              <a:xfrm>
                <a:off x="355600" y="4087427"/>
                <a:ext cx="11480800" cy="2006255"/>
              </a:xfrm>
              <a:prstGeom prst="rect">
                <a:avLst/>
              </a:prstGeom>
            </p:spPr>
            <p:txBody>
              <a:bodyPr wrap="square">
                <a:spAutoFit/>
              </a:bodyPr>
              <a:lstStyle/>
              <a:p>
                <a:pPr lvl="0" algn="just">
                  <a:lnSpc>
                    <a:spcPct val="150000"/>
                  </a:lnSpc>
                </a:pPr>
                <a:r>
                  <a:rPr lang="vi-VN" sz="2200" dirty="0">
                    <a:latin typeface="UTM Avo" panose="02040603050506020204" pitchFamily="18" charset="0"/>
                    <a:cs typeface="Arial" panose="020B0604020202020204" pitchFamily="34" charset="0"/>
                  </a:rPr>
                  <a:t>Do xác suất của biến cố “Đối tượng lấy ra là đối tượng </a:t>
                </a:r>
                <a14:m>
                  <m:oMath xmlns:m="http://schemas.openxmlformats.org/officeDocument/2006/math">
                    <m:r>
                      <a:rPr lang="en-US" sz="2200">
                        <a:latin typeface="Cambria Math" panose="02040503050406030204" pitchFamily="18" charset="0"/>
                        <a:cs typeface="Arial" panose="020B0604020202020204" pitchFamily="34" charset="0"/>
                      </a:rPr>
                      <m:t>𝐴</m:t>
                    </m:r>
                  </m:oMath>
                </a14:m>
                <a:r>
                  <a:rPr lang="vi-VN" sz="2200" dirty="0">
                    <a:latin typeface="UTM Avo" panose="02040603050506020204" pitchFamily="18" charset="0"/>
                    <a:cs typeface="Arial" panose="020B0604020202020204" pitchFamily="34" charset="0"/>
                  </a:rPr>
                  <a:t>” là</a:t>
                </a:r>
                <a:r>
                  <a:rPr lang="en-US" sz="2200" dirty="0">
                    <a:latin typeface="UTM Avo" panose="02040603050506020204" pitchFamily="18" charset="0"/>
                    <a:cs typeface="Arial" panose="020B0604020202020204" pitchFamily="34" charset="0"/>
                  </a:rPr>
                  <a:t> </a:t>
                </a:r>
                <a14:m>
                  <m:oMath xmlns:m="http://schemas.openxmlformats.org/officeDocument/2006/math">
                    <m:f>
                      <m:fPr>
                        <m:ctrlPr>
                          <a:rPr lang="vi-VN" sz="2200" i="1">
                            <a:latin typeface="Cambria Math" panose="02040503050406030204" pitchFamily="18" charset="0"/>
                            <a:cs typeface="Arial" panose="020B0604020202020204" pitchFamily="34" charset="0"/>
                          </a:rPr>
                        </m:ctrlPr>
                      </m:fPr>
                      <m:num>
                        <m:r>
                          <a:rPr lang="en-US" sz="2200">
                            <a:latin typeface="Cambria Math" panose="02040503050406030204" pitchFamily="18" charset="0"/>
                            <a:cs typeface="Arial" panose="020B0604020202020204" pitchFamily="34" charset="0"/>
                          </a:rPr>
                          <m:t>1</m:t>
                        </m:r>
                      </m:num>
                      <m:den>
                        <m:r>
                          <a:rPr lang="en-US" sz="2200">
                            <a:latin typeface="Cambria Math" panose="02040503050406030204" pitchFamily="18" charset="0"/>
                            <a:cs typeface="Arial" panose="020B0604020202020204" pitchFamily="34" charset="0"/>
                          </a:rPr>
                          <m:t>𝑘</m:t>
                        </m:r>
                      </m:den>
                    </m:f>
                  </m:oMath>
                </a14:m>
                <a:r>
                  <a:rPr lang="en-US" sz="2200" dirty="0">
                    <a:latin typeface="UTM Avo" panose="02040603050506020204" pitchFamily="18" charset="0"/>
                    <a:cs typeface="Arial" panose="020B0604020202020204" pitchFamily="34" charset="0"/>
                  </a:rPr>
                  <a:t> </a:t>
                </a:r>
                <a:r>
                  <a:rPr lang="vi-VN" sz="2200" dirty="0">
                    <a:latin typeface="UTM Avo" panose="02040603050506020204" pitchFamily="18" charset="0"/>
                    <a:cs typeface="Arial" panose="020B0604020202020204" pitchFamily="34" charset="0"/>
                  </a:rPr>
                  <a:t>nên khi số lần lấy ra ngẫu</a:t>
                </a:r>
                <a:r>
                  <a:rPr lang="en-US" sz="2200" dirty="0">
                    <a:latin typeface="UTM Avo" panose="02040603050506020204" pitchFamily="18" charset="0"/>
                    <a:cs typeface="Arial" panose="020B0604020202020204" pitchFamily="34" charset="0"/>
                  </a:rPr>
                  <a:t> </a:t>
                </a:r>
                <a:r>
                  <a:rPr lang="vi-VN" sz="2200" dirty="0">
                    <a:latin typeface="UTM Avo" panose="02040603050506020204" pitchFamily="18" charset="0"/>
                    <a:cs typeface="Arial" panose="020B0604020202020204" pitchFamily="34" charset="0"/>
                  </a:rPr>
                  <a:t>nhiên một đối tượng ngày càng lớn thì xác suất thực nghiệm của biến cố “Đối tượng lấy ra</a:t>
                </a:r>
                <a:r>
                  <a:rPr lang="en-US" sz="2200" dirty="0">
                    <a:latin typeface="UTM Avo" panose="02040603050506020204" pitchFamily="18" charset="0"/>
                    <a:cs typeface="Arial" panose="020B0604020202020204" pitchFamily="34" charset="0"/>
                  </a:rPr>
                  <a:t> </a:t>
                </a:r>
                <a:r>
                  <a:rPr lang="vi-VN" sz="2200" dirty="0">
                    <a:latin typeface="UTM Avo" panose="02040603050506020204" pitchFamily="18" charset="0"/>
                    <a:cs typeface="Arial" panose="020B0604020202020204" pitchFamily="34" charset="0"/>
                  </a:rPr>
                  <a:t>là đối tượng </a:t>
                </a:r>
                <a14:m>
                  <m:oMath xmlns:m="http://schemas.openxmlformats.org/officeDocument/2006/math">
                    <m:r>
                      <a:rPr lang="en-US" sz="2200">
                        <a:latin typeface="Cambria Math" panose="02040503050406030204" pitchFamily="18" charset="0"/>
                        <a:cs typeface="Arial" panose="020B0604020202020204" pitchFamily="34" charset="0"/>
                      </a:rPr>
                      <m:t>𝐴</m:t>
                    </m:r>
                  </m:oMath>
                </a14:m>
                <a:r>
                  <a:rPr lang="vi-VN" sz="2200" dirty="0">
                    <a:latin typeface="UTM Avo" panose="02040603050506020204" pitchFamily="18" charset="0"/>
                    <a:cs typeface="Arial" panose="020B0604020202020204" pitchFamily="34" charset="0"/>
                  </a:rPr>
                  <a:t>” ngày càng gần với</a:t>
                </a:r>
                <a:r>
                  <a:rPr lang="en-US" sz="2200" dirty="0">
                    <a:latin typeface="UTM Avo" panose="02040603050506020204" pitchFamily="18" charset="0"/>
                    <a:cs typeface="Arial" panose="020B0604020202020204" pitchFamily="34" charset="0"/>
                  </a:rPr>
                  <a:t> </a:t>
                </a:r>
                <a14:m>
                  <m:oMath xmlns:m="http://schemas.openxmlformats.org/officeDocument/2006/math">
                    <m:f>
                      <m:fPr>
                        <m:ctrlPr>
                          <a:rPr lang="vi-VN" sz="2200" i="1">
                            <a:latin typeface="Cambria Math" panose="02040503050406030204" pitchFamily="18" charset="0"/>
                            <a:cs typeface="Arial" panose="020B0604020202020204" pitchFamily="34" charset="0"/>
                          </a:rPr>
                        </m:ctrlPr>
                      </m:fPr>
                      <m:num>
                        <m:r>
                          <a:rPr lang="en-US" sz="2200">
                            <a:latin typeface="Cambria Math" panose="02040503050406030204" pitchFamily="18" charset="0"/>
                            <a:cs typeface="Arial" panose="020B0604020202020204" pitchFamily="34" charset="0"/>
                          </a:rPr>
                          <m:t>1</m:t>
                        </m:r>
                      </m:num>
                      <m:den>
                        <m:r>
                          <a:rPr lang="en-US" sz="2200">
                            <a:latin typeface="Cambria Math" panose="02040503050406030204" pitchFamily="18" charset="0"/>
                            <a:cs typeface="Arial" panose="020B0604020202020204" pitchFamily="34" charset="0"/>
                          </a:rPr>
                          <m:t>𝑘</m:t>
                        </m:r>
                      </m:den>
                    </m:f>
                    <m:r>
                      <a:rPr lang="en-US" sz="2200">
                        <a:latin typeface="Cambria Math" panose="02040503050406030204" pitchFamily="18" charset="0"/>
                        <a:cs typeface="Arial" panose="020B0604020202020204" pitchFamily="34" charset="0"/>
                      </a:rPr>
                      <m:t>.</m:t>
                    </m:r>
                  </m:oMath>
                </a14:m>
                <a:endParaRPr lang="vi-VN" sz="2200" dirty="0">
                  <a:latin typeface="UTM Avo" panose="02040603050506020204" pitchFamily="18" charset="0"/>
                  <a:cs typeface="Arial" panose="020B0604020202020204" pitchFamily="34" charset="0"/>
                </a:endParaRPr>
              </a:p>
            </p:txBody>
          </p:sp>
        </mc:Choice>
        <mc:Fallback xmlns="">
          <p:sp>
            <p:nvSpPr>
              <p:cNvPr id="7" name="Rectangle 6">
                <a:extLst>
                  <a:ext uri="{FF2B5EF4-FFF2-40B4-BE49-F238E27FC236}">
                    <a16:creationId xmlns:a16="http://schemas.microsoft.com/office/drawing/2014/main" id="{E3EEEECA-1ADE-A62A-A858-3FEC1734981F}"/>
                  </a:ext>
                </a:extLst>
              </p:cNvPr>
              <p:cNvSpPr>
                <a:spLocks noRot="1" noChangeAspect="1" noMove="1" noResize="1" noEditPoints="1" noAdjustHandles="1" noChangeArrowheads="1" noChangeShapeType="1" noTextEdit="1"/>
              </p:cNvSpPr>
              <p:nvPr/>
            </p:nvSpPr>
            <p:spPr>
              <a:xfrm>
                <a:off x="355600" y="4087427"/>
                <a:ext cx="11480800" cy="2006255"/>
              </a:xfrm>
              <a:prstGeom prst="rect">
                <a:avLst/>
              </a:prstGeom>
              <a:blipFill>
                <a:blip r:embed="rId3"/>
                <a:stretch>
                  <a:fillRect l="-690" r="-637"/>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78FE1D58-14DF-8E16-53EB-4024AE2A0A8C}"/>
              </a:ext>
            </a:extLst>
          </p:cNvPr>
          <p:cNvSpPr/>
          <p:nvPr/>
        </p:nvSpPr>
        <p:spPr>
          <a:xfrm>
            <a:off x="1" y="0"/>
            <a:ext cx="12192000" cy="59634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273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A12EC7B-B2F5-6333-C706-1B8DAA6071A6}"/>
              </a:ext>
            </a:extLst>
          </p:cNvPr>
          <p:cNvSpPr/>
          <p:nvPr/>
        </p:nvSpPr>
        <p:spPr>
          <a:xfrm>
            <a:off x="433754" y="1787038"/>
            <a:ext cx="644769" cy="410307"/>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b="1" dirty="0">
                <a:solidFill>
                  <a:schemeClr val="tx1"/>
                </a:solidFill>
                <a:latin typeface="UTM Avo" panose="02040603050506020204" pitchFamily="18" charset="0"/>
                <a:cs typeface="Arial" panose="020B0604020202020204" pitchFamily="34" charset="0"/>
              </a:rPr>
              <a:t>0</a:t>
            </a:r>
            <a:r>
              <a:rPr lang="en-US" sz="2200" b="1" dirty="0">
                <a:solidFill>
                  <a:schemeClr val="tx1"/>
                </a:solidFill>
                <a:latin typeface="UTM Avo" panose="02040603050506020204" pitchFamily="18" charset="0"/>
                <a:cs typeface="Arial" panose="020B0604020202020204" pitchFamily="34" charset="0"/>
              </a:rPr>
              <a:t>4</a:t>
            </a:r>
            <a:endParaRPr lang="en-US" sz="2200" b="1" dirty="0">
              <a:solidFill>
                <a:schemeClr val="tx1"/>
              </a:solidFill>
              <a:latin typeface="UTM Avo" panose="02040603050506020204" pitchFamily="18" charset="0"/>
            </a:endParaRPr>
          </a:p>
        </p:txBody>
      </p:sp>
      <p:sp>
        <p:nvSpPr>
          <p:cNvPr id="9" name="TextBox 8">
            <a:extLst>
              <a:ext uri="{FF2B5EF4-FFF2-40B4-BE49-F238E27FC236}">
                <a16:creationId xmlns:a16="http://schemas.microsoft.com/office/drawing/2014/main" id="{57DF5513-2DAA-47A9-E640-7D61DDF951A2}"/>
              </a:ext>
            </a:extLst>
          </p:cNvPr>
          <p:cNvSpPr txBox="1"/>
          <p:nvPr/>
        </p:nvSpPr>
        <p:spPr>
          <a:xfrm>
            <a:off x="1108654" y="1622578"/>
            <a:ext cx="10814405" cy="2051780"/>
          </a:xfrm>
          <a:prstGeom prst="rect">
            <a:avLst/>
          </a:prstGeom>
          <a:noFill/>
        </p:spPr>
        <p:txBody>
          <a:bodyPr wrap="square">
            <a:spAutoFit/>
          </a:bodyPr>
          <a:lstStyle/>
          <a:p>
            <a:pPr lvl="0" algn="just">
              <a:lnSpc>
                <a:spcPct val="150000"/>
              </a:lnSpc>
              <a:defRPr/>
            </a:pPr>
            <a:r>
              <a:rPr lang="vi-VN" sz="2200" dirty="0">
                <a:latin typeface="UTM Avo" panose="02040603050506020204" pitchFamily="18" charset="0"/>
                <a:ea typeface="Times New Roman" panose="02020603050405020304" pitchFamily="18" charset="0"/>
              </a:rPr>
              <a:t>Một hộp có 10 chiếc thẻ cùng loại, mỗi thẻ được ghi một trong các số nguyên dương không vượt quá 10, hai thẻ khác nhau thì ghi hai số khác nhau.</a:t>
            </a:r>
            <a:r>
              <a:rPr lang="en-US" sz="2200" dirty="0">
                <a:latin typeface="UTM Avo" panose="02040603050506020204" pitchFamily="18" charset="0"/>
                <a:ea typeface="Times New Roman" panose="02020603050405020304" pitchFamily="18" charset="0"/>
              </a:rPr>
              <a:t> </a:t>
            </a:r>
            <a:r>
              <a:rPr lang="vi-VN" sz="2200" dirty="0">
                <a:latin typeface="UTM Avo" panose="02040603050506020204" pitchFamily="18" charset="0"/>
                <a:ea typeface="Times New Roman" panose="02020603050405020304" pitchFamily="18" charset="0"/>
              </a:rPr>
              <a:t>Lấy ngẫu nhiên một chiếc thẻ từ trong hộp, ghi lại số của thẻ lấy ra và bỏ lại thẻ đó vào hộp.</a:t>
            </a:r>
          </a:p>
        </p:txBody>
      </p:sp>
      <p:sp>
        <p:nvSpPr>
          <p:cNvPr id="2" name="TextBox 1">
            <a:extLst>
              <a:ext uri="{FF2B5EF4-FFF2-40B4-BE49-F238E27FC236}">
                <a16:creationId xmlns:a16="http://schemas.microsoft.com/office/drawing/2014/main" id="{771DFE64-F31A-190C-9C6E-43C4BC26F0EF}"/>
              </a:ext>
            </a:extLst>
          </p:cNvPr>
          <p:cNvSpPr txBox="1"/>
          <p:nvPr/>
        </p:nvSpPr>
        <p:spPr>
          <a:xfrm>
            <a:off x="1035102" y="3701700"/>
            <a:ext cx="10961508" cy="3067443"/>
          </a:xfrm>
          <a:prstGeom prst="rect">
            <a:avLst/>
          </a:prstGeom>
          <a:noFill/>
        </p:spPr>
        <p:txBody>
          <a:bodyPr wrap="square">
            <a:spAutoFit/>
          </a:bodyPr>
          <a:lstStyle/>
          <a:p>
            <a:pPr lvl="0" algn="just">
              <a:lnSpc>
                <a:spcPct val="150000"/>
              </a:lnSpc>
              <a:defRPr/>
            </a:pPr>
            <a:r>
              <a:rPr lang="vi-VN" sz="2200" dirty="0">
                <a:latin typeface="UTM Avo" panose="02040603050506020204" pitchFamily="18" charset="0"/>
                <a:ea typeface="Times New Roman" panose="02020603050405020304" pitchFamily="18" charset="0"/>
              </a:rPr>
              <a:t>a) Sau 30 lần rút thẻ liên tiếp, tính xác suất thực nghiệm của mỗi biến cố sau:</a:t>
            </a:r>
          </a:p>
          <a:p>
            <a:pPr lvl="0" algn="just">
              <a:lnSpc>
                <a:spcPct val="150000"/>
              </a:lnSpc>
              <a:defRPr/>
            </a:pPr>
            <a:r>
              <a:rPr lang="vi-VN" sz="2200" dirty="0">
                <a:latin typeface="UTM Avo" panose="02040603050506020204" pitchFamily="18" charset="0"/>
                <a:ea typeface="Times New Roman" panose="02020603050405020304" pitchFamily="18" charset="0"/>
              </a:rPr>
              <a:t>– “Thẻ rút ra ghi số 1”;</a:t>
            </a:r>
          </a:p>
          <a:p>
            <a:pPr lvl="0" algn="just">
              <a:lnSpc>
                <a:spcPct val="150000"/>
              </a:lnSpc>
              <a:defRPr/>
            </a:pPr>
            <a:r>
              <a:rPr lang="vi-VN" sz="2200" dirty="0">
                <a:latin typeface="UTM Avo" panose="02040603050506020204" pitchFamily="18" charset="0"/>
                <a:ea typeface="Times New Roman" panose="02020603050405020304" pitchFamily="18" charset="0"/>
              </a:rPr>
              <a:t>– “Thẻ rút ra ghi số 5”;</a:t>
            </a:r>
          </a:p>
          <a:p>
            <a:pPr lvl="0" algn="just">
              <a:lnSpc>
                <a:spcPct val="150000"/>
              </a:lnSpc>
              <a:defRPr/>
            </a:pPr>
            <a:r>
              <a:rPr lang="vi-VN" sz="2200" dirty="0">
                <a:latin typeface="UTM Avo" panose="02040603050506020204" pitchFamily="18" charset="0"/>
                <a:ea typeface="Times New Roman" panose="02020603050405020304" pitchFamily="18" charset="0"/>
              </a:rPr>
              <a:t>– “Thẻ rút ra ghi số 10”.</a:t>
            </a:r>
          </a:p>
          <a:p>
            <a:pPr lvl="0" algn="just">
              <a:lnSpc>
                <a:spcPct val="150000"/>
              </a:lnSpc>
              <a:defRPr/>
            </a:pPr>
            <a:r>
              <a:rPr lang="vi-VN" sz="2200" dirty="0">
                <a:latin typeface="UTM Avo" panose="02040603050506020204" pitchFamily="18" charset="0"/>
                <a:ea typeface="Times New Roman" panose="02020603050405020304" pitchFamily="18" charset="0"/>
              </a:rPr>
              <a:t>b) Nêu mối liên hệ giữa xác suất thực nghiệm của biến cố “Thẻ rút ra ghi số chia hết cho 3” với xác suất của biến cố đó khi số lần rút thẻ ngày càng lớn.</a:t>
            </a:r>
          </a:p>
        </p:txBody>
      </p:sp>
      <p:sp>
        <p:nvSpPr>
          <p:cNvPr id="3" name="Rectangle 2">
            <a:extLst>
              <a:ext uri="{FF2B5EF4-FFF2-40B4-BE49-F238E27FC236}">
                <a16:creationId xmlns:a16="http://schemas.microsoft.com/office/drawing/2014/main" id="{80F9B0B5-C6EF-9567-D25B-B39B7A39EEE0}"/>
              </a:ext>
            </a:extLst>
          </p:cNvPr>
          <p:cNvSpPr/>
          <p:nvPr/>
        </p:nvSpPr>
        <p:spPr>
          <a:xfrm>
            <a:off x="1" y="0"/>
            <a:ext cx="12192000" cy="59634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441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A12EC7B-B2F5-6333-C706-1B8DAA6071A6}"/>
              </a:ext>
            </a:extLst>
          </p:cNvPr>
          <p:cNvSpPr/>
          <p:nvPr/>
        </p:nvSpPr>
        <p:spPr>
          <a:xfrm>
            <a:off x="433754" y="1787038"/>
            <a:ext cx="644769" cy="410307"/>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100" b="1" dirty="0">
                <a:solidFill>
                  <a:schemeClr val="tx1"/>
                </a:solidFill>
                <a:latin typeface="UTM Avo" panose="02040603050506020204" pitchFamily="18" charset="0"/>
                <a:cs typeface="Arial" panose="020B0604020202020204" pitchFamily="34" charset="0"/>
              </a:rPr>
              <a:t>0</a:t>
            </a:r>
            <a:r>
              <a:rPr lang="en-US" sz="2100" b="1" dirty="0">
                <a:solidFill>
                  <a:schemeClr val="tx1"/>
                </a:solidFill>
                <a:latin typeface="UTM Avo" panose="02040603050506020204" pitchFamily="18" charset="0"/>
                <a:cs typeface="Arial" panose="020B0604020202020204" pitchFamily="34" charset="0"/>
              </a:rPr>
              <a:t>4</a:t>
            </a:r>
            <a:endParaRPr lang="en-US" sz="2100" b="1" dirty="0">
              <a:solidFill>
                <a:schemeClr val="tx1"/>
              </a:solidFill>
              <a:latin typeface="UTM Avo" panose="020406030505060202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F6A33F6-F8DE-D599-BF2F-6D332E65C2B7}"/>
                  </a:ext>
                </a:extLst>
              </p:cNvPr>
              <p:cNvSpPr/>
              <p:nvPr/>
            </p:nvSpPr>
            <p:spPr>
              <a:xfrm>
                <a:off x="236485" y="2221007"/>
                <a:ext cx="11719030" cy="4358629"/>
              </a:xfrm>
              <a:prstGeom prst="rect">
                <a:avLst/>
              </a:prstGeom>
            </p:spPr>
            <p:txBody>
              <a:bodyPr wrap="square">
                <a:spAutoFit/>
              </a:bodyPr>
              <a:lstStyle/>
              <a:p>
                <a:pPr algn="just">
                  <a:lnSpc>
                    <a:spcPct val="130000"/>
                  </a:lnSpc>
                </a:pPr>
                <a:r>
                  <a:rPr lang="en-US" sz="2100" dirty="0">
                    <a:latin typeface="UTM Avo" panose="02040603050506020204" pitchFamily="18" charset="0"/>
                    <a:ea typeface="Times New Roman" panose="02020603050405020304" pitchFamily="18" charset="0"/>
                  </a:rPr>
                  <a:t>a) </a:t>
                </a:r>
                <a:r>
                  <a:rPr lang="vi-VN" sz="2100" dirty="0">
                    <a:latin typeface="UTM Avo" panose="02040603050506020204" pitchFamily="18" charset="0"/>
                    <a:ea typeface="Times New Roman" panose="02020603050405020304" pitchFamily="18" charset="0"/>
                  </a:rPr>
                  <a:t>- Xác suất của biến cố “Thẻ rút ra ghi số 1” là </a:t>
                </a:r>
                <a14:m>
                  <m:oMath xmlns:m="http://schemas.openxmlformats.org/officeDocument/2006/math">
                    <m:f>
                      <m:fPr>
                        <m:ctrlPr>
                          <a:rPr lang="en-US" sz="2100" i="1">
                            <a:latin typeface="Cambria Math" panose="02040503050406030204" pitchFamily="18" charset="0"/>
                            <a:ea typeface="Times New Roman" panose="02020603050405020304" pitchFamily="18" charset="0"/>
                          </a:rPr>
                        </m:ctrlPr>
                      </m:fPr>
                      <m:num>
                        <m:r>
                          <m:rPr>
                            <m:nor/>
                          </m:rPr>
                          <a:rPr lang="vi-VN" sz="2100">
                            <a:latin typeface="UTM Avo" panose="02040603050506020204" pitchFamily="18" charset="0"/>
                            <a:ea typeface="Times New Roman" panose="02020603050405020304" pitchFamily="18" charset="0"/>
                          </a:rPr>
                          <m:t>1</m:t>
                        </m:r>
                      </m:num>
                      <m:den>
                        <m:r>
                          <m:rPr>
                            <m:nor/>
                          </m:rPr>
                          <a:rPr lang="vi-VN" sz="2100">
                            <a:latin typeface="UTM Avo" panose="02040603050506020204" pitchFamily="18" charset="0"/>
                            <a:ea typeface="Times New Roman" panose="02020603050405020304" pitchFamily="18" charset="0"/>
                          </a:rPr>
                          <m:t>10</m:t>
                        </m:r>
                      </m:den>
                    </m:f>
                  </m:oMath>
                </a14:m>
                <a:r>
                  <a:rPr lang="vi-VN" sz="2100" dirty="0">
                    <a:latin typeface="UTM Avo" panose="02040603050506020204" pitchFamily="18" charset="0"/>
                    <a:ea typeface="Times New Roman" panose="02020603050405020304" pitchFamily="18" charset="0"/>
                  </a:rPr>
                  <a:t>. Khi số lần rút th</a:t>
                </a:r>
                <a:r>
                  <a:rPr lang="en-US" sz="2100" dirty="0">
                    <a:latin typeface="UTM Avo" panose="02040603050506020204" pitchFamily="18" charset="0"/>
                    <a:ea typeface="Times New Roman" panose="02020603050405020304" pitchFamily="18" charset="0"/>
                  </a:rPr>
                  <a:t>ẻ</a:t>
                </a:r>
                <a:r>
                  <a:rPr lang="vi-VN" sz="2100" dirty="0">
                    <a:latin typeface="UTM Avo" panose="02040603050506020204" pitchFamily="18" charset="0"/>
                    <a:ea typeface="Times New Roman" panose="02020603050405020304" pitchFamily="18" charset="0"/>
                  </a:rPr>
                  <a:t> ngẫu nhiên càng lớn thì xác suất thực nghiệm của biến cố “Thẻ rút ra ghi cố 1” ngày càng gần với</a:t>
                </a:r>
                <a:r>
                  <a:rPr lang="en-US" sz="2100" dirty="0">
                    <a:latin typeface="UTM Avo" panose="02040603050506020204" pitchFamily="18" charset="0"/>
                    <a:ea typeface="Times New Roman" panose="02020603050405020304" pitchFamily="18" charset="0"/>
                  </a:rPr>
                  <a:t> </a:t>
                </a:r>
                <a14:m>
                  <m:oMath xmlns:m="http://schemas.openxmlformats.org/officeDocument/2006/math">
                    <m:f>
                      <m:fPr>
                        <m:ctrlPr>
                          <a:rPr lang="en-US" sz="2100" i="1">
                            <a:latin typeface="Cambria Math" panose="02040503050406030204" pitchFamily="18" charset="0"/>
                            <a:ea typeface="Times New Roman" panose="02020603050405020304" pitchFamily="18" charset="0"/>
                          </a:rPr>
                        </m:ctrlPr>
                      </m:fPr>
                      <m:num>
                        <m:r>
                          <m:rPr>
                            <m:nor/>
                          </m:rPr>
                          <a:rPr lang="vi-VN" sz="2100">
                            <a:latin typeface="UTM Avo" panose="02040603050506020204" pitchFamily="18" charset="0"/>
                            <a:ea typeface="Times New Roman" panose="02020603050405020304" pitchFamily="18" charset="0"/>
                          </a:rPr>
                          <m:t>1</m:t>
                        </m:r>
                      </m:num>
                      <m:den>
                        <m:r>
                          <m:rPr>
                            <m:nor/>
                          </m:rPr>
                          <a:rPr lang="vi-VN" sz="2100">
                            <a:latin typeface="UTM Avo" panose="02040603050506020204" pitchFamily="18" charset="0"/>
                            <a:ea typeface="Times New Roman" panose="02020603050405020304" pitchFamily="18" charset="0"/>
                          </a:rPr>
                          <m:t>10</m:t>
                        </m:r>
                      </m:den>
                    </m:f>
                  </m:oMath>
                </a14:m>
                <a:r>
                  <a:rPr lang="vi-VN" sz="2100" dirty="0">
                    <a:latin typeface="UTM Avo" panose="02040603050506020204" pitchFamily="18" charset="0"/>
                    <a:ea typeface="Times New Roman" panose="02020603050405020304" pitchFamily="18" charset="0"/>
                  </a:rPr>
                  <a:t>.</a:t>
                </a:r>
                <a:endParaRPr lang="en-US" sz="2100" dirty="0">
                  <a:latin typeface="UTM Avo" panose="02040603050506020204" pitchFamily="18" charset="0"/>
                  <a:ea typeface="Times New Roman" panose="02020603050405020304" pitchFamily="18" charset="0"/>
                </a:endParaRPr>
              </a:p>
              <a:p>
                <a:pPr algn="just">
                  <a:lnSpc>
                    <a:spcPct val="130000"/>
                  </a:lnSpc>
                </a:pPr>
                <a:r>
                  <a:rPr lang="vi-VN" sz="2100" dirty="0">
                    <a:latin typeface="UTM Avo" panose="02040603050506020204" pitchFamily="18" charset="0"/>
                    <a:ea typeface="Times New Roman" panose="02020603050405020304" pitchFamily="18" charset="0"/>
                  </a:rPr>
                  <a:t>- Xác suất của biến cố “Thẻ rút ra ghi số 5” là </a:t>
                </a:r>
                <a14:m>
                  <m:oMath xmlns:m="http://schemas.openxmlformats.org/officeDocument/2006/math">
                    <m:f>
                      <m:fPr>
                        <m:ctrlPr>
                          <a:rPr lang="en-US" sz="2100" i="1">
                            <a:latin typeface="Cambria Math" panose="02040503050406030204" pitchFamily="18" charset="0"/>
                            <a:ea typeface="Times New Roman" panose="02020603050405020304" pitchFamily="18" charset="0"/>
                          </a:rPr>
                        </m:ctrlPr>
                      </m:fPr>
                      <m:num>
                        <m:r>
                          <m:rPr>
                            <m:nor/>
                          </m:rPr>
                          <a:rPr lang="vi-VN" sz="2100">
                            <a:latin typeface="UTM Avo" panose="02040603050506020204" pitchFamily="18" charset="0"/>
                            <a:ea typeface="Times New Roman" panose="02020603050405020304" pitchFamily="18" charset="0"/>
                          </a:rPr>
                          <m:t>1</m:t>
                        </m:r>
                      </m:num>
                      <m:den>
                        <m:r>
                          <m:rPr>
                            <m:nor/>
                          </m:rPr>
                          <a:rPr lang="vi-VN" sz="2100">
                            <a:latin typeface="UTM Avo" panose="02040603050506020204" pitchFamily="18" charset="0"/>
                            <a:ea typeface="Times New Roman" panose="02020603050405020304" pitchFamily="18" charset="0"/>
                          </a:rPr>
                          <m:t>10</m:t>
                        </m:r>
                      </m:den>
                    </m:f>
                  </m:oMath>
                </a14:m>
                <a:r>
                  <a:rPr lang="vi-VN" sz="2100" dirty="0">
                    <a:latin typeface="UTM Avo" panose="02040603050506020204" pitchFamily="18" charset="0"/>
                    <a:ea typeface="Times New Roman" panose="02020603050405020304" pitchFamily="18" charset="0"/>
                  </a:rPr>
                  <a:t>. Khi số lần rút thẻ ngẫu nhiên càng lớn thì xác suất thực nghiệm của biến cố “Thẻ rút ra ghi số 5” ngày càng gần với </a:t>
                </a:r>
                <a14:m>
                  <m:oMath xmlns:m="http://schemas.openxmlformats.org/officeDocument/2006/math">
                    <m:f>
                      <m:fPr>
                        <m:ctrlPr>
                          <a:rPr lang="en-US" sz="2100" i="1">
                            <a:latin typeface="Cambria Math" panose="02040503050406030204" pitchFamily="18" charset="0"/>
                            <a:ea typeface="Times New Roman" panose="02020603050405020304" pitchFamily="18" charset="0"/>
                          </a:rPr>
                        </m:ctrlPr>
                      </m:fPr>
                      <m:num>
                        <m:r>
                          <m:rPr>
                            <m:nor/>
                          </m:rPr>
                          <a:rPr lang="vi-VN" sz="2100">
                            <a:latin typeface="UTM Avo" panose="02040603050506020204" pitchFamily="18" charset="0"/>
                            <a:ea typeface="Times New Roman" panose="02020603050405020304" pitchFamily="18" charset="0"/>
                          </a:rPr>
                          <m:t>1</m:t>
                        </m:r>
                      </m:num>
                      <m:den>
                        <m:r>
                          <m:rPr>
                            <m:nor/>
                          </m:rPr>
                          <a:rPr lang="vi-VN" sz="2100">
                            <a:latin typeface="UTM Avo" panose="02040603050506020204" pitchFamily="18" charset="0"/>
                            <a:ea typeface="Times New Roman" panose="02020603050405020304" pitchFamily="18" charset="0"/>
                          </a:rPr>
                          <m:t>10</m:t>
                        </m:r>
                      </m:den>
                    </m:f>
                  </m:oMath>
                </a14:m>
                <a:r>
                  <a:rPr lang="vi-VN" sz="2100" dirty="0">
                    <a:latin typeface="UTM Avo" panose="02040603050506020204" pitchFamily="18" charset="0"/>
                    <a:ea typeface="Times New Roman" panose="02020603050405020304" pitchFamily="18" charset="0"/>
                  </a:rPr>
                  <a:t>.</a:t>
                </a:r>
                <a:endParaRPr lang="en-US" sz="2100" dirty="0">
                  <a:latin typeface="UTM Avo" panose="02040603050506020204" pitchFamily="18" charset="0"/>
                  <a:ea typeface="Times New Roman" panose="02020603050405020304" pitchFamily="18" charset="0"/>
                </a:endParaRPr>
              </a:p>
              <a:p>
                <a:pPr algn="just">
                  <a:lnSpc>
                    <a:spcPct val="130000"/>
                  </a:lnSpc>
                </a:pPr>
                <a:r>
                  <a:rPr lang="vi-VN" sz="2100" dirty="0">
                    <a:latin typeface="UTM Avo" panose="02040603050506020204" pitchFamily="18" charset="0"/>
                    <a:ea typeface="Times New Roman" panose="02020603050405020304" pitchFamily="18" charset="0"/>
                  </a:rPr>
                  <a:t>- Xác suất của biến cố “Thẻ rút ra ghi số 10” là </a:t>
                </a:r>
                <a14:m>
                  <m:oMath xmlns:m="http://schemas.openxmlformats.org/officeDocument/2006/math">
                    <m:f>
                      <m:fPr>
                        <m:ctrlPr>
                          <a:rPr lang="en-US" sz="2100" i="1">
                            <a:latin typeface="Cambria Math" panose="02040503050406030204" pitchFamily="18" charset="0"/>
                            <a:ea typeface="Times New Roman" panose="02020603050405020304" pitchFamily="18" charset="0"/>
                          </a:rPr>
                        </m:ctrlPr>
                      </m:fPr>
                      <m:num>
                        <m:r>
                          <m:rPr>
                            <m:nor/>
                          </m:rPr>
                          <a:rPr lang="vi-VN" sz="2100">
                            <a:latin typeface="UTM Avo" panose="02040603050506020204" pitchFamily="18" charset="0"/>
                            <a:ea typeface="Times New Roman" panose="02020603050405020304" pitchFamily="18" charset="0"/>
                          </a:rPr>
                          <m:t>1</m:t>
                        </m:r>
                      </m:num>
                      <m:den>
                        <m:r>
                          <m:rPr>
                            <m:nor/>
                          </m:rPr>
                          <a:rPr lang="vi-VN" sz="2100">
                            <a:latin typeface="UTM Avo" panose="02040603050506020204" pitchFamily="18" charset="0"/>
                            <a:ea typeface="Times New Roman" panose="02020603050405020304" pitchFamily="18" charset="0"/>
                          </a:rPr>
                          <m:t>10</m:t>
                        </m:r>
                      </m:den>
                    </m:f>
                  </m:oMath>
                </a14:m>
                <a:r>
                  <a:rPr lang="vi-VN" sz="2100" dirty="0">
                    <a:latin typeface="UTM Avo" panose="02040603050506020204" pitchFamily="18" charset="0"/>
                    <a:ea typeface="Times New Roman" panose="02020603050405020304" pitchFamily="18" charset="0"/>
                  </a:rPr>
                  <a:t>. Khi số lần rút thẻ ngẫu nhiên càng lớn thì xác suất thực nghiệm của biến cố “Thẻ rút ra ghi số 10” ngày càng gần với </a:t>
                </a:r>
                <a14:m>
                  <m:oMath xmlns:m="http://schemas.openxmlformats.org/officeDocument/2006/math">
                    <m:f>
                      <m:fPr>
                        <m:ctrlPr>
                          <a:rPr lang="en-US" sz="2100" i="1">
                            <a:latin typeface="Cambria Math" panose="02040503050406030204" pitchFamily="18" charset="0"/>
                            <a:ea typeface="Times New Roman" panose="02020603050405020304" pitchFamily="18" charset="0"/>
                          </a:rPr>
                        </m:ctrlPr>
                      </m:fPr>
                      <m:num>
                        <m:r>
                          <m:rPr>
                            <m:nor/>
                          </m:rPr>
                          <a:rPr lang="vi-VN" sz="2100">
                            <a:latin typeface="UTM Avo" panose="02040603050506020204" pitchFamily="18" charset="0"/>
                            <a:ea typeface="Times New Roman" panose="02020603050405020304" pitchFamily="18" charset="0"/>
                          </a:rPr>
                          <m:t>1</m:t>
                        </m:r>
                      </m:num>
                      <m:den>
                        <m:r>
                          <m:rPr>
                            <m:nor/>
                          </m:rPr>
                          <a:rPr lang="vi-VN" sz="2100">
                            <a:latin typeface="UTM Avo" panose="02040603050506020204" pitchFamily="18" charset="0"/>
                            <a:ea typeface="Times New Roman" panose="02020603050405020304" pitchFamily="18" charset="0"/>
                          </a:rPr>
                          <m:t>10</m:t>
                        </m:r>
                      </m:den>
                    </m:f>
                  </m:oMath>
                </a14:m>
                <a:r>
                  <a:rPr lang="vi-VN" sz="2100" dirty="0">
                    <a:latin typeface="UTM Avo" panose="02040603050506020204" pitchFamily="18" charset="0"/>
                    <a:ea typeface="Times New Roman" panose="02020603050405020304" pitchFamily="18" charset="0"/>
                  </a:rPr>
                  <a:t>.</a:t>
                </a:r>
                <a:endParaRPr lang="en-US" sz="2100" dirty="0">
                  <a:latin typeface="UTM Avo" panose="02040603050506020204" pitchFamily="18" charset="0"/>
                  <a:ea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0F6A33F6-F8DE-D599-BF2F-6D332E65C2B7}"/>
                  </a:ext>
                </a:extLst>
              </p:cNvPr>
              <p:cNvSpPr>
                <a:spLocks noRot="1" noChangeAspect="1" noMove="1" noResize="1" noEditPoints="1" noAdjustHandles="1" noChangeArrowheads="1" noChangeShapeType="1" noTextEdit="1"/>
              </p:cNvSpPr>
              <p:nvPr/>
            </p:nvSpPr>
            <p:spPr>
              <a:xfrm>
                <a:off x="236485" y="2221007"/>
                <a:ext cx="11719030" cy="4358629"/>
              </a:xfrm>
              <a:prstGeom prst="rect">
                <a:avLst/>
              </a:prstGeom>
              <a:blipFill>
                <a:blip r:embed="rId3"/>
                <a:stretch>
                  <a:fillRect l="-624" r="-624"/>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46A7AEB-84B2-2658-816D-1463AE5FF60C}"/>
              </a:ext>
            </a:extLst>
          </p:cNvPr>
          <p:cNvSpPr/>
          <p:nvPr/>
        </p:nvSpPr>
        <p:spPr>
          <a:xfrm>
            <a:off x="1222948" y="1805509"/>
            <a:ext cx="756938" cy="4154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100" b="1" u="sng" strike="noStrike" kern="1200" cap="none" spc="0" normalizeH="0" baseline="0" noProof="0" dirty="0" err="1">
                <a:ln>
                  <a:noFill/>
                </a:ln>
                <a:solidFill>
                  <a:srgbClr val="C00000"/>
                </a:solidFill>
                <a:effectLst/>
                <a:uLnTx/>
                <a:uFillTx/>
                <a:latin typeface="UTM Avo" panose="02040603050506020204" pitchFamily="18" charset="0"/>
                <a:ea typeface="+mn-ea"/>
                <a:sym typeface="Arial"/>
              </a:rPr>
              <a:t>Giải</a:t>
            </a:r>
            <a:endParaRPr kumimoji="0" lang="en-US" sz="2100" b="1" u="sng" strike="noStrike" kern="1200" cap="none" spc="0" normalizeH="0" baseline="0" noProof="0" dirty="0">
              <a:ln>
                <a:noFill/>
              </a:ln>
              <a:solidFill>
                <a:srgbClr val="C00000"/>
              </a:solidFill>
              <a:effectLst/>
              <a:uLnTx/>
              <a:uFillTx/>
              <a:latin typeface="Calibri"/>
              <a:ea typeface="+mn-ea"/>
              <a:sym typeface="Arial"/>
            </a:endParaRPr>
          </a:p>
        </p:txBody>
      </p:sp>
      <p:sp>
        <p:nvSpPr>
          <p:cNvPr id="2" name="Rectangle 1">
            <a:extLst>
              <a:ext uri="{FF2B5EF4-FFF2-40B4-BE49-F238E27FC236}">
                <a16:creationId xmlns:a16="http://schemas.microsoft.com/office/drawing/2014/main" id="{D1C88E0C-09AF-9A5A-B6DD-25BEB31CEA92}"/>
              </a:ext>
            </a:extLst>
          </p:cNvPr>
          <p:cNvSpPr/>
          <p:nvPr/>
        </p:nvSpPr>
        <p:spPr>
          <a:xfrm>
            <a:off x="1" y="0"/>
            <a:ext cx="12192000" cy="59634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4387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anim calcmode="lin" valueType="num">
                                      <p:cBhvr>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EA12EC7B-B2F5-6333-C706-1B8DAA6071A6}"/>
              </a:ext>
            </a:extLst>
          </p:cNvPr>
          <p:cNvSpPr/>
          <p:nvPr/>
        </p:nvSpPr>
        <p:spPr>
          <a:xfrm>
            <a:off x="433754" y="1787038"/>
            <a:ext cx="644769" cy="410307"/>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UTM Avo" panose="02040603050506020204" pitchFamily="18" charset="0"/>
                <a:cs typeface="Arial" panose="020B0604020202020204" pitchFamily="34" charset="0"/>
              </a:rPr>
              <a:t>0</a:t>
            </a:r>
            <a:r>
              <a:rPr lang="en-US" sz="2400" b="1" dirty="0">
                <a:solidFill>
                  <a:schemeClr val="tx1"/>
                </a:solidFill>
                <a:latin typeface="UTM Avo" panose="02040603050506020204" pitchFamily="18" charset="0"/>
                <a:cs typeface="Arial" panose="020B0604020202020204" pitchFamily="34" charset="0"/>
              </a:rPr>
              <a:t>4</a:t>
            </a:r>
            <a:endParaRPr lang="en-US" sz="2400" b="1" dirty="0">
              <a:solidFill>
                <a:schemeClr val="tx1"/>
              </a:solidFill>
              <a:latin typeface="UTM Avo" panose="020406030505060202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F6A33F6-F8DE-D599-BF2F-6D332E65C2B7}"/>
                  </a:ext>
                </a:extLst>
              </p:cNvPr>
              <p:cNvSpPr/>
              <p:nvPr/>
            </p:nvSpPr>
            <p:spPr>
              <a:xfrm>
                <a:off x="323407" y="2732035"/>
                <a:ext cx="11330711" cy="2781724"/>
              </a:xfrm>
              <a:prstGeom prst="rect">
                <a:avLst/>
              </a:prstGeom>
            </p:spPr>
            <p:txBody>
              <a:bodyPr wrap="square">
                <a:spAutoFit/>
              </a:bodyPr>
              <a:lstStyle/>
              <a:p>
                <a:pPr algn="just">
                  <a:lnSpc>
                    <a:spcPct val="150000"/>
                  </a:lnSpc>
                </a:pPr>
                <a:r>
                  <a:rPr lang="en-US" sz="2200" dirty="0">
                    <a:latin typeface="UTM Avo" panose="02040603050506020204" pitchFamily="18" charset="0"/>
                    <a:ea typeface="Times New Roman" panose="02020603050405020304" pitchFamily="18" charset="0"/>
                  </a:rPr>
                  <a:t>b) </a:t>
                </a:r>
                <a:r>
                  <a:rPr lang="en-US" sz="2200" dirty="0" err="1">
                    <a:latin typeface="UTM Avo" panose="02040603050506020204" pitchFamily="18" charset="0"/>
                    <a:ea typeface="Times New Roman" panose="02020603050405020304" pitchFamily="18" charset="0"/>
                  </a:rPr>
                  <a:t>Có</a:t>
                </a:r>
                <a:r>
                  <a:rPr lang="en-US" sz="2200" dirty="0">
                    <a:latin typeface="UTM Avo" panose="02040603050506020204" pitchFamily="18" charset="0"/>
                    <a:ea typeface="Times New Roman" panose="02020603050405020304" pitchFamily="18" charset="0"/>
                  </a:rPr>
                  <a:t> 3 </a:t>
                </a:r>
                <a:r>
                  <a:rPr lang="en-US" sz="2200" dirty="0" err="1">
                    <a:latin typeface="UTM Avo" panose="02040603050506020204" pitchFamily="18" charset="0"/>
                    <a:ea typeface="Times New Roman" panose="02020603050405020304" pitchFamily="18" charset="0"/>
                  </a:rPr>
                  <a:t>kết</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quả</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thuận</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lợi</a:t>
                </a:r>
                <a:r>
                  <a:rPr lang="en-US" sz="2200" dirty="0">
                    <a:latin typeface="UTM Avo" panose="02040603050506020204" pitchFamily="18" charset="0"/>
                    <a:ea typeface="Times New Roman" panose="02020603050405020304" pitchFamily="18" charset="0"/>
                  </a:rPr>
                  <a:t> của </a:t>
                </a:r>
                <a:r>
                  <a:rPr lang="en-US" sz="2200" dirty="0" err="1">
                    <a:latin typeface="UTM Avo" panose="02040603050506020204" pitchFamily="18" charset="0"/>
                    <a:ea typeface="Times New Roman" panose="02020603050405020304" pitchFamily="18" charset="0"/>
                  </a:rPr>
                  <a:t>biến</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cố</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Thẻ</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rút</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ra</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ghi</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số</a:t>
                </a:r>
                <a:r>
                  <a:rPr lang="en-US" sz="2200" dirty="0">
                    <a:latin typeface="UTM Avo" panose="02040603050506020204" pitchFamily="18" charset="0"/>
                    <a:ea typeface="Times New Roman" panose="02020603050405020304" pitchFamily="18" charset="0"/>
                  </a:rPr>
                  <a:t> chia </a:t>
                </a:r>
                <a:r>
                  <a:rPr lang="en-US" sz="2200" dirty="0" err="1">
                    <a:latin typeface="UTM Avo" panose="02040603050506020204" pitchFamily="18" charset="0"/>
                    <a:ea typeface="Times New Roman" panose="02020603050405020304" pitchFamily="18" charset="0"/>
                  </a:rPr>
                  <a:t>hết</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cho</a:t>
                </a:r>
                <a:r>
                  <a:rPr lang="en-US" sz="2200" dirty="0">
                    <a:latin typeface="UTM Avo" panose="02040603050506020204" pitchFamily="18" charset="0"/>
                    <a:ea typeface="Times New Roman" panose="02020603050405020304" pitchFamily="18" charset="0"/>
                  </a:rPr>
                  <a:t> 3” </a:t>
                </a:r>
                <a:r>
                  <a:rPr lang="en-US" sz="2200" dirty="0" err="1">
                    <a:latin typeface="UTM Avo" panose="02040603050506020204" pitchFamily="18" charset="0"/>
                    <a:ea typeface="Times New Roman" panose="02020603050405020304" pitchFamily="18" charset="0"/>
                  </a:rPr>
                  <a:t>là</a:t>
                </a:r>
                <a:r>
                  <a:rPr lang="en-US" sz="2200" dirty="0">
                    <a:latin typeface="UTM Avo" panose="02040603050506020204" pitchFamily="18" charset="0"/>
                    <a:ea typeface="Times New Roman" panose="02020603050405020304" pitchFamily="18" charset="0"/>
                  </a:rPr>
                  <a:t>: 3; 6; 9.</a:t>
                </a:r>
              </a:p>
              <a:p>
                <a:pPr algn="just">
                  <a:lnSpc>
                    <a:spcPct val="150000"/>
                  </a:lnSpc>
                </a:pPr>
                <a:r>
                  <a:rPr lang="en-US" sz="2200" dirty="0" err="1">
                    <a:latin typeface="UTM Avo" panose="02040603050506020204" pitchFamily="18" charset="0"/>
                    <a:ea typeface="Times New Roman" panose="02020603050405020304" pitchFamily="18" charset="0"/>
                  </a:rPr>
                  <a:t>Xác</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suất</a:t>
                </a:r>
                <a:r>
                  <a:rPr lang="en-US" sz="2200" dirty="0">
                    <a:latin typeface="UTM Avo" panose="02040603050506020204" pitchFamily="18" charset="0"/>
                    <a:ea typeface="Times New Roman" panose="02020603050405020304" pitchFamily="18" charset="0"/>
                  </a:rPr>
                  <a:t> của </a:t>
                </a:r>
                <a:r>
                  <a:rPr lang="en-US" sz="2200" dirty="0" err="1">
                    <a:latin typeface="UTM Avo" panose="02040603050506020204" pitchFamily="18" charset="0"/>
                    <a:ea typeface="Times New Roman" panose="02020603050405020304" pitchFamily="18" charset="0"/>
                  </a:rPr>
                  <a:t>biến</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cố</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Thẻ</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rút</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ra</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ghi</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số</a:t>
                </a:r>
                <a:r>
                  <a:rPr lang="en-US" sz="2200" dirty="0">
                    <a:latin typeface="UTM Avo" panose="02040603050506020204" pitchFamily="18" charset="0"/>
                    <a:ea typeface="Times New Roman" panose="02020603050405020304" pitchFamily="18" charset="0"/>
                  </a:rPr>
                  <a:t> chia </a:t>
                </a:r>
                <a:r>
                  <a:rPr lang="en-US" sz="2200" dirty="0" err="1">
                    <a:latin typeface="UTM Avo" panose="02040603050506020204" pitchFamily="18" charset="0"/>
                    <a:ea typeface="Times New Roman" panose="02020603050405020304" pitchFamily="18" charset="0"/>
                  </a:rPr>
                  <a:t>hết</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cho</a:t>
                </a:r>
                <a:r>
                  <a:rPr lang="en-US" sz="2200" dirty="0">
                    <a:latin typeface="UTM Avo" panose="02040603050506020204" pitchFamily="18" charset="0"/>
                    <a:ea typeface="Times New Roman" panose="02020603050405020304" pitchFamily="18" charset="0"/>
                  </a:rPr>
                  <a:t> 3” </a:t>
                </a:r>
                <a:r>
                  <a:rPr lang="en-US" sz="2200" dirty="0" err="1">
                    <a:latin typeface="UTM Avo" panose="02040603050506020204" pitchFamily="18" charset="0"/>
                    <a:ea typeface="Times New Roman" panose="02020603050405020304" pitchFamily="18" charset="0"/>
                  </a:rPr>
                  <a:t>là</a:t>
                </a:r>
                <a:r>
                  <a:rPr lang="en-US" sz="2200" dirty="0">
                    <a:latin typeface="UTM Avo" panose="02040603050506020204" pitchFamily="18" charset="0"/>
                    <a:ea typeface="Times New Roman" panose="02020603050405020304" pitchFamily="18" charset="0"/>
                  </a:rPr>
                  <a:t> </a:t>
                </a:r>
                <a14:m>
                  <m:oMath xmlns:m="http://schemas.openxmlformats.org/officeDocument/2006/math">
                    <m:f>
                      <m:fPr>
                        <m:ctrlPr>
                          <a:rPr lang="en-US" sz="2200" i="1">
                            <a:latin typeface="Cambria Math" panose="02040503050406030204" pitchFamily="18" charset="0"/>
                            <a:ea typeface="Times New Roman" panose="02020603050405020304" pitchFamily="18" charset="0"/>
                            <a:sym typeface="Arial"/>
                          </a:rPr>
                        </m:ctrlPr>
                      </m:fPr>
                      <m:num>
                        <m:r>
                          <m:rPr>
                            <m:nor/>
                          </m:rPr>
                          <a:rPr lang="vi-VN" sz="2200">
                            <a:latin typeface="UTM Avo" panose="02040603050506020204" pitchFamily="18" charset="0"/>
                            <a:ea typeface="Times New Roman" panose="02020603050405020304" pitchFamily="18" charset="0"/>
                            <a:sym typeface="Arial"/>
                          </a:rPr>
                          <m:t>3</m:t>
                        </m:r>
                      </m:num>
                      <m:den>
                        <m:r>
                          <m:rPr>
                            <m:nor/>
                          </m:rPr>
                          <a:rPr lang="vi-VN" sz="2200">
                            <a:latin typeface="UTM Avo" panose="02040603050506020204" pitchFamily="18" charset="0"/>
                            <a:ea typeface="Times New Roman" panose="02020603050405020304" pitchFamily="18" charset="0"/>
                            <a:sym typeface="Arial"/>
                          </a:rPr>
                          <m:t>10</m:t>
                        </m:r>
                      </m:den>
                    </m:f>
                  </m:oMath>
                </a14:m>
                <a:r>
                  <a:rPr lang="en-US" sz="2200" dirty="0">
                    <a:latin typeface="UTM Avo" panose="02040603050506020204" pitchFamily="18" charset="0"/>
                    <a:ea typeface="Times New Roman" panose="02020603050405020304" pitchFamily="18" charset="0"/>
                  </a:rPr>
                  <a:t>.</a:t>
                </a:r>
              </a:p>
              <a:p>
                <a:pPr algn="just">
                  <a:lnSpc>
                    <a:spcPct val="150000"/>
                  </a:lnSpc>
                </a:pPr>
                <a:r>
                  <a:rPr lang="en-US" sz="2200" dirty="0">
                    <a:latin typeface="UTM Avo" panose="02040603050506020204" pitchFamily="18" charset="0"/>
                    <a:ea typeface="Times New Roman" panose="02020603050405020304" pitchFamily="18" charset="0"/>
                  </a:rPr>
                  <a:t>Khi </a:t>
                </a:r>
                <a:r>
                  <a:rPr lang="en-US" sz="2200" dirty="0" err="1">
                    <a:latin typeface="UTM Avo" panose="02040603050506020204" pitchFamily="18" charset="0"/>
                    <a:ea typeface="Times New Roman" panose="02020603050405020304" pitchFamily="18" charset="0"/>
                  </a:rPr>
                  <a:t>số</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lần</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rút</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thẻ</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ngẫu</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nhiên</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càng</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lớn</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thì</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xác</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suất</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thực</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nghiệm</a:t>
                </a:r>
                <a:r>
                  <a:rPr lang="en-US" sz="2200" dirty="0">
                    <a:latin typeface="UTM Avo" panose="02040603050506020204" pitchFamily="18" charset="0"/>
                    <a:ea typeface="Times New Roman" panose="02020603050405020304" pitchFamily="18" charset="0"/>
                  </a:rPr>
                  <a:t> của </a:t>
                </a:r>
                <a:r>
                  <a:rPr lang="en-US" sz="2200" dirty="0" err="1">
                    <a:latin typeface="UTM Avo" panose="02040603050506020204" pitchFamily="18" charset="0"/>
                    <a:ea typeface="Times New Roman" panose="02020603050405020304" pitchFamily="18" charset="0"/>
                  </a:rPr>
                  <a:t>biến</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cố</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Thẻ</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rút</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ra</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ghi</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số</a:t>
                </a:r>
                <a:r>
                  <a:rPr lang="en-US" sz="2200" dirty="0">
                    <a:latin typeface="UTM Avo" panose="02040603050506020204" pitchFamily="18" charset="0"/>
                    <a:ea typeface="Times New Roman" panose="02020603050405020304" pitchFamily="18" charset="0"/>
                  </a:rPr>
                  <a:t> chia </a:t>
                </a:r>
                <a:r>
                  <a:rPr lang="en-US" sz="2200" dirty="0" err="1">
                    <a:latin typeface="UTM Avo" panose="02040603050506020204" pitchFamily="18" charset="0"/>
                    <a:ea typeface="Times New Roman" panose="02020603050405020304" pitchFamily="18" charset="0"/>
                  </a:rPr>
                  <a:t>hết</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cho</a:t>
                </a:r>
                <a:r>
                  <a:rPr lang="en-US" sz="2200" dirty="0">
                    <a:latin typeface="UTM Avo" panose="02040603050506020204" pitchFamily="18" charset="0"/>
                    <a:ea typeface="Times New Roman" panose="02020603050405020304" pitchFamily="18" charset="0"/>
                  </a:rPr>
                  <a:t> 3” </a:t>
                </a:r>
                <a:r>
                  <a:rPr lang="en-US" sz="2200" dirty="0" err="1">
                    <a:latin typeface="UTM Avo" panose="02040603050506020204" pitchFamily="18" charset="0"/>
                    <a:ea typeface="Times New Roman" panose="02020603050405020304" pitchFamily="18" charset="0"/>
                  </a:rPr>
                  <a:t>ngày</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càng</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gần</a:t>
                </a:r>
                <a:r>
                  <a:rPr lang="en-US" sz="2200" dirty="0">
                    <a:latin typeface="UTM Avo" panose="02040603050506020204" pitchFamily="18" charset="0"/>
                    <a:ea typeface="Times New Roman" panose="02020603050405020304" pitchFamily="18" charset="0"/>
                  </a:rPr>
                  <a:t> </a:t>
                </a:r>
                <a:r>
                  <a:rPr lang="en-US" sz="2200" dirty="0" err="1">
                    <a:latin typeface="UTM Avo" panose="02040603050506020204" pitchFamily="18" charset="0"/>
                    <a:ea typeface="Times New Roman" panose="02020603050405020304" pitchFamily="18" charset="0"/>
                  </a:rPr>
                  <a:t>với</a:t>
                </a:r>
                <a:r>
                  <a:rPr lang="en-US" sz="2200" dirty="0">
                    <a:latin typeface="UTM Avo" panose="02040603050506020204" pitchFamily="18" charset="0"/>
                    <a:ea typeface="Times New Roman" panose="02020603050405020304" pitchFamily="18" charset="0"/>
                  </a:rPr>
                  <a:t> </a:t>
                </a:r>
                <a14:m>
                  <m:oMath xmlns:m="http://schemas.openxmlformats.org/officeDocument/2006/math">
                    <m:f>
                      <m:fPr>
                        <m:ctrlPr>
                          <a:rPr lang="en-US" sz="2200" i="1">
                            <a:latin typeface="Cambria Math" panose="02040503050406030204" pitchFamily="18" charset="0"/>
                            <a:ea typeface="Times New Roman" panose="02020603050405020304" pitchFamily="18" charset="0"/>
                            <a:sym typeface="Arial"/>
                          </a:rPr>
                        </m:ctrlPr>
                      </m:fPr>
                      <m:num>
                        <m:r>
                          <m:rPr>
                            <m:nor/>
                          </m:rPr>
                          <a:rPr lang="vi-VN" sz="2200">
                            <a:latin typeface="UTM Avo" panose="02040603050506020204" pitchFamily="18" charset="0"/>
                            <a:ea typeface="Times New Roman" panose="02020603050405020304" pitchFamily="18" charset="0"/>
                            <a:sym typeface="Arial"/>
                          </a:rPr>
                          <m:t>3</m:t>
                        </m:r>
                      </m:num>
                      <m:den>
                        <m:r>
                          <m:rPr>
                            <m:nor/>
                          </m:rPr>
                          <a:rPr lang="vi-VN" sz="2200">
                            <a:latin typeface="UTM Avo" panose="02040603050506020204" pitchFamily="18" charset="0"/>
                            <a:ea typeface="Times New Roman" panose="02020603050405020304" pitchFamily="18" charset="0"/>
                            <a:sym typeface="Arial"/>
                          </a:rPr>
                          <m:t>10</m:t>
                        </m:r>
                      </m:den>
                    </m:f>
                  </m:oMath>
                </a14:m>
                <a:r>
                  <a:rPr lang="en-US" sz="2200" dirty="0">
                    <a:latin typeface="UTM Avo" panose="02040603050506020204" pitchFamily="18" charset="0"/>
                    <a:ea typeface="Times New Roman" panose="02020603050405020304" pitchFamily="18" charset="0"/>
                  </a:rPr>
                  <a:t>.</a:t>
                </a:r>
              </a:p>
            </p:txBody>
          </p:sp>
        </mc:Choice>
        <mc:Fallback xmlns="">
          <p:sp>
            <p:nvSpPr>
              <p:cNvPr id="3" name="Rectangle 2">
                <a:extLst>
                  <a:ext uri="{FF2B5EF4-FFF2-40B4-BE49-F238E27FC236}">
                    <a16:creationId xmlns:a16="http://schemas.microsoft.com/office/drawing/2014/main" id="{0F6A33F6-F8DE-D599-BF2F-6D332E65C2B7}"/>
                  </a:ext>
                </a:extLst>
              </p:cNvPr>
              <p:cNvSpPr>
                <a:spLocks noRot="1" noChangeAspect="1" noMove="1" noResize="1" noEditPoints="1" noAdjustHandles="1" noChangeArrowheads="1" noChangeShapeType="1" noTextEdit="1"/>
              </p:cNvSpPr>
              <p:nvPr/>
            </p:nvSpPr>
            <p:spPr>
              <a:xfrm>
                <a:off x="323407" y="2732035"/>
                <a:ext cx="11330711" cy="2781724"/>
              </a:xfrm>
              <a:prstGeom prst="rect">
                <a:avLst/>
              </a:prstGeom>
              <a:blipFill>
                <a:blip r:embed="rId3"/>
                <a:stretch>
                  <a:fillRect l="-699" r="-699"/>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46A7AEB-84B2-2658-816D-1463AE5FF60C}"/>
              </a:ext>
            </a:extLst>
          </p:cNvPr>
          <p:cNvSpPr/>
          <p:nvPr/>
        </p:nvSpPr>
        <p:spPr>
          <a:xfrm>
            <a:off x="338499" y="2344104"/>
            <a:ext cx="732893"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2000" b="1" u="sng" strike="noStrike" kern="1200" cap="none" spc="0" normalizeH="0" baseline="0" noProof="0" dirty="0" err="1">
                <a:ln>
                  <a:noFill/>
                </a:ln>
                <a:solidFill>
                  <a:srgbClr val="C00000"/>
                </a:solidFill>
                <a:effectLst/>
                <a:uLnTx/>
                <a:uFillTx/>
                <a:latin typeface="UTM Avo" panose="02040603050506020204" pitchFamily="18" charset="0"/>
                <a:ea typeface="+mn-ea"/>
                <a:sym typeface="Arial"/>
              </a:rPr>
              <a:t>Giải</a:t>
            </a:r>
            <a:endParaRPr kumimoji="0" lang="en-US" sz="2000" b="1" u="sng" strike="noStrike" kern="1200" cap="none" spc="0" normalizeH="0" baseline="0" noProof="0" dirty="0">
              <a:ln>
                <a:noFill/>
              </a:ln>
              <a:solidFill>
                <a:srgbClr val="C00000"/>
              </a:solidFill>
              <a:effectLst/>
              <a:uLnTx/>
              <a:uFillTx/>
              <a:latin typeface="Calibri"/>
              <a:ea typeface="+mn-ea"/>
              <a:sym typeface="Arial"/>
            </a:endParaRPr>
          </a:p>
        </p:txBody>
      </p:sp>
      <p:sp>
        <p:nvSpPr>
          <p:cNvPr id="2" name="Rectangle 1">
            <a:extLst>
              <a:ext uri="{FF2B5EF4-FFF2-40B4-BE49-F238E27FC236}">
                <a16:creationId xmlns:a16="http://schemas.microsoft.com/office/drawing/2014/main" id="{799FDCF3-CD9C-9D71-107C-F24F38DCA805}"/>
              </a:ext>
            </a:extLst>
          </p:cNvPr>
          <p:cNvSpPr/>
          <p:nvPr/>
        </p:nvSpPr>
        <p:spPr>
          <a:xfrm>
            <a:off x="1" y="0"/>
            <a:ext cx="12192000" cy="59634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308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7">
            <a:extLst>
              <a:ext uri="{FF2B5EF4-FFF2-40B4-BE49-F238E27FC236}">
                <a16:creationId xmlns:a16="http://schemas.microsoft.com/office/drawing/2014/main" id="{8824690F-D5E3-4C55-9D9A-7CCEC3DAC7C5}"/>
              </a:ext>
            </a:extLst>
          </p:cNvPr>
          <p:cNvSpPr txBox="1"/>
          <p:nvPr/>
        </p:nvSpPr>
        <p:spPr>
          <a:xfrm>
            <a:off x="942022" y="3721642"/>
            <a:ext cx="2893219" cy="123655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2667"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rPr>
              <a:t>Ghi nhớ kiến thức trong bài</a:t>
            </a:r>
            <a:endParaRPr kumimoji="0" lang="en-US" sz="2667"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endParaRPr>
          </a:p>
        </p:txBody>
      </p:sp>
      <p:sp>
        <p:nvSpPr>
          <p:cNvPr id="3" name="Hộp Văn bản 12">
            <a:extLst>
              <a:ext uri="{FF2B5EF4-FFF2-40B4-BE49-F238E27FC236}">
                <a16:creationId xmlns:a16="http://schemas.microsoft.com/office/drawing/2014/main" id="{7D91DFB1-338A-4D56-9FD3-CD0C38C7B7C9}"/>
              </a:ext>
            </a:extLst>
          </p:cNvPr>
          <p:cNvSpPr txBox="1"/>
          <p:nvPr/>
        </p:nvSpPr>
        <p:spPr>
          <a:xfrm>
            <a:off x="4151635" y="3721641"/>
            <a:ext cx="2994819" cy="123655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2667"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rPr>
              <a:t>Hoàn thành bài tập trong SBT</a:t>
            </a:r>
            <a:endParaRPr kumimoji="0" lang="en-US" sz="2667" b="0" i="0" u="none" strike="noStrike" kern="1200" cap="none" spc="0" normalizeH="0" baseline="0" noProof="0" dirty="0">
              <a:ln>
                <a:noFill/>
              </a:ln>
              <a:solidFill>
                <a:prstClr val="black"/>
              </a:solidFill>
              <a:effectLst/>
              <a:uLnTx/>
              <a:uFillTx/>
              <a:latin typeface="UTM Avo" panose="02040603050506020204" pitchFamily="18" charset="0"/>
              <a:ea typeface="+mn-ea"/>
              <a:cs typeface="Arial" panose="020B0604020202020204" pitchFamily="34" charset="0"/>
            </a:endParaRPr>
          </a:p>
        </p:txBody>
      </p:sp>
      <p:sp>
        <p:nvSpPr>
          <p:cNvPr id="4" name="Hộp Văn bản 17">
            <a:extLst>
              <a:ext uri="{FF2B5EF4-FFF2-40B4-BE49-F238E27FC236}">
                <a16:creationId xmlns:a16="http://schemas.microsoft.com/office/drawing/2014/main" id="{50810A03-B501-42AF-B1BE-4D522AB34BF9}"/>
              </a:ext>
            </a:extLst>
          </p:cNvPr>
          <p:cNvSpPr txBox="1"/>
          <p:nvPr/>
        </p:nvSpPr>
        <p:spPr>
          <a:xfrm>
            <a:off x="7154494" y="3726539"/>
            <a:ext cx="4520241" cy="124380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pt-BR" sz="2667" b="0"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rPr>
              <a:t>Chuẩn bị bài mới </a:t>
            </a:r>
          </a:p>
          <a:p>
            <a:pPr lvl="0" algn="ctr">
              <a:lnSpc>
                <a:spcPct val="150000"/>
              </a:lnSpc>
            </a:pPr>
            <a:r>
              <a:rPr lang="vi-VN" sz="2667" b="1" dirty="0">
                <a:solidFill>
                  <a:prstClr val="black"/>
                </a:solidFill>
                <a:latin typeface="UTM Avo" panose="02040603050506020204" pitchFamily="18" charset="0"/>
                <a:ea typeface="Calibri" panose="020F0502020204030204" pitchFamily="34" charset="0"/>
                <a:cs typeface="Arial" panose="020B0604020202020204" pitchFamily="34" charset="0"/>
              </a:rPr>
              <a:t>Bài tập cuối chương VI</a:t>
            </a:r>
            <a:endParaRPr kumimoji="0" lang="pt-BR" sz="2667" b="1" i="0" u="none" strike="noStrike" kern="1200" cap="none" spc="0" normalizeH="0" baseline="0" noProof="0" dirty="0">
              <a:ln>
                <a:noFill/>
              </a:ln>
              <a:solidFill>
                <a:prstClr val="black"/>
              </a:solidFill>
              <a:effectLst/>
              <a:uLnTx/>
              <a:uFillTx/>
              <a:latin typeface="UTM Avo" panose="02040603050506020204" pitchFamily="18" charset="0"/>
              <a:ea typeface="Calibri" panose="020F0502020204030204" pitchFamily="34" charset="0"/>
              <a:cs typeface="Arial" panose="020B0604020202020204" pitchFamily="34" charset="0"/>
            </a:endParaRPr>
          </a:p>
        </p:txBody>
      </p:sp>
      <p:pic>
        <p:nvPicPr>
          <p:cNvPr id="5" name="Đồ họa 19" descr="Backpack outline">
            <a:extLst>
              <a:ext uri="{FF2B5EF4-FFF2-40B4-BE49-F238E27FC236}">
                <a16:creationId xmlns:a16="http://schemas.microsoft.com/office/drawing/2014/main" id="{502A3A19-F558-47DE-8C0A-997FCF4115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3954" y="2165891"/>
            <a:ext cx="1574800" cy="1574800"/>
          </a:xfrm>
          <a:prstGeom prst="rect">
            <a:avLst/>
          </a:prstGeom>
        </p:spPr>
      </p:pic>
      <p:pic>
        <p:nvPicPr>
          <p:cNvPr id="6" name="Đồ họa 20" descr="Backpack outline">
            <a:extLst>
              <a:ext uri="{FF2B5EF4-FFF2-40B4-BE49-F238E27FC236}">
                <a16:creationId xmlns:a16="http://schemas.microsoft.com/office/drawing/2014/main" id="{438A96F8-3E21-4CFB-A70A-3355B8DFDC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6842" y="2208425"/>
            <a:ext cx="1574800" cy="1574800"/>
          </a:xfrm>
          <a:prstGeom prst="rect">
            <a:avLst/>
          </a:prstGeom>
        </p:spPr>
      </p:pic>
      <p:pic>
        <p:nvPicPr>
          <p:cNvPr id="7" name="Đồ họa 21" descr="Backpack outline">
            <a:extLst>
              <a:ext uri="{FF2B5EF4-FFF2-40B4-BE49-F238E27FC236}">
                <a16:creationId xmlns:a16="http://schemas.microsoft.com/office/drawing/2014/main" id="{D5E17234-BECE-4242-80AF-9C8021AC9A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5545" y="2208425"/>
            <a:ext cx="1574800" cy="1574800"/>
          </a:xfrm>
          <a:prstGeom prst="rect">
            <a:avLst/>
          </a:prstGeom>
        </p:spPr>
      </p:pic>
      <p:sp>
        <p:nvSpPr>
          <p:cNvPr id="8" name="Rectangle 7">
            <a:extLst>
              <a:ext uri="{FF2B5EF4-FFF2-40B4-BE49-F238E27FC236}">
                <a16:creationId xmlns:a16="http://schemas.microsoft.com/office/drawing/2014/main" id="{F764C9E1-D7AC-D78A-2290-0EEA500EFD68}"/>
              </a:ext>
            </a:extLst>
          </p:cNvPr>
          <p:cNvSpPr/>
          <p:nvPr/>
        </p:nvSpPr>
        <p:spPr>
          <a:xfrm>
            <a:off x="1" y="0"/>
            <a:ext cx="12192000" cy="59634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250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68832" y="489092"/>
            <a:ext cx="5105400" cy="13716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914377"/>
            <a:r>
              <a:rPr lang="en-US" sz="4400" b="1" dirty="0" err="1">
                <a:solidFill>
                  <a:srgbClr val="C00000"/>
                </a:solidFill>
                <a:latin typeface="UTM Avo" panose="02040603050506020204" pitchFamily="18" charset="0"/>
                <a:cs typeface="Arial" panose="020B0604020202020204" pitchFamily="34" charset="0"/>
                <a:sym typeface="Arial"/>
              </a:rPr>
              <a:t>Bắn</a:t>
            </a:r>
            <a:r>
              <a:rPr lang="en-US" sz="4400" b="1" dirty="0">
                <a:solidFill>
                  <a:srgbClr val="C00000"/>
                </a:solidFill>
                <a:latin typeface="UTM Avo" panose="02040603050506020204" pitchFamily="18" charset="0"/>
                <a:cs typeface="Arial" panose="020B0604020202020204" pitchFamily="34" charset="0"/>
                <a:sym typeface="Arial"/>
              </a:rPr>
              <a:t> </a:t>
            </a:r>
            <a:r>
              <a:rPr lang="en-US" sz="4400" b="1" dirty="0" err="1">
                <a:solidFill>
                  <a:srgbClr val="C00000"/>
                </a:solidFill>
                <a:latin typeface="UTM Avo" panose="02040603050506020204" pitchFamily="18" charset="0"/>
                <a:cs typeface="Arial" panose="020B0604020202020204" pitchFamily="34" charset="0"/>
                <a:sym typeface="Arial"/>
              </a:rPr>
              <a:t>Cung</a:t>
            </a:r>
            <a:r>
              <a:rPr lang="en-US" sz="4400" b="1" dirty="0">
                <a:solidFill>
                  <a:srgbClr val="C00000"/>
                </a:solidFill>
                <a:latin typeface="UTM Avo" panose="02040603050506020204" pitchFamily="18" charset="0"/>
                <a:cs typeface="Arial" panose="020B0604020202020204" pitchFamily="34" charset="0"/>
                <a:sym typeface="Arial"/>
              </a:rPr>
              <a:t> </a:t>
            </a:r>
            <a:r>
              <a:rPr lang="en-US" sz="4400" b="1" dirty="0" err="1">
                <a:solidFill>
                  <a:srgbClr val="C00000"/>
                </a:solidFill>
                <a:latin typeface="UTM Avo" panose="02040603050506020204" pitchFamily="18" charset="0"/>
                <a:cs typeface="Arial" panose="020B0604020202020204" pitchFamily="34" charset="0"/>
                <a:sym typeface="Arial"/>
              </a:rPr>
              <a:t>Tên</a:t>
            </a:r>
            <a:endParaRPr lang="en-US" sz="4400" b="1" dirty="0">
              <a:solidFill>
                <a:srgbClr val="C00000"/>
              </a:solidFill>
              <a:latin typeface="UTM Avo" panose="02040603050506020204" pitchFamily="18" charset="0"/>
              <a:cs typeface="Arial" panose="020B0604020202020204" pitchFamily="34" charset="0"/>
              <a:sym typeface="Arial"/>
            </a:endParaRPr>
          </a:p>
        </p:txBody>
      </p:sp>
      <p:pic>
        <p:nvPicPr>
          <p:cNvPr id="3" name="Picture 2" descr="1548b78863bea9b589200adb6a7ee866.png"/>
          <p:cNvPicPr>
            <a:picLocks noChangeAspect="1"/>
          </p:cNvPicPr>
          <p:nvPr/>
        </p:nvPicPr>
        <p:blipFill>
          <a:blip r:embed="rId2" cstate="print"/>
          <a:stretch>
            <a:fillRect/>
          </a:stretch>
        </p:blipFill>
        <p:spPr>
          <a:xfrm rot="21388199">
            <a:off x="4041130" y="2445701"/>
            <a:ext cx="3960807" cy="3811380"/>
          </a:xfrm>
          <a:prstGeom prst="rect">
            <a:avLst/>
          </a:prstGeom>
        </p:spPr>
      </p:pic>
    </p:spTree>
    <p:extLst>
      <p:ext uri="{BB962C8B-B14F-4D97-AF65-F5344CB8AC3E}">
        <p14:creationId xmlns:p14="http://schemas.microsoft.com/office/powerpoint/2010/main" val="215481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5" cstate="print"/>
          <a:stretch>
            <a:fillRect/>
          </a:stretch>
        </p:blipFill>
        <p:spPr>
          <a:xfrm rot="2054517">
            <a:off x="1343128" y="3057613"/>
            <a:ext cx="2743200" cy="2639711"/>
          </a:xfrm>
          <a:prstGeom prst="rect">
            <a:avLst/>
          </a:prstGeom>
        </p:spPr>
      </p:pic>
      <p:pic>
        <p:nvPicPr>
          <p:cNvPr id="6" name="Picture 5" descr="11.png"/>
          <p:cNvPicPr>
            <a:picLocks noChangeAspect="1"/>
          </p:cNvPicPr>
          <p:nvPr/>
        </p:nvPicPr>
        <p:blipFill>
          <a:blip r:embed="rId6" cstate="print"/>
          <a:stretch>
            <a:fillRect/>
          </a:stretch>
        </p:blipFill>
        <p:spPr>
          <a:xfrm>
            <a:off x="5511800" y="2657643"/>
            <a:ext cx="838200" cy="122855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5397969" y="3908692"/>
                <a:ext cx="1091265" cy="9490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377"/>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cs typeface="Times New Roman" panose="02020603050405020304" pitchFamily="18" charset="0"/>
                              <a:sym typeface="Arial"/>
                            </a:rPr>
                          </m:ctrlPr>
                        </m:fPr>
                        <m:num>
                          <m:r>
                            <m:rPr>
                              <m:nor/>
                            </m:rPr>
                            <a:rPr lang="fr-FR" sz="2400" i="0" kern="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m:t>3</m:t>
                          </m:r>
                        </m:num>
                        <m:den>
                          <m:r>
                            <m:rPr>
                              <m:nor/>
                            </m:rPr>
                            <a:rPr lang="fr-FR" sz="2400" i="0" kern="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m:t>8</m:t>
                          </m:r>
                        </m:den>
                      </m:f>
                    </m:oMath>
                  </m:oMathPara>
                </a14:m>
                <a:endParaRPr lang="en-US" sz="2400" dirty="0">
                  <a:solidFill>
                    <a:prstClr val="black"/>
                  </a:solidFill>
                  <a:latin typeface="UTM Avo" panose="02040603050506020204" pitchFamily="18" charset="0"/>
                  <a:cs typeface="Arial" panose="020B0604020202020204" pitchFamily="34" charset="0"/>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5397969" y="3908692"/>
                <a:ext cx="1091265" cy="949065"/>
              </a:xfrm>
              <a:prstGeom prst="rect">
                <a:avLst/>
              </a:prstGeom>
              <a:blipFill>
                <a:blip r:embed="rId7"/>
                <a:stretch>
                  <a:fillRect/>
                </a:stretch>
              </a:blipFill>
            </p:spPr>
            <p:txBody>
              <a:bodyPr/>
              <a:lstStyle/>
              <a:p>
                <a:r>
                  <a:rPr lang="en-US">
                    <a:noFill/>
                  </a:rPr>
                  <a:t> </a:t>
                </a:r>
              </a:p>
            </p:txBody>
          </p:sp>
        </mc:Fallback>
      </mc:AlternateContent>
      <p:pic>
        <p:nvPicPr>
          <p:cNvPr id="8" name="Picture 7" descr="11.png"/>
          <p:cNvPicPr>
            <a:picLocks noChangeAspect="1"/>
          </p:cNvPicPr>
          <p:nvPr/>
        </p:nvPicPr>
        <p:blipFill>
          <a:blip r:embed="rId6" cstate="print"/>
          <a:stretch>
            <a:fillRect/>
          </a:stretch>
        </p:blipFill>
        <p:spPr>
          <a:xfrm>
            <a:off x="10204033" y="4538821"/>
            <a:ext cx="838200" cy="120315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5849938" y="5969000"/>
                <a:ext cx="1330325" cy="7005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377"/>
                <a14:m>
                  <m:oMathPara xmlns:m="http://schemas.openxmlformats.org/officeDocument/2006/math">
                    <m:oMathParaPr>
                      <m:jc m:val="centerGroup"/>
                    </m:oMathParaPr>
                    <m:oMath xmlns:m="http://schemas.openxmlformats.org/officeDocument/2006/math">
                      <m:r>
                        <m:rPr>
                          <m:nor/>
                        </m:rPr>
                        <a:rPr lang="en-US" sz="2400" i="0" kern="0">
                          <a:solidFill>
                            <a:prstClr val="black"/>
                          </a:solidFill>
                          <a:latin typeface="UTM Avo" panose="02040603050506020204" pitchFamily="18" charset="0"/>
                          <a:cs typeface="Times New Roman" panose="02020603050405020304" pitchFamily="18" charset="0"/>
                          <a:sym typeface="Arial"/>
                        </a:rPr>
                        <m:t>1</m:t>
                      </m:r>
                    </m:oMath>
                  </m:oMathPara>
                </a14:m>
                <a:endParaRPr lang="en-US" sz="2400" dirty="0">
                  <a:solidFill>
                    <a:prstClr val="black"/>
                  </a:solidFill>
                  <a:latin typeface="UTM Avo" panose="02040603050506020204" pitchFamily="18" charset="0"/>
                  <a:cs typeface="Arial" panose="020B0604020202020204" pitchFamily="34" charset="0"/>
                  <a:sym typeface="Arial"/>
                </a:endParaRPr>
              </a:p>
            </p:txBody>
          </p:sp>
        </mc:Choice>
        <mc:Fallback xmlns="">
          <p:sp>
            <p:nvSpPr>
              <p:cNvPr id="9" name="Rectangle 8"/>
              <p:cNvSpPr>
                <a:spLocks noRot="1" noChangeAspect="1" noMove="1" noResize="1" noEditPoints="1" noAdjustHandles="1" noChangeArrowheads="1" noChangeShapeType="1" noTextEdit="1"/>
              </p:cNvSpPr>
              <p:nvPr/>
            </p:nvSpPr>
            <p:spPr>
              <a:xfrm>
                <a:off x="5849938" y="5969000"/>
                <a:ext cx="1330325" cy="700504"/>
              </a:xfrm>
              <a:prstGeom prst="rect">
                <a:avLst/>
              </a:prstGeom>
              <a:blipFill>
                <a:blip r:embed="rId8"/>
                <a:stretch>
                  <a:fillRect/>
                </a:stretch>
              </a:blipFill>
            </p:spPr>
            <p:txBody>
              <a:bodyPr/>
              <a:lstStyle/>
              <a:p>
                <a:r>
                  <a:rPr lang="en-US">
                    <a:noFill/>
                  </a:rPr>
                  <a:t> </a:t>
                </a:r>
              </a:p>
            </p:txBody>
          </p:sp>
        </mc:Fallback>
      </mc:AlternateContent>
      <p:pic>
        <p:nvPicPr>
          <p:cNvPr id="10" name="Picture 9" descr="11.png"/>
          <p:cNvPicPr>
            <a:picLocks noChangeAspect="1"/>
          </p:cNvPicPr>
          <p:nvPr/>
        </p:nvPicPr>
        <p:blipFill>
          <a:blip r:embed="rId6" cstate="print"/>
          <a:stretch>
            <a:fillRect/>
          </a:stretch>
        </p:blipFill>
        <p:spPr>
          <a:xfrm>
            <a:off x="6096000" y="4851401"/>
            <a:ext cx="838200" cy="120315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10025668" y="5757644"/>
                <a:ext cx="1227107" cy="9118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377"/>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cs typeface="Times New Roman" panose="02020603050405020304" pitchFamily="18" charset="0"/>
                              <a:sym typeface="Arial"/>
                            </a:rPr>
                          </m:ctrlPr>
                        </m:fPr>
                        <m:num>
                          <m:r>
                            <m:rPr>
                              <m:nor/>
                            </m:rPr>
                            <a:rPr lang="en-US" sz="2400" i="0" kern="0">
                              <a:solidFill>
                                <a:srgbClr val="000000"/>
                              </a:solidFill>
                              <a:latin typeface="UTM Avo" panose="02040603050506020204" pitchFamily="18" charset="0"/>
                              <a:cs typeface="Times New Roman" panose="02020603050405020304" pitchFamily="18" charset="0"/>
                              <a:sym typeface="Arial"/>
                            </a:rPr>
                            <m:t>2</m:t>
                          </m:r>
                        </m:num>
                        <m:den>
                          <m:r>
                            <m:rPr>
                              <m:nor/>
                            </m:rPr>
                            <a:rPr lang="en-US" sz="2400" i="0" kern="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m:t>40</m:t>
                          </m:r>
                        </m:den>
                      </m:f>
                    </m:oMath>
                  </m:oMathPara>
                </a14:m>
                <a:endParaRPr lang="en-US" sz="2400" dirty="0">
                  <a:solidFill>
                    <a:prstClr val="black"/>
                  </a:solidFill>
                  <a:latin typeface="UTM Avo" panose="02040603050506020204" pitchFamily="18" charset="0"/>
                  <a:cs typeface="Arial" panose="020B0604020202020204" pitchFamily="34"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10025668" y="5757644"/>
                <a:ext cx="1227107" cy="911861"/>
              </a:xfrm>
              <a:prstGeom prst="rect">
                <a:avLst/>
              </a:prstGeom>
              <a:blipFill>
                <a:blip r:embed="rId9"/>
                <a:stretch>
                  <a:fillRect/>
                </a:stretch>
              </a:blipFill>
            </p:spPr>
            <p:txBody>
              <a:bodyPr/>
              <a:lstStyle/>
              <a:p>
                <a:r>
                  <a:rPr lang="en-US">
                    <a:noFill/>
                  </a:rPr>
                  <a:t> </a:t>
                </a:r>
              </a:p>
            </p:txBody>
          </p:sp>
        </mc:Fallback>
      </mc:AlternateContent>
      <p:pic>
        <p:nvPicPr>
          <p:cNvPr id="12" name="Picture 11" descr="11.png"/>
          <p:cNvPicPr>
            <a:picLocks noChangeAspect="1"/>
          </p:cNvPicPr>
          <p:nvPr/>
        </p:nvPicPr>
        <p:blipFill>
          <a:blip r:embed="rId6" cstate="print"/>
          <a:stretch>
            <a:fillRect/>
          </a:stretch>
        </p:blipFill>
        <p:spPr>
          <a:xfrm>
            <a:off x="8991600" y="2389984"/>
            <a:ext cx="838200" cy="1146363"/>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8725156" y="3676134"/>
                <a:ext cx="1371088" cy="9349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377"/>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cs typeface="Times New Roman" panose="02020603050405020304" pitchFamily="18" charset="0"/>
                              <a:sym typeface="Arial"/>
                            </a:rPr>
                          </m:ctrlPr>
                        </m:fPr>
                        <m:num>
                          <m:r>
                            <m:rPr>
                              <m:nor/>
                            </m:rPr>
                            <a:rPr lang="en-US" sz="2400" i="0" kern="0">
                              <a:solidFill>
                                <a:srgbClr val="000000"/>
                              </a:solidFill>
                              <a:latin typeface="UTM Avo" panose="02040603050506020204" pitchFamily="18" charset="0"/>
                              <a:cs typeface="Times New Roman" panose="02020603050405020304" pitchFamily="18" charset="0"/>
                              <a:sym typeface="Arial"/>
                            </a:rPr>
                            <m:t>25</m:t>
                          </m:r>
                        </m:num>
                        <m:den>
                          <m:r>
                            <m:rPr>
                              <m:nor/>
                            </m:rPr>
                            <a:rPr lang="en-US" sz="2400" i="0" kern="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m:t>40</m:t>
                          </m:r>
                        </m:den>
                      </m:f>
                    </m:oMath>
                  </m:oMathPara>
                </a14:m>
                <a:endParaRPr lang="en-US" sz="2400" dirty="0">
                  <a:solidFill>
                    <a:prstClr val="black"/>
                  </a:solidFill>
                  <a:latin typeface="UTM Avo" panose="02040603050506020204" pitchFamily="18" charset="0"/>
                  <a:cs typeface="Arial" panose="020B0604020202020204" pitchFamily="34"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8725156" y="3676134"/>
                <a:ext cx="1371088" cy="934943"/>
              </a:xfrm>
              <a:prstGeom prst="rect">
                <a:avLst/>
              </a:prstGeom>
              <a:blipFill>
                <a:blip r:embed="rId10"/>
                <a:stretch>
                  <a:fillRect/>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07264" y="177800"/>
            <a:ext cx="12569952" cy="19197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30821" y="580137"/>
            <a:ext cx="10908933" cy="992579"/>
          </a:xfrm>
          <a:prstGeom prst="rect">
            <a:avLst/>
          </a:prstGeom>
          <a:noFill/>
        </p:spPr>
        <p:txBody>
          <a:bodyPr wrap="square" rtlCol="0">
            <a:spAutoFit/>
          </a:bodyPr>
          <a:lstStyle/>
          <a:p>
            <a:pPr algn="just" defTabSz="1219170">
              <a:lnSpc>
                <a:spcPct val="130000"/>
              </a:lnSpc>
              <a:spcBef>
                <a:spcPts val="800"/>
              </a:spcBef>
              <a:spcAft>
                <a:spcPts val="800"/>
              </a:spcAft>
              <a:buClr>
                <a:srgbClr val="000000"/>
              </a:buClr>
            </a:pPr>
            <a:r>
              <a:rPr lang="fr-FR" sz="2400" b="1"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Câu</a:t>
            </a:r>
            <a:r>
              <a:rPr lang="fr-FR" sz="2400" b="1"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1.</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Gieo</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ngẫu</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nhiên</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xúc</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xắc</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40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lần</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thì</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có</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15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lần</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xuất</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hiện</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mặt</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2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chấm</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Xác</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suất</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thực</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nghiệm</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của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biến</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cố</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Xuất</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hiện</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mặt</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2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chấm</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là:</a:t>
            </a:r>
            <a:endParaRPr lang="en-US"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endParaRPr>
          </a:p>
        </p:txBody>
      </p:sp>
      <p:pic>
        <p:nvPicPr>
          <p:cNvPr id="16" name="Picture 15" descr="12.png"/>
          <p:cNvPicPr>
            <a:picLocks noChangeAspect="1"/>
          </p:cNvPicPr>
          <p:nvPr/>
        </p:nvPicPr>
        <p:blipFill>
          <a:blip r:embed="rId13" cstate="print"/>
          <a:stretch>
            <a:fillRect/>
          </a:stretch>
        </p:blipFill>
        <p:spPr>
          <a:xfrm rot="3038657">
            <a:off x="2807095" y="3522894"/>
            <a:ext cx="959812" cy="959812"/>
          </a:xfrm>
          <a:prstGeom prst="rect">
            <a:avLst/>
          </a:prstGeom>
        </p:spPr>
      </p:pic>
      <p:pic>
        <p:nvPicPr>
          <p:cNvPr id="17" name="Picture 16" descr="12.png"/>
          <p:cNvPicPr>
            <a:picLocks noChangeAspect="1"/>
          </p:cNvPicPr>
          <p:nvPr/>
        </p:nvPicPr>
        <p:blipFill>
          <a:blip r:embed="rId14" cstate="print"/>
          <a:stretch>
            <a:fillRect/>
          </a:stretch>
        </p:blipFill>
        <p:spPr>
          <a:xfrm rot="3009738">
            <a:off x="2853756" y="3539557"/>
            <a:ext cx="914400" cy="914400"/>
          </a:xfrm>
          <a:prstGeom prst="rect">
            <a:avLst/>
          </a:prstGeom>
        </p:spPr>
      </p:pic>
      <p:pic>
        <p:nvPicPr>
          <p:cNvPr id="19" name="Picture 18" descr="12.png"/>
          <p:cNvPicPr>
            <a:picLocks noChangeAspect="1"/>
          </p:cNvPicPr>
          <p:nvPr/>
        </p:nvPicPr>
        <p:blipFill>
          <a:blip r:embed="rId14" cstate="print"/>
          <a:stretch>
            <a:fillRect/>
          </a:stretch>
        </p:blipFill>
        <p:spPr>
          <a:xfrm rot="3009738">
            <a:off x="2853756" y="3539556"/>
            <a:ext cx="914400" cy="914400"/>
          </a:xfrm>
          <a:prstGeom prst="rect">
            <a:avLst/>
          </a:prstGeom>
        </p:spPr>
      </p:pic>
      <p:sp>
        <p:nvSpPr>
          <p:cNvPr id="21" name="Rectangle 20"/>
          <p:cNvSpPr/>
          <p:nvPr/>
        </p:nvSpPr>
        <p:spPr>
          <a:xfrm>
            <a:off x="3954913" y="5846167"/>
            <a:ext cx="1220543" cy="46115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914377"/>
            <a:r>
              <a:rPr lang="en-US" sz="2400" dirty="0">
                <a:solidFill>
                  <a:prstClr val="black"/>
                </a:solidFill>
                <a:latin typeface="UTM Avo" panose="02040603050506020204" pitchFamily="18" charset="0"/>
                <a:cs typeface="Arial" panose="020B0604020202020204" pitchFamily="34" charset="0"/>
                <a:sym typeface="Arial"/>
              </a:rPr>
              <a:t>Sai </a:t>
            </a:r>
            <a:r>
              <a:rPr lang="en-US" sz="2400" dirty="0" err="1">
                <a:solidFill>
                  <a:prstClr val="black"/>
                </a:solidFill>
                <a:latin typeface="UTM Avo" panose="02040603050506020204" pitchFamily="18" charset="0"/>
                <a:cs typeface="Arial" panose="020B0604020202020204" pitchFamily="34" charset="0"/>
                <a:sym typeface="Arial"/>
              </a:rPr>
              <a:t>rồi</a:t>
            </a:r>
            <a:endParaRPr lang="en-US" sz="2400" dirty="0">
              <a:solidFill>
                <a:prstClr val="black"/>
              </a:solidFill>
              <a:latin typeface="UTM Avo" panose="02040603050506020204" pitchFamily="18" charset="0"/>
              <a:cs typeface="Arial" panose="020B0604020202020204" pitchFamily="34" charset="0"/>
              <a:sym typeface="Arial"/>
            </a:endParaRPr>
          </a:p>
        </p:txBody>
      </p:sp>
      <p:sp>
        <p:nvSpPr>
          <p:cNvPr id="22" name="Rounded Rectangle 21"/>
          <p:cNvSpPr/>
          <p:nvPr/>
        </p:nvSpPr>
        <p:spPr>
          <a:xfrm>
            <a:off x="3759200" y="2819400"/>
            <a:ext cx="1714912"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377"/>
            <a:r>
              <a:rPr lang="en-US" sz="2400" dirty="0" err="1">
                <a:solidFill>
                  <a:prstClr val="black"/>
                </a:solidFill>
                <a:latin typeface="UTM Avo" panose="02040603050506020204" pitchFamily="18" charset="0"/>
                <a:cs typeface="Arial" panose="020B0604020202020204" pitchFamily="34" charset="0"/>
                <a:sym typeface="Arial"/>
              </a:rPr>
              <a:t>Đúng</a:t>
            </a:r>
            <a:r>
              <a:rPr lang="en-US" sz="2400" dirty="0">
                <a:solidFill>
                  <a:prstClr val="black"/>
                </a:solidFill>
                <a:latin typeface="UTM Avo" panose="02040603050506020204" pitchFamily="18" charset="0"/>
                <a:cs typeface="Arial" panose="020B0604020202020204" pitchFamily="34" charset="0"/>
                <a:sym typeface="Arial"/>
              </a:rPr>
              <a:t> </a:t>
            </a:r>
            <a:r>
              <a:rPr lang="en-US" sz="2400" dirty="0" err="1">
                <a:solidFill>
                  <a:prstClr val="black"/>
                </a:solidFill>
                <a:latin typeface="UTM Avo" panose="02040603050506020204" pitchFamily="18" charset="0"/>
                <a:cs typeface="Arial" panose="020B0604020202020204" pitchFamily="34" charset="0"/>
                <a:sym typeface="Arial"/>
              </a:rPr>
              <a:t>rồi</a:t>
            </a:r>
            <a:endParaRPr lang="en-US" sz="2400" dirty="0">
              <a:solidFill>
                <a:prstClr val="black"/>
              </a:solidFill>
              <a:latin typeface="UTM Avo" panose="02040603050506020204" pitchFamily="18" charset="0"/>
              <a:cs typeface="Arial" panose="020B0604020202020204" pitchFamily="34" charset="0"/>
              <a:sym typeface="Arial"/>
            </a:endParaRPr>
          </a:p>
        </p:txBody>
      </p:sp>
      <p:sp>
        <p:nvSpPr>
          <p:cNvPr id="24" name="Rounded Rectangle 23"/>
          <p:cNvSpPr/>
          <p:nvPr/>
        </p:nvSpPr>
        <p:spPr>
          <a:xfrm>
            <a:off x="8269289" y="5300444"/>
            <a:ext cx="1304083"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377"/>
            <a:r>
              <a:rPr lang="en-US" sz="2400" dirty="0" err="1">
                <a:solidFill>
                  <a:prstClr val="black"/>
                </a:solidFill>
                <a:latin typeface="UTM Avo" panose="02040603050506020204" pitchFamily="18" charset="0"/>
                <a:cs typeface="Arial" panose="020B0604020202020204" pitchFamily="34" charset="0"/>
                <a:sym typeface="Arial"/>
              </a:rPr>
              <a:t>Sai</a:t>
            </a:r>
            <a:r>
              <a:rPr lang="en-US" sz="2400" dirty="0">
                <a:solidFill>
                  <a:prstClr val="black"/>
                </a:solidFill>
                <a:latin typeface="UTM Avo" panose="02040603050506020204" pitchFamily="18" charset="0"/>
                <a:cs typeface="Arial" panose="020B0604020202020204" pitchFamily="34" charset="0"/>
                <a:sym typeface="Arial"/>
              </a:rPr>
              <a:t> </a:t>
            </a:r>
            <a:r>
              <a:rPr lang="en-US" sz="2400" dirty="0" err="1">
                <a:solidFill>
                  <a:prstClr val="black"/>
                </a:solidFill>
                <a:latin typeface="UTM Avo" panose="02040603050506020204" pitchFamily="18" charset="0"/>
                <a:cs typeface="Arial" panose="020B0604020202020204" pitchFamily="34" charset="0"/>
                <a:sym typeface="Arial"/>
              </a:rPr>
              <a:t>rồi</a:t>
            </a:r>
            <a:endParaRPr lang="en-US" sz="2400" dirty="0">
              <a:solidFill>
                <a:prstClr val="black"/>
              </a:solidFill>
              <a:latin typeface="UTM Avo" panose="02040603050506020204" pitchFamily="18" charset="0"/>
              <a:cs typeface="Arial" panose="020B0604020202020204" pitchFamily="34" charset="0"/>
              <a:sym typeface="Arial"/>
            </a:endParaRPr>
          </a:p>
        </p:txBody>
      </p:sp>
      <p:pic>
        <p:nvPicPr>
          <p:cNvPr id="25" name="Picture 24" descr="12.png"/>
          <p:cNvPicPr>
            <a:picLocks noChangeAspect="1"/>
          </p:cNvPicPr>
          <p:nvPr/>
        </p:nvPicPr>
        <p:blipFill>
          <a:blip r:embed="rId14" cstate="print"/>
          <a:stretch>
            <a:fillRect/>
          </a:stretch>
        </p:blipFill>
        <p:spPr>
          <a:xfrm rot="3009738">
            <a:off x="2861244" y="3539557"/>
            <a:ext cx="914400" cy="914400"/>
          </a:xfrm>
          <a:prstGeom prst="rect">
            <a:avLst/>
          </a:prstGeom>
        </p:spPr>
      </p:pic>
      <p:sp>
        <p:nvSpPr>
          <p:cNvPr id="26" name="Rounded Rectangle 25"/>
          <p:cNvSpPr/>
          <p:nvPr/>
        </p:nvSpPr>
        <p:spPr>
          <a:xfrm>
            <a:off x="7232857" y="2797140"/>
            <a:ext cx="1311377"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377"/>
            <a:r>
              <a:rPr lang="en-US" sz="2400" dirty="0" err="1">
                <a:solidFill>
                  <a:prstClr val="black"/>
                </a:solidFill>
                <a:latin typeface="UTM Avo" panose="02040603050506020204" pitchFamily="18" charset="0"/>
                <a:cs typeface="Arial" panose="020B0604020202020204" pitchFamily="34" charset="0"/>
                <a:sym typeface="Arial"/>
              </a:rPr>
              <a:t>Sai</a:t>
            </a:r>
            <a:r>
              <a:rPr lang="en-US" sz="2400" dirty="0">
                <a:solidFill>
                  <a:prstClr val="black"/>
                </a:solidFill>
                <a:latin typeface="UTM Avo" panose="02040603050506020204" pitchFamily="18" charset="0"/>
                <a:cs typeface="Arial" panose="020B0604020202020204" pitchFamily="34" charset="0"/>
                <a:sym typeface="Arial"/>
              </a:rPr>
              <a:t> </a:t>
            </a:r>
            <a:r>
              <a:rPr lang="en-US" sz="2400" dirty="0" err="1">
                <a:solidFill>
                  <a:prstClr val="black"/>
                </a:solidFill>
                <a:latin typeface="UTM Avo" panose="02040603050506020204" pitchFamily="18" charset="0"/>
                <a:cs typeface="Arial" panose="020B0604020202020204" pitchFamily="34" charset="0"/>
                <a:sym typeface="Arial"/>
              </a:rPr>
              <a:t>rồi</a:t>
            </a:r>
            <a:endParaRPr lang="en-US" sz="2400" dirty="0">
              <a:solidFill>
                <a:prstClr val="black"/>
              </a:solidFill>
              <a:latin typeface="UTM Avo" panose="02040603050506020204" pitchFamily="18" charset="0"/>
              <a:cs typeface="Arial" panose="020B0604020202020204" pitchFamily="34" charset="0"/>
              <a:sym typeface="Arial"/>
            </a:endParaRPr>
          </a:p>
        </p:txBody>
      </p:sp>
    </p:spTree>
    <p:extLst>
      <p:ext uri="{BB962C8B-B14F-4D97-AF65-F5344CB8AC3E}">
        <p14:creationId xmlns:p14="http://schemas.microsoft.com/office/powerpoint/2010/main" val="41291240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347 0.00556 C 0.05347 0.00648 0.14149 -0.02685 0.23004 -0.05833 " pathEditMode="relative" rAng="0" ptsTypes="AA">
                                      <p:cBhvr>
                                        <p:cTn id="6" dur="2000" fill="hold"/>
                                        <p:tgtEl>
                                          <p:spTgt spid="16"/>
                                        </p:tgtEl>
                                        <p:attrNameLst>
                                          <p:attrName>ppt_x</p:attrName>
                                          <p:attrName>ppt_y</p:attrName>
                                        </p:attrNameLst>
                                      </p:cBhvr>
                                      <p:rCtr x="8828" y="-3194"/>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subTnLst>
                                    <p:audio>
                                      <p:cMediaNode>
                                        <p:cTn display="0" masterRel="sameClick">
                                          <p:stCondLst>
                                            <p:cond evt="begin" delay="0">
                                              <p:tn val="31"/>
                                            </p:cond>
                                          </p:stCondLst>
                                          <p:endCondLst>
                                            <p:cond evt="onStopAudio" delay="0">
                                              <p:tgtEl>
                                                <p:sldTgt/>
                                              </p:tgtEl>
                                            </p:cond>
                                          </p:endCondLst>
                                        </p:cTn>
                                        <p:tgtEl>
                                          <p:sndTgt r:embed="rId4" name="ohno.wav"/>
                                        </p:tgtEl>
                                      </p:cMediaNode>
                                    </p:audio>
                                  </p:sub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ohno.wav"/>
                                        </p:tgtEl>
                                      </p:cMediaNode>
                                    </p:audio>
                                  </p:sub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2.22222E-6 3.95062E-6 L 0.46597 -0.14707 " pathEditMode="relative" rAng="0" ptsTypes="AA">
                                      <p:cBhvr>
                                        <p:cTn id="56" dur="2000" fill="hold"/>
                                        <p:tgtEl>
                                          <p:spTgt spid="25"/>
                                        </p:tgtEl>
                                        <p:attrNameLst>
                                          <p:attrName>ppt_x</p:attrName>
                                          <p:attrName>ppt_y</p:attrName>
                                        </p:attrNameLst>
                                      </p:cBhvr>
                                      <p:rCtr x="23299" y="-7361"/>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ohno.wav"/>
                                        </p:tgtEl>
                                      </p:cMediaNode>
                                    </p:audio>
                                  </p:sub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5" cstate="print"/>
          <a:stretch>
            <a:fillRect/>
          </a:stretch>
        </p:blipFill>
        <p:spPr>
          <a:xfrm rot="2054517">
            <a:off x="1343128" y="3057613"/>
            <a:ext cx="2743200" cy="2639711"/>
          </a:xfrm>
          <a:prstGeom prst="rect">
            <a:avLst/>
          </a:prstGeom>
        </p:spPr>
      </p:pic>
      <p:pic>
        <p:nvPicPr>
          <p:cNvPr id="6" name="Picture 5" descr="11.png"/>
          <p:cNvPicPr>
            <a:picLocks noChangeAspect="1"/>
          </p:cNvPicPr>
          <p:nvPr/>
        </p:nvPicPr>
        <p:blipFill>
          <a:blip r:embed="rId6" cstate="print"/>
          <a:stretch>
            <a:fillRect/>
          </a:stretch>
        </p:blipFill>
        <p:spPr>
          <a:xfrm>
            <a:off x="8686800" y="2314607"/>
            <a:ext cx="838200" cy="122855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8269289" y="3517765"/>
                <a:ext cx="1357091" cy="8869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377"/>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cs typeface="Times New Roman" panose="02020603050405020304" pitchFamily="18" charset="0"/>
                              <a:sym typeface="Arial"/>
                            </a:rPr>
                          </m:ctrlPr>
                        </m:fPr>
                        <m:num>
                          <m:r>
                            <m:rPr>
                              <m:nor/>
                            </m:rPr>
                            <a:rPr lang="en-US" sz="2400" i="0" kern="0">
                              <a:solidFill>
                                <a:srgbClr val="000000"/>
                              </a:solidFill>
                              <a:latin typeface="UTM Avo" panose="02040603050506020204" pitchFamily="18" charset="0"/>
                              <a:cs typeface="Times New Roman" panose="02020603050405020304" pitchFamily="18" charset="0"/>
                              <a:sym typeface="Arial"/>
                            </a:rPr>
                            <m:t>1</m:t>
                          </m:r>
                        </m:num>
                        <m:den>
                          <m:r>
                            <m:rPr>
                              <m:nor/>
                            </m:rPr>
                            <a:rPr lang="en-US" sz="2400" i="0" kern="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m:t>2</m:t>
                          </m:r>
                        </m:den>
                      </m:f>
                    </m:oMath>
                  </m:oMathPara>
                </a14:m>
                <a:endParaRPr lang="en-US" sz="2400" dirty="0">
                  <a:solidFill>
                    <a:prstClr val="black"/>
                  </a:solidFill>
                  <a:latin typeface="UTM Avo" panose="02040603050506020204" pitchFamily="18" charset="0"/>
                  <a:cs typeface="Arial" panose="020B0604020202020204" pitchFamily="34" charset="0"/>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8269289" y="3517765"/>
                <a:ext cx="1357091" cy="886947"/>
              </a:xfrm>
              <a:prstGeom prst="rect">
                <a:avLst/>
              </a:prstGeom>
              <a:blipFill>
                <a:blip r:embed="rId7"/>
                <a:stretch>
                  <a:fillRect/>
                </a:stretch>
              </a:blipFill>
            </p:spPr>
            <p:txBody>
              <a:bodyPr/>
              <a:lstStyle/>
              <a:p>
                <a:r>
                  <a:rPr lang="en-US">
                    <a:noFill/>
                  </a:rPr>
                  <a:t> </a:t>
                </a:r>
              </a:p>
            </p:txBody>
          </p:sp>
        </mc:Fallback>
      </mc:AlternateContent>
      <p:pic>
        <p:nvPicPr>
          <p:cNvPr id="8" name="Picture 7" descr="11.png"/>
          <p:cNvPicPr>
            <a:picLocks noChangeAspect="1"/>
          </p:cNvPicPr>
          <p:nvPr/>
        </p:nvPicPr>
        <p:blipFill>
          <a:blip r:embed="rId6" cstate="print"/>
          <a:stretch>
            <a:fillRect/>
          </a:stretch>
        </p:blipFill>
        <p:spPr>
          <a:xfrm>
            <a:off x="10432156" y="4499085"/>
            <a:ext cx="838200" cy="120315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5603876" y="5768246"/>
                <a:ext cx="1304925" cy="9118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377"/>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cs typeface="Times New Roman" panose="02020603050405020304" pitchFamily="18" charset="0"/>
                              <a:sym typeface="Arial"/>
                            </a:rPr>
                          </m:ctrlPr>
                        </m:fPr>
                        <m:num>
                          <m:r>
                            <m:rPr>
                              <m:nor/>
                            </m:rPr>
                            <a:rPr lang="en-US" sz="2400" i="0" kern="0">
                              <a:solidFill>
                                <a:srgbClr val="000000"/>
                              </a:solidFill>
                              <a:latin typeface="UTM Avo" panose="02040603050506020204" pitchFamily="18" charset="0"/>
                              <a:cs typeface="Times New Roman" panose="02020603050405020304" pitchFamily="18" charset="0"/>
                              <a:sym typeface="Arial"/>
                            </a:rPr>
                            <m:t>5</m:t>
                          </m:r>
                        </m:num>
                        <m:den>
                          <m:r>
                            <m:rPr>
                              <m:nor/>
                            </m:rPr>
                            <a:rPr lang="en-US" sz="2400" i="0" kern="0">
                              <a:solidFill>
                                <a:srgbClr val="000000"/>
                              </a:solidFill>
                              <a:latin typeface="UTM Avo" panose="02040603050506020204" pitchFamily="18" charset="0"/>
                              <a:cs typeface="Times New Roman" panose="02020603050405020304" pitchFamily="18" charset="0"/>
                              <a:sym typeface="Arial"/>
                            </a:rPr>
                            <m:t>30</m:t>
                          </m:r>
                        </m:den>
                      </m:f>
                    </m:oMath>
                  </m:oMathPara>
                </a14:m>
                <a:endParaRPr lang="en-US" sz="2400" dirty="0">
                  <a:solidFill>
                    <a:prstClr val="black"/>
                  </a:solidFill>
                  <a:latin typeface="UTM Avo" panose="02040603050506020204" pitchFamily="18" charset="0"/>
                  <a:cs typeface="Arial" panose="020B0604020202020204" pitchFamily="34" charset="0"/>
                  <a:sym typeface="Arial"/>
                </a:endParaRPr>
              </a:p>
            </p:txBody>
          </p:sp>
        </mc:Choice>
        <mc:Fallback xmlns="">
          <p:sp>
            <p:nvSpPr>
              <p:cNvPr id="9" name="Rectangle 8"/>
              <p:cNvSpPr>
                <a:spLocks noRot="1" noChangeAspect="1" noMove="1" noResize="1" noEditPoints="1" noAdjustHandles="1" noChangeArrowheads="1" noChangeShapeType="1" noTextEdit="1"/>
              </p:cNvSpPr>
              <p:nvPr/>
            </p:nvSpPr>
            <p:spPr>
              <a:xfrm>
                <a:off x="5603876" y="5768246"/>
                <a:ext cx="1304925" cy="911861"/>
              </a:xfrm>
              <a:prstGeom prst="rect">
                <a:avLst/>
              </a:prstGeom>
              <a:blipFill>
                <a:blip r:embed="rId8"/>
                <a:stretch>
                  <a:fillRect/>
                </a:stretch>
              </a:blipFill>
            </p:spPr>
            <p:txBody>
              <a:bodyPr/>
              <a:lstStyle/>
              <a:p>
                <a:r>
                  <a:rPr lang="en-US">
                    <a:noFill/>
                  </a:rPr>
                  <a:t> </a:t>
                </a:r>
              </a:p>
            </p:txBody>
          </p:sp>
        </mc:Fallback>
      </mc:AlternateContent>
      <p:pic>
        <p:nvPicPr>
          <p:cNvPr id="10" name="Picture 9" descr="11.png"/>
          <p:cNvPicPr>
            <a:picLocks noChangeAspect="1"/>
          </p:cNvPicPr>
          <p:nvPr/>
        </p:nvPicPr>
        <p:blipFill>
          <a:blip r:embed="rId6" cstate="print"/>
          <a:stretch>
            <a:fillRect/>
          </a:stretch>
        </p:blipFill>
        <p:spPr>
          <a:xfrm>
            <a:off x="5945124" y="4630111"/>
            <a:ext cx="838200" cy="120315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10083278" y="5702243"/>
                <a:ext cx="1187079" cy="9647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377"/>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cs typeface="Times New Roman" panose="02020603050405020304" pitchFamily="18" charset="0"/>
                              <a:sym typeface="Arial"/>
                            </a:rPr>
                          </m:ctrlPr>
                        </m:fPr>
                        <m:num>
                          <m:r>
                            <m:rPr>
                              <m:nor/>
                            </m:rPr>
                            <a:rPr lang="en-US" sz="2400" i="0" kern="0">
                              <a:solidFill>
                                <a:srgbClr val="000000"/>
                              </a:solidFill>
                              <a:latin typeface="UTM Avo" panose="02040603050506020204" pitchFamily="18" charset="0"/>
                              <a:cs typeface="Times New Roman" panose="02020603050405020304" pitchFamily="18" charset="0"/>
                              <a:sym typeface="Arial"/>
                            </a:rPr>
                            <m:t>6</m:t>
                          </m:r>
                        </m:num>
                        <m:den>
                          <m:r>
                            <m:rPr>
                              <m:nor/>
                            </m:rPr>
                            <a:rPr lang="en-US" sz="2400" i="0" kern="0">
                              <a:solidFill>
                                <a:srgbClr val="000000"/>
                              </a:solidFill>
                              <a:latin typeface="UTM Avo" panose="02040603050506020204" pitchFamily="18" charset="0"/>
                              <a:cs typeface="Times New Roman" panose="02020603050405020304" pitchFamily="18" charset="0"/>
                              <a:sym typeface="Arial"/>
                            </a:rPr>
                            <m:t>30</m:t>
                          </m:r>
                        </m:den>
                      </m:f>
                    </m:oMath>
                  </m:oMathPara>
                </a14:m>
                <a:endParaRPr lang="en-US" sz="2400" i="1" kern="0" dirty="0">
                  <a:solidFill>
                    <a:srgbClr val="000000"/>
                  </a:solidFill>
                  <a:latin typeface="UTM Avo" panose="02040603050506020204" pitchFamily="18" charset="0"/>
                  <a:cs typeface="Times New Roman" panose="02020603050405020304" pitchFamily="18"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10083278" y="5702243"/>
                <a:ext cx="1187079" cy="964757"/>
              </a:xfrm>
              <a:prstGeom prst="rect">
                <a:avLst/>
              </a:prstGeom>
              <a:blipFill>
                <a:blip r:embed="rId9"/>
                <a:stretch>
                  <a:fillRect/>
                </a:stretch>
              </a:blipFill>
            </p:spPr>
            <p:txBody>
              <a:bodyPr/>
              <a:lstStyle/>
              <a:p>
                <a:r>
                  <a:rPr lang="en-US">
                    <a:noFill/>
                  </a:rPr>
                  <a:t> </a:t>
                </a:r>
              </a:p>
            </p:txBody>
          </p:sp>
        </mc:Fallback>
      </mc:AlternateContent>
      <p:pic>
        <p:nvPicPr>
          <p:cNvPr id="12" name="Picture 11" descr="11.png"/>
          <p:cNvPicPr>
            <a:picLocks noChangeAspect="1"/>
          </p:cNvPicPr>
          <p:nvPr/>
        </p:nvPicPr>
        <p:blipFill>
          <a:blip r:embed="rId6" cstate="print"/>
          <a:stretch>
            <a:fillRect/>
          </a:stretch>
        </p:blipFill>
        <p:spPr>
          <a:xfrm>
            <a:off x="5232400" y="2435037"/>
            <a:ext cx="838200" cy="1146363"/>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4797979" y="3554363"/>
                <a:ext cx="1355624" cy="9482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377"/>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cs typeface="Times New Roman" panose="02020603050405020304" pitchFamily="18" charset="0"/>
                              <a:sym typeface="Arial"/>
                            </a:rPr>
                          </m:ctrlPr>
                        </m:fPr>
                        <m:num>
                          <m:r>
                            <m:rPr>
                              <m:nor/>
                            </m:rPr>
                            <a:rPr lang="en-US" sz="2400" i="0" kern="0">
                              <a:solidFill>
                                <a:srgbClr val="000000"/>
                              </a:solidFill>
                              <a:latin typeface="UTM Avo" panose="02040603050506020204" pitchFamily="18" charset="0"/>
                              <a:cs typeface="Times New Roman" panose="02020603050405020304" pitchFamily="18" charset="0"/>
                              <a:sym typeface="Arial"/>
                            </a:rPr>
                            <m:t>4</m:t>
                          </m:r>
                        </m:num>
                        <m:den>
                          <m:r>
                            <m:rPr>
                              <m:nor/>
                            </m:rPr>
                            <a:rPr lang="en-US" sz="2400" i="0" kern="0">
                              <a:solidFill>
                                <a:srgbClr val="000000"/>
                              </a:solidFill>
                              <a:latin typeface="UTM Avo" panose="02040603050506020204" pitchFamily="18" charset="0"/>
                              <a:cs typeface="Times New Roman" panose="02020603050405020304" pitchFamily="18" charset="0"/>
                              <a:sym typeface="Arial"/>
                            </a:rPr>
                            <m:t>30</m:t>
                          </m:r>
                        </m:den>
                      </m:f>
                    </m:oMath>
                  </m:oMathPara>
                </a14:m>
                <a:endParaRPr lang="en-US" sz="2400" dirty="0">
                  <a:solidFill>
                    <a:prstClr val="black"/>
                  </a:solidFill>
                  <a:latin typeface="UTM Avo" panose="02040603050506020204" pitchFamily="18" charset="0"/>
                  <a:cs typeface="Arial" panose="020B0604020202020204" pitchFamily="34"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4797979" y="3554363"/>
                <a:ext cx="1355624" cy="948288"/>
              </a:xfrm>
              <a:prstGeom prst="rect">
                <a:avLst/>
              </a:prstGeom>
              <a:blipFill>
                <a:blip r:embed="rId10"/>
                <a:stretch>
                  <a:fillRect/>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89992" y="-78182"/>
            <a:ext cx="12521184" cy="237619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11639" y="294366"/>
            <a:ext cx="10743431" cy="1675843"/>
          </a:xfrm>
          <a:prstGeom prst="rect">
            <a:avLst/>
          </a:prstGeom>
          <a:noFill/>
        </p:spPr>
        <p:txBody>
          <a:bodyPr wrap="square" rtlCol="0">
            <a:spAutoFit/>
          </a:bodyPr>
          <a:lstStyle/>
          <a:p>
            <a:pPr marR="40639" algn="just" defTabSz="1219170">
              <a:lnSpc>
                <a:spcPct val="150000"/>
              </a:lnSpc>
              <a:spcBef>
                <a:spcPts val="800"/>
              </a:spcBef>
              <a:spcAft>
                <a:spcPts val="800"/>
              </a:spcAft>
              <a:buClr>
                <a:srgbClr val="000000"/>
              </a:buClr>
            </a:pPr>
            <a:r>
              <a:rPr lang="fr-FR" sz="2400" b="1"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Câu</a:t>
            </a:r>
            <a:r>
              <a:rPr lang="fr-FR" sz="2400" b="1"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2</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Gieo</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ngẫu</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nhiên</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xúc</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xắc</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30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lần</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thì</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có</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4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lần</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xuất</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hiện</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mặt</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2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chấm</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5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lần</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xuất</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hiện</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mặt</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4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chấm</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6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lần</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xuất</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hiện</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mặt</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6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chấm</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Xác</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suất</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thực</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nghiệm</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của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biến</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cố</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Xuất</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hiện</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mặt</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a:t>
            </a:r>
            <a:r>
              <a:rPr lang="fr-FR" sz="2400" kern="0" dirty="0" err="1">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chẵn</a:t>
            </a:r>
            <a:r>
              <a:rPr lang="fr-FR"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rPr>
              <a:t>” là: </a:t>
            </a:r>
            <a:endParaRPr lang="en-US" sz="2400" kern="0" dirty="0">
              <a:solidFill>
                <a:prstClr val="white"/>
              </a:solidFill>
              <a:latin typeface="UTM Avo" panose="02040603050506020204" pitchFamily="18" charset="0"/>
              <a:ea typeface="Times New Roman" panose="02020603050405020304" pitchFamily="18" charset="0"/>
              <a:cs typeface="Arial" panose="020B0604020202020204" pitchFamily="34" charset="0"/>
              <a:sym typeface="Arial"/>
            </a:endParaRPr>
          </a:p>
        </p:txBody>
      </p:sp>
      <p:pic>
        <p:nvPicPr>
          <p:cNvPr id="16" name="Picture 15" descr="12.png"/>
          <p:cNvPicPr>
            <a:picLocks noChangeAspect="1"/>
          </p:cNvPicPr>
          <p:nvPr/>
        </p:nvPicPr>
        <p:blipFill>
          <a:blip r:embed="rId13" cstate="print"/>
          <a:stretch>
            <a:fillRect/>
          </a:stretch>
        </p:blipFill>
        <p:spPr>
          <a:xfrm rot="3038657">
            <a:off x="2786294" y="3522894"/>
            <a:ext cx="959812" cy="959812"/>
          </a:xfrm>
          <a:prstGeom prst="rect">
            <a:avLst/>
          </a:prstGeom>
        </p:spPr>
      </p:pic>
      <p:pic>
        <p:nvPicPr>
          <p:cNvPr id="17" name="Picture 16" descr="12.png"/>
          <p:cNvPicPr>
            <a:picLocks noChangeAspect="1"/>
          </p:cNvPicPr>
          <p:nvPr/>
        </p:nvPicPr>
        <p:blipFill>
          <a:blip r:embed="rId14" cstate="print"/>
          <a:stretch>
            <a:fillRect/>
          </a:stretch>
        </p:blipFill>
        <p:spPr>
          <a:xfrm rot="3009738">
            <a:off x="2853756" y="3539557"/>
            <a:ext cx="914400" cy="914400"/>
          </a:xfrm>
          <a:prstGeom prst="rect">
            <a:avLst/>
          </a:prstGeom>
        </p:spPr>
      </p:pic>
      <p:pic>
        <p:nvPicPr>
          <p:cNvPr id="19" name="Picture 18" descr="12.png"/>
          <p:cNvPicPr>
            <a:picLocks noChangeAspect="1"/>
          </p:cNvPicPr>
          <p:nvPr/>
        </p:nvPicPr>
        <p:blipFill>
          <a:blip r:embed="rId14" cstate="print"/>
          <a:stretch>
            <a:fillRect/>
          </a:stretch>
        </p:blipFill>
        <p:spPr>
          <a:xfrm rot="3009738">
            <a:off x="2853756" y="3539556"/>
            <a:ext cx="914400" cy="914400"/>
          </a:xfrm>
          <a:prstGeom prst="rect">
            <a:avLst/>
          </a:prstGeom>
        </p:spPr>
      </p:pic>
      <p:sp>
        <p:nvSpPr>
          <p:cNvPr id="21" name="Rectangle 20"/>
          <p:cNvSpPr/>
          <p:nvPr/>
        </p:nvSpPr>
        <p:spPr>
          <a:xfrm>
            <a:off x="3929513" y="5939088"/>
            <a:ext cx="1245943" cy="49106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914377">
              <a:defRPr/>
            </a:pPr>
            <a:r>
              <a:rPr lang="en-US" sz="2400" dirty="0">
                <a:solidFill>
                  <a:prstClr val="black"/>
                </a:solidFill>
                <a:latin typeface="UTM Avo" panose="02040603050506020204" pitchFamily="18" charset="0"/>
                <a:cs typeface="Arial" panose="020B0604020202020204" pitchFamily="34" charset="0"/>
                <a:sym typeface="Arial"/>
              </a:rPr>
              <a:t>Sai </a:t>
            </a:r>
            <a:r>
              <a:rPr lang="en-US" sz="2400" dirty="0" err="1">
                <a:solidFill>
                  <a:prstClr val="black"/>
                </a:solidFill>
                <a:latin typeface="UTM Avo" panose="02040603050506020204" pitchFamily="18" charset="0"/>
                <a:cs typeface="Arial" panose="020B0604020202020204" pitchFamily="34" charset="0"/>
                <a:sym typeface="Arial"/>
              </a:rPr>
              <a:t>rồi</a:t>
            </a:r>
            <a:endParaRPr lang="en-US" sz="2400" dirty="0">
              <a:solidFill>
                <a:prstClr val="black"/>
              </a:solidFill>
              <a:latin typeface="UTM Avo" panose="02040603050506020204" pitchFamily="18" charset="0"/>
              <a:cs typeface="Arial" panose="020B0604020202020204" pitchFamily="34" charset="0"/>
              <a:sym typeface="Arial"/>
            </a:endParaRPr>
          </a:p>
        </p:txBody>
      </p:sp>
      <p:sp>
        <p:nvSpPr>
          <p:cNvPr id="22" name="Rounded Rectangle 21"/>
          <p:cNvSpPr/>
          <p:nvPr/>
        </p:nvSpPr>
        <p:spPr>
          <a:xfrm>
            <a:off x="6908800" y="2474068"/>
            <a:ext cx="1651000"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377">
              <a:defRPr/>
            </a:pPr>
            <a:r>
              <a:rPr lang="en-US" sz="2400" dirty="0" err="1">
                <a:solidFill>
                  <a:prstClr val="black"/>
                </a:solidFill>
                <a:latin typeface="UTM Avo" panose="02040603050506020204" pitchFamily="18" charset="0"/>
                <a:cs typeface="Arial" panose="020B0604020202020204" pitchFamily="34" charset="0"/>
                <a:sym typeface="Arial"/>
              </a:rPr>
              <a:t>Đúng</a:t>
            </a:r>
            <a:r>
              <a:rPr lang="en-US" sz="2400" dirty="0">
                <a:solidFill>
                  <a:prstClr val="black"/>
                </a:solidFill>
                <a:latin typeface="UTM Avo" panose="02040603050506020204" pitchFamily="18" charset="0"/>
                <a:cs typeface="Arial" panose="020B0604020202020204" pitchFamily="34" charset="0"/>
                <a:sym typeface="Arial"/>
              </a:rPr>
              <a:t> </a:t>
            </a:r>
            <a:r>
              <a:rPr lang="en-US" sz="2400" dirty="0" err="1">
                <a:solidFill>
                  <a:prstClr val="black"/>
                </a:solidFill>
                <a:latin typeface="UTM Avo" panose="02040603050506020204" pitchFamily="18" charset="0"/>
                <a:cs typeface="Arial" panose="020B0604020202020204" pitchFamily="34" charset="0"/>
                <a:sym typeface="Arial"/>
              </a:rPr>
              <a:t>rồi</a:t>
            </a:r>
            <a:endParaRPr lang="en-US" sz="2400" dirty="0">
              <a:solidFill>
                <a:prstClr val="black"/>
              </a:solidFill>
              <a:latin typeface="UTM Avo" panose="02040603050506020204" pitchFamily="18" charset="0"/>
              <a:cs typeface="Arial" panose="020B0604020202020204" pitchFamily="34" charset="0"/>
              <a:sym typeface="Arial"/>
            </a:endParaRPr>
          </a:p>
        </p:txBody>
      </p:sp>
      <p:sp>
        <p:nvSpPr>
          <p:cNvPr id="24" name="Rounded Rectangle 23"/>
          <p:cNvSpPr/>
          <p:nvPr/>
        </p:nvSpPr>
        <p:spPr>
          <a:xfrm>
            <a:off x="8438985" y="5300444"/>
            <a:ext cx="1274929"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377">
              <a:defRPr/>
            </a:pPr>
            <a:r>
              <a:rPr lang="en-US" sz="2400" dirty="0" err="1">
                <a:solidFill>
                  <a:prstClr val="black"/>
                </a:solidFill>
                <a:latin typeface="UTM Avo" panose="02040603050506020204" pitchFamily="18" charset="0"/>
                <a:cs typeface="Arial" panose="020B0604020202020204" pitchFamily="34" charset="0"/>
                <a:sym typeface="Arial"/>
              </a:rPr>
              <a:t>Sai</a:t>
            </a:r>
            <a:r>
              <a:rPr lang="en-US" sz="2400" dirty="0">
                <a:solidFill>
                  <a:prstClr val="black"/>
                </a:solidFill>
                <a:latin typeface="UTM Avo" panose="02040603050506020204" pitchFamily="18" charset="0"/>
                <a:cs typeface="Arial" panose="020B0604020202020204" pitchFamily="34" charset="0"/>
                <a:sym typeface="Arial"/>
              </a:rPr>
              <a:t> </a:t>
            </a:r>
            <a:r>
              <a:rPr lang="en-US" sz="2400" dirty="0" err="1">
                <a:solidFill>
                  <a:prstClr val="black"/>
                </a:solidFill>
                <a:latin typeface="UTM Avo" panose="02040603050506020204" pitchFamily="18" charset="0"/>
                <a:cs typeface="Arial" panose="020B0604020202020204" pitchFamily="34" charset="0"/>
                <a:sym typeface="Arial"/>
              </a:rPr>
              <a:t>rồi</a:t>
            </a:r>
            <a:endParaRPr lang="en-US" sz="2400" dirty="0">
              <a:solidFill>
                <a:prstClr val="black"/>
              </a:solidFill>
              <a:latin typeface="UTM Avo" panose="02040603050506020204" pitchFamily="18" charset="0"/>
              <a:cs typeface="Arial" panose="020B0604020202020204" pitchFamily="34" charset="0"/>
              <a:sym typeface="Arial"/>
            </a:endParaRPr>
          </a:p>
        </p:txBody>
      </p:sp>
      <p:pic>
        <p:nvPicPr>
          <p:cNvPr id="25" name="Picture 24" descr="12.png"/>
          <p:cNvPicPr>
            <a:picLocks noChangeAspect="1"/>
          </p:cNvPicPr>
          <p:nvPr/>
        </p:nvPicPr>
        <p:blipFill>
          <a:blip r:embed="rId14" cstate="print"/>
          <a:stretch>
            <a:fillRect/>
          </a:stretch>
        </p:blipFill>
        <p:spPr>
          <a:xfrm rot="3009738">
            <a:off x="2828356" y="3539557"/>
            <a:ext cx="914400" cy="914400"/>
          </a:xfrm>
          <a:prstGeom prst="rect">
            <a:avLst/>
          </a:prstGeom>
        </p:spPr>
      </p:pic>
      <p:sp>
        <p:nvSpPr>
          <p:cNvPr id="26" name="Rounded Rectangle 25"/>
          <p:cNvSpPr/>
          <p:nvPr/>
        </p:nvSpPr>
        <p:spPr>
          <a:xfrm>
            <a:off x="3647000" y="2823109"/>
            <a:ext cx="1258785"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377">
              <a:defRPr/>
            </a:pPr>
            <a:r>
              <a:rPr lang="en-US" sz="2400" dirty="0" err="1">
                <a:solidFill>
                  <a:prstClr val="black"/>
                </a:solidFill>
                <a:latin typeface="UTM Avo" panose="02040603050506020204" pitchFamily="18" charset="0"/>
                <a:cs typeface="Arial" panose="020B0604020202020204" pitchFamily="34" charset="0"/>
                <a:sym typeface="Arial"/>
              </a:rPr>
              <a:t>Sai</a:t>
            </a:r>
            <a:r>
              <a:rPr lang="en-US" sz="2400" dirty="0">
                <a:solidFill>
                  <a:prstClr val="black"/>
                </a:solidFill>
                <a:latin typeface="UTM Avo" panose="02040603050506020204" pitchFamily="18" charset="0"/>
                <a:cs typeface="Arial" panose="020B0604020202020204" pitchFamily="34" charset="0"/>
                <a:sym typeface="Arial"/>
              </a:rPr>
              <a:t> </a:t>
            </a:r>
            <a:r>
              <a:rPr lang="en-US" sz="2400" dirty="0" err="1">
                <a:solidFill>
                  <a:prstClr val="black"/>
                </a:solidFill>
                <a:latin typeface="UTM Avo" panose="02040603050506020204" pitchFamily="18" charset="0"/>
                <a:cs typeface="Arial" panose="020B0604020202020204" pitchFamily="34" charset="0"/>
                <a:sym typeface="Arial"/>
              </a:rPr>
              <a:t>rồi</a:t>
            </a:r>
            <a:endParaRPr lang="en-US" sz="2400" dirty="0">
              <a:solidFill>
                <a:prstClr val="black"/>
              </a:solidFill>
              <a:latin typeface="UTM Avo" panose="02040603050506020204" pitchFamily="18" charset="0"/>
              <a:cs typeface="Arial" panose="020B0604020202020204" pitchFamily="34" charset="0"/>
              <a:sym typeface="Arial"/>
            </a:endParaRPr>
          </a:p>
        </p:txBody>
      </p:sp>
    </p:spTree>
    <p:extLst>
      <p:ext uri="{BB962C8B-B14F-4D97-AF65-F5344CB8AC3E}">
        <p14:creationId xmlns:p14="http://schemas.microsoft.com/office/powerpoint/2010/main" val="1509653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1.97531E-6 C -1.94444E-6 0.00232 0.23368 -0.08241 0.46927 -0.16234 " pathEditMode="relative" rAng="0" ptsTypes="AA">
                                      <p:cBhvr>
                                        <p:cTn id="6" dur="2000" fill="hold"/>
                                        <p:tgtEl>
                                          <p:spTgt spid="16"/>
                                        </p:tgtEl>
                                        <p:attrNameLst>
                                          <p:attrName>ppt_x</p:attrName>
                                          <p:attrName>ppt_y</p:attrName>
                                        </p:attrNameLst>
                                      </p:cBhvr>
                                      <p:rCtr x="23464" y="-8117"/>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3.95062E-6 0.11033 0.11018 0.22161 0.22052 " pathEditMode="relative" rAng="0" ptsTypes="AA">
                                      <p:cBhvr>
                                        <p:cTn id="29" dur="2000" fill="hold"/>
                                        <p:tgtEl>
                                          <p:spTgt spid="17"/>
                                        </p:tgtEl>
                                        <p:attrNameLst>
                                          <p:attrName>ppt_x</p:attrName>
                                          <p:attrName>ppt_y</p:attrName>
                                        </p:attrNameLst>
                                      </p:cBhvr>
                                      <p:rCtr x="11076" y="11019"/>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subTnLst>
                                    <p:audio>
                                      <p:cMediaNode>
                                        <p:cTn display="0" masterRel="sameClick">
                                          <p:stCondLst>
                                            <p:cond evt="begin" delay="0">
                                              <p:tn val="31"/>
                                            </p:cond>
                                          </p:stCondLst>
                                          <p:endCondLst>
                                            <p:cond evt="onStopAudio" delay="0">
                                              <p:tgtEl>
                                                <p:sldTgt/>
                                              </p:tgtEl>
                                            </p:cond>
                                          </p:endCondLst>
                                        </p:cTn>
                                        <p:tgtEl>
                                          <p:sndTgt r:embed="rId4" name="ohno.wav"/>
                                        </p:tgtEl>
                                      </p:cMediaNode>
                                    </p:audio>
                                  </p:sub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ohno.wav"/>
                                        </p:tgtEl>
                                      </p:cMediaNode>
                                    </p:audio>
                                  </p:sub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4.44444E-6 3.95062E-6 L 0.19289 -0.12115 " pathEditMode="relative" rAng="0" ptsTypes="AA">
                                      <p:cBhvr>
                                        <p:cTn id="56" dur="2000" fill="hold"/>
                                        <p:tgtEl>
                                          <p:spTgt spid="25"/>
                                        </p:tgtEl>
                                        <p:attrNameLst>
                                          <p:attrName>ppt_x</p:attrName>
                                          <p:attrName>ppt_y</p:attrName>
                                        </p:attrNameLst>
                                      </p:cBhvr>
                                      <p:rCtr x="9644" y="-6065"/>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ohno.wav"/>
                                        </p:tgtEl>
                                      </p:cMediaNode>
                                    </p:audio>
                                  </p:sub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548b78863bea9b589200adb6a7ee866.png"/>
          <p:cNvPicPr>
            <a:picLocks noChangeAspect="1"/>
          </p:cNvPicPr>
          <p:nvPr/>
        </p:nvPicPr>
        <p:blipFill>
          <a:blip r:embed="rId5" cstate="print"/>
          <a:stretch>
            <a:fillRect/>
          </a:stretch>
        </p:blipFill>
        <p:spPr>
          <a:xfrm rot="2054517">
            <a:off x="1343128" y="3057613"/>
            <a:ext cx="2743200" cy="2639711"/>
          </a:xfrm>
          <a:prstGeom prst="rect">
            <a:avLst/>
          </a:prstGeom>
        </p:spPr>
      </p:pic>
      <p:pic>
        <p:nvPicPr>
          <p:cNvPr id="6" name="Picture 5" descr="11.png"/>
          <p:cNvPicPr>
            <a:picLocks noChangeAspect="1"/>
          </p:cNvPicPr>
          <p:nvPr/>
        </p:nvPicPr>
        <p:blipFill>
          <a:blip r:embed="rId6" cstate="print"/>
          <a:stretch>
            <a:fillRect/>
          </a:stretch>
        </p:blipFill>
        <p:spPr>
          <a:xfrm>
            <a:off x="5638800" y="4632350"/>
            <a:ext cx="838200" cy="122855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5371608" y="5724213"/>
                <a:ext cx="1147185" cy="8685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377"/>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cs typeface="Times New Roman" panose="02020603050405020304" pitchFamily="18" charset="0"/>
                              <a:sym typeface="Arial"/>
                            </a:rPr>
                          </m:ctrlPr>
                        </m:fPr>
                        <m:num>
                          <m:r>
                            <m:rPr>
                              <m:nor/>
                            </m:rPr>
                            <a:rPr lang="en-US" sz="2400" i="0" kern="0">
                              <a:solidFill>
                                <a:srgbClr val="000000"/>
                              </a:solidFill>
                              <a:latin typeface="UTM Avo" panose="02040603050506020204" pitchFamily="18" charset="0"/>
                              <a:cs typeface="Times New Roman" panose="02020603050405020304" pitchFamily="18" charset="0"/>
                              <a:sym typeface="Arial"/>
                            </a:rPr>
                            <m:t>1</m:t>
                          </m:r>
                        </m:num>
                        <m:den>
                          <m:r>
                            <m:rPr>
                              <m:nor/>
                            </m:rPr>
                            <a:rPr lang="en-US" sz="2400" i="0" kern="0">
                              <a:solidFill>
                                <a:srgbClr val="000000"/>
                              </a:solidFill>
                              <a:latin typeface="UTM Avo" panose="02040603050506020204" pitchFamily="18" charset="0"/>
                              <a:ea typeface="Arial" panose="020B0604020202020204" pitchFamily="34" charset="0"/>
                              <a:cs typeface="Times New Roman" panose="02020603050405020304" pitchFamily="18" charset="0"/>
                              <a:sym typeface="Arial"/>
                            </a:rPr>
                            <m:t>2</m:t>
                          </m:r>
                        </m:den>
                      </m:f>
                    </m:oMath>
                  </m:oMathPara>
                </a14:m>
                <a:endParaRPr lang="en-US" sz="2400" dirty="0">
                  <a:solidFill>
                    <a:prstClr val="black"/>
                  </a:solidFill>
                  <a:latin typeface="UTM Avo" panose="02040603050506020204" pitchFamily="18" charset="0"/>
                  <a:cs typeface="Arial" panose="020B0604020202020204" pitchFamily="34" charset="0"/>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5371608" y="5724213"/>
                <a:ext cx="1147185" cy="868593"/>
              </a:xfrm>
              <a:prstGeom prst="rect">
                <a:avLst/>
              </a:prstGeom>
              <a:blipFill>
                <a:blip r:embed="rId7"/>
                <a:stretch>
                  <a:fillRect/>
                </a:stretch>
              </a:blipFill>
            </p:spPr>
            <p:txBody>
              <a:bodyPr/>
              <a:lstStyle/>
              <a:p>
                <a:r>
                  <a:rPr lang="en-US">
                    <a:noFill/>
                  </a:rPr>
                  <a:t> </a:t>
                </a:r>
              </a:p>
            </p:txBody>
          </p:sp>
        </mc:Fallback>
      </mc:AlternateContent>
      <p:pic>
        <p:nvPicPr>
          <p:cNvPr id="8" name="Picture 7" descr="11.png"/>
          <p:cNvPicPr>
            <a:picLocks noChangeAspect="1"/>
          </p:cNvPicPr>
          <p:nvPr/>
        </p:nvPicPr>
        <p:blipFill>
          <a:blip r:embed="rId6" cstate="print"/>
          <a:stretch>
            <a:fillRect/>
          </a:stretch>
        </p:blipFill>
        <p:spPr>
          <a:xfrm>
            <a:off x="10220121" y="4715043"/>
            <a:ext cx="838200" cy="120315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5809049" y="3514661"/>
                <a:ext cx="1111216" cy="9641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377"/>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cs typeface="Times New Roman" panose="02020603050405020304" pitchFamily="18" charset="0"/>
                              <a:sym typeface="Arial"/>
                            </a:rPr>
                          </m:ctrlPr>
                        </m:fPr>
                        <m:num>
                          <m:r>
                            <m:rPr>
                              <m:nor/>
                            </m:rPr>
                            <a:rPr lang="en-US" sz="2400" i="0" kern="0">
                              <a:solidFill>
                                <a:srgbClr val="000000"/>
                              </a:solidFill>
                              <a:latin typeface="UTM Avo" panose="02040603050506020204" pitchFamily="18" charset="0"/>
                              <a:cs typeface="Times New Roman" panose="02020603050405020304" pitchFamily="18" charset="0"/>
                              <a:sym typeface="Arial"/>
                            </a:rPr>
                            <m:t>4</m:t>
                          </m:r>
                        </m:num>
                        <m:den>
                          <m:r>
                            <m:rPr>
                              <m:nor/>
                            </m:rPr>
                            <a:rPr lang="en-US" sz="2400" i="0" kern="0">
                              <a:solidFill>
                                <a:srgbClr val="000000"/>
                              </a:solidFill>
                              <a:latin typeface="UTM Avo" panose="02040603050506020204" pitchFamily="18" charset="0"/>
                              <a:cs typeface="Times New Roman" panose="02020603050405020304" pitchFamily="18" charset="0"/>
                              <a:sym typeface="Arial"/>
                            </a:rPr>
                            <m:t>30</m:t>
                          </m:r>
                        </m:den>
                      </m:f>
                    </m:oMath>
                  </m:oMathPara>
                </a14:m>
                <a:endParaRPr lang="en-US" sz="2400" dirty="0">
                  <a:solidFill>
                    <a:prstClr val="black"/>
                  </a:solidFill>
                  <a:latin typeface="UTM Avo" panose="02040603050506020204" pitchFamily="18" charset="0"/>
                  <a:cs typeface="Arial" panose="020B0604020202020204" pitchFamily="34" charset="0"/>
                  <a:sym typeface="Arial"/>
                </a:endParaRPr>
              </a:p>
            </p:txBody>
          </p:sp>
        </mc:Choice>
        <mc:Fallback xmlns="">
          <p:sp>
            <p:nvSpPr>
              <p:cNvPr id="9" name="Rectangle 8"/>
              <p:cNvSpPr>
                <a:spLocks noRot="1" noChangeAspect="1" noMove="1" noResize="1" noEditPoints="1" noAdjustHandles="1" noChangeArrowheads="1" noChangeShapeType="1" noTextEdit="1"/>
              </p:cNvSpPr>
              <p:nvPr/>
            </p:nvSpPr>
            <p:spPr>
              <a:xfrm>
                <a:off x="5809049" y="3514661"/>
                <a:ext cx="1111216" cy="964191"/>
              </a:xfrm>
              <a:prstGeom prst="rect">
                <a:avLst/>
              </a:prstGeom>
              <a:blipFill>
                <a:blip r:embed="rId8"/>
                <a:stretch>
                  <a:fillRect/>
                </a:stretch>
              </a:blipFill>
            </p:spPr>
            <p:txBody>
              <a:bodyPr/>
              <a:lstStyle/>
              <a:p>
                <a:r>
                  <a:rPr lang="en-US">
                    <a:noFill/>
                  </a:rPr>
                  <a:t> </a:t>
                </a:r>
              </a:p>
            </p:txBody>
          </p:sp>
        </mc:Fallback>
      </mc:AlternateContent>
      <p:pic>
        <p:nvPicPr>
          <p:cNvPr id="10" name="Picture 9" descr="11.png"/>
          <p:cNvPicPr>
            <a:picLocks noChangeAspect="1"/>
          </p:cNvPicPr>
          <p:nvPr/>
        </p:nvPicPr>
        <p:blipFill>
          <a:blip r:embed="rId6" cstate="print"/>
          <a:stretch>
            <a:fillRect/>
          </a:stretch>
        </p:blipFill>
        <p:spPr>
          <a:xfrm>
            <a:off x="5731368" y="2293918"/>
            <a:ext cx="838200" cy="120315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9997073" y="5925312"/>
                <a:ext cx="1172603" cy="6024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377"/>
                <a14:m>
                  <m:oMathPara xmlns:m="http://schemas.openxmlformats.org/officeDocument/2006/math">
                    <m:oMathParaPr>
                      <m:jc m:val="centerGroup"/>
                    </m:oMathParaPr>
                    <m:oMath xmlns:m="http://schemas.openxmlformats.org/officeDocument/2006/math">
                      <m:r>
                        <m:rPr>
                          <m:nor/>
                        </m:rPr>
                        <a:rPr lang="en-US" sz="2400" i="0" kern="0">
                          <a:solidFill>
                            <a:prstClr val="black"/>
                          </a:solidFill>
                          <a:latin typeface="UTM Avo" panose="02040603050506020204" pitchFamily="18" charset="0"/>
                          <a:cs typeface="Times New Roman" panose="02020603050405020304" pitchFamily="18" charset="0"/>
                          <a:sym typeface="Arial"/>
                        </a:rPr>
                        <m:t>1</m:t>
                      </m:r>
                    </m:oMath>
                  </m:oMathPara>
                </a14:m>
                <a:endParaRPr lang="en-US" sz="2400" dirty="0">
                  <a:solidFill>
                    <a:prstClr val="black"/>
                  </a:solidFill>
                  <a:latin typeface="UTM Avo" panose="02040603050506020204" pitchFamily="18" charset="0"/>
                  <a:cs typeface="Arial" panose="020B0604020202020204" pitchFamily="34"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9997073" y="5925312"/>
                <a:ext cx="1172603" cy="602488"/>
              </a:xfrm>
              <a:prstGeom prst="rect">
                <a:avLst/>
              </a:prstGeom>
              <a:blipFill>
                <a:blip r:embed="rId9"/>
                <a:stretch>
                  <a:fillRect/>
                </a:stretch>
              </a:blipFill>
            </p:spPr>
            <p:txBody>
              <a:bodyPr/>
              <a:lstStyle/>
              <a:p>
                <a:r>
                  <a:rPr lang="en-US">
                    <a:noFill/>
                  </a:rPr>
                  <a:t> </a:t>
                </a:r>
              </a:p>
            </p:txBody>
          </p:sp>
        </mc:Fallback>
      </mc:AlternateContent>
      <p:pic>
        <p:nvPicPr>
          <p:cNvPr id="12" name="Picture 11" descr="11.png"/>
          <p:cNvPicPr>
            <a:picLocks noChangeAspect="1"/>
          </p:cNvPicPr>
          <p:nvPr/>
        </p:nvPicPr>
        <p:blipFill>
          <a:blip r:embed="rId6" cstate="print"/>
          <a:stretch>
            <a:fillRect/>
          </a:stretch>
        </p:blipFill>
        <p:spPr>
          <a:xfrm>
            <a:off x="9158873" y="2384237"/>
            <a:ext cx="838200" cy="1146363"/>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8901027" y="3564168"/>
                <a:ext cx="1319095" cy="9462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377"/>
                <a14:m>
                  <m:oMathPara xmlns:m="http://schemas.openxmlformats.org/officeDocument/2006/math">
                    <m:oMathParaPr>
                      <m:jc m:val="centerGroup"/>
                    </m:oMathParaPr>
                    <m:oMath xmlns:m="http://schemas.openxmlformats.org/officeDocument/2006/math">
                      <m:f>
                        <m:fPr>
                          <m:ctrlPr>
                            <a:rPr lang="en-US" sz="2400" i="1" kern="0">
                              <a:solidFill>
                                <a:srgbClr val="000000"/>
                              </a:solidFill>
                              <a:latin typeface="Cambria Math" panose="02040503050406030204" pitchFamily="18" charset="0"/>
                              <a:cs typeface="Times New Roman" panose="02020603050405020304" pitchFamily="18" charset="0"/>
                              <a:sym typeface="Arial"/>
                            </a:rPr>
                          </m:ctrlPr>
                        </m:fPr>
                        <m:num>
                          <m:r>
                            <m:rPr>
                              <m:nor/>
                            </m:rPr>
                            <a:rPr lang="en-US" sz="2400" i="0" kern="0">
                              <a:solidFill>
                                <a:srgbClr val="000000"/>
                              </a:solidFill>
                              <a:latin typeface="UTM Avo" panose="02040603050506020204" pitchFamily="18" charset="0"/>
                              <a:cs typeface="Times New Roman" panose="02020603050405020304" pitchFamily="18" charset="0"/>
                              <a:sym typeface="Arial"/>
                            </a:rPr>
                            <m:t>5</m:t>
                          </m:r>
                        </m:num>
                        <m:den>
                          <m:r>
                            <m:rPr>
                              <m:nor/>
                            </m:rPr>
                            <a:rPr lang="en-US" sz="2400" i="0" kern="0">
                              <a:solidFill>
                                <a:srgbClr val="000000"/>
                              </a:solidFill>
                              <a:latin typeface="UTM Avo" panose="02040603050506020204" pitchFamily="18" charset="0"/>
                              <a:cs typeface="Times New Roman" panose="02020603050405020304" pitchFamily="18" charset="0"/>
                              <a:sym typeface="Arial"/>
                            </a:rPr>
                            <m:t>30</m:t>
                          </m:r>
                        </m:den>
                      </m:f>
                    </m:oMath>
                  </m:oMathPara>
                </a14:m>
                <a:endParaRPr lang="en-US" sz="2400" dirty="0">
                  <a:solidFill>
                    <a:prstClr val="black"/>
                  </a:solidFill>
                  <a:latin typeface="UTM Avo" panose="02040603050506020204" pitchFamily="18" charset="0"/>
                  <a:cs typeface="Arial" panose="020B0604020202020204" pitchFamily="34" charset="0"/>
                  <a:sym typeface="Arial"/>
                </a:endParaRPr>
              </a:p>
            </p:txBody>
          </p:sp>
        </mc:Choice>
        <mc:Fallback xmlns="">
          <p:sp>
            <p:nvSpPr>
              <p:cNvPr id="13" name="Rectangle 12"/>
              <p:cNvSpPr>
                <a:spLocks noRot="1" noChangeAspect="1" noMove="1" noResize="1" noEditPoints="1" noAdjustHandles="1" noChangeArrowheads="1" noChangeShapeType="1" noTextEdit="1"/>
              </p:cNvSpPr>
              <p:nvPr/>
            </p:nvSpPr>
            <p:spPr>
              <a:xfrm>
                <a:off x="8901027" y="3564168"/>
                <a:ext cx="1319095" cy="946217"/>
              </a:xfrm>
              <a:prstGeom prst="rect">
                <a:avLst/>
              </a:prstGeom>
              <a:blipFill>
                <a:blip r:embed="rId10"/>
                <a:stretch>
                  <a:fillRect/>
                </a:stretch>
              </a:blipFill>
            </p:spPr>
            <p:txBody>
              <a:bodyPr/>
              <a:lstStyle/>
              <a:p>
                <a:r>
                  <a:rPr lang="en-US">
                    <a:noFill/>
                  </a:rPr>
                  <a:t> </a:t>
                </a:r>
              </a:p>
            </p:txBody>
          </p:sp>
        </mc:Fallback>
      </mc:AlternateContent>
      <p:pic>
        <p:nvPicPr>
          <p:cNvPr id="14" name="Picture 13" descr="Hình ảnh có liên quan"/>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24384" y="-80625"/>
            <a:ext cx="12106656" cy="224571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39724" y="236886"/>
            <a:ext cx="10475976" cy="1472711"/>
          </a:xfrm>
          <a:prstGeom prst="rect">
            <a:avLst/>
          </a:prstGeom>
          <a:noFill/>
        </p:spPr>
        <p:txBody>
          <a:bodyPr wrap="square" rtlCol="0">
            <a:spAutoFit/>
          </a:bodyPr>
          <a:lstStyle/>
          <a:p>
            <a:pPr algn="just" defTabSz="1219170">
              <a:lnSpc>
                <a:spcPct val="130000"/>
              </a:lnSpc>
              <a:spcBef>
                <a:spcPts val="800"/>
              </a:spcBef>
              <a:spcAft>
                <a:spcPts val="800"/>
              </a:spcAft>
              <a:buClr>
                <a:srgbClr val="000000"/>
              </a:buClr>
            </a:pPr>
            <a:r>
              <a:rPr lang="fr-FR" sz="2400" b="1"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Câu</a:t>
            </a:r>
            <a:r>
              <a:rPr lang="fr-FR" sz="2400" b="1"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3: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Gieo</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ngẫu</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nhiên</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một</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con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xúc</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xắc</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số</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lần</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đủ</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lớn</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thì</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xác</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suất</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thực</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nghiệm</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của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biến</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cố</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Mặt</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xuất</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hiện</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là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số</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nguyên</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tố</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rất</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gần</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với</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số</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 </a:t>
            </a:r>
            <a:r>
              <a:rPr lang="fr-FR" sz="2400" kern="0" dirty="0" err="1">
                <a:solidFill>
                  <a:prstClr val="white"/>
                </a:solidFill>
                <a:latin typeface="UTM Avo" panose="02040603050506020204" pitchFamily="18" charset="0"/>
                <a:ea typeface="Arial" panose="020B0604020202020204" pitchFamily="34" charset="0"/>
                <a:cs typeface="Arial" panose="020B0604020202020204" pitchFamily="34" charset="0"/>
                <a:sym typeface="Arial"/>
              </a:rPr>
              <a:t>nào</a:t>
            </a:r>
            <a:r>
              <a:rPr lang="fr-FR"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rPr>
              <a:t>?</a:t>
            </a:r>
            <a:endParaRPr lang="en-US" sz="2400" kern="0" dirty="0">
              <a:solidFill>
                <a:prstClr val="white"/>
              </a:solidFill>
              <a:latin typeface="UTM Avo" panose="02040603050506020204" pitchFamily="18" charset="0"/>
              <a:ea typeface="Arial" panose="020B0604020202020204" pitchFamily="34" charset="0"/>
              <a:cs typeface="Arial" panose="020B0604020202020204" pitchFamily="34" charset="0"/>
              <a:sym typeface="Arial"/>
            </a:endParaRPr>
          </a:p>
        </p:txBody>
      </p:sp>
      <p:pic>
        <p:nvPicPr>
          <p:cNvPr id="16" name="Picture 15" descr="12.png"/>
          <p:cNvPicPr>
            <a:picLocks noChangeAspect="1"/>
          </p:cNvPicPr>
          <p:nvPr/>
        </p:nvPicPr>
        <p:blipFill>
          <a:blip r:embed="rId13" cstate="print"/>
          <a:stretch>
            <a:fillRect/>
          </a:stretch>
        </p:blipFill>
        <p:spPr>
          <a:xfrm rot="3038657">
            <a:off x="2807095" y="3522894"/>
            <a:ext cx="959812" cy="959812"/>
          </a:xfrm>
          <a:prstGeom prst="rect">
            <a:avLst/>
          </a:prstGeom>
        </p:spPr>
      </p:pic>
      <p:pic>
        <p:nvPicPr>
          <p:cNvPr id="17" name="Picture 16" descr="12.png"/>
          <p:cNvPicPr>
            <a:picLocks noChangeAspect="1"/>
          </p:cNvPicPr>
          <p:nvPr/>
        </p:nvPicPr>
        <p:blipFill>
          <a:blip r:embed="rId14" cstate="print"/>
          <a:stretch>
            <a:fillRect/>
          </a:stretch>
        </p:blipFill>
        <p:spPr>
          <a:xfrm rot="3009738">
            <a:off x="2853756" y="3539557"/>
            <a:ext cx="914400" cy="914400"/>
          </a:xfrm>
          <a:prstGeom prst="rect">
            <a:avLst/>
          </a:prstGeom>
        </p:spPr>
      </p:pic>
      <p:pic>
        <p:nvPicPr>
          <p:cNvPr id="19" name="Picture 18" descr="12.png"/>
          <p:cNvPicPr>
            <a:picLocks noChangeAspect="1"/>
          </p:cNvPicPr>
          <p:nvPr/>
        </p:nvPicPr>
        <p:blipFill>
          <a:blip r:embed="rId14" cstate="print"/>
          <a:stretch>
            <a:fillRect/>
          </a:stretch>
        </p:blipFill>
        <p:spPr>
          <a:xfrm rot="3009738">
            <a:off x="2853756" y="3539556"/>
            <a:ext cx="914400" cy="914400"/>
          </a:xfrm>
          <a:prstGeom prst="rect">
            <a:avLst/>
          </a:prstGeom>
        </p:spPr>
      </p:pic>
      <p:sp>
        <p:nvSpPr>
          <p:cNvPr id="21" name="Rectangle 20"/>
          <p:cNvSpPr/>
          <p:nvPr/>
        </p:nvSpPr>
        <p:spPr>
          <a:xfrm>
            <a:off x="3505200" y="2514600"/>
            <a:ext cx="1334619" cy="48869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914377">
              <a:defRPr/>
            </a:pPr>
            <a:r>
              <a:rPr lang="en-US" sz="2400" dirty="0">
                <a:solidFill>
                  <a:prstClr val="black"/>
                </a:solidFill>
                <a:latin typeface="UTM Avo" panose="02040603050506020204" pitchFamily="18" charset="0"/>
                <a:cs typeface="Arial" panose="020B0604020202020204" pitchFamily="34" charset="0"/>
                <a:sym typeface="Arial"/>
              </a:rPr>
              <a:t>Sai </a:t>
            </a:r>
            <a:r>
              <a:rPr lang="en-US" sz="2400" dirty="0" err="1">
                <a:solidFill>
                  <a:prstClr val="black"/>
                </a:solidFill>
                <a:latin typeface="UTM Avo" panose="02040603050506020204" pitchFamily="18" charset="0"/>
                <a:cs typeface="Arial" panose="020B0604020202020204" pitchFamily="34" charset="0"/>
                <a:sym typeface="Arial"/>
              </a:rPr>
              <a:t>rồi</a:t>
            </a:r>
            <a:endParaRPr lang="en-US" sz="2400" dirty="0">
              <a:solidFill>
                <a:prstClr val="black"/>
              </a:solidFill>
              <a:latin typeface="UTM Avo" panose="02040603050506020204" pitchFamily="18" charset="0"/>
              <a:cs typeface="Arial" panose="020B0604020202020204" pitchFamily="34" charset="0"/>
              <a:sym typeface="Arial"/>
            </a:endParaRPr>
          </a:p>
        </p:txBody>
      </p:sp>
      <p:sp>
        <p:nvSpPr>
          <p:cNvPr id="22" name="Rounded Rectangle 21"/>
          <p:cNvSpPr/>
          <p:nvPr/>
        </p:nvSpPr>
        <p:spPr>
          <a:xfrm>
            <a:off x="3720607" y="4753901"/>
            <a:ext cx="1651000" cy="5334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914377">
              <a:defRPr/>
            </a:pPr>
            <a:r>
              <a:rPr lang="en-US" sz="2400" dirty="0" err="1">
                <a:solidFill>
                  <a:prstClr val="black"/>
                </a:solidFill>
                <a:latin typeface="UTM Avo" panose="02040603050506020204" pitchFamily="18" charset="0"/>
                <a:cs typeface="Arial" panose="020B0604020202020204" pitchFamily="34" charset="0"/>
                <a:sym typeface="Arial"/>
              </a:rPr>
              <a:t>Đúng</a:t>
            </a:r>
            <a:r>
              <a:rPr lang="en-US" sz="2400" dirty="0">
                <a:solidFill>
                  <a:prstClr val="black"/>
                </a:solidFill>
                <a:latin typeface="UTM Avo" panose="02040603050506020204" pitchFamily="18" charset="0"/>
                <a:cs typeface="Arial" panose="020B0604020202020204" pitchFamily="34" charset="0"/>
                <a:sym typeface="Arial"/>
              </a:rPr>
              <a:t> </a:t>
            </a:r>
            <a:r>
              <a:rPr lang="en-US" sz="2400" dirty="0" err="1">
                <a:solidFill>
                  <a:prstClr val="black"/>
                </a:solidFill>
                <a:latin typeface="UTM Avo" panose="02040603050506020204" pitchFamily="18" charset="0"/>
                <a:cs typeface="Arial" panose="020B0604020202020204" pitchFamily="34" charset="0"/>
                <a:sym typeface="Arial"/>
              </a:rPr>
              <a:t>rồi</a:t>
            </a:r>
            <a:endParaRPr lang="en-US" sz="2400" dirty="0">
              <a:solidFill>
                <a:prstClr val="black"/>
              </a:solidFill>
              <a:latin typeface="UTM Avo" panose="02040603050506020204" pitchFamily="18" charset="0"/>
              <a:cs typeface="Arial" panose="020B0604020202020204" pitchFamily="34" charset="0"/>
              <a:sym typeface="Arial"/>
            </a:endParaRPr>
          </a:p>
        </p:txBody>
      </p:sp>
      <p:sp>
        <p:nvSpPr>
          <p:cNvPr id="24" name="Rounded Rectangle 23"/>
          <p:cNvSpPr/>
          <p:nvPr/>
        </p:nvSpPr>
        <p:spPr>
          <a:xfrm>
            <a:off x="8269289" y="5300444"/>
            <a:ext cx="1444625"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377">
              <a:defRPr/>
            </a:pPr>
            <a:r>
              <a:rPr lang="en-US" sz="2400" dirty="0" err="1">
                <a:solidFill>
                  <a:prstClr val="black"/>
                </a:solidFill>
                <a:latin typeface="UTM Avo" panose="02040603050506020204" pitchFamily="18" charset="0"/>
                <a:cs typeface="Arial" panose="020B0604020202020204" pitchFamily="34" charset="0"/>
                <a:sym typeface="Arial"/>
              </a:rPr>
              <a:t>Sai</a:t>
            </a:r>
            <a:r>
              <a:rPr lang="en-US" sz="2400" dirty="0">
                <a:solidFill>
                  <a:prstClr val="black"/>
                </a:solidFill>
                <a:latin typeface="UTM Avo" panose="02040603050506020204" pitchFamily="18" charset="0"/>
                <a:cs typeface="Arial" panose="020B0604020202020204" pitchFamily="34" charset="0"/>
                <a:sym typeface="Arial"/>
              </a:rPr>
              <a:t> </a:t>
            </a:r>
            <a:r>
              <a:rPr lang="en-US" sz="2400" dirty="0" err="1">
                <a:solidFill>
                  <a:prstClr val="black"/>
                </a:solidFill>
                <a:latin typeface="UTM Avo" panose="02040603050506020204" pitchFamily="18" charset="0"/>
                <a:cs typeface="Arial" panose="020B0604020202020204" pitchFamily="34" charset="0"/>
                <a:sym typeface="Arial"/>
              </a:rPr>
              <a:t>rồi</a:t>
            </a:r>
            <a:endParaRPr lang="en-US" sz="2400" dirty="0">
              <a:solidFill>
                <a:prstClr val="black"/>
              </a:solidFill>
              <a:latin typeface="UTM Avo" panose="02040603050506020204" pitchFamily="18" charset="0"/>
              <a:cs typeface="Arial" panose="020B0604020202020204" pitchFamily="34" charset="0"/>
              <a:sym typeface="Arial"/>
            </a:endParaRPr>
          </a:p>
        </p:txBody>
      </p:sp>
      <p:pic>
        <p:nvPicPr>
          <p:cNvPr id="25" name="Picture 24" descr="12.png"/>
          <p:cNvPicPr>
            <a:picLocks noChangeAspect="1"/>
          </p:cNvPicPr>
          <p:nvPr/>
        </p:nvPicPr>
        <p:blipFill>
          <a:blip r:embed="rId14" cstate="print"/>
          <a:stretch>
            <a:fillRect/>
          </a:stretch>
        </p:blipFill>
        <p:spPr>
          <a:xfrm rot="3009738">
            <a:off x="2861244" y="3539557"/>
            <a:ext cx="914400" cy="914400"/>
          </a:xfrm>
          <a:prstGeom prst="rect">
            <a:avLst/>
          </a:prstGeom>
        </p:spPr>
      </p:pic>
      <p:sp>
        <p:nvSpPr>
          <p:cNvPr id="26" name="Rounded Rectangle 25"/>
          <p:cNvSpPr/>
          <p:nvPr/>
        </p:nvSpPr>
        <p:spPr>
          <a:xfrm>
            <a:off x="7303955" y="2797140"/>
            <a:ext cx="1348085"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914377">
              <a:defRPr/>
            </a:pPr>
            <a:r>
              <a:rPr lang="en-US" sz="2400" dirty="0" err="1">
                <a:solidFill>
                  <a:prstClr val="black"/>
                </a:solidFill>
                <a:latin typeface="UTM Avo" panose="02040603050506020204" pitchFamily="18" charset="0"/>
                <a:cs typeface="Arial" panose="020B0604020202020204" pitchFamily="34" charset="0"/>
                <a:sym typeface="Arial"/>
              </a:rPr>
              <a:t>Sai</a:t>
            </a:r>
            <a:r>
              <a:rPr lang="en-US" sz="2400" dirty="0">
                <a:solidFill>
                  <a:prstClr val="black"/>
                </a:solidFill>
                <a:latin typeface="UTM Avo" panose="02040603050506020204" pitchFamily="18" charset="0"/>
                <a:cs typeface="Arial" panose="020B0604020202020204" pitchFamily="34" charset="0"/>
                <a:sym typeface="Arial"/>
              </a:rPr>
              <a:t> </a:t>
            </a:r>
            <a:r>
              <a:rPr lang="en-US" sz="2400" dirty="0" err="1">
                <a:solidFill>
                  <a:prstClr val="black"/>
                </a:solidFill>
                <a:latin typeface="UTM Avo" panose="02040603050506020204" pitchFamily="18" charset="0"/>
                <a:cs typeface="Arial" panose="020B0604020202020204" pitchFamily="34" charset="0"/>
                <a:sym typeface="Arial"/>
              </a:rPr>
              <a:t>rồi</a:t>
            </a:r>
            <a:endParaRPr lang="en-US" sz="2400" dirty="0">
              <a:solidFill>
                <a:prstClr val="black"/>
              </a:solidFill>
              <a:latin typeface="UTM Avo" panose="02040603050506020204" pitchFamily="18" charset="0"/>
              <a:cs typeface="Arial" panose="020B0604020202020204" pitchFamily="34" charset="0"/>
              <a:sym typeface="Arial"/>
            </a:endParaRPr>
          </a:p>
        </p:txBody>
      </p:sp>
    </p:spTree>
    <p:extLst>
      <p:ext uri="{BB962C8B-B14F-4D97-AF65-F5344CB8AC3E}">
        <p14:creationId xmlns:p14="http://schemas.microsoft.com/office/powerpoint/2010/main" val="35721825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5347 0.00556 C 0.05347 0.00278 0.12613 0.10046 0.19922 0.1929 " pathEditMode="relative" rAng="0" ptsTypes="AA">
                                      <p:cBhvr>
                                        <p:cTn id="6" dur="2000" fill="hold"/>
                                        <p:tgtEl>
                                          <p:spTgt spid="16"/>
                                        </p:tgtEl>
                                        <p:attrNameLst>
                                          <p:attrName>ppt_x</p:attrName>
                                          <p:attrName>ppt_y</p:attrName>
                                        </p:attrNameLst>
                                      </p:cBhvr>
                                      <p:rCtr x="7283" y="9367"/>
                                    </p:animMotion>
                                  </p:childTnLst>
                                </p:cTn>
                              </p:par>
                            </p:childTnLst>
                          </p:cTn>
                        </p:par>
                        <p:par>
                          <p:cTn id="7" fill="hold">
                            <p:stCondLst>
                              <p:cond delay="2000"/>
                            </p:stCondLst>
                            <p:childTnLst>
                              <p:par>
                                <p:cTn id="8" presetID="47" presetClass="exit" presetSubtype="0" fill="hold" nodeType="afterEffect">
                                  <p:stCondLst>
                                    <p:cond delay="0"/>
                                  </p:stCondLst>
                                  <p:childTnLst>
                                    <p:animEffect transition="out" filter="fade">
                                      <p:cBhvr>
                                        <p:cTn id="9" dur="1000"/>
                                        <p:tgtEl>
                                          <p:spTgt spid="6"/>
                                        </p:tgtEl>
                                      </p:cBhvr>
                                    </p:animEffect>
                                    <p:anim calcmode="lin" valueType="num">
                                      <p:cBhvr>
                                        <p:cTn id="10" dur="1000"/>
                                        <p:tgtEl>
                                          <p:spTgt spid="6"/>
                                        </p:tgtEl>
                                        <p:attrNameLst>
                                          <p:attrName>ppt_x</p:attrName>
                                        </p:attrNameLst>
                                      </p:cBhvr>
                                      <p:tavLst>
                                        <p:tav tm="0">
                                          <p:val>
                                            <p:strVal val="ppt_x"/>
                                          </p:val>
                                        </p:tav>
                                        <p:tav tm="100000">
                                          <p:val>
                                            <p:strVal val="ppt_x"/>
                                          </p:val>
                                        </p:tav>
                                      </p:tavLst>
                                    </p:anim>
                                    <p:anim calcmode="lin" valueType="num">
                                      <p:cBhvr>
                                        <p:cTn id="11" dur="1000"/>
                                        <p:tgtEl>
                                          <p:spTgt spid="6"/>
                                        </p:tgtEl>
                                        <p:attrNameLst>
                                          <p:attrName>ppt_y</p:attrName>
                                        </p:attrNameLst>
                                      </p:cBhvr>
                                      <p:tavLst>
                                        <p:tav tm="0">
                                          <p:val>
                                            <p:strVal val="ppt_y"/>
                                          </p:val>
                                        </p:tav>
                                        <p:tav tm="100000">
                                          <p:val>
                                            <p:strVal val="ppt_y-.1"/>
                                          </p:val>
                                        </p:tav>
                                      </p:tavLst>
                                    </p:anim>
                                    <p:set>
                                      <p:cBhvr>
                                        <p:cTn id="12" dur="1" fill="hold">
                                          <p:stCondLst>
                                            <p:cond delay="999"/>
                                          </p:stCondLst>
                                        </p:cTn>
                                        <p:tgtEl>
                                          <p:spTgt spid="6"/>
                                        </p:tgtEl>
                                        <p:attrNameLst>
                                          <p:attrName>style.visibility</p:attrName>
                                        </p:attrNameLst>
                                      </p:cBhvr>
                                      <p:to>
                                        <p:strVal val="hidden"/>
                                      </p:to>
                                    </p:set>
                                  </p:childTnLst>
                                </p:cTn>
                              </p:par>
                              <p:par>
                                <p:cTn id="13" presetID="47" presetClass="exit" presetSubtype="0" fill="hold" grpId="0" nodeType="withEffect">
                                  <p:stCondLst>
                                    <p:cond delay="0"/>
                                  </p:stCondLst>
                                  <p:childTnLst>
                                    <p:animEffect transition="out" filter="fade">
                                      <p:cBhvr>
                                        <p:cTn id="14" dur="1000"/>
                                        <p:tgtEl>
                                          <p:spTgt spid="7"/>
                                        </p:tgtEl>
                                      </p:cBhvr>
                                    </p:animEffect>
                                    <p:anim calcmode="lin" valueType="num">
                                      <p:cBhvr>
                                        <p:cTn id="15" dur="1000"/>
                                        <p:tgtEl>
                                          <p:spTgt spid="7"/>
                                        </p:tgtEl>
                                        <p:attrNameLst>
                                          <p:attrName>ppt_x</p:attrName>
                                        </p:attrNameLst>
                                      </p:cBhvr>
                                      <p:tavLst>
                                        <p:tav tm="0">
                                          <p:val>
                                            <p:strVal val="ppt_x"/>
                                          </p:val>
                                        </p:tav>
                                        <p:tav tm="100000">
                                          <p:val>
                                            <p:strVal val="ppt_x"/>
                                          </p:val>
                                        </p:tav>
                                      </p:tavLst>
                                    </p:anim>
                                    <p:anim calcmode="lin" valueType="num">
                                      <p:cBhvr>
                                        <p:cTn id="16" dur="1000"/>
                                        <p:tgtEl>
                                          <p:spTgt spid="7"/>
                                        </p:tgtEl>
                                        <p:attrNameLst>
                                          <p:attrName>ppt_y</p:attrName>
                                        </p:attrNameLst>
                                      </p:cBhvr>
                                      <p:tavLst>
                                        <p:tav tm="0">
                                          <p:val>
                                            <p:strVal val="ppt_y"/>
                                          </p:val>
                                        </p:tav>
                                        <p:tav tm="100000">
                                          <p:val>
                                            <p:strVal val="ppt_y-.1"/>
                                          </p:val>
                                        </p:tav>
                                      </p:tavLst>
                                    </p:anim>
                                    <p:set>
                                      <p:cBhvr>
                                        <p:cTn id="17" dur="1" fill="hold">
                                          <p:stCondLst>
                                            <p:cond delay="999"/>
                                          </p:stCondLst>
                                        </p:cTn>
                                        <p:tgtEl>
                                          <p:spTgt spid="7"/>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par>
                                <p:cTn id="20" presetID="47" presetClass="exit" presetSubtype="0" fill="hold" nodeType="withEffect">
                                  <p:stCondLst>
                                    <p:cond delay="0"/>
                                  </p:stCondLst>
                                  <p:childTnLst>
                                    <p:animEffect transition="out" filter="fade">
                                      <p:cBhvr>
                                        <p:cTn id="21" dur="1000"/>
                                        <p:tgtEl>
                                          <p:spTgt spid="16"/>
                                        </p:tgtEl>
                                      </p:cBhvr>
                                    </p:animEffect>
                                    <p:anim calcmode="lin" valueType="num">
                                      <p:cBhvr>
                                        <p:cTn id="22" dur="1000"/>
                                        <p:tgtEl>
                                          <p:spTgt spid="16"/>
                                        </p:tgtEl>
                                        <p:attrNameLst>
                                          <p:attrName>ppt_x</p:attrName>
                                        </p:attrNameLst>
                                      </p:cBhvr>
                                      <p:tavLst>
                                        <p:tav tm="0">
                                          <p:val>
                                            <p:strVal val="ppt_x"/>
                                          </p:val>
                                        </p:tav>
                                        <p:tav tm="100000">
                                          <p:val>
                                            <p:strVal val="ppt_x"/>
                                          </p:val>
                                        </p:tav>
                                      </p:tavLst>
                                    </p:anim>
                                    <p:anim calcmode="lin" valueType="num">
                                      <p:cBhvr>
                                        <p:cTn id="23" dur="1000"/>
                                        <p:tgtEl>
                                          <p:spTgt spid="16"/>
                                        </p:tgtEl>
                                        <p:attrNameLst>
                                          <p:attrName>ppt_y</p:attrName>
                                        </p:attrNameLst>
                                      </p:cBhvr>
                                      <p:tavLst>
                                        <p:tav tm="0">
                                          <p:val>
                                            <p:strVal val="ppt_y"/>
                                          </p:val>
                                        </p:tav>
                                        <p:tav tm="100000">
                                          <p:val>
                                            <p:strVal val="ppt_y-.1"/>
                                          </p:val>
                                        </p:tav>
                                      </p:tavLst>
                                    </p:anim>
                                    <p:set>
                                      <p:cBhvr>
                                        <p:cTn id="2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2.22222E-6 3.95062E-6 C 2.22222E-6 -0.00016 0.09054 -0.08365 0.18194 -0.16713 " pathEditMode="relative" rAng="0" ptsTypes="AA">
                                      <p:cBhvr>
                                        <p:cTn id="29" dur="2000" fill="hold"/>
                                        <p:tgtEl>
                                          <p:spTgt spid="17"/>
                                        </p:tgtEl>
                                        <p:attrNameLst>
                                          <p:attrName>ppt_x</p:attrName>
                                          <p:attrName>ppt_y</p:attrName>
                                        </p:attrNameLst>
                                      </p:cBhvr>
                                      <p:rCtr x="9097" y="-8364"/>
                                    </p:animMotion>
                                  </p:childTnLst>
                                </p:cTn>
                              </p:par>
                            </p:childTnLst>
                          </p:cTn>
                        </p:par>
                        <p:par>
                          <p:cTn id="30" fill="hold">
                            <p:stCondLst>
                              <p:cond delay="2000"/>
                            </p:stCondLst>
                            <p:childTnLst>
                              <p:par>
                                <p:cTn id="31" presetID="3"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subTnLst>
                                    <p:audio>
                                      <p:cMediaNode>
                                        <p:cTn display="0" masterRel="sameClick">
                                          <p:stCondLst>
                                            <p:cond evt="begin" delay="0">
                                              <p:tn val="31"/>
                                            </p:cond>
                                          </p:stCondLst>
                                          <p:endCondLst>
                                            <p:cond evt="onStopAudio" delay="0">
                                              <p:tgtEl>
                                                <p:sldTgt/>
                                              </p:tgtEl>
                                            </p:cond>
                                          </p:endCondLst>
                                        </p:cTn>
                                        <p:tgtEl>
                                          <p:sndTgt r:embed="rId4" name="ohno.wav"/>
                                        </p:tgtEl>
                                      </p:cMediaNode>
                                    </p:audio>
                                  </p:subTnLst>
                                </p:cTn>
                              </p:par>
                              <p:par>
                                <p:cTn id="34" presetID="47" presetClass="exit" presetSubtype="0" fill="hold" nodeType="withEffect">
                                  <p:stCondLst>
                                    <p:cond delay="0"/>
                                  </p:stCondLst>
                                  <p:childTnLst>
                                    <p:animEffect transition="out" filter="fade">
                                      <p:cBhvr>
                                        <p:cTn id="35" dur="1000"/>
                                        <p:tgtEl>
                                          <p:spTgt spid="17"/>
                                        </p:tgtEl>
                                      </p:cBhvr>
                                    </p:animEffect>
                                    <p:anim calcmode="lin" valueType="num">
                                      <p:cBhvr>
                                        <p:cTn id="36" dur="1000"/>
                                        <p:tgtEl>
                                          <p:spTgt spid="17"/>
                                        </p:tgtEl>
                                        <p:attrNameLst>
                                          <p:attrName>ppt_x</p:attrName>
                                        </p:attrNameLst>
                                      </p:cBhvr>
                                      <p:tavLst>
                                        <p:tav tm="0">
                                          <p:val>
                                            <p:strVal val="ppt_x"/>
                                          </p:val>
                                        </p:tav>
                                        <p:tav tm="100000">
                                          <p:val>
                                            <p:strVal val="ppt_x"/>
                                          </p:val>
                                        </p:tav>
                                      </p:tavLst>
                                    </p:anim>
                                    <p:anim calcmode="lin" valueType="num">
                                      <p:cBhvr>
                                        <p:cTn id="37" dur="1000"/>
                                        <p:tgtEl>
                                          <p:spTgt spid="17"/>
                                        </p:tgtEl>
                                        <p:attrNameLst>
                                          <p:attrName>ppt_y</p:attrName>
                                        </p:attrNameLst>
                                      </p:cBhvr>
                                      <p:tavLst>
                                        <p:tav tm="0">
                                          <p:val>
                                            <p:strVal val="ppt_y"/>
                                          </p:val>
                                        </p:tav>
                                        <p:tav tm="100000">
                                          <p:val>
                                            <p:strVal val="ppt_y-.1"/>
                                          </p:val>
                                        </p:tav>
                                      </p:tavLst>
                                    </p:anim>
                                    <p:set>
                                      <p:cBhvr>
                                        <p:cTn id="3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63" presetClass="path" presetSubtype="0" accel="50000" decel="50000" fill="hold" nodeType="clickEffect">
                                  <p:stCondLst>
                                    <p:cond delay="0"/>
                                  </p:stCondLst>
                                  <p:childTnLst>
                                    <p:animMotion origin="layout" path="M 2.22222E-6 3.95062E-6 L 0.56467 0.16435 " pathEditMode="relative" rAng="0" ptsTypes="AA">
                                      <p:cBhvr>
                                        <p:cTn id="43" dur="2000" fill="hold"/>
                                        <p:tgtEl>
                                          <p:spTgt spid="19"/>
                                        </p:tgtEl>
                                        <p:attrNameLst>
                                          <p:attrName>ppt_x</p:attrName>
                                          <p:attrName>ppt_y</p:attrName>
                                        </p:attrNameLst>
                                      </p:cBhvr>
                                      <p:rCtr x="28229" y="8210"/>
                                    </p:animMotion>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ohno.wav"/>
                                        </p:tgtEl>
                                      </p:cMediaNode>
                                    </p:audio>
                                  </p:subTnLst>
                                </p:cTn>
                              </p:par>
                              <p:par>
                                <p:cTn id="47" presetID="47" presetClass="exit" presetSubtype="0" fill="hold"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12"/>
                    </p:tgtEl>
                  </p:cond>
                </p:stCondLst>
                <p:endSync evt="end" delay="0">
                  <p:rtn val="all"/>
                </p:endSync>
                <p:childTnLst>
                  <p:par>
                    <p:cTn id="53" fill="hold">
                      <p:stCondLst>
                        <p:cond delay="0"/>
                      </p:stCondLst>
                      <p:childTnLst>
                        <p:par>
                          <p:cTn id="54" fill="hold">
                            <p:stCondLst>
                              <p:cond delay="0"/>
                            </p:stCondLst>
                            <p:childTnLst>
                              <p:par>
                                <p:cTn id="55" presetID="63" presetClass="path" presetSubtype="0" accel="50000" decel="50000" fill="hold" nodeType="clickEffect">
                                  <p:stCondLst>
                                    <p:cond delay="0"/>
                                  </p:stCondLst>
                                  <p:childTnLst>
                                    <p:animMotion origin="layout" path="M -2.22222E-6 3.95062E-6 L 0.46597 -0.14707 " pathEditMode="relative" rAng="0" ptsTypes="AA">
                                      <p:cBhvr>
                                        <p:cTn id="56" dur="2000" fill="hold"/>
                                        <p:tgtEl>
                                          <p:spTgt spid="25"/>
                                        </p:tgtEl>
                                        <p:attrNameLst>
                                          <p:attrName>ppt_x</p:attrName>
                                          <p:attrName>ppt_y</p:attrName>
                                        </p:attrNameLst>
                                      </p:cBhvr>
                                      <p:rCtr x="23299" y="-7361"/>
                                    </p:animMotion>
                                  </p:childTnLst>
                                </p:cTn>
                              </p:par>
                            </p:childTnLst>
                          </p:cTn>
                        </p:par>
                        <p:par>
                          <p:cTn id="57" fill="hold">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4" name="ohno.wav"/>
                                        </p:tgtEl>
                                      </p:cMediaNode>
                                    </p:audio>
                                  </p:subTnLst>
                                </p:cTn>
                              </p:par>
                              <p:par>
                                <p:cTn id="60" presetID="47" presetClass="exit" presetSubtype="0" fill="hold" nodeType="withEffect">
                                  <p:stCondLst>
                                    <p:cond delay="0"/>
                                  </p:stCondLst>
                                  <p:childTnLst>
                                    <p:animEffect transition="out" filter="fade">
                                      <p:cBhvr>
                                        <p:cTn id="61" dur="1000"/>
                                        <p:tgtEl>
                                          <p:spTgt spid="25"/>
                                        </p:tgtEl>
                                      </p:cBhvr>
                                    </p:animEffect>
                                    <p:anim calcmode="lin" valueType="num">
                                      <p:cBhvr>
                                        <p:cTn id="62" dur="1000"/>
                                        <p:tgtEl>
                                          <p:spTgt spid="25"/>
                                        </p:tgtEl>
                                        <p:attrNameLst>
                                          <p:attrName>ppt_x</p:attrName>
                                        </p:attrNameLst>
                                      </p:cBhvr>
                                      <p:tavLst>
                                        <p:tav tm="0">
                                          <p:val>
                                            <p:strVal val="ppt_x"/>
                                          </p:val>
                                        </p:tav>
                                        <p:tav tm="100000">
                                          <p:val>
                                            <p:strVal val="ppt_x"/>
                                          </p:val>
                                        </p:tav>
                                      </p:tavLst>
                                    </p:anim>
                                    <p:anim calcmode="lin" valueType="num">
                                      <p:cBhvr>
                                        <p:cTn id="63" dur="1000"/>
                                        <p:tgtEl>
                                          <p:spTgt spid="25"/>
                                        </p:tgtEl>
                                        <p:attrNameLst>
                                          <p:attrName>ppt_y</p:attrName>
                                        </p:attrNameLst>
                                      </p:cBhvr>
                                      <p:tavLst>
                                        <p:tav tm="0">
                                          <p:val>
                                            <p:strVal val="ppt_y"/>
                                          </p:val>
                                        </p:tav>
                                        <p:tav tm="100000">
                                          <p:val>
                                            <p:strVal val="ppt_y-.1"/>
                                          </p:val>
                                        </p:tav>
                                      </p:tavLst>
                                    </p:anim>
                                    <p:set>
                                      <p:cBhvr>
                                        <p:cTn id="64"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7" grpId="0" animBg="1"/>
      <p:bldP spid="21" grpId="0" animBg="1"/>
      <p:bldP spid="22" grpId="0" animBg="1"/>
      <p:bldP spid="24"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Google Shape;1910;p36">
            <a:extLst>
              <a:ext uri="{FF2B5EF4-FFF2-40B4-BE49-F238E27FC236}">
                <a16:creationId xmlns:a16="http://schemas.microsoft.com/office/drawing/2014/main" id="{4B07E44C-A1B6-DAF0-3D2E-6FBEED2E8B54}"/>
              </a:ext>
            </a:extLst>
          </p:cNvPr>
          <p:cNvSpPr txBox="1">
            <a:spLocks/>
          </p:cNvSpPr>
          <p:nvPr/>
        </p:nvSpPr>
        <p:spPr>
          <a:xfrm>
            <a:off x="2314734" y="2538123"/>
            <a:ext cx="8484597"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2400"/>
              <a:buFont typeface="Delius"/>
              <a:buNone/>
              <a:defRPr sz="2400" b="1" i="0" u="none" strike="noStrike" cap="none">
                <a:solidFill>
                  <a:schemeClr val="accent6"/>
                </a:solidFill>
                <a:latin typeface="Delius"/>
                <a:ea typeface="Delius"/>
                <a:cs typeface="Delius"/>
                <a:sym typeface="Delius"/>
              </a:defRPr>
            </a:lvl1pPr>
            <a:lvl2pPr marL="914400" marR="0" lvl="1" indent="-317500" algn="l" rtl="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sym typeface="Delius"/>
              </a:defRPr>
            </a:lvl2pPr>
            <a:lvl3pPr marL="1371600" marR="0" lvl="2" indent="-317500" algn="l" rtl="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sym typeface="Delius"/>
              </a:defRPr>
            </a:lvl3pPr>
            <a:lvl4pPr marL="1828800" marR="0" lvl="3" indent="-317500" algn="l" rtl="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sym typeface="Delius"/>
              </a:defRPr>
            </a:lvl4pPr>
            <a:lvl5pPr marL="2286000" marR="0" lvl="4" indent="-317500" algn="l" rtl="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sym typeface="Delius"/>
              </a:defRPr>
            </a:lvl5pPr>
            <a:lvl6pPr marL="2743200" marR="0" lvl="5" indent="-317500" algn="l" rtl="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sym typeface="Delius"/>
              </a:defRPr>
            </a:lvl6pPr>
            <a:lvl7pPr marL="3200400" marR="0" lvl="6" indent="-317500" algn="l" rtl="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sym typeface="Delius"/>
              </a:defRPr>
            </a:lvl7pPr>
            <a:lvl8pPr marL="3657600" marR="0" lvl="7" indent="-317500" algn="l" rtl="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sym typeface="Delius"/>
              </a:defRPr>
            </a:lvl8pPr>
            <a:lvl9pPr marL="4114800" marR="0" lvl="8" indent="-317500" algn="l" rtl="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sym typeface="Delius"/>
              </a:defRPr>
            </a:lvl9pPr>
          </a:lstStyle>
          <a:p>
            <a:pPr marL="0" marR="0" lvl="0" indent="0" algn="just" defTabSz="914400" rtl="0" eaLnBrk="1" fontAlgn="auto" latinLnBrk="0" hangingPunct="1">
              <a:lnSpc>
                <a:spcPct val="150000"/>
              </a:lnSpc>
              <a:spcBef>
                <a:spcPts val="0"/>
              </a:spcBef>
              <a:spcAft>
                <a:spcPts val="0"/>
              </a:spcAft>
              <a:buClr>
                <a:srgbClr val="333333"/>
              </a:buClr>
              <a:buSzPts val="2400"/>
              <a:buFont typeface="Delius"/>
              <a:buNone/>
              <a:tabLst/>
              <a:defRPr/>
            </a:pPr>
            <a:r>
              <a:rPr lang="vi-VN" kern="100" dirty="0">
                <a:solidFill>
                  <a:schemeClr val="tx1"/>
                </a:solidFill>
                <a:latin typeface="UTM Avo" panose="02040603050506020204" pitchFamily="18" charset="0"/>
                <a:ea typeface="Calibri" panose="020F0502020204030204" pitchFamily="34" charset="0"/>
                <a:cs typeface="Times New Roman" panose="02020603050405020304" pitchFamily="18" charset="0"/>
              </a:rPr>
              <a:t>Xác suất thực nghiệm của một biến cố trong trò chơi tung đồng xu</a:t>
            </a:r>
          </a:p>
        </p:txBody>
      </p:sp>
      <p:grpSp>
        <p:nvGrpSpPr>
          <p:cNvPr id="34" name="Google Shape;1911;p36">
            <a:extLst>
              <a:ext uri="{FF2B5EF4-FFF2-40B4-BE49-F238E27FC236}">
                <a16:creationId xmlns:a16="http://schemas.microsoft.com/office/drawing/2014/main" id="{4706E561-E7B5-2D67-F4B7-365B8E7C8B71}"/>
              </a:ext>
            </a:extLst>
          </p:cNvPr>
          <p:cNvGrpSpPr/>
          <p:nvPr/>
        </p:nvGrpSpPr>
        <p:grpSpPr>
          <a:xfrm rot="635347">
            <a:off x="1261228" y="2032782"/>
            <a:ext cx="832463" cy="815653"/>
            <a:chOff x="4954259" y="1138378"/>
            <a:chExt cx="616622" cy="610761"/>
          </a:xfrm>
        </p:grpSpPr>
        <p:sp>
          <p:nvSpPr>
            <p:cNvPr id="35" name="Google Shape;1912;p36">
              <a:extLst>
                <a:ext uri="{FF2B5EF4-FFF2-40B4-BE49-F238E27FC236}">
                  <a16:creationId xmlns:a16="http://schemas.microsoft.com/office/drawing/2014/main" id="{21366CE6-ACC0-9B57-0539-45D9CACEFBF2}"/>
                </a:ext>
              </a:extLst>
            </p:cNvPr>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rgbClr val="FFDD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6" name="Google Shape;1913;p36">
              <a:extLst>
                <a:ext uri="{FF2B5EF4-FFF2-40B4-BE49-F238E27FC236}">
                  <a16:creationId xmlns:a16="http://schemas.microsoft.com/office/drawing/2014/main" id="{0C72088A-76C9-3D3B-9BF8-9707474A1B54}"/>
                </a:ext>
              </a:extLst>
            </p:cNvPr>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7" name="Google Shape;1914;p36">
              <a:extLst>
                <a:ext uri="{FF2B5EF4-FFF2-40B4-BE49-F238E27FC236}">
                  <a16:creationId xmlns:a16="http://schemas.microsoft.com/office/drawing/2014/main" id="{9BDEE40B-EDA8-D3EC-4AF7-BDDAB87171A6}"/>
                </a:ext>
              </a:extLst>
            </p:cNvPr>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8" name="Google Shape;1915;p36">
              <a:extLst>
                <a:ext uri="{FF2B5EF4-FFF2-40B4-BE49-F238E27FC236}">
                  <a16:creationId xmlns:a16="http://schemas.microsoft.com/office/drawing/2014/main" id="{C0423D85-434E-2935-A947-649336D83873}"/>
                </a:ext>
              </a:extLst>
            </p:cNvPr>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39" name="Google Shape;1916;p36">
              <a:extLst>
                <a:ext uri="{FF2B5EF4-FFF2-40B4-BE49-F238E27FC236}">
                  <a16:creationId xmlns:a16="http://schemas.microsoft.com/office/drawing/2014/main" id="{EDE05AC1-E4B4-E69F-8000-C7254B4AECE9}"/>
                </a:ext>
              </a:extLst>
            </p:cNvPr>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40" name="Google Shape;1922;p36">
            <a:extLst>
              <a:ext uri="{FF2B5EF4-FFF2-40B4-BE49-F238E27FC236}">
                <a16:creationId xmlns:a16="http://schemas.microsoft.com/office/drawing/2014/main" id="{C20621B7-FC05-CAB2-693E-B28EDB68B64A}"/>
              </a:ext>
            </a:extLst>
          </p:cNvPr>
          <p:cNvSpPr txBox="1">
            <a:spLocks/>
          </p:cNvSpPr>
          <p:nvPr/>
        </p:nvSpPr>
        <p:spPr>
          <a:xfrm>
            <a:off x="1378857" y="2192142"/>
            <a:ext cx="667909"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a:buNone/>
              <a:defRPr sz="2400" b="1" i="0" u="none" strike="noStrike" cap="none">
                <a:solidFill>
                  <a:schemeClr val="accent2"/>
                </a:solidFill>
                <a:latin typeface="Delius"/>
                <a:ea typeface="Delius"/>
                <a:cs typeface="Delius"/>
                <a:sym typeface="Delius"/>
              </a:defRPr>
            </a:lvl1pPr>
            <a:lvl2pPr marR="0" lvl="1"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2pPr>
            <a:lvl3pPr marR="0" lvl="2"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3pPr>
            <a:lvl4pPr marR="0" lvl="3"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4pPr>
            <a:lvl5pPr marR="0" lvl="4"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5pPr>
            <a:lvl6pPr marR="0" lvl="5"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6pPr>
            <a:lvl7pPr marR="0" lvl="6"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7pPr>
            <a:lvl8pPr marR="0" lvl="7"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8pPr>
            <a:lvl9pPr marR="0" lvl="8"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9pPr>
          </a:lstStyle>
          <a:p>
            <a:pPr marL="0" marR="0" lvl="0" indent="0" algn="ctr" defTabSz="914400" rtl="0" eaLnBrk="1" fontAlgn="auto" latinLnBrk="0" hangingPunct="1">
              <a:lnSpc>
                <a:spcPct val="150000"/>
              </a:lnSpc>
              <a:spcBef>
                <a:spcPts val="0"/>
              </a:spcBef>
              <a:spcAft>
                <a:spcPts val="0"/>
              </a:spcAft>
              <a:buClr>
                <a:srgbClr val="333333"/>
              </a:buClr>
              <a:buSzPts val="3000"/>
              <a:buFont typeface="Delius"/>
              <a:buNone/>
              <a:tabLst/>
              <a:defRPr/>
            </a:pPr>
            <a:r>
              <a:rPr kumimoji="0" lang="en-US" sz="2800" b="1" i="0" u="none" strike="noStrike" kern="0" cap="none" spc="0" normalizeH="0" baseline="0" noProof="0" dirty="0">
                <a:ln>
                  <a:noFill/>
                </a:ln>
                <a:solidFill>
                  <a:srgbClr val="0082C6">
                    <a:lumMod val="50000"/>
                  </a:srgbClr>
                </a:solidFill>
                <a:effectLst/>
                <a:uLnTx/>
                <a:uFillTx/>
                <a:latin typeface="UTM Avo" panose="02040603050506020204" pitchFamily="18" charset="0"/>
                <a:sym typeface="Delius"/>
              </a:rPr>
              <a:t>I</a:t>
            </a:r>
          </a:p>
        </p:txBody>
      </p:sp>
      <p:grpSp>
        <p:nvGrpSpPr>
          <p:cNvPr id="41" name="Google Shape;1928;p36">
            <a:extLst>
              <a:ext uri="{FF2B5EF4-FFF2-40B4-BE49-F238E27FC236}">
                <a16:creationId xmlns:a16="http://schemas.microsoft.com/office/drawing/2014/main" id="{2AA8F78C-7CD9-0151-0D00-E9809552D76D}"/>
              </a:ext>
            </a:extLst>
          </p:cNvPr>
          <p:cNvGrpSpPr/>
          <p:nvPr/>
        </p:nvGrpSpPr>
        <p:grpSpPr>
          <a:xfrm rot="635347">
            <a:off x="1261228" y="3216412"/>
            <a:ext cx="832463" cy="815653"/>
            <a:chOff x="4954259" y="1138378"/>
            <a:chExt cx="616622" cy="610761"/>
          </a:xfrm>
        </p:grpSpPr>
        <p:sp>
          <p:nvSpPr>
            <p:cNvPr id="42" name="Google Shape;1929;p36">
              <a:extLst>
                <a:ext uri="{FF2B5EF4-FFF2-40B4-BE49-F238E27FC236}">
                  <a16:creationId xmlns:a16="http://schemas.microsoft.com/office/drawing/2014/main" id="{4BFA5C7B-1440-1D92-08A1-87632CF636FE}"/>
                </a:ext>
              </a:extLst>
            </p:cNvPr>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rgbClr val="FFDD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3" name="Google Shape;1930;p36">
              <a:extLst>
                <a:ext uri="{FF2B5EF4-FFF2-40B4-BE49-F238E27FC236}">
                  <a16:creationId xmlns:a16="http://schemas.microsoft.com/office/drawing/2014/main" id="{F15298FD-3FA2-4B75-D67A-F8EA79876CD6}"/>
                </a:ext>
              </a:extLst>
            </p:cNvPr>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4" name="Google Shape;1931;p36">
              <a:extLst>
                <a:ext uri="{FF2B5EF4-FFF2-40B4-BE49-F238E27FC236}">
                  <a16:creationId xmlns:a16="http://schemas.microsoft.com/office/drawing/2014/main" id="{78F0F397-9107-4C70-EFBD-BA29196227B6}"/>
                </a:ext>
              </a:extLst>
            </p:cNvPr>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5" name="Google Shape;1932;p36">
              <a:extLst>
                <a:ext uri="{FF2B5EF4-FFF2-40B4-BE49-F238E27FC236}">
                  <a16:creationId xmlns:a16="http://schemas.microsoft.com/office/drawing/2014/main" id="{076240CF-FF58-7CF1-6C51-1CF0709C1FC9}"/>
                </a:ext>
              </a:extLst>
            </p:cNvPr>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46" name="Google Shape;1933;p36">
              <a:extLst>
                <a:ext uri="{FF2B5EF4-FFF2-40B4-BE49-F238E27FC236}">
                  <a16:creationId xmlns:a16="http://schemas.microsoft.com/office/drawing/2014/main" id="{12D82F4D-DE17-E9C9-705F-B76F6F74B553}"/>
                </a:ext>
              </a:extLst>
            </p:cNvPr>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47" name="Google Shape;1934;p36">
            <a:extLst>
              <a:ext uri="{FF2B5EF4-FFF2-40B4-BE49-F238E27FC236}">
                <a16:creationId xmlns:a16="http://schemas.microsoft.com/office/drawing/2014/main" id="{C1998ACF-EE92-9EC2-AD30-C742BE638D91}"/>
              </a:ext>
            </a:extLst>
          </p:cNvPr>
          <p:cNvSpPr txBox="1">
            <a:spLocks/>
          </p:cNvSpPr>
          <p:nvPr/>
        </p:nvSpPr>
        <p:spPr>
          <a:xfrm>
            <a:off x="1331128" y="3334018"/>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a:buNone/>
              <a:defRPr sz="2400" b="1" i="0" u="none" strike="noStrike" cap="none">
                <a:solidFill>
                  <a:schemeClr val="accent2"/>
                </a:solidFill>
                <a:latin typeface="Delius"/>
                <a:ea typeface="Delius"/>
                <a:cs typeface="Delius"/>
                <a:sym typeface="Delius"/>
              </a:defRPr>
            </a:lvl1pPr>
            <a:lvl2pPr marR="0" lvl="1"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2pPr>
            <a:lvl3pPr marR="0" lvl="2"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3pPr>
            <a:lvl4pPr marR="0" lvl="3"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4pPr>
            <a:lvl5pPr marR="0" lvl="4"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5pPr>
            <a:lvl6pPr marR="0" lvl="5"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6pPr>
            <a:lvl7pPr marR="0" lvl="6"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7pPr>
            <a:lvl8pPr marR="0" lvl="7"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8pPr>
            <a:lvl9pPr marR="0" lvl="8"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9pPr>
          </a:lstStyle>
          <a:p>
            <a:pPr marL="0" marR="0" lvl="0" indent="0" algn="ctr" defTabSz="914400" rtl="0" eaLnBrk="1" fontAlgn="auto" latinLnBrk="0" hangingPunct="1">
              <a:lnSpc>
                <a:spcPct val="150000"/>
              </a:lnSpc>
              <a:spcBef>
                <a:spcPts val="0"/>
              </a:spcBef>
              <a:spcAft>
                <a:spcPts val="0"/>
              </a:spcAft>
              <a:buClr>
                <a:srgbClr val="333333"/>
              </a:buClr>
              <a:buSzPts val="3000"/>
              <a:buFont typeface="Delius"/>
              <a:buNone/>
              <a:tabLst/>
              <a:defRPr/>
            </a:pPr>
            <a:r>
              <a:rPr kumimoji="0" lang="en-US" sz="2800" b="1" i="0" u="none" strike="noStrike" kern="0" cap="none" spc="0" normalizeH="0" baseline="0" noProof="0">
                <a:ln>
                  <a:noFill/>
                </a:ln>
                <a:solidFill>
                  <a:srgbClr val="0082C6">
                    <a:lumMod val="50000"/>
                  </a:srgbClr>
                </a:solidFill>
                <a:effectLst/>
                <a:uLnTx/>
                <a:uFillTx/>
                <a:latin typeface="UTM Avo" panose="02040603050506020204" pitchFamily="18" charset="0"/>
                <a:sym typeface="Delius"/>
              </a:rPr>
              <a:t>II</a:t>
            </a:r>
            <a:endParaRPr kumimoji="0" lang="en-US" sz="2800" b="1" i="0" u="none" strike="noStrike" kern="0" cap="none" spc="0" normalizeH="0" baseline="0" noProof="0" dirty="0">
              <a:ln>
                <a:noFill/>
              </a:ln>
              <a:solidFill>
                <a:srgbClr val="0082C6">
                  <a:lumMod val="50000"/>
                </a:srgbClr>
              </a:solidFill>
              <a:effectLst/>
              <a:uLnTx/>
              <a:uFillTx/>
              <a:latin typeface="UTM Avo" panose="02040603050506020204" pitchFamily="18" charset="0"/>
              <a:sym typeface="Delius"/>
            </a:endParaRPr>
          </a:p>
        </p:txBody>
      </p:sp>
      <p:sp>
        <p:nvSpPr>
          <p:cNvPr id="48" name="Google Shape;1910;p36">
            <a:extLst>
              <a:ext uri="{FF2B5EF4-FFF2-40B4-BE49-F238E27FC236}">
                <a16:creationId xmlns:a16="http://schemas.microsoft.com/office/drawing/2014/main" id="{E1B69B26-4DD7-BF81-6B62-B9C798D6FD7D}"/>
              </a:ext>
            </a:extLst>
          </p:cNvPr>
          <p:cNvSpPr txBox="1">
            <a:spLocks/>
          </p:cNvSpPr>
          <p:nvPr/>
        </p:nvSpPr>
        <p:spPr>
          <a:xfrm>
            <a:off x="2343848" y="3765131"/>
            <a:ext cx="8517024"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lang="en-US"/>
            </a:defPPr>
            <a:lvl1pPr marR="0" lvl="0" indent="0" algn="just" fontAlgn="auto">
              <a:lnSpc>
                <a:spcPct val="100000"/>
              </a:lnSpc>
              <a:spcBef>
                <a:spcPts val="0"/>
              </a:spcBef>
              <a:spcAft>
                <a:spcPts val="0"/>
              </a:spcAft>
              <a:buClr>
                <a:srgbClr val="333333"/>
              </a:buClr>
              <a:buSzPts val="2400"/>
              <a:buFont typeface="Delius"/>
              <a:buNone/>
              <a:tabLst/>
              <a:defRPr sz="2400" b="1" i="0" u="none" strike="noStrike" kern="100" cap="none">
                <a:latin typeface="UTM Avo" panose="02040603050506020204" pitchFamily="18" charset="0"/>
                <a:ea typeface="Calibri" panose="020F0502020204030204" pitchFamily="34" charset="0"/>
                <a:cs typeface="Times New Roman" panose="02020603050405020304" pitchFamily="18" charset="0"/>
              </a:defRPr>
            </a:lvl1pPr>
            <a:lvl2pPr marL="914400" marR="0" lvl="1" indent="-31750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defRPr>
            </a:lvl2pPr>
            <a:lvl3pPr marL="1371600" marR="0" lvl="2" indent="-31750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defRPr>
            </a:lvl3pPr>
            <a:lvl4pPr marL="1828800" marR="0" lvl="3" indent="-31750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defRPr>
            </a:lvl4pPr>
            <a:lvl5pPr marL="2286000" marR="0" lvl="4" indent="-31750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defRPr>
            </a:lvl5pPr>
            <a:lvl6pPr marL="2743200" marR="0" lvl="5" indent="-31750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defRPr>
            </a:lvl6pPr>
            <a:lvl7pPr marL="3200400" marR="0" lvl="6" indent="-31750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defRPr>
            </a:lvl7pPr>
            <a:lvl8pPr marL="3657600" marR="0" lvl="7" indent="-31750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defRPr>
            </a:lvl8pPr>
            <a:lvl9pPr marL="4114800" marR="0" lvl="8" indent="-31750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defRPr>
            </a:lvl9pPr>
          </a:lstStyle>
          <a:p>
            <a:pPr>
              <a:lnSpc>
                <a:spcPct val="150000"/>
              </a:lnSpc>
            </a:pPr>
            <a:r>
              <a:rPr lang="vi-VN" dirty="0">
                <a:sym typeface="Delius"/>
              </a:rPr>
              <a:t>Xác suất thực nghiệm của một biến cố trong trò chơi gieo xúc xắc</a:t>
            </a:r>
            <a:endParaRPr lang="en-US" dirty="0">
              <a:sym typeface="Delius"/>
            </a:endParaRPr>
          </a:p>
        </p:txBody>
      </p:sp>
      <p:grpSp>
        <p:nvGrpSpPr>
          <p:cNvPr id="49" name="Google Shape;1928;p36">
            <a:extLst>
              <a:ext uri="{FF2B5EF4-FFF2-40B4-BE49-F238E27FC236}">
                <a16:creationId xmlns:a16="http://schemas.microsoft.com/office/drawing/2014/main" id="{B57FFFC9-A422-2AA4-3445-BC66A613C430}"/>
              </a:ext>
            </a:extLst>
          </p:cNvPr>
          <p:cNvGrpSpPr/>
          <p:nvPr/>
        </p:nvGrpSpPr>
        <p:grpSpPr>
          <a:xfrm rot="635347">
            <a:off x="1318937" y="4572375"/>
            <a:ext cx="832463" cy="815653"/>
            <a:chOff x="4954259" y="1138378"/>
            <a:chExt cx="616622" cy="610761"/>
          </a:xfrm>
        </p:grpSpPr>
        <p:sp>
          <p:nvSpPr>
            <p:cNvPr id="50" name="Google Shape;1929;p36">
              <a:extLst>
                <a:ext uri="{FF2B5EF4-FFF2-40B4-BE49-F238E27FC236}">
                  <a16:creationId xmlns:a16="http://schemas.microsoft.com/office/drawing/2014/main" id="{1D248DB7-F967-566A-D6F7-A8343B4238AE}"/>
                </a:ext>
              </a:extLst>
            </p:cNvPr>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rgbClr val="FFDD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1" name="Google Shape;1930;p36">
              <a:extLst>
                <a:ext uri="{FF2B5EF4-FFF2-40B4-BE49-F238E27FC236}">
                  <a16:creationId xmlns:a16="http://schemas.microsoft.com/office/drawing/2014/main" id="{5DCEEC27-E05A-EFDB-A545-14EF9B038131}"/>
                </a:ext>
              </a:extLst>
            </p:cNvPr>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2" name="Google Shape;1931;p36">
              <a:extLst>
                <a:ext uri="{FF2B5EF4-FFF2-40B4-BE49-F238E27FC236}">
                  <a16:creationId xmlns:a16="http://schemas.microsoft.com/office/drawing/2014/main" id="{61FC54A0-75B3-6E53-25FB-6E47C9216CB4}"/>
                </a:ext>
              </a:extLst>
            </p:cNvPr>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3" name="Google Shape;1932;p36">
              <a:extLst>
                <a:ext uri="{FF2B5EF4-FFF2-40B4-BE49-F238E27FC236}">
                  <a16:creationId xmlns:a16="http://schemas.microsoft.com/office/drawing/2014/main" id="{81D0E05A-AB76-6107-66C3-7567EA9C2369}"/>
                </a:ext>
              </a:extLst>
            </p:cNvPr>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54" name="Google Shape;1933;p36">
              <a:extLst>
                <a:ext uri="{FF2B5EF4-FFF2-40B4-BE49-F238E27FC236}">
                  <a16:creationId xmlns:a16="http://schemas.microsoft.com/office/drawing/2014/main" id="{0BCE6719-7C0E-E00E-9E36-60B8A342ED93}"/>
                </a:ext>
              </a:extLst>
            </p:cNvPr>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5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55" name="Google Shape;1934;p36">
            <a:extLst>
              <a:ext uri="{FF2B5EF4-FFF2-40B4-BE49-F238E27FC236}">
                <a16:creationId xmlns:a16="http://schemas.microsoft.com/office/drawing/2014/main" id="{D03A8B04-6B0A-CE58-F1D8-715AF1C7D793}"/>
              </a:ext>
            </a:extLst>
          </p:cNvPr>
          <p:cNvSpPr txBox="1">
            <a:spLocks/>
          </p:cNvSpPr>
          <p:nvPr/>
        </p:nvSpPr>
        <p:spPr>
          <a:xfrm>
            <a:off x="1396788" y="4759436"/>
            <a:ext cx="7347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a:buNone/>
              <a:defRPr sz="2400" b="1" i="0" u="none" strike="noStrike" cap="none">
                <a:solidFill>
                  <a:schemeClr val="accent2"/>
                </a:solidFill>
                <a:latin typeface="Delius"/>
                <a:ea typeface="Delius"/>
                <a:cs typeface="Delius"/>
                <a:sym typeface="Delius"/>
              </a:defRPr>
            </a:lvl1pPr>
            <a:lvl2pPr marR="0" lvl="1"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2pPr>
            <a:lvl3pPr marR="0" lvl="2"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3pPr>
            <a:lvl4pPr marR="0" lvl="3"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4pPr>
            <a:lvl5pPr marR="0" lvl="4"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5pPr>
            <a:lvl6pPr marR="0" lvl="5"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6pPr>
            <a:lvl7pPr marR="0" lvl="6"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7pPr>
            <a:lvl8pPr marR="0" lvl="7"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8pPr>
            <a:lvl9pPr marR="0" lvl="8" algn="ctr" rtl="0">
              <a:lnSpc>
                <a:spcPct val="100000"/>
              </a:lnSpc>
              <a:spcBef>
                <a:spcPts val="0"/>
              </a:spcBef>
              <a:spcAft>
                <a:spcPts val="0"/>
              </a:spcAft>
              <a:buClr>
                <a:schemeClr val="dk1"/>
              </a:buClr>
              <a:buSzPts val="3000"/>
              <a:buFont typeface="Delius"/>
              <a:buNone/>
              <a:defRPr sz="3000" b="1" i="0" u="none" strike="noStrike" cap="none">
                <a:solidFill>
                  <a:schemeClr val="dk1"/>
                </a:solidFill>
                <a:latin typeface="Delius"/>
                <a:ea typeface="Delius"/>
                <a:cs typeface="Delius"/>
                <a:sym typeface="Delius"/>
              </a:defRPr>
            </a:lvl9pPr>
          </a:lstStyle>
          <a:p>
            <a:pPr marL="0" marR="0" lvl="0" indent="0" algn="ctr" defTabSz="914400" rtl="0" eaLnBrk="1" fontAlgn="auto" latinLnBrk="0" hangingPunct="1">
              <a:lnSpc>
                <a:spcPct val="150000"/>
              </a:lnSpc>
              <a:spcBef>
                <a:spcPts val="0"/>
              </a:spcBef>
              <a:spcAft>
                <a:spcPts val="0"/>
              </a:spcAft>
              <a:buClr>
                <a:srgbClr val="333333"/>
              </a:buClr>
              <a:buSzPts val="3000"/>
              <a:buFont typeface="Delius"/>
              <a:buNone/>
              <a:tabLst/>
              <a:defRPr/>
            </a:pPr>
            <a:r>
              <a:rPr kumimoji="0" lang="en-US" sz="2800" b="1" i="0" u="none" strike="noStrike" kern="0" cap="none" spc="0" normalizeH="0" baseline="0" noProof="0">
                <a:ln>
                  <a:noFill/>
                </a:ln>
                <a:solidFill>
                  <a:srgbClr val="0082C6">
                    <a:lumMod val="50000"/>
                  </a:srgbClr>
                </a:solidFill>
                <a:effectLst/>
                <a:uLnTx/>
                <a:uFillTx/>
                <a:latin typeface="UTM Avo" panose="02040603050506020204" pitchFamily="18" charset="0"/>
                <a:sym typeface="Delius"/>
              </a:rPr>
              <a:t>III</a:t>
            </a:r>
            <a:endParaRPr kumimoji="0" lang="en-US" sz="2800" b="1" i="0" u="none" strike="noStrike" kern="0" cap="none" spc="0" normalizeH="0" baseline="0" noProof="0" dirty="0">
              <a:ln>
                <a:noFill/>
              </a:ln>
              <a:solidFill>
                <a:srgbClr val="0082C6">
                  <a:lumMod val="50000"/>
                </a:srgbClr>
              </a:solidFill>
              <a:effectLst/>
              <a:uLnTx/>
              <a:uFillTx/>
              <a:latin typeface="UTM Avo" panose="02040603050506020204" pitchFamily="18" charset="0"/>
              <a:sym typeface="Delius"/>
            </a:endParaRPr>
          </a:p>
        </p:txBody>
      </p:sp>
      <p:sp>
        <p:nvSpPr>
          <p:cNvPr id="56" name="Google Shape;1910;p36">
            <a:extLst>
              <a:ext uri="{FF2B5EF4-FFF2-40B4-BE49-F238E27FC236}">
                <a16:creationId xmlns:a16="http://schemas.microsoft.com/office/drawing/2014/main" id="{062EA355-89FE-9361-25A8-C9AACC8B7D21}"/>
              </a:ext>
            </a:extLst>
          </p:cNvPr>
          <p:cNvSpPr txBox="1">
            <a:spLocks/>
          </p:cNvSpPr>
          <p:nvPr/>
        </p:nvSpPr>
        <p:spPr>
          <a:xfrm>
            <a:off x="2397691" y="5531165"/>
            <a:ext cx="8443299" cy="484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RPr lang="en-US"/>
            </a:defPPr>
            <a:lvl1pPr marR="0" lvl="0" indent="0" algn="just" fontAlgn="auto">
              <a:lnSpc>
                <a:spcPct val="100000"/>
              </a:lnSpc>
              <a:spcBef>
                <a:spcPts val="0"/>
              </a:spcBef>
              <a:spcAft>
                <a:spcPts val="0"/>
              </a:spcAft>
              <a:buClr>
                <a:srgbClr val="333333"/>
              </a:buClr>
              <a:buSzPts val="2400"/>
              <a:buFont typeface="Delius"/>
              <a:buNone/>
              <a:tabLst/>
              <a:defRPr sz="2400" b="1" i="0" u="none" strike="noStrike" kern="100" cap="none">
                <a:latin typeface="UTM Avo" panose="02040603050506020204" pitchFamily="18" charset="0"/>
                <a:ea typeface="Calibri" panose="020F0502020204030204" pitchFamily="34" charset="0"/>
                <a:cs typeface="Times New Roman" panose="02020603050405020304" pitchFamily="18" charset="0"/>
              </a:defRPr>
            </a:lvl1pPr>
            <a:lvl2pPr marL="914400" marR="0" lvl="1" indent="-31750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defRPr>
            </a:lvl2pPr>
            <a:lvl3pPr marL="1371600" marR="0" lvl="2" indent="-31750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defRPr>
            </a:lvl3pPr>
            <a:lvl4pPr marL="1828800" marR="0" lvl="3" indent="-31750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defRPr>
            </a:lvl4pPr>
            <a:lvl5pPr marL="2286000" marR="0" lvl="4" indent="-31750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defRPr>
            </a:lvl5pPr>
            <a:lvl6pPr marL="2743200" marR="0" lvl="5" indent="-31750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defRPr>
            </a:lvl6pPr>
            <a:lvl7pPr marL="3200400" marR="0" lvl="6" indent="-31750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defRPr>
            </a:lvl7pPr>
            <a:lvl8pPr marL="3657600" marR="0" lvl="7" indent="-31750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defRPr>
            </a:lvl8pPr>
            <a:lvl9pPr marL="4114800" marR="0" lvl="8" indent="-317500">
              <a:lnSpc>
                <a:spcPct val="100000"/>
              </a:lnSpc>
              <a:spcBef>
                <a:spcPts val="0"/>
              </a:spcBef>
              <a:spcAft>
                <a:spcPts val="0"/>
              </a:spcAft>
              <a:buClr>
                <a:schemeClr val="dk1"/>
              </a:buClr>
              <a:buSzPts val="2400"/>
              <a:buFont typeface="Delius"/>
              <a:buNone/>
              <a:defRPr sz="2400" b="1" i="0" u="none" strike="noStrike" cap="none">
                <a:solidFill>
                  <a:schemeClr val="dk1"/>
                </a:solidFill>
                <a:latin typeface="Delius"/>
                <a:ea typeface="Delius"/>
                <a:cs typeface="Delius"/>
              </a:defRPr>
            </a:lvl9pPr>
          </a:lstStyle>
          <a:p>
            <a:pPr>
              <a:lnSpc>
                <a:spcPct val="150000"/>
              </a:lnSpc>
            </a:pPr>
            <a:r>
              <a:rPr lang="vi-VN" dirty="0">
                <a:sym typeface="Delius"/>
              </a:rPr>
              <a:t>Xác suất thực nghiệm của một biến cố trong trò chơi chọn ngẫu nhiên một đối tượng từ một nhóm đối tượng</a:t>
            </a:r>
            <a:endParaRPr lang="en-US" dirty="0">
              <a:sym typeface="Delius"/>
            </a:endParaRPr>
          </a:p>
        </p:txBody>
      </p:sp>
    </p:spTree>
    <p:extLst>
      <p:ext uri="{BB962C8B-B14F-4D97-AF65-F5344CB8AC3E}">
        <p14:creationId xmlns:p14="http://schemas.microsoft.com/office/powerpoint/2010/main" val="32092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par>
                                <p:cTn id="8" presetID="14" presetClass="entr" presetSubtype="1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13" dur="500"/>
                                        <p:tgtEl>
                                          <p:spTgt spid="33">
                                            <p:txEl>
                                              <p:pRg st="0" end="0"/>
                                            </p:txEl>
                                          </p:spTgt>
                                        </p:tgtEl>
                                      </p:cBhvr>
                                    </p:animEffect>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anim calcmode="lin" valueType="num">
                                      <p:cBhvr>
                                        <p:cTn id="18" dur="500" fill="hold"/>
                                        <p:tgtEl>
                                          <p:spTgt spid="47"/>
                                        </p:tgtEl>
                                        <p:attrNameLst>
                                          <p:attrName>ppt_x</p:attrName>
                                        </p:attrNameLst>
                                      </p:cBhvr>
                                      <p:tavLst>
                                        <p:tav tm="0">
                                          <p:val>
                                            <p:strVal val="#ppt_x"/>
                                          </p:val>
                                        </p:tav>
                                        <p:tav tm="100000">
                                          <p:val>
                                            <p:strVal val="#ppt_x"/>
                                          </p:val>
                                        </p:tav>
                                      </p:tavLst>
                                    </p:anim>
                                    <p:anim calcmode="lin" valueType="num">
                                      <p:cBhvr>
                                        <p:cTn id="19" dur="500" fill="hold"/>
                                        <p:tgtEl>
                                          <p:spTgt spid="4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anim calcmode="lin" valueType="num">
                                      <p:cBhvr>
                                        <p:cTn id="23" dur="500" fill="hold"/>
                                        <p:tgtEl>
                                          <p:spTgt spid="41"/>
                                        </p:tgtEl>
                                        <p:attrNameLst>
                                          <p:attrName>ppt_x</p:attrName>
                                        </p:attrNameLst>
                                      </p:cBhvr>
                                      <p:tavLst>
                                        <p:tav tm="0">
                                          <p:val>
                                            <p:strVal val="#ppt_x"/>
                                          </p:val>
                                        </p:tav>
                                        <p:tav tm="100000">
                                          <p:val>
                                            <p:strVal val="#ppt_x"/>
                                          </p:val>
                                        </p:tav>
                                      </p:tavLst>
                                    </p:anim>
                                    <p:anim calcmode="lin" valueType="num">
                                      <p:cBhvr>
                                        <p:cTn id="24" dur="500" fill="hold"/>
                                        <p:tgtEl>
                                          <p:spTgt spid="4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8">
                                            <p:txEl>
                                              <p:pRg st="0" end="0"/>
                                            </p:txEl>
                                          </p:spTgt>
                                        </p:tgtEl>
                                        <p:attrNameLst>
                                          <p:attrName>style.visibility</p:attrName>
                                        </p:attrNameLst>
                                      </p:cBhvr>
                                      <p:to>
                                        <p:strVal val="visible"/>
                                      </p:to>
                                    </p:set>
                                    <p:animEffect transition="in" filter="fade">
                                      <p:cBhvr>
                                        <p:cTn id="27" dur="500"/>
                                        <p:tgtEl>
                                          <p:spTgt spid="48">
                                            <p:txEl>
                                              <p:pRg st="0" end="0"/>
                                            </p:txEl>
                                          </p:spTgt>
                                        </p:tgtEl>
                                      </p:cBhvr>
                                    </p:animEffect>
                                    <p:anim calcmode="lin" valueType="num">
                                      <p:cBhvr>
                                        <p:cTn id="28"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29"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randombar(horizontal)">
                                      <p:cBhvr>
                                        <p:cTn id="33" dur="500"/>
                                        <p:tgtEl>
                                          <p:spTgt spid="55"/>
                                        </p:tgtEl>
                                      </p:cBhvr>
                                    </p:animEffect>
                                  </p:childTnLst>
                                </p:cTn>
                              </p:par>
                              <p:par>
                                <p:cTn id="34" presetID="14" presetClass="entr" presetSubtype="10" fill="hold"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randombar(horizontal)">
                                      <p:cBhvr>
                                        <p:cTn id="36" dur="500"/>
                                        <p:tgtEl>
                                          <p:spTgt spid="49"/>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56">
                                            <p:txEl>
                                              <p:pRg st="0" end="0"/>
                                            </p:txEl>
                                          </p:spTgt>
                                        </p:tgtEl>
                                        <p:attrNameLst>
                                          <p:attrName>style.visibility</p:attrName>
                                        </p:attrNameLst>
                                      </p:cBhvr>
                                      <p:to>
                                        <p:strVal val="visible"/>
                                      </p:to>
                                    </p:set>
                                    <p:animEffect transition="in" filter="randombar(horizontal)">
                                      <p:cBhvr>
                                        <p:cTn id="39" dur="5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40" grpId="0"/>
      <p:bldP spid="47" grpId="0"/>
      <p:bldP spid="48" grpId="0" build="p"/>
      <p:bldP spid="55" grpId="0"/>
      <p:bldP spid="5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oogle Shape;2039;p38">
            <a:extLst>
              <a:ext uri="{FF2B5EF4-FFF2-40B4-BE49-F238E27FC236}">
                <a16:creationId xmlns:a16="http://schemas.microsoft.com/office/drawing/2014/main" id="{4A099744-E9C9-A458-917C-170B012A9552}"/>
              </a:ext>
            </a:extLst>
          </p:cNvPr>
          <p:cNvGrpSpPr/>
          <p:nvPr/>
        </p:nvGrpSpPr>
        <p:grpSpPr>
          <a:xfrm rot="635329">
            <a:off x="5086135" y="1582669"/>
            <a:ext cx="1208177" cy="1133623"/>
            <a:chOff x="4954259" y="1138378"/>
            <a:chExt cx="616622" cy="610761"/>
          </a:xfrm>
        </p:grpSpPr>
        <p:sp>
          <p:nvSpPr>
            <p:cNvPr id="8" name="Google Shape;2040;p38">
              <a:extLst>
                <a:ext uri="{FF2B5EF4-FFF2-40B4-BE49-F238E27FC236}">
                  <a16:creationId xmlns:a16="http://schemas.microsoft.com/office/drawing/2014/main" id="{4DF27F93-C5FF-FD3D-B5FB-757B7B51410F}"/>
                </a:ext>
              </a:extLst>
            </p:cNvPr>
            <p:cNvSpPr/>
            <p:nvPr/>
          </p:nvSpPr>
          <p:spPr>
            <a:xfrm>
              <a:off x="4954259" y="1138378"/>
              <a:ext cx="616622" cy="610761"/>
            </a:xfrm>
            <a:custGeom>
              <a:avLst/>
              <a:gdLst/>
              <a:ahLst/>
              <a:cxnLst/>
              <a:rect l="l" t="t" r="r" b="b"/>
              <a:pathLst>
                <a:path w="17042" h="16880" extrusionOk="0">
                  <a:moveTo>
                    <a:pt x="7895" y="1"/>
                  </a:moveTo>
                  <a:cubicBezTo>
                    <a:pt x="7830" y="1"/>
                    <a:pt x="7764" y="5"/>
                    <a:pt x="7697" y="14"/>
                  </a:cubicBezTo>
                  <a:cubicBezTo>
                    <a:pt x="7649" y="7"/>
                    <a:pt x="7602" y="4"/>
                    <a:pt x="7556" y="4"/>
                  </a:cubicBezTo>
                  <a:cubicBezTo>
                    <a:pt x="7253" y="4"/>
                    <a:pt x="6984" y="138"/>
                    <a:pt x="6741" y="310"/>
                  </a:cubicBezTo>
                  <a:cubicBezTo>
                    <a:pt x="6395" y="541"/>
                    <a:pt x="6131" y="854"/>
                    <a:pt x="5917" y="1200"/>
                  </a:cubicBezTo>
                  <a:cubicBezTo>
                    <a:pt x="5488" y="1826"/>
                    <a:pt x="5192" y="2502"/>
                    <a:pt x="4945" y="3227"/>
                  </a:cubicBezTo>
                  <a:cubicBezTo>
                    <a:pt x="4780" y="3689"/>
                    <a:pt x="4648" y="4167"/>
                    <a:pt x="4500" y="4661"/>
                  </a:cubicBezTo>
                  <a:cubicBezTo>
                    <a:pt x="4450" y="4843"/>
                    <a:pt x="4351" y="4941"/>
                    <a:pt x="4170" y="4991"/>
                  </a:cubicBezTo>
                  <a:cubicBezTo>
                    <a:pt x="3791" y="5106"/>
                    <a:pt x="3428" y="5222"/>
                    <a:pt x="3066" y="5337"/>
                  </a:cubicBezTo>
                  <a:cubicBezTo>
                    <a:pt x="2373" y="5584"/>
                    <a:pt x="1714" y="5914"/>
                    <a:pt x="1137" y="6375"/>
                  </a:cubicBezTo>
                  <a:cubicBezTo>
                    <a:pt x="907" y="6573"/>
                    <a:pt x="676" y="6787"/>
                    <a:pt x="495" y="7035"/>
                  </a:cubicBezTo>
                  <a:cubicBezTo>
                    <a:pt x="17" y="7694"/>
                    <a:pt x="0" y="8452"/>
                    <a:pt x="445" y="9128"/>
                  </a:cubicBezTo>
                  <a:cubicBezTo>
                    <a:pt x="808" y="9704"/>
                    <a:pt x="1302" y="10116"/>
                    <a:pt x="1912" y="10380"/>
                  </a:cubicBezTo>
                  <a:cubicBezTo>
                    <a:pt x="2406" y="10644"/>
                    <a:pt x="2901" y="10891"/>
                    <a:pt x="3362" y="11138"/>
                  </a:cubicBezTo>
                  <a:cubicBezTo>
                    <a:pt x="3511" y="11880"/>
                    <a:pt x="3643" y="12589"/>
                    <a:pt x="3791" y="13297"/>
                  </a:cubicBezTo>
                  <a:cubicBezTo>
                    <a:pt x="3873" y="13627"/>
                    <a:pt x="3989" y="13924"/>
                    <a:pt x="4088" y="14237"/>
                  </a:cubicBezTo>
                  <a:cubicBezTo>
                    <a:pt x="4252" y="14978"/>
                    <a:pt x="4598" y="15638"/>
                    <a:pt x="5109" y="16198"/>
                  </a:cubicBezTo>
                  <a:cubicBezTo>
                    <a:pt x="5530" y="16653"/>
                    <a:pt x="6021" y="16880"/>
                    <a:pt x="6561" y="16880"/>
                  </a:cubicBezTo>
                  <a:cubicBezTo>
                    <a:pt x="6804" y="16880"/>
                    <a:pt x="7057" y="16834"/>
                    <a:pt x="7318" y="16742"/>
                  </a:cubicBezTo>
                  <a:cubicBezTo>
                    <a:pt x="7878" y="16544"/>
                    <a:pt x="8356" y="16214"/>
                    <a:pt x="8735" y="15769"/>
                  </a:cubicBezTo>
                  <a:cubicBezTo>
                    <a:pt x="9098" y="15341"/>
                    <a:pt x="9411" y="14879"/>
                    <a:pt x="9757" y="14434"/>
                  </a:cubicBezTo>
                  <a:cubicBezTo>
                    <a:pt x="9823" y="14336"/>
                    <a:pt x="9922" y="14253"/>
                    <a:pt x="9988" y="14187"/>
                  </a:cubicBezTo>
                  <a:cubicBezTo>
                    <a:pt x="10696" y="14484"/>
                    <a:pt x="11356" y="14797"/>
                    <a:pt x="12048" y="15044"/>
                  </a:cubicBezTo>
                  <a:cubicBezTo>
                    <a:pt x="12460" y="15193"/>
                    <a:pt x="12888" y="15292"/>
                    <a:pt x="13333" y="15324"/>
                  </a:cubicBezTo>
                  <a:cubicBezTo>
                    <a:pt x="13412" y="15329"/>
                    <a:pt x="13489" y="15332"/>
                    <a:pt x="13565" y="15332"/>
                  </a:cubicBezTo>
                  <a:cubicBezTo>
                    <a:pt x="14259" y="15332"/>
                    <a:pt x="14856" y="15114"/>
                    <a:pt x="15212" y="14402"/>
                  </a:cubicBezTo>
                  <a:cubicBezTo>
                    <a:pt x="15311" y="14237"/>
                    <a:pt x="15443" y="14072"/>
                    <a:pt x="15492" y="13907"/>
                  </a:cubicBezTo>
                  <a:cubicBezTo>
                    <a:pt x="15641" y="13347"/>
                    <a:pt x="15756" y="12786"/>
                    <a:pt x="15707" y="12193"/>
                  </a:cubicBezTo>
                  <a:cubicBezTo>
                    <a:pt x="15624" y="11287"/>
                    <a:pt x="15377" y="10413"/>
                    <a:pt x="15015" y="9589"/>
                  </a:cubicBezTo>
                  <a:cubicBezTo>
                    <a:pt x="14932" y="9408"/>
                    <a:pt x="14817" y="9259"/>
                    <a:pt x="14833" y="9029"/>
                  </a:cubicBezTo>
                  <a:cubicBezTo>
                    <a:pt x="14965" y="8880"/>
                    <a:pt x="15113" y="8732"/>
                    <a:pt x="15245" y="8567"/>
                  </a:cubicBezTo>
                  <a:cubicBezTo>
                    <a:pt x="15740" y="8007"/>
                    <a:pt x="16234" y="7430"/>
                    <a:pt x="16564" y="6738"/>
                  </a:cubicBezTo>
                  <a:cubicBezTo>
                    <a:pt x="16729" y="6375"/>
                    <a:pt x="16893" y="6013"/>
                    <a:pt x="16926" y="5601"/>
                  </a:cubicBezTo>
                  <a:cubicBezTo>
                    <a:pt x="17042" y="4546"/>
                    <a:pt x="16597" y="3920"/>
                    <a:pt x="15773" y="3573"/>
                  </a:cubicBezTo>
                  <a:cubicBezTo>
                    <a:pt x="15377" y="3409"/>
                    <a:pt x="14965" y="3310"/>
                    <a:pt x="14537" y="3310"/>
                  </a:cubicBezTo>
                  <a:cubicBezTo>
                    <a:pt x="14075" y="3326"/>
                    <a:pt x="13614" y="3326"/>
                    <a:pt x="13152" y="3359"/>
                  </a:cubicBezTo>
                  <a:cubicBezTo>
                    <a:pt x="12740" y="3376"/>
                    <a:pt x="12312" y="3442"/>
                    <a:pt x="11883" y="3491"/>
                  </a:cubicBezTo>
                  <a:cubicBezTo>
                    <a:pt x="11751" y="3310"/>
                    <a:pt x="11636" y="3128"/>
                    <a:pt x="11504" y="2964"/>
                  </a:cubicBezTo>
                  <a:cubicBezTo>
                    <a:pt x="11092" y="2453"/>
                    <a:pt x="10696" y="1942"/>
                    <a:pt x="10284" y="1431"/>
                  </a:cubicBezTo>
                  <a:cubicBezTo>
                    <a:pt x="9938" y="1019"/>
                    <a:pt x="9526" y="673"/>
                    <a:pt x="9065" y="393"/>
                  </a:cubicBezTo>
                  <a:cubicBezTo>
                    <a:pt x="8693" y="178"/>
                    <a:pt x="8321" y="1"/>
                    <a:pt x="7895" y="1"/>
                  </a:cubicBezTo>
                  <a:close/>
                </a:path>
              </a:pathLst>
            </a:custGeom>
            <a:solidFill>
              <a:srgbClr val="FFDD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9" name="Google Shape;2041;p38">
              <a:extLst>
                <a:ext uri="{FF2B5EF4-FFF2-40B4-BE49-F238E27FC236}">
                  <a16:creationId xmlns:a16="http://schemas.microsoft.com/office/drawing/2014/main" id="{E6E1FB5D-36F1-7DCD-C4C0-CABE1088D5D2}"/>
                </a:ext>
              </a:extLst>
            </p:cNvPr>
            <p:cNvSpPr/>
            <p:nvPr/>
          </p:nvSpPr>
          <p:spPr>
            <a:xfrm>
              <a:off x="4954259" y="1138487"/>
              <a:ext cx="278497" cy="375502"/>
            </a:xfrm>
            <a:custGeom>
              <a:avLst/>
              <a:gdLst/>
              <a:ahLst/>
              <a:cxnLst/>
              <a:rect l="l" t="t" r="r" b="b"/>
              <a:pathLst>
                <a:path w="7697" h="10378" extrusionOk="0">
                  <a:moveTo>
                    <a:pt x="7556" y="1"/>
                  </a:moveTo>
                  <a:cubicBezTo>
                    <a:pt x="7253" y="1"/>
                    <a:pt x="6984" y="135"/>
                    <a:pt x="6741" y="307"/>
                  </a:cubicBezTo>
                  <a:cubicBezTo>
                    <a:pt x="6395" y="538"/>
                    <a:pt x="6131" y="851"/>
                    <a:pt x="5917" y="1197"/>
                  </a:cubicBezTo>
                  <a:cubicBezTo>
                    <a:pt x="5488" y="1823"/>
                    <a:pt x="5192" y="2499"/>
                    <a:pt x="4945" y="3224"/>
                  </a:cubicBezTo>
                  <a:cubicBezTo>
                    <a:pt x="4780" y="3686"/>
                    <a:pt x="4648" y="4164"/>
                    <a:pt x="4500" y="4658"/>
                  </a:cubicBezTo>
                  <a:cubicBezTo>
                    <a:pt x="4450" y="4840"/>
                    <a:pt x="4351" y="4938"/>
                    <a:pt x="4170" y="4988"/>
                  </a:cubicBezTo>
                  <a:cubicBezTo>
                    <a:pt x="3791" y="5103"/>
                    <a:pt x="3428" y="5219"/>
                    <a:pt x="3066" y="5334"/>
                  </a:cubicBezTo>
                  <a:cubicBezTo>
                    <a:pt x="2373" y="5581"/>
                    <a:pt x="1714" y="5911"/>
                    <a:pt x="1137" y="6372"/>
                  </a:cubicBezTo>
                  <a:cubicBezTo>
                    <a:pt x="907" y="6570"/>
                    <a:pt x="676" y="6784"/>
                    <a:pt x="495" y="7032"/>
                  </a:cubicBezTo>
                  <a:cubicBezTo>
                    <a:pt x="17" y="7691"/>
                    <a:pt x="0" y="8449"/>
                    <a:pt x="445" y="9125"/>
                  </a:cubicBezTo>
                  <a:cubicBezTo>
                    <a:pt x="808" y="9701"/>
                    <a:pt x="1302" y="10113"/>
                    <a:pt x="1912" y="10377"/>
                  </a:cubicBezTo>
                  <a:cubicBezTo>
                    <a:pt x="1879" y="10278"/>
                    <a:pt x="1846" y="10163"/>
                    <a:pt x="1780" y="10064"/>
                  </a:cubicBezTo>
                  <a:cubicBezTo>
                    <a:pt x="1681" y="9899"/>
                    <a:pt x="1533" y="9734"/>
                    <a:pt x="1434" y="9553"/>
                  </a:cubicBezTo>
                  <a:cubicBezTo>
                    <a:pt x="1352" y="9405"/>
                    <a:pt x="1253" y="9223"/>
                    <a:pt x="1253" y="9075"/>
                  </a:cubicBezTo>
                  <a:cubicBezTo>
                    <a:pt x="1253" y="8465"/>
                    <a:pt x="1385" y="7889"/>
                    <a:pt x="1912" y="7493"/>
                  </a:cubicBezTo>
                  <a:cubicBezTo>
                    <a:pt x="2373" y="7147"/>
                    <a:pt x="2917" y="6933"/>
                    <a:pt x="3461" y="6735"/>
                  </a:cubicBezTo>
                  <a:cubicBezTo>
                    <a:pt x="3923" y="6587"/>
                    <a:pt x="4417" y="6455"/>
                    <a:pt x="4895" y="6306"/>
                  </a:cubicBezTo>
                  <a:cubicBezTo>
                    <a:pt x="5373" y="6158"/>
                    <a:pt x="5703" y="5894"/>
                    <a:pt x="5736" y="5334"/>
                  </a:cubicBezTo>
                  <a:cubicBezTo>
                    <a:pt x="5752" y="4988"/>
                    <a:pt x="5835" y="4658"/>
                    <a:pt x="5900" y="4312"/>
                  </a:cubicBezTo>
                  <a:cubicBezTo>
                    <a:pt x="5999" y="3818"/>
                    <a:pt x="6082" y="3340"/>
                    <a:pt x="6247" y="2862"/>
                  </a:cubicBezTo>
                  <a:cubicBezTo>
                    <a:pt x="6560" y="2005"/>
                    <a:pt x="6906" y="1197"/>
                    <a:pt x="7450" y="456"/>
                  </a:cubicBezTo>
                  <a:cubicBezTo>
                    <a:pt x="7565" y="324"/>
                    <a:pt x="7614" y="159"/>
                    <a:pt x="7697" y="11"/>
                  </a:cubicBezTo>
                  <a:cubicBezTo>
                    <a:pt x="7649" y="4"/>
                    <a:pt x="7602" y="1"/>
                    <a:pt x="7556"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0" name="Google Shape;2042;p38">
              <a:extLst>
                <a:ext uri="{FF2B5EF4-FFF2-40B4-BE49-F238E27FC236}">
                  <a16:creationId xmlns:a16="http://schemas.microsoft.com/office/drawing/2014/main" id="{28182139-AFF2-9011-DF1A-3B051803F354}"/>
                </a:ext>
              </a:extLst>
            </p:cNvPr>
            <p:cNvSpPr/>
            <p:nvPr/>
          </p:nvSpPr>
          <p:spPr>
            <a:xfrm>
              <a:off x="5102137" y="1593265"/>
              <a:ext cx="402566" cy="155874"/>
            </a:xfrm>
            <a:custGeom>
              <a:avLst/>
              <a:gdLst/>
              <a:ahLst/>
              <a:cxnLst/>
              <a:rect l="l" t="t" r="r" b="b"/>
              <a:pathLst>
                <a:path w="11126" h="4308" extrusionOk="0">
                  <a:moveTo>
                    <a:pt x="5385" y="1"/>
                  </a:moveTo>
                  <a:cubicBezTo>
                    <a:pt x="5109" y="1"/>
                    <a:pt x="4825" y="109"/>
                    <a:pt x="4599" y="379"/>
                  </a:cubicBezTo>
                  <a:cubicBezTo>
                    <a:pt x="4500" y="495"/>
                    <a:pt x="4434" y="626"/>
                    <a:pt x="4368" y="775"/>
                  </a:cubicBezTo>
                  <a:cubicBezTo>
                    <a:pt x="3972" y="1599"/>
                    <a:pt x="3412" y="2291"/>
                    <a:pt x="2605" y="2769"/>
                  </a:cubicBezTo>
                  <a:cubicBezTo>
                    <a:pt x="2448" y="2855"/>
                    <a:pt x="2278" y="2940"/>
                    <a:pt x="2096" y="2940"/>
                  </a:cubicBezTo>
                  <a:cubicBezTo>
                    <a:pt x="2068" y="2940"/>
                    <a:pt x="2040" y="2938"/>
                    <a:pt x="2011" y="2934"/>
                  </a:cubicBezTo>
                  <a:cubicBezTo>
                    <a:pt x="1583" y="2901"/>
                    <a:pt x="1171" y="2802"/>
                    <a:pt x="858" y="2489"/>
                  </a:cubicBezTo>
                  <a:cubicBezTo>
                    <a:pt x="676" y="2307"/>
                    <a:pt x="495" y="2093"/>
                    <a:pt x="314" y="1912"/>
                  </a:cubicBezTo>
                  <a:cubicBezTo>
                    <a:pt x="215" y="1813"/>
                    <a:pt x="99" y="1747"/>
                    <a:pt x="1" y="1665"/>
                  </a:cubicBezTo>
                  <a:lnTo>
                    <a:pt x="1" y="1665"/>
                  </a:lnTo>
                  <a:cubicBezTo>
                    <a:pt x="165" y="2406"/>
                    <a:pt x="511" y="3066"/>
                    <a:pt x="1022" y="3626"/>
                  </a:cubicBezTo>
                  <a:cubicBezTo>
                    <a:pt x="1443" y="4081"/>
                    <a:pt x="1934" y="4308"/>
                    <a:pt x="2474" y="4308"/>
                  </a:cubicBezTo>
                  <a:cubicBezTo>
                    <a:pt x="2717" y="4308"/>
                    <a:pt x="2970" y="4262"/>
                    <a:pt x="3231" y="4170"/>
                  </a:cubicBezTo>
                  <a:cubicBezTo>
                    <a:pt x="3791" y="3972"/>
                    <a:pt x="4269" y="3642"/>
                    <a:pt x="4648" y="3197"/>
                  </a:cubicBezTo>
                  <a:cubicBezTo>
                    <a:pt x="5011" y="2769"/>
                    <a:pt x="5324" y="2307"/>
                    <a:pt x="5670" y="1862"/>
                  </a:cubicBezTo>
                  <a:cubicBezTo>
                    <a:pt x="5736" y="1764"/>
                    <a:pt x="5835" y="1681"/>
                    <a:pt x="5901" y="1615"/>
                  </a:cubicBezTo>
                  <a:cubicBezTo>
                    <a:pt x="6609" y="1912"/>
                    <a:pt x="7269" y="2225"/>
                    <a:pt x="7961" y="2472"/>
                  </a:cubicBezTo>
                  <a:cubicBezTo>
                    <a:pt x="8373" y="2621"/>
                    <a:pt x="8801" y="2720"/>
                    <a:pt x="9246" y="2752"/>
                  </a:cubicBezTo>
                  <a:cubicBezTo>
                    <a:pt x="9325" y="2757"/>
                    <a:pt x="9402" y="2760"/>
                    <a:pt x="9478" y="2760"/>
                  </a:cubicBezTo>
                  <a:cubicBezTo>
                    <a:pt x="10172" y="2760"/>
                    <a:pt x="10769" y="2542"/>
                    <a:pt x="11125" y="1830"/>
                  </a:cubicBezTo>
                  <a:cubicBezTo>
                    <a:pt x="11092" y="1830"/>
                    <a:pt x="11043" y="1813"/>
                    <a:pt x="11010" y="1813"/>
                  </a:cubicBezTo>
                  <a:cubicBezTo>
                    <a:pt x="10697" y="1920"/>
                    <a:pt x="10375" y="1945"/>
                    <a:pt x="10052" y="1945"/>
                  </a:cubicBezTo>
                  <a:cubicBezTo>
                    <a:pt x="9775" y="1945"/>
                    <a:pt x="9496" y="1927"/>
                    <a:pt x="9220" y="1927"/>
                  </a:cubicBezTo>
                  <a:cubicBezTo>
                    <a:pt x="9174" y="1927"/>
                    <a:pt x="9128" y="1927"/>
                    <a:pt x="9082" y="1928"/>
                  </a:cubicBezTo>
                  <a:cubicBezTo>
                    <a:pt x="8917" y="1928"/>
                    <a:pt x="8752" y="1862"/>
                    <a:pt x="8587" y="1813"/>
                  </a:cubicBezTo>
                  <a:cubicBezTo>
                    <a:pt x="8422" y="1764"/>
                    <a:pt x="8258" y="1698"/>
                    <a:pt x="8093" y="1648"/>
                  </a:cubicBezTo>
                  <a:cubicBezTo>
                    <a:pt x="7961" y="1599"/>
                    <a:pt x="7846" y="1566"/>
                    <a:pt x="7714" y="1500"/>
                  </a:cubicBezTo>
                  <a:cubicBezTo>
                    <a:pt x="7153" y="1253"/>
                    <a:pt x="6659" y="907"/>
                    <a:pt x="6263" y="412"/>
                  </a:cubicBezTo>
                  <a:cubicBezTo>
                    <a:pt x="6070" y="173"/>
                    <a:pt x="5734" y="1"/>
                    <a:pt x="5385" y="1"/>
                  </a:cubicBezTo>
                  <a:close/>
                </a:path>
              </a:pathLst>
            </a:custGeom>
            <a:solidFill>
              <a:srgbClr val="FF9101">
                <a:alpha val="41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1" name="Google Shape;2043;p38">
              <a:extLst>
                <a:ext uri="{FF2B5EF4-FFF2-40B4-BE49-F238E27FC236}">
                  <a16:creationId xmlns:a16="http://schemas.microsoft.com/office/drawing/2014/main" id="{25AE7AF9-EA88-A496-8AF5-E5099B55E700}"/>
                </a:ext>
              </a:extLst>
            </p:cNvPr>
            <p:cNvSpPr/>
            <p:nvPr/>
          </p:nvSpPr>
          <p:spPr>
            <a:xfrm>
              <a:off x="5249436" y="1186284"/>
              <a:ext cx="91867" cy="121971"/>
            </a:xfrm>
            <a:custGeom>
              <a:avLst/>
              <a:gdLst/>
              <a:ahLst/>
              <a:cxnLst/>
              <a:rect l="l" t="t" r="r" b="b"/>
              <a:pathLst>
                <a:path w="2539" h="3371" extrusionOk="0">
                  <a:moveTo>
                    <a:pt x="606" y="1"/>
                  </a:moveTo>
                  <a:cubicBezTo>
                    <a:pt x="350" y="1"/>
                    <a:pt x="138" y="170"/>
                    <a:pt x="66" y="470"/>
                  </a:cubicBezTo>
                  <a:cubicBezTo>
                    <a:pt x="33" y="601"/>
                    <a:pt x="0" y="733"/>
                    <a:pt x="33" y="865"/>
                  </a:cubicBezTo>
                  <a:cubicBezTo>
                    <a:pt x="66" y="1112"/>
                    <a:pt x="116" y="1360"/>
                    <a:pt x="215" y="1590"/>
                  </a:cubicBezTo>
                  <a:cubicBezTo>
                    <a:pt x="396" y="2134"/>
                    <a:pt x="775" y="2563"/>
                    <a:pt x="1105" y="3008"/>
                  </a:cubicBezTo>
                  <a:cubicBezTo>
                    <a:pt x="1319" y="3288"/>
                    <a:pt x="1632" y="3370"/>
                    <a:pt x="1978" y="3370"/>
                  </a:cubicBezTo>
                  <a:cubicBezTo>
                    <a:pt x="2192" y="3370"/>
                    <a:pt x="2341" y="3255"/>
                    <a:pt x="2423" y="3057"/>
                  </a:cubicBezTo>
                  <a:cubicBezTo>
                    <a:pt x="2456" y="2975"/>
                    <a:pt x="2456" y="2876"/>
                    <a:pt x="2473" y="2826"/>
                  </a:cubicBezTo>
                  <a:cubicBezTo>
                    <a:pt x="2538" y="2447"/>
                    <a:pt x="2538" y="2414"/>
                    <a:pt x="2440" y="2085"/>
                  </a:cubicBezTo>
                  <a:cubicBezTo>
                    <a:pt x="2275" y="1508"/>
                    <a:pt x="1929" y="1013"/>
                    <a:pt x="1550" y="552"/>
                  </a:cubicBezTo>
                  <a:cubicBezTo>
                    <a:pt x="1385" y="354"/>
                    <a:pt x="1154" y="189"/>
                    <a:pt x="907" y="74"/>
                  </a:cubicBezTo>
                  <a:cubicBezTo>
                    <a:pt x="804" y="25"/>
                    <a:pt x="701" y="1"/>
                    <a:pt x="606"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sp>
          <p:nvSpPr>
            <p:cNvPr id="12" name="Google Shape;2044;p38">
              <a:extLst>
                <a:ext uri="{FF2B5EF4-FFF2-40B4-BE49-F238E27FC236}">
                  <a16:creationId xmlns:a16="http://schemas.microsoft.com/office/drawing/2014/main" id="{796455A0-1329-14CB-8E7C-F3982A1F56F1}"/>
                </a:ext>
              </a:extLst>
            </p:cNvPr>
            <p:cNvSpPr/>
            <p:nvPr/>
          </p:nvSpPr>
          <p:spPr>
            <a:xfrm>
              <a:off x="5411027" y="1290634"/>
              <a:ext cx="94255" cy="50547"/>
            </a:xfrm>
            <a:custGeom>
              <a:avLst/>
              <a:gdLst/>
              <a:ahLst/>
              <a:cxnLst/>
              <a:rect l="l" t="t" r="r" b="b"/>
              <a:pathLst>
                <a:path w="2605" h="1397" extrusionOk="0">
                  <a:moveTo>
                    <a:pt x="1140" y="1"/>
                  </a:moveTo>
                  <a:cubicBezTo>
                    <a:pt x="858" y="1"/>
                    <a:pt x="587" y="51"/>
                    <a:pt x="396" y="157"/>
                  </a:cubicBezTo>
                  <a:cubicBezTo>
                    <a:pt x="34" y="371"/>
                    <a:pt x="1" y="849"/>
                    <a:pt x="347" y="1063"/>
                  </a:cubicBezTo>
                  <a:cubicBezTo>
                    <a:pt x="578" y="1211"/>
                    <a:pt x="825" y="1277"/>
                    <a:pt x="1072" y="1393"/>
                  </a:cubicBezTo>
                  <a:cubicBezTo>
                    <a:pt x="1089" y="1376"/>
                    <a:pt x="1089" y="1360"/>
                    <a:pt x="1089" y="1343"/>
                  </a:cubicBezTo>
                  <a:cubicBezTo>
                    <a:pt x="1171" y="1360"/>
                    <a:pt x="1237" y="1376"/>
                    <a:pt x="1319" y="1393"/>
                  </a:cubicBezTo>
                  <a:cubicBezTo>
                    <a:pt x="1368" y="1395"/>
                    <a:pt x="1417" y="1396"/>
                    <a:pt x="1466" y="1396"/>
                  </a:cubicBezTo>
                  <a:cubicBezTo>
                    <a:pt x="1746" y="1396"/>
                    <a:pt x="2022" y="1352"/>
                    <a:pt x="2275" y="1211"/>
                  </a:cubicBezTo>
                  <a:cubicBezTo>
                    <a:pt x="2555" y="1080"/>
                    <a:pt x="2605" y="816"/>
                    <a:pt x="2440" y="552"/>
                  </a:cubicBezTo>
                  <a:cubicBezTo>
                    <a:pt x="2391" y="470"/>
                    <a:pt x="2325" y="387"/>
                    <a:pt x="2259" y="321"/>
                  </a:cubicBezTo>
                  <a:cubicBezTo>
                    <a:pt x="2011" y="114"/>
                    <a:pt x="1563" y="1"/>
                    <a:pt x="1140" y="1"/>
                  </a:cubicBezTo>
                  <a:close/>
                </a:path>
              </a:pathLst>
            </a:custGeom>
            <a:solidFill>
              <a:srgbClr val="F8F8F8">
                <a:alpha val="689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sp>
        <p:nvSpPr>
          <p:cNvPr id="13" name="Google Shape;2046;p38">
            <a:extLst>
              <a:ext uri="{FF2B5EF4-FFF2-40B4-BE49-F238E27FC236}">
                <a16:creationId xmlns:a16="http://schemas.microsoft.com/office/drawing/2014/main" id="{0F2C3A9F-14DC-4EEB-33FA-CC859DC997C2}"/>
              </a:ext>
            </a:extLst>
          </p:cNvPr>
          <p:cNvSpPr txBox="1">
            <a:spLocks/>
          </p:cNvSpPr>
          <p:nvPr/>
        </p:nvSpPr>
        <p:spPr>
          <a:xfrm>
            <a:off x="4992265" y="1707433"/>
            <a:ext cx="1455000" cy="915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Delius"/>
              <a:buNone/>
              <a:defRPr sz="4500" b="1" i="0" u="none" strike="noStrike" cap="none">
                <a:solidFill>
                  <a:schemeClr val="accent2"/>
                </a:solidFill>
                <a:latin typeface="Delius"/>
                <a:ea typeface="Delius"/>
                <a:cs typeface="Delius"/>
                <a:sym typeface="Delius"/>
              </a:defRPr>
            </a:lvl1pPr>
            <a:lvl2pPr marR="0" lvl="1" algn="ctr" rtl="0">
              <a:lnSpc>
                <a:spcPct val="100000"/>
              </a:lnSpc>
              <a:spcBef>
                <a:spcPts val="0"/>
              </a:spcBef>
              <a:spcAft>
                <a:spcPts val="0"/>
              </a:spcAft>
              <a:buClr>
                <a:schemeClr val="lt1"/>
              </a:buClr>
              <a:buSzPts val="6000"/>
              <a:buFont typeface="Delius"/>
              <a:buNone/>
              <a:defRPr sz="6000" b="1" i="0" u="none" strike="noStrike" cap="none">
                <a:solidFill>
                  <a:schemeClr val="lt1"/>
                </a:solidFill>
                <a:latin typeface="Delius"/>
                <a:ea typeface="Delius"/>
                <a:cs typeface="Delius"/>
                <a:sym typeface="Delius"/>
              </a:defRPr>
            </a:lvl2pPr>
            <a:lvl3pPr marR="0" lvl="2" algn="ctr" rtl="0">
              <a:lnSpc>
                <a:spcPct val="100000"/>
              </a:lnSpc>
              <a:spcBef>
                <a:spcPts val="0"/>
              </a:spcBef>
              <a:spcAft>
                <a:spcPts val="0"/>
              </a:spcAft>
              <a:buClr>
                <a:schemeClr val="lt1"/>
              </a:buClr>
              <a:buSzPts val="6000"/>
              <a:buFont typeface="Delius"/>
              <a:buNone/>
              <a:defRPr sz="6000" b="1" i="0" u="none" strike="noStrike" cap="none">
                <a:solidFill>
                  <a:schemeClr val="lt1"/>
                </a:solidFill>
                <a:latin typeface="Delius"/>
                <a:ea typeface="Delius"/>
                <a:cs typeface="Delius"/>
                <a:sym typeface="Delius"/>
              </a:defRPr>
            </a:lvl3pPr>
            <a:lvl4pPr marR="0" lvl="3" algn="ctr" rtl="0">
              <a:lnSpc>
                <a:spcPct val="100000"/>
              </a:lnSpc>
              <a:spcBef>
                <a:spcPts val="0"/>
              </a:spcBef>
              <a:spcAft>
                <a:spcPts val="0"/>
              </a:spcAft>
              <a:buClr>
                <a:schemeClr val="lt1"/>
              </a:buClr>
              <a:buSzPts val="6000"/>
              <a:buFont typeface="Delius"/>
              <a:buNone/>
              <a:defRPr sz="6000" b="1" i="0" u="none" strike="noStrike" cap="none">
                <a:solidFill>
                  <a:schemeClr val="lt1"/>
                </a:solidFill>
                <a:latin typeface="Delius"/>
                <a:ea typeface="Delius"/>
                <a:cs typeface="Delius"/>
                <a:sym typeface="Delius"/>
              </a:defRPr>
            </a:lvl4pPr>
            <a:lvl5pPr marR="0" lvl="4" algn="ctr" rtl="0">
              <a:lnSpc>
                <a:spcPct val="100000"/>
              </a:lnSpc>
              <a:spcBef>
                <a:spcPts val="0"/>
              </a:spcBef>
              <a:spcAft>
                <a:spcPts val="0"/>
              </a:spcAft>
              <a:buClr>
                <a:schemeClr val="lt1"/>
              </a:buClr>
              <a:buSzPts val="6000"/>
              <a:buFont typeface="Delius"/>
              <a:buNone/>
              <a:defRPr sz="6000" b="1" i="0" u="none" strike="noStrike" cap="none">
                <a:solidFill>
                  <a:schemeClr val="lt1"/>
                </a:solidFill>
                <a:latin typeface="Delius"/>
                <a:ea typeface="Delius"/>
                <a:cs typeface="Delius"/>
                <a:sym typeface="Delius"/>
              </a:defRPr>
            </a:lvl5pPr>
            <a:lvl6pPr marR="0" lvl="5" algn="ctr" rtl="0">
              <a:lnSpc>
                <a:spcPct val="100000"/>
              </a:lnSpc>
              <a:spcBef>
                <a:spcPts val="0"/>
              </a:spcBef>
              <a:spcAft>
                <a:spcPts val="0"/>
              </a:spcAft>
              <a:buClr>
                <a:schemeClr val="lt1"/>
              </a:buClr>
              <a:buSzPts val="6000"/>
              <a:buFont typeface="Delius"/>
              <a:buNone/>
              <a:defRPr sz="6000" b="1" i="0" u="none" strike="noStrike" cap="none">
                <a:solidFill>
                  <a:schemeClr val="lt1"/>
                </a:solidFill>
                <a:latin typeface="Delius"/>
                <a:ea typeface="Delius"/>
                <a:cs typeface="Delius"/>
                <a:sym typeface="Delius"/>
              </a:defRPr>
            </a:lvl6pPr>
            <a:lvl7pPr marR="0" lvl="6" algn="ctr" rtl="0">
              <a:lnSpc>
                <a:spcPct val="100000"/>
              </a:lnSpc>
              <a:spcBef>
                <a:spcPts val="0"/>
              </a:spcBef>
              <a:spcAft>
                <a:spcPts val="0"/>
              </a:spcAft>
              <a:buClr>
                <a:schemeClr val="lt1"/>
              </a:buClr>
              <a:buSzPts val="6000"/>
              <a:buFont typeface="Delius"/>
              <a:buNone/>
              <a:defRPr sz="6000" b="1" i="0" u="none" strike="noStrike" cap="none">
                <a:solidFill>
                  <a:schemeClr val="lt1"/>
                </a:solidFill>
                <a:latin typeface="Delius"/>
                <a:ea typeface="Delius"/>
                <a:cs typeface="Delius"/>
                <a:sym typeface="Delius"/>
              </a:defRPr>
            </a:lvl7pPr>
            <a:lvl8pPr marR="0" lvl="7" algn="ctr" rtl="0">
              <a:lnSpc>
                <a:spcPct val="100000"/>
              </a:lnSpc>
              <a:spcBef>
                <a:spcPts val="0"/>
              </a:spcBef>
              <a:spcAft>
                <a:spcPts val="0"/>
              </a:spcAft>
              <a:buClr>
                <a:schemeClr val="lt1"/>
              </a:buClr>
              <a:buSzPts val="6000"/>
              <a:buFont typeface="Delius"/>
              <a:buNone/>
              <a:defRPr sz="6000" b="1" i="0" u="none" strike="noStrike" cap="none">
                <a:solidFill>
                  <a:schemeClr val="lt1"/>
                </a:solidFill>
                <a:latin typeface="Delius"/>
                <a:ea typeface="Delius"/>
                <a:cs typeface="Delius"/>
                <a:sym typeface="Delius"/>
              </a:defRPr>
            </a:lvl8pPr>
            <a:lvl9pPr marR="0" lvl="8" algn="ctr" rtl="0">
              <a:lnSpc>
                <a:spcPct val="100000"/>
              </a:lnSpc>
              <a:spcBef>
                <a:spcPts val="0"/>
              </a:spcBef>
              <a:spcAft>
                <a:spcPts val="0"/>
              </a:spcAft>
              <a:buClr>
                <a:schemeClr val="lt1"/>
              </a:buClr>
              <a:buSzPts val="6000"/>
              <a:buFont typeface="Delius"/>
              <a:buNone/>
              <a:defRPr sz="6000" b="1" i="0" u="none" strike="noStrike" cap="none">
                <a:solidFill>
                  <a:schemeClr val="lt1"/>
                </a:solidFill>
                <a:latin typeface="Delius"/>
                <a:ea typeface="Delius"/>
                <a:cs typeface="Delius"/>
                <a:sym typeface="Delius"/>
              </a:defRPr>
            </a:lvl9pPr>
          </a:lstStyle>
          <a:p>
            <a:pPr marL="0" marR="0" lvl="0" indent="0" algn="ctr" defTabSz="914400" rtl="0" eaLnBrk="1" fontAlgn="auto" latinLnBrk="0" hangingPunct="1">
              <a:lnSpc>
                <a:spcPct val="100000"/>
              </a:lnSpc>
              <a:spcBef>
                <a:spcPts val="0"/>
              </a:spcBef>
              <a:spcAft>
                <a:spcPts val="0"/>
              </a:spcAft>
              <a:buClr>
                <a:srgbClr val="F8F8F8"/>
              </a:buClr>
              <a:buSzPts val="6000"/>
              <a:buFont typeface="Delius"/>
              <a:buNone/>
              <a:tabLst/>
              <a:defRPr/>
            </a:pPr>
            <a:r>
              <a:rPr kumimoji="0" lang="en-US" sz="4500" b="1" i="0" u="none" strike="noStrike" kern="0" cap="none" spc="0" normalizeH="0" baseline="0" noProof="0" dirty="0">
                <a:ln>
                  <a:noFill/>
                </a:ln>
                <a:solidFill>
                  <a:srgbClr val="0082C6">
                    <a:lumMod val="50000"/>
                  </a:srgbClr>
                </a:solidFill>
                <a:effectLst/>
                <a:uLnTx/>
                <a:uFillTx/>
                <a:latin typeface="UTM Avo" panose="02040603050506020204" pitchFamily="18" charset="0"/>
                <a:sym typeface="Delius"/>
              </a:rPr>
              <a:t>III</a:t>
            </a:r>
          </a:p>
        </p:txBody>
      </p:sp>
      <p:sp>
        <p:nvSpPr>
          <p:cNvPr id="14" name="Rectangle 13">
            <a:extLst>
              <a:ext uri="{FF2B5EF4-FFF2-40B4-BE49-F238E27FC236}">
                <a16:creationId xmlns:a16="http://schemas.microsoft.com/office/drawing/2014/main" id="{C9BA2672-F0F7-64FB-7686-0C1758CE2D9D}"/>
              </a:ext>
            </a:extLst>
          </p:cNvPr>
          <p:cNvSpPr/>
          <p:nvPr/>
        </p:nvSpPr>
        <p:spPr>
          <a:xfrm>
            <a:off x="1025362" y="2865450"/>
            <a:ext cx="9654830" cy="2862322"/>
          </a:xfrm>
          <a:prstGeom prst="rect">
            <a:avLst/>
          </a:prstGeom>
        </p:spPr>
        <p:txBody>
          <a:bodyPr wrap="square">
            <a:spAutoFit/>
          </a:bodyPr>
          <a:lstStyle/>
          <a:p>
            <a:pPr algn="ctr">
              <a:buClr>
                <a:srgbClr val="F8F8F8"/>
              </a:buClr>
              <a:buSzPts val="6000"/>
            </a:pPr>
            <a:r>
              <a:rPr lang="vi-VN" sz="4500" b="1" kern="0" dirty="0">
                <a:solidFill>
                  <a:srgbClr val="0082C6">
                    <a:lumMod val="50000"/>
                  </a:srgbClr>
                </a:solidFill>
                <a:latin typeface="UTM Avo" panose="02040603050506020204" pitchFamily="18" charset="0"/>
                <a:sym typeface="Delius"/>
              </a:rPr>
              <a:t>Xác suất thực nghiệm của một biến cố trong trò chơi chọn ngẫu nhiên một đối tượng từ một nhóm đối tượng</a:t>
            </a:r>
          </a:p>
        </p:txBody>
      </p:sp>
      <p:sp>
        <p:nvSpPr>
          <p:cNvPr id="2" name="Rectangle 1">
            <a:extLst>
              <a:ext uri="{FF2B5EF4-FFF2-40B4-BE49-F238E27FC236}">
                <a16:creationId xmlns:a16="http://schemas.microsoft.com/office/drawing/2014/main" id="{6F2B43DD-37CA-39AF-2CC2-23D6B1181B2D}"/>
              </a:ext>
            </a:extLst>
          </p:cNvPr>
          <p:cNvSpPr/>
          <p:nvPr/>
        </p:nvSpPr>
        <p:spPr>
          <a:xfrm>
            <a:off x="1" y="0"/>
            <a:ext cx="12192000" cy="59634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45904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ình chữ nhật: Góc Tròn 16">
            <a:extLst>
              <a:ext uri="{FF2B5EF4-FFF2-40B4-BE49-F238E27FC236}">
                <a16:creationId xmlns:a16="http://schemas.microsoft.com/office/drawing/2014/main" id="{38A44AFF-FA05-41D9-A98E-0AF776578714}"/>
              </a:ext>
            </a:extLst>
          </p:cNvPr>
          <p:cNvSpPr/>
          <p:nvPr/>
        </p:nvSpPr>
        <p:spPr>
          <a:xfrm>
            <a:off x="318820" y="2227033"/>
            <a:ext cx="883447" cy="442059"/>
          </a:xfrm>
          <a:prstGeom prst="round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ysClr val="windowText" lastClr="000000"/>
                </a:solidFill>
                <a:latin typeface="UTM Avo" panose="02040603050506020204" pitchFamily="18" charset="0"/>
                <a:cs typeface="Arial" panose="020B0604020202020204" pitchFamily="34" charset="0"/>
              </a:rPr>
              <a:t>HĐ4</a:t>
            </a:r>
          </a:p>
        </p:txBody>
      </p:sp>
      <p:sp>
        <p:nvSpPr>
          <p:cNvPr id="4" name="Hộp Văn bản 18">
            <a:extLst>
              <a:ext uri="{FF2B5EF4-FFF2-40B4-BE49-F238E27FC236}">
                <a16:creationId xmlns:a16="http://schemas.microsoft.com/office/drawing/2014/main" id="{62A2D88C-50E5-4507-BCE5-DD7864A98BFD}"/>
              </a:ext>
            </a:extLst>
          </p:cNvPr>
          <p:cNvSpPr txBox="1"/>
          <p:nvPr/>
        </p:nvSpPr>
        <p:spPr>
          <a:xfrm>
            <a:off x="1283874" y="2041106"/>
            <a:ext cx="10589306" cy="3067443"/>
          </a:xfrm>
          <a:prstGeom prst="rect">
            <a:avLst/>
          </a:prstGeom>
          <a:noFill/>
        </p:spPr>
        <p:txBody>
          <a:bodyPr wrap="square" rtlCol="0">
            <a:spAutoFit/>
          </a:bodyPr>
          <a:lstStyle/>
          <a:p>
            <a:pPr algn="just">
              <a:lnSpc>
                <a:spcPct val="150000"/>
              </a:lnSpc>
            </a:pPr>
            <a:r>
              <a:rPr lang="vi-VN" sz="2200" dirty="0">
                <a:latin typeface="UTM Avo" panose="02040603050506020204" pitchFamily="18" charset="0"/>
                <a:cs typeface="Arial" panose="020B0604020202020204" pitchFamily="34" charset="0"/>
              </a:rPr>
              <a:t>Một hộp có 1 quả bóng màu xanh, 1 quả bóng màu đỏ và 1 quả bóng màu vàng; các quả bóng có kích thước và khối lượng như nhau. Mỗi lần bạn Châu lấy ngẫu nhiên một quả bóng trong hộp, ghi lại màu của quả bóng lấy ra và bỏ lại quả bóng đó vào hộp. Sau 20 lần lấy bóng liên tiếp, bạn Châu kiểm đếm được quả bóng màu xanh xuất hiện 7 lần. Viết tỉ số của số lần xuất hiện quả bóng màu xanh và tổng số lần lấy bóng.</a:t>
            </a:r>
          </a:p>
        </p:txBody>
      </p:sp>
      <p:sp>
        <p:nvSpPr>
          <p:cNvPr id="3" name="Hộp Văn bản 18">
            <a:extLst>
              <a:ext uri="{FF2B5EF4-FFF2-40B4-BE49-F238E27FC236}">
                <a16:creationId xmlns:a16="http://schemas.microsoft.com/office/drawing/2014/main" id="{06D94F14-4E7E-2BD6-28BF-E7F709491F0F}"/>
              </a:ext>
            </a:extLst>
          </p:cNvPr>
          <p:cNvSpPr txBox="1"/>
          <p:nvPr/>
        </p:nvSpPr>
        <p:spPr>
          <a:xfrm>
            <a:off x="214161" y="1658609"/>
            <a:ext cx="10589306" cy="430887"/>
          </a:xfrm>
          <a:prstGeom prst="rect">
            <a:avLst/>
          </a:prstGeom>
          <a:noFill/>
        </p:spPr>
        <p:txBody>
          <a:bodyPr wrap="square" rtlCol="0">
            <a:spAutoFit/>
          </a:bodyPr>
          <a:lstStyle/>
          <a:p>
            <a:pPr lvl="0" defTabSz="457200">
              <a:buClr>
                <a:srgbClr val="070185"/>
              </a:buClr>
              <a:defRPr/>
            </a:pPr>
            <a:r>
              <a:rPr lang="nl-NL" sz="2200" b="1" cap="all" dirty="0">
                <a:solidFill>
                  <a:srgbClr val="000000"/>
                </a:solidFill>
                <a:latin typeface="UTM Avo" panose="02040603050506020204" pitchFamily="18" charset="0"/>
                <a:cs typeface="Arial" panose="020B0604020202020204" pitchFamily="34" charset="0"/>
                <a:sym typeface="Arial"/>
              </a:rPr>
              <a:t>1. Khái niệm</a:t>
            </a:r>
            <a:endParaRPr lang="en-US" sz="2200" b="1" cap="all" dirty="0">
              <a:solidFill>
                <a:srgbClr val="000000"/>
              </a:solidFill>
              <a:latin typeface="UTM Avo" panose="02040603050506020204" pitchFamily="18" charset="0"/>
              <a:cs typeface="Arial" panose="020B0604020202020204" pitchFamily="34" charset="0"/>
              <a:sym typeface="Arial"/>
            </a:endParaRPr>
          </a:p>
        </p:txBody>
      </p:sp>
      <p:sp>
        <p:nvSpPr>
          <p:cNvPr id="5" name="TextBox 4">
            <a:extLst>
              <a:ext uri="{FF2B5EF4-FFF2-40B4-BE49-F238E27FC236}">
                <a16:creationId xmlns:a16="http://schemas.microsoft.com/office/drawing/2014/main" id="{0BBBEFC1-F929-82C3-BEBC-F65AAD2E5EA7}"/>
              </a:ext>
            </a:extLst>
          </p:cNvPr>
          <p:cNvSpPr txBox="1"/>
          <p:nvPr/>
        </p:nvSpPr>
        <p:spPr>
          <a:xfrm>
            <a:off x="5280454" y="5108549"/>
            <a:ext cx="1414614" cy="534249"/>
          </a:xfrm>
          <a:prstGeom prst="rect">
            <a:avLst/>
          </a:prstGeom>
          <a:noFill/>
        </p:spPr>
        <p:txBody>
          <a:bodyPr wrap="square" rtlCol="0">
            <a:spAutoFit/>
          </a:bodyPr>
          <a:lstStyle/>
          <a:p>
            <a:pPr algn="ctr">
              <a:lnSpc>
                <a:spcPct val="150000"/>
              </a:lnSpc>
            </a:pPr>
            <a:r>
              <a:rPr lang="en-US" sz="2200" b="1" dirty="0" err="1">
                <a:latin typeface="UTM Avo" panose="02040603050506020204" pitchFamily="18" charset="0"/>
                <a:cs typeface="Arial" panose="020B0604020202020204" pitchFamily="34" charset="0"/>
              </a:rPr>
              <a:t>Giải</a:t>
            </a:r>
            <a:r>
              <a:rPr lang="en-US" sz="2200" b="1" dirty="0">
                <a:latin typeface="UTM Avo" panose="02040603050506020204" pitchFamily="18"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8AA2B57-8216-EA6E-8182-A2CE8079FC49}"/>
                  </a:ext>
                </a:extLst>
              </p:cNvPr>
              <p:cNvSpPr/>
              <p:nvPr/>
            </p:nvSpPr>
            <p:spPr>
              <a:xfrm>
                <a:off x="1202267" y="5491046"/>
                <a:ext cx="10781327" cy="887872"/>
              </a:xfrm>
              <a:prstGeom prst="rect">
                <a:avLst/>
              </a:prstGeom>
            </p:spPr>
            <p:txBody>
              <a:bodyPr wrap="square">
                <a:spAutoFit/>
              </a:bodyPr>
              <a:lstStyle/>
              <a:p>
                <a:pPr algn="just">
                  <a:lnSpc>
                    <a:spcPct val="150000"/>
                  </a:lnSpc>
                  <a:spcBef>
                    <a:spcPts val="600"/>
                  </a:spcBef>
                  <a:spcAft>
                    <a:spcPts val="600"/>
                  </a:spcAft>
                </a:pPr>
                <a:r>
                  <a:rPr lang="da-DK" sz="2200" dirty="0">
                    <a:latin typeface="UTM Avo" panose="02040603050506020204" pitchFamily="18" charset="0"/>
                    <a:ea typeface="Dotum" panose="020B0600000101010101" pitchFamily="34" charset="-127"/>
                    <a:cs typeface="Times New Roman" panose="02020603050405020304" pitchFamily="18" charset="0"/>
                  </a:rPr>
                  <a:t>Tỉ số xuất hiện quả bóng màu xanh và tổng số lần lấy bóng là </a:t>
                </a:r>
                <a14:m>
                  <m:oMath xmlns:m="http://schemas.openxmlformats.org/officeDocument/2006/math">
                    <m:f>
                      <m:fPr>
                        <m:ctrlPr>
                          <a:rPr lang="da-DK" sz="2200" i="1">
                            <a:latin typeface="Cambria Math" panose="02040503050406030204" pitchFamily="18" charset="0"/>
                            <a:ea typeface="Dotum" panose="020B0600000101010101" pitchFamily="34" charset="-127"/>
                            <a:cs typeface="Times New Roman" panose="02020603050405020304" pitchFamily="18" charset="0"/>
                          </a:rPr>
                        </m:ctrlPr>
                      </m:fPr>
                      <m:num>
                        <m:r>
                          <m:rPr>
                            <m:nor/>
                          </m:rPr>
                          <a:rPr lang="en-US" sz="2200" b="0" i="0" smtClean="0">
                            <a:latin typeface="UTM Avo" panose="02040603050506020204" pitchFamily="18" charset="0"/>
                            <a:ea typeface="Dotum" panose="020B0600000101010101" pitchFamily="34" charset="-127"/>
                            <a:cs typeface="Times New Roman" panose="02020603050405020304" pitchFamily="18" charset="0"/>
                          </a:rPr>
                          <m:t>7</m:t>
                        </m:r>
                      </m:num>
                      <m:den>
                        <m:r>
                          <m:rPr>
                            <m:nor/>
                          </m:rPr>
                          <a:rPr lang="en-US" sz="2200">
                            <a:latin typeface="UTM Avo" panose="02040603050506020204" pitchFamily="18" charset="0"/>
                            <a:ea typeface="Dotum" panose="020B0600000101010101" pitchFamily="34" charset="-127"/>
                            <a:cs typeface="Times New Roman" panose="02020603050405020304" pitchFamily="18" charset="0"/>
                          </a:rPr>
                          <m:t>20</m:t>
                        </m:r>
                      </m:den>
                    </m:f>
                  </m:oMath>
                </a14:m>
                <a:r>
                  <a:rPr lang="en-US" sz="2200" dirty="0">
                    <a:latin typeface="UTM Avo" panose="02040603050506020204" pitchFamily="18" charset="0"/>
                    <a:ea typeface="Arial" panose="020B0604020202020204" pitchFamily="34" charset="0"/>
                    <a:cs typeface="Times New Roman" panose="02020603050405020304" pitchFamily="18" charset="0"/>
                  </a:rPr>
                  <a:t>. </a:t>
                </a:r>
              </a:p>
            </p:txBody>
          </p:sp>
        </mc:Choice>
        <mc:Fallback xmlns="">
          <p:sp>
            <p:nvSpPr>
              <p:cNvPr id="10" name="Rectangle 9">
                <a:extLst>
                  <a:ext uri="{FF2B5EF4-FFF2-40B4-BE49-F238E27FC236}">
                    <a16:creationId xmlns:a16="http://schemas.microsoft.com/office/drawing/2014/main" id="{88AA2B57-8216-EA6E-8182-A2CE8079FC49}"/>
                  </a:ext>
                </a:extLst>
              </p:cNvPr>
              <p:cNvSpPr>
                <a:spLocks noRot="1" noChangeAspect="1" noMove="1" noResize="1" noEditPoints="1" noAdjustHandles="1" noChangeArrowheads="1" noChangeShapeType="1" noTextEdit="1"/>
              </p:cNvSpPr>
              <p:nvPr/>
            </p:nvSpPr>
            <p:spPr>
              <a:xfrm>
                <a:off x="1202267" y="5491046"/>
                <a:ext cx="10781327" cy="887872"/>
              </a:xfrm>
              <a:prstGeom prst="rect">
                <a:avLst/>
              </a:prstGeom>
              <a:blipFill>
                <a:blip r:embed="rId3"/>
                <a:stretch>
                  <a:fillRect l="-735" b="-1379"/>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351AE73D-33A2-B7D1-D06A-9E520CA1F6D9}"/>
              </a:ext>
            </a:extLst>
          </p:cNvPr>
          <p:cNvSpPr/>
          <p:nvPr/>
        </p:nvSpPr>
        <p:spPr>
          <a:xfrm>
            <a:off x="1" y="0"/>
            <a:ext cx="12192000" cy="59634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980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additive="base">
                                        <p:cTn id="2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A7BF3F-E111-FD29-6158-59E0CB61BB21}"/>
              </a:ext>
            </a:extLst>
          </p:cNvPr>
          <p:cNvSpPr txBox="1"/>
          <p:nvPr/>
        </p:nvSpPr>
        <p:spPr>
          <a:xfrm>
            <a:off x="-257689" y="1619465"/>
            <a:ext cx="3107894" cy="654731"/>
          </a:xfrm>
          <a:prstGeom prst="rect">
            <a:avLst/>
          </a:prstGeom>
          <a:noFill/>
        </p:spPr>
        <p:txBody>
          <a:bodyPr wrap="square" rtlCol="0">
            <a:spAutoFit/>
          </a:bodyPr>
          <a:lstStyle/>
          <a:p>
            <a:pPr algn="ctr">
              <a:lnSpc>
                <a:spcPct val="150000"/>
              </a:lnSpc>
            </a:pPr>
            <a:r>
              <a:rPr lang="en-US" sz="2800" b="1" dirty="0">
                <a:solidFill>
                  <a:schemeClr val="accent1"/>
                </a:solidFill>
                <a:latin typeface="UTM Avo" panose="02040603050506020204" pitchFamily="18" charset="0"/>
                <a:cs typeface="Arial" panose="020B0604020202020204" pitchFamily="34" charset="0"/>
              </a:rPr>
              <a:t>Nhận </a:t>
            </a:r>
            <a:r>
              <a:rPr lang="en-US" sz="2800" b="1" dirty="0" err="1">
                <a:solidFill>
                  <a:schemeClr val="accent1"/>
                </a:solidFill>
                <a:latin typeface="UTM Avo" panose="02040603050506020204" pitchFamily="18" charset="0"/>
                <a:cs typeface="Arial" panose="020B0604020202020204" pitchFamily="34" charset="0"/>
              </a:rPr>
              <a:t>xét</a:t>
            </a:r>
            <a:r>
              <a:rPr lang="en-US" sz="2800" b="1" dirty="0">
                <a:solidFill>
                  <a:schemeClr val="accent1"/>
                </a:solidFill>
                <a:latin typeface="UTM Avo" panose="02040603050506020204" pitchFamily="18"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A0CA5F7-BAAE-4D3C-8251-7E8639ACAB18}"/>
                  </a:ext>
                </a:extLst>
              </p:cNvPr>
              <p:cNvSpPr txBox="1"/>
              <p:nvPr/>
            </p:nvSpPr>
            <p:spPr>
              <a:xfrm>
                <a:off x="389467" y="2365185"/>
                <a:ext cx="10905067" cy="3723199"/>
              </a:xfrm>
              <a:prstGeom prst="rect">
                <a:avLst/>
              </a:prstGeom>
              <a:solidFill>
                <a:schemeClr val="accent5">
                  <a:lumMod val="20000"/>
                  <a:lumOff val="80000"/>
                </a:schemeClr>
              </a:solidFill>
            </p:spPr>
            <p:txBody>
              <a:bodyPr wrap="square" rtlCol="0" anchor="t">
                <a:spAutoFit/>
              </a:bodyPr>
              <a:lstStyle/>
              <a:p>
                <a:pPr marL="342900" indent="-342900" algn="just">
                  <a:lnSpc>
                    <a:spcPct val="150000"/>
                  </a:lnSpc>
                  <a:spcBef>
                    <a:spcPts val="600"/>
                  </a:spcBef>
                  <a:spcAft>
                    <a:spcPts val="600"/>
                  </a:spcAft>
                  <a:buFont typeface="Arial" panose="020B0604020202020204" pitchFamily="34" charset="0"/>
                  <a:buChar char="•"/>
                </a:pPr>
                <a:r>
                  <a:rPr lang="vi-VN" sz="2400" dirty="0">
                    <a:latin typeface="UTM Avo" panose="02040603050506020204" pitchFamily="18" charset="0"/>
                    <a:cs typeface="Arial" panose="020B0604020202020204" pitchFamily="34" charset="0"/>
                  </a:rPr>
                  <a:t>Tỉ số của số lần xuất hiện quả bóng màu xanh và tổng số lần lấy bóng là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nor/>
                          </m:rPr>
                          <a:rPr lang="vi-VN" sz="2400">
                            <a:latin typeface="UTM Avo" panose="02040603050506020204" pitchFamily="18" charset="0"/>
                            <a:cs typeface="Arial" panose="020B0604020202020204" pitchFamily="34" charset="0"/>
                          </a:rPr>
                          <m:t>7</m:t>
                        </m:r>
                      </m:num>
                      <m:den>
                        <m:r>
                          <m:rPr>
                            <m:nor/>
                          </m:rPr>
                          <a:rPr lang="vi-VN" sz="2400">
                            <a:latin typeface="UTM Avo" panose="02040603050506020204" pitchFamily="18" charset="0"/>
                            <a:cs typeface="Arial" panose="020B0604020202020204" pitchFamily="34" charset="0"/>
                          </a:rPr>
                          <m:t>20</m:t>
                        </m:r>
                      </m:den>
                    </m:f>
                  </m:oMath>
                </a14:m>
                <a:r>
                  <a:rPr lang="vi-VN" sz="2400" dirty="0">
                    <a:latin typeface="UTM Avo" panose="02040603050506020204" pitchFamily="18" charset="0"/>
                    <a:cs typeface="Arial" panose="020B0604020202020204" pitchFamily="34" charset="0"/>
                  </a:rPr>
                  <a:t>. Đây là </a:t>
                </a:r>
                <a:r>
                  <a:rPr lang="vi-VN" sz="2400" i="1" dirty="0">
                    <a:latin typeface="UTM Avo" panose="02040603050506020204" pitchFamily="18" charset="0"/>
                    <a:cs typeface="Arial" panose="020B0604020202020204" pitchFamily="34" charset="0"/>
                  </a:rPr>
                  <a:t>xác suất thực nghiệm </a:t>
                </a:r>
                <a:r>
                  <a:rPr lang="vi-VN" sz="2400" dirty="0">
                    <a:latin typeface="UTM Avo" panose="02040603050506020204" pitchFamily="18" charset="0"/>
                    <a:cs typeface="Arial" panose="020B0604020202020204" pitchFamily="34" charset="0"/>
                  </a:rPr>
                  <a:t>xuất hiện quả bóng màu xanh khi lấy bóng 20 lần.</a:t>
                </a:r>
                <a:endParaRPr lang="en-US" sz="2400" dirty="0">
                  <a:latin typeface="UTM Avo" panose="02040603050506020204" pitchFamily="18" charset="0"/>
                  <a:cs typeface="Arial" panose="020B0604020202020204" pitchFamily="34" charset="0"/>
                </a:endParaRPr>
              </a:p>
              <a:p>
                <a:pPr marL="342900" indent="-342900" algn="just">
                  <a:lnSpc>
                    <a:spcPct val="150000"/>
                  </a:lnSpc>
                  <a:spcBef>
                    <a:spcPts val="600"/>
                  </a:spcBef>
                  <a:spcAft>
                    <a:spcPts val="600"/>
                  </a:spcAft>
                  <a:buFont typeface="Arial" panose="020B0604020202020204" pitchFamily="34" charset="0"/>
                  <a:buChar char="•"/>
                </a:pPr>
                <a:r>
                  <a:rPr lang="vi-VN" sz="2400" dirty="0">
                    <a:latin typeface="UTM Avo" panose="02040603050506020204" pitchFamily="18" charset="0"/>
                    <a:cs typeface="Arial" panose="020B0604020202020204" pitchFamily="34" charset="0"/>
                  </a:rPr>
                  <a:t>Tỉ số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nor/>
                          </m:rPr>
                          <a:rPr lang="vi-VN" sz="2400">
                            <a:latin typeface="UTM Avo" panose="02040603050506020204" pitchFamily="18" charset="0"/>
                            <a:cs typeface="Arial" panose="020B0604020202020204" pitchFamily="34" charset="0"/>
                          </a:rPr>
                          <m:t>7</m:t>
                        </m:r>
                      </m:num>
                      <m:den>
                        <m:r>
                          <m:rPr>
                            <m:nor/>
                          </m:rPr>
                          <a:rPr lang="vi-VN" sz="2400">
                            <a:latin typeface="UTM Avo" panose="02040603050506020204" pitchFamily="18" charset="0"/>
                            <a:cs typeface="Arial" panose="020B0604020202020204" pitchFamily="34" charset="0"/>
                          </a:rPr>
                          <m:t>20</m:t>
                        </m:r>
                      </m:den>
                    </m:f>
                  </m:oMath>
                </a14:m>
                <a:r>
                  <a:rPr lang="vi-VN" sz="2400" dirty="0">
                    <a:latin typeface="UTM Avo" panose="02040603050506020204" pitchFamily="18" charset="0"/>
                    <a:cs typeface="Arial" panose="020B0604020202020204" pitchFamily="34" charset="0"/>
                  </a:rPr>
                  <a:t> là </a:t>
                </a:r>
                <a:r>
                  <a:rPr lang="vi-VN" sz="2400" i="1" dirty="0">
                    <a:latin typeface="UTM Avo" panose="02040603050506020204" pitchFamily="18" charset="0"/>
                    <a:cs typeface="Arial" panose="020B0604020202020204" pitchFamily="34" charset="0"/>
                  </a:rPr>
                  <a:t>xác suất thực nghiệm </a:t>
                </a:r>
                <a:r>
                  <a:rPr lang="vi-VN" sz="2400" dirty="0">
                    <a:latin typeface="UTM Avo" panose="02040603050506020204" pitchFamily="18" charset="0"/>
                    <a:cs typeface="Arial" panose="020B0604020202020204" pitchFamily="34" charset="0"/>
                  </a:rPr>
                  <a:t>của biến cố “Quả bóng lấy ra là quả bóng màu xanh”. </a:t>
                </a:r>
                <a:endParaRPr lang="en-US" sz="2400" dirty="0">
                  <a:latin typeface="UTM Avo" panose="02040603050506020204" pitchFamily="18"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CA0CA5F7-BAAE-4D3C-8251-7E8639ACAB18}"/>
                  </a:ext>
                </a:extLst>
              </p:cNvPr>
              <p:cNvSpPr txBox="1">
                <a:spLocks noRot="1" noChangeAspect="1" noMove="1" noResize="1" noEditPoints="1" noAdjustHandles="1" noChangeArrowheads="1" noChangeShapeType="1" noTextEdit="1"/>
              </p:cNvSpPr>
              <p:nvPr/>
            </p:nvSpPr>
            <p:spPr>
              <a:xfrm>
                <a:off x="389467" y="2365185"/>
                <a:ext cx="10905067" cy="3723199"/>
              </a:xfrm>
              <a:prstGeom prst="rect">
                <a:avLst/>
              </a:prstGeom>
              <a:blipFill>
                <a:blip r:embed="rId3"/>
                <a:stretch>
                  <a:fillRect l="-783" r="-838" b="-2782"/>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364AAA52-A471-512D-9A8E-CA8D2B3D34B5}"/>
              </a:ext>
            </a:extLst>
          </p:cNvPr>
          <p:cNvSpPr/>
          <p:nvPr/>
        </p:nvSpPr>
        <p:spPr>
          <a:xfrm>
            <a:off x="1" y="0"/>
            <a:ext cx="12192000" cy="59634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808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randombar(horizontal)">
                                      <p:cBhvr>
                                        <p:cTn id="13" dur="500"/>
                                        <p:tgtEl>
                                          <p:spTgt spid="7">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3"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350</TotalTime>
  <Words>1437</Words>
  <Application>Microsoft Office PowerPoint</Application>
  <PresentationFormat>Widescreen</PresentationFormat>
  <Paragraphs>92</Paragraphs>
  <Slides>18</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Cambria Math</vt:lpstr>
      <vt:lpstr>Delius</vt:lpstr>
      <vt:lpstr>Calibri Light</vt:lpstr>
      <vt:lpstr>Arial</vt:lpstr>
      <vt:lpstr>UTM Avo</vt:lpstr>
      <vt:lpstr>Calibri</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Monkey</dc:creator>
  <dc:description>9Slide.vn</dc:description>
  <cp:lastModifiedBy>Dell I5</cp:lastModifiedBy>
  <cp:revision>36</cp:revision>
  <dcterms:created xsi:type="dcterms:W3CDTF">2023-11-28T09:31:40Z</dcterms:created>
  <dcterms:modified xsi:type="dcterms:W3CDTF">2025-03-30T08:02:33Z</dcterms:modified>
  <cp:category>9Slide.vn</cp:category>
</cp:coreProperties>
</file>