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72" r:id="rId3"/>
    <p:sldId id="275" r:id="rId4"/>
    <p:sldId id="350" r:id="rId5"/>
    <p:sldId id="381" r:id="rId6"/>
    <p:sldId id="382" r:id="rId7"/>
    <p:sldId id="364" r:id="rId8"/>
    <p:sldId id="314" r:id="rId9"/>
    <p:sldId id="308" r:id="rId10"/>
    <p:sldId id="383" r:id="rId11"/>
    <p:sldId id="384" r:id="rId12"/>
    <p:sldId id="385" r:id="rId13"/>
    <p:sldId id="386" r:id="rId14"/>
    <p:sldId id="353" r:id="rId15"/>
    <p:sldId id="355" r:id="rId16"/>
    <p:sldId id="387" r:id="rId17"/>
    <p:sldId id="391" r:id="rId18"/>
    <p:sldId id="261" r:id="rId19"/>
    <p:sldId id="356" r:id="rId20"/>
    <p:sldId id="368" r:id="rId21"/>
    <p:sldId id="389" r:id="rId22"/>
    <p:sldId id="370" r:id="rId23"/>
    <p:sldId id="369" r:id="rId24"/>
    <p:sldId id="388" r:id="rId25"/>
    <p:sldId id="357" r:id="rId26"/>
    <p:sldId id="358" r:id="rId27"/>
    <p:sldId id="390" r:id="rId28"/>
    <p:sldId id="392" r:id="rId29"/>
    <p:sldId id="393" r:id="rId30"/>
    <p:sldId id="26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49161-6A38-4FBB-AB09-448F1514626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1D93F-89E8-41BC-B280-6C35940D2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9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319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040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463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70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028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89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08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683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1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828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32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724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747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126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3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637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36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349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06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07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986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19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2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7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6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0F43-1D5B-4D50-86FE-F7BA00F4660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D096-3EBB-4F4B-A423-C9BEBC6C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66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0F43-1D5B-4D50-86FE-F7BA00F4660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D096-3EBB-4F4B-A423-C9BEBC6C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9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0F43-1D5B-4D50-86FE-F7BA00F4660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D096-3EBB-4F4B-A423-C9BEBC6C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88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0F43-1D5B-4D50-86FE-F7BA00F4660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D096-3EBB-4F4B-A423-C9BEBC6C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68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0F43-1D5B-4D50-86FE-F7BA00F4660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D096-3EBB-4F4B-A423-C9BEBC6C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84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0F43-1D5B-4D50-86FE-F7BA00F4660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D096-3EBB-4F4B-A423-C9BEBC6C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0F43-1D5B-4D50-86FE-F7BA00F4660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D096-3EBB-4F4B-A423-C9BEBC6C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07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0F43-1D5B-4D50-86FE-F7BA00F4660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D096-3EBB-4F4B-A423-C9BEBC6C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3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0F43-1D5B-4D50-86FE-F7BA00F4660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D096-3EBB-4F4B-A423-C9BEBC6C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8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0F43-1D5B-4D50-86FE-F7BA00F4660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D096-3EBB-4F4B-A423-C9BEBC6C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17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0F43-1D5B-4D50-86FE-F7BA00F4660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D096-3EBB-4F4B-A423-C9BEBC6C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90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E0A6657-9F45-4210-8F85-BE14DBFB3B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606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7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5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7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5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6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5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0F43-1D5B-4D50-86FE-F7BA00F4660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1D096-3EBB-4F4B-A423-C9BEBC6C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3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9.png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9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00.png"/><Relationship Id="rId4" Type="http://schemas.openxmlformats.org/officeDocument/2006/relationships/image" Target="../media/image22.sv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0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image" Target="../media/image4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22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2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60.png"/><Relationship Id="rId4" Type="http://schemas.openxmlformats.org/officeDocument/2006/relationships/image" Target="../media/image2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2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75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1.png"/><Relationship Id="rId7" Type="http://schemas.openxmlformats.org/officeDocument/2006/relationships/image" Target="../media/image6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12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8.png"/><Relationship Id="rId7" Type="http://schemas.openxmlformats.org/officeDocument/2006/relationships/image" Target="../media/image6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11.png"/><Relationship Id="rId9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5.pn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200401"/>
            <a:ext cx="4528559" cy="15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4419600"/>
            <a:ext cx="4557337" cy="218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1"/>
            <a:ext cx="4072852" cy="219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48" y="533400"/>
            <a:ext cx="3887152" cy="109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1676401"/>
            <a:ext cx="447981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3657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1828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nvn_125507853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7638"/>
            <a:ext cx="1828800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5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109106"/>
            <a:ext cx="153568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096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585553" y="6375400"/>
            <a:ext cx="13360400" cy="96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56001" y="454683"/>
            <a:ext cx="5149556" cy="719273"/>
            <a:chOff x="-4598847" y="178390"/>
            <a:chExt cx="14947343" cy="1078910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4598847" y="190500"/>
              <a:ext cx="14737595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823452" y="178390"/>
              <a:ext cx="13171948" cy="104884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483895" y="1295400"/>
            <a:ext cx="4295209" cy="641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1600" y="-128880"/>
            <a:ext cx="1117600" cy="1137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20800" y="5359400"/>
            <a:ext cx="6756400" cy="619537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39400" y="5669169"/>
            <a:ext cx="1168400" cy="85585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769600" y="587008"/>
            <a:ext cx="508000" cy="5361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3200" y="1905357"/>
            <a:ext cx="10533195" cy="4079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096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Ba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096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096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109106"/>
            <a:ext cx="153568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096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585553" y="6293253"/>
            <a:ext cx="13360400" cy="96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56001" y="454683"/>
            <a:ext cx="5149556" cy="719273"/>
            <a:chOff x="-4598847" y="178390"/>
            <a:chExt cx="14947343" cy="1078910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4598847" y="190500"/>
              <a:ext cx="14737595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823452" y="178390"/>
              <a:ext cx="13171948" cy="104884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1600" y="-128880"/>
            <a:ext cx="1117600" cy="1137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60400" y="3534587"/>
            <a:ext cx="4518526" cy="619537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144000" y="5519021"/>
            <a:ext cx="1168400" cy="85585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769600" y="587008"/>
            <a:ext cx="508000" cy="536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2000" y="1378255"/>
                <a:ext cx="11023600" cy="5462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Câu 4. 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Cho tam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giác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ABC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G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trọng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tâm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,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đường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trung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tuyến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AD.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Trên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tia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đối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của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tia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DA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lấy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điểm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M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sao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cho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AD.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Khẳng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định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nào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đúng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số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các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khẳng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định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dưới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đây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?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just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A. D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trung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điểm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của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GM.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just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B. G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trung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điểm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của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AD.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just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𝐺𝑀</m:t>
                    </m:r>
                  </m:oMath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just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𝐴𝐺</m:t>
                    </m:r>
                    <m:r>
                      <a:rPr kumimoji="0" lang="en-US" sz="2667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= 3</m:t>
                    </m:r>
                    <m:r>
                      <a:rPr kumimoji="0" lang="en-US" sz="2667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𝐷𝑀</m:t>
                    </m:r>
                    <m:r>
                      <a:rPr kumimoji="0" lang="en-US" sz="2667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.</m:t>
                    </m:r>
                  </m:oMath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l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378255"/>
                <a:ext cx="11023600" cy="5462457"/>
              </a:xfrm>
              <a:prstGeom prst="rect">
                <a:avLst/>
              </a:prstGeom>
              <a:blipFill>
                <a:blip r:embed="rId9"/>
                <a:stretch>
                  <a:fillRect l="-1051" r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1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800" y="3559654"/>
            <a:ext cx="9194800" cy="196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522" marR="0" lvl="8" indent="0" algn="just" defTabSz="60963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		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438522" marR="0" lvl="8" indent="0" algn="just" defTabSz="60963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C.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		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D.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A, B, C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109106"/>
            <a:ext cx="153568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096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585553" y="6293253"/>
            <a:ext cx="13360400" cy="96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56001" y="454683"/>
            <a:ext cx="5149556" cy="719273"/>
            <a:chOff x="-4598847" y="178390"/>
            <a:chExt cx="14947343" cy="1078910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4598847" y="190500"/>
              <a:ext cx="14737595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823452" y="178390"/>
              <a:ext cx="13171948" cy="104884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1600" y="-128880"/>
            <a:ext cx="1117600" cy="1137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943600" y="3877416"/>
            <a:ext cx="2336800" cy="719985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7600" y="5616376"/>
            <a:ext cx="1168400" cy="85585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769600" y="587008"/>
            <a:ext cx="508000" cy="5361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847" y="1498497"/>
            <a:ext cx="11023600" cy="186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5.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Cho tam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giác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ABC.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trung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tuyến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AM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tam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giác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lấy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D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E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AD = DE = EM.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Gọi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trung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thẳng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DE.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trọng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tam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giác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ABC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1163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203200" y="6781361"/>
            <a:ext cx="128524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72800" y="-407907"/>
            <a:ext cx="1219200" cy="1362927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0" y="127000"/>
            <a:ext cx="3251200" cy="826149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56000" y="173247"/>
            <a:ext cx="3453189" cy="641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(SGK – tr.107)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88758" y="811627"/>
                <a:ext cx="11836400" cy="1873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 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2667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8" y="811627"/>
                <a:ext cx="11836400" cy="1873141"/>
              </a:xfrm>
              <a:prstGeom prst="rect">
                <a:avLst/>
              </a:prstGeom>
              <a:blipFill>
                <a:blip r:embed="rId5"/>
                <a:stretch>
                  <a:fillRect l="-978" r="-978" b="-7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256965"/>
            <a:ext cx="2996568" cy="3424039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6096000" y="2750606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2667" b="1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251200" y="3686133"/>
                <a:ext cx="8713651" cy="2565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533"/>
                  </a:spcAft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BM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CN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N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3686133"/>
                <a:ext cx="8713651" cy="2565702"/>
              </a:xfrm>
              <a:prstGeom prst="rect">
                <a:avLst/>
              </a:prstGeom>
              <a:blipFill>
                <a:blip r:embed="rId7"/>
                <a:stretch>
                  <a:fillRect l="-1329" r="-1049" b="-5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7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2800" y="6694102"/>
            <a:ext cx="13889495" cy="1438442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12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769671"/>
            <a:ext cx="1063707" cy="907052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8800" y="377980"/>
            <a:ext cx="1117600" cy="104774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363496" y="106788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329914" y="1062702"/>
                <a:ext cx="6553200" cy="4348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BN = MC.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∆NBC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∆MCB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BN = MC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𝑁𝐵𝐶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𝑀𝐶𝐵</m:t>
                          </m:r>
                        </m:e>
                      </m:acc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∆NBC = ∆MCB (c - g - c).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BM = CN (2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914" y="1062702"/>
                <a:ext cx="6553200" cy="4348626"/>
              </a:xfrm>
              <a:prstGeom prst="rect">
                <a:avLst/>
              </a:prstGeom>
              <a:blipFill>
                <a:blip r:embed="rId5"/>
                <a:stretch>
                  <a:fillRect l="-1488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602441"/>
            <a:ext cx="2996568" cy="34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2800" y="6694102"/>
            <a:ext cx="13889495" cy="1438442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12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769671"/>
            <a:ext cx="1063707" cy="9070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52600"/>
            <a:ext cx="2996568" cy="3424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14800" y="1446128"/>
                <a:ext cx="6858000" cy="4585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CN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ABC.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𝐺𝐵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𝐺𝐶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BM = CN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GB = GC.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GB = GC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446128"/>
                <a:ext cx="6858000" cy="4585614"/>
              </a:xfrm>
              <a:prstGeom prst="rect">
                <a:avLst/>
              </a:prstGeom>
              <a:blipFill>
                <a:blip r:embed="rId5"/>
                <a:stretch>
                  <a:fillRect l="-1422" r="-2756"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8800" y="377980"/>
            <a:ext cx="1117600" cy="1047749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5435600" y="555410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65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68389" y="1223872"/>
            <a:ext cx="10160000" cy="5253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090037" y="381000"/>
            <a:ext cx="5859527" cy="79207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 THỂ EM CHƯA BIẾT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598161">
            <a:off x="308502" y="118396"/>
            <a:ext cx="532348" cy="7828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68400" y="1325472"/>
            <a:ext cx="9702800" cy="248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19" marR="0" lvl="0" indent="-381019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chia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GAB, GCA, GBC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68353">
            <a:off x="9702884" y="564291"/>
            <a:ext cx="1752821" cy="881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344" y="3539667"/>
            <a:ext cx="3298825" cy="2330801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61600" y="5759801"/>
            <a:ext cx="1522405" cy="8192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8400" y="3800832"/>
            <a:ext cx="6242036" cy="248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marR="0" lvl="0" indent="-381019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miếng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-304800" y="6172200"/>
            <a:ext cx="128524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"/>
          <p:cNvGrpSpPr/>
          <p:nvPr/>
        </p:nvGrpSpPr>
        <p:grpSpPr>
          <a:xfrm>
            <a:off x="-786253" y="-68209"/>
            <a:ext cx="13889495" cy="1438442"/>
            <a:chOff x="0" y="0"/>
            <a:chExt cx="3762534" cy="328484"/>
          </a:xfrm>
        </p:grpSpPr>
        <p:sp>
          <p:nvSpPr>
            <p:cNvPr id="31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sp>
        <p:nvSpPr>
          <p:cNvPr id="8" name="TextBox 7"/>
          <p:cNvSpPr txBox="1"/>
          <p:nvPr/>
        </p:nvSpPr>
        <p:spPr>
          <a:xfrm>
            <a:off x="2641600" y="529766"/>
            <a:ext cx="721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93421" y="0"/>
            <a:ext cx="1219200" cy="136292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55600" y="2110685"/>
            <a:ext cx="3607619" cy="3349624"/>
            <a:chOff x="924909" y="3568797"/>
            <a:chExt cx="5411428" cy="4241703"/>
          </a:xfrm>
        </p:grpSpPr>
        <p:grpSp>
          <p:nvGrpSpPr>
            <p:cNvPr id="9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1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2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1118770" y="4786715"/>
              <a:ext cx="4796230" cy="1579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pt-BR" sz="2667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pt-BR" sz="2667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82201" y="2125735"/>
            <a:ext cx="3614815" cy="3334575"/>
            <a:chOff x="6840639" y="3553166"/>
            <a:chExt cx="5422223" cy="5001862"/>
          </a:xfrm>
        </p:grpSpPr>
        <p:grpSp>
          <p:nvGrpSpPr>
            <p:cNvPr id="14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0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1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7376246" y="4962947"/>
              <a:ext cx="4360209" cy="2794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pt-BR" sz="2667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19253" y="2108200"/>
            <a:ext cx="3614815" cy="3342405"/>
            <a:chOff x="12644694" y="3479846"/>
            <a:chExt cx="5422223" cy="4709752"/>
          </a:xfrm>
        </p:grpSpPr>
        <p:grpSp>
          <p:nvGrpSpPr>
            <p:cNvPr id="23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5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6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4" name="Rectangle 23"/>
            <p:cNvSpPr/>
            <p:nvPr/>
          </p:nvSpPr>
          <p:spPr>
            <a:xfrm>
              <a:off x="12659244" y="4086410"/>
              <a:ext cx="5369730" cy="3493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pt-BR" sz="266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kumimoji="0" lang="vi-VN" sz="266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667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"Bài 11: Tính chất ba đường phân giác của tam giác"</a:t>
              </a:r>
              <a:endParaRPr kumimoji="0" lang="pt-BR" sz="26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414105">
            <a:off x="395328" y="5620968"/>
            <a:ext cx="981485" cy="10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203200" y="6291464"/>
            <a:ext cx="128524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77437">
            <a:off x="11582399" y="5266449"/>
            <a:ext cx="1219200" cy="1362927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 rotWithShape="1">
          <a:blip r:embed="rId5"/>
          <a:srcRect l="71258" t="36429"/>
          <a:stretch/>
        </p:blipFill>
        <p:spPr>
          <a:xfrm>
            <a:off x="11023600" y="106177"/>
            <a:ext cx="913245" cy="1127864"/>
          </a:xfrm>
          <a:prstGeom prst="rect">
            <a:avLst/>
          </a:prstGeom>
        </p:spPr>
      </p:pic>
      <p:sp>
        <p:nvSpPr>
          <p:cNvPr id="14" name="Pentagon 13"/>
          <p:cNvSpPr/>
          <p:nvPr/>
        </p:nvSpPr>
        <p:spPr>
          <a:xfrm>
            <a:off x="0" y="266051"/>
            <a:ext cx="3251200" cy="826149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56000" y="312298"/>
            <a:ext cx="3434338" cy="641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(SGK – tr.107)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200" y="1395851"/>
                <a:ext cx="11379201" cy="3355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lvl="0" indent="0" algn="l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</a:t>
                </a:r>
                <a:b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𝐴𝐻𝑀</m:t>
                    </m:r>
                  </m:oMath>
                </a14:m>
                <a:b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𝐴𝐺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667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1395851"/>
                <a:ext cx="11379201" cy="3355599"/>
              </a:xfrm>
              <a:prstGeom prst="rect">
                <a:avLst/>
              </a:prstGeom>
              <a:blipFill>
                <a:blip r:embed="rId6"/>
                <a:stretch>
                  <a:fillRect l="-1018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2800" y="3064384"/>
            <a:ext cx="4559544" cy="2807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6401" y="5511800"/>
            <a:ext cx="989639" cy="9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9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6324600"/>
            <a:ext cx="13889495" cy="1438442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12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308600"/>
            <a:ext cx="1063707" cy="907052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8800" y="-132527"/>
            <a:ext cx="1117600" cy="104774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334000" y="482600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549400"/>
            <a:ext cx="4114800" cy="25335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9200" y="1356232"/>
            <a:ext cx="6654800" cy="432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a) Do H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chiếu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BC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nên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AH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BC.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0321" marR="20321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Xét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∆AHB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vuông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tại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H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∆AHM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vuông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tại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H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0321" marR="20321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AH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chung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0321" marR="20321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HB = HM (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thiết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0321" marR="20321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Do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∆AHB = ∆AHM (2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cạnh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vuông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10414000" y="3632200"/>
            <a:ext cx="406400" cy="132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1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609600" y="398160"/>
            <a:ext cx="13716000" cy="48088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907293" y="6527801"/>
            <a:ext cx="13889495" cy="1212607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1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78400" y="4749800"/>
            <a:ext cx="2971800" cy="19230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1035" y="864305"/>
            <a:ext cx="10152840" cy="112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CHƯƠNG 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vi-VN" sz="5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TAM GIÁC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8880" y="2209800"/>
            <a:ext cx="8959040" cy="196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34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10: TÍNH CHẤT BA ĐƯỜNG TRUNG TUYẾN CỦA TAM GIÁC</a:t>
            </a:r>
            <a:endParaRPr kumimoji="0" lang="en-US" sz="4334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81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6324600"/>
            <a:ext cx="13889495" cy="1438442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12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308600"/>
            <a:ext cx="1063707" cy="907052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8800" y="-132527"/>
            <a:ext cx="1117600" cy="104774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334000" y="482600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29200" y="1365367"/>
                <a:ext cx="6400800" cy="4416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lvl="0" indent="0" algn="just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b) Do ∆AHB = ∆AHM (2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cạnh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AB = AM (2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cạnh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tương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ứng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).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20321" marR="20321" lvl="0" indent="0" algn="just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∆ABC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hai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đường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trung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tuyến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AM, BN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cắt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nhau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G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G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trọng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tâm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của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∆ABC.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just" defTabSz="60963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kumimoji="0" lang="fr-FR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kumimoji="0" lang="fr-FR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𝐴𝐺</m:t>
                    </m:r>
                    <m:r>
                      <a:rPr kumimoji="0" lang="fr-FR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fr-FR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fr-FR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fr-FR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60963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kumimoji="0" lang="fr-FR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AM </a:t>
                </a:r>
                <a:r>
                  <a:rPr kumimoji="0" lang="fr-FR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fr-FR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𝐴𝐺</m:t>
                    </m:r>
                    <m:r>
                      <a:rPr kumimoji="0" lang="fr-FR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fr-FR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fr-FR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fr-FR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fr-FR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365367"/>
                <a:ext cx="6400800" cy="4416722"/>
              </a:xfrm>
              <a:prstGeom prst="rect">
                <a:avLst/>
              </a:prstGeom>
              <a:blipFill>
                <a:blip r:embed="rId5"/>
                <a:stretch>
                  <a:fillRect l="-1810" r="-1429" b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0" y="1752600"/>
            <a:ext cx="4114800" cy="25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305361" y="6827247"/>
            <a:ext cx="128524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72800" y="-407907"/>
            <a:ext cx="1219200" cy="1362927"/>
          </a:xfrm>
          <a:prstGeom prst="rect">
            <a:avLst/>
          </a:prstGeom>
        </p:spPr>
      </p:pic>
      <p:sp>
        <p:nvSpPr>
          <p:cNvPr id="19" name="Pentagon 18"/>
          <p:cNvSpPr/>
          <p:nvPr/>
        </p:nvSpPr>
        <p:spPr>
          <a:xfrm>
            <a:off x="0" y="266051"/>
            <a:ext cx="3251200" cy="826149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56000" y="312298"/>
            <a:ext cx="3453189" cy="641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(SGK – tr.107)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3491" y="1278941"/>
                <a:ext cx="11708064" cy="1863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𝑀𝐷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minh:</a:t>
                </a:r>
                <a:b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91" y="1278941"/>
                <a:ext cx="11708064" cy="1863331"/>
              </a:xfrm>
              <a:prstGeom prst="rect">
                <a:avLst/>
              </a:prstGeom>
              <a:blipFill>
                <a:blip r:embed="rId5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7923" y="3400439"/>
            <a:ext cx="3759200" cy="3401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84123" y="2650291"/>
                <a:ext cx="8686800" cy="631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𝐺𝐴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    b)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𝑀𝐵𝐺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𝑀𝐶𝐷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c)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123" y="2650291"/>
                <a:ext cx="8686800" cy="631968"/>
              </a:xfrm>
              <a:prstGeom prst="rect">
                <a:avLst/>
              </a:prstGeom>
              <a:blipFill>
                <a:blip r:embed="rId7"/>
                <a:stretch>
                  <a:fillRect l="-1333" b="-25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688618">
            <a:off x="341297" y="5910994"/>
            <a:ext cx="687815" cy="10114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039123" y="4632173"/>
            <a:ext cx="863600" cy="7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6562558"/>
            <a:ext cx="13889495" cy="1438442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12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939078" y="5894863"/>
            <a:ext cx="765766" cy="652990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8800" y="-132527"/>
            <a:ext cx="1117600" cy="104774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598547" y="499017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57201" y="1363106"/>
                <a:ext cx="7172039" cy="4836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AM, BN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𝐺𝑀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𝐺𝐴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MA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lấy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 MD = MG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GD.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𝐺𝑀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𝐺𝐷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363106"/>
                <a:ext cx="7172039" cy="4836132"/>
              </a:xfrm>
              <a:prstGeom prst="rect">
                <a:avLst/>
              </a:prstGeom>
              <a:blipFill>
                <a:blip r:embed="rId5"/>
                <a:stretch>
                  <a:fillRect l="-1614" r="-5183" b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242" y="1374502"/>
            <a:ext cx="3759200" cy="34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24348" y="6690562"/>
            <a:ext cx="13889495" cy="1438442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1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8800" y="-132527"/>
            <a:ext cx="1117600" cy="104774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433381" y="195415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57200" y="1016512"/>
                <a:ext cx="11326399" cy="5579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Do 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GD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MG = MD.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∆MBG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∆MCD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MB = MC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giả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thiết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𝐺𝑀𝐵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𝐷𝑀𝐶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(2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MG = MD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∆MBG = ∆MCD (c - g - c).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c) Do ∆MBG = ∆MCD (c - g - c)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CD = BG (2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BG = 2GN.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CD = BG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CD = 2GN.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16512"/>
                <a:ext cx="11326399" cy="5579989"/>
              </a:xfrm>
              <a:prstGeom prst="rect">
                <a:avLst/>
              </a:prstGeom>
              <a:blipFill>
                <a:blip r:embed="rId4"/>
                <a:stretch>
                  <a:fillRect l="-1023" b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293" y="1023196"/>
            <a:ext cx="3759200" cy="3401408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939078" y="5894863"/>
            <a:ext cx="765766" cy="65299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5045180" y="2260600"/>
            <a:ext cx="340747" cy="179420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1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203201" y="287695"/>
            <a:ext cx="4170947" cy="1016000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334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133640" y="6703295"/>
            <a:ext cx="128524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8366967" y="-41068"/>
            <a:ext cx="2628321" cy="74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1221" y="1507797"/>
                <a:ext cx="9194800" cy="4951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fr-FR" sz="2667" b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fr-FR" sz="2667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(SGK – tr.107)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107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dốc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3,3 m.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1,2</m:t>
                    </m:r>
                    <m:r>
                      <m:rPr>
                        <m:nor/>
                      </m:rPr>
                      <a:rPr lang="en-US" sz="2667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sổ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vơii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21" y="1507797"/>
                <a:ext cx="9194800" cy="4951548"/>
              </a:xfrm>
              <a:prstGeom prst="rect">
                <a:avLst/>
              </a:prstGeom>
              <a:blipFill>
                <a:blip r:embed="rId4"/>
                <a:stretch>
                  <a:fillRect l="-1260" r="-1260" b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400" y="1621526"/>
            <a:ext cx="2370482" cy="475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355600" y="6233801"/>
            <a:ext cx="128524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72800" y="-407907"/>
            <a:ext cx="1219200" cy="13629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411569">
            <a:off x="11246801" y="5779456"/>
            <a:ext cx="1596879" cy="740371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486400" y="338593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977747"/>
            <a:ext cx="2370482" cy="4758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95600" y="1285949"/>
                <a:ext cx="7569200" cy="4620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07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∆ABC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BC.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BH = CH.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∆ABH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∆ACH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AB = AC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07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BH = CH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285949"/>
                <a:ext cx="7569200" cy="4620111"/>
              </a:xfrm>
              <a:prstGeom prst="rect">
                <a:avLst/>
              </a:prstGeom>
              <a:blipFill>
                <a:blip r:embed="rId8"/>
                <a:stretch>
                  <a:fillRect l="-1530" t="-1187" r="-2496" b="-2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7772400" y="4237984"/>
            <a:ext cx="406400" cy="171052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31200" y="4304526"/>
            <a:ext cx="3714041" cy="124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 defTabSz="609630">
              <a:lnSpc>
                <a:spcPct val="150000"/>
              </a:lnSpc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∆ABH = ∆ACH (c - g - c).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9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355600" y="6233801"/>
            <a:ext cx="128524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72800" y="-407907"/>
            <a:ext cx="1219200" cy="13629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411569">
            <a:off x="11287239" y="5714033"/>
            <a:ext cx="1596879" cy="740371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486400" y="273557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912324"/>
            <a:ext cx="2370482" cy="4758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06274" y="1190642"/>
                <a:ext cx="7569200" cy="4633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𝐴𝐻𝐶</m:t>
                        </m:r>
                      </m:e>
                    </m:acc>
                  </m:oMath>
                </a14:m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𝐴𝐻𝐶</m:t>
                        </m:r>
                      </m:e>
                    </m:acc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𝐴𝐻𝐶</m:t>
                        </m:r>
                      </m:e>
                    </m:acc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AH </a:t>
                </a:r>
                <a:r>
                  <a:rPr lang="en-US" sz="2667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 defTabSz="609630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.1,2=0,4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3,3 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ở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0,4 + 3,3 . 3 = 10,3 m so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274" y="1190642"/>
                <a:ext cx="7569200" cy="4633576"/>
              </a:xfrm>
              <a:prstGeom prst="rect">
                <a:avLst/>
              </a:prstGeom>
              <a:blipFill>
                <a:blip r:embed="rId8"/>
                <a:stretch>
                  <a:fillRect l="-1531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8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109106"/>
            <a:ext cx="153568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33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584200" y="6223000"/>
            <a:ext cx="13360400" cy="96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38353" y="279400"/>
            <a:ext cx="4213695" cy="719273"/>
            <a:chOff x="-2239575" y="178390"/>
            <a:chExt cx="12230869" cy="1078910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2239575" y="190500"/>
              <a:ext cx="12230869" cy="1066800"/>
            </a:xfrm>
            <a:prstGeom prst="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1002566" y="178390"/>
              <a:ext cx="9530177" cy="104884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VỀ NHÀ</a:t>
              </a:r>
              <a:endParaRPr lang="en-US" sz="3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1600" y="-128880"/>
            <a:ext cx="1117600" cy="1137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6400" y="1143001"/>
                <a:ext cx="11379200" cy="4951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fr-FR" sz="2533" b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2533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AM.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 = MD.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MC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fr-FR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𝐶𝑀</m:t>
                    </m:r>
                  </m:oMath>
                </a14:m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; AN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CD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E.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 là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CD.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fr-FR" sz="2533" b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2533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BM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CN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G.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BM = CN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Tam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GBC là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AG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1143001"/>
                <a:ext cx="11379200" cy="4951612"/>
              </a:xfrm>
              <a:prstGeom prst="rect">
                <a:avLst/>
              </a:prstGeom>
              <a:blipFill>
                <a:blip r:embed="rId5"/>
                <a:stretch>
                  <a:fillRect l="-965" r="-911" b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96400" y="4800600"/>
            <a:ext cx="142477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5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109106"/>
            <a:ext cx="153568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33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406400" y="6204749"/>
            <a:ext cx="13360400" cy="96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38353" y="439748"/>
            <a:ext cx="4213695" cy="719273"/>
            <a:chOff x="-2239575" y="178390"/>
            <a:chExt cx="12230869" cy="1078910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2239575" y="190500"/>
              <a:ext cx="12230869" cy="1066800"/>
            </a:xfrm>
            <a:prstGeom prst="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992514" y="178390"/>
              <a:ext cx="9510076" cy="104884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VỀ NHÀ</a:t>
              </a:r>
              <a:endParaRPr lang="en-US" sz="3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1600" y="-128880"/>
            <a:ext cx="1117600" cy="11375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400" y="1532022"/>
            <a:ext cx="11379200" cy="295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fr-FR" sz="2533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533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-tr107) :</a:t>
            </a:r>
            <a:endParaRPr lang="en-US" sz="25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defRPr/>
            </a:pP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chia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GAB, GCA, GBC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33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84800" y="4208346"/>
            <a:ext cx="1727200" cy="23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3383902" cy="67862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83902" cy="6786204"/>
            </a:xfrm>
            <a:custGeom>
              <a:avLst/>
              <a:gdLst/>
              <a:ahLst/>
              <a:cxnLst/>
              <a:rect l="l" t="t" r="r" b="b"/>
              <a:pathLst>
                <a:path w="13383902" h="6786204">
                  <a:moveTo>
                    <a:pt x="13259442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259442" y="0"/>
                  </a:lnTo>
                  <a:cubicBezTo>
                    <a:pt x="13328022" y="0"/>
                    <a:pt x="13383902" y="55880"/>
                    <a:pt x="13383902" y="124460"/>
                  </a:cubicBezTo>
                  <a:lnTo>
                    <a:pt x="13383902" y="6661744"/>
                  </a:lnTo>
                  <a:cubicBezTo>
                    <a:pt x="13383902" y="6730324"/>
                    <a:pt x="13328022" y="6786204"/>
                    <a:pt x="13259442" y="6786204"/>
                  </a:cubicBez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43954" y="3251124"/>
            <a:ext cx="3104093" cy="310409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78231" y="1229758"/>
            <a:ext cx="10435538" cy="2021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algn="ctr" defTabSz="609630">
              <a:lnSpc>
                <a:spcPct val="150000"/>
              </a:lnSpc>
            </a:pPr>
            <a:r>
              <a:rPr lang="en-US" sz="4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6400" y="4837643"/>
            <a:ext cx="1524000" cy="1883595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29179" y="4649894"/>
            <a:ext cx="2473255" cy="2073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4800" y="322443"/>
            <a:ext cx="3850239" cy="609600"/>
            <a:chOff x="1614838" y="876300"/>
            <a:chExt cx="5775358" cy="1143000"/>
          </a:xfrm>
          <a:solidFill>
            <a:schemeClr val="accent5">
              <a:lumMod val="75000"/>
            </a:schemeClr>
          </a:solidFill>
        </p:grpSpPr>
        <p:sp>
          <p:nvSpPr>
            <p:cNvPr id="13" name="Flowchart: Terminator 12"/>
            <p:cNvSpPr/>
            <p:nvPr/>
          </p:nvSpPr>
          <p:spPr>
            <a:xfrm>
              <a:off x="1614838" y="876300"/>
              <a:ext cx="5775358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39672" y="987956"/>
              <a:ext cx="5348100" cy="9426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 (SGK – tr106)</a:t>
              </a:r>
            </a:p>
          </p:txBody>
        </p:sp>
      </p:grpSp>
      <p:pic>
        <p:nvPicPr>
          <p:cNvPr id="22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627199">
            <a:off x="86639" y="5861409"/>
            <a:ext cx="607014" cy="892667"/>
          </a:xfrm>
          <a:prstGeom prst="rect">
            <a:avLst/>
          </a:prstGeom>
        </p:spPr>
      </p:pic>
      <p:pic>
        <p:nvPicPr>
          <p:cNvPr id="23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0530" y="176261"/>
            <a:ext cx="781666" cy="732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79709" y="1023944"/>
                <a:ext cx="10560266" cy="641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=..?..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𝐸𝑁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𝐸𝑁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=..?..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𝐺𝑁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𝐺𝑁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=..?..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𝐷𝐺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=..?..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𝐺𝑀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09" y="1023944"/>
                <a:ext cx="10560266" cy="641779"/>
              </a:xfrm>
              <a:prstGeom prst="rect">
                <a:avLst/>
              </a:prstGeom>
              <a:blipFill>
                <a:blip r:embed="rId4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45627"/>
            <a:ext cx="3556000" cy="3366916"/>
          </a:xfrm>
          <a:prstGeom prst="rect">
            <a:avLst/>
          </a:prstGeom>
        </p:spPr>
      </p:pic>
      <p:sp>
        <p:nvSpPr>
          <p:cNvPr id="25" name="Oval Callout 24"/>
          <p:cNvSpPr/>
          <p:nvPr/>
        </p:nvSpPr>
        <p:spPr>
          <a:xfrm>
            <a:off x="4092005" y="1787157"/>
            <a:ext cx="1168400" cy="5423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19333" y="2502681"/>
                <a:ext cx="8167867" cy="1257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𝐷𝐸𝐶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𝐷𝑀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𝐸𝑁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333" y="2502681"/>
                <a:ext cx="8167867" cy="1257460"/>
              </a:xfrm>
              <a:prstGeom prst="rect">
                <a:avLst/>
              </a:prstGeom>
              <a:blipFill>
                <a:blip r:embed="rId6"/>
                <a:stretch>
                  <a:fillRect l="-1418" r="-1418" b="-1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303313" y="279400"/>
            <a:ext cx="7315200" cy="125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105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..?..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19333" y="3611444"/>
                <a:ext cx="6096000" cy="8928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just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667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𝐸𝑁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333" y="3611444"/>
                <a:ext cx="6096000" cy="892873"/>
              </a:xfrm>
              <a:prstGeom prst="rect">
                <a:avLst/>
              </a:prstGeom>
              <a:blipFill>
                <a:blip r:embed="rId7"/>
                <a:stretch>
                  <a:fillRect l="-1900" b="-6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719333" y="4362115"/>
                <a:ext cx="8167867" cy="2377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𝐺𝑁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𝐸𝑁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𝐸𝑁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667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𝐸𝑁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2667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𝐸𝑁</m:t>
                    </m:r>
                  </m:oMath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𝐸𝑁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𝐺𝑁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𝐺𝑁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2667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𝐷𝐺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𝐺𝑀</m:t>
                    </m:r>
                  </m:oMath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333" y="4362115"/>
                <a:ext cx="8167867" cy="2377830"/>
              </a:xfrm>
              <a:prstGeom prst="rect">
                <a:avLst/>
              </a:prstGeom>
              <a:blipFill>
                <a:blip r:embed="rId8"/>
                <a:stretch>
                  <a:fillRect l="-1418" b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2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19189" y="1854200"/>
            <a:ext cx="10160000" cy="291381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656073" y="431801"/>
            <a:ext cx="2641600" cy="967315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 Ý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030185">
            <a:off x="319621" y="-38700"/>
            <a:ext cx="532348" cy="782864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508000" y="4749801"/>
            <a:ext cx="1828800" cy="984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47763" y="2001304"/>
                <a:ext cx="8058223" cy="1257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763" y="2001304"/>
                <a:ext cx="8058223" cy="1257460"/>
              </a:xfrm>
              <a:prstGeom prst="rect">
                <a:avLst/>
              </a:prstGeom>
              <a:blipFill>
                <a:blip r:embed="rId6"/>
                <a:stretch>
                  <a:fillRect l="-143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008659" y="3511289"/>
            <a:ext cx="1611819" cy="240271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-609600" y="5913999"/>
            <a:ext cx="13360400" cy="12234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28374" y="3207777"/>
                <a:ext cx="2745303" cy="1248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𝐺𝑀</m:t>
                          </m:r>
                        </m:num>
                        <m:den>
                          <m: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𝐴𝑀</m:t>
                          </m:r>
                        </m:den>
                      </m:f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667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667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𝐺𝑀</m:t>
                          </m:r>
                        </m:num>
                        <m:den>
                          <m: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𝐺𝐴</m:t>
                          </m:r>
                        </m:den>
                      </m:f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667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667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374" y="3207777"/>
                <a:ext cx="2745303" cy="12485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695889"/>
            <a:ext cx="3294735" cy="39335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037214" y="177800"/>
            <a:ext cx="4064000" cy="6096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3" name="Flowchart: Terminator 12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39671" y="987956"/>
              <a:ext cx="5348100" cy="9426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5 (SGK – tr106)</a:t>
              </a:r>
            </a:p>
          </p:txBody>
        </p:sp>
      </p:grpSp>
      <p:pic>
        <p:nvPicPr>
          <p:cNvPr id="22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750100">
            <a:off x="-74084" y="-77870"/>
            <a:ext cx="772299" cy="1135734"/>
          </a:xfrm>
          <a:prstGeom prst="rect">
            <a:avLst/>
          </a:prstGeom>
        </p:spPr>
      </p:pic>
      <p:pic>
        <p:nvPicPr>
          <p:cNvPr id="23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79200" y="6254456"/>
            <a:ext cx="796841" cy="747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5909" y="787400"/>
                <a:ext cx="11261599" cy="1863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𝐺𝐵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𝐺𝐶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minh:</a:t>
                </a:r>
                <a:b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a) </a:t>
                </a:r>
                <a14:m>
                  <m:oMath xmlns:m="http://schemas.openxmlformats.org/officeDocument/2006/math"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𝐺𝑀𝑁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𝐺𝑃𝑄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b)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09" y="787400"/>
                <a:ext cx="11261599" cy="1863331"/>
              </a:xfrm>
              <a:prstGeom prst="rect">
                <a:avLst/>
              </a:prstGeom>
              <a:blipFill>
                <a:blip r:embed="rId5"/>
                <a:stretch>
                  <a:fillRect l="-1028" r="-108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Oval Callout 92"/>
          <p:cNvSpPr/>
          <p:nvPr/>
        </p:nvSpPr>
        <p:spPr>
          <a:xfrm>
            <a:off x="6661566" y="2893120"/>
            <a:ext cx="1168400" cy="586681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93180" y="3643921"/>
                <a:ext cx="7980549" cy="641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180" y="3643921"/>
                <a:ext cx="7980549" cy="641779"/>
              </a:xfrm>
              <a:prstGeom prst="rect">
                <a:avLst/>
              </a:prstGeom>
              <a:blipFill>
                <a:blip r:embed="rId6"/>
                <a:stretch>
                  <a:fillRect l="-1451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67200" y="4079548"/>
                <a:ext cx="6096000" cy="12443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𝐺𝑀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667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667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𝐺𝐵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𝐺𝑁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667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667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𝐺𝐶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079548"/>
                <a:ext cx="6096000" cy="12443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9600" y="5154950"/>
                <a:ext cx="7554129" cy="641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𝐺𝐵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𝐺𝐶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154950"/>
                <a:ext cx="7554129" cy="641779"/>
              </a:xfrm>
              <a:prstGeom prst="rect">
                <a:avLst/>
              </a:prstGeom>
              <a:blipFill>
                <a:blip r:embed="rId8"/>
                <a:stretch>
                  <a:fillRect l="-1533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36124" y="5567750"/>
                <a:ext cx="3613553" cy="1244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𝐺𝑃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667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667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𝐺𝐵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𝐺𝑄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667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667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𝐺𝐶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124" y="5567750"/>
                <a:ext cx="3613553" cy="12443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7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3" grpId="0" animBg="1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58" y="305607"/>
            <a:ext cx="936742" cy="87819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25200" y="948945"/>
            <a:ext cx="1676400" cy="1200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17053" y="1549400"/>
                <a:ext cx="10820400" cy="2519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𝐺𝑀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𝐺𝑃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𝐺𝑁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𝐺𝑄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lvl="0" indent="0" algn="l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𝐺𝑀𝑁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𝐺𝑃𝑄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𝐺𝑀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𝐺𝑃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acc>
                        <m:accPr>
                          <m:chr m:val="̂"/>
                          <m:ctrlP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𝑀𝐺𝑁</m:t>
                          </m:r>
                        </m:e>
                      </m:acc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𝑃𝐺𝑄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đố</m:t>
                      </m:r>
                      <m:r>
                        <m:rPr>
                          <m:nor/>
                        </m:rP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đỉ</m:t>
                      </m:r>
                      <m:r>
                        <m:rPr>
                          <m:nor/>
                        </m:rP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);</m:t>
                      </m:r>
                      <m:r>
                        <m:rPr>
                          <m:nor/>
                        </m:rP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𝐺𝑁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𝐺𝑄</m:t>
                      </m:r>
                      <m:r>
                        <m:rPr>
                          <m:nor/>
                        </m:rP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𝐺𝑀𝑁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𝐺𝑃𝑄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c.g.c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053" y="1549400"/>
                <a:ext cx="10820400" cy="2519792"/>
              </a:xfrm>
              <a:prstGeom prst="rect">
                <a:avLst/>
              </a:prstGeom>
              <a:blipFill>
                <a:blip r:embed="rId4"/>
                <a:stretch>
                  <a:fillRect l="-1070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35769" y="4292601"/>
                <a:ext cx="9587831" cy="127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𝐺𝑀𝑁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𝐺𝑃𝑄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𝐺𝑀𝑁</m:t>
                        </m:r>
                      </m:e>
                    </m:acc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𝐺𝑃𝑄</m:t>
                        </m:r>
                      </m:e>
                    </m:acc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le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9" y="4292601"/>
                <a:ext cx="9587831" cy="1278107"/>
              </a:xfrm>
              <a:prstGeom prst="rect">
                <a:avLst/>
              </a:prstGeom>
              <a:blipFill>
                <a:blip r:embed="rId5"/>
                <a:stretch>
                  <a:fillRect l="-1209" b="-1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5642811" y="597122"/>
            <a:ext cx="1168400" cy="586681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800" y="5724880"/>
            <a:ext cx="1032394" cy="12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0" y="127000"/>
            <a:ext cx="4470400" cy="826149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34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kumimoji="0" lang="en-US" sz="333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72800" y="-407907"/>
            <a:ext cx="1219200" cy="13629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872859" y="857463"/>
                <a:ext cx="8150943" cy="1257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Ba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kumimoji="0" lang="en-US" sz="266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</a:t>
                </a:r>
                <a:endParaRPr kumimoji="0" lang="en-US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859" y="857463"/>
                <a:ext cx="8150943" cy="1257460"/>
              </a:xfrm>
              <a:prstGeom prst="rect">
                <a:avLst/>
              </a:prstGeom>
              <a:blipFill>
                <a:blip r:embed="rId5"/>
                <a:stretch>
                  <a:fillRect l="-1421" b="-1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884415" y="1681922"/>
                <a:ext cx="5674374" cy="1248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𝐺𝐴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𝐺𝐵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𝐺𝐶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67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667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2667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𝐴𝑀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𝐵𝑁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2667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𝐶𝑃</m:t>
                      </m:r>
                      <m:r>
                        <a:rPr kumimoji="0" lang="en-US" sz="2667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).</m:t>
                      </m:r>
                    </m:oMath>
                  </m:oMathPara>
                </a14:m>
                <a:endParaRPr kumimoji="0" lang="en-US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415" y="1681922"/>
                <a:ext cx="5674374" cy="12482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15" y="2537542"/>
            <a:ext cx="3424492" cy="2761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197" y="1019876"/>
            <a:ext cx="3424491" cy="641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(SGK – tr.107)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470400" y="3035855"/>
                <a:ext cx="7229642" cy="2739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AM, BN, CP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𝐺𝐴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𝐺𝐵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𝐺𝐶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3035855"/>
                <a:ext cx="7229642" cy="2739917"/>
              </a:xfrm>
              <a:prstGeom prst="rect">
                <a:avLst/>
              </a:prstGeom>
              <a:blipFill>
                <a:blip r:embed="rId8"/>
                <a:stretch>
                  <a:fillRect l="-1602" r="-1602" b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247058" y="5625839"/>
                <a:ext cx="10007600" cy="892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26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𝐺𝐴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𝐺𝐵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𝐺𝐶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058" y="5625839"/>
                <a:ext cx="10007600" cy="892873"/>
              </a:xfrm>
              <a:prstGeom prst="rect">
                <a:avLst/>
              </a:prstGeom>
              <a:blipFill>
                <a:blip r:embed="rId9"/>
                <a:stretch>
                  <a:fillRect l="-1158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3802541" y="2623877"/>
            <a:ext cx="1420786" cy="443017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5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5" grpId="0"/>
      <p:bldP spid="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109106"/>
            <a:ext cx="153568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096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609600" y="6172200"/>
            <a:ext cx="13360400" cy="96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05201" y="439186"/>
            <a:ext cx="5149556" cy="719273"/>
            <a:chOff x="-4598847" y="178390"/>
            <a:chExt cx="14947343" cy="1078910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4598847" y="190500"/>
              <a:ext cx="14737595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823452" y="178390"/>
              <a:ext cx="13171948" cy="104884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47637" y="1485091"/>
            <a:ext cx="10718800" cy="641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1.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hình vẽ, điền số thích hợp vào chỗ chấm: BG = …. GN</a:t>
            </a: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1600" y="-128880"/>
            <a:ext cx="1117600" cy="1137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37" y="2674256"/>
            <a:ext cx="3956379" cy="2786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99200" y="2425760"/>
                <a:ext cx="6096000" cy="28418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53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2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60963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53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00" y="2425760"/>
                <a:ext cx="6096000" cy="2841804"/>
              </a:xfrm>
              <a:prstGeom prst="rect">
                <a:avLst/>
              </a:prstGeom>
              <a:blipFill>
                <a:blip r:embed="rId6"/>
                <a:stretch>
                  <a:fillRect l="-1900" b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6045200" y="3073400"/>
            <a:ext cx="1270000" cy="609600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617200" y="5525232"/>
            <a:ext cx="1168400" cy="85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109106"/>
            <a:ext cx="153568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096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609600" y="6172200"/>
            <a:ext cx="13360400" cy="96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05201" y="442334"/>
            <a:ext cx="5149556" cy="719273"/>
            <a:chOff x="-4598847" y="178390"/>
            <a:chExt cx="14947343" cy="1078910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4598847" y="190500"/>
              <a:ext cx="14737595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823452" y="178390"/>
              <a:ext cx="13171948" cy="104884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47637" y="1485091"/>
            <a:ext cx="10718800" cy="125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G là trọng tâm tam giác MNP với đường trung tuyến MI. Câu nào sau đây đúng.</a:t>
            </a: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1600" y="-128880"/>
            <a:ext cx="1117600" cy="1137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0" y="3062773"/>
            <a:ext cx="1930400" cy="1128227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617200" y="5525232"/>
            <a:ext cx="1168400" cy="855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00991" y="2904309"/>
                <a:ext cx="6096000" cy="23503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53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𝑀𝐺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𝑀𝐼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𝐺𝐼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𝑀𝐼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60963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53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𝑀𝐺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𝐺𝐼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𝐺𝐼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𝑀𝐺</m:t>
                        </m:r>
                      </m:den>
                    </m:f>
                    <m:r>
                      <a:rPr kumimoji="0" lang="en-US" sz="2667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667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991" y="2904309"/>
                <a:ext cx="6096000" cy="2350387"/>
              </a:xfrm>
              <a:prstGeom prst="rect">
                <a:avLst/>
              </a:prstGeom>
              <a:blipFill>
                <a:blip r:embed="rId7"/>
                <a:stretch>
                  <a:fillRect l="-1900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39616" y="5727009"/>
            <a:ext cx="843638" cy="8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2067</Words>
  <Application>Microsoft Office PowerPoint</Application>
  <PresentationFormat>Widescreen</PresentationFormat>
  <Paragraphs>185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 I5</dc:creator>
  <cp:lastModifiedBy>Dell I5</cp:lastModifiedBy>
  <cp:revision>2</cp:revision>
  <dcterms:created xsi:type="dcterms:W3CDTF">2025-03-18T12:54:33Z</dcterms:created>
  <dcterms:modified xsi:type="dcterms:W3CDTF">2025-03-23T14:09:39Z</dcterms:modified>
</cp:coreProperties>
</file>