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430" r:id="rId4"/>
    <p:sldId id="431" r:id="rId5"/>
    <p:sldId id="432" r:id="rId6"/>
    <p:sldId id="414" r:id="rId7"/>
    <p:sldId id="433" r:id="rId8"/>
    <p:sldId id="434" r:id="rId9"/>
    <p:sldId id="435" r:id="rId10"/>
    <p:sldId id="436" r:id="rId11"/>
    <p:sldId id="437" r:id="rId12"/>
    <p:sldId id="439" r:id="rId13"/>
    <p:sldId id="438" r:id="rId14"/>
    <p:sldId id="440" r:id="rId15"/>
    <p:sldId id="335" r:id="rId16"/>
    <p:sldId id="442" r:id="rId17"/>
    <p:sldId id="443" r:id="rId18"/>
    <p:sldId id="444" r:id="rId19"/>
    <p:sldId id="441" r:id="rId20"/>
    <p:sldId id="427" r:id="rId21"/>
    <p:sldId id="276" r:id="rId22"/>
    <p:sldId id="4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992B-6E94-8826-58A7-AB87231E1F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B32186-0E9A-C83A-0D86-6463D60568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51E25E-61F6-56AB-0921-201980173FD2}"/>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53BCDB3E-10D5-5ABD-16DC-DAE1A4520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C16B5-870D-3580-F8D6-B5C3CB39A1E3}"/>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2437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9981-B4C2-D5C7-DBDD-3B4972EC2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90346-5261-BD12-09F3-F973D690E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6327D-6206-DAA1-44B6-E7EA33F6FC89}"/>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566BBFF4-D8B8-0553-8172-05CCE8351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1BBDA-3A8F-2BD8-04E1-36CD6109AB61}"/>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178219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F52EC4-CEF4-91C3-EC19-E5EC703D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C18C6E-B7D0-09BC-AC8E-624B31025D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1447D-0EBC-B763-AF35-2B9B4B0E7980}"/>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33CF9F0F-D5E6-FBF2-EDA4-8F0E97172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6A7B2-9F17-E415-DF78-7A562B5368F6}"/>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382542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51682-22F5-543E-275F-014903091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0A1BA-7E13-4A04-4B0F-7B78179EDD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A639B-5094-85F9-2ACF-C8205D3E3E4D}"/>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C2F9569A-D644-3498-0349-6F81A4B5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1C421-B787-D091-BE43-565AE9BDD821}"/>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69532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9C6A-809D-B183-78C7-CE43D0B7EE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EE3D7-B561-3C76-91ED-34FE61ED6B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01F74-5948-810F-3335-FFEE3FCF13CF}"/>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33E47622-F29B-2C71-2CB4-3FD2CBE3A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B4B7B-F23F-177A-EBFB-0FA794DB046E}"/>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183579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CCFC1-035B-C8A4-7D66-5D6228B36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B073E2-014E-7B29-5AFA-DFD1BD4E9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6C8CC6-4F71-0F70-790E-953AAA8DF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F12BC3-DF55-3F11-DEC7-D1F6AD49DAD7}"/>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6" name="Footer Placeholder 5">
            <a:extLst>
              <a:ext uri="{FF2B5EF4-FFF2-40B4-BE49-F238E27FC236}">
                <a16:creationId xmlns:a16="http://schemas.microsoft.com/office/drawing/2014/main" id="{27265576-6985-EC5A-8038-DE67D0508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FF68-DE7F-A4E6-FE12-9DD041417BBF}"/>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98817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86E7D-4CE2-18EE-C4C3-C8528C1279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DB269-81D3-7823-B0A1-D8CA5060E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8CEC1-AB8C-7670-0B52-FF2C69A41F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47F48-D241-4E9E-7CF9-AA20F3809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9883C-1F68-5182-6F50-BE33BFAE4D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C9F69-8D67-91BE-F7DF-29C43039964C}"/>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8" name="Footer Placeholder 7">
            <a:extLst>
              <a:ext uri="{FF2B5EF4-FFF2-40B4-BE49-F238E27FC236}">
                <a16:creationId xmlns:a16="http://schemas.microsoft.com/office/drawing/2014/main" id="{31A28FB6-BD4F-0182-CA25-DE2E6442DC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695427-FE38-24C3-4716-200E0374EBD0}"/>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269389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93B6-53C4-7DA4-A342-01A3DD0906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A39ED7-D73A-52F4-AE04-F779BD049F06}"/>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4" name="Footer Placeholder 3">
            <a:extLst>
              <a:ext uri="{FF2B5EF4-FFF2-40B4-BE49-F238E27FC236}">
                <a16:creationId xmlns:a16="http://schemas.microsoft.com/office/drawing/2014/main" id="{4FF79F1F-B93E-50D7-FA51-43DFB01CC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97BA9-CF79-FB9A-339F-A71D3D8A4BDA}"/>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380838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FB750-67A9-FDC6-2476-0FCE7464A066}"/>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3" name="Footer Placeholder 2">
            <a:extLst>
              <a:ext uri="{FF2B5EF4-FFF2-40B4-BE49-F238E27FC236}">
                <a16:creationId xmlns:a16="http://schemas.microsoft.com/office/drawing/2014/main" id="{34BE057A-567D-CABC-9974-712FE5D864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E10F7D-8A27-41BA-5016-8088D58247ED}"/>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361366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EE0E-B904-143E-8D76-0E5AE925D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0C117-2928-21E4-B56C-B61D67CD0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DA8022-F695-55EB-57B9-5A2A2ECE4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7CAC9-EE1F-99BC-2BD1-0A731C716C96}"/>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6" name="Footer Placeholder 5">
            <a:extLst>
              <a:ext uri="{FF2B5EF4-FFF2-40B4-BE49-F238E27FC236}">
                <a16:creationId xmlns:a16="http://schemas.microsoft.com/office/drawing/2014/main" id="{6378445A-4EC1-AF12-0B94-C9081EAE2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359AA-661D-C58F-812F-88CB74D5F9F8}"/>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12866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AFCF-D921-2D81-70B6-1B8923867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74E772-F91C-74BC-E45D-3E7C37BFF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05EB1-5900-989E-FE2E-23730DCDE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22464-DD06-3D14-959E-2D2A9B30E2BE}"/>
              </a:ext>
            </a:extLst>
          </p:cNvPr>
          <p:cNvSpPr>
            <a:spLocks noGrp="1"/>
          </p:cNvSpPr>
          <p:nvPr>
            <p:ph type="dt" sz="half" idx="10"/>
          </p:nvPr>
        </p:nvSpPr>
        <p:spPr/>
        <p:txBody>
          <a:bodyPr/>
          <a:lstStyle/>
          <a:p>
            <a:fld id="{E752D7CC-622C-455A-9AB0-8E20FFD60A26}" type="datetimeFigureOut">
              <a:rPr lang="en-US" smtClean="0"/>
              <a:t>01/04/2025</a:t>
            </a:fld>
            <a:endParaRPr lang="en-US"/>
          </a:p>
        </p:txBody>
      </p:sp>
      <p:sp>
        <p:nvSpPr>
          <p:cNvPr id="6" name="Footer Placeholder 5">
            <a:extLst>
              <a:ext uri="{FF2B5EF4-FFF2-40B4-BE49-F238E27FC236}">
                <a16:creationId xmlns:a16="http://schemas.microsoft.com/office/drawing/2014/main" id="{CD9B1434-7ACB-3C8B-02DA-8211E3B24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4CA03-E2E8-9B24-2CD0-4C5ADDD2E9D5}"/>
              </a:ext>
            </a:extLst>
          </p:cNvPr>
          <p:cNvSpPr>
            <a:spLocks noGrp="1"/>
          </p:cNvSpPr>
          <p:nvPr>
            <p:ph type="sldNum" sz="quarter" idx="12"/>
          </p:nvPr>
        </p:nvSpPr>
        <p:spPr/>
        <p:txBody>
          <a:bodyPr/>
          <a:lstStyle/>
          <a:p>
            <a:fld id="{9DB89A36-AD92-4C32-8293-0F451865ECF7}" type="slidenum">
              <a:rPr lang="en-US" smtClean="0"/>
              <a:t>‹#›</a:t>
            </a:fld>
            <a:endParaRPr lang="en-US"/>
          </a:p>
        </p:txBody>
      </p:sp>
    </p:spTree>
    <p:extLst>
      <p:ext uri="{BB962C8B-B14F-4D97-AF65-F5344CB8AC3E}">
        <p14:creationId xmlns:p14="http://schemas.microsoft.com/office/powerpoint/2010/main" val="262848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BCF40-2952-361F-815B-2BC976401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BA326B-6E8E-DA97-83B7-EE2D740D1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3BBAB-8749-6A9F-CA89-92AD3E227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52D7CC-622C-455A-9AB0-8E20FFD60A26}" type="datetimeFigureOut">
              <a:rPr lang="en-US" smtClean="0"/>
              <a:t>01/04/2025</a:t>
            </a:fld>
            <a:endParaRPr lang="en-US"/>
          </a:p>
        </p:txBody>
      </p:sp>
      <p:sp>
        <p:nvSpPr>
          <p:cNvPr id="5" name="Footer Placeholder 4">
            <a:extLst>
              <a:ext uri="{FF2B5EF4-FFF2-40B4-BE49-F238E27FC236}">
                <a16:creationId xmlns:a16="http://schemas.microsoft.com/office/drawing/2014/main" id="{091B1D28-5A47-AC2D-1B0F-4CD5CEE8F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C36497-91E5-A00D-1D49-D5E787DD74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B89A36-AD92-4C32-8293-0F451865ECF7}" type="slidenum">
              <a:rPr lang="en-US" smtClean="0"/>
              <a:t>‹#›</a:t>
            </a:fld>
            <a:endParaRPr lang="en-US"/>
          </a:p>
        </p:txBody>
      </p:sp>
    </p:spTree>
    <p:extLst>
      <p:ext uri="{BB962C8B-B14F-4D97-AF65-F5344CB8AC3E}">
        <p14:creationId xmlns:p14="http://schemas.microsoft.com/office/powerpoint/2010/main" val="1465435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148" y="65141"/>
            <a:ext cx="690196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18. GIỚI THIỆU VỀ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8046" y="75415"/>
            <a:ext cx="4020003"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a) Ti vi đen trắng, rất dày, rất nặng.</a:t>
            </a:r>
          </a:p>
        </p:txBody>
      </p:sp>
      <p:pic>
        <p:nvPicPr>
          <p:cNvPr id="7" name="Picture 6"/>
          <p:cNvPicPr>
            <a:picLocks noChangeAspect="1"/>
          </p:cNvPicPr>
          <p:nvPr/>
        </p:nvPicPr>
        <p:blipFill>
          <a:blip r:embed="rId3"/>
          <a:stretch>
            <a:fillRect/>
          </a:stretch>
        </p:blipFill>
        <p:spPr>
          <a:xfrm>
            <a:off x="4421170" y="112685"/>
            <a:ext cx="391526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 Ti vi màu, kích thước và màn hình hạn chế, rất nặng.</a:t>
            </a:r>
          </a:p>
        </p:txBody>
      </p:sp>
      <p:pic>
        <p:nvPicPr>
          <p:cNvPr id="9" name="Picture 8"/>
          <p:cNvPicPr>
            <a:picLocks noChangeAspect="1"/>
          </p:cNvPicPr>
          <p:nvPr/>
        </p:nvPicPr>
        <p:blipFill>
          <a:blip r:embed="rId4"/>
          <a:stretch>
            <a:fillRect/>
          </a:stretch>
        </p:blipFill>
        <p:spPr>
          <a:xfrm>
            <a:off x="499620" y="3588990"/>
            <a:ext cx="4279769" cy="2300139"/>
          </a:xfrm>
          <a:prstGeom prst="rect">
            <a:avLst/>
          </a:prstGeom>
        </p:spPr>
      </p:pic>
      <p:sp>
        <p:nvSpPr>
          <p:cNvPr id="10" name="TextBox 9"/>
          <p:cNvSpPr txBox="1"/>
          <p:nvPr/>
        </p:nvSpPr>
        <p:spPr>
          <a:xfrm>
            <a:off x="288046" y="6056191"/>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 Ti vi màn hình phằng, mỏng, nhẹ, kích thước màn hình lớn, hình ảnh rất đẹp và thật.</a:t>
            </a:r>
          </a:p>
        </p:txBody>
      </p:sp>
      <p:sp>
        <p:nvSpPr>
          <p:cNvPr id="2" name="Rectangle 1"/>
          <p:cNvSpPr/>
          <p:nvPr/>
        </p:nvSpPr>
        <p:spPr>
          <a:xfrm>
            <a:off x="8449557" y="188092"/>
            <a:ext cx="3770723" cy="594008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2. a. Đặc điểm của ti vi qua các thời kì:</a:t>
            </a:r>
          </a:p>
          <a:p>
            <a:r>
              <a:rPr lang="vi-VN" sz="2000">
                <a:solidFill>
                  <a:srgbClr val="FF0000"/>
                </a:solidFill>
                <a:latin typeface="Times New Roman" panose="02020603050405020304" pitchFamily="18" charset="0"/>
                <a:cs typeface="Times New Roman" panose="02020603050405020304" pitchFamily="18" charset="0"/>
              </a:rPr>
              <a:t>- Ti vi đen trắng, dày và nặng.</a:t>
            </a:r>
          </a:p>
          <a:p>
            <a:r>
              <a:rPr lang="vi-VN" sz="2000">
                <a:solidFill>
                  <a:srgbClr val="FF0000"/>
                </a:solidFill>
                <a:latin typeface="Times New Roman" panose="02020603050405020304" pitchFamily="18" charset="0"/>
                <a:cs typeface="Times New Roman" panose="02020603050405020304" pitchFamily="18" charset="0"/>
              </a:rPr>
              <a:t>- Ti vi màu, kích thước màn hình bị hạn chế, rất dày và nặng.</a:t>
            </a:r>
          </a:p>
          <a:p>
            <a:r>
              <a:rPr lang="vi-VN" sz="2000">
                <a:solidFill>
                  <a:srgbClr val="FF0000"/>
                </a:solidFill>
                <a:latin typeface="Times New Roman" panose="02020603050405020304" pitchFamily="18" charset="0"/>
                <a:cs typeface="Times New Roman" panose="02020603050405020304" pitchFamily="18" charset="0"/>
              </a:rPr>
              <a:t>- Ti vi màu màn hình phẳng, mỏng và nhẹ, kích thước màn hình lớn, hình ảnh đẹp và thật.</a:t>
            </a:r>
          </a:p>
          <a:p>
            <a:r>
              <a:rPr lang="vi-VN" sz="2000">
                <a:solidFill>
                  <a:srgbClr val="FF0000"/>
                </a:solidFill>
                <a:latin typeface="Times New Roman" panose="02020603050405020304" pitchFamily="18" charset="0"/>
                <a:cs typeface="Times New Roman" panose="02020603050405020304" pitchFamily="18" charset="0"/>
              </a:rPr>
              <a:t>b. Thiết kế kĩ thuật đóng vai trò tăng tính năng sử dụng (từ ti vi đen trắng chuyển sang có màu), giảm trọng lượng, tính thẩm mĩ ngày càng cao.</a:t>
            </a:r>
          </a:p>
          <a:p>
            <a:r>
              <a:rPr lang="vi-VN" sz="2000">
                <a:solidFill>
                  <a:srgbClr val="FF0000"/>
                </a:solidFill>
                <a:latin typeface="Times New Roman" panose="02020603050405020304" pitchFamily="18" charset="0"/>
                <a:cs typeface="Times New Roman" panose="02020603050405020304" pitchFamily="18" charset="0"/>
              </a:rPr>
              <a:t>c. Công nghệ đã thay đổi: từ ti vi đen trắng chuyển sang có màu; màn hình nhỏ, hạn chế và dày nặng chuyển thành màn hình mỏng, nhẹ có kích thước lớn, hình ảnh thật và sắc nét.</a:t>
            </a:r>
          </a:p>
        </p:txBody>
      </p:sp>
    </p:spTree>
    <p:extLst>
      <p:ext uri="{BB962C8B-B14F-4D97-AF65-F5344CB8AC3E}">
        <p14:creationId xmlns:p14="http://schemas.microsoft.com/office/powerpoint/2010/main" val="40390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53943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Vai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trội</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808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a:t>
            </a:r>
            <a:r>
              <a:rPr lang="en-US" sz="2800" b="1">
                <a:latin typeface="Times New Roman" panose="02020603050405020304" pitchFamily="18" charset="0"/>
                <a:cs typeface="Times New Roman" panose="02020603050405020304" pitchFamily="18" charset="0"/>
              </a:rPr>
              <a:t>Trong các nghề sau, nghề nào liên quan đến thiết kế kỹ thuật?</a:t>
            </a:r>
          </a:p>
        </p:txBody>
      </p:sp>
      <p:sp>
        <p:nvSpPr>
          <p:cNvPr id="5" name="Rectangle 4"/>
          <p:cNvSpPr/>
          <p:nvPr/>
        </p:nvSpPr>
        <p:spPr>
          <a:xfrm>
            <a:off x="905606" y="1179106"/>
            <a:ext cx="4026878"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Kiến trúc sư cảnh quan</a:t>
            </a:r>
          </a:p>
        </p:txBody>
      </p:sp>
      <p:sp>
        <p:nvSpPr>
          <p:cNvPr id="6" name="Rectangle 5"/>
          <p:cNvSpPr/>
          <p:nvPr/>
        </p:nvSpPr>
        <p:spPr>
          <a:xfrm>
            <a:off x="685209" y="224656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Nhà thiết kế nội thất</a:t>
            </a:r>
          </a:p>
        </p:txBody>
      </p:sp>
      <p:sp>
        <p:nvSpPr>
          <p:cNvPr id="7" name="Rectangle 6"/>
          <p:cNvSpPr/>
          <p:nvPr/>
        </p:nvSpPr>
        <p:spPr>
          <a:xfrm>
            <a:off x="292195" y="3449036"/>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Kiến trúc sư xây dựng</a:t>
            </a:r>
          </a:p>
        </p:txBody>
      </p:sp>
      <p:sp>
        <p:nvSpPr>
          <p:cNvPr id="8" name="Rectangle 7"/>
          <p:cNvSpPr/>
          <p:nvPr/>
        </p:nvSpPr>
        <p:spPr>
          <a:xfrm>
            <a:off x="685209" y="4640646"/>
            <a:ext cx="4467672"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Kỹ thuật thiết bị hình ảnh</a:t>
            </a:r>
          </a:p>
        </p:txBody>
      </p:sp>
      <p:sp>
        <p:nvSpPr>
          <p:cNvPr id="10" name="Rectangle 9"/>
          <p:cNvSpPr/>
          <p:nvPr/>
        </p:nvSpPr>
        <p:spPr>
          <a:xfrm>
            <a:off x="527670" y="5832256"/>
            <a:ext cx="476633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Kiểm tra an ninh hàng không</a:t>
            </a:r>
          </a:p>
        </p:txBody>
      </p:sp>
      <p:sp>
        <p:nvSpPr>
          <p:cNvPr id="11" name="Rectangle 10"/>
          <p:cNvSpPr/>
          <p:nvPr/>
        </p:nvSpPr>
        <p:spPr>
          <a:xfrm>
            <a:off x="5615357" y="899435"/>
            <a:ext cx="605962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Nhà thiết kế công nghiệp và sản phẩm</a:t>
            </a:r>
          </a:p>
        </p:txBody>
      </p:sp>
      <p:sp>
        <p:nvSpPr>
          <p:cNvPr id="12" name="Rectangle 11"/>
          <p:cNvSpPr/>
          <p:nvPr/>
        </p:nvSpPr>
        <p:spPr>
          <a:xfrm>
            <a:off x="7288820" y="2873549"/>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Người vẽ bản đồ</a:t>
            </a:r>
          </a:p>
        </p:txBody>
      </p:sp>
      <p:sp>
        <p:nvSpPr>
          <p:cNvPr id="13" name="Rectangle 12"/>
          <p:cNvSpPr/>
          <p:nvPr/>
        </p:nvSpPr>
        <p:spPr>
          <a:xfrm>
            <a:off x="7288820" y="37965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Lắp ráp ô tô</a:t>
            </a:r>
          </a:p>
        </p:txBody>
      </p:sp>
      <p:sp>
        <p:nvSpPr>
          <p:cNvPr id="14" name="Rectangle 13"/>
          <p:cNvSpPr/>
          <p:nvPr/>
        </p:nvSpPr>
        <p:spPr>
          <a:xfrm>
            <a:off x="6973293" y="494398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Thợ lắp kính</a:t>
            </a:r>
          </a:p>
        </p:txBody>
      </p:sp>
      <p:sp>
        <p:nvSpPr>
          <p:cNvPr id="15" name="Rectangle 14"/>
          <p:cNvSpPr/>
          <p:nvPr/>
        </p:nvSpPr>
        <p:spPr>
          <a:xfrm>
            <a:off x="6194181" y="1726139"/>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Nhà thiên văn học</a:t>
            </a:r>
          </a:p>
        </p:txBody>
      </p:sp>
      <p:sp>
        <p:nvSpPr>
          <p:cNvPr id="17" name="Rectangle 16"/>
          <p:cNvSpPr/>
          <p:nvPr/>
        </p:nvSpPr>
        <p:spPr>
          <a:xfrm>
            <a:off x="6447952" y="5915197"/>
            <a:ext cx="5227027" cy="6066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Nhà thiết kế trang sức</a:t>
            </a:r>
          </a:p>
        </p:txBody>
      </p:sp>
    </p:spTree>
    <p:extLst>
      <p:ext uri="{BB962C8B-B14F-4D97-AF65-F5344CB8AC3E}">
        <p14:creationId xmlns:p14="http://schemas.microsoft.com/office/powerpoint/2010/main" val="130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Quan sát bảng 18.1. và đưa ra nhiệm vụ chủ yếu của một số nghề liên quan đến thiết kế kỹ thuật</a:t>
            </a:r>
          </a:p>
        </p:txBody>
      </p:sp>
      <p:graphicFrame>
        <p:nvGraphicFramePr>
          <p:cNvPr id="6" name="Table 5"/>
          <p:cNvGraphicFramePr>
            <a:graphicFrameLocks noGrp="1"/>
          </p:cNvGraphicFramePr>
          <p:nvPr/>
        </p:nvGraphicFramePr>
        <p:xfrm>
          <a:off x="359637" y="1161496"/>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7863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Một số ngành nghề chính liên quan đến thiết kế</a:t>
            </a:r>
          </a:p>
          <a:p>
            <a:r>
              <a:rPr lang="en-US" sz="2800">
                <a:latin typeface="Times New Roman" panose="02020603050405020304" pitchFamily="18" charset="0"/>
                <a:cs typeface="Times New Roman" panose="02020603050405020304" pitchFamily="18" charset="0"/>
              </a:rPr>
              <a:t>-Kiến trúc sư xây dựng</a:t>
            </a:r>
          </a:p>
          <a:p>
            <a:r>
              <a:rPr lang="en-US" sz="2800">
                <a:latin typeface="Times New Roman" panose="02020603050405020304" pitchFamily="18" charset="0"/>
                <a:cs typeface="Times New Roman" panose="02020603050405020304" pitchFamily="18" charset="0"/>
              </a:rPr>
              <a:t>- Kiến trúc sư cảnh quan</a:t>
            </a:r>
          </a:p>
          <a:p>
            <a:r>
              <a:rPr lang="en-US" sz="2800">
                <a:latin typeface="Times New Roman" panose="02020603050405020304" pitchFamily="18" charset="0"/>
                <a:cs typeface="Times New Roman" panose="02020603050405020304" pitchFamily="18" charset="0"/>
              </a:rPr>
              <a:t>- Nhà thiết kế và trang trí nội thất</a:t>
            </a:r>
          </a:p>
          <a:p>
            <a:r>
              <a:rPr lang="en-US" sz="2800">
                <a:latin typeface="Times New Roman" panose="02020603050405020304" pitchFamily="18" charset="0"/>
                <a:cs typeface="Times New Roman" panose="02020603050405020304" pitchFamily="18" charset="0"/>
              </a:rPr>
              <a:t>- Nhà thiết kế sản phẩm và may mặc</a:t>
            </a:r>
          </a:p>
          <a:p>
            <a:r>
              <a:rPr lang="en-US" sz="2800">
                <a:latin typeface="Times New Roman" panose="02020603050405020304" pitchFamily="18" charset="0"/>
                <a:cs typeface="Times New Roman" panose="02020603050405020304" pitchFamily="18" charset="0"/>
              </a:rPr>
              <a:t>- Kỹ sư cơ học và cơ khí</a:t>
            </a:r>
          </a:p>
          <a:p>
            <a:r>
              <a:rPr lang="en-US" sz="2800">
                <a:latin typeface="Times New Roman" panose="02020603050405020304" pitchFamily="18" charset="0"/>
                <a:cs typeface="Times New Roman" panose="02020603050405020304" pitchFamily="18" charset="0"/>
              </a:rPr>
              <a:t>- Kỹ sư hàng không vũ trụ</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76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572390"/>
            <a:ext cx="11693912"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do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2190161" y="1769862"/>
            <a:ext cx="928226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 thoại.</a:t>
            </a:r>
          </a:p>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 phát triển của điện thoại được hiển hiện trong hình sau</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1542" y="3142472"/>
            <a:ext cx="8050491" cy="2118447"/>
          </a:xfrm>
          <a:prstGeom prst="rect">
            <a:avLst/>
          </a:prstGeom>
        </p:spPr>
      </p:pic>
      <p:sp>
        <p:nvSpPr>
          <p:cNvPr id="6" name="Rectangle 5"/>
          <p:cNvSpPr/>
          <p:nvPr/>
        </p:nvSpPr>
        <p:spPr>
          <a:xfrm>
            <a:off x="2369270" y="5260920"/>
            <a:ext cx="8396140" cy="1384995"/>
          </a:xfrm>
          <a:prstGeom prst="rect">
            <a:avLst/>
          </a:prstGeom>
        </p:spPr>
        <p:txBody>
          <a:bodyPr wrap="square">
            <a:spAutoFit/>
          </a:bodyPr>
          <a:lstStyle/>
          <a:p>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Nhờ có thiết kế, điện thoại ngày nay trở nên nhỏ gọn, có thể mang trong người khi đi lại và có nhiều tính năng hơn.</a:t>
            </a:r>
            <a:endPar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951" y="207389"/>
            <a:ext cx="10661715" cy="1200329"/>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Chọn 2 trong số các nghề giới thiệu trong Bảng 18.1, hãy so sánh về nhiệm vụ chủ yếu của hai nghề đó; tự đánh giá bản thân và cho biết em có hứng thú, phù hợp thực hiện các nhiệm vụ đó không?</a:t>
            </a:r>
          </a:p>
        </p:txBody>
      </p:sp>
      <p:graphicFrame>
        <p:nvGraphicFramePr>
          <p:cNvPr id="6" name="Table 5"/>
          <p:cNvGraphicFramePr>
            <a:graphicFrameLocks noGrp="1"/>
          </p:cNvGraphicFramePr>
          <p:nvPr/>
        </p:nvGraphicFramePr>
        <p:xfrm>
          <a:off x="180527" y="1407718"/>
          <a:ext cx="11159917" cy="5364480"/>
        </p:xfrm>
        <a:graphic>
          <a:graphicData uri="http://schemas.openxmlformats.org/drawingml/2006/table">
            <a:tbl>
              <a:tblPr firstRow="1" firstCol="1" bandRow="1"/>
              <a:tblGrid>
                <a:gridCol w="573617">
                  <a:extLst>
                    <a:ext uri="{9D8B030D-6E8A-4147-A177-3AD203B41FA5}">
                      <a16:colId xmlns:a16="http://schemas.microsoft.com/office/drawing/2014/main" val="23510595"/>
                    </a:ext>
                  </a:extLst>
                </a:gridCol>
                <a:gridCol w="1687398">
                  <a:extLst>
                    <a:ext uri="{9D8B030D-6E8A-4147-A177-3AD203B41FA5}">
                      <a16:colId xmlns:a16="http://schemas.microsoft.com/office/drawing/2014/main" val="727523685"/>
                    </a:ext>
                  </a:extLst>
                </a:gridCol>
                <a:gridCol w="8898902">
                  <a:extLst>
                    <a:ext uri="{9D8B030D-6E8A-4147-A177-3AD203B41FA5}">
                      <a16:colId xmlns:a16="http://schemas.microsoft.com/office/drawing/2014/main" val="2142436057"/>
                    </a:ext>
                  </a:extLst>
                </a:gridCol>
              </a:tblGrid>
              <a:tr h="235527">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nghề</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nhiệm vụ chủ yếu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737801"/>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công trình như cầu đường, cảng, đường bộ, sân bay, đường sắt, kênh, cảng, hệ thống xử lý chất thải và kiểm soát lũ, công nghiệp và các toàn nhà lớn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chỉ rõ các biện pháp thi công, vật liệu, tiêu chuẩn chất lượng và chỉ đạo công việc xây dựng.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57772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Kiến trúc sư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-Xây dựng mới hoặc sửa đổi các lý thuyết, phương pháp và đưa ra lời khuyên về chính sách liên quan đến kiến trúc cảnh quan.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và tìm giải pháp tốt nhất cho các vấn đề liên quan đến chức năng và chất lượng của môi trường bên ngoài và đưa ra các thiết kế, bản vẽ và kế hoạch cần thiết.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927650"/>
                  </a:ext>
                </a:extLst>
              </a:tr>
              <a:tr h="706582">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và trang trí nội thất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và phân tích không gian, chức năng, hiệu quả, an toàn và yêu cầu thẩm mỹ.</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nội dung thiết kế cho nội thất của toàn nhà.</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vẽ tranh phong cảnh.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và trang trí cho cửa sổ và các khu vực khác để quảng bá sản phẩm và dịch vụ.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198787"/>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 thiết kế sản phẩm và may mặc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Hình thành các khái niệm thiết kế cho quần áo, dệt may, các sản phẩm công nghiệp, thương mại và tiêu dùng và đồ trang sức.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Chuẩn bị các phác thảo, sơ đồ, minh họa, kế hoạch, mẫu và mô hình để truyền đạt các khái niệm thiết kế.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4595"/>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cơ học, cơ khí</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thiết kế máy móc, công cụ sản xuất, khai thác, xây dựng, nông nghiệp và các mục đích công nghiệp khác.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Tư vấn và thiết kế các bộ phận không dùng điện của thiết bị hoặc sản phẩm như bộ xử lý văn bản, máy tính, dụng cụ chính xác, máy ảnh và máy chiếu.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285570"/>
                  </a:ext>
                </a:extLst>
              </a:tr>
              <a:tr h="588818">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Kỹ sư vũ trụ hàng không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-Thiết kế các loại máy bay, bao gồm thiết kế tổng thể và thiết kế chi tiết. Điều này đòi hỏi phải áp dụng các công thức toán học và vật lý.</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Thiết kế hệ thống chi tiết máy may như hệ thống phun nhiên liệu, điều hòa, thiết bị hạ cánh…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53" marR="37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07961"/>
                  </a:ext>
                </a:extLst>
              </a:tr>
            </a:tbl>
          </a:graphicData>
        </a:graphic>
      </p:graphicFrame>
    </p:spTree>
    <p:extLst>
      <p:ext uri="{BB962C8B-B14F-4D97-AF65-F5344CB8AC3E}">
        <p14:creationId xmlns:p14="http://schemas.microsoft.com/office/powerpoint/2010/main" val="35866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78" y="182114"/>
            <a:ext cx="11783504"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2. - Hai nghề: nhà thiết kế và trang trí nội thất, kĩ sư vũ trụ hàng không</a:t>
            </a:r>
          </a:p>
          <a:p>
            <a:r>
              <a:rPr lang="vi-VN" sz="2400">
                <a:solidFill>
                  <a:srgbClr val="0000FF"/>
                </a:solidFill>
                <a:latin typeface="Times New Roman" panose="02020603050405020304" pitchFamily="18" charset="0"/>
                <a:cs typeface="Times New Roman" panose="02020603050405020304" pitchFamily="18" charset="0"/>
              </a:rPr>
              <a:t>- Nhiệm vụ chủ yếu:</a:t>
            </a:r>
          </a:p>
          <a:p>
            <a:r>
              <a:rPr lang="vi-VN" sz="2400">
                <a:solidFill>
                  <a:srgbClr val="0000FF"/>
                </a:solidFill>
                <a:latin typeface="Times New Roman" panose="02020603050405020304" pitchFamily="18" charset="0"/>
                <a:cs typeface="Times New Roman" panose="02020603050405020304" pitchFamily="18" charset="0"/>
              </a:rPr>
              <a:t>+ Nhà thiết kế và trang trí nội thất: Thiết kế và cải tạo nội thất (vẽ sơ đồ mặt bằng ban đầu cho đến việc đặt điểm nhấn trang trí cuối cùng), nâng cao vẻ ngoài, nâng cao chức năng của một căn phòng; giúp khách hàng quyết định phong cách, chọn bảng màu, mua đồ nội thất và trang bị phụ kiện, ...</a:t>
            </a:r>
          </a:p>
          <a:p>
            <a:r>
              <a:rPr lang="vi-VN" sz="2400">
                <a:solidFill>
                  <a:srgbClr val="0000FF"/>
                </a:solidFill>
                <a:latin typeface="Times New Roman" panose="02020603050405020304" pitchFamily="18" charset="0"/>
                <a:cs typeface="Times New Roman" panose="02020603050405020304" pitchFamily="18" charset="0"/>
              </a:rPr>
              <a:t>+ Kĩ sư vũ trụ hàng không: Đánh giá các yêu cầu thiết kế, nghiên cứu, phát triển các kỹ thuật thiết kế, thực hiện các thiết kế và quy trình kiểm tra; tiến hành các nghiên cứu lý thuyết và thực tế; đo lường, cải thiện hiệu suất hoạt động của máy bay, các bộ phận hợp thành và hệ thống; tham gia vào các chuyến bay thử nghiệm, kiểm tra, đánh giá, sửa đổi các sản phẩm thử nghiệm khi có vấn đề phát sinh; phân tích các dữ liệu, áp dụng các quy tắc khoa học và công nghệ để chế tạo máy bay, các bộ phận hợp thành và thiết bị hỗ trợ; giám sát việc lắp ráp, lắp đặt; ...</a:t>
            </a:r>
          </a:p>
          <a:p>
            <a:r>
              <a:rPr lang="vi-VN" sz="2400">
                <a:solidFill>
                  <a:srgbClr val="0000FF"/>
                </a:solidFill>
                <a:latin typeface="Times New Roman" panose="02020603050405020304" pitchFamily="18" charset="0"/>
                <a:cs typeface="Times New Roman" panose="02020603050405020304" pitchFamily="18" charset="0"/>
              </a:rPr>
              <a:t>- Em tự đánh giá bản thân có hứng thú, phù hợp với nghề thiết kế và trang trí nội thất</a:t>
            </a:r>
          </a:p>
        </p:txBody>
      </p:sp>
    </p:spTree>
    <p:extLst>
      <p:ext uri="{BB962C8B-B14F-4D97-AF65-F5344CB8AC3E}">
        <p14:creationId xmlns:p14="http://schemas.microsoft.com/office/powerpoint/2010/main" val="1317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13.4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d)</a:t>
            </a:r>
          </a:p>
          <a:p>
            <a:r>
              <a:rPr lang="en-US"/>
              <a:t>                                            </a:t>
            </a:r>
            <a:r>
              <a:rPr lang="en-US" sz="2000" b="1" i="1">
                <a:latin typeface="Times New Roman" panose="02020603050405020304" pitchFamily="18" charset="0"/>
                <a:cs typeface="Times New Roman" panose="02020603050405020304" pitchFamily="18" charset="0"/>
              </a:rPr>
              <a:t>Hình 13.4. Các loại máy may</a:t>
            </a:r>
          </a:p>
        </p:txBody>
      </p:sp>
    </p:spTree>
    <p:extLst>
      <p:ext uri="{BB962C8B-B14F-4D97-AF65-F5344CB8AC3E}">
        <p14:creationId xmlns:p14="http://schemas.microsoft.com/office/powerpoint/2010/main" val="14677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Thiết kế cáp treo (Hình 18.1) là giải pháp cho vấn đề gì và mang lại những lợi ích gì?</a:t>
            </a:r>
          </a:p>
        </p:txBody>
      </p:sp>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18.1. Tháp treo</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13.4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a:latin typeface="Times New Roman" panose="02020603050405020304" pitchFamily="18" charset="0"/>
                <a:cs typeface="Times New Roman" panose="02020603050405020304" pitchFamily="18" charset="0"/>
              </a:rPr>
              <a:t>                                                  b)                                            c)                                            d)</a:t>
            </a:r>
          </a:p>
          <a:p>
            <a:r>
              <a:rPr lang="en-US"/>
              <a:t>                                            </a:t>
            </a:r>
            <a:r>
              <a:rPr lang="en-US" sz="2000" b="1" i="1">
                <a:latin typeface="Times New Roman" panose="02020603050405020304" pitchFamily="18" charset="0"/>
                <a:cs typeface="Times New Roman" panose="02020603050405020304" pitchFamily="18" charset="0"/>
              </a:rPr>
              <a:t>Hình 13.4. Các loại máy may</a:t>
            </a: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nl-NL"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Hãy chọn một sản phẩm trong đời sống gia đình em và nêu các ngành nghề liên quan đến thiết kế sản phẩm đó.</a:t>
            </a:r>
          </a:p>
          <a:p>
            <a:r>
              <a:rPr lang="en-US" sz="2800" b="1">
                <a:latin typeface="Times New Roman" panose="02020603050405020304" pitchFamily="18" charset="0"/>
                <a:cs typeface="Times New Roman" panose="02020603050405020304" pitchFamily="18" charset="0"/>
              </a:rPr>
              <a:t>2.  Lựa chọn một sản phẩm trong gia đình, hãy tìm hiểu lịch sử ra đời, các phiên bản trước đó của sản phẩm để thấy sự phát triển của sản phẩm theo thời gian. </a:t>
            </a:r>
          </a:p>
        </p:txBody>
      </p:sp>
      <p:sp>
        <p:nvSpPr>
          <p:cNvPr id="2" name="Rectangle 1"/>
          <p:cNvSpPr/>
          <p:nvPr/>
        </p:nvSpPr>
        <p:spPr>
          <a:xfrm>
            <a:off x="2048106" y="2716459"/>
            <a:ext cx="9857947" cy="3785652"/>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Ngành nghề liên quan đến thiết kế điện thoại:</a:t>
            </a:r>
          </a:p>
          <a:p>
            <a:r>
              <a:rPr lang="vi-VN" sz="2400">
                <a:solidFill>
                  <a:srgbClr val="0000FF"/>
                </a:solidFill>
                <a:latin typeface="Times New Roman" panose="02020603050405020304" pitchFamily="18" charset="0"/>
                <a:cs typeface="Times New Roman" panose="02020603050405020304" pitchFamily="18" charset="0"/>
              </a:rPr>
              <a:t>Kĩ sư điện tử, kĩ thuật viên kĩ thuật điện tử: Thiết kế mạch, hệ thống điện tử và linh kiện điện tử sử dụng trong điện thoại.</a:t>
            </a:r>
          </a:p>
          <a:p>
            <a:r>
              <a:rPr lang="vi-VN" sz="2400">
                <a:solidFill>
                  <a:srgbClr val="0000FF"/>
                </a:solidFill>
                <a:latin typeface="Times New Roman" panose="02020603050405020304" pitchFamily="18" charset="0"/>
                <a:cs typeface="Times New Roman" panose="02020603050405020304" pitchFamily="18" charset="0"/>
              </a:rPr>
              <a:t>Kĩ sư cơ khí, kĩ thuật viên kĩ thuật cơ khí: Thiết kế máy móc, công cụ phục vụ chế tạo linh kiện trong điện thoại.</a:t>
            </a:r>
          </a:p>
          <a:p>
            <a:r>
              <a:rPr lang="vi-VN" sz="2400">
                <a:solidFill>
                  <a:srgbClr val="0000FF"/>
                </a:solidFill>
                <a:latin typeface="Times New Roman" panose="02020603050405020304" pitchFamily="18" charset="0"/>
                <a:cs typeface="Times New Roman" panose="02020603050405020304" pitchFamily="18" charset="0"/>
              </a:rPr>
              <a:t>2. Sản phẩm: ti vi</a:t>
            </a:r>
          </a:p>
          <a:p>
            <a:r>
              <a:rPr lang="vi-VN" sz="2400">
                <a:solidFill>
                  <a:srgbClr val="0000FF"/>
                </a:solidFill>
                <a:latin typeface="Times New Roman" panose="02020603050405020304" pitchFamily="18" charset="0"/>
                <a:cs typeface="Times New Roman" panose="02020603050405020304" pitchFamily="18" charset="0"/>
              </a:rPr>
              <a:t>Lịch sử ra đời: từ năm 1920 đến nay</a:t>
            </a:r>
          </a:p>
          <a:p>
            <a:r>
              <a:rPr lang="vi-VN" sz="2400">
                <a:solidFill>
                  <a:srgbClr val="0000FF"/>
                </a:solidFill>
                <a:latin typeface="Times New Roman" panose="02020603050405020304" pitchFamily="18" charset="0"/>
                <a:cs typeface="Times New Roman" panose="02020603050405020304" pitchFamily="18" charset="0"/>
              </a:rPr>
              <a:t>+ Giai đoạn 1920: từ những chiếc radio có hình ảnh đến hình ảnh có màu</a:t>
            </a:r>
          </a:p>
          <a:p>
            <a:r>
              <a:rPr lang="vi-VN" sz="2400">
                <a:solidFill>
                  <a:srgbClr val="0000FF"/>
                </a:solidFill>
                <a:latin typeface="Times New Roman" panose="02020603050405020304" pitchFamily="18" charset="0"/>
                <a:cs typeface="Times New Roman" panose="02020603050405020304" pitchFamily="18" charset="0"/>
              </a:rPr>
              <a:t>+ Giai đoạn 1930: sản xuất và bán những chiếc ti vi đầu tiên</a:t>
            </a:r>
          </a:p>
          <a:p>
            <a:r>
              <a:rPr lang="vi-VN" sz="2400">
                <a:solidFill>
                  <a:srgbClr val="0000FF"/>
                </a:solidFill>
                <a:latin typeface="Times New Roman" panose="02020603050405020304" pitchFamily="18" charset="0"/>
                <a:cs typeface="Times New Roman" panose="02020603050405020304" pitchFamily="18" charset="0"/>
              </a:rPr>
              <a:t>+ Giai đoạn 1940: điều khiển từ xa có dây chỉ có chức năng phóng to hình ảnh</a:t>
            </a:r>
          </a:p>
        </p:txBody>
      </p:sp>
    </p:spTree>
    <p:extLst>
      <p:ext uri="{BB962C8B-B14F-4D97-AF65-F5344CB8AC3E}">
        <p14:creationId xmlns:p14="http://schemas.microsoft.com/office/powerpoint/2010/main" val="3494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5315" y="80354"/>
            <a:ext cx="6974498" cy="5527431"/>
          </a:xfrm>
          <a:prstGeom prst="rect">
            <a:avLst/>
          </a:prstGeom>
        </p:spPr>
      </p:pic>
      <p:sp>
        <p:nvSpPr>
          <p:cNvPr id="5" name="TextBox 4"/>
          <p:cNvSpPr txBox="1"/>
          <p:nvPr/>
        </p:nvSpPr>
        <p:spPr>
          <a:xfrm>
            <a:off x="2224454" y="5732585"/>
            <a:ext cx="3209192"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18.1. Tháp treo</a:t>
            </a:r>
          </a:p>
        </p:txBody>
      </p:sp>
      <p:sp>
        <p:nvSpPr>
          <p:cNvPr id="3" name="Rectangle 2"/>
          <p:cNvSpPr/>
          <p:nvPr/>
        </p:nvSpPr>
        <p:spPr>
          <a:xfrm>
            <a:off x="7522590" y="331820"/>
            <a:ext cx="389861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Thiết kế cáp treo là giải pháp cho vấn đề di chuyển ở những nơi địa hình cao và gập ghềnh.</a:t>
            </a:r>
          </a:p>
          <a:p>
            <a:r>
              <a:rPr lang="vi-VN" sz="2800">
                <a:solidFill>
                  <a:srgbClr val="FF0000"/>
                </a:solidFill>
                <a:latin typeface="Times New Roman" panose="02020603050405020304" pitchFamily="18" charset="0"/>
                <a:cs typeface="Times New Roman" panose="02020603050405020304" pitchFamily="18" charset="0"/>
              </a:rPr>
              <a:t>Nó đem lại sự an toàn, tiện ích cũng như rút gọn thời gian di chuyển.</a:t>
            </a:r>
          </a:p>
        </p:txBody>
      </p:sp>
    </p:spTree>
    <p:extLst>
      <p:ext uri="{BB962C8B-B14F-4D97-AF65-F5344CB8AC3E}">
        <p14:creationId xmlns:p14="http://schemas.microsoft.com/office/powerpoint/2010/main" val="381092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6"/>
            <a:ext cx="8440156" cy="6503323"/>
          </a:xfrm>
          <a:prstGeom prst="rect">
            <a:avLst/>
          </a:prstGeom>
        </p:spPr>
      </p:pic>
    </p:spTree>
    <p:extLst>
      <p:ext uri="{BB962C8B-B14F-4D97-AF65-F5344CB8AC3E}">
        <p14:creationId xmlns:p14="http://schemas.microsoft.com/office/powerpoint/2010/main" val="31596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64891" y="174099"/>
            <a:ext cx="2630078"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các sản phẩm trong Hình 18.2 thuộc lĩnh vực nào, được thiết kế để giải quyết vấn đề gì?</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58747" y="133147"/>
            <a:ext cx="8440156" cy="3496174"/>
          </a:xfrm>
          <a:prstGeom prst="rect">
            <a:avLst/>
          </a:prstGeom>
        </p:spPr>
      </p:pic>
      <p:sp>
        <p:nvSpPr>
          <p:cNvPr id="2" name="Rectangle 1"/>
          <p:cNvSpPr/>
          <p:nvPr/>
        </p:nvSpPr>
        <p:spPr>
          <a:xfrm>
            <a:off x="597031" y="3962236"/>
            <a:ext cx="9725320"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a. Thiết kế chân giả giúp giải quyết việc di chuyển, đi lại của con người</a:t>
            </a:r>
          </a:p>
          <a:p>
            <a:r>
              <a:rPr lang="vi-VN" sz="2400">
                <a:solidFill>
                  <a:srgbClr val="FF0000"/>
                </a:solidFill>
                <a:latin typeface="Times New Roman" panose="02020603050405020304" pitchFamily="18" charset="0"/>
                <a:cs typeface="Times New Roman" panose="02020603050405020304" pitchFamily="18" charset="0"/>
              </a:rPr>
              <a:t>b. Thiết kế trong hóa học để điều chế ra các chất.</a:t>
            </a:r>
          </a:p>
          <a:p>
            <a:r>
              <a:rPr lang="vi-VN" sz="2400">
                <a:solidFill>
                  <a:srgbClr val="FF0000"/>
                </a:solidFill>
                <a:latin typeface="Times New Roman" panose="02020603050405020304" pitchFamily="18" charset="0"/>
                <a:cs typeface="Times New Roman" panose="02020603050405020304" pitchFamily="18" charset="0"/>
              </a:rPr>
              <a:t>c.</a:t>
            </a:r>
          </a:p>
          <a:p>
            <a:r>
              <a:rPr lang="vi-VN" sz="2400">
                <a:solidFill>
                  <a:srgbClr val="FF0000"/>
                </a:solidFill>
                <a:latin typeface="Times New Roman" panose="02020603050405020304" pitchFamily="18" charset="0"/>
                <a:cs typeface="Times New Roman" panose="02020603050405020304" pitchFamily="18" charset="0"/>
              </a:rPr>
              <a:t>d. Thiết kế quạt gió để tạo ra năng lượng điện.</a:t>
            </a:r>
          </a:p>
          <a:p>
            <a:r>
              <a:rPr lang="vi-VN" sz="2400">
                <a:solidFill>
                  <a:srgbClr val="FF0000"/>
                </a:solidFill>
                <a:latin typeface="Times New Roman" panose="02020603050405020304" pitchFamily="18" charset="0"/>
                <a:cs typeface="Times New Roman" panose="02020603050405020304" pitchFamily="18" charset="0"/>
              </a:rPr>
              <a:t>e. Đèn trần thuộc lĩnh vực điện, giải quyết vấn đề ánh sáng/độ sáng</a:t>
            </a:r>
          </a:p>
          <a:p>
            <a:r>
              <a:rPr lang="vi-VN" sz="2400">
                <a:solidFill>
                  <a:srgbClr val="FF0000"/>
                </a:solidFill>
                <a:latin typeface="Times New Roman" panose="02020603050405020304" pitchFamily="18" charset="0"/>
                <a:cs typeface="Times New Roman" panose="02020603050405020304" pitchFamily="18" charset="0"/>
              </a:rPr>
              <a:t>g. Thiết kế thang nước để đưa nước lên cao.</a:t>
            </a:r>
          </a:p>
        </p:txBody>
      </p:sp>
    </p:spTree>
    <p:extLst>
      <p:ext uri="{BB962C8B-B14F-4D97-AF65-F5344CB8AC3E}">
        <p14:creationId xmlns:p14="http://schemas.microsoft.com/office/powerpoint/2010/main" val="33119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I.Mục đích và vai trò của thiết kế kỹ thuật</a:t>
            </a:r>
          </a:p>
          <a:p>
            <a:r>
              <a:rPr lang="en-US" sz="2800" b="1">
                <a:latin typeface="Times New Roman" panose="02020603050405020304" pitchFamily="18" charset="0"/>
                <a:cs typeface="Times New Roman" panose="02020603050405020304" pitchFamily="18" charset="0"/>
              </a:rPr>
              <a:t>1.Mục đích </a:t>
            </a:r>
          </a:p>
          <a:p>
            <a:r>
              <a:rPr lang="en-US" sz="2800">
                <a:latin typeface="Times New Roman" panose="02020603050405020304" pitchFamily="18" charset="0"/>
                <a:cs typeface="Times New Roman" panose="02020603050405020304" pitchFamily="18" charset="0"/>
              </a:rPr>
              <a:t>- Thiết kế kỹ thuật là hoạt động sáng tạo nhằm tìm kiếm những ý tưởng và giải pháp thể hiện dưới dạng hồ sơ kỹ thuật để tạo ra sản phẩm, dịch vụ đáp ứng nhu cầu của con người, giải quyết vấn đề trong đời sống và sản xuất</a:t>
            </a:r>
          </a:p>
        </p:txBody>
      </p:sp>
      <p:pic>
        <p:nvPicPr>
          <p:cNvPr id="4" name="Picture 3"/>
          <p:cNvPicPr>
            <a:picLocks noChangeAspect="1"/>
          </p:cNvPicPr>
          <p:nvPr/>
        </p:nvPicPr>
        <p:blipFill>
          <a:blip r:embed="rId2"/>
          <a:stretch>
            <a:fillRect/>
          </a:stretch>
        </p:blipFill>
        <p:spPr>
          <a:xfrm>
            <a:off x="2351495" y="79880"/>
            <a:ext cx="699881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0" y="127510"/>
            <a:ext cx="6787593" cy="6113033"/>
          </a:xfrm>
          <a:prstGeom prst="rect">
            <a:avLst/>
          </a:prstGeom>
        </p:spPr>
      </p:pic>
      <p:sp>
        <p:nvSpPr>
          <p:cNvPr id="5" name="TextBox 4"/>
          <p:cNvSpPr txBox="1"/>
          <p:nvPr/>
        </p:nvSpPr>
        <p:spPr>
          <a:xfrm>
            <a:off x="659876" y="6315959"/>
            <a:ext cx="6438508"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18.3. Một số sản phẩm công nghệ trong gia đình</a:t>
            </a:r>
          </a:p>
        </p:txBody>
      </p:sp>
      <p:sp>
        <p:nvSpPr>
          <p:cNvPr id="6" name="Rectangle 5"/>
          <p:cNvSpPr/>
          <p:nvPr/>
        </p:nvSpPr>
        <p:spPr>
          <a:xfrm>
            <a:off x="7409467" y="443060"/>
            <a:ext cx="454372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18.3, lựa chọn, nêu tên gọi, công dụng của 3 sản phẩm công nghệ có trong hình. Hãy cho biết mỗi sản phẩm đáp ứng nhu cầu nào của con người và giải quyết vấn đề gì của cuộc sống?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17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461" y="127510"/>
            <a:ext cx="5618670" cy="6113033"/>
          </a:xfrm>
          <a:prstGeom prst="rect">
            <a:avLst/>
          </a:prstGeom>
        </p:spPr>
      </p:pic>
      <p:sp>
        <p:nvSpPr>
          <p:cNvPr id="5" name="TextBox 4"/>
          <p:cNvSpPr txBox="1"/>
          <p:nvPr/>
        </p:nvSpPr>
        <p:spPr>
          <a:xfrm>
            <a:off x="282803" y="6240543"/>
            <a:ext cx="6438508"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18.3. Một số sản phẩm công nghệ trong gia đình</a:t>
            </a:r>
          </a:p>
        </p:txBody>
      </p:sp>
      <p:sp>
        <p:nvSpPr>
          <p:cNvPr id="6" name="Rectangle 5"/>
          <p:cNvSpPr/>
          <p:nvPr/>
        </p:nvSpPr>
        <p:spPr>
          <a:xfrm>
            <a:off x="6344239" y="127510"/>
            <a:ext cx="5599522" cy="2677656"/>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Quan sát Hình 18.3, lựa chọn, nêu tên gọi, công dụng của 3 sản phẩm công nghệ có trong hình. </a:t>
            </a:r>
            <a:r>
              <a:rPr lang="vi-VN" sz="2800" b="1" dirty="0">
                <a:latin typeface="Times New Roman" panose="02020603050405020304" pitchFamily="18" charset="0"/>
                <a:cs typeface="Times New Roman" panose="02020603050405020304" pitchFamily="18" charset="0"/>
              </a:rPr>
              <a:t>Hãy cho biết mỗi sản phẩm đáp ứng nhu cầu nào của con người và giải quyết vấn đề gì của cuộc sống?</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165130" y="2824223"/>
            <a:ext cx="5910605" cy="3785652"/>
          </a:xfrm>
          <a:prstGeom prst="rect">
            <a:avLst/>
          </a:prstGeom>
        </p:spPr>
        <p:txBody>
          <a:bodyPr wrap="square">
            <a:spAutoFit/>
          </a:bodyPr>
          <a:lstStyle/>
          <a:p>
            <a:r>
              <a:rPr lang="vi-VN"/>
              <a:t> </a:t>
            </a:r>
            <a:r>
              <a:rPr lang="vi-VN" sz="2000">
                <a:solidFill>
                  <a:srgbClr val="FF0000"/>
                </a:solidFill>
                <a:latin typeface="Times New Roman" panose="02020603050405020304" pitchFamily="18" charset="0"/>
                <a:cs typeface="Times New Roman" panose="02020603050405020304" pitchFamily="18" charset="0"/>
              </a:rPr>
              <a:t>1.Sản phẩm 1: điện thoại di động</a:t>
            </a:r>
          </a:p>
          <a:p>
            <a:r>
              <a:rPr lang="vi-VN" sz="2000">
                <a:solidFill>
                  <a:srgbClr val="FF0000"/>
                </a:solidFill>
                <a:latin typeface="Times New Roman" panose="02020603050405020304" pitchFamily="18" charset="0"/>
                <a:cs typeface="Times New Roman" panose="02020603050405020304" pitchFamily="18" charset="0"/>
              </a:rPr>
              <a:t>Sản phẩm đáp ứng nhu cầu liên lạc giữa các cá nhân trong khoảng cách xa, giải quyết việc liên lạc khẩn cấp và thay thế cho phương thức thư từ như ngày xưa</a:t>
            </a:r>
            <a:r>
              <a:rPr lang="en-US" sz="200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2: ấm siêu tốc</a:t>
            </a:r>
          </a:p>
          <a:p>
            <a:r>
              <a:rPr lang="vi-VN" sz="2000">
                <a:solidFill>
                  <a:srgbClr val="FF0000"/>
                </a:solidFill>
                <a:latin typeface="Times New Roman" panose="02020603050405020304" pitchFamily="18" charset="0"/>
                <a:cs typeface="Times New Roman" panose="02020603050405020304" pitchFamily="18" charset="0"/>
              </a:rPr>
              <a:t>Sản phẩm đáp ứng nhu cầu cần nước nóng trong thời gian ngắn, giải quyết những vấn đề trong việc thụ nước nóng và chỉ mất 3 phút</a:t>
            </a:r>
            <a:r>
              <a:rPr lang="en-US" sz="2000">
                <a:solidFill>
                  <a:srgbClr val="FF0000"/>
                </a:solidFill>
                <a:latin typeface="Times New Roman" panose="02020603050405020304" pitchFamily="18" charset="0"/>
                <a:cs typeface="Times New Roman" panose="02020603050405020304" pitchFamily="18" charset="0"/>
              </a:rPr>
              <a:t>.</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 Sản phẩm 3: điều hoà</a:t>
            </a:r>
          </a:p>
          <a:p>
            <a:r>
              <a:rPr lang="vi-VN" sz="2000">
                <a:solidFill>
                  <a:srgbClr val="FF0000"/>
                </a:solidFill>
                <a:latin typeface="Times New Roman" panose="02020603050405020304" pitchFamily="18" charset="0"/>
                <a:cs typeface="Times New Roman" panose="02020603050405020304" pitchFamily="18" charset="0"/>
              </a:rPr>
              <a:t>Sản phẩm đáp ứng nhu cầu vấn đề nhiệt độ/thời tiết khắc nghiệt, giải quyết những vấn đề: nhiệt độ cao gây nóng trong mùa hè, nhiệt độ thấp lạnh trong mùa đông</a:t>
            </a:r>
            <a:r>
              <a:rPr lang="en-US"/>
              <a:t>.</a:t>
            </a:r>
            <a:endParaRPr lang="vi-VN"/>
          </a:p>
        </p:txBody>
      </p:sp>
    </p:spTree>
    <p:extLst>
      <p:ext uri="{BB962C8B-B14F-4D97-AF65-F5344CB8AC3E}">
        <p14:creationId xmlns:p14="http://schemas.microsoft.com/office/powerpoint/2010/main" val="35397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96867" y="201660"/>
            <a:ext cx="2865748" cy="6124754"/>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a:t>
            </a:r>
            <a:r>
              <a:rPr lang="en-US" sz="2800" b="1">
                <a:latin typeface="Times New Roman" panose="02020603050405020304" pitchFamily="18" charset="0"/>
                <a:cs typeface="Times New Roman" panose="02020603050405020304" pitchFamily="18" charset="0"/>
              </a:rPr>
              <a:t>bên </a:t>
            </a:r>
            <a:r>
              <a:rPr lang="vi-VN" sz="2800" b="1">
                <a:latin typeface="Times New Roman" panose="02020603050405020304" pitchFamily="18" charset="0"/>
                <a:cs typeface="Times New Roman" panose="02020603050405020304" pitchFamily="18" charset="0"/>
              </a:rPr>
              <a:t>và cho biết:</a:t>
            </a:r>
          </a:p>
          <a:p>
            <a:r>
              <a:rPr lang="vi-VN" sz="2800" b="1">
                <a:latin typeface="Times New Roman" panose="02020603050405020304" pitchFamily="18" charset="0"/>
                <a:cs typeface="Times New Roman" panose="02020603050405020304" pitchFamily="18" charset="0"/>
              </a:rPr>
              <a:t>a. Đặc điểm của ti vi qua các thời kì.</a:t>
            </a:r>
          </a:p>
          <a:p>
            <a:r>
              <a:rPr lang="vi-VN" sz="2800" b="1">
                <a:latin typeface="Times New Roman" panose="02020603050405020304" pitchFamily="18" charset="0"/>
                <a:cs typeface="Times New Roman" panose="02020603050405020304" pitchFamily="18" charset="0"/>
              </a:rPr>
              <a:t>b. Thiết kế kĩ thuật đóng vai trò như thế nào trong sự phát triển của sản phẩm này?</a:t>
            </a:r>
          </a:p>
          <a:p>
            <a:r>
              <a:rPr lang="vi-VN" sz="2800" b="1">
                <a:latin typeface="Times New Roman" panose="02020603050405020304" pitchFamily="18" charset="0"/>
                <a:cs typeface="Times New Roman" panose="02020603050405020304" pitchFamily="18" charset="0"/>
              </a:rPr>
              <a:t>c. Công nghệ đã thay đổi như thế nào?</a:t>
            </a:r>
          </a:p>
        </p:txBody>
      </p:sp>
      <p:pic>
        <p:nvPicPr>
          <p:cNvPr id="5" name="Picture 4"/>
          <p:cNvPicPr>
            <a:picLocks noChangeAspect="1"/>
          </p:cNvPicPr>
          <p:nvPr/>
        </p:nvPicPr>
        <p:blipFill>
          <a:blip r:embed="rId2"/>
          <a:stretch>
            <a:fillRect/>
          </a:stretch>
        </p:blipFill>
        <p:spPr>
          <a:xfrm>
            <a:off x="288046" y="75415"/>
            <a:ext cx="4331088" cy="2790333"/>
          </a:xfrm>
          <a:prstGeom prst="rect">
            <a:avLst/>
          </a:prstGeom>
        </p:spPr>
      </p:pic>
      <p:sp>
        <p:nvSpPr>
          <p:cNvPr id="6" name="TextBox 5"/>
          <p:cNvSpPr txBox="1"/>
          <p:nvPr/>
        </p:nvSpPr>
        <p:spPr>
          <a:xfrm>
            <a:off x="288046" y="2865748"/>
            <a:ext cx="4020003"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a) Ti vi đen trắng, rất dày, rất nặng.</a:t>
            </a:r>
          </a:p>
        </p:txBody>
      </p:sp>
      <p:pic>
        <p:nvPicPr>
          <p:cNvPr id="7" name="Picture 6"/>
          <p:cNvPicPr>
            <a:picLocks noChangeAspect="1"/>
          </p:cNvPicPr>
          <p:nvPr/>
        </p:nvPicPr>
        <p:blipFill>
          <a:blip r:embed="rId3"/>
          <a:stretch>
            <a:fillRect/>
          </a:stretch>
        </p:blipFill>
        <p:spPr>
          <a:xfrm>
            <a:off x="4703975" y="75416"/>
            <a:ext cx="4081806" cy="2894028"/>
          </a:xfrm>
          <a:prstGeom prst="rect">
            <a:avLst/>
          </a:prstGeom>
        </p:spPr>
      </p:pic>
      <p:sp>
        <p:nvSpPr>
          <p:cNvPr id="8" name="TextBox 7"/>
          <p:cNvSpPr txBox="1"/>
          <p:nvPr/>
        </p:nvSpPr>
        <p:spPr>
          <a:xfrm>
            <a:off x="4854803" y="2954865"/>
            <a:ext cx="3365369"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b) Ti vi màu, kích thước và màn hình hạn chế, rất nặng.</a:t>
            </a:r>
          </a:p>
        </p:txBody>
      </p:sp>
      <p:pic>
        <p:nvPicPr>
          <p:cNvPr id="9" name="Picture 8"/>
          <p:cNvPicPr>
            <a:picLocks noChangeAspect="1"/>
          </p:cNvPicPr>
          <p:nvPr/>
        </p:nvPicPr>
        <p:blipFill>
          <a:blip r:embed="rId4"/>
          <a:stretch>
            <a:fillRect/>
          </a:stretch>
        </p:blipFill>
        <p:spPr>
          <a:xfrm>
            <a:off x="2856322" y="3912123"/>
            <a:ext cx="4279769" cy="2300139"/>
          </a:xfrm>
          <a:prstGeom prst="rect">
            <a:avLst/>
          </a:prstGeom>
        </p:spPr>
      </p:pic>
      <p:sp>
        <p:nvSpPr>
          <p:cNvPr id="10" name="TextBox 9"/>
          <p:cNvSpPr txBox="1"/>
          <p:nvPr/>
        </p:nvSpPr>
        <p:spPr>
          <a:xfrm>
            <a:off x="2455680" y="6212262"/>
            <a:ext cx="5764492" cy="707886"/>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c) Ti vi màn hình phằng, mỏng, nhẹ, kích thước màn hình lớn, hình ảnh rất đẹp và thật.</a:t>
            </a:r>
          </a:p>
        </p:txBody>
      </p:sp>
    </p:spTree>
    <p:extLst>
      <p:ext uri="{BB962C8B-B14F-4D97-AF65-F5344CB8AC3E}">
        <p14:creationId xmlns:p14="http://schemas.microsoft.com/office/powerpoint/2010/main" val="365096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2946</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4</cp:revision>
  <dcterms:created xsi:type="dcterms:W3CDTF">2025-04-01T04:48:07Z</dcterms:created>
  <dcterms:modified xsi:type="dcterms:W3CDTF">2025-04-01T04:53:24Z</dcterms:modified>
</cp:coreProperties>
</file>