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9"/>
  </p:notesMasterIdLst>
  <p:handoutMasterIdLst>
    <p:handoutMasterId r:id="rId20"/>
  </p:handoutMasterIdLst>
  <p:sldIdLst>
    <p:sldId id="256" r:id="rId3"/>
    <p:sldId id="3357" r:id="rId4"/>
    <p:sldId id="295" r:id="rId5"/>
    <p:sldId id="3081" r:id="rId6"/>
    <p:sldId id="3392" r:id="rId7"/>
    <p:sldId id="3410" r:id="rId8"/>
    <p:sldId id="3411" r:id="rId9"/>
    <p:sldId id="3408" r:id="rId10"/>
    <p:sldId id="3328" r:id="rId11"/>
    <p:sldId id="3406" r:id="rId12"/>
    <p:sldId id="3412" r:id="rId13"/>
    <p:sldId id="3413" r:id="rId14"/>
    <p:sldId id="3414" r:id="rId15"/>
    <p:sldId id="3416" r:id="rId16"/>
    <p:sldId id="3083" r:id="rId17"/>
    <p:sldId id="3351" r:id="rId18"/>
  </p:sldIdLst>
  <p:sldSz cx="12192000" cy="6858000"/>
  <p:notesSz cx="6858000" cy="9144000"/>
  <p:embeddedFontLst>
    <p:embeddedFont>
      <p:font typeface="Bahnschrift Condensed" panose="020B0502040204020203" pitchFamily="34" charset="0"/>
      <p:regular r:id="rId21"/>
      <p:bold r:id="rId22"/>
    </p:embeddedFont>
    <p:embeddedFont>
      <p:font typeface="Bahnschrift SemiBold SemiConden" panose="020B0502040204020203" pitchFamily="34" charset="0"/>
      <p:bold r:id="rId23"/>
    </p:embeddedFont>
    <p:embeddedFont>
      <p:font typeface="Calibri" panose="020F0502020204030204" pitchFamily="34" charset="0"/>
      <p:regular r:id="rId24"/>
      <p:bold r:id="rId25"/>
      <p:italic r:id="rId26"/>
      <p:boldItalic r:id="rId27"/>
    </p:embeddedFont>
    <p:embeddedFont>
      <p:font typeface="Segoe Print" panose="02000600000000000000" pitchFamily="2" charset="0"/>
      <p:regular r:id="rId28"/>
      <p:bold r:id="rId2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99D4E2"/>
    <a:srgbClr val="9AD5E3"/>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5</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GIẢI QUYẾT VẤN ĐỀ VỚI SỰ TRỢ GIÚP </a:t>
            </a:r>
          </a:p>
          <a:p>
            <a:pPr algn="ctr"/>
            <a:r>
              <a:rPr lang="en-US" sz="2800" dirty="0">
                <a:solidFill>
                  <a:schemeClr val="accent5">
                    <a:lumMod val="75000"/>
                  </a:schemeClr>
                </a:solidFill>
                <a:latin typeface="+mj-lt"/>
              </a:rPr>
              <a:t>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3368039" y="2124348"/>
            <a:ext cx="5455921" cy="2609304"/>
          </a:xfrm>
          <a:prstGeom prst="rect">
            <a:avLst/>
          </a:prstGeom>
          <a:noFill/>
          <a:ln>
            <a:noFill/>
          </a:ln>
        </p:spPr>
        <p:txBody>
          <a:bodyPr wrap="square" rtlCol="0">
            <a:spAutoFit/>
          </a:bodyPr>
          <a:lstStyle/>
          <a:p>
            <a:pPr algn="ctr">
              <a:lnSpc>
                <a:spcPct val="120000"/>
              </a:lnSpc>
            </a:pPr>
            <a:r>
              <a:rPr lang="en-US" sz="7200" b="1" dirty="0" err="1">
                <a:ln w="19050">
                  <a:solidFill>
                    <a:schemeClr val="bg1"/>
                  </a:solidFill>
                </a:ln>
                <a:solidFill>
                  <a:srgbClr val="002060"/>
                </a:solidFill>
                <a:latin typeface="Bahnschrift Condensed" panose="020B0502040204020203" pitchFamily="34" charset="0"/>
              </a:rPr>
              <a:t>Bài</a:t>
            </a:r>
            <a:r>
              <a:rPr lang="en-US" sz="7200" b="1" dirty="0">
                <a:ln w="19050">
                  <a:solidFill>
                    <a:schemeClr val="bg1"/>
                  </a:solidFill>
                </a:ln>
                <a:solidFill>
                  <a:srgbClr val="002060"/>
                </a:solidFill>
                <a:latin typeface="Bahnschrift Condensed" panose="020B0502040204020203" pitchFamily="34" charset="0"/>
              </a:rPr>
              <a:t> </a:t>
            </a:r>
            <a:r>
              <a:rPr lang="vi-VN" sz="7200" b="1" dirty="0">
                <a:ln w="19050">
                  <a:solidFill>
                    <a:schemeClr val="bg1"/>
                  </a:solidFill>
                </a:ln>
                <a:solidFill>
                  <a:srgbClr val="002060"/>
                </a:solidFill>
                <a:latin typeface="Bahnschrift Condensed" panose="020B0502040204020203" pitchFamily="34" charset="0"/>
              </a:rPr>
              <a:t>15.</a:t>
            </a:r>
          </a:p>
          <a:p>
            <a:pPr algn="ctr">
              <a:lnSpc>
                <a:spcPct val="120000"/>
              </a:lnSpc>
            </a:pPr>
            <a:r>
              <a:rPr lang="vi-VN" sz="7200" b="1" dirty="0">
                <a:ln w="19050">
                  <a:solidFill>
                    <a:schemeClr val="bg1"/>
                  </a:solidFill>
                </a:ln>
                <a:solidFill>
                  <a:srgbClr val="002060"/>
                </a:solidFill>
                <a:latin typeface="Bahnschrift Condensed" panose="020B0502040204020203" pitchFamily="34" charset="0"/>
              </a:rPr>
              <a:t> Bài toán tin học</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08129" y="1098594"/>
            <a:ext cx="9844814" cy="3987209"/>
            <a:chOff x="1117200" y="3528268"/>
            <a:chExt cx="10337399" cy="588235"/>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88235"/>
              <a:chOff x="1493120" y="3891280"/>
              <a:chExt cx="10337399" cy="588235"/>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84439"/>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8077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lang="en-US" sz="2400" b="1" dirty="0">
                    <a:solidFill>
                      <a:schemeClr val="bg1"/>
                    </a:solidFill>
                    <a:latin typeface="UTM Avo" panose="02040603050506020204" pitchFamily="18" charset="0"/>
                    <a:cs typeface="Times New Roman" panose="02020603050405020304" pitchFamily="18" charset="0"/>
                  </a:rPr>
                  <a:t>3</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80776"/>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Tính lương bằng máy tính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B6302BE-C1A1-4218-80E8-24B346E7FAE0}"/>
              </a:ext>
            </a:extLst>
          </p:cNvPr>
          <p:cNvSpPr txBox="1"/>
          <p:nvPr/>
        </p:nvSpPr>
        <p:spPr>
          <a:xfrm>
            <a:off x="1329994" y="2241772"/>
            <a:ext cx="3841947" cy="1703030"/>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Em hãy nêu các bước để chuyển bài toán tính lương (trong Hoạt động 2) cho máy tính thực hiện bằng cách lập chương trình.</a:t>
            </a:r>
            <a:endParaRPr lang="en-US" dirty="0">
              <a:solidFill>
                <a:schemeClr val="accent6">
                  <a:lumMod val="50000"/>
                </a:schemeClr>
              </a:solidFill>
            </a:endParaRPr>
          </a:p>
        </p:txBody>
      </p:sp>
      <p:pic>
        <p:nvPicPr>
          <p:cNvPr id="10" name="Picture 9">
            <a:extLst>
              <a:ext uri="{FF2B5EF4-FFF2-40B4-BE49-F238E27FC236}">
                <a16:creationId xmlns:a16="http://schemas.microsoft.com/office/drawing/2014/main" id="{8B6C2374-E208-4985-9D8A-8494087C0BD3}"/>
              </a:ext>
            </a:extLst>
          </p:cNvPr>
          <p:cNvPicPr>
            <a:picLocks noChangeAspect="1"/>
          </p:cNvPicPr>
          <p:nvPr/>
        </p:nvPicPr>
        <p:blipFill>
          <a:blip r:embed="rId2"/>
          <a:stretch>
            <a:fillRect/>
          </a:stretch>
        </p:blipFill>
        <p:spPr>
          <a:xfrm>
            <a:off x="6078582" y="2371830"/>
            <a:ext cx="3841947" cy="2616334"/>
          </a:xfrm>
          <a:prstGeom prst="rect">
            <a:avLst/>
          </a:prstGeom>
        </p:spPr>
      </p:pic>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865908" y="507807"/>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807028" y="629671"/>
            <a:ext cx="9043851" cy="1287532"/>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dirty="0">
                <a:solidFill>
                  <a:schemeClr val="accent6">
                    <a:lumMod val="50000"/>
                  </a:schemeClr>
                </a:solidFill>
              </a:rPr>
              <a:t>Việc giải một bài toán tin học cũng trải qua những bước tương tự quá trình giải quyết vấn đề được nêu trong Bài 14. Với bài toán tính lương bằng máy tính, em cần thực hiện các việc sau:</a:t>
            </a:r>
            <a:endParaRPr lang="en-US" dirty="0">
              <a:solidFill>
                <a:schemeClr val="accent6">
                  <a:lumMod val="50000"/>
                </a:schemeClr>
              </a:solidFill>
            </a:endParaRPr>
          </a:p>
        </p:txBody>
      </p:sp>
      <p:sp>
        <p:nvSpPr>
          <p:cNvPr id="6" name="TextBox 5">
            <a:extLst>
              <a:ext uri="{FF2B5EF4-FFF2-40B4-BE49-F238E27FC236}">
                <a16:creationId xmlns:a16="http://schemas.microsoft.com/office/drawing/2014/main" id="{7494C148-3631-4DAD-9DAA-8072F868857C}"/>
              </a:ext>
            </a:extLst>
          </p:cNvPr>
          <p:cNvSpPr txBox="1"/>
          <p:nvPr/>
        </p:nvSpPr>
        <p:spPr>
          <a:xfrm>
            <a:off x="1201782" y="2372496"/>
            <a:ext cx="4514797" cy="872034"/>
          </a:xfrm>
          <a:prstGeom prst="rect">
            <a:avLst/>
          </a:prstGeom>
          <a:solidFill>
            <a:srgbClr val="FDDEEB"/>
          </a:solidFill>
          <a:ln>
            <a:solidFill>
              <a:srgbClr val="C00000"/>
            </a:solidFill>
          </a:ln>
        </p:spPr>
        <p:txBody>
          <a:bodyPr wrap="square">
            <a:spAutoFit/>
          </a:bodyPr>
          <a:lstStyle/>
          <a:p>
            <a:pPr algn="just">
              <a:lnSpc>
                <a:spcPct val="150000"/>
              </a:lnSpc>
            </a:pPr>
            <a:r>
              <a:rPr lang="en-US" sz="1800" dirty="0">
                <a:solidFill>
                  <a:srgbClr val="231F20"/>
                </a:solidFill>
                <a:effectLst/>
                <a:latin typeface="Arial" panose="020B0604020202020204" pitchFamily="34" charset="0"/>
              </a:rPr>
              <a:t>1) </a:t>
            </a:r>
            <a:r>
              <a:rPr lang="en-US" sz="1800" dirty="0" err="1">
                <a:solidFill>
                  <a:srgbClr val="ED028C"/>
                </a:solidFill>
                <a:effectLst/>
                <a:latin typeface="Arial" panose="020B0604020202020204" pitchFamily="34" charset="0"/>
              </a:rPr>
              <a:t>Xác</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định</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bài</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toán</a:t>
            </a:r>
            <a:r>
              <a:rPr lang="en-US" sz="1800" dirty="0">
                <a:solidFill>
                  <a:srgbClr val="ED028C"/>
                </a:solidFill>
                <a:effectLst/>
                <a:latin typeface="Arial" panose="020B0604020202020204" pitchFamily="34" charset="0"/>
              </a:rPr>
              <a:t>: </a:t>
            </a:r>
            <a:r>
              <a:rPr lang="en-US" sz="1800" dirty="0" err="1">
                <a:solidFill>
                  <a:srgbClr val="231F20"/>
                </a:solidFill>
                <a:effectLst/>
                <a:latin typeface="Arial" panose="020B0604020202020204" pitchFamily="34" charset="0"/>
              </a:rPr>
              <a:t>Xác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định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đầu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vào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đầu</a:t>
            </a:r>
            <a:r>
              <a:rPr lang="en-US" sz="1800" dirty="0">
                <a:solidFill>
                  <a:srgbClr val="231F20"/>
                </a:solidFill>
                <a:effectLst/>
                <a:latin typeface="Arial" panose="020B0604020202020204" pitchFamily="34" charset="0"/>
              </a:rPr>
              <a:t> ra. </a:t>
            </a:r>
            <a:endParaRPr lang="en-US" dirty="0"/>
          </a:p>
        </p:txBody>
      </p:sp>
      <p:sp>
        <p:nvSpPr>
          <p:cNvPr id="8" name="TextBox 7">
            <a:extLst>
              <a:ext uri="{FF2B5EF4-FFF2-40B4-BE49-F238E27FC236}">
                <a16:creationId xmlns:a16="http://schemas.microsoft.com/office/drawing/2014/main" id="{BD5BFF0B-29AC-4994-B081-D32B54C6A716}"/>
              </a:ext>
            </a:extLst>
          </p:cNvPr>
          <p:cNvSpPr txBox="1"/>
          <p:nvPr/>
        </p:nvSpPr>
        <p:spPr>
          <a:xfrm>
            <a:off x="1201783" y="3640793"/>
            <a:ext cx="4514798" cy="2534027"/>
          </a:xfrm>
          <a:prstGeom prst="rect">
            <a:avLst/>
          </a:prstGeom>
          <a:solidFill>
            <a:srgbClr val="FDDEEB"/>
          </a:solidFill>
          <a:ln>
            <a:solidFill>
              <a:srgbClr val="C00000"/>
            </a:solidFill>
          </a:ln>
        </p:spPr>
        <p:txBody>
          <a:bodyPr wrap="square">
            <a:spAutoFit/>
          </a:bodyPr>
          <a:lstStyle/>
          <a:p>
            <a:pPr algn="just">
              <a:lnSpc>
                <a:spcPct val="150000"/>
              </a:lnSpc>
            </a:pPr>
            <a:r>
              <a:rPr lang="en-US" sz="1800" dirty="0">
                <a:solidFill>
                  <a:srgbClr val="231F20"/>
                </a:solidFill>
                <a:effectLst/>
                <a:latin typeface="Arial" panose="020B0604020202020204" pitchFamily="34" charset="0"/>
              </a:rPr>
              <a:t>2) </a:t>
            </a:r>
            <a:r>
              <a:rPr lang="en-US" sz="1800" dirty="0" err="1">
                <a:solidFill>
                  <a:srgbClr val="ED028C"/>
                </a:solidFill>
                <a:effectLst/>
                <a:latin typeface="Arial" panose="020B0604020202020204" pitchFamily="34" charset="0"/>
              </a:rPr>
              <a:t>Xây</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dựng</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thuật</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toán</a:t>
            </a:r>
            <a:r>
              <a:rPr lang="en-US" sz="1800" dirty="0">
                <a:solidFill>
                  <a:srgbClr val="ED028C"/>
                </a:solidFill>
                <a:effectLst/>
                <a:latin typeface="Arial" panose="020B0604020202020204" pitchFamily="34" charset="0"/>
              </a:rPr>
              <a:t>: </a:t>
            </a:r>
            <a:r>
              <a:rPr lang="en-US" sz="1800" dirty="0">
                <a:solidFill>
                  <a:srgbClr val="231F20"/>
                </a:solidFill>
                <a:effectLst/>
                <a:latin typeface="Arial" panose="020B0604020202020204" pitchFamily="34" charset="0"/>
              </a:rPr>
              <a:t>Chia </a:t>
            </a:r>
            <a:r>
              <a:rPr lang="en-US" sz="1800" dirty="0" err="1">
                <a:solidFill>
                  <a:srgbClr val="231F20"/>
                </a:solidFill>
                <a:effectLst/>
                <a:latin typeface="Arial" panose="020B0604020202020204" pitchFamily="34" charset="0"/>
              </a:rPr>
              <a:t>bài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toán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thành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những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bài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toán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nhỏ</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bằng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lời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hai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câu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hỏi</a:t>
            </a:r>
            <a:r>
              <a:rPr lang="en-US" sz="1800" dirty="0">
                <a:solidFill>
                  <a:srgbClr val="231F20"/>
                </a:solidFill>
                <a:effectLst/>
                <a:latin typeface="Arial" panose="020B0604020202020204" pitchFamily="34" charset="0"/>
              </a:rPr>
              <a:t>: (1)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giải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bài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toán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phải</a:t>
            </a:r>
            <a:r>
              <a:rPr lang="en-US" sz="1800" dirty="0">
                <a:solidFill>
                  <a:srgbClr val="231F20"/>
                </a:solidFill>
                <a:effectLst/>
                <a:latin typeface="Arial" panose="020B0604020202020204" pitchFamily="34" charset="0"/>
              </a:rPr>
              <a:t> qua </a:t>
            </a:r>
            <a:r>
              <a:rPr lang="vi-VN" sz="1800" dirty="0">
                <a:solidFill>
                  <a:srgbClr val="231F20"/>
                </a:solidFill>
                <a:effectLst/>
                <a:latin typeface="Arial" panose="020B0604020202020204" pitchFamily="34" charset="0"/>
              </a:rPr>
              <a:t>những bước nào? </a:t>
            </a:r>
            <a:endParaRPr lang="en-US" sz="1800" dirty="0">
              <a:solidFill>
                <a:srgbClr val="231F20"/>
              </a:solidFill>
              <a:effectLst/>
              <a:latin typeface="Arial" panose="020B0604020202020204" pitchFamily="34" charset="0"/>
            </a:endParaRPr>
          </a:p>
          <a:p>
            <a:pPr algn="just">
              <a:lnSpc>
                <a:spcPct val="150000"/>
              </a:lnSpc>
            </a:pPr>
            <a:r>
              <a:rPr lang="vi-VN" sz="1800" dirty="0">
                <a:solidFill>
                  <a:srgbClr val="231F20"/>
                </a:solidFill>
                <a:effectLst/>
                <a:latin typeface="Arial" panose="020B0604020202020204" pitchFamily="34" charset="0"/>
              </a:rPr>
              <a:t>(2) Các bước đó</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cần được thực hiện theo thứ tự nào? </a:t>
            </a:r>
            <a:endParaRPr lang="en-US" dirty="0"/>
          </a:p>
        </p:txBody>
      </p:sp>
      <p:sp>
        <p:nvSpPr>
          <p:cNvPr id="10" name="TextBox 9">
            <a:extLst>
              <a:ext uri="{FF2B5EF4-FFF2-40B4-BE49-F238E27FC236}">
                <a16:creationId xmlns:a16="http://schemas.microsoft.com/office/drawing/2014/main" id="{1BBADB0B-FF60-40E2-ADE6-5CD06C1FC1E0}"/>
              </a:ext>
            </a:extLst>
          </p:cNvPr>
          <p:cNvSpPr txBox="1"/>
          <p:nvPr/>
        </p:nvSpPr>
        <p:spPr>
          <a:xfrm>
            <a:off x="6627222" y="2141468"/>
            <a:ext cx="4223657" cy="1287532"/>
          </a:xfrm>
          <a:prstGeom prst="rect">
            <a:avLst/>
          </a:prstGeom>
          <a:solidFill>
            <a:srgbClr val="FDDEEB"/>
          </a:solidFill>
          <a:ln>
            <a:solidFill>
              <a:srgbClr val="C00000"/>
            </a:solidFill>
          </a:ln>
        </p:spPr>
        <p:txBody>
          <a:bodyPr wrap="square">
            <a:spAutoFit/>
          </a:bodyPr>
          <a:lstStyle/>
          <a:p>
            <a:pPr algn="just">
              <a:lnSpc>
                <a:spcPct val="150000"/>
              </a:lnSpc>
            </a:pPr>
            <a:r>
              <a:rPr lang="vi-VN" sz="1800" dirty="0">
                <a:solidFill>
                  <a:srgbClr val="231F20"/>
                </a:solidFill>
                <a:effectLst/>
                <a:latin typeface="Arial" panose="020B0604020202020204" pitchFamily="34" charset="0"/>
              </a:rPr>
              <a:t>3) </a:t>
            </a:r>
            <a:r>
              <a:rPr lang="vi-VN" sz="1800" dirty="0">
                <a:solidFill>
                  <a:srgbClr val="ED028C"/>
                </a:solidFill>
                <a:effectLst/>
                <a:latin typeface="Arial" panose="020B0604020202020204" pitchFamily="34" charset="0"/>
              </a:rPr>
              <a:t>Cài đặt thuật toán: </a:t>
            </a:r>
            <a:r>
              <a:rPr lang="vi-VN" sz="1800" dirty="0">
                <a:solidFill>
                  <a:srgbClr val="231F20"/>
                </a:solidFill>
                <a:effectLst/>
                <a:latin typeface="Arial" panose="020B0604020202020204" pitchFamily="34" charset="0"/>
              </a:rPr>
              <a:t>Việc cài đặt thuật toán thành chương trình máy tính là bước thực hiện giải pháp</a:t>
            </a:r>
            <a:endParaRPr lang="en-US" dirty="0"/>
          </a:p>
        </p:txBody>
      </p:sp>
      <p:sp>
        <p:nvSpPr>
          <p:cNvPr id="12" name="TextBox 11">
            <a:extLst>
              <a:ext uri="{FF2B5EF4-FFF2-40B4-BE49-F238E27FC236}">
                <a16:creationId xmlns:a16="http://schemas.microsoft.com/office/drawing/2014/main" id="{12BEF2E4-F290-4712-9679-AD4740312A67}"/>
              </a:ext>
            </a:extLst>
          </p:cNvPr>
          <p:cNvSpPr txBox="1"/>
          <p:nvPr/>
        </p:nvSpPr>
        <p:spPr>
          <a:xfrm>
            <a:off x="6627223" y="3958991"/>
            <a:ext cx="4223656" cy="2118529"/>
          </a:xfrm>
          <a:prstGeom prst="rect">
            <a:avLst/>
          </a:prstGeom>
          <a:solidFill>
            <a:srgbClr val="FDDEEB"/>
          </a:solidFill>
          <a:ln>
            <a:solidFill>
              <a:srgbClr val="C00000"/>
            </a:solidFill>
          </a:ln>
        </p:spPr>
        <p:txBody>
          <a:bodyPr wrap="square">
            <a:spAutoFit/>
          </a:bodyPr>
          <a:lstStyle/>
          <a:p>
            <a:pPr algn="just">
              <a:lnSpc>
                <a:spcPct val="150000"/>
              </a:lnSpc>
            </a:pPr>
            <a:r>
              <a:rPr lang="vi-VN" sz="1800" dirty="0">
                <a:solidFill>
                  <a:srgbClr val="231F20"/>
                </a:solidFill>
                <a:effectLst/>
                <a:latin typeface="Arial" panose="020B0604020202020204" pitchFamily="34" charset="0"/>
              </a:rPr>
              <a:t>4) </a:t>
            </a:r>
            <a:r>
              <a:rPr lang="vi-VN" sz="1800" dirty="0">
                <a:solidFill>
                  <a:srgbClr val="ED028C"/>
                </a:solidFill>
                <a:effectLst/>
                <a:latin typeface="Arial" panose="020B0604020202020204" pitchFamily="34" charset="0"/>
              </a:rPr>
              <a:t>Gỡ lỗi và hiệu chỉnh chương trình: </a:t>
            </a:r>
            <a:r>
              <a:rPr lang="vi-VN" sz="1800" dirty="0">
                <a:solidFill>
                  <a:srgbClr val="231F20"/>
                </a:solidFill>
                <a:effectLst/>
                <a:latin typeface="Arial" panose="020B0604020202020204" pitchFamily="34" charset="0"/>
              </a:rPr>
              <a:t>Sau khi chương trình được cài đặt, em cần chạy chương trình với những dữ liệu khác nhau, gỡ lỗi và hiệu chỉnh để có một chương trình chạy tốt.</a:t>
            </a:r>
            <a:endParaRPr lang="en-US" dirty="0"/>
          </a:p>
        </p:txBody>
      </p:sp>
    </p:spTree>
    <p:extLst>
      <p:ext uri="{BB962C8B-B14F-4D97-AF65-F5344CB8AC3E}">
        <p14:creationId xmlns:p14="http://schemas.microsoft.com/office/powerpoint/2010/main" val="385981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D5C3A9-37F5-4A4C-BB7B-BBBB9E0F95D1}"/>
              </a:ext>
            </a:extLst>
          </p:cNvPr>
          <p:cNvGrpSpPr/>
          <p:nvPr/>
        </p:nvGrpSpPr>
        <p:grpSpPr>
          <a:xfrm>
            <a:off x="1436188" y="582515"/>
            <a:ext cx="8796384" cy="5200677"/>
            <a:chOff x="1523273" y="486721"/>
            <a:chExt cx="8796384" cy="5200677"/>
          </a:xfrm>
        </p:grpSpPr>
        <p:pic>
          <p:nvPicPr>
            <p:cNvPr id="3" name="Picture 2">
              <a:extLst>
                <a:ext uri="{FF2B5EF4-FFF2-40B4-BE49-F238E27FC236}">
                  <a16:creationId xmlns:a16="http://schemas.microsoft.com/office/drawing/2014/main" id="{9F61A626-6B91-44A8-9012-A9F82C08AE38}"/>
                </a:ext>
              </a:extLst>
            </p:cNvPr>
            <p:cNvPicPr>
              <a:picLocks noChangeAspect="1"/>
            </p:cNvPicPr>
            <p:nvPr/>
          </p:nvPicPr>
          <p:blipFill rotWithShape="1">
            <a:blip r:embed="rId2"/>
            <a:srcRect t="4751"/>
            <a:stretch/>
          </p:blipFill>
          <p:spPr>
            <a:xfrm>
              <a:off x="1523273" y="714102"/>
              <a:ext cx="8796384" cy="4973296"/>
            </a:xfrm>
            <a:prstGeom prst="rect">
              <a:avLst/>
            </a:prstGeom>
          </p:spPr>
        </p:pic>
        <p:pic>
          <p:nvPicPr>
            <p:cNvPr id="5" name="Picture 4">
              <a:extLst>
                <a:ext uri="{FF2B5EF4-FFF2-40B4-BE49-F238E27FC236}">
                  <a16:creationId xmlns:a16="http://schemas.microsoft.com/office/drawing/2014/main" id="{F02042BF-744A-40CE-8405-21B1EAA14F3C}"/>
                </a:ext>
              </a:extLst>
            </p:cNvPr>
            <p:cNvPicPr>
              <a:picLocks noChangeAspect="1"/>
            </p:cNvPicPr>
            <p:nvPr/>
          </p:nvPicPr>
          <p:blipFill rotWithShape="1">
            <a:blip r:embed="rId2"/>
            <a:srcRect l="76767" t="94940"/>
            <a:stretch/>
          </p:blipFill>
          <p:spPr>
            <a:xfrm>
              <a:off x="1898468" y="486721"/>
              <a:ext cx="2720200" cy="351679"/>
            </a:xfrm>
            <a:prstGeom prst="rect">
              <a:avLst/>
            </a:prstGeom>
          </p:spPr>
        </p:pic>
      </p:grpSp>
    </p:spTree>
    <p:extLst>
      <p:ext uri="{BB962C8B-B14F-4D97-AF65-F5344CB8AC3E}">
        <p14:creationId xmlns:p14="http://schemas.microsoft.com/office/powerpoint/2010/main" val="70439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1332217"/>
            <a:chOff x="1379367" y="801190"/>
            <a:chExt cx="9299048" cy="1332217"/>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1332217"/>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accent6">
                      <a:lumMod val="75000"/>
                    </a:schemeClr>
                  </a:solidFill>
                </a:rPr>
                <a:t>quy trình giải một bài toán tin học gồm các bước: 1) Xác định bài toán; 2) Xây dựng thuật toán; 3) Cài đặt thuật toán; 4) Gỡ lỗi và hiệu chỉnh chương trình.</a:t>
              </a:r>
              <a:endParaRPr lang="vi-VN" sz="3600" dirty="0">
                <a:solidFill>
                  <a:schemeClr val="accent6">
                    <a:lumMod val="75000"/>
                  </a:schemeClr>
                </a:solidFill>
                <a:latin typeface="UTM Avo" panose="0204060305050602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D0BDA32B-6F7C-4595-8EA9-D1DED04AECA8}"/>
              </a:ext>
            </a:extLst>
          </p:cNvPr>
          <p:cNvGrpSpPr/>
          <p:nvPr/>
        </p:nvGrpSpPr>
        <p:grpSpPr>
          <a:xfrm>
            <a:off x="607104" y="2569172"/>
            <a:ext cx="10501714" cy="3021731"/>
            <a:chOff x="601971" y="415703"/>
            <a:chExt cx="10501714" cy="3021731"/>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2619511"/>
              <a:chOff x="1189763" y="4644162"/>
              <a:chExt cx="9922554" cy="2619511"/>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2619511"/>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35034" y="3100380"/>
            <a:ext cx="8921932" cy="2350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Bài toán tin học được xem như một vấn đề cần giải quyết. Khi đó, bước nào trong quy trình giải bài toán tin học tương ứng với bước thực hiện giải pháp trong giải quyết vấn đề? </a:t>
            </a:r>
          </a:p>
          <a:p>
            <a:pPr algn="just">
              <a:lnSpc>
                <a:spcPct val="150000"/>
              </a:lnSpc>
            </a:pPr>
            <a:r>
              <a:rPr lang="vi-VN" sz="2000" dirty="0">
                <a:solidFill>
                  <a:schemeClr val="tx1">
                    <a:lumMod val="95000"/>
                    <a:lumOff val="5000"/>
                  </a:schemeClr>
                </a:solidFill>
              </a:rPr>
              <a:t>A. Xác định bài toán. </a:t>
            </a:r>
            <a:r>
              <a:rPr lang="en-US" sz="2000" dirty="0">
                <a:solidFill>
                  <a:schemeClr val="tx1">
                    <a:lumMod val="95000"/>
                    <a:lumOff val="5000"/>
                  </a:schemeClr>
                </a:solidFill>
              </a:rPr>
              <a:t>                          </a:t>
            </a:r>
            <a:r>
              <a:rPr lang="vi-VN" sz="2000" dirty="0">
                <a:solidFill>
                  <a:schemeClr val="tx1">
                    <a:lumMod val="95000"/>
                    <a:lumOff val="5000"/>
                  </a:schemeClr>
                </a:solidFill>
              </a:rPr>
              <a:t>B. Xây dựng thuật toán.</a:t>
            </a:r>
          </a:p>
          <a:p>
            <a:pPr algn="just">
              <a:lnSpc>
                <a:spcPct val="150000"/>
              </a:lnSpc>
            </a:pPr>
            <a:r>
              <a:rPr lang="vi-VN" sz="2000" dirty="0">
                <a:solidFill>
                  <a:schemeClr val="tx1">
                    <a:lumMod val="95000"/>
                    <a:lumOff val="5000"/>
                  </a:schemeClr>
                </a:solidFill>
              </a:rPr>
              <a:t>C. Cài đặt thuật toán. </a:t>
            </a:r>
            <a:r>
              <a:rPr lang="en-US" sz="2000" dirty="0">
                <a:solidFill>
                  <a:schemeClr val="tx1">
                    <a:lumMod val="95000"/>
                    <a:lumOff val="5000"/>
                  </a:schemeClr>
                </a:solidFill>
              </a:rPr>
              <a:t>                         </a:t>
            </a:r>
            <a:r>
              <a:rPr lang="vi-VN" sz="2000" dirty="0">
                <a:solidFill>
                  <a:schemeClr val="tx1">
                    <a:lumMod val="95000"/>
                    <a:lumOff val="5000"/>
                  </a:schemeClr>
                </a:solidFill>
              </a:rPr>
              <a:t>D. Gỡ lỗi và hiệu chỉnh chương trình.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1425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3021731"/>
            <a:chOff x="601971" y="415703"/>
            <a:chExt cx="10501714" cy="3021731"/>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2619511"/>
              <a:chOff x="1189763" y="4644162"/>
              <a:chExt cx="9922554" cy="2619511"/>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2619511"/>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2350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Bài toán tin học được xem như một vấn đề cần giải quyết. Khi đó, bước nào trong quy trình giải bài toán tin học tương ứng với bước thực hiện giải pháp trong giải quyết vấn đề? </a:t>
            </a:r>
          </a:p>
          <a:p>
            <a:pPr algn="just">
              <a:lnSpc>
                <a:spcPct val="150000"/>
              </a:lnSpc>
            </a:pPr>
            <a:r>
              <a:rPr lang="vi-VN" sz="2000" dirty="0">
                <a:solidFill>
                  <a:schemeClr val="tx1">
                    <a:lumMod val="95000"/>
                    <a:lumOff val="5000"/>
                  </a:schemeClr>
                </a:solidFill>
              </a:rPr>
              <a:t>A. Xác định bài toán. </a:t>
            </a:r>
            <a:r>
              <a:rPr lang="en-US" sz="2000" dirty="0">
                <a:solidFill>
                  <a:schemeClr val="tx1">
                    <a:lumMod val="95000"/>
                    <a:lumOff val="5000"/>
                  </a:schemeClr>
                </a:solidFill>
              </a:rPr>
              <a:t>                          </a:t>
            </a:r>
            <a:r>
              <a:rPr lang="vi-VN" sz="2000" dirty="0">
                <a:solidFill>
                  <a:schemeClr val="tx1">
                    <a:lumMod val="95000"/>
                    <a:lumOff val="5000"/>
                  </a:schemeClr>
                </a:solidFill>
              </a:rPr>
              <a:t>B. Xây dựng thuật toán.</a:t>
            </a:r>
          </a:p>
          <a:p>
            <a:pPr algn="just">
              <a:lnSpc>
                <a:spcPct val="150000"/>
              </a:lnSpc>
            </a:pPr>
            <a:r>
              <a:rPr lang="vi-VN" sz="2000" dirty="0">
                <a:solidFill>
                  <a:schemeClr val="tx1">
                    <a:lumMod val="95000"/>
                    <a:lumOff val="5000"/>
                  </a:schemeClr>
                </a:solidFill>
              </a:rPr>
              <a:t>C. Cài đặt thuật toán. </a:t>
            </a:r>
            <a:r>
              <a:rPr lang="en-US" sz="2000" dirty="0">
                <a:solidFill>
                  <a:schemeClr val="tx1">
                    <a:lumMod val="95000"/>
                    <a:lumOff val="5000"/>
                  </a:schemeClr>
                </a:solidFill>
              </a:rPr>
              <a:t>                         </a:t>
            </a:r>
            <a:r>
              <a:rPr lang="vi-VN" sz="2000" dirty="0">
                <a:solidFill>
                  <a:schemeClr val="tx1">
                    <a:lumMod val="95000"/>
                    <a:lumOff val="5000"/>
                  </a:schemeClr>
                </a:solidFill>
              </a:rPr>
              <a:t>D. Gỡ lỗi và hiệu chỉnh chương trình.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6DE906B-5DC9-47D5-A458-A682CB219EFB}"/>
              </a:ext>
            </a:extLst>
          </p:cNvPr>
          <p:cNvSpPr/>
          <p:nvPr/>
        </p:nvSpPr>
        <p:spPr>
          <a:xfrm>
            <a:off x="1608055" y="2995749"/>
            <a:ext cx="490711" cy="4540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92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14697" y="1125511"/>
            <a:ext cx="9614263" cy="958660"/>
          </a:xfrm>
          <a:prstGeom prst="rect">
            <a:avLst/>
          </a:prstGeom>
          <a:noFill/>
        </p:spPr>
        <p:txBody>
          <a:bodyPr wrap="square">
            <a:spAutoFit/>
          </a:bodyPr>
          <a:lstStyle/>
          <a:p>
            <a:pPr>
              <a:lnSpc>
                <a:spcPct val="150000"/>
              </a:lnSpc>
            </a:pPr>
            <a:r>
              <a:rPr lang="vi-VN" sz="2000" dirty="0">
                <a:solidFill>
                  <a:schemeClr val="accent6">
                    <a:lumMod val="50000"/>
                  </a:schemeClr>
                </a:solidFill>
                <a:effectLst/>
                <a:latin typeface="Arial" panose="020B0604020202020204" pitchFamily="34" charset="0"/>
              </a:rPr>
              <a:t>Vẽ sơ đồ của thuật toán giải bài toán xác định một số có phải số nguyên tố hay không bằng cách chỉ sử dụng những cấu trúc điều khiển cơ bản.</a:t>
            </a:r>
            <a:endParaRPr lang="en-US" sz="20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1105988" y="1332527"/>
            <a:ext cx="9980023" cy="142032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1. Hãy mô tả đầu vào, đầu ra của bài toán sắp xếp một dãy số theo thứ tự tăng dần.</a:t>
            </a:r>
          </a:p>
          <a:p>
            <a:pPr>
              <a:lnSpc>
                <a:spcPct val="150000"/>
              </a:lnSpc>
            </a:pPr>
            <a:r>
              <a:rPr lang="vi-VN" sz="2000" dirty="0">
                <a:solidFill>
                  <a:srgbClr val="231F20"/>
                </a:solidFill>
                <a:effectLst/>
                <a:latin typeface="Arial" panose="020B0604020202020204" pitchFamily="34" charset="0"/>
              </a:rPr>
              <a:t>2. Vẽ sơ đồ khối của giải thuật sắp xếp nổi bọt để sắp xếp một dãy số theo thứ tự tăng dần.</a:t>
            </a:r>
            <a:endParaRPr lang="en-US" sz="28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256349" y="4262848"/>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769254" y="3429000"/>
            <a:ext cx="7010398" cy="1367951"/>
          </a:xfrm>
          <a:prstGeom prst="wedgeRoundRectCallout">
            <a:avLst>
              <a:gd name="adj1" fmla="val -54134"/>
              <a:gd name="adj2" fmla="val 45658"/>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dirty="0">
                <a:solidFill>
                  <a:srgbClr val="231F20"/>
                </a:solidFill>
                <a:latin typeface="Arial" panose="020B0604020202020204" pitchFamily="34" charset="0"/>
              </a:rPr>
              <a:t>Q</a:t>
            </a:r>
            <a:r>
              <a:rPr lang="vi-VN" sz="1800" dirty="0">
                <a:solidFill>
                  <a:srgbClr val="231F20"/>
                </a:solidFill>
                <a:effectLst/>
                <a:latin typeface="Arial" panose="020B0604020202020204" pitchFamily="34" charset="0"/>
              </a:rPr>
              <a:t>ua ví dụ về bài toán tính lương, em sẽ biết cách chuyển nhiều nhiệm vụ trong thực tế thành một bài toán trong tin học và giao cho máy tính thực hiện.</a:t>
            </a:r>
            <a:endParaRPr lang="en-US" sz="2000" dirty="0">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3"/>
          <a:stretch>
            <a:fillRect/>
          </a:stretch>
        </p:blipFill>
        <p:spPr>
          <a:xfrm>
            <a:off x="9474925" y="1289164"/>
            <a:ext cx="1306286" cy="1807439"/>
          </a:xfrm>
          <a:prstGeom prst="rect">
            <a:avLst/>
          </a:prstGeom>
        </p:spPr>
      </p:pic>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1576252" y="714494"/>
            <a:ext cx="7437120" cy="1880659"/>
          </a:xfrm>
          <a:prstGeom prst="wedgeRoundRectCallout">
            <a:avLst>
              <a:gd name="adj1" fmla="val 54065"/>
              <a:gd name="adj2" fmla="val 1566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Tính lương là một phần của những vấn đề mà doanh nghiệp cần phải giải quyết. Việc trả lương thoả đáng và kịp thời thể hiện tính chuyên nghiệp và có trách nhiệm của doanh nghiệp, đem lại sự hài lòng cho nhân viên, động viên họ làm việc chăm chỉ, đạt hiệu quả cao.</a:t>
            </a:r>
            <a:endParaRPr lang="en-US" sz="2000" dirty="0">
              <a:effectLst/>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86089" y="1129774"/>
            <a:ext cx="9285549" cy="236544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65219" y="1745248"/>
            <a:ext cx="7940477" cy="1169872"/>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 BÀI TOÁN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4"/>
            <a:ext cx="9844814" cy="4788401"/>
            <a:chOff x="1117200" y="3528268"/>
            <a:chExt cx="10337399" cy="6552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55299"/>
              <a:chOff x="1493120" y="3891280"/>
              <a:chExt cx="10337399" cy="6552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55150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Nhiệm vụ của máy tính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538219" y="1746944"/>
            <a:ext cx="5315427" cy="3330399"/>
          </a:xfrm>
          <a:prstGeom prst="rect">
            <a:avLst/>
          </a:prstGeom>
          <a:noFill/>
        </p:spPr>
        <p:txBody>
          <a:bodyPr wrap="square">
            <a:spAutoFit/>
          </a:bodyPr>
          <a:lstStyle/>
          <a:p>
            <a:pPr algn="just">
              <a:lnSpc>
                <a:spcPct val="200000"/>
              </a:lnSpc>
            </a:pPr>
            <a:r>
              <a:rPr lang="vi-VN" sz="1800" dirty="0">
                <a:solidFill>
                  <a:schemeClr val="accent6">
                    <a:lumMod val="50000"/>
                  </a:schemeClr>
                </a:solidFill>
                <a:effectLst/>
                <a:latin typeface="Arial" panose="020B0604020202020204" pitchFamily="34" charset="0"/>
              </a:rPr>
              <a:t>Với những doanh nghiệp lớn có nhiều loại hình lao động, việc thanh toán tiền lương cần phải tuân theo một quy trình chặt chẽ giữa các bộ phận. Hình 15.1 mô tả một quy trình thanh toán tiền lương. Theo em, bước nào trong quy trình đó có thể giao cho máy tính thực hiện?</a:t>
            </a:r>
            <a:endParaRPr lang="en-US" sz="2000" dirty="0">
              <a:solidFill>
                <a:schemeClr val="accent6">
                  <a:lumMod val="50000"/>
                </a:schemeClr>
              </a:solidFill>
            </a:endParaRPr>
          </a:p>
        </p:txBody>
      </p:sp>
      <p:pic>
        <p:nvPicPr>
          <p:cNvPr id="19" name="Picture 18">
            <a:extLst>
              <a:ext uri="{FF2B5EF4-FFF2-40B4-BE49-F238E27FC236}">
                <a16:creationId xmlns:a16="http://schemas.microsoft.com/office/drawing/2014/main" id="{A771EEDE-5EE2-4DBF-8A4B-4062298D20B1}"/>
              </a:ext>
            </a:extLst>
          </p:cNvPr>
          <p:cNvPicPr>
            <a:picLocks noChangeAspect="1"/>
          </p:cNvPicPr>
          <p:nvPr/>
        </p:nvPicPr>
        <p:blipFill rotWithShape="1">
          <a:blip r:embed="rId2"/>
          <a:srcRect r="1458"/>
          <a:stretch/>
        </p:blipFill>
        <p:spPr>
          <a:xfrm>
            <a:off x="7069517" y="2389587"/>
            <a:ext cx="3722820" cy="2636787"/>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865908" y="507807"/>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807030" y="629671"/>
            <a:ext cx="9113518" cy="1287532"/>
          </a:xfrm>
          <a:prstGeom prst="rect">
            <a:avLst/>
          </a:prstGeom>
          <a:noFill/>
          <a:ln>
            <a:solidFill>
              <a:srgbClr val="C00000"/>
            </a:solidFill>
          </a:ln>
        </p:spPr>
        <p:txBody>
          <a:bodyPr wrap="square">
            <a:spAutoFit/>
          </a:bodyPr>
          <a:lstStyle/>
          <a:p>
            <a:pPr algn="just">
              <a:lnSpc>
                <a:spcPct val="150000"/>
              </a:lnSpc>
            </a:pPr>
            <a:r>
              <a:rPr lang="vi-VN" dirty="0">
                <a:solidFill>
                  <a:schemeClr val="accent6">
                    <a:lumMod val="50000"/>
                  </a:schemeClr>
                </a:solidFill>
              </a:rPr>
              <a:t>Mỗi quy trình thanh toán tiền lương là một giải pháp để một doanh nghiệp giải quyết vấn đề trả lương cho người lao động, đồng thời lưu trữ đủ dữ liệu để tính toán hiệu quả kinh doanh và đối chiếu dữ liệu khi cần thiết.</a:t>
            </a:r>
            <a:endParaRPr lang="en-US" dirty="0">
              <a:solidFill>
                <a:schemeClr val="accent6">
                  <a:lumMod val="50000"/>
                </a:schemeClr>
              </a:solidFill>
            </a:endParaRPr>
          </a:p>
        </p:txBody>
      </p:sp>
      <p:sp>
        <p:nvSpPr>
          <p:cNvPr id="21" name="TextBox 20">
            <a:extLst>
              <a:ext uri="{FF2B5EF4-FFF2-40B4-BE49-F238E27FC236}">
                <a16:creationId xmlns:a16="http://schemas.microsoft.com/office/drawing/2014/main" id="{D9EABB3F-BB57-4082-A724-B91DB16F0B62}"/>
              </a:ext>
            </a:extLst>
          </p:cNvPr>
          <p:cNvSpPr txBox="1"/>
          <p:nvPr/>
        </p:nvSpPr>
        <p:spPr>
          <a:xfrm>
            <a:off x="1741715" y="2533715"/>
            <a:ext cx="4990011" cy="2949525"/>
          </a:xfrm>
          <a:prstGeom prst="rect">
            <a:avLst/>
          </a:prstGeom>
          <a:noFill/>
        </p:spPr>
        <p:txBody>
          <a:bodyPr wrap="square">
            <a:spAutoFit/>
          </a:bodyPr>
          <a:lstStyle/>
          <a:p>
            <a:pPr algn="just">
              <a:lnSpc>
                <a:spcPct val="150000"/>
              </a:lnSpc>
            </a:pPr>
            <a:r>
              <a:rPr lang="vi-VN" sz="1800" dirty="0">
                <a:solidFill>
                  <a:srgbClr val="231F20"/>
                </a:solidFill>
                <a:effectLst/>
                <a:latin typeface="Arial" panose="020B0604020202020204" pitchFamily="34" charset="0"/>
              </a:rPr>
              <a:t>Hình 15.1 mô tả một quy trình thanh toán tiền lương, trong đó bước tính toán tiền lương thường được giao cho máy tính thực hiện. Như vậy, em có thể thấy trong quy trình giải quyết vấn đề có những bước (những vấn đề nhỏ hơn) có thể chuyển giao cho máy tính thực hiện. Sau đây, ta xét một trường hợp cụ thể.</a:t>
            </a:r>
            <a:endParaRPr lang="en-US" dirty="0"/>
          </a:p>
        </p:txBody>
      </p:sp>
      <p:pic>
        <p:nvPicPr>
          <p:cNvPr id="23" name="Picture 22">
            <a:extLst>
              <a:ext uri="{FF2B5EF4-FFF2-40B4-BE49-F238E27FC236}">
                <a16:creationId xmlns:a16="http://schemas.microsoft.com/office/drawing/2014/main" id="{90851009-8C0E-43BB-863B-14E142D0B785}"/>
              </a:ext>
            </a:extLst>
          </p:cNvPr>
          <p:cNvPicPr>
            <a:picLocks noChangeAspect="1"/>
          </p:cNvPicPr>
          <p:nvPr/>
        </p:nvPicPr>
        <p:blipFill>
          <a:blip r:embed="rId3"/>
          <a:stretch>
            <a:fillRect/>
          </a:stretch>
        </p:blipFill>
        <p:spPr>
          <a:xfrm>
            <a:off x="6907543" y="2110317"/>
            <a:ext cx="4013005" cy="3796320"/>
          </a:xfrm>
          <a:prstGeom prst="rect">
            <a:avLst/>
          </a:prstGeom>
        </p:spPr>
      </p:pic>
    </p:spTree>
    <p:extLst>
      <p:ext uri="{BB962C8B-B14F-4D97-AF65-F5344CB8AC3E}">
        <p14:creationId xmlns:p14="http://schemas.microsoft.com/office/powerpoint/2010/main" val="24842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947523" y="349656"/>
            <a:ext cx="9920774" cy="5763759"/>
            <a:chOff x="1117200" y="3528268"/>
            <a:chExt cx="10337399" cy="78877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8778"/>
              <a:chOff x="1493120" y="3891280"/>
              <a:chExt cx="10337399" cy="78877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84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Bài toán tính lương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259545" y="1311491"/>
            <a:ext cx="6081781" cy="4438395"/>
          </a:xfrm>
          <a:prstGeom prst="rect">
            <a:avLst/>
          </a:prstGeom>
          <a:noFill/>
        </p:spPr>
        <p:txBody>
          <a:bodyPr wrap="square">
            <a:spAutoFit/>
          </a:bodyPr>
          <a:lstStyle/>
          <a:p>
            <a:pPr algn="just">
              <a:lnSpc>
                <a:spcPct val="200000"/>
              </a:lnSpc>
            </a:pPr>
            <a:r>
              <a:rPr lang="vi-VN" sz="1800" dirty="0">
                <a:solidFill>
                  <a:schemeClr val="accent6">
                    <a:lumMod val="50000"/>
                  </a:schemeClr>
                </a:solidFill>
                <a:effectLst/>
                <a:latin typeface="Arial" panose="020B0604020202020204" pitchFamily="34" charset="0"/>
              </a:rPr>
              <a:t>Hằng tuần, một công ti phải tính lương cho các nhân viên của mình. Tiền lương của một nhân viên theo tuần phụ thuộc vào mức lương theo giờ và số giờ làm việc mỗi tuần. Số giờ lao động của một nhân viên tối thiểu là một giờ và tối đa là 60 giờ mỗi tuần. Định mức làm việc của nhân viên là 40 giờ/tuần. Mỗi giờ vượt định mức nhân viên được trả gấp 1,5 lần mức lương của họ. Hãy trình bày các bước giải quyết vấn đề tính lương của công ti.</a:t>
            </a:r>
            <a:endParaRPr lang="en-US" sz="2000" dirty="0">
              <a:solidFill>
                <a:schemeClr val="accent6">
                  <a:lumMod val="50000"/>
                </a:schemeClr>
              </a:solidFill>
            </a:endParaRPr>
          </a:p>
        </p:txBody>
      </p:sp>
      <p:pic>
        <p:nvPicPr>
          <p:cNvPr id="10" name="Picture 9">
            <a:extLst>
              <a:ext uri="{FF2B5EF4-FFF2-40B4-BE49-F238E27FC236}">
                <a16:creationId xmlns:a16="http://schemas.microsoft.com/office/drawing/2014/main" id="{4007E440-FEE2-4DD3-A607-2ADE5603C306}"/>
              </a:ext>
            </a:extLst>
          </p:cNvPr>
          <p:cNvPicPr>
            <a:picLocks noChangeAspect="1"/>
          </p:cNvPicPr>
          <p:nvPr/>
        </p:nvPicPr>
        <p:blipFill>
          <a:blip r:embed="rId2"/>
          <a:stretch>
            <a:fillRect/>
          </a:stretch>
        </p:blipFill>
        <p:spPr>
          <a:xfrm>
            <a:off x="7652965" y="1772887"/>
            <a:ext cx="2946065" cy="3843345"/>
          </a:xfrm>
          <a:prstGeom prst="rect">
            <a:avLst/>
          </a:prstGeom>
        </p:spPr>
      </p:pic>
    </p:spTree>
    <p:extLst>
      <p:ext uri="{BB962C8B-B14F-4D97-AF65-F5344CB8AC3E}">
        <p14:creationId xmlns:p14="http://schemas.microsoft.com/office/powerpoint/2010/main" val="12769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865908" y="507807"/>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807029" y="629671"/>
            <a:ext cx="6074228"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dirty="0">
                <a:solidFill>
                  <a:schemeClr val="accent6">
                    <a:lumMod val="50000"/>
                  </a:schemeClr>
                </a:solidFill>
              </a:rPr>
              <a:t>Trong Hoạt động 2, quy trình tính lương cho nhân viên, sau khi lược bỏ những bước không cần sử dụng máy tính như chấm công hay xây dựng công thức tính toán,… chỉ còn lại bài toán tính toán. Bài toán tính toán đó có thể giao cho máy tính thực hiện nên còn được gọi là bài toán tin học. (Đọc thông tin SGK trang 80)</a:t>
            </a:r>
          </a:p>
          <a:p>
            <a:pPr marL="285750" indent="-285750" algn="just">
              <a:lnSpc>
                <a:spcPct val="150000"/>
              </a:lnSpc>
              <a:buFont typeface="Arial" panose="020B0604020202020204" pitchFamily="34" charset="0"/>
              <a:buChar char="•"/>
            </a:pPr>
            <a:r>
              <a:rPr lang="vi-VN" dirty="0">
                <a:solidFill>
                  <a:schemeClr val="accent6">
                    <a:lumMod val="50000"/>
                  </a:schemeClr>
                </a:solidFill>
              </a:rPr>
              <a:t>Tuy nhiên, máy tính không chỉ tính toán với những giá trị số mà còn có thể xử lí cả những dữ liệu khác như văn bản, hình ảnh, âm thanh,… Vì vậy, đầu vào và đầu ra của bài toán tin học không chỉ là các số. Chẳng hạn: dịch từ tiếng Việt sang tiếng Anh. Đầu vào là văn bản (câu) tiếng Việt. Đầu ra là văn bản (câu) tiếng Anh tương ứng dưới dạng văn bản hoặc âm thanh.</a:t>
            </a:r>
            <a:endParaRPr lang="en-US" dirty="0">
              <a:solidFill>
                <a:schemeClr val="accent6">
                  <a:lumMod val="50000"/>
                </a:schemeClr>
              </a:solidFill>
            </a:endParaRPr>
          </a:p>
        </p:txBody>
      </p:sp>
      <p:pic>
        <p:nvPicPr>
          <p:cNvPr id="5" name="Picture 4">
            <a:extLst>
              <a:ext uri="{FF2B5EF4-FFF2-40B4-BE49-F238E27FC236}">
                <a16:creationId xmlns:a16="http://schemas.microsoft.com/office/drawing/2014/main" id="{A15D89D5-CCFB-41CC-8558-3A4C234C8747}"/>
              </a:ext>
            </a:extLst>
          </p:cNvPr>
          <p:cNvPicPr>
            <a:picLocks noChangeAspect="1"/>
          </p:cNvPicPr>
          <p:nvPr/>
        </p:nvPicPr>
        <p:blipFill>
          <a:blip r:embed="rId3"/>
          <a:stretch>
            <a:fillRect/>
          </a:stretch>
        </p:blipFill>
        <p:spPr>
          <a:xfrm>
            <a:off x="8011289" y="2246430"/>
            <a:ext cx="3326941" cy="1924976"/>
          </a:xfrm>
          <a:prstGeom prst="rect">
            <a:avLst/>
          </a:prstGeom>
        </p:spPr>
      </p:pic>
    </p:spTree>
    <p:extLst>
      <p:ext uri="{BB962C8B-B14F-4D97-AF65-F5344CB8AC3E}">
        <p14:creationId xmlns:p14="http://schemas.microsoft.com/office/powerpoint/2010/main" val="407410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1332217"/>
            <a:chOff x="1379367" y="801190"/>
            <a:chExt cx="9299048" cy="1332217"/>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1332217"/>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accent6">
                      <a:lumMod val="75000"/>
                    </a:schemeClr>
                  </a:solidFill>
                </a:rPr>
                <a:t>Bài toán trong tin học là một nhiệm vụ có thể giao cho máy tính thực hiện. Bài toán đó được xác định bởi dữ liệu đã biết (đầu vào), dữ liệu cần tìm (đầu ra).</a:t>
              </a:r>
              <a:endParaRPr lang="vi-VN" sz="3600" dirty="0">
                <a:solidFill>
                  <a:schemeClr val="accent6">
                    <a:lumMod val="75000"/>
                  </a:schemeClr>
                </a:solidFill>
                <a:latin typeface="UTM Avo" panose="0204060305050602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D0BDA32B-6F7C-4595-8EA9-D1DED04AECA8}"/>
              </a:ext>
            </a:extLst>
          </p:cNvPr>
          <p:cNvGrpSpPr/>
          <p:nvPr/>
        </p:nvGrpSpPr>
        <p:grpSpPr>
          <a:xfrm>
            <a:off x="730749" y="3112151"/>
            <a:ext cx="10501714" cy="1719655"/>
            <a:chOff x="601971" y="415703"/>
            <a:chExt cx="10501714" cy="1719655"/>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1317435"/>
              <a:chOff x="1189763" y="4644162"/>
              <a:chExt cx="9922554" cy="1317435"/>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1317435"/>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735653" y="3690103"/>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tx1">
                    <a:lumMod val="95000"/>
                    <a:lumOff val="5000"/>
                  </a:schemeClr>
                </a:solidFill>
              </a:rPr>
              <a:t>Hãy mô tả đầu vào và đầu ra của bài toán xác định một số nguyên dương có phải số nguyên tố hay không.</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074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9094" y="110145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70852" y="1773944"/>
            <a:ext cx="7633589" cy="920252"/>
          </a:xfrm>
          <a:prstGeom prst="rect">
            <a:avLst/>
          </a:prstGeom>
          <a:noFill/>
        </p:spPr>
        <p:txBody>
          <a:bodyPr wrap="square" rtlCol="0">
            <a:spAutoFit/>
          </a:bodyPr>
          <a:lstStyle/>
          <a:p>
            <a:pPr algn="ctr">
              <a:lnSpc>
                <a:spcPct val="150000"/>
              </a:lnSpc>
            </a:pPr>
            <a:r>
              <a:rPr lang="en-US" sz="4000" dirty="0">
                <a:solidFill>
                  <a:schemeClr val="accent3">
                    <a:lumMod val="50000"/>
                  </a:schemeClr>
                </a:solidFill>
                <a:latin typeface="+mj-lt"/>
              </a:rPr>
              <a:t>2. </a:t>
            </a:r>
            <a:r>
              <a:rPr lang="vi-VN" sz="4000" dirty="0">
                <a:solidFill>
                  <a:schemeClr val="accent3">
                    <a:lumMod val="50000"/>
                  </a:schemeClr>
                </a:solidFill>
                <a:latin typeface="+mj-lt"/>
              </a:rPr>
              <a:t>GIẢI BÀI TOÁN TIN HỌC</a:t>
            </a:r>
            <a:endParaRPr lang="en-US" sz="4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4009</TotalTime>
  <Words>1157</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Bahnschrift Condensed</vt:lpstr>
      <vt:lpstr>Bahnschrift SemiBold SemiConden</vt:lpstr>
      <vt:lpstr>Segoe Print</vt:lpstr>
      <vt:lpstr>Calibri</vt:lpstr>
      <vt:lpstr>UTM Cookies</vt:lpstr>
      <vt:lpstr>UTM Avo</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384</cp:revision>
  <dcterms:created xsi:type="dcterms:W3CDTF">2021-06-02T01:34:28Z</dcterms:created>
  <dcterms:modified xsi:type="dcterms:W3CDTF">2023-12-26T17:03:52Z</dcterms:modified>
</cp:coreProperties>
</file>