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3100" r:id="rId2"/>
    <p:sldId id="3263" r:id="rId3"/>
    <p:sldId id="3314" r:id="rId4"/>
    <p:sldId id="3234" r:id="rId5"/>
    <p:sldId id="3235" r:id="rId6"/>
    <p:sldId id="3315" r:id="rId7"/>
    <p:sldId id="3236" r:id="rId8"/>
    <p:sldId id="3143" r:id="rId9"/>
    <p:sldId id="3316" r:id="rId10"/>
    <p:sldId id="256" r:id="rId11"/>
    <p:sldId id="257" r:id="rId12"/>
    <p:sldId id="258" r:id="rId13"/>
    <p:sldId id="259" r:id="rId14"/>
    <p:sldId id="260" r:id="rId15"/>
    <p:sldId id="3288"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64" d="100"/>
          <a:sy n="64" d="100"/>
        </p:scale>
        <p:origin x="6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78F6F00-6F29-4FD0-A8D0-A8CF13C9A30A}" type="datetimeFigureOut">
              <a:rPr lang="en-US" smtClean="0"/>
              <a:t>01/04/2025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DB23737-939B-467E-A93E-A968EE6D7ED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74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8F6F00-6F29-4FD0-A8D0-A8CF13C9A30A}" type="datetimeFigureOut">
              <a:rPr lang="en-US" smtClean="0"/>
              <a:t>01/04/2025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23737-939B-467E-A93E-A968EE6D7EDE}" type="slidenum">
              <a:rPr lang="en-US" smtClean="0"/>
              <a:t>‹#›</a:t>
            </a:fld>
            <a:endParaRPr lang="en-US"/>
          </a:p>
        </p:txBody>
      </p:sp>
    </p:spTree>
    <p:extLst>
      <p:ext uri="{BB962C8B-B14F-4D97-AF65-F5344CB8AC3E}">
        <p14:creationId xmlns:p14="http://schemas.microsoft.com/office/powerpoint/2010/main" val="103352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 id="2147483760" r:id="rId7"/>
    <p:sldLayoutId id="2147483761"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13</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FFD728AD-C32F-4275-928E-9B8C93FEF06F}"/>
              </a:ext>
            </a:extLst>
          </p:cNvPr>
          <p:cNvPicPr>
            <a:picLocks noChangeAspect="1"/>
          </p:cNvPicPr>
          <p:nvPr/>
        </p:nvPicPr>
        <p:blipFill>
          <a:blip r:embed="rId3"/>
          <a:stretch>
            <a:fillRect/>
          </a:stretch>
        </p:blipFill>
        <p:spPr>
          <a:xfrm>
            <a:off x="3958814" y="1080143"/>
            <a:ext cx="7999506" cy="1467626"/>
          </a:xfrm>
          <a:prstGeom prst="rect">
            <a:avLst/>
          </a:prstGeom>
        </p:spPr>
      </p:pic>
      <p:pic>
        <p:nvPicPr>
          <p:cNvPr id="14" name="Picture 13">
            <a:extLst>
              <a:ext uri="{FF2B5EF4-FFF2-40B4-BE49-F238E27FC236}">
                <a16:creationId xmlns:a16="http://schemas.microsoft.com/office/drawing/2014/main" id="{6CFD84C0-EE80-4227-AFD9-92664F656628}"/>
              </a:ext>
            </a:extLst>
          </p:cNvPr>
          <p:cNvPicPr>
            <a:picLocks noChangeAspect="1"/>
          </p:cNvPicPr>
          <p:nvPr/>
        </p:nvPicPr>
        <p:blipFill>
          <a:blip r:embed="rId4"/>
          <a:stretch>
            <a:fillRect/>
          </a:stretch>
        </p:blipFill>
        <p:spPr>
          <a:xfrm>
            <a:off x="4353402" y="2974026"/>
            <a:ext cx="888648" cy="903074"/>
          </a:xfrm>
          <a:prstGeom prst="rect">
            <a:avLst/>
          </a:prstGeom>
        </p:spPr>
      </p:pic>
      <p:sp>
        <p:nvSpPr>
          <p:cNvPr id="15" name="Rectangle 14">
            <a:extLst>
              <a:ext uri="{FF2B5EF4-FFF2-40B4-BE49-F238E27FC236}">
                <a16:creationId xmlns:a16="http://schemas.microsoft.com/office/drawing/2014/main" id="{AA95CAC3-E750-4D56-B24D-F7CF40B2F6F6}"/>
              </a:ext>
            </a:extLst>
          </p:cNvPr>
          <p:cNvSpPr/>
          <p:nvPr/>
        </p:nvSpPr>
        <p:spPr>
          <a:xfrm>
            <a:off x="5346551" y="2974026"/>
            <a:ext cx="6147109"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Bài trình chiếu báo cáo dự án </a:t>
            </a:r>
            <a:r>
              <a:rPr lang="vi-VN" sz="2000" b="1">
                <a:latin typeface="UTM Avo" panose="02040603050506020204" pitchFamily="18" charset="0"/>
                <a:cs typeface="Times New Roman" panose="02020603050405020304" pitchFamily="18" charset="0"/>
              </a:rPr>
              <a:t>Trường học xanh</a:t>
            </a:r>
            <a:r>
              <a:rPr lang="vi-VN" sz="2000">
                <a:latin typeface="UTM Avo" panose="02040603050506020204" pitchFamily="18" charset="0"/>
                <a:cs typeface="Times New Roman" panose="02020603050405020304" pitchFamily="18" charset="0"/>
              </a:rPr>
              <a:t> đã có đầy đủ thông tin, mang được thông điệp cần truyền tải. Các đối tượng trong các trang chiếu cũng đã được định dạng. Việc tiếp theo của em là bổ sung các hiệu ứng động khi trình bày để có một bài thuyết trình hoàn chỉnh.</a:t>
            </a:r>
          </a:p>
        </p:txBody>
      </p:sp>
    </p:spTree>
    <p:extLst>
      <p:ext uri="{BB962C8B-B14F-4D97-AF65-F5344CB8AC3E}">
        <p14:creationId xmlns:p14="http://schemas.microsoft.com/office/powerpoint/2010/main" val="2534977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8017-9B51-8735-9BDA-F36586626584}"/>
              </a:ext>
            </a:extLst>
          </p:cNvPr>
          <p:cNvSpPr>
            <a:spLocks noGrp="1"/>
          </p:cNvSpPr>
          <p:nvPr>
            <p:ph type="ctrTitle"/>
          </p:nvPr>
        </p:nvSpPr>
        <p:spPr>
          <a:xfrm>
            <a:off x="2317898" y="1871131"/>
            <a:ext cx="7495953" cy="1515533"/>
          </a:xfrm>
        </p:spPr>
        <p:txBody>
          <a:bodyPr/>
          <a:lstStyle/>
          <a:p>
            <a:r>
              <a:rPr lang="en-US" sz="5000" b="1">
                <a:solidFill>
                  <a:srgbClr val="FF0000"/>
                </a:solidFill>
              </a:rPr>
              <a:t>DỰ ÁN </a:t>
            </a:r>
            <a:br>
              <a:rPr lang="en-US" sz="5000" b="1">
                <a:solidFill>
                  <a:srgbClr val="FF0000"/>
                </a:solidFill>
              </a:rPr>
            </a:br>
            <a:r>
              <a:rPr lang="en-US" sz="5000" b="1">
                <a:solidFill>
                  <a:srgbClr val="FF0000"/>
                </a:solidFill>
              </a:rPr>
              <a:t>TRƯỜNG HỌC XANH</a:t>
            </a:r>
          </a:p>
        </p:txBody>
      </p:sp>
      <p:sp>
        <p:nvSpPr>
          <p:cNvPr id="3" name="Subtitle 2">
            <a:extLst>
              <a:ext uri="{FF2B5EF4-FFF2-40B4-BE49-F238E27FC236}">
                <a16:creationId xmlns:a16="http://schemas.microsoft.com/office/drawing/2014/main" id="{2188845A-31B3-0D8E-8923-415E474B515C}"/>
              </a:ext>
            </a:extLst>
          </p:cNvPr>
          <p:cNvSpPr>
            <a:spLocks noGrp="1"/>
          </p:cNvSpPr>
          <p:nvPr>
            <p:ph type="subTitle" idx="1"/>
          </p:nvPr>
        </p:nvSpPr>
        <p:spPr>
          <a:xfrm>
            <a:off x="5730949" y="3859616"/>
            <a:ext cx="3772885" cy="1052626"/>
          </a:xfrm>
        </p:spPr>
        <p:txBody>
          <a:bodyPr/>
          <a:lstStyle/>
          <a:p>
            <a:r>
              <a:rPr lang="en-US" b="1">
                <a:solidFill>
                  <a:srgbClr val="002060"/>
                </a:solidFill>
              </a:rPr>
              <a:t>TRƯỜNG THCS HOÀI MỸ</a:t>
            </a:r>
          </a:p>
          <a:p>
            <a:r>
              <a:rPr lang="en-US" b="1">
                <a:solidFill>
                  <a:srgbClr val="002060"/>
                </a:solidFill>
              </a:rPr>
              <a:t>Ngày: 31/03/2025</a:t>
            </a:r>
          </a:p>
        </p:txBody>
      </p:sp>
      <p:pic>
        <p:nvPicPr>
          <p:cNvPr id="2050" name="Picture 2" descr="🌿 DỰ ÁN TRƯỜNG HỌC XANH - NÓI KHÔNG VỚI KHÓI THUỐC 🌿 Chúng ta đang sống  trong một thời đại mà bảo vệ môi trường và sức khỏe cộng đồng trở">
            <a:extLst>
              <a:ext uri="{FF2B5EF4-FFF2-40B4-BE49-F238E27FC236}">
                <a16:creationId xmlns:a16="http://schemas.microsoft.com/office/drawing/2014/main" id="{40B772BA-5649-00E3-228E-18A7F2058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898" y="3551275"/>
            <a:ext cx="3626810" cy="18296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26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68AB2-F25F-A911-51FD-8235E49230F9}"/>
              </a:ext>
            </a:extLst>
          </p:cNvPr>
          <p:cNvSpPr>
            <a:spLocks noGrp="1"/>
          </p:cNvSpPr>
          <p:nvPr>
            <p:ph type="title"/>
          </p:nvPr>
        </p:nvSpPr>
        <p:spPr>
          <a:xfrm>
            <a:off x="3295710" y="611611"/>
            <a:ext cx="5339314" cy="754911"/>
          </a:xfrm>
        </p:spPr>
        <p:txBody>
          <a:bodyPr>
            <a:normAutofit fontScale="90000"/>
          </a:bodyPr>
          <a:lstStyle/>
          <a:p>
            <a:r>
              <a:rPr lang="en-US" sz="2800" b="1">
                <a:solidFill>
                  <a:srgbClr val="FF0000"/>
                </a:solidFill>
              </a:rPr>
              <a:t>DỰ ÁN TRƯỜNG HỌC XANH</a:t>
            </a:r>
          </a:p>
        </p:txBody>
      </p:sp>
      <p:sp>
        <p:nvSpPr>
          <p:cNvPr id="4" name="TextBox 3">
            <a:extLst>
              <a:ext uri="{FF2B5EF4-FFF2-40B4-BE49-F238E27FC236}">
                <a16:creationId xmlns:a16="http://schemas.microsoft.com/office/drawing/2014/main" id="{CF6F4A92-D1B9-2C73-C66A-F45521D9A015}"/>
              </a:ext>
            </a:extLst>
          </p:cNvPr>
          <p:cNvSpPr txBox="1"/>
          <p:nvPr/>
        </p:nvSpPr>
        <p:spPr>
          <a:xfrm>
            <a:off x="1446031" y="1839431"/>
            <a:ext cx="2530548" cy="523220"/>
          </a:xfrm>
          <a:prstGeom prst="rect">
            <a:avLst/>
          </a:prstGeom>
          <a:solidFill>
            <a:schemeClr val="accent6">
              <a:lumMod val="60000"/>
              <a:lumOff val="40000"/>
            </a:schemeClr>
          </a:solidFill>
          <a:ln w="28575">
            <a:solidFill>
              <a:srgbClr val="FF0000"/>
            </a:solidFill>
          </a:ln>
        </p:spPr>
        <p:txBody>
          <a:bodyPr wrap="square" rtlCol="0">
            <a:spAutoFit/>
          </a:bodyPr>
          <a:lstStyle/>
          <a:p>
            <a:pPr algn="ctr"/>
            <a:r>
              <a:rPr lang="en-US" sz="2800" b="1">
                <a:solidFill>
                  <a:srgbClr val="00B050"/>
                </a:solidFill>
              </a:rPr>
              <a:t>Ý TƯỞNG</a:t>
            </a:r>
          </a:p>
        </p:txBody>
      </p:sp>
      <p:sp>
        <p:nvSpPr>
          <p:cNvPr id="5" name="TextBox 4">
            <a:extLst>
              <a:ext uri="{FF2B5EF4-FFF2-40B4-BE49-F238E27FC236}">
                <a16:creationId xmlns:a16="http://schemas.microsoft.com/office/drawing/2014/main" id="{0EB8D374-93B3-85E9-FE86-E1898D8D4899}"/>
              </a:ext>
            </a:extLst>
          </p:cNvPr>
          <p:cNvSpPr txBox="1"/>
          <p:nvPr/>
        </p:nvSpPr>
        <p:spPr>
          <a:xfrm>
            <a:off x="4830727" y="1843336"/>
            <a:ext cx="2530548" cy="523220"/>
          </a:xfrm>
          <a:prstGeom prst="rect">
            <a:avLst/>
          </a:prstGeom>
          <a:solidFill>
            <a:schemeClr val="accent6">
              <a:lumMod val="60000"/>
              <a:lumOff val="40000"/>
            </a:schemeClr>
          </a:solidFill>
          <a:ln w="28575">
            <a:solidFill>
              <a:srgbClr val="FF0000"/>
            </a:solidFill>
          </a:ln>
        </p:spPr>
        <p:txBody>
          <a:bodyPr wrap="square" rtlCol="0">
            <a:spAutoFit/>
          </a:bodyPr>
          <a:lstStyle/>
          <a:p>
            <a:pPr algn="ctr"/>
            <a:r>
              <a:rPr lang="en-US" sz="2800" b="1">
                <a:solidFill>
                  <a:srgbClr val="FFFF00"/>
                </a:solidFill>
              </a:rPr>
              <a:t>KẾ HOẠCH</a:t>
            </a:r>
          </a:p>
        </p:txBody>
      </p:sp>
      <p:sp>
        <p:nvSpPr>
          <p:cNvPr id="6" name="TextBox 5">
            <a:extLst>
              <a:ext uri="{FF2B5EF4-FFF2-40B4-BE49-F238E27FC236}">
                <a16:creationId xmlns:a16="http://schemas.microsoft.com/office/drawing/2014/main" id="{FDB90D52-EBB1-994C-E54C-98A99F6A7BEF}"/>
              </a:ext>
            </a:extLst>
          </p:cNvPr>
          <p:cNvSpPr txBox="1"/>
          <p:nvPr/>
        </p:nvSpPr>
        <p:spPr>
          <a:xfrm>
            <a:off x="8279221" y="1843336"/>
            <a:ext cx="2530548" cy="523220"/>
          </a:xfrm>
          <a:prstGeom prst="rect">
            <a:avLst/>
          </a:prstGeom>
          <a:solidFill>
            <a:schemeClr val="accent6">
              <a:lumMod val="60000"/>
              <a:lumOff val="40000"/>
            </a:schemeClr>
          </a:solidFill>
          <a:ln w="28575">
            <a:solidFill>
              <a:srgbClr val="FF0000"/>
            </a:solidFill>
          </a:ln>
        </p:spPr>
        <p:txBody>
          <a:bodyPr wrap="square" rtlCol="0">
            <a:spAutoFit/>
          </a:bodyPr>
          <a:lstStyle/>
          <a:p>
            <a:pPr algn="ctr"/>
            <a:r>
              <a:rPr lang="en-US" sz="2800" b="1">
                <a:solidFill>
                  <a:srgbClr val="00B050"/>
                </a:solidFill>
              </a:rPr>
              <a:t>KẾT LUẬN</a:t>
            </a:r>
          </a:p>
        </p:txBody>
      </p:sp>
      <p:pic>
        <p:nvPicPr>
          <p:cNvPr id="1026" name="Picture 2" descr="7 ý tưởng dự án môi trường xuất sắc">
            <a:extLst>
              <a:ext uri="{FF2B5EF4-FFF2-40B4-BE49-F238E27FC236}">
                <a16:creationId xmlns:a16="http://schemas.microsoft.com/office/drawing/2014/main" id="{67554B0C-F5D8-68C6-C92C-61514B433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031" y="2586037"/>
            <a:ext cx="2705100" cy="22517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Trường học xanh: Không gian giáo dục lành mạnh cho trẻ - ILA Vietnam">
            <a:extLst>
              <a:ext uri="{FF2B5EF4-FFF2-40B4-BE49-F238E27FC236}">
                <a16:creationId xmlns:a16="http://schemas.microsoft.com/office/drawing/2014/main" id="{3DF7AA7E-B977-2F99-4958-99DB051F0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2557463"/>
            <a:ext cx="2628900" cy="22803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DỰ ÁN LỚP HỌC XANH -THIÊN NHIÊN QUANH EM​">
            <a:extLst>
              <a:ext uri="{FF2B5EF4-FFF2-40B4-BE49-F238E27FC236}">
                <a16:creationId xmlns:a16="http://schemas.microsoft.com/office/drawing/2014/main" id="{5B38525D-577A-8FD6-C98D-106B9223A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0394" y="2586037"/>
            <a:ext cx="2619375" cy="22517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42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additive="base">
                                        <p:cTn id="23" dur="500" fill="hold"/>
                                        <p:tgtEl>
                                          <p:spTgt spid="1028"/>
                                        </p:tgtEl>
                                        <p:attrNameLst>
                                          <p:attrName>ppt_x</p:attrName>
                                        </p:attrNameLst>
                                      </p:cBhvr>
                                      <p:tavLst>
                                        <p:tav tm="0">
                                          <p:val>
                                            <p:strVal val="#ppt_x"/>
                                          </p:val>
                                        </p:tav>
                                        <p:tav tm="100000">
                                          <p:val>
                                            <p:strVal val="#ppt_x"/>
                                          </p:val>
                                        </p:tav>
                                      </p:tavLst>
                                    </p:anim>
                                    <p:anim calcmode="lin" valueType="num">
                                      <p:cBhvr additive="base">
                                        <p:cTn id="2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anim calcmode="lin" valueType="num">
                                      <p:cBhvr additive="base">
                                        <p:cTn id="33" dur="500" fill="hold"/>
                                        <p:tgtEl>
                                          <p:spTgt spid="1030"/>
                                        </p:tgtEl>
                                        <p:attrNameLst>
                                          <p:attrName>ppt_x</p:attrName>
                                        </p:attrNameLst>
                                      </p:cBhvr>
                                      <p:tavLst>
                                        <p:tav tm="0">
                                          <p:val>
                                            <p:strVal val="#ppt_x"/>
                                          </p:val>
                                        </p:tav>
                                        <p:tav tm="100000">
                                          <p:val>
                                            <p:strVal val="#ppt_x"/>
                                          </p:val>
                                        </p:tav>
                                      </p:tavLst>
                                    </p:anim>
                                    <p:anim calcmode="lin" valueType="num">
                                      <p:cBhvr additive="base">
                                        <p:cTn id="3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26283B-1298-4D41-5523-9AE1EA29CE32}"/>
              </a:ext>
            </a:extLst>
          </p:cNvPr>
          <p:cNvSpPr>
            <a:spLocks noGrp="1"/>
          </p:cNvSpPr>
          <p:nvPr>
            <p:ph idx="1"/>
          </p:nvPr>
        </p:nvSpPr>
        <p:spPr>
          <a:xfrm>
            <a:off x="891364" y="2716422"/>
            <a:ext cx="10347250" cy="2238350"/>
          </a:xfrm>
        </p:spPr>
        <p:txBody>
          <a:bodyPr>
            <a:noAutofit/>
          </a:bodyPr>
          <a:lstStyle/>
          <a:p>
            <a:pPr algn="just"/>
            <a:r>
              <a:rPr lang="en-US" sz="2600">
                <a:latin typeface="Tahoma" panose="020B0604030504040204" pitchFamily="34" charset="0"/>
                <a:ea typeface="Tahoma" panose="020B0604030504040204" pitchFamily="34" charset="0"/>
                <a:cs typeface="Tahoma" panose="020B0604030504040204" pitchFamily="34" charset="0"/>
              </a:rPr>
              <a:t>Cây xanh là người bạn gắn bó, giúp duy trì cuộc sống của chún ta.</a:t>
            </a:r>
          </a:p>
          <a:p>
            <a:pPr algn="just"/>
            <a:r>
              <a:rPr lang="en-US" sz="2600">
                <a:latin typeface="Tahoma" panose="020B0604030504040204" pitchFamily="34" charset="0"/>
                <a:ea typeface="Tahoma" panose="020B0604030504040204" pitchFamily="34" charset="0"/>
                <a:cs typeface="Tahoma" panose="020B0604030504040204" pitchFamily="34" charset="0"/>
              </a:rPr>
              <a:t>Cây xanh giúp môi trường trong lành, xanh, sạch, đẹp.</a:t>
            </a:r>
          </a:p>
          <a:p>
            <a:pPr algn="just"/>
            <a:r>
              <a:rPr lang="en-US" sz="2600">
                <a:latin typeface="Tahoma" panose="020B0604030504040204" pitchFamily="34" charset="0"/>
                <a:ea typeface="Tahoma" panose="020B0604030504040204" pitchFamily="34" charset="0"/>
                <a:cs typeface="Tahoma" panose="020B0604030504040204" pitchFamily="34" charset="0"/>
              </a:rPr>
              <a:t>Cần nâng cao ý thức bảo vệ môi trường và chung tay trồng thêm nhiều cây xanh.</a:t>
            </a:r>
          </a:p>
        </p:txBody>
      </p:sp>
      <p:sp>
        <p:nvSpPr>
          <p:cNvPr id="4" name="TextBox 3">
            <a:extLst>
              <a:ext uri="{FF2B5EF4-FFF2-40B4-BE49-F238E27FC236}">
                <a16:creationId xmlns:a16="http://schemas.microsoft.com/office/drawing/2014/main" id="{47183D5D-065F-2AD2-E74F-83EE32B1B897}"/>
              </a:ext>
            </a:extLst>
          </p:cNvPr>
          <p:cNvSpPr txBox="1"/>
          <p:nvPr/>
        </p:nvSpPr>
        <p:spPr>
          <a:xfrm>
            <a:off x="107674" y="1162878"/>
            <a:ext cx="11976652" cy="1200329"/>
          </a:xfrm>
          <a:prstGeom prst="rect">
            <a:avLst/>
          </a:prstGeom>
          <a:solidFill>
            <a:srgbClr val="FF0000"/>
          </a:solidFill>
        </p:spPr>
        <p:txBody>
          <a:bodyPr wrap="square" rtlCol="0">
            <a:spAutoFit/>
          </a:bodyPr>
          <a:lstStyle/>
          <a:p>
            <a:pPr algn="ctr"/>
            <a:r>
              <a:rPr lang="en-US" sz="3600" b="1">
                <a:solidFill>
                  <a:srgbClr val="FFFF00"/>
                </a:solidFill>
              </a:rPr>
              <a:t>1. Ý TƯỞNG</a:t>
            </a:r>
            <a:br>
              <a:rPr lang="en-US" sz="3600" b="1">
                <a:solidFill>
                  <a:srgbClr val="FFFF00"/>
                </a:solidFill>
              </a:rPr>
            </a:br>
            <a:r>
              <a:rPr lang="en-US" sz="3600" b="1">
                <a:solidFill>
                  <a:schemeClr val="accent1">
                    <a:lumMod val="60000"/>
                    <a:lumOff val="40000"/>
                  </a:schemeClr>
                </a:solidFill>
              </a:rPr>
              <a:t>XÂY DỰNG NGÔI TRƯỜNG XANH – SẠCH – ĐẸP</a:t>
            </a:r>
            <a:endParaRPr lang="en-US" sz="3600">
              <a:solidFill>
                <a:schemeClr val="accent1">
                  <a:lumMod val="60000"/>
                  <a:lumOff val="40000"/>
                </a:schemeClr>
              </a:solidFill>
            </a:endParaRPr>
          </a:p>
        </p:txBody>
      </p:sp>
    </p:spTree>
    <p:extLst>
      <p:ext uri="{BB962C8B-B14F-4D97-AF65-F5344CB8AC3E}">
        <p14:creationId xmlns:p14="http://schemas.microsoft.com/office/powerpoint/2010/main" val="86229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31F4-105C-280D-17EE-EF0DCF845D17}"/>
              </a:ext>
            </a:extLst>
          </p:cNvPr>
          <p:cNvSpPr>
            <a:spLocks noGrp="1"/>
          </p:cNvSpPr>
          <p:nvPr>
            <p:ph type="title"/>
          </p:nvPr>
        </p:nvSpPr>
        <p:spPr/>
        <p:txBody>
          <a:bodyPr/>
          <a:lstStyle/>
          <a:p>
            <a:endParaRPr lang="en-US" b="1">
              <a:solidFill>
                <a:srgbClr val="FF0000"/>
              </a:solidFill>
            </a:endParaRPr>
          </a:p>
        </p:txBody>
      </p:sp>
      <p:sp>
        <p:nvSpPr>
          <p:cNvPr id="3" name="Content Placeholder 2">
            <a:extLst>
              <a:ext uri="{FF2B5EF4-FFF2-40B4-BE49-F238E27FC236}">
                <a16:creationId xmlns:a16="http://schemas.microsoft.com/office/drawing/2014/main" id="{EB76B6DB-FFFA-19FC-3CD4-6EF16BC699B8}"/>
              </a:ext>
            </a:extLst>
          </p:cNvPr>
          <p:cNvSpPr>
            <a:spLocks noGrp="1"/>
          </p:cNvSpPr>
          <p:nvPr>
            <p:ph idx="1"/>
          </p:nvPr>
        </p:nvSpPr>
        <p:spPr>
          <a:xfrm>
            <a:off x="1295401" y="2556932"/>
            <a:ext cx="9601196" cy="2461635"/>
          </a:xfrm>
        </p:spPr>
        <p:txBody>
          <a:bodyPr>
            <a:normAutofit/>
          </a:bodyPr>
          <a:lstStyle/>
          <a:p>
            <a:pPr algn="just"/>
            <a:r>
              <a:rPr lang="en-US" sz="2800">
                <a:latin typeface="Tahoma" panose="020B0604030504040204" pitchFamily="34" charset="0"/>
                <a:ea typeface="Tahoma" panose="020B0604030504040204" pitchFamily="34" charset="0"/>
                <a:cs typeface="Tahoma" panose="020B0604030504040204" pitchFamily="34" charset="0"/>
              </a:rPr>
              <a:t>Trồng và chăm sóc cây xanh.</a:t>
            </a:r>
          </a:p>
          <a:p>
            <a:pPr algn="just"/>
            <a:r>
              <a:rPr lang="en-US" sz="2800">
                <a:latin typeface="Tahoma" panose="020B0604030504040204" pitchFamily="34" charset="0"/>
                <a:ea typeface="Tahoma" panose="020B0604030504040204" pitchFamily="34" charset="0"/>
                <a:cs typeface="Tahoma" panose="020B0604030504040204" pitchFamily="34" charset="0"/>
              </a:rPr>
              <a:t>Bỏ rác đúng noi quy định, phát động phong trào kế hoạch nhỏ từ việc phân loại rác.</a:t>
            </a:r>
          </a:p>
          <a:p>
            <a:pPr algn="just"/>
            <a:r>
              <a:rPr lang="en-US" sz="2800">
                <a:latin typeface="Tahoma" panose="020B0604030504040204" pitchFamily="34" charset="0"/>
                <a:ea typeface="Tahoma" panose="020B0604030504040204" pitchFamily="34" charset="0"/>
                <a:cs typeface="Tahoma" panose="020B0604030504040204" pitchFamily="34" charset="0"/>
              </a:rPr>
              <a:t>Lớp học trang trí đẹp sạch sẽ, vệ sinh.</a:t>
            </a:r>
          </a:p>
        </p:txBody>
      </p:sp>
      <p:sp>
        <p:nvSpPr>
          <p:cNvPr id="4" name="TextBox 3">
            <a:extLst>
              <a:ext uri="{FF2B5EF4-FFF2-40B4-BE49-F238E27FC236}">
                <a16:creationId xmlns:a16="http://schemas.microsoft.com/office/drawing/2014/main" id="{D68D17BD-CCED-7EE6-731E-08DA67134E6A}"/>
              </a:ext>
            </a:extLst>
          </p:cNvPr>
          <p:cNvSpPr txBox="1"/>
          <p:nvPr/>
        </p:nvSpPr>
        <p:spPr>
          <a:xfrm>
            <a:off x="417443" y="1461052"/>
            <a:ext cx="3766931" cy="646331"/>
          </a:xfrm>
          <a:prstGeom prst="rect">
            <a:avLst/>
          </a:prstGeom>
          <a:solidFill>
            <a:srgbClr val="FF0000"/>
          </a:solidFill>
        </p:spPr>
        <p:txBody>
          <a:bodyPr wrap="square" rtlCol="0">
            <a:spAutoFit/>
          </a:bodyPr>
          <a:lstStyle/>
          <a:p>
            <a:r>
              <a:rPr lang="en-US" sz="3600" b="1">
                <a:solidFill>
                  <a:srgbClr val="FFFF00"/>
                </a:solidFill>
              </a:rPr>
              <a:t>2. KẾ HOẠCH</a:t>
            </a:r>
          </a:p>
        </p:txBody>
      </p:sp>
    </p:spTree>
    <p:extLst>
      <p:ext uri="{BB962C8B-B14F-4D97-AF65-F5344CB8AC3E}">
        <p14:creationId xmlns:p14="http://schemas.microsoft.com/office/powerpoint/2010/main" val="79807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5E1D-AC9A-3666-AC6F-BFF52DD9FE0F}"/>
              </a:ext>
            </a:extLst>
          </p:cNvPr>
          <p:cNvSpPr>
            <a:spLocks noGrp="1"/>
          </p:cNvSpPr>
          <p:nvPr>
            <p:ph type="title"/>
          </p:nvPr>
        </p:nvSpPr>
        <p:spPr/>
        <p:txBody>
          <a:bodyPr/>
          <a:lstStyle/>
          <a:p>
            <a:endParaRPr lang="en-US" b="1">
              <a:solidFill>
                <a:srgbClr val="00B050"/>
              </a:solidFill>
            </a:endParaRPr>
          </a:p>
        </p:txBody>
      </p:sp>
      <p:sp>
        <p:nvSpPr>
          <p:cNvPr id="3" name="Content Placeholder 2">
            <a:extLst>
              <a:ext uri="{FF2B5EF4-FFF2-40B4-BE49-F238E27FC236}">
                <a16:creationId xmlns:a16="http://schemas.microsoft.com/office/drawing/2014/main" id="{958C1FE8-AF7E-571A-F081-F1D4404C193A}"/>
              </a:ext>
            </a:extLst>
          </p:cNvPr>
          <p:cNvSpPr>
            <a:spLocks noGrp="1"/>
          </p:cNvSpPr>
          <p:nvPr>
            <p:ph idx="1"/>
          </p:nvPr>
        </p:nvSpPr>
        <p:spPr>
          <a:xfrm>
            <a:off x="1295401" y="2556932"/>
            <a:ext cx="9601196" cy="2015070"/>
          </a:xfrm>
        </p:spPr>
        <p:txBody>
          <a:bodyPr>
            <a:normAutofit/>
          </a:bodyPr>
          <a:lstStyle/>
          <a:p>
            <a:pPr algn="just"/>
            <a:r>
              <a:rPr lang="en-US" sz="2800">
                <a:latin typeface="Tahoma" panose="020B0604030504040204" pitchFamily="34" charset="0"/>
                <a:ea typeface="Tahoma" panose="020B0604030504040204" pitchFamily="34" charset="0"/>
                <a:cs typeface="Tahoma" panose="020B0604030504040204" pitchFamily="34" charset="0"/>
              </a:rPr>
              <a:t>Việc xây dựng không gian trường học xanh còn giúp cải thiện sức khoẻ, tang cường sức đề kháng, phát triển tinh thần minh mẩn cùng cảm xúc tích cực cho học sinh  lẫn giáo viên.</a:t>
            </a:r>
          </a:p>
        </p:txBody>
      </p:sp>
      <p:sp>
        <p:nvSpPr>
          <p:cNvPr id="5" name="TextBox 4">
            <a:extLst>
              <a:ext uri="{FF2B5EF4-FFF2-40B4-BE49-F238E27FC236}">
                <a16:creationId xmlns:a16="http://schemas.microsoft.com/office/drawing/2014/main" id="{18C0EFEA-A63D-920D-D237-FEA1DE4C2201}"/>
              </a:ext>
            </a:extLst>
          </p:cNvPr>
          <p:cNvSpPr txBox="1"/>
          <p:nvPr/>
        </p:nvSpPr>
        <p:spPr>
          <a:xfrm>
            <a:off x="171451" y="1375777"/>
            <a:ext cx="3645175" cy="707886"/>
          </a:xfrm>
          <a:prstGeom prst="rect">
            <a:avLst/>
          </a:prstGeom>
          <a:solidFill>
            <a:srgbClr val="FF0000"/>
          </a:solidFill>
        </p:spPr>
        <p:txBody>
          <a:bodyPr wrap="square">
            <a:spAutoFit/>
          </a:bodyPr>
          <a:lstStyle/>
          <a:p>
            <a:r>
              <a:rPr lang="en-US" sz="4000" b="1">
                <a:solidFill>
                  <a:srgbClr val="00B050"/>
                </a:solidFill>
              </a:rPr>
              <a:t>3. KẾT LUẬN</a:t>
            </a:r>
            <a:endParaRPr lang="en-US" sz="4000"/>
          </a:p>
        </p:txBody>
      </p:sp>
    </p:spTree>
    <p:extLst>
      <p:ext uri="{BB962C8B-B14F-4D97-AF65-F5344CB8AC3E}">
        <p14:creationId xmlns:p14="http://schemas.microsoft.com/office/powerpoint/2010/main" val="10682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3"/>
          <a:stretch>
            <a:fillRect/>
          </a:stretch>
        </p:blipFill>
        <p:spPr>
          <a:xfrm>
            <a:off x="510166" y="2356628"/>
            <a:ext cx="3490335" cy="952468"/>
          </a:xfrm>
          <a:prstGeom prst="rect">
            <a:avLst/>
          </a:prstGeom>
        </p:spPr>
      </p:pic>
      <p:pic>
        <p:nvPicPr>
          <p:cNvPr id="8" name="Picture 7">
            <a:extLst>
              <a:ext uri="{FF2B5EF4-FFF2-40B4-BE49-F238E27FC236}">
                <a16:creationId xmlns:a16="http://schemas.microsoft.com/office/drawing/2014/main" id="{95D708D4-87AD-45F3-8A2D-CF9F042A8F7F}"/>
              </a:ext>
            </a:extLst>
          </p:cNvPr>
          <p:cNvPicPr>
            <a:picLocks noChangeAspect="1"/>
          </p:cNvPicPr>
          <p:nvPr/>
        </p:nvPicPr>
        <p:blipFill rotWithShape="1">
          <a:blip r:embed="rId4"/>
          <a:srcRect t="24597" b="54888"/>
          <a:stretch/>
        </p:blipFill>
        <p:spPr>
          <a:xfrm>
            <a:off x="510166" y="1436479"/>
            <a:ext cx="11250553" cy="683579"/>
          </a:xfrm>
          <a:prstGeom prst="rect">
            <a:avLst/>
          </a:prstGeom>
        </p:spPr>
      </p:pic>
      <p:pic>
        <p:nvPicPr>
          <p:cNvPr id="9" name="Picture 8">
            <a:extLst>
              <a:ext uri="{FF2B5EF4-FFF2-40B4-BE49-F238E27FC236}">
                <a16:creationId xmlns:a16="http://schemas.microsoft.com/office/drawing/2014/main" id="{81CF23F1-C0E8-4FD4-8E71-DB383273F6EA}"/>
              </a:ext>
            </a:extLst>
          </p:cNvPr>
          <p:cNvPicPr>
            <a:picLocks noChangeAspect="1"/>
          </p:cNvPicPr>
          <p:nvPr/>
        </p:nvPicPr>
        <p:blipFill rotWithShape="1">
          <a:blip r:embed="rId4"/>
          <a:srcRect t="77745" b="1740"/>
          <a:stretch/>
        </p:blipFill>
        <p:spPr>
          <a:xfrm>
            <a:off x="510166" y="3429000"/>
            <a:ext cx="11250553" cy="683579"/>
          </a:xfrm>
          <a:prstGeom prst="rect">
            <a:avLst/>
          </a:prstGeom>
        </p:spPr>
      </p:pic>
    </p:spTree>
    <p:extLst>
      <p:ext uri="{BB962C8B-B14F-4D97-AF65-F5344CB8AC3E}">
        <p14:creationId xmlns:p14="http://schemas.microsoft.com/office/powerpoint/2010/main" val="2541686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7D7E1B-1035-46D9-A783-D113F99A6992}"/>
              </a:ext>
            </a:extLst>
          </p:cNvPr>
          <p:cNvPicPr>
            <a:picLocks noChangeAspect="1"/>
          </p:cNvPicPr>
          <p:nvPr/>
        </p:nvPicPr>
        <p:blipFill>
          <a:blip r:embed="rId2"/>
          <a:stretch>
            <a:fillRect/>
          </a:stretch>
        </p:blipFill>
        <p:spPr>
          <a:xfrm>
            <a:off x="493044" y="1004884"/>
            <a:ext cx="11174237" cy="2793559"/>
          </a:xfrm>
          <a:prstGeom prst="rect">
            <a:avLst/>
          </a:prstGeom>
        </p:spPr>
      </p:pic>
      <p:sp>
        <p:nvSpPr>
          <p:cNvPr id="4" name="Rectangle 3">
            <a:extLst>
              <a:ext uri="{FF2B5EF4-FFF2-40B4-BE49-F238E27FC236}">
                <a16:creationId xmlns:a16="http://schemas.microsoft.com/office/drawing/2014/main" id="{9F3C0341-F282-4BFA-8F14-7B2D684A010D}"/>
              </a:ext>
            </a:extLst>
          </p:cNvPr>
          <p:cNvSpPr/>
          <p:nvPr/>
        </p:nvSpPr>
        <p:spPr>
          <a:xfrm>
            <a:off x="493044" y="283212"/>
            <a:ext cx="10754619" cy="721672"/>
          </a:xfrm>
          <a:prstGeom prst="rect">
            <a:avLst/>
          </a:prstGeom>
        </p:spPr>
        <p:txBody>
          <a:bodyPr wrap="square">
            <a:spAutoFit/>
          </a:bodyPr>
          <a:lstStyle/>
          <a:p>
            <a:pPr defTabSz="342900">
              <a:lnSpc>
                <a:spcPct val="150000"/>
              </a:lnSpc>
            </a:pPr>
            <a:r>
              <a:rPr lang="en-US" sz="3200" b="1">
                <a:solidFill>
                  <a:srgbClr val="F03C69"/>
                </a:solidFill>
                <a:latin typeface="SVN-SAF" panose="02040603050506020204" pitchFamily="18" charset="0"/>
                <a:cs typeface="Times New Roman" panose="02020603050405020304" pitchFamily="18" charset="0"/>
              </a:rPr>
              <a:t>1</a:t>
            </a:r>
            <a:r>
              <a:rPr lang="vi-VN" sz="3200" b="1">
                <a:solidFill>
                  <a:srgbClr val="F03C69"/>
                </a:solidFill>
                <a:latin typeface="SVN-SAF" panose="02040603050506020204" pitchFamily="18" charset="0"/>
                <a:cs typeface="Times New Roman" panose="02020603050405020304" pitchFamily="18" charset="0"/>
              </a:rPr>
              <a:t>. HIỆU ỨNG ĐỘNG</a:t>
            </a:r>
            <a:endParaRPr lang="en-US" sz="32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88424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F5AE6C-252D-4CAF-860E-12843A5476E2}"/>
              </a:ext>
            </a:extLst>
          </p:cNvPr>
          <p:cNvPicPr>
            <a:picLocks noChangeAspect="1"/>
          </p:cNvPicPr>
          <p:nvPr/>
        </p:nvPicPr>
        <p:blipFill>
          <a:blip r:embed="rId2"/>
          <a:stretch>
            <a:fillRect/>
          </a:stretch>
        </p:blipFill>
        <p:spPr>
          <a:xfrm>
            <a:off x="575756" y="758433"/>
            <a:ext cx="756220" cy="753733"/>
          </a:xfrm>
          <a:prstGeom prst="rect">
            <a:avLst/>
          </a:prstGeom>
        </p:spPr>
      </p:pic>
      <p:sp>
        <p:nvSpPr>
          <p:cNvPr id="3" name="Rectangle 2">
            <a:extLst>
              <a:ext uri="{FF2B5EF4-FFF2-40B4-BE49-F238E27FC236}">
                <a16:creationId xmlns:a16="http://schemas.microsoft.com/office/drawing/2014/main" id="{8F0F2543-EFD8-4538-B173-63EFF9BF99DB}"/>
              </a:ext>
            </a:extLst>
          </p:cNvPr>
          <p:cNvSpPr/>
          <p:nvPr/>
        </p:nvSpPr>
        <p:spPr>
          <a:xfrm>
            <a:off x="1459298" y="471625"/>
            <a:ext cx="9548226" cy="1327351"/>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Hiệu ứng động trong bài trình chiếu là cách thức và thời điểm xuất hiện của các trang chiếu và các đối tượng trên trang chiếu (văn bản, hình ảnh, biểu đồ, âm thanh,...) khi trình chiếu.</a:t>
            </a:r>
          </a:p>
        </p:txBody>
      </p:sp>
      <p:sp>
        <p:nvSpPr>
          <p:cNvPr id="6" name="Rectangle 5">
            <a:extLst>
              <a:ext uri="{FF2B5EF4-FFF2-40B4-BE49-F238E27FC236}">
                <a16:creationId xmlns:a16="http://schemas.microsoft.com/office/drawing/2014/main" id="{12FA1796-DE40-4F33-9D06-0E4E50E8C447}"/>
              </a:ext>
            </a:extLst>
          </p:cNvPr>
          <p:cNvSpPr/>
          <p:nvPr/>
        </p:nvSpPr>
        <p:spPr>
          <a:xfrm>
            <a:off x="575756" y="1723537"/>
            <a:ext cx="11171151" cy="133549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Có hai loại hiệu ứng động:</a:t>
            </a:r>
          </a:p>
          <a:p>
            <a:pPr algn="just" defTabSz="342900">
              <a:lnSpc>
                <a:spcPct val="140000"/>
              </a:lnSpc>
            </a:pPr>
            <a:r>
              <a:rPr lang="vi-VN" sz="2000">
                <a:latin typeface="UTM Avo" panose="02040603050506020204" pitchFamily="18" charset="0"/>
                <a:cs typeface="Times New Roman" panose="02020603050405020304" pitchFamily="18" charset="0"/>
              </a:rPr>
              <a:t>• Hiệu ứng cho các đối tượng trên trang chiếu, gọi là hiệu ứng cho đối tượng.</a:t>
            </a:r>
          </a:p>
          <a:p>
            <a:pPr algn="just" defTabSz="342900">
              <a:lnSpc>
                <a:spcPct val="140000"/>
              </a:lnSpc>
            </a:pPr>
            <a:r>
              <a:rPr lang="vi-VN" sz="2000">
                <a:latin typeface="UTM Avo" panose="02040603050506020204" pitchFamily="18" charset="0"/>
                <a:cs typeface="Times New Roman" panose="02020603050405020304" pitchFamily="18" charset="0"/>
              </a:rPr>
              <a:t>• Hiệu ứng cho các trang chiếu, gọi là hiệu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ứng chuyển trang chiếu.</a:t>
            </a:r>
          </a:p>
        </p:txBody>
      </p:sp>
      <p:sp>
        <p:nvSpPr>
          <p:cNvPr id="7" name="Rectangle 6">
            <a:extLst>
              <a:ext uri="{FF2B5EF4-FFF2-40B4-BE49-F238E27FC236}">
                <a16:creationId xmlns:a16="http://schemas.microsoft.com/office/drawing/2014/main" id="{7DA60A36-A2C1-416F-B854-E09E54F9C935}"/>
              </a:ext>
            </a:extLst>
          </p:cNvPr>
          <p:cNvSpPr/>
          <p:nvPr/>
        </p:nvSpPr>
        <p:spPr>
          <a:xfrm>
            <a:off x="575756" y="3030385"/>
            <a:ext cx="11171151"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Việc sử dụng hiệu ứng động giúp cho bài trình chiếu trở nên sinh động và hấp dẫn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hơn, thu hút sự chú ý của người xem tạo hiệu quả tốt trong việc truyền đạt thông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tin. </a:t>
            </a:r>
            <a:endParaRPr lang="en-US"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5757C99-435E-47FD-82C5-A7F730284924}"/>
              </a:ext>
            </a:extLst>
          </p:cNvPr>
          <p:cNvSpPr/>
          <p:nvPr/>
        </p:nvSpPr>
        <p:spPr>
          <a:xfrm>
            <a:off x="575756" y="3910442"/>
            <a:ext cx="8116830" cy="2189125"/>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Tuy nhiên việc sử dụng quá nhiều hoặc không phù hợp có thể gây hiệu ứng ngược,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cho người nghe mất tập trung vào nội </a:t>
            </a:r>
            <a:r>
              <a:rPr lang="en-US" sz="2000">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ung chính.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Bởi vậy, cần cân nhắc sử dụng hiệu ứng cho hợp lí để tăng hiệu quả, hỗ trợ cho việc trình bày nội dung.</a:t>
            </a:r>
            <a:endParaRPr lang="en-US" sz="2000">
              <a:latin typeface="UTM Avo" panose="02040603050506020204" pitchFamily="18" charset="0"/>
              <a:cs typeface="Times New Roman" panose="02020603050405020304" pitchFamily="18" charset="0"/>
            </a:endParaRPr>
          </a:p>
        </p:txBody>
      </p:sp>
      <p:pic>
        <p:nvPicPr>
          <p:cNvPr id="10" name="Picture 9" descr="Logo&#10;&#10;Description automatically generated with low confidence">
            <a:extLst>
              <a:ext uri="{FF2B5EF4-FFF2-40B4-BE49-F238E27FC236}">
                <a16:creationId xmlns:a16="http://schemas.microsoft.com/office/drawing/2014/main" id="{BB08C5BE-2D09-416D-84D3-157741A82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86880" y="4004142"/>
            <a:ext cx="2523281" cy="2344526"/>
          </a:xfrm>
          <a:prstGeom prst="rect">
            <a:avLst/>
          </a:prstGeom>
        </p:spPr>
      </p:pic>
    </p:spTree>
    <p:extLst>
      <p:ext uri="{BB962C8B-B14F-4D97-AF65-F5344CB8AC3E}">
        <p14:creationId xmlns:p14="http://schemas.microsoft.com/office/powerpoint/2010/main" val="3440309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40E951-657F-4E79-AB80-7AE4B2257C57}"/>
              </a:ext>
            </a:extLst>
          </p:cNvPr>
          <p:cNvPicPr>
            <a:picLocks noChangeAspect="1"/>
          </p:cNvPicPr>
          <p:nvPr/>
        </p:nvPicPr>
        <p:blipFill>
          <a:blip r:embed="rId2"/>
          <a:stretch>
            <a:fillRect/>
          </a:stretch>
        </p:blipFill>
        <p:spPr>
          <a:xfrm>
            <a:off x="358815" y="355778"/>
            <a:ext cx="10949651" cy="2609463"/>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F3F5B42B-0E2D-4B82-BADB-DA40AF212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548" y="2965241"/>
            <a:ext cx="3830183" cy="4141385"/>
          </a:xfrm>
          <a:prstGeom prst="rect">
            <a:avLst/>
          </a:prstGeom>
        </p:spPr>
      </p:pic>
    </p:spTree>
    <p:extLst>
      <p:ext uri="{BB962C8B-B14F-4D97-AF65-F5344CB8AC3E}">
        <p14:creationId xmlns:p14="http://schemas.microsoft.com/office/powerpoint/2010/main" val="2036219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98309D-FDE8-47AC-A74A-4D803B92152C}"/>
              </a:ext>
            </a:extLst>
          </p:cNvPr>
          <p:cNvPicPr>
            <a:picLocks noChangeAspect="1"/>
          </p:cNvPicPr>
          <p:nvPr/>
        </p:nvPicPr>
        <p:blipFill>
          <a:blip r:embed="rId2"/>
          <a:stretch>
            <a:fillRect/>
          </a:stretch>
        </p:blipFill>
        <p:spPr>
          <a:xfrm>
            <a:off x="439838" y="417444"/>
            <a:ext cx="10880203" cy="4466078"/>
          </a:xfrm>
          <a:prstGeom prst="rect">
            <a:avLst/>
          </a:prstGeom>
        </p:spPr>
      </p:pic>
      <p:pic>
        <p:nvPicPr>
          <p:cNvPr id="4" name="Picture 3" descr="A child reading a book&#10;&#10;Description automatically generated with medium confidence">
            <a:extLst>
              <a:ext uri="{FF2B5EF4-FFF2-40B4-BE49-F238E27FC236}">
                <a16:creationId xmlns:a16="http://schemas.microsoft.com/office/drawing/2014/main" id="{9F804FF5-2432-4D2A-913D-C8BF769E6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845" y="4040845"/>
            <a:ext cx="2817155" cy="2817155"/>
          </a:xfrm>
          <a:prstGeom prst="rect">
            <a:avLst/>
          </a:prstGeom>
        </p:spPr>
      </p:pic>
    </p:spTree>
    <p:extLst>
      <p:ext uri="{BB962C8B-B14F-4D97-AF65-F5344CB8AC3E}">
        <p14:creationId xmlns:p14="http://schemas.microsoft.com/office/powerpoint/2010/main" val="2902661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66273"/>
          </a:xfrm>
          <a:prstGeom prst="rect">
            <a:avLst/>
          </a:prstGeom>
        </p:spPr>
        <p:txBody>
          <a:bodyPr wrap="square">
            <a:spAutoFit/>
          </a:bodyPr>
          <a:lstStyle/>
          <a:p>
            <a:pPr defTabSz="342900">
              <a:lnSpc>
                <a:spcPct val="135000"/>
              </a:lnSpc>
            </a:pPr>
            <a:r>
              <a:rPr lang="en-US" sz="3200" b="1">
                <a:solidFill>
                  <a:srgbClr val="F03C69"/>
                </a:solidFill>
                <a:latin typeface="SVN-SAF" panose="02040603050506020204" pitchFamily="18" charset="0"/>
                <a:cs typeface="Times New Roman" panose="02020603050405020304" pitchFamily="18" charset="0"/>
              </a:rPr>
              <a:t>2</a:t>
            </a:r>
            <a:r>
              <a:rPr lang="vi-VN" sz="3200" b="1">
                <a:solidFill>
                  <a:srgbClr val="F03C69"/>
                </a:solidFill>
                <a:latin typeface="SVN-SAF" panose="02040603050506020204" pitchFamily="18" charset="0"/>
                <a:cs typeface="Times New Roman" panose="02020603050405020304" pitchFamily="18" charset="0"/>
              </a:rPr>
              <a:t>. THỰC HÀNH TỔNG HỢP: HOÀN THIỆN BÀI TRÌNH CHIếU</a:t>
            </a:r>
            <a:endParaRPr lang="en-US" sz="32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93044" y="906455"/>
            <a:ext cx="11361883" cy="1450846"/>
          </a:xfrm>
          <a:prstGeom prst="rect">
            <a:avLst/>
          </a:prstGeom>
        </p:spPr>
        <p:txBody>
          <a:bodyPr wrap="square">
            <a:spAutoFit/>
          </a:bodyPr>
          <a:lstStyle/>
          <a:p>
            <a:pPr algn="just" defTabSz="342900">
              <a:lnSpc>
                <a:spcPct val="140000"/>
              </a:lnSpc>
            </a:pPr>
            <a:r>
              <a:rPr lang="vi-VN" sz="2200" b="1">
                <a:latin typeface="UTM Avo" panose="02040603050506020204" pitchFamily="18" charset="0"/>
                <a:cs typeface="Times New Roman" panose="02020603050405020304" pitchFamily="18" charset="0"/>
              </a:rPr>
              <a:t>Nhiệm vụ </a:t>
            </a:r>
            <a:endParaRPr lang="en-US" sz="2200" b="1">
              <a:latin typeface="UTM Avo" panose="02040603050506020204" pitchFamily="18" charset="0"/>
              <a:cs typeface="Times New Roman" panose="02020603050405020304" pitchFamily="18" charset="0"/>
            </a:endParaRPr>
          </a:p>
          <a:p>
            <a:pPr algn="just" defTabSz="342900">
              <a:lnSpc>
                <a:spcPct val="140000"/>
              </a:lnSpc>
            </a:pPr>
            <a:r>
              <a:rPr lang="vi-VN" sz="2200">
                <a:latin typeface="UTM Avo" panose="02040603050506020204" pitchFamily="18" charset="0"/>
                <a:cs typeface="Times New Roman" panose="02020603050405020304" pitchFamily="18" charset="0"/>
              </a:rPr>
              <a: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hãy tạo hiệu ứng cho bài trình chiếu báo cáo dự án </a:t>
            </a:r>
            <a:r>
              <a:rPr lang="vi-VN" sz="2200" b="1">
                <a:latin typeface="UTM Avo" panose="02040603050506020204" pitchFamily="18" charset="0"/>
                <a:cs typeface="Times New Roman" panose="02020603050405020304" pitchFamily="18" charset="0"/>
              </a:rPr>
              <a:t>Trường học xanh</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a:p>
            <a:pPr algn="just" defTabSz="342900">
              <a:lnSpc>
                <a:spcPct val="140000"/>
              </a:lnSpc>
            </a:pPr>
            <a:r>
              <a:rPr lang="vi-VN" sz="2200">
                <a:latin typeface="UTM Avo" panose="02040603050506020204" pitchFamily="18" charset="0"/>
                <a:cs typeface="Times New Roman" panose="02020603050405020304" pitchFamily="18" charset="0"/>
              </a:rPr>
              <a:t>- Tổng hợp, sắp xếp, bổ sung các nội dung để hoàn thiện bài trình chiếu. </a:t>
            </a:r>
            <a:endParaRPr lang="en-US" sz="2200">
              <a:latin typeface="UTM Avo" panose="02040603050506020204" pitchFamily="18" charset="0"/>
              <a:cs typeface="Times New Roman" panose="02020603050405020304" pitchFamily="18" charset="0"/>
            </a:endParaRPr>
          </a:p>
        </p:txBody>
      </p:sp>
      <p:pic>
        <p:nvPicPr>
          <p:cNvPr id="6" name="Picture 5" descr="A group of kids sitting around a table with laptops&#10;&#10;Description automatically generated with medium confidence">
            <a:extLst>
              <a:ext uri="{FF2B5EF4-FFF2-40B4-BE49-F238E27FC236}">
                <a16:creationId xmlns:a16="http://schemas.microsoft.com/office/drawing/2014/main" id="{A40E615E-A32B-45E8-8B4D-B2DCE5139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837" y="2495687"/>
            <a:ext cx="5648325" cy="4010025"/>
          </a:xfrm>
          <a:prstGeom prst="rect">
            <a:avLst/>
          </a:prstGeom>
        </p:spPr>
      </p:pic>
    </p:spTree>
    <p:extLst>
      <p:ext uri="{BB962C8B-B14F-4D97-AF65-F5344CB8AC3E}">
        <p14:creationId xmlns:p14="http://schemas.microsoft.com/office/powerpoint/2010/main" val="1498415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736BD5-F0C1-440D-982D-9E66434CC08E}"/>
              </a:ext>
            </a:extLst>
          </p:cNvPr>
          <p:cNvPicPr>
            <a:picLocks noChangeAspect="1"/>
          </p:cNvPicPr>
          <p:nvPr/>
        </p:nvPicPr>
        <p:blipFill>
          <a:blip r:embed="rId2"/>
          <a:stretch>
            <a:fillRect/>
          </a:stretch>
        </p:blipFill>
        <p:spPr>
          <a:xfrm>
            <a:off x="742708" y="825608"/>
            <a:ext cx="10706583" cy="5740490"/>
          </a:xfrm>
          <a:prstGeom prst="rect">
            <a:avLst/>
          </a:prstGeom>
        </p:spPr>
      </p:pic>
      <p:sp>
        <p:nvSpPr>
          <p:cNvPr id="4" name="Rectangle 3">
            <a:extLst>
              <a:ext uri="{FF2B5EF4-FFF2-40B4-BE49-F238E27FC236}">
                <a16:creationId xmlns:a16="http://schemas.microsoft.com/office/drawing/2014/main" id="{153E75E9-8F4E-4EA4-8C57-0F90B9D5A515}"/>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a) </a:t>
            </a:r>
            <a:r>
              <a:rPr lang="vi-VN" sz="2000" b="1">
                <a:solidFill>
                  <a:srgbClr val="0000FF"/>
                </a:solidFill>
                <a:latin typeface="UTM Avo" panose="02040603050506020204" pitchFamily="18" charset="0"/>
                <a:cs typeface="Times New Roman" panose="02020603050405020304" pitchFamily="18" charset="0"/>
              </a:rPr>
              <a:t>Tạo hiệu ứng cho đối tượng</a:t>
            </a:r>
            <a:endParaRPr lang="en-US" sz="2000" b="1">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04158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976DD7-3470-4977-AD27-418B5189444A}"/>
              </a:ext>
            </a:extLst>
          </p:cNvPr>
          <p:cNvPicPr>
            <a:picLocks noChangeAspect="1"/>
          </p:cNvPicPr>
          <p:nvPr/>
        </p:nvPicPr>
        <p:blipFill>
          <a:blip r:embed="rId2"/>
          <a:stretch>
            <a:fillRect/>
          </a:stretch>
        </p:blipFill>
        <p:spPr>
          <a:xfrm>
            <a:off x="1267428" y="859921"/>
            <a:ext cx="9657144" cy="5706177"/>
          </a:xfrm>
          <a:prstGeom prst="rect">
            <a:avLst/>
          </a:prstGeom>
        </p:spPr>
      </p:pic>
      <p:sp>
        <p:nvSpPr>
          <p:cNvPr id="4" name="Rectangle 3">
            <a:extLst>
              <a:ext uri="{FF2B5EF4-FFF2-40B4-BE49-F238E27FC236}">
                <a16:creationId xmlns:a16="http://schemas.microsoft.com/office/drawing/2014/main" id="{5B641966-0221-4183-98FC-2A3BCE117653}"/>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b) </a:t>
            </a:r>
            <a:r>
              <a:rPr lang="vi-VN" sz="2000" b="1">
                <a:solidFill>
                  <a:srgbClr val="0000FF"/>
                </a:solidFill>
                <a:latin typeface="UTM Avo" panose="02040603050506020204" pitchFamily="18" charset="0"/>
                <a:cs typeface="Times New Roman" panose="02020603050405020304" pitchFamily="18" charset="0"/>
              </a:rPr>
              <a:t>Tạo hiệu ứng </a:t>
            </a:r>
            <a:r>
              <a:rPr lang="en-US" sz="2000" b="1">
                <a:solidFill>
                  <a:srgbClr val="0000FF"/>
                </a:solidFill>
                <a:latin typeface="UTM Avo" panose="02040603050506020204" pitchFamily="18" charset="0"/>
                <a:cs typeface="Times New Roman" panose="02020603050405020304" pitchFamily="18" charset="0"/>
              </a:rPr>
              <a:t>chuyển trang chiếu</a:t>
            </a:r>
          </a:p>
        </p:txBody>
      </p:sp>
    </p:spTree>
    <p:extLst>
      <p:ext uri="{BB962C8B-B14F-4D97-AF65-F5344CB8AC3E}">
        <p14:creationId xmlns:p14="http://schemas.microsoft.com/office/powerpoint/2010/main" val="659561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46E905-F803-4BFB-9DCD-DE0A347F521B}"/>
              </a:ext>
            </a:extLst>
          </p:cNvPr>
          <p:cNvSpPr/>
          <p:nvPr/>
        </p:nvSpPr>
        <p:spPr>
          <a:xfrm>
            <a:off x="597217" y="786012"/>
            <a:ext cx="10997568" cy="2189125"/>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Trình bày càng đơn giản, rõ ràng thì càng thuyết phục.</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Dùng hiệu ứng chuyển trang thống nhất cho tất cả các trang.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Chọn lọc hiệu ứng cho các đối tượng. Tự trả lời câu hỏi “</a:t>
            </a:r>
            <a:r>
              <a:rPr lang="vi-VN" sz="2000" i="1">
                <a:solidFill>
                  <a:schemeClr val="accent2">
                    <a:lumMod val="50000"/>
                  </a:schemeClr>
                </a:solidFill>
                <a:latin typeface="UTM Avo" panose="02040603050506020204" pitchFamily="18" charset="0"/>
                <a:cs typeface="Times New Roman" panose="02020603050405020304" pitchFamily="18" charset="0"/>
              </a:rPr>
              <a:t>Hiệu ứng này có thể khiến bài thuyết trình hiệu quả hơn không?</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Chỉ dùng âm thanh khi thật cần thiết.</a:t>
            </a:r>
            <a:endParaRPr lang="en-US" sz="2000">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8639107-AE69-4E57-9B10-D130A1D7AAC7}"/>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c) </a:t>
            </a:r>
            <a:r>
              <a:rPr lang="vi-VN" sz="2000" b="1">
                <a:solidFill>
                  <a:srgbClr val="0000FF"/>
                </a:solidFill>
                <a:latin typeface="UTM Avo" panose="02040603050506020204" pitchFamily="18" charset="0"/>
                <a:cs typeface="Times New Roman" panose="02020603050405020304" pitchFamily="18" charset="0"/>
              </a:rPr>
              <a:t>Sử dụng hiệu ứng hợp lí</a:t>
            </a:r>
            <a:endParaRPr lang="en-US" sz="2000" b="1">
              <a:solidFill>
                <a:srgbClr val="0000FF"/>
              </a:solidFill>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6416B96-C5F8-4790-BE82-74C1CA470E4E}"/>
              </a:ext>
            </a:extLst>
          </p:cNvPr>
          <p:cNvSpPr/>
          <p:nvPr/>
        </p:nvSpPr>
        <p:spPr>
          <a:xfrm>
            <a:off x="597216" y="2975137"/>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d) </a:t>
            </a:r>
            <a:r>
              <a:rPr lang="vi-VN" sz="2000" b="1">
                <a:solidFill>
                  <a:srgbClr val="0000FF"/>
                </a:solidFill>
                <a:latin typeface="UTM Avo" panose="02040603050506020204" pitchFamily="18" charset="0"/>
                <a:cs typeface="Times New Roman" panose="02020603050405020304" pitchFamily="18" charset="0"/>
              </a:rPr>
              <a:t>Hoàn thiện bài trình chiếu</a:t>
            </a:r>
            <a:endParaRPr lang="en-US" sz="2000" b="1">
              <a:solidFill>
                <a:srgbClr val="0000FF"/>
              </a:solidFill>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7E24886-A4E9-45D7-83FB-DFD239B648BE}"/>
              </a:ext>
            </a:extLst>
          </p:cNvPr>
          <p:cNvSpPr/>
          <p:nvPr/>
        </p:nvSpPr>
        <p:spPr>
          <a:xfrm>
            <a:off x="597216" y="3469247"/>
            <a:ext cx="10997568"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Xem lại bố cục, nội dung của bài báo cáo.</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Bố trí lại các đối tượng trên trang: khung văn bản, hình ảnh, bảng biểu,... Định dạng lại một số hình ảnh, căn lề văn bản (nếu cần).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Em có thể sáng tạo thêm, phát huy khả năng hội hoạ của mình trong cách trình bày bài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báo cáo.</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Lưu lại kết quả làm việc.</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49558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1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fade">
                                      <p:cBhvr>
                                        <p:cTn id="45" dur="1000"/>
                                        <p:tgtEl>
                                          <p:spTgt spid="6">
                                            <p:txEl>
                                              <p:pRg st="0" end="0"/>
                                            </p:txEl>
                                          </p:spTgt>
                                        </p:tgtEl>
                                      </p:cBhvr>
                                    </p:animEffect>
                                    <p:anim calcmode="lin" valueType="num">
                                      <p:cBhvr>
                                        <p:cTn id="4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1000"/>
                                        <p:tgtEl>
                                          <p:spTgt spid="6">
                                            <p:txEl>
                                              <p:pRg st="1" end="1"/>
                                            </p:txEl>
                                          </p:spTgt>
                                        </p:tgtEl>
                                      </p:cBhvr>
                                    </p:animEffect>
                                    <p:anim calcmode="lin" valueType="num">
                                      <p:cBhvr>
                                        <p:cTn id="5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Effect transition="in" filter="fade">
                                      <p:cBhvr>
                                        <p:cTn id="59" dur="1000"/>
                                        <p:tgtEl>
                                          <p:spTgt spid="6">
                                            <p:txEl>
                                              <p:pRg st="2" end="2"/>
                                            </p:txEl>
                                          </p:spTgt>
                                        </p:tgtEl>
                                      </p:cBhvr>
                                    </p:animEffect>
                                    <p:anim calcmode="lin" valueType="num">
                                      <p:cBhvr>
                                        <p:cTn id="6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fade">
                                      <p:cBhvr>
                                        <p:cTn id="66" dur="1000"/>
                                        <p:tgtEl>
                                          <p:spTgt spid="6">
                                            <p:txEl>
                                              <p:pRg st="3" end="3"/>
                                            </p:txEl>
                                          </p:spTgt>
                                        </p:tgtEl>
                                      </p:cBhvr>
                                    </p:animEffect>
                                    <p:anim calcmode="lin" valueType="num">
                                      <p:cBhvr>
                                        <p:cTn id="6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9249</TotalTime>
  <Words>671</Words>
  <Application>Microsoft Office PowerPoint</Application>
  <PresentationFormat>Widescreen</PresentationFormat>
  <Paragraphs>56</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等线</vt:lpstr>
      <vt:lpstr>Arial</vt:lpstr>
      <vt:lpstr>Calibri</vt:lpstr>
      <vt:lpstr>iCiel Cadena</vt:lpstr>
      <vt:lpstr>SVN-SAF</vt:lpstr>
      <vt:lpstr>Tahoma</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DỰ ÁN  TRƯỜNG HỌC XANH</vt:lpstr>
      <vt:lpstr>DỰ ÁN TRƯỜNG HỌC XANH</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493</cp:revision>
  <dcterms:created xsi:type="dcterms:W3CDTF">2021-11-14T08:33:55Z</dcterms:created>
  <dcterms:modified xsi:type="dcterms:W3CDTF">2025-04-01T02:11:04Z</dcterms:modified>
</cp:coreProperties>
</file>