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756" r:id="rId2"/>
    <p:sldMasterId id="2147483768" r:id="rId3"/>
  </p:sldMasterIdLst>
  <p:notesMasterIdLst>
    <p:notesMasterId r:id="rId40"/>
  </p:notesMasterIdLst>
  <p:sldIdLst>
    <p:sldId id="256" r:id="rId4"/>
    <p:sldId id="258" r:id="rId5"/>
    <p:sldId id="260" r:id="rId6"/>
    <p:sldId id="467" r:id="rId7"/>
    <p:sldId id="344" r:id="rId8"/>
    <p:sldId id="460" r:id="rId9"/>
    <p:sldId id="468" r:id="rId10"/>
    <p:sldId id="469" r:id="rId11"/>
    <p:sldId id="470" r:id="rId12"/>
    <p:sldId id="471" r:id="rId13"/>
    <p:sldId id="472" r:id="rId14"/>
    <p:sldId id="426" r:id="rId15"/>
    <p:sldId id="473" r:id="rId16"/>
    <p:sldId id="474" r:id="rId17"/>
    <p:sldId id="475" r:id="rId18"/>
    <p:sldId id="411" r:id="rId19"/>
    <p:sldId id="476" r:id="rId20"/>
    <p:sldId id="477" r:id="rId21"/>
    <p:sldId id="465" r:id="rId22"/>
    <p:sldId id="478" r:id="rId23"/>
    <p:sldId id="479" r:id="rId24"/>
    <p:sldId id="466" r:id="rId25"/>
    <p:sldId id="369" r:id="rId26"/>
    <p:sldId id="261" r:id="rId27"/>
    <p:sldId id="266" r:id="rId28"/>
    <p:sldId id="480" r:id="rId29"/>
    <p:sldId id="481" r:id="rId30"/>
    <p:sldId id="482" r:id="rId31"/>
    <p:sldId id="483" r:id="rId32"/>
    <p:sldId id="262" r:id="rId33"/>
    <p:sldId id="484" r:id="rId34"/>
    <p:sldId id="485" r:id="rId35"/>
    <p:sldId id="487" r:id="rId36"/>
    <p:sldId id="486" r:id="rId37"/>
    <p:sldId id="263" r:id="rId38"/>
    <p:sldId id="264" r:id="rId3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1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2" roundtripDataSignature="AMtx7mgWdNpDqWeJw7b6OjSEYMiih9n2+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=""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ECCF5"/>
    <a:srgbClr val="F8F9E0"/>
    <a:srgbClr val="F479B0"/>
    <a:srgbClr val="8DC73F"/>
    <a:srgbClr val="F3702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73" autoAdjust="0"/>
    <p:restoredTop sz="91862" autoAdjust="0"/>
  </p:normalViewPr>
  <p:slideViewPr>
    <p:cSldViewPr snapToGrid="0">
      <p:cViewPr>
        <p:scale>
          <a:sx n="100" d="100"/>
          <a:sy n="100" d="100"/>
        </p:scale>
        <p:origin x="110" y="408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63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6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62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6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518213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1477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8649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9950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628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26516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17455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60052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0372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93459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5912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70712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88387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57426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92124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vi-VN" dirty="0"/>
              <a:t>vào tên con vật 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vi-VN" dirty="0"/>
              <a:t>câu 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  <a:endParaRPr lang="vi-VN" dirty="0"/>
          </a:p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</a:t>
            </a:r>
            <a:r>
              <a:rPr lang="vi-VN" dirty="0"/>
              <a:t> </a:t>
            </a:r>
            <a:r>
              <a:rPr lang="en-US" dirty="0"/>
              <a:t>click </a:t>
            </a:r>
            <a:r>
              <a:rPr lang="vi-VN" dirty="0"/>
              <a:t>vào khinh khí cầu để bay lên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5FB2E-D286-4D44-B87F-A1D86D5E0C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7856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khinh khí cầu chứa con vật để quay về slide 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5FB2E-D286-4D44-B87F-A1D86D5E0C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2264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khinh khí cầu chứa con vật để quay về slide 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5FB2E-D286-4D44-B87F-A1D86D5E0C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1265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khinh khí cầu chứa con vật để quay về slide 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5FB2E-D286-4D44-B87F-A1D86D5E0C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7445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khinh khí cầu chứa con vật để quay về slide 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5FB2E-D286-4D44-B87F-A1D86D5E0C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197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khinh khí cầu chứa con vật để quay về slide 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5FB2E-D286-4D44-B87F-A1D86D5E0C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3105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khinh khí cầu chứa con vật để quay về slide 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5FB2E-D286-4D44-B87F-A1D86D5E0C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2206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khinh khí cầu chứa con vật để quay về slide 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5FB2E-D286-4D44-B87F-A1D86D5E0C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5763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6259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8638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3916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1376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0017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6687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268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205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434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87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518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27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7448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13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82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554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106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11838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48977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17765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15761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15770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85793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4118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9117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90490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96420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4325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="" xmlns:a16="http://schemas.microsoft.com/office/drawing/2014/main" id="{4C8291FE-C69C-475C-B381-694525AC458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="" xmlns:a16="http://schemas.microsoft.com/office/drawing/2014/main" id="{A7F547C4-5BFE-4510-A59F-E29E59B6333E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3B5-9DD2-44B0-BC4E-76596BEE669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215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="" xmlns:a16="http://schemas.microsoft.com/office/drawing/2014/main" id="{319B809D-2B39-4599-8077-C274E662C487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56202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png"/><Relationship Id="rId5" Type="http://schemas.openxmlformats.org/officeDocument/2006/relationships/image" Target="../media/image29.jp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khoa-hoc-tu-nhien-6/1/25/137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12" Type="http://schemas.openxmlformats.org/officeDocument/2006/relationships/image" Target="../media/image38.png"/><Relationship Id="rId17" Type="http://schemas.openxmlformats.org/officeDocument/2006/relationships/image" Target="../media/image41.png"/><Relationship Id="rId2" Type="http://schemas.openxmlformats.org/officeDocument/2006/relationships/audio" Target="../media/media4.mp3"/><Relationship Id="rId16" Type="http://schemas.openxmlformats.org/officeDocument/2006/relationships/slide" Target="slide26.xml"/><Relationship Id="rId1" Type="http://schemas.microsoft.com/office/2007/relationships/media" Target="../media/media4.mp3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microsoft.com/office/2007/relationships/hdphoto" Target="../media/hdphoto1.wdp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19" Type="http://schemas.openxmlformats.org/officeDocument/2006/relationships/image" Target="../media/image43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Relationship Id="rId1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29.xml"/><Relationship Id="rId18" Type="http://schemas.openxmlformats.org/officeDocument/2006/relationships/image" Target="../media/image33.png"/><Relationship Id="rId3" Type="http://schemas.openxmlformats.org/officeDocument/2006/relationships/image" Target="../media/image44.jpg"/><Relationship Id="rId7" Type="http://schemas.openxmlformats.org/officeDocument/2006/relationships/image" Target="../media/image36.png"/><Relationship Id="rId12" Type="http://schemas.openxmlformats.org/officeDocument/2006/relationships/slide" Target="slide28.xml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6" Type="http://schemas.openxmlformats.org/officeDocument/2006/relationships/slide" Target="slide32.xml"/><Relationship Id="rId20" Type="http://schemas.openxmlformats.org/officeDocument/2006/relationships/slide" Target="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11" Type="http://schemas.openxmlformats.org/officeDocument/2006/relationships/slide" Target="slide27.xml"/><Relationship Id="rId5" Type="http://schemas.openxmlformats.org/officeDocument/2006/relationships/image" Target="../media/image45.png"/><Relationship Id="rId15" Type="http://schemas.openxmlformats.org/officeDocument/2006/relationships/slide" Target="slide31.xml"/><Relationship Id="rId10" Type="http://schemas.openxmlformats.org/officeDocument/2006/relationships/image" Target="../media/image47.png"/><Relationship Id="rId19" Type="http://schemas.microsoft.com/office/2007/relationships/hdphoto" Target="../media/hdphoto2.wdp"/><Relationship Id="rId4" Type="http://schemas.openxmlformats.org/officeDocument/2006/relationships/slide" Target="slide34.xml"/><Relationship Id="rId9" Type="http://schemas.openxmlformats.org/officeDocument/2006/relationships/image" Target="../media/image38.png"/><Relationship Id="rId14" Type="http://schemas.openxmlformats.org/officeDocument/2006/relationships/slide" Target="slide3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audio" Target="../media/audio1.wav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6.xml"/><Relationship Id="rId5" Type="http://schemas.openxmlformats.org/officeDocument/2006/relationships/image" Target="../media/image48.jpg"/><Relationship Id="rId10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openxmlformats.org/officeDocument/2006/relationships/image" Target="../media/image55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6.xml"/><Relationship Id="rId11" Type="http://schemas.openxmlformats.org/officeDocument/2006/relationships/image" Target="../media/image50.png"/><Relationship Id="rId5" Type="http://schemas.openxmlformats.org/officeDocument/2006/relationships/image" Target="../media/image48.jpg"/><Relationship Id="rId10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openxmlformats.org/officeDocument/2006/relationships/image" Target="../media/image5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6.xml"/><Relationship Id="rId5" Type="http://schemas.openxmlformats.org/officeDocument/2006/relationships/image" Target="../media/image48.jpg"/><Relationship Id="rId10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openxmlformats.org/officeDocument/2006/relationships/image" Target="../media/image55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6.xml"/><Relationship Id="rId11" Type="http://schemas.openxmlformats.org/officeDocument/2006/relationships/image" Target="../media/image51.png"/><Relationship Id="rId5" Type="http://schemas.openxmlformats.org/officeDocument/2006/relationships/image" Target="../media/image48.jpg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55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6.xml"/><Relationship Id="rId5" Type="http://schemas.openxmlformats.org/officeDocument/2006/relationships/image" Target="../media/image48.jpg"/><Relationship Id="rId10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openxmlformats.org/officeDocument/2006/relationships/image" Target="../media/image55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11" Type="http://schemas.microsoft.com/office/2007/relationships/hdphoto" Target="../media/hdphoto2.wdp"/><Relationship Id="rId5" Type="http://schemas.openxmlformats.org/officeDocument/2006/relationships/image" Target="../media/image48.jpg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slide" Target="slide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11" Type="http://schemas.openxmlformats.org/officeDocument/2006/relationships/image" Target="../media/image43.png"/><Relationship Id="rId5" Type="http://schemas.openxmlformats.org/officeDocument/2006/relationships/image" Target="../media/image55.png"/><Relationship Id="rId10" Type="http://schemas.microsoft.com/office/2007/relationships/hdphoto" Target="../media/hdphoto2.wdp"/><Relationship Id="rId4" Type="http://schemas.openxmlformats.org/officeDocument/2006/relationships/image" Target="../media/image54.png"/><Relationship Id="rId9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khoa-hoc-tu-nhien-6/1/25/137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54A795-C1D9-B443-5362-817D13A812FB}"/>
              </a:ext>
            </a:extLst>
          </p:cNvPr>
          <p:cNvSpPr txBox="1">
            <a:spLocks/>
          </p:cNvSpPr>
          <p:nvPr/>
        </p:nvSpPr>
        <p:spPr>
          <a:xfrm>
            <a:off x="9063429" y="214969"/>
            <a:ext cx="2782110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vi-VN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TN </a:t>
            </a:r>
            <a:r>
              <a:rPr lang="vi-VN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6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="" xmlns:a16="http://schemas.microsoft.com/office/drawing/2014/main" id="{278B2DEC-4C77-BD2E-F079-1DD56A2F3E2C}"/>
              </a:ext>
            </a:extLst>
          </p:cNvPr>
          <p:cNvSpPr txBox="1">
            <a:spLocks/>
          </p:cNvSpPr>
          <p:nvPr/>
        </p:nvSpPr>
        <p:spPr>
          <a:xfrm>
            <a:off x="346461" y="808787"/>
            <a:ext cx="11845539" cy="20457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vi-VN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Chủ đề 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9</a:t>
            </a:r>
            <a:r>
              <a:rPr lang="vi-VN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Lực</a:t>
            </a:r>
            <a:endParaRPr lang="en-US" sz="5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DCB21691-0CB6-D204-B69E-1EBD4D852626}"/>
              </a:ext>
            </a:extLst>
          </p:cNvPr>
          <p:cNvSpPr txBox="1">
            <a:spLocks/>
          </p:cNvSpPr>
          <p:nvPr/>
        </p:nvSpPr>
        <p:spPr>
          <a:xfrm>
            <a:off x="644769" y="2854570"/>
            <a:ext cx="10902462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Bài 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26: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Lực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tác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dụng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lực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600;p25">
            <a:extLst>
              <a:ext uri="{FF2B5EF4-FFF2-40B4-BE49-F238E27FC236}">
                <a16:creationId xmlns="" xmlns:a16="http://schemas.microsoft.com/office/drawing/2014/main" id="{F858A867-22EE-4AD7-9494-5556E693A1B9}"/>
              </a:ext>
            </a:extLst>
          </p:cNvPr>
          <p:cNvSpPr txBox="1">
            <a:spLocks/>
          </p:cNvSpPr>
          <p:nvPr/>
        </p:nvSpPr>
        <p:spPr>
          <a:xfrm>
            <a:off x="706684" y="1669259"/>
            <a:ext cx="10778632" cy="586146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tabLst>
                <a:tab pos="3581400" algn="l"/>
              </a:tabLst>
            </a:pPr>
            <a:r>
              <a:rPr lang="vi-VN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II. ĐO LỰC</a:t>
            </a:r>
          </a:p>
        </p:txBody>
      </p:sp>
      <p:sp>
        <p:nvSpPr>
          <p:cNvPr id="14" name="Rectangle: Rounded Corners 20">
            <a:extLst>
              <a:ext uri="{FF2B5EF4-FFF2-40B4-BE49-F238E27FC236}">
                <a16:creationId xmlns="" xmlns:a16="http://schemas.microsoft.com/office/drawing/2014/main" id="{2864CA2E-78DC-4718-A3ED-0674D2214F53}"/>
              </a:ext>
            </a:extLst>
          </p:cNvPr>
          <p:cNvSpPr/>
          <p:nvPr/>
        </p:nvSpPr>
        <p:spPr bwMode="auto">
          <a:xfrm>
            <a:off x="706684" y="2255405"/>
            <a:ext cx="11060773" cy="15328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lang="en-GB" sz="2400" b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Đặc trưng đầu tiên dễ nhận thấy của lực là độ mạnh yếu của lực.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lang="en-GB" sz="2400" b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Độ mạnh hay yếu của lực được gọi là độ lớn của lực.</a:t>
            </a:r>
            <a:endParaRPr lang="en-US" sz="24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Geography ">
            <a:extLst>
              <a:ext uri="{FF2B5EF4-FFF2-40B4-BE49-F238E27FC236}">
                <a16:creationId xmlns="" xmlns:a16="http://schemas.microsoft.com/office/drawing/2014/main" id="{F4D65EAF-63EE-445D-9968-F789AD315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230" y="4062047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10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0F1613C-C32C-40F9-89F2-A1A2FEC41446}"/>
              </a:ext>
            </a:extLst>
          </p:cNvPr>
          <p:cNvSpPr/>
          <p:nvPr/>
        </p:nvSpPr>
        <p:spPr>
          <a:xfrm>
            <a:off x="2029097" y="1708571"/>
            <a:ext cx="8133806" cy="532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b="1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GB" sz="2400" b="1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en-GB" sz="2400" b="1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en-GB" sz="2400" b="1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GB" sz="2400" b="1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GB" sz="2400" b="1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r>
              <a:rPr lang="en-GB" sz="2400" b="1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GB" sz="2400" b="1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GB" sz="2400" b="1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mạnh</a:t>
            </a:r>
            <a:r>
              <a:rPr lang="en-GB" sz="2400" b="1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yếu</a:t>
            </a:r>
            <a:r>
              <a:rPr lang="en-GB" sz="2400" b="1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GB" sz="2400" b="1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GB" sz="2400" b="1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219BFEFE-0D90-4827-9B8F-29096575ED9E}"/>
              </a:ext>
            </a:extLst>
          </p:cNvPr>
          <p:cNvSpPr/>
          <p:nvPr/>
        </p:nvSpPr>
        <p:spPr>
          <a:xfrm>
            <a:off x="1482122" y="5669607"/>
            <a:ext cx="4187990" cy="439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2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2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22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22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chuông</a:t>
            </a:r>
            <a:r>
              <a:rPr lang="en-US" sz="22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vi-VN" sz="22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66D51559-8714-40E4-AA26-266A78785C7A}"/>
              </a:ext>
            </a:extLst>
          </p:cNvPr>
          <p:cNvSpPr/>
          <p:nvPr/>
        </p:nvSpPr>
        <p:spPr>
          <a:xfrm>
            <a:off x="6424396" y="5669607"/>
            <a:ext cx="5105754" cy="439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2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2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bạn nam</a:t>
            </a:r>
            <a:r>
              <a:rPr lang="en-US" sz="22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2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2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vi-VN" sz="22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41A7DC9-2998-4965-9D97-C16A10BA3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771" y="2690407"/>
            <a:ext cx="2658693" cy="2820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D16007F-341F-4113-B760-2F4F5E5A36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91" t="6068" r="7266" b="22478"/>
          <a:stretch/>
        </p:blipFill>
        <p:spPr>
          <a:xfrm>
            <a:off x="7286538" y="2690407"/>
            <a:ext cx="3381470" cy="286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5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7216B5A-030B-4AEA-9F64-8C70E2798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653143" y="2479574"/>
            <a:ext cx="8885714" cy="228571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91BB5D62-1DA7-4894-ACC3-C3751BCC93BF}"/>
              </a:ext>
            </a:extLst>
          </p:cNvPr>
          <p:cNvCxnSpPr>
            <a:cxnSpLocks/>
          </p:cNvCxnSpPr>
          <p:nvPr/>
        </p:nvCxnSpPr>
        <p:spPr>
          <a:xfrm flipH="1" flipV="1">
            <a:off x="5052504" y="3622431"/>
            <a:ext cx="703528" cy="8321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70CA33D-48D4-5BFC-42E6-F3A17B6DD3FB}"/>
              </a:ext>
            </a:extLst>
          </p:cNvPr>
          <p:cNvSpPr txBox="1"/>
          <p:nvPr/>
        </p:nvSpPr>
        <p:spPr>
          <a:xfrm>
            <a:off x="2211977" y="5148197"/>
            <a:ext cx="7768045" cy="49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Đội bên phải có độ lớn lực</a:t>
            </a:r>
            <a:r>
              <a:rPr lang="en-US" sz="22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kéo lớn hơn đội bên trái.</a:t>
            </a:r>
          </a:p>
        </p:txBody>
      </p:sp>
    </p:spTree>
    <p:extLst>
      <p:ext uri="{BB962C8B-B14F-4D97-AF65-F5344CB8AC3E}">
        <p14:creationId xmlns:p14="http://schemas.microsoft.com/office/powerpoint/2010/main" val="214689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0F1613C-C32C-40F9-89F2-A1A2FEC41446}"/>
              </a:ext>
            </a:extLst>
          </p:cNvPr>
          <p:cNvSpPr/>
          <p:nvPr/>
        </p:nvSpPr>
        <p:spPr>
          <a:xfrm>
            <a:off x="1811382" y="2531041"/>
            <a:ext cx="4833258" cy="532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Đơn vị đo lực, dụng cụ đo lực</a:t>
            </a:r>
          </a:p>
        </p:txBody>
      </p:sp>
      <p:sp>
        <p:nvSpPr>
          <p:cNvPr id="11" name="Rectangle: Rounded Corners 15">
            <a:extLst>
              <a:ext uri="{FF2B5EF4-FFF2-40B4-BE49-F238E27FC236}">
                <a16:creationId xmlns="" xmlns:a16="http://schemas.microsoft.com/office/drawing/2014/main" id="{13A6768C-D220-4F5E-8332-8AAA67942728}"/>
              </a:ext>
            </a:extLst>
          </p:cNvPr>
          <p:cNvSpPr/>
          <p:nvPr/>
        </p:nvSpPr>
        <p:spPr bwMode="auto">
          <a:xfrm>
            <a:off x="1459671" y="3352800"/>
            <a:ext cx="5408283" cy="1254732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35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Đơn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lực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Niutơn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kí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N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35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cụ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lực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lực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kế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Geography ">
            <a:extLst>
              <a:ext uri="{FF2B5EF4-FFF2-40B4-BE49-F238E27FC236}">
                <a16:creationId xmlns="" xmlns:a16="http://schemas.microsoft.com/office/drawing/2014/main" id="{ACD13B93-3C7B-467E-B2D9-D498A38F3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036" y="2646709"/>
            <a:ext cx="3300046" cy="330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15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0F1613C-C32C-40F9-89F2-A1A2FEC41446}"/>
              </a:ext>
            </a:extLst>
          </p:cNvPr>
          <p:cNvSpPr/>
          <p:nvPr/>
        </p:nvSpPr>
        <p:spPr>
          <a:xfrm>
            <a:off x="783771" y="1712440"/>
            <a:ext cx="10319658" cy="532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Một số dụng cụ đo lực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1E3A3D3-1149-42A9-BBC4-260353A35185}"/>
              </a:ext>
            </a:extLst>
          </p:cNvPr>
          <p:cNvGrpSpPr/>
          <p:nvPr/>
        </p:nvGrpSpPr>
        <p:grpSpPr>
          <a:xfrm>
            <a:off x="1118878" y="3044381"/>
            <a:ext cx="3796571" cy="3504586"/>
            <a:chOff x="794084" y="1715341"/>
            <a:chExt cx="2966303" cy="2738172"/>
          </a:xfrm>
        </p:grpSpPr>
        <p:pic>
          <p:nvPicPr>
            <p:cNvPr id="6" name="Picture 4" descr="Lực kế lò xo dùng trong thí nghiệm cơ học, giới hạn đo 10N | Shopee Việt Nam">
              <a:extLst>
                <a:ext uri="{FF2B5EF4-FFF2-40B4-BE49-F238E27FC236}">
                  <a16:creationId xmlns="" xmlns:a16="http://schemas.microsoft.com/office/drawing/2014/main" id="{36C14B57-081B-41D2-B10A-42D2BFCA19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60" t="6667" r="14518" b="11556"/>
            <a:stretch/>
          </p:blipFill>
          <p:spPr bwMode="auto">
            <a:xfrm>
              <a:off x="1985211" y="1772838"/>
              <a:ext cx="1775176" cy="1955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ân lò xo N Newton chuyên dụng cho các thí nghiệm vật lý | Shopee Việt Nam">
              <a:extLst>
                <a:ext uri="{FF2B5EF4-FFF2-40B4-BE49-F238E27FC236}">
                  <a16:creationId xmlns="" xmlns:a16="http://schemas.microsoft.com/office/drawing/2014/main" id="{FFF8C359-7CD0-4493-855F-184375A800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71" r="27037"/>
            <a:stretch/>
          </p:blipFill>
          <p:spPr bwMode="auto">
            <a:xfrm>
              <a:off x="794084" y="1715341"/>
              <a:ext cx="857954" cy="1923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Content Placeholder 2">
              <a:extLst>
                <a:ext uri="{FF2B5EF4-FFF2-40B4-BE49-F238E27FC236}">
                  <a16:creationId xmlns="" xmlns:a16="http://schemas.microsoft.com/office/drawing/2014/main" id="{64B93BB6-1CC1-4094-A39B-276CADEAA12D}"/>
                </a:ext>
              </a:extLst>
            </p:cNvPr>
            <p:cNvSpPr txBox="1">
              <a:spLocks/>
            </p:cNvSpPr>
            <p:nvPr/>
          </p:nvSpPr>
          <p:spPr>
            <a:xfrm>
              <a:off x="1331360" y="3772169"/>
              <a:ext cx="2333444" cy="6813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810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Barlow Light"/>
                <a:buNone/>
                <a:defRPr sz="24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1pPr>
              <a:lvl2pPr marL="914400" marR="0" lvl="1" indent="-381000" algn="l" rtl="0">
                <a:lnSpc>
                  <a:spcPct val="115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Barlow Light"/>
                <a:buNone/>
                <a:defRPr sz="30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2pPr>
              <a:lvl3pPr marL="1371600" marR="0" lvl="2" indent="-381000" algn="l" rtl="0">
                <a:lnSpc>
                  <a:spcPct val="115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Barlow Light"/>
                <a:buNone/>
                <a:defRPr sz="30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3pPr>
              <a:lvl4pPr marL="1828800" marR="0" lvl="3" indent="-381000" algn="l" rtl="0">
                <a:lnSpc>
                  <a:spcPct val="115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Barlow Light"/>
                <a:buNone/>
                <a:defRPr sz="30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4pPr>
              <a:lvl5pPr marL="2286000" marR="0" lvl="4" indent="-381000" algn="l" rtl="0">
                <a:lnSpc>
                  <a:spcPct val="115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Barlow Light"/>
                <a:buNone/>
                <a:defRPr sz="30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5pPr>
              <a:lvl6pPr marL="2743200" marR="0" lvl="5" indent="-381000" algn="l" rtl="0">
                <a:lnSpc>
                  <a:spcPct val="115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Barlow Light"/>
                <a:buNone/>
                <a:defRPr sz="30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6pPr>
              <a:lvl7pPr marL="3200400" marR="0" lvl="6" indent="-381000" algn="l" rtl="0">
                <a:lnSpc>
                  <a:spcPct val="115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Barlow Light"/>
                <a:buNone/>
                <a:defRPr sz="30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7pPr>
              <a:lvl8pPr marL="3657600" marR="0" lvl="7" indent="-381000" algn="l" rtl="0">
                <a:lnSpc>
                  <a:spcPct val="115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Barlow Light"/>
                <a:buNone/>
                <a:defRPr sz="30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8pPr>
              <a:lvl9pPr marL="4114800" marR="0" lvl="8" indent="-381000" algn="l" rtl="0">
                <a:lnSpc>
                  <a:spcPct val="115000"/>
                </a:lnSpc>
                <a:spcBef>
                  <a:spcPts val="800"/>
                </a:spcBef>
                <a:spcAft>
                  <a:spcPts val="800"/>
                </a:spcAft>
                <a:buClr>
                  <a:schemeClr val="dk2"/>
                </a:buClr>
                <a:buSzPts val="3000"/>
                <a:buFont typeface="Barlow Light"/>
                <a:buNone/>
                <a:defRPr sz="30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9pPr>
            </a:lstStyle>
            <a:p>
              <a:pPr marL="0" indent="0" algn="just">
                <a:lnSpc>
                  <a:spcPct val="14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2200" b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Lực kế lò xo</a:t>
              </a:r>
              <a:endParaRPr lang="en-US" sz="2200" b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62EC1DC1-95DC-45ED-B562-C2AA7DC970D4}"/>
              </a:ext>
            </a:extLst>
          </p:cNvPr>
          <p:cNvGrpSpPr/>
          <p:nvPr/>
        </p:nvGrpSpPr>
        <p:grpSpPr>
          <a:xfrm>
            <a:off x="5509785" y="2387258"/>
            <a:ext cx="2986575" cy="4161709"/>
            <a:chOff x="3873295" y="1351476"/>
            <a:chExt cx="2333444" cy="3251589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0D3D255D-4E40-4A81-8293-F7D8EA511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73295" y="1351476"/>
              <a:ext cx="1831393" cy="2675773"/>
            </a:xfrm>
            <a:prstGeom prst="rect">
              <a:avLst/>
            </a:prstGeom>
          </p:spPr>
        </p:pic>
        <p:sp>
          <p:nvSpPr>
            <p:cNvPr id="12" name="Content Placeholder 2">
              <a:extLst>
                <a:ext uri="{FF2B5EF4-FFF2-40B4-BE49-F238E27FC236}">
                  <a16:creationId xmlns="" xmlns:a16="http://schemas.microsoft.com/office/drawing/2014/main" id="{7EBA2C1B-9F39-453B-93BD-6A42CE9F838B}"/>
                </a:ext>
              </a:extLst>
            </p:cNvPr>
            <p:cNvSpPr txBox="1">
              <a:spLocks/>
            </p:cNvSpPr>
            <p:nvPr/>
          </p:nvSpPr>
          <p:spPr>
            <a:xfrm>
              <a:off x="3873295" y="3921721"/>
              <a:ext cx="2333444" cy="6813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810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Barlow Light"/>
                <a:buNone/>
                <a:defRPr sz="24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1pPr>
              <a:lvl2pPr marL="914400" marR="0" lvl="1" indent="-381000" algn="l" rtl="0">
                <a:lnSpc>
                  <a:spcPct val="115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Barlow Light"/>
                <a:buNone/>
                <a:defRPr sz="30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2pPr>
              <a:lvl3pPr marL="1371600" marR="0" lvl="2" indent="-381000" algn="l" rtl="0">
                <a:lnSpc>
                  <a:spcPct val="115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Barlow Light"/>
                <a:buNone/>
                <a:defRPr sz="30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3pPr>
              <a:lvl4pPr marL="1828800" marR="0" lvl="3" indent="-381000" algn="l" rtl="0">
                <a:lnSpc>
                  <a:spcPct val="115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Barlow Light"/>
                <a:buNone/>
                <a:defRPr sz="30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4pPr>
              <a:lvl5pPr marL="2286000" marR="0" lvl="4" indent="-381000" algn="l" rtl="0">
                <a:lnSpc>
                  <a:spcPct val="115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Barlow Light"/>
                <a:buNone/>
                <a:defRPr sz="30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5pPr>
              <a:lvl6pPr marL="2743200" marR="0" lvl="5" indent="-381000" algn="l" rtl="0">
                <a:lnSpc>
                  <a:spcPct val="115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Barlow Light"/>
                <a:buNone/>
                <a:defRPr sz="30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6pPr>
              <a:lvl7pPr marL="3200400" marR="0" lvl="6" indent="-381000" algn="l" rtl="0">
                <a:lnSpc>
                  <a:spcPct val="115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Barlow Light"/>
                <a:buNone/>
                <a:defRPr sz="30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7pPr>
              <a:lvl8pPr marL="3657600" marR="0" lvl="7" indent="-381000" algn="l" rtl="0">
                <a:lnSpc>
                  <a:spcPct val="115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Barlow Light"/>
                <a:buNone/>
                <a:defRPr sz="30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8pPr>
              <a:lvl9pPr marL="4114800" marR="0" lvl="8" indent="-381000" algn="l" rtl="0">
                <a:lnSpc>
                  <a:spcPct val="115000"/>
                </a:lnSpc>
                <a:spcBef>
                  <a:spcPts val="800"/>
                </a:spcBef>
                <a:spcAft>
                  <a:spcPts val="800"/>
                </a:spcAft>
                <a:buClr>
                  <a:schemeClr val="dk2"/>
                </a:buClr>
                <a:buSzPts val="3000"/>
                <a:buFont typeface="Barlow Light"/>
                <a:buNone/>
                <a:defRPr sz="30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9pPr>
            </a:lstStyle>
            <a:p>
              <a:pPr marL="0" indent="0" algn="just">
                <a:lnSpc>
                  <a:spcPct val="14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2200" b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Máy đo lực</a:t>
              </a:r>
              <a:endParaRPr lang="en-US" sz="2200" b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A286987F-A6B4-4299-99D1-7BF26DBDBC81}"/>
              </a:ext>
            </a:extLst>
          </p:cNvPr>
          <p:cNvGrpSpPr/>
          <p:nvPr/>
        </p:nvGrpSpPr>
        <p:grpSpPr>
          <a:xfrm>
            <a:off x="8399881" y="2494357"/>
            <a:ext cx="2986575" cy="4039295"/>
            <a:chOff x="6369696" y="1458577"/>
            <a:chExt cx="2333444" cy="3155946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FE84DDA1-B572-4C06-9B40-2AE1218AEA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61" r="53082" b="17372"/>
            <a:stretch/>
          </p:blipFill>
          <p:spPr>
            <a:xfrm>
              <a:off x="6871747" y="1458577"/>
              <a:ext cx="1087072" cy="24631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5" name="Content Placeholder 2">
              <a:extLst>
                <a:ext uri="{FF2B5EF4-FFF2-40B4-BE49-F238E27FC236}">
                  <a16:creationId xmlns="" xmlns:a16="http://schemas.microsoft.com/office/drawing/2014/main" id="{E7D34B50-4283-4A0F-BB1F-FB156273B425}"/>
                </a:ext>
              </a:extLst>
            </p:cNvPr>
            <p:cNvSpPr txBox="1">
              <a:spLocks/>
            </p:cNvSpPr>
            <p:nvPr/>
          </p:nvSpPr>
          <p:spPr>
            <a:xfrm>
              <a:off x="6369696" y="3933179"/>
              <a:ext cx="2333444" cy="6813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810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Barlow Light"/>
                <a:buNone/>
                <a:defRPr sz="24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1pPr>
              <a:lvl2pPr marL="914400" marR="0" lvl="1" indent="-381000" algn="l" rtl="0">
                <a:lnSpc>
                  <a:spcPct val="115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Barlow Light"/>
                <a:buNone/>
                <a:defRPr sz="30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2pPr>
              <a:lvl3pPr marL="1371600" marR="0" lvl="2" indent="-381000" algn="l" rtl="0">
                <a:lnSpc>
                  <a:spcPct val="115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Barlow Light"/>
                <a:buNone/>
                <a:defRPr sz="30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3pPr>
              <a:lvl4pPr marL="1828800" marR="0" lvl="3" indent="-381000" algn="l" rtl="0">
                <a:lnSpc>
                  <a:spcPct val="115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Barlow Light"/>
                <a:buNone/>
                <a:defRPr sz="30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4pPr>
              <a:lvl5pPr marL="2286000" marR="0" lvl="4" indent="-381000" algn="l" rtl="0">
                <a:lnSpc>
                  <a:spcPct val="115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Barlow Light"/>
                <a:buNone/>
                <a:defRPr sz="30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5pPr>
              <a:lvl6pPr marL="2743200" marR="0" lvl="5" indent="-381000" algn="l" rtl="0">
                <a:lnSpc>
                  <a:spcPct val="115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Barlow Light"/>
                <a:buNone/>
                <a:defRPr sz="30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6pPr>
              <a:lvl7pPr marL="3200400" marR="0" lvl="6" indent="-381000" algn="l" rtl="0">
                <a:lnSpc>
                  <a:spcPct val="115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Barlow Light"/>
                <a:buNone/>
                <a:defRPr sz="30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7pPr>
              <a:lvl8pPr marL="3657600" marR="0" lvl="7" indent="-381000" algn="l" rtl="0">
                <a:lnSpc>
                  <a:spcPct val="115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Barlow Light"/>
                <a:buNone/>
                <a:defRPr sz="30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8pPr>
              <a:lvl9pPr marL="4114800" marR="0" lvl="8" indent="-381000" algn="l" rtl="0">
                <a:lnSpc>
                  <a:spcPct val="115000"/>
                </a:lnSpc>
                <a:spcBef>
                  <a:spcPts val="800"/>
                </a:spcBef>
                <a:spcAft>
                  <a:spcPts val="800"/>
                </a:spcAft>
                <a:buClr>
                  <a:schemeClr val="dk2"/>
                </a:buClr>
                <a:buSzPts val="3000"/>
                <a:buFont typeface="Barlow Light"/>
                <a:buNone/>
                <a:defRPr sz="30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9pPr>
            </a:lstStyle>
            <a:p>
              <a:pPr marL="0" indent="0" algn="just">
                <a:lnSpc>
                  <a:spcPct val="14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2200" b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 hồ đo lực</a:t>
              </a:r>
              <a:endParaRPr lang="en-US" sz="2200" b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27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0F1613C-C32C-40F9-89F2-A1A2FEC41446}"/>
              </a:ext>
            </a:extLst>
          </p:cNvPr>
          <p:cNvSpPr/>
          <p:nvPr/>
        </p:nvSpPr>
        <p:spPr>
          <a:xfrm>
            <a:off x="669471" y="1655033"/>
            <a:ext cx="4930140" cy="532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cap="all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Cấu tạo của lực kế lò xo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6545925-8F7B-4AEE-B53B-3EB7EA3D7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7108" y="1094954"/>
            <a:ext cx="1477108" cy="5130594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1B509197-2216-41D9-8950-67AD0B8F0552}"/>
              </a:ext>
            </a:extLst>
          </p:cNvPr>
          <p:cNvSpPr txBox="1">
            <a:spLocks/>
          </p:cNvSpPr>
          <p:nvPr/>
        </p:nvSpPr>
        <p:spPr>
          <a:xfrm>
            <a:off x="931567" y="2612088"/>
            <a:ext cx="7089028" cy="2962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None/>
              <a:defRPr sz="2400" b="0" i="0" u="none" strike="noStrike" cap="none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rlow Light"/>
              <a:buNone/>
              <a:defRPr sz="3000" b="0" i="0" u="none" strike="noStrike" cap="none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rlow Light"/>
              <a:buNone/>
              <a:defRPr sz="3000" b="0" i="0" u="none" strike="noStrike" cap="none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rlow Light"/>
              <a:buNone/>
              <a:defRPr sz="3000" b="0" i="0" u="none" strike="noStrike" cap="none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rlow Light"/>
              <a:buNone/>
              <a:defRPr sz="3000" b="0" i="0" u="none" strike="noStrike" cap="none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rlow Light"/>
              <a:buNone/>
              <a:defRPr sz="3000" b="0" i="0" u="none" strike="noStrike" cap="none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rlow Light"/>
              <a:buNone/>
              <a:defRPr sz="3000" b="0" i="0" u="none" strike="noStrike" cap="none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rlow Light"/>
              <a:buNone/>
              <a:defRPr sz="3000" b="0" i="0" u="none" strike="noStrike" cap="none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3000"/>
              <a:buFont typeface="Barlow Light"/>
              <a:buNone/>
              <a:defRPr sz="3000" b="0" i="0" u="none" strike="noStrike" cap="none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GB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đối</a:t>
            </a:r>
            <a:r>
              <a:rPr lang="en-GB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chiếu</a:t>
            </a:r>
            <a:r>
              <a:rPr lang="en-GB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ảnh</a:t>
            </a:r>
            <a:r>
              <a:rPr lang="en-GB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GB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lực</a:t>
            </a:r>
            <a:r>
              <a:rPr lang="en-GB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kế</a:t>
            </a:r>
            <a:r>
              <a:rPr lang="en-GB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GB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GB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26.6 </a:t>
            </a:r>
            <a:r>
              <a:rPr lang="en-GB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GB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lực</a:t>
            </a:r>
            <a:r>
              <a:rPr lang="en-GB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kế</a:t>
            </a:r>
            <a:r>
              <a:rPr lang="en-GB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thật</a:t>
            </a:r>
            <a:r>
              <a:rPr lang="en-GB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GB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chỉ</a:t>
            </a:r>
            <a:r>
              <a:rPr lang="en-GB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GB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GB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GB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phận</a:t>
            </a:r>
            <a:r>
              <a:rPr lang="en-GB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GB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GB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Lò</a:t>
            </a:r>
            <a:r>
              <a:rPr lang="en-GB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xo.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r>
              <a:rPr lang="en-GB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chỉ</a:t>
            </a:r>
            <a:r>
              <a:rPr lang="en-GB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vạch</a:t>
            </a:r>
            <a:r>
              <a:rPr lang="en-GB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Vạch</a:t>
            </a:r>
            <a:r>
              <a:rPr lang="en-GB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GB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GB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GB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chỉ</a:t>
            </a:r>
            <a:r>
              <a:rPr lang="en-GB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801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583E4698-C989-4E92-B422-CECEB1FCDAAD}"/>
              </a:ext>
            </a:extLst>
          </p:cNvPr>
          <p:cNvSpPr txBox="1">
            <a:spLocks/>
          </p:cNvSpPr>
          <p:nvPr/>
        </p:nvSpPr>
        <p:spPr>
          <a:xfrm>
            <a:off x="1594632" y="2242827"/>
            <a:ext cx="5741231" cy="114863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8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Lực</a:t>
            </a:r>
            <a:r>
              <a:rPr lang="en-GB" sz="28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kế</a:t>
            </a:r>
            <a:r>
              <a:rPr lang="en-GB" sz="28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lò</a:t>
            </a:r>
            <a:r>
              <a:rPr lang="en-GB" sz="28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xo </a:t>
            </a:r>
            <a:r>
              <a:rPr lang="en-GB" sz="28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GB" sz="28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giới</a:t>
            </a:r>
            <a:r>
              <a:rPr lang="en-GB" sz="28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hạn</a:t>
            </a:r>
            <a:r>
              <a:rPr lang="en-GB" sz="28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đo</a:t>
            </a:r>
            <a:r>
              <a:rPr lang="en-GB" sz="28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GB" sz="28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</a:t>
            </a:r>
            <a:r>
              <a:rPr lang="en-GB" sz="28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GB" sz="28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nhỏ</a:t>
            </a:r>
            <a:r>
              <a:rPr lang="en-GB" sz="28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GB" sz="28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GB" sz="28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GB" sz="28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GB" sz="28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ysClr val="windowText" lastClr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071343F9-1E60-49B1-85A4-410980B7EC12}"/>
              </a:ext>
            </a:extLst>
          </p:cNvPr>
          <p:cNvSpPr txBox="1">
            <a:spLocks/>
          </p:cNvSpPr>
          <p:nvPr/>
        </p:nvSpPr>
        <p:spPr>
          <a:xfrm>
            <a:off x="2849855" y="3947646"/>
            <a:ext cx="3193558" cy="1148631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None/>
              <a:defRPr sz="2400" b="0" i="0" u="none" strike="noStrike" cap="none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rlow Light"/>
              <a:buNone/>
              <a:defRPr sz="3000" b="0" i="0" u="none" strike="noStrike" cap="none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rlow Light"/>
              <a:buNone/>
              <a:defRPr sz="3000" b="0" i="0" u="none" strike="noStrike" cap="none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rlow Light"/>
              <a:buNone/>
              <a:defRPr sz="3000" b="0" i="0" u="none" strike="noStrike" cap="none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rlow Light"/>
              <a:buNone/>
              <a:defRPr sz="3000" b="0" i="0" u="none" strike="noStrike" cap="none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rlow Light"/>
              <a:buNone/>
              <a:defRPr sz="3000" b="0" i="0" u="none" strike="noStrike" cap="none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rlow Light"/>
              <a:buNone/>
              <a:defRPr sz="3000" b="0" i="0" u="none" strike="noStrike" cap="none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rlow Light"/>
              <a:buNone/>
              <a:defRPr sz="3000" b="0" i="0" u="none" strike="noStrike" cap="none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3000"/>
              <a:buFont typeface="Barlow Light"/>
              <a:buNone/>
              <a:defRPr sz="3000" b="0" i="0" u="none" strike="noStrike" cap="none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pPr marL="34925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GHĐ: </a:t>
            </a:r>
            <a:r>
              <a:rPr lang="en-GB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N</a:t>
            </a:r>
          </a:p>
          <a:p>
            <a:pPr marL="34925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ĐCNN: </a:t>
            </a:r>
            <a:r>
              <a:rPr lang="en-GB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0,1 N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8908DC6-5EE2-4644-976F-F6C46FA77A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39"/>
          <a:stretch/>
        </p:blipFill>
        <p:spPr>
          <a:xfrm>
            <a:off x="7726753" y="1074618"/>
            <a:ext cx="1615392" cy="526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7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0F1613C-C32C-40F9-89F2-A1A2FEC41446}"/>
              </a:ext>
            </a:extLst>
          </p:cNvPr>
          <p:cNvSpPr/>
          <p:nvPr/>
        </p:nvSpPr>
        <p:spPr>
          <a:xfrm>
            <a:off x="669471" y="1655033"/>
            <a:ext cx="4729843" cy="532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cap="all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Đo lực bằng lực kế lò xo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F8AC670-5FC5-46B7-92EB-0DA0B2578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282" y="3955204"/>
            <a:ext cx="6702482" cy="249552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31F2312B-C9DD-4764-8C0D-4BF7F52C2305}"/>
              </a:ext>
            </a:extLst>
          </p:cNvPr>
          <p:cNvSpPr txBox="1">
            <a:spLocks/>
          </p:cNvSpPr>
          <p:nvPr/>
        </p:nvSpPr>
        <p:spPr>
          <a:xfrm>
            <a:off x="669470" y="2187871"/>
            <a:ext cx="8664463" cy="293071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US" sz="24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endParaRPr lang="en-US" sz="2400" b="1" dirty="0">
              <a:solidFill>
                <a:sysClr val="windowText" lastClr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GB" sz="24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Nhiệm</a:t>
            </a:r>
            <a:r>
              <a:rPr lang="en-GB" sz="24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vụ</a:t>
            </a:r>
            <a:r>
              <a:rPr lang="en-GB" sz="24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GB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GB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GB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đo</a:t>
            </a:r>
            <a:r>
              <a:rPr lang="en-GB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lực</a:t>
            </a:r>
            <a:r>
              <a:rPr lang="en-GB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kéo</a:t>
            </a:r>
            <a:r>
              <a:rPr lang="en-GB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GB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GB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GB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nặng</a:t>
            </a:r>
            <a:r>
              <a:rPr lang="en-GB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GB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GB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26.7 </a:t>
            </a:r>
            <a:r>
              <a:rPr lang="en-GB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GB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trình</a:t>
            </a:r>
            <a:r>
              <a:rPr lang="en-GB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bày</a:t>
            </a:r>
            <a:r>
              <a:rPr lang="en-GB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GB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đo</a:t>
            </a:r>
            <a:r>
              <a:rPr lang="en-GB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lực</a:t>
            </a:r>
            <a:r>
              <a:rPr lang="en-GB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GB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lực</a:t>
            </a:r>
            <a:r>
              <a:rPr lang="en-GB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kế</a:t>
            </a:r>
            <a:r>
              <a:rPr lang="en-GB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lò</a:t>
            </a:r>
            <a:r>
              <a:rPr lang="en-GB" sz="24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xo.</a:t>
            </a:r>
            <a:endParaRPr lang="en-US" sz="2400" dirty="0">
              <a:solidFill>
                <a:sysClr val="windowText" lastClr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9" name="Countdown 5 minutes-Nho">
            <a:hlinkClick r:id="" action="ppaction://media"/>
            <a:extLst>
              <a:ext uri="{FF2B5EF4-FFF2-40B4-BE49-F238E27FC236}">
                <a16:creationId xmlns="" xmlns:a16="http://schemas.microsoft.com/office/drawing/2014/main" id="{DC537656-5C07-48F3-BC7F-B59E49B1B7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480502" y="2906907"/>
            <a:ext cx="1655196" cy="86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5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4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0F1613C-C32C-40F9-89F2-A1A2FEC41446}"/>
              </a:ext>
            </a:extLst>
          </p:cNvPr>
          <p:cNvSpPr/>
          <p:nvPr/>
        </p:nvSpPr>
        <p:spPr>
          <a:xfrm>
            <a:off x="669471" y="2029490"/>
            <a:ext cx="10319658" cy="532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cap="all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Cách dùng lực kế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="" xmlns:a16="http://schemas.microsoft.com/office/drawing/2014/main" id="{2585489A-8956-4231-9777-13A9475C1D7D}"/>
              </a:ext>
            </a:extLst>
          </p:cNvPr>
          <p:cNvSpPr/>
          <p:nvPr/>
        </p:nvSpPr>
        <p:spPr>
          <a:xfrm>
            <a:off x="2166532" y="2841884"/>
            <a:ext cx="4604957" cy="551226"/>
          </a:xfrm>
          <a:custGeom>
            <a:avLst/>
            <a:gdLst>
              <a:gd name="connsiteX0" fmla="*/ 93133 w 558785"/>
              <a:gd name="connsiteY0" fmla="*/ 0 h 4897334"/>
              <a:gd name="connsiteX1" fmla="*/ 465652 w 558785"/>
              <a:gd name="connsiteY1" fmla="*/ 0 h 4897334"/>
              <a:gd name="connsiteX2" fmla="*/ 558785 w 558785"/>
              <a:gd name="connsiteY2" fmla="*/ 93133 h 4897334"/>
              <a:gd name="connsiteX3" fmla="*/ 558785 w 558785"/>
              <a:gd name="connsiteY3" fmla="*/ 4897334 h 4897334"/>
              <a:gd name="connsiteX4" fmla="*/ 558785 w 558785"/>
              <a:gd name="connsiteY4" fmla="*/ 4897334 h 4897334"/>
              <a:gd name="connsiteX5" fmla="*/ 0 w 558785"/>
              <a:gd name="connsiteY5" fmla="*/ 4897334 h 4897334"/>
              <a:gd name="connsiteX6" fmla="*/ 0 w 558785"/>
              <a:gd name="connsiteY6" fmla="*/ 4897334 h 4897334"/>
              <a:gd name="connsiteX7" fmla="*/ 0 w 558785"/>
              <a:gd name="connsiteY7" fmla="*/ 93133 h 4897334"/>
              <a:gd name="connsiteX8" fmla="*/ 93133 w 558785"/>
              <a:gd name="connsiteY8" fmla="*/ 0 h 4897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8785" h="4897334">
                <a:moveTo>
                  <a:pt x="558785" y="816244"/>
                </a:moveTo>
                <a:lnTo>
                  <a:pt x="558785" y="4081090"/>
                </a:lnTo>
                <a:cubicBezTo>
                  <a:pt x="558785" y="4531887"/>
                  <a:pt x="554027" y="4897330"/>
                  <a:pt x="548158" y="4897330"/>
                </a:cubicBezTo>
                <a:lnTo>
                  <a:pt x="0" y="4897330"/>
                </a:lnTo>
                <a:lnTo>
                  <a:pt x="0" y="4897330"/>
                </a:lnTo>
                <a:lnTo>
                  <a:pt x="0" y="4"/>
                </a:lnTo>
                <a:lnTo>
                  <a:pt x="0" y="4"/>
                </a:lnTo>
                <a:lnTo>
                  <a:pt x="548158" y="4"/>
                </a:lnTo>
                <a:cubicBezTo>
                  <a:pt x="554027" y="4"/>
                  <a:pt x="558785" y="365447"/>
                  <a:pt x="558785" y="816244"/>
                </a:cubicBezTo>
                <a:close/>
              </a:path>
            </a:pathLst>
          </a:custGeom>
        </p:spPr>
        <p:style>
          <a:ln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51103" rIns="274928" bIns="151104" numCol="1" spcCol="1270" anchor="ctr" anchorCtr="0">
            <a:noAutofit/>
          </a:bodyPr>
          <a:lstStyle/>
          <a:p>
            <a:pPr marL="228600" lvl="1" indent="-228600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GB" sz="2200" kern="1200">
                <a:latin typeface="UTM Avo" panose="02040603050506020204" pitchFamily="18" charset="0"/>
              </a:rPr>
              <a:t>Ước lượng độ lớn của lực.</a:t>
            </a:r>
            <a:endParaRPr lang="en-US" sz="2200" kern="1200">
              <a:latin typeface="UTM Avo" panose="02040603050506020204" pitchFamily="18" charset="0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="" xmlns:a16="http://schemas.microsoft.com/office/drawing/2014/main" id="{8F960381-B842-4406-B0D1-CF4A7EB55D00}"/>
              </a:ext>
            </a:extLst>
          </p:cNvPr>
          <p:cNvSpPr/>
          <p:nvPr/>
        </p:nvSpPr>
        <p:spPr>
          <a:xfrm>
            <a:off x="707572" y="2841388"/>
            <a:ext cx="1458958" cy="551723"/>
          </a:xfrm>
          <a:custGeom>
            <a:avLst/>
            <a:gdLst>
              <a:gd name="connsiteX0" fmla="*/ 0 w 2754750"/>
              <a:gd name="connsiteY0" fmla="*/ 116416 h 698481"/>
              <a:gd name="connsiteX1" fmla="*/ 116416 w 2754750"/>
              <a:gd name="connsiteY1" fmla="*/ 0 h 698481"/>
              <a:gd name="connsiteX2" fmla="*/ 2638334 w 2754750"/>
              <a:gd name="connsiteY2" fmla="*/ 0 h 698481"/>
              <a:gd name="connsiteX3" fmla="*/ 2754750 w 2754750"/>
              <a:gd name="connsiteY3" fmla="*/ 116416 h 698481"/>
              <a:gd name="connsiteX4" fmla="*/ 2754750 w 2754750"/>
              <a:gd name="connsiteY4" fmla="*/ 582065 h 698481"/>
              <a:gd name="connsiteX5" fmla="*/ 2638334 w 2754750"/>
              <a:gd name="connsiteY5" fmla="*/ 698481 h 698481"/>
              <a:gd name="connsiteX6" fmla="*/ 116416 w 2754750"/>
              <a:gd name="connsiteY6" fmla="*/ 698481 h 698481"/>
              <a:gd name="connsiteX7" fmla="*/ 0 w 2754750"/>
              <a:gd name="connsiteY7" fmla="*/ 582065 h 698481"/>
              <a:gd name="connsiteX8" fmla="*/ 0 w 2754750"/>
              <a:gd name="connsiteY8" fmla="*/ 116416 h 698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54750" h="698481">
                <a:moveTo>
                  <a:pt x="0" y="116416"/>
                </a:moveTo>
                <a:cubicBezTo>
                  <a:pt x="0" y="52121"/>
                  <a:pt x="52121" y="0"/>
                  <a:pt x="116416" y="0"/>
                </a:cubicBezTo>
                <a:lnTo>
                  <a:pt x="2638334" y="0"/>
                </a:lnTo>
                <a:cubicBezTo>
                  <a:pt x="2702629" y="0"/>
                  <a:pt x="2754750" y="52121"/>
                  <a:pt x="2754750" y="116416"/>
                </a:cubicBezTo>
                <a:lnTo>
                  <a:pt x="2754750" y="582065"/>
                </a:lnTo>
                <a:cubicBezTo>
                  <a:pt x="2754750" y="646360"/>
                  <a:pt x="2702629" y="698481"/>
                  <a:pt x="2638334" y="698481"/>
                </a:cubicBezTo>
                <a:lnTo>
                  <a:pt x="116416" y="698481"/>
                </a:lnTo>
                <a:cubicBezTo>
                  <a:pt x="52121" y="698481"/>
                  <a:pt x="0" y="646360"/>
                  <a:pt x="0" y="582065"/>
                </a:cubicBezTo>
                <a:lnTo>
                  <a:pt x="0" y="116416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17917" tIns="76007" rIns="117917" bIns="76007" numCol="1" spcCol="1270" anchor="ctr" anchorCtr="0">
            <a:noAutofit/>
          </a:bodyPr>
          <a:lstStyle/>
          <a:p>
            <a:pPr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200" b="1" kern="1200">
                <a:latin typeface="UTM Avo" panose="02040603050506020204" pitchFamily="18" charset="0"/>
              </a:rPr>
              <a:t>Bước 1</a:t>
            </a:r>
            <a:endParaRPr lang="en-US" sz="2200" b="1" kern="1200">
              <a:latin typeface="UTM Avo" panose="02040603050506020204" pitchFamily="18" charset="0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="" xmlns:a16="http://schemas.microsoft.com/office/drawing/2014/main" id="{D3670481-B493-4DE6-A986-E0D0CEACF304}"/>
              </a:ext>
            </a:extLst>
          </p:cNvPr>
          <p:cNvSpPr/>
          <p:nvPr/>
        </p:nvSpPr>
        <p:spPr>
          <a:xfrm>
            <a:off x="2166532" y="3565368"/>
            <a:ext cx="4604957" cy="551226"/>
          </a:xfrm>
          <a:custGeom>
            <a:avLst/>
            <a:gdLst>
              <a:gd name="connsiteX0" fmla="*/ 93133 w 558785"/>
              <a:gd name="connsiteY0" fmla="*/ 0 h 4897334"/>
              <a:gd name="connsiteX1" fmla="*/ 465652 w 558785"/>
              <a:gd name="connsiteY1" fmla="*/ 0 h 4897334"/>
              <a:gd name="connsiteX2" fmla="*/ 558785 w 558785"/>
              <a:gd name="connsiteY2" fmla="*/ 93133 h 4897334"/>
              <a:gd name="connsiteX3" fmla="*/ 558785 w 558785"/>
              <a:gd name="connsiteY3" fmla="*/ 4897334 h 4897334"/>
              <a:gd name="connsiteX4" fmla="*/ 558785 w 558785"/>
              <a:gd name="connsiteY4" fmla="*/ 4897334 h 4897334"/>
              <a:gd name="connsiteX5" fmla="*/ 0 w 558785"/>
              <a:gd name="connsiteY5" fmla="*/ 4897334 h 4897334"/>
              <a:gd name="connsiteX6" fmla="*/ 0 w 558785"/>
              <a:gd name="connsiteY6" fmla="*/ 4897334 h 4897334"/>
              <a:gd name="connsiteX7" fmla="*/ 0 w 558785"/>
              <a:gd name="connsiteY7" fmla="*/ 93133 h 4897334"/>
              <a:gd name="connsiteX8" fmla="*/ 93133 w 558785"/>
              <a:gd name="connsiteY8" fmla="*/ 0 h 4897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8785" h="4897334">
                <a:moveTo>
                  <a:pt x="558785" y="816244"/>
                </a:moveTo>
                <a:lnTo>
                  <a:pt x="558785" y="4081090"/>
                </a:lnTo>
                <a:cubicBezTo>
                  <a:pt x="558785" y="4531887"/>
                  <a:pt x="554027" y="4897330"/>
                  <a:pt x="548158" y="4897330"/>
                </a:cubicBezTo>
                <a:lnTo>
                  <a:pt x="0" y="4897330"/>
                </a:lnTo>
                <a:lnTo>
                  <a:pt x="0" y="4897330"/>
                </a:lnTo>
                <a:lnTo>
                  <a:pt x="0" y="4"/>
                </a:lnTo>
                <a:lnTo>
                  <a:pt x="0" y="4"/>
                </a:lnTo>
                <a:lnTo>
                  <a:pt x="548158" y="4"/>
                </a:lnTo>
                <a:cubicBezTo>
                  <a:pt x="554027" y="4"/>
                  <a:pt x="558785" y="365447"/>
                  <a:pt x="558785" y="816244"/>
                </a:cubicBezTo>
                <a:close/>
              </a:path>
            </a:pathLst>
          </a:custGeom>
        </p:spPr>
        <p:style>
          <a:lnRef idx="1">
            <a:schemeClr val="accent4">
              <a:tint val="40000"/>
              <a:alpha val="90000"/>
              <a:hueOff val="-487274"/>
              <a:satOff val="2397"/>
              <a:lumOff val="-148"/>
              <a:alphaOff val="0"/>
            </a:schemeClr>
          </a:lnRef>
          <a:fillRef idx="1">
            <a:schemeClr val="accent4">
              <a:tint val="40000"/>
              <a:alpha val="90000"/>
              <a:hueOff val="-487274"/>
              <a:satOff val="2397"/>
              <a:lumOff val="-148"/>
              <a:alphaOff val="0"/>
            </a:schemeClr>
          </a:fillRef>
          <a:effectRef idx="0">
            <a:schemeClr val="accent4">
              <a:tint val="40000"/>
              <a:alpha val="90000"/>
              <a:hueOff val="-487274"/>
              <a:satOff val="2397"/>
              <a:lumOff val="-148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51103" rIns="274928" bIns="151104" numCol="1" spcCol="1270" anchor="ctr" anchorCtr="0">
            <a:noAutofit/>
          </a:bodyPr>
          <a:lstStyle/>
          <a:p>
            <a:pPr marL="228600" lvl="1" indent="-228600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GB" sz="2200" kern="1200">
                <a:latin typeface="UTM Avo" panose="02040603050506020204" pitchFamily="18" charset="0"/>
              </a:rPr>
              <a:t>Chọn lực kế thích hợp.</a:t>
            </a:r>
            <a:endParaRPr lang="en-US" sz="2200" kern="1200">
              <a:latin typeface="UTM Avo" panose="02040603050506020204" pitchFamily="18" charset="0"/>
            </a:endParaRPr>
          </a:p>
        </p:txBody>
      </p:sp>
      <p:sp>
        <p:nvSpPr>
          <p:cNvPr id="13" name="Freeform 8">
            <a:extLst>
              <a:ext uri="{FF2B5EF4-FFF2-40B4-BE49-F238E27FC236}">
                <a16:creationId xmlns="" xmlns:a16="http://schemas.microsoft.com/office/drawing/2014/main" id="{AF71EF24-BDDF-41A7-86E7-8234BD1D8DD5}"/>
              </a:ext>
            </a:extLst>
          </p:cNvPr>
          <p:cNvSpPr/>
          <p:nvPr/>
        </p:nvSpPr>
        <p:spPr>
          <a:xfrm>
            <a:off x="707572" y="3496464"/>
            <a:ext cx="1458959" cy="689032"/>
          </a:xfrm>
          <a:custGeom>
            <a:avLst/>
            <a:gdLst>
              <a:gd name="connsiteX0" fmla="*/ 0 w 2754750"/>
              <a:gd name="connsiteY0" fmla="*/ 116416 h 698481"/>
              <a:gd name="connsiteX1" fmla="*/ 116416 w 2754750"/>
              <a:gd name="connsiteY1" fmla="*/ 0 h 698481"/>
              <a:gd name="connsiteX2" fmla="*/ 2638334 w 2754750"/>
              <a:gd name="connsiteY2" fmla="*/ 0 h 698481"/>
              <a:gd name="connsiteX3" fmla="*/ 2754750 w 2754750"/>
              <a:gd name="connsiteY3" fmla="*/ 116416 h 698481"/>
              <a:gd name="connsiteX4" fmla="*/ 2754750 w 2754750"/>
              <a:gd name="connsiteY4" fmla="*/ 582065 h 698481"/>
              <a:gd name="connsiteX5" fmla="*/ 2638334 w 2754750"/>
              <a:gd name="connsiteY5" fmla="*/ 698481 h 698481"/>
              <a:gd name="connsiteX6" fmla="*/ 116416 w 2754750"/>
              <a:gd name="connsiteY6" fmla="*/ 698481 h 698481"/>
              <a:gd name="connsiteX7" fmla="*/ 0 w 2754750"/>
              <a:gd name="connsiteY7" fmla="*/ 582065 h 698481"/>
              <a:gd name="connsiteX8" fmla="*/ 0 w 2754750"/>
              <a:gd name="connsiteY8" fmla="*/ 116416 h 698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54750" h="698481">
                <a:moveTo>
                  <a:pt x="0" y="116416"/>
                </a:moveTo>
                <a:cubicBezTo>
                  <a:pt x="0" y="52121"/>
                  <a:pt x="52121" y="0"/>
                  <a:pt x="116416" y="0"/>
                </a:cubicBezTo>
                <a:lnTo>
                  <a:pt x="2638334" y="0"/>
                </a:lnTo>
                <a:cubicBezTo>
                  <a:pt x="2702629" y="0"/>
                  <a:pt x="2754750" y="52121"/>
                  <a:pt x="2754750" y="116416"/>
                </a:cubicBezTo>
                <a:lnTo>
                  <a:pt x="2754750" y="582065"/>
                </a:lnTo>
                <a:cubicBezTo>
                  <a:pt x="2754750" y="646360"/>
                  <a:pt x="2702629" y="698481"/>
                  <a:pt x="2638334" y="698481"/>
                </a:cubicBezTo>
                <a:lnTo>
                  <a:pt x="116416" y="698481"/>
                </a:lnTo>
                <a:cubicBezTo>
                  <a:pt x="52121" y="698481"/>
                  <a:pt x="0" y="646360"/>
                  <a:pt x="0" y="582065"/>
                </a:cubicBezTo>
                <a:lnTo>
                  <a:pt x="0" y="116416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4">
              <a:hueOff val="-615767"/>
              <a:satOff val="2825"/>
              <a:lumOff val="-1716"/>
              <a:alphaOff val="0"/>
            </a:schemeClr>
          </a:fillRef>
          <a:effectRef idx="1">
            <a:schemeClr val="accent4">
              <a:hueOff val="-615767"/>
              <a:satOff val="2825"/>
              <a:lumOff val="-1716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17917" tIns="76007" rIns="117917" bIns="76007" numCol="1" spcCol="1270" anchor="ctr" anchorCtr="0">
            <a:noAutofit/>
          </a:bodyPr>
          <a:lstStyle/>
          <a:p>
            <a:pPr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200" b="1" kern="1200">
                <a:latin typeface="UTM Avo" panose="02040603050506020204" pitchFamily="18" charset="0"/>
              </a:rPr>
              <a:t>Bước 2</a:t>
            </a:r>
            <a:endParaRPr lang="en-US" sz="2200" b="1" kern="1200">
              <a:latin typeface="UTM Avo" panose="02040603050506020204" pitchFamily="18" charset="0"/>
            </a:endParaRPr>
          </a:p>
        </p:txBody>
      </p:sp>
      <p:sp>
        <p:nvSpPr>
          <p:cNvPr id="14" name="Freeform 9">
            <a:extLst>
              <a:ext uri="{FF2B5EF4-FFF2-40B4-BE49-F238E27FC236}">
                <a16:creationId xmlns="" xmlns:a16="http://schemas.microsoft.com/office/drawing/2014/main" id="{28569655-163F-4A4F-A919-E080FDDBA0A0}"/>
              </a:ext>
            </a:extLst>
          </p:cNvPr>
          <p:cNvSpPr/>
          <p:nvPr/>
        </p:nvSpPr>
        <p:spPr>
          <a:xfrm>
            <a:off x="2166532" y="4288851"/>
            <a:ext cx="4604957" cy="551226"/>
          </a:xfrm>
          <a:custGeom>
            <a:avLst/>
            <a:gdLst>
              <a:gd name="connsiteX0" fmla="*/ 93133 w 558785"/>
              <a:gd name="connsiteY0" fmla="*/ 0 h 4897334"/>
              <a:gd name="connsiteX1" fmla="*/ 465652 w 558785"/>
              <a:gd name="connsiteY1" fmla="*/ 0 h 4897334"/>
              <a:gd name="connsiteX2" fmla="*/ 558785 w 558785"/>
              <a:gd name="connsiteY2" fmla="*/ 93133 h 4897334"/>
              <a:gd name="connsiteX3" fmla="*/ 558785 w 558785"/>
              <a:gd name="connsiteY3" fmla="*/ 4897334 h 4897334"/>
              <a:gd name="connsiteX4" fmla="*/ 558785 w 558785"/>
              <a:gd name="connsiteY4" fmla="*/ 4897334 h 4897334"/>
              <a:gd name="connsiteX5" fmla="*/ 0 w 558785"/>
              <a:gd name="connsiteY5" fmla="*/ 4897334 h 4897334"/>
              <a:gd name="connsiteX6" fmla="*/ 0 w 558785"/>
              <a:gd name="connsiteY6" fmla="*/ 4897334 h 4897334"/>
              <a:gd name="connsiteX7" fmla="*/ 0 w 558785"/>
              <a:gd name="connsiteY7" fmla="*/ 93133 h 4897334"/>
              <a:gd name="connsiteX8" fmla="*/ 93133 w 558785"/>
              <a:gd name="connsiteY8" fmla="*/ 0 h 4897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8785" h="4897334">
                <a:moveTo>
                  <a:pt x="558785" y="816244"/>
                </a:moveTo>
                <a:lnTo>
                  <a:pt x="558785" y="4081090"/>
                </a:lnTo>
                <a:cubicBezTo>
                  <a:pt x="558785" y="4531887"/>
                  <a:pt x="554027" y="4897330"/>
                  <a:pt x="548158" y="4897330"/>
                </a:cubicBezTo>
                <a:lnTo>
                  <a:pt x="0" y="4897330"/>
                </a:lnTo>
                <a:lnTo>
                  <a:pt x="0" y="4897330"/>
                </a:lnTo>
                <a:lnTo>
                  <a:pt x="0" y="4"/>
                </a:lnTo>
                <a:lnTo>
                  <a:pt x="0" y="4"/>
                </a:lnTo>
                <a:lnTo>
                  <a:pt x="548158" y="4"/>
                </a:lnTo>
                <a:cubicBezTo>
                  <a:pt x="554027" y="4"/>
                  <a:pt x="558785" y="365447"/>
                  <a:pt x="558785" y="816244"/>
                </a:cubicBezTo>
                <a:close/>
              </a:path>
            </a:pathLst>
          </a:custGeom>
        </p:spPr>
        <p:style>
          <a:lnRef idx="1">
            <a:schemeClr val="accent4">
              <a:tint val="40000"/>
              <a:alpha val="90000"/>
              <a:hueOff val="-974547"/>
              <a:satOff val="4793"/>
              <a:lumOff val="-296"/>
              <a:alphaOff val="0"/>
            </a:schemeClr>
          </a:lnRef>
          <a:fillRef idx="1">
            <a:schemeClr val="accent4">
              <a:tint val="40000"/>
              <a:alpha val="90000"/>
              <a:hueOff val="-974547"/>
              <a:satOff val="4793"/>
              <a:lumOff val="-296"/>
              <a:alphaOff val="0"/>
            </a:schemeClr>
          </a:fillRef>
          <a:effectRef idx="0">
            <a:schemeClr val="accent4">
              <a:tint val="40000"/>
              <a:alpha val="90000"/>
              <a:hueOff val="-974547"/>
              <a:satOff val="4793"/>
              <a:lumOff val="-296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51103" rIns="274928" bIns="151104" numCol="1" spcCol="1270" anchor="ctr" anchorCtr="0">
            <a:noAutofit/>
          </a:bodyPr>
          <a:lstStyle/>
          <a:p>
            <a:pPr marL="228600" lvl="1" indent="-228600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GB" sz="2200" kern="1200">
                <a:latin typeface="UTM Avo" panose="02040603050506020204" pitchFamily="18" charset="0"/>
              </a:rPr>
              <a:t>Điều chỉnh lực kế về số 0.</a:t>
            </a:r>
            <a:endParaRPr lang="en-US" sz="2200" kern="1200">
              <a:latin typeface="UTM Avo" panose="02040603050506020204" pitchFamily="18" charset="0"/>
            </a:endParaRPr>
          </a:p>
        </p:txBody>
      </p:sp>
      <p:sp>
        <p:nvSpPr>
          <p:cNvPr id="15" name="Freeform 10">
            <a:extLst>
              <a:ext uri="{FF2B5EF4-FFF2-40B4-BE49-F238E27FC236}">
                <a16:creationId xmlns="" xmlns:a16="http://schemas.microsoft.com/office/drawing/2014/main" id="{59ADF790-62E0-434B-BEF8-BEFBF4FE6A62}"/>
              </a:ext>
            </a:extLst>
          </p:cNvPr>
          <p:cNvSpPr/>
          <p:nvPr/>
        </p:nvSpPr>
        <p:spPr>
          <a:xfrm>
            <a:off x="707571" y="4219948"/>
            <a:ext cx="1458960" cy="689032"/>
          </a:xfrm>
          <a:custGeom>
            <a:avLst/>
            <a:gdLst>
              <a:gd name="connsiteX0" fmla="*/ 0 w 2754750"/>
              <a:gd name="connsiteY0" fmla="*/ 116416 h 698481"/>
              <a:gd name="connsiteX1" fmla="*/ 116416 w 2754750"/>
              <a:gd name="connsiteY1" fmla="*/ 0 h 698481"/>
              <a:gd name="connsiteX2" fmla="*/ 2638334 w 2754750"/>
              <a:gd name="connsiteY2" fmla="*/ 0 h 698481"/>
              <a:gd name="connsiteX3" fmla="*/ 2754750 w 2754750"/>
              <a:gd name="connsiteY3" fmla="*/ 116416 h 698481"/>
              <a:gd name="connsiteX4" fmla="*/ 2754750 w 2754750"/>
              <a:gd name="connsiteY4" fmla="*/ 582065 h 698481"/>
              <a:gd name="connsiteX5" fmla="*/ 2638334 w 2754750"/>
              <a:gd name="connsiteY5" fmla="*/ 698481 h 698481"/>
              <a:gd name="connsiteX6" fmla="*/ 116416 w 2754750"/>
              <a:gd name="connsiteY6" fmla="*/ 698481 h 698481"/>
              <a:gd name="connsiteX7" fmla="*/ 0 w 2754750"/>
              <a:gd name="connsiteY7" fmla="*/ 582065 h 698481"/>
              <a:gd name="connsiteX8" fmla="*/ 0 w 2754750"/>
              <a:gd name="connsiteY8" fmla="*/ 116416 h 698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54750" h="698481">
                <a:moveTo>
                  <a:pt x="0" y="116416"/>
                </a:moveTo>
                <a:cubicBezTo>
                  <a:pt x="0" y="52121"/>
                  <a:pt x="52121" y="0"/>
                  <a:pt x="116416" y="0"/>
                </a:cubicBezTo>
                <a:lnTo>
                  <a:pt x="2638334" y="0"/>
                </a:lnTo>
                <a:cubicBezTo>
                  <a:pt x="2702629" y="0"/>
                  <a:pt x="2754750" y="52121"/>
                  <a:pt x="2754750" y="116416"/>
                </a:cubicBezTo>
                <a:lnTo>
                  <a:pt x="2754750" y="582065"/>
                </a:lnTo>
                <a:cubicBezTo>
                  <a:pt x="2754750" y="646360"/>
                  <a:pt x="2702629" y="698481"/>
                  <a:pt x="2638334" y="698481"/>
                </a:cubicBezTo>
                <a:lnTo>
                  <a:pt x="116416" y="698481"/>
                </a:lnTo>
                <a:cubicBezTo>
                  <a:pt x="52121" y="698481"/>
                  <a:pt x="0" y="646360"/>
                  <a:pt x="0" y="582065"/>
                </a:cubicBezTo>
                <a:lnTo>
                  <a:pt x="0" y="116416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4">
              <a:hueOff val="-1231535"/>
              <a:satOff val="5651"/>
              <a:lumOff val="-3432"/>
              <a:alphaOff val="0"/>
            </a:schemeClr>
          </a:fillRef>
          <a:effectRef idx="1">
            <a:schemeClr val="accent4">
              <a:hueOff val="-1231535"/>
              <a:satOff val="5651"/>
              <a:lumOff val="-3432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17917" tIns="76007" rIns="117917" bIns="76007" numCol="1" spcCol="1270" anchor="ctr" anchorCtr="0">
            <a:noAutofit/>
          </a:bodyPr>
          <a:lstStyle/>
          <a:p>
            <a:pPr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200" b="1" kern="1200">
                <a:latin typeface="UTM Avo" panose="02040603050506020204" pitchFamily="18" charset="0"/>
              </a:rPr>
              <a:t>Bước 3</a:t>
            </a:r>
            <a:endParaRPr lang="en-US" sz="2200" b="1" kern="1200">
              <a:latin typeface="UTM Avo" panose="02040603050506020204" pitchFamily="18" charset="0"/>
            </a:endParaRPr>
          </a:p>
        </p:txBody>
      </p:sp>
      <p:sp>
        <p:nvSpPr>
          <p:cNvPr id="16" name="Freeform 11">
            <a:extLst>
              <a:ext uri="{FF2B5EF4-FFF2-40B4-BE49-F238E27FC236}">
                <a16:creationId xmlns="" xmlns:a16="http://schemas.microsoft.com/office/drawing/2014/main" id="{3366B2A2-6783-44F0-B9A9-6EC9F3A7E348}"/>
              </a:ext>
            </a:extLst>
          </p:cNvPr>
          <p:cNvSpPr/>
          <p:nvPr/>
        </p:nvSpPr>
        <p:spPr>
          <a:xfrm>
            <a:off x="2166532" y="5012334"/>
            <a:ext cx="4604957" cy="551226"/>
          </a:xfrm>
          <a:custGeom>
            <a:avLst/>
            <a:gdLst>
              <a:gd name="connsiteX0" fmla="*/ 93133 w 558785"/>
              <a:gd name="connsiteY0" fmla="*/ 0 h 4897334"/>
              <a:gd name="connsiteX1" fmla="*/ 465652 w 558785"/>
              <a:gd name="connsiteY1" fmla="*/ 0 h 4897334"/>
              <a:gd name="connsiteX2" fmla="*/ 558785 w 558785"/>
              <a:gd name="connsiteY2" fmla="*/ 93133 h 4897334"/>
              <a:gd name="connsiteX3" fmla="*/ 558785 w 558785"/>
              <a:gd name="connsiteY3" fmla="*/ 4897334 h 4897334"/>
              <a:gd name="connsiteX4" fmla="*/ 558785 w 558785"/>
              <a:gd name="connsiteY4" fmla="*/ 4897334 h 4897334"/>
              <a:gd name="connsiteX5" fmla="*/ 0 w 558785"/>
              <a:gd name="connsiteY5" fmla="*/ 4897334 h 4897334"/>
              <a:gd name="connsiteX6" fmla="*/ 0 w 558785"/>
              <a:gd name="connsiteY6" fmla="*/ 4897334 h 4897334"/>
              <a:gd name="connsiteX7" fmla="*/ 0 w 558785"/>
              <a:gd name="connsiteY7" fmla="*/ 93133 h 4897334"/>
              <a:gd name="connsiteX8" fmla="*/ 93133 w 558785"/>
              <a:gd name="connsiteY8" fmla="*/ 0 h 4897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8785" h="4897334">
                <a:moveTo>
                  <a:pt x="558785" y="816244"/>
                </a:moveTo>
                <a:lnTo>
                  <a:pt x="558785" y="4081090"/>
                </a:lnTo>
                <a:cubicBezTo>
                  <a:pt x="558785" y="4531887"/>
                  <a:pt x="554027" y="4897330"/>
                  <a:pt x="548158" y="4897330"/>
                </a:cubicBezTo>
                <a:lnTo>
                  <a:pt x="0" y="4897330"/>
                </a:lnTo>
                <a:lnTo>
                  <a:pt x="0" y="4897330"/>
                </a:lnTo>
                <a:lnTo>
                  <a:pt x="0" y="4"/>
                </a:lnTo>
                <a:lnTo>
                  <a:pt x="0" y="4"/>
                </a:lnTo>
                <a:lnTo>
                  <a:pt x="548158" y="4"/>
                </a:lnTo>
                <a:cubicBezTo>
                  <a:pt x="554027" y="4"/>
                  <a:pt x="558785" y="365447"/>
                  <a:pt x="558785" y="816244"/>
                </a:cubicBezTo>
                <a:close/>
              </a:path>
            </a:pathLst>
          </a:custGeom>
        </p:spPr>
        <p:style>
          <a:lnRef idx="1">
            <a:schemeClr val="accent4">
              <a:tint val="40000"/>
              <a:alpha val="90000"/>
              <a:hueOff val="-1461821"/>
              <a:satOff val="7190"/>
              <a:lumOff val="-444"/>
              <a:alphaOff val="0"/>
            </a:schemeClr>
          </a:lnRef>
          <a:fillRef idx="1">
            <a:schemeClr val="accent4">
              <a:tint val="40000"/>
              <a:alpha val="90000"/>
              <a:hueOff val="-1461821"/>
              <a:satOff val="7190"/>
              <a:lumOff val="-444"/>
              <a:alphaOff val="0"/>
            </a:schemeClr>
          </a:fillRef>
          <a:effectRef idx="0">
            <a:schemeClr val="accent4">
              <a:tint val="40000"/>
              <a:alpha val="90000"/>
              <a:hueOff val="-1461821"/>
              <a:satOff val="7190"/>
              <a:lumOff val="-444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51103" rIns="274928" bIns="151104" numCol="1" spcCol="1270" anchor="ctr" anchorCtr="0">
            <a:noAutofit/>
          </a:bodyPr>
          <a:lstStyle/>
          <a:p>
            <a:pPr marL="228600" lvl="1" indent="-228600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GB" sz="2200" kern="1200">
                <a:latin typeface="UTM Avo" panose="02040603050506020204" pitchFamily="18" charset="0"/>
              </a:rPr>
              <a:t>Móc vật vào lực kế.</a:t>
            </a:r>
            <a:endParaRPr lang="en-US" sz="2200" kern="1200">
              <a:latin typeface="UTM Avo" panose="02040603050506020204" pitchFamily="18" charset="0"/>
            </a:endParaRPr>
          </a:p>
        </p:txBody>
      </p:sp>
      <p:sp>
        <p:nvSpPr>
          <p:cNvPr id="17" name="Freeform 12">
            <a:extLst>
              <a:ext uri="{FF2B5EF4-FFF2-40B4-BE49-F238E27FC236}">
                <a16:creationId xmlns="" xmlns:a16="http://schemas.microsoft.com/office/drawing/2014/main" id="{3BCA64DF-0743-4C9C-800C-4F0F53AF107F}"/>
              </a:ext>
            </a:extLst>
          </p:cNvPr>
          <p:cNvSpPr/>
          <p:nvPr/>
        </p:nvSpPr>
        <p:spPr>
          <a:xfrm>
            <a:off x="707571" y="4943431"/>
            <a:ext cx="1458960" cy="689032"/>
          </a:xfrm>
          <a:custGeom>
            <a:avLst/>
            <a:gdLst>
              <a:gd name="connsiteX0" fmla="*/ 0 w 2754750"/>
              <a:gd name="connsiteY0" fmla="*/ 116416 h 698481"/>
              <a:gd name="connsiteX1" fmla="*/ 116416 w 2754750"/>
              <a:gd name="connsiteY1" fmla="*/ 0 h 698481"/>
              <a:gd name="connsiteX2" fmla="*/ 2638334 w 2754750"/>
              <a:gd name="connsiteY2" fmla="*/ 0 h 698481"/>
              <a:gd name="connsiteX3" fmla="*/ 2754750 w 2754750"/>
              <a:gd name="connsiteY3" fmla="*/ 116416 h 698481"/>
              <a:gd name="connsiteX4" fmla="*/ 2754750 w 2754750"/>
              <a:gd name="connsiteY4" fmla="*/ 582065 h 698481"/>
              <a:gd name="connsiteX5" fmla="*/ 2638334 w 2754750"/>
              <a:gd name="connsiteY5" fmla="*/ 698481 h 698481"/>
              <a:gd name="connsiteX6" fmla="*/ 116416 w 2754750"/>
              <a:gd name="connsiteY6" fmla="*/ 698481 h 698481"/>
              <a:gd name="connsiteX7" fmla="*/ 0 w 2754750"/>
              <a:gd name="connsiteY7" fmla="*/ 582065 h 698481"/>
              <a:gd name="connsiteX8" fmla="*/ 0 w 2754750"/>
              <a:gd name="connsiteY8" fmla="*/ 116416 h 698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54750" h="698481">
                <a:moveTo>
                  <a:pt x="0" y="116416"/>
                </a:moveTo>
                <a:cubicBezTo>
                  <a:pt x="0" y="52121"/>
                  <a:pt x="52121" y="0"/>
                  <a:pt x="116416" y="0"/>
                </a:cubicBezTo>
                <a:lnTo>
                  <a:pt x="2638334" y="0"/>
                </a:lnTo>
                <a:cubicBezTo>
                  <a:pt x="2702629" y="0"/>
                  <a:pt x="2754750" y="52121"/>
                  <a:pt x="2754750" y="116416"/>
                </a:cubicBezTo>
                <a:lnTo>
                  <a:pt x="2754750" y="582065"/>
                </a:lnTo>
                <a:cubicBezTo>
                  <a:pt x="2754750" y="646360"/>
                  <a:pt x="2702629" y="698481"/>
                  <a:pt x="2638334" y="698481"/>
                </a:cubicBezTo>
                <a:lnTo>
                  <a:pt x="116416" y="698481"/>
                </a:lnTo>
                <a:cubicBezTo>
                  <a:pt x="52121" y="698481"/>
                  <a:pt x="0" y="646360"/>
                  <a:pt x="0" y="582065"/>
                </a:cubicBezTo>
                <a:lnTo>
                  <a:pt x="0" y="116416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4">
              <a:hueOff val="-1847302"/>
              <a:satOff val="8476"/>
              <a:lumOff val="-5147"/>
              <a:alphaOff val="0"/>
            </a:schemeClr>
          </a:fillRef>
          <a:effectRef idx="1">
            <a:schemeClr val="accent4">
              <a:hueOff val="-1847302"/>
              <a:satOff val="8476"/>
              <a:lumOff val="-5147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17917" tIns="76007" rIns="117917" bIns="76007" numCol="1" spcCol="1270" anchor="ctr" anchorCtr="0">
            <a:noAutofit/>
          </a:bodyPr>
          <a:lstStyle/>
          <a:p>
            <a:pPr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200" b="1" kern="1200">
                <a:latin typeface="UTM Avo" panose="02040603050506020204" pitchFamily="18" charset="0"/>
              </a:rPr>
              <a:t>Bước 4</a:t>
            </a:r>
            <a:endParaRPr lang="en-US" sz="2200" b="1" kern="1200">
              <a:latin typeface="UTM Avo" panose="02040603050506020204" pitchFamily="18" charset="0"/>
            </a:endParaRPr>
          </a:p>
        </p:txBody>
      </p:sp>
      <p:sp>
        <p:nvSpPr>
          <p:cNvPr id="18" name="Freeform 13">
            <a:extLst>
              <a:ext uri="{FF2B5EF4-FFF2-40B4-BE49-F238E27FC236}">
                <a16:creationId xmlns="" xmlns:a16="http://schemas.microsoft.com/office/drawing/2014/main" id="{27EC227F-DEE5-4F6D-B9DC-6348EE969B40}"/>
              </a:ext>
            </a:extLst>
          </p:cNvPr>
          <p:cNvSpPr/>
          <p:nvPr/>
        </p:nvSpPr>
        <p:spPr>
          <a:xfrm>
            <a:off x="2166532" y="5735818"/>
            <a:ext cx="4604957" cy="551226"/>
          </a:xfrm>
          <a:custGeom>
            <a:avLst/>
            <a:gdLst>
              <a:gd name="connsiteX0" fmla="*/ 93133 w 558785"/>
              <a:gd name="connsiteY0" fmla="*/ 0 h 4897334"/>
              <a:gd name="connsiteX1" fmla="*/ 465652 w 558785"/>
              <a:gd name="connsiteY1" fmla="*/ 0 h 4897334"/>
              <a:gd name="connsiteX2" fmla="*/ 558785 w 558785"/>
              <a:gd name="connsiteY2" fmla="*/ 93133 h 4897334"/>
              <a:gd name="connsiteX3" fmla="*/ 558785 w 558785"/>
              <a:gd name="connsiteY3" fmla="*/ 4897334 h 4897334"/>
              <a:gd name="connsiteX4" fmla="*/ 558785 w 558785"/>
              <a:gd name="connsiteY4" fmla="*/ 4897334 h 4897334"/>
              <a:gd name="connsiteX5" fmla="*/ 0 w 558785"/>
              <a:gd name="connsiteY5" fmla="*/ 4897334 h 4897334"/>
              <a:gd name="connsiteX6" fmla="*/ 0 w 558785"/>
              <a:gd name="connsiteY6" fmla="*/ 4897334 h 4897334"/>
              <a:gd name="connsiteX7" fmla="*/ 0 w 558785"/>
              <a:gd name="connsiteY7" fmla="*/ 93133 h 4897334"/>
              <a:gd name="connsiteX8" fmla="*/ 93133 w 558785"/>
              <a:gd name="connsiteY8" fmla="*/ 0 h 4897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8785" h="4897334">
                <a:moveTo>
                  <a:pt x="558785" y="816244"/>
                </a:moveTo>
                <a:lnTo>
                  <a:pt x="558785" y="4081090"/>
                </a:lnTo>
                <a:cubicBezTo>
                  <a:pt x="558785" y="4531887"/>
                  <a:pt x="554027" y="4897330"/>
                  <a:pt x="548158" y="4897330"/>
                </a:cubicBezTo>
                <a:lnTo>
                  <a:pt x="0" y="4897330"/>
                </a:lnTo>
                <a:lnTo>
                  <a:pt x="0" y="4897330"/>
                </a:lnTo>
                <a:lnTo>
                  <a:pt x="0" y="4"/>
                </a:lnTo>
                <a:lnTo>
                  <a:pt x="0" y="4"/>
                </a:lnTo>
                <a:lnTo>
                  <a:pt x="548158" y="4"/>
                </a:lnTo>
                <a:cubicBezTo>
                  <a:pt x="554027" y="4"/>
                  <a:pt x="558785" y="365447"/>
                  <a:pt x="558785" y="816244"/>
                </a:cubicBezTo>
                <a:close/>
              </a:path>
            </a:pathLst>
          </a:custGeom>
        </p:spPr>
        <p:style>
          <a:lnRef idx="1">
            <a:schemeClr val="accent4">
              <a:tint val="40000"/>
              <a:alpha val="90000"/>
              <a:hueOff val="-1949094"/>
              <a:satOff val="9586"/>
              <a:lumOff val="-592"/>
              <a:alphaOff val="0"/>
            </a:schemeClr>
          </a:lnRef>
          <a:fillRef idx="1">
            <a:schemeClr val="accent4">
              <a:tint val="40000"/>
              <a:alpha val="90000"/>
              <a:hueOff val="-1949094"/>
              <a:satOff val="9586"/>
              <a:lumOff val="-592"/>
              <a:alphaOff val="0"/>
            </a:schemeClr>
          </a:fillRef>
          <a:effectRef idx="0">
            <a:schemeClr val="accent4">
              <a:tint val="40000"/>
              <a:alpha val="90000"/>
              <a:hueOff val="-1949094"/>
              <a:satOff val="9586"/>
              <a:lumOff val="-592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51103" rIns="274928" bIns="151104" numCol="1" spcCol="1270" anchor="ctr" anchorCtr="0">
            <a:noAutofit/>
          </a:bodyPr>
          <a:lstStyle/>
          <a:p>
            <a:pPr marL="228600" lvl="1" indent="-228600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GB" sz="2200" kern="1200" dirty="0" err="1">
                <a:latin typeface="UTM Avo" panose="02040603050506020204" pitchFamily="18" charset="0"/>
              </a:rPr>
              <a:t>Đọc</a:t>
            </a:r>
            <a:r>
              <a:rPr lang="en-GB" sz="2200" kern="1200" dirty="0">
                <a:latin typeface="UTM Avo" panose="02040603050506020204" pitchFamily="18" charset="0"/>
              </a:rPr>
              <a:t> </a:t>
            </a:r>
            <a:r>
              <a:rPr lang="en-GB" sz="2200" kern="1200" dirty="0" err="1">
                <a:latin typeface="UTM Avo" panose="02040603050506020204" pitchFamily="18" charset="0"/>
              </a:rPr>
              <a:t>và</a:t>
            </a:r>
            <a:r>
              <a:rPr lang="en-GB" sz="2200" kern="1200" dirty="0">
                <a:latin typeface="UTM Avo" panose="02040603050506020204" pitchFamily="18" charset="0"/>
              </a:rPr>
              <a:t> </a:t>
            </a:r>
            <a:r>
              <a:rPr lang="en-GB" sz="2200" kern="1200" dirty="0" err="1">
                <a:latin typeface="UTM Avo" panose="02040603050506020204" pitchFamily="18" charset="0"/>
              </a:rPr>
              <a:t>ghi</a:t>
            </a:r>
            <a:r>
              <a:rPr lang="en-GB" sz="2200" kern="1200" dirty="0">
                <a:latin typeface="UTM Avo" panose="02040603050506020204" pitchFamily="18" charset="0"/>
              </a:rPr>
              <a:t> </a:t>
            </a:r>
            <a:r>
              <a:rPr lang="en-GB" sz="2200" kern="1200" dirty="0" err="1">
                <a:latin typeface="UTM Avo" panose="02040603050506020204" pitchFamily="18" charset="0"/>
              </a:rPr>
              <a:t>kết</a:t>
            </a:r>
            <a:r>
              <a:rPr lang="en-GB" sz="2200" kern="1200" dirty="0">
                <a:latin typeface="UTM Avo" panose="02040603050506020204" pitchFamily="18" charset="0"/>
              </a:rPr>
              <a:t> </a:t>
            </a:r>
            <a:r>
              <a:rPr lang="en-GB" sz="2200" kern="1200" dirty="0" err="1">
                <a:latin typeface="UTM Avo" panose="02040603050506020204" pitchFamily="18" charset="0"/>
              </a:rPr>
              <a:t>quả</a:t>
            </a:r>
            <a:r>
              <a:rPr lang="en-GB" sz="2200" kern="1200" dirty="0">
                <a:latin typeface="UTM Avo" panose="02040603050506020204" pitchFamily="18" charset="0"/>
              </a:rPr>
              <a:t> </a:t>
            </a:r>
            <a:r>
              <a:rPr lang="en-GB" sz="2200" kern="1200" dirty="0" err="1">
                <a:latin typeface="UTM Avo" panose="02040603050506020204" pitchFamily="18" charset="0"/>
              </a:rPr>
              <a:t>đo</a:t>
            </a:r>
            <a:r>
              <a:rPr lang="en-GB" sz="2200" kern="1200" dirty="0">
                <a:latin typeface="UTM Avo" panose="02040603050506020204" pitchFamily="18" charset="0"/>
              </a:rPr>
              <a:t>.</a:t>
            </a:r>
            <a:endParaRPr lang="en-US" sz="2200" kern="1200" dirty="0">
              <a:latin typeface="UTM Avo" panose="02040603050506020204" pitchFamily="18" charset="0"/>
            </a:endParaRPr>
          </a:p>
        </p:txBody>
      </p:sp>
      <p:sp>
        <p:nvSpPr>
          <p:cNvPr id="19" name="Freeform 14">
            <a:extLst>
              <a:ext uri="{FF2B5EF4-FFF2-40B4-BE49-F238E27FC236}">
                <a16:creationId xmlns="" xmlns:a16="http://schemas.microsoft.com/office/drawing/2014/main" id="{6FAF2E8D-9F66-408E-AEAB-3EB00524FAB8}"/>
              </a:ext>
            </a:extLst>
          </p:cNvPr>
          <p:cNvSpPr/>
          <p:nvPr/>
        </p:nvSpPr>
        <p:spPr>
          <a:xfrm>
            <a:off x="707571" y="5666915"/>
            <a:ext cx="1458960" cy="689032"/>
          </a:xfrm>
          <a:custGeom>
            <a:avLst/>
            <a:gdLst>
              <a:gd name="connsiteX0" fmla="*/ 0 w 2754750"/>
              <a:gd name="connsiteY0" fmla="*/ 116416 h 698481"/>
              <a:gd name="connsiteX1" fmla="*/ 116416 w 2754750"/>
              <a:gd name="connsiteY1" fmla="*/ 0 h 698481"/>
              <a:gd name="connsiteX2" fmla="*/ 2638334 w 2754750"/>
              <a:gd name="connsiteY2" fmla="*/ 0 h 698481"/>
              <a:gd name="connsiteX3" fmla="*/ 2754750 w 2754750"/>
              <a:gd name="connsiteY3" fmla="*/ 116416 h 698481"/>
              <a:gd name="connsiteX4" fmla="*/ 2754750 w 2754750"/>
              <a:gd name="connsiteY4" fmla="*/ 582065 h 698481"/>
              <a:gd name="connsiteX5" fmla="*/ 2638334 w 2754750"/>
              <a:gd name="connsiteY5" fmla="*/ 698481 h 698481"/>
              <a:gd name="connsiteX6" fmla="*/ 116416 w 2754750"/>
              <a:gd name="connsiteY6" fmla="*/ 698481 h 698481"/>
              <a:gd name="connsiteX7" fmla="*/ 0 w 2754750"/>
              <a:gd name="connsiteY7" fmla="*/ 582065 h 698481"/>
              <a:gd name="connsiteX8" fmla="*/ 0 w 2754750"/>
              <a:gd name="connsiteY8" fmla="*/ 116416 h 698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54750" h="698481">
                <a:moveTo>
                  <a:pt x="0" y="116416"/>
                </a:moveTo>
                <a:cubicBezTo>
                  <a:pt x="0" y="52121"/>
                  <a:pt x="52121" y="0"/>
                  <a:pt x="116416" y="0"/>
                </a:cubicBezTo>
                <a:lnTo>
                  <a:pt x="2638334" y="0"/>
                </a:lnTo>
                <a:cubicBezTo>
                  <a:pt x="2702629" y="0"/>
                  <a:pt x="2754750" y="52121"/>
                  <a:pt x="2754750" y="116416"/>
                </a:cubicBezTo>
                <a:lnTo>
                  <a:pt x="2754750" y="582065"/>
                </a:lnTo>
                <a:cubicBezTo>
                  <a:pt x="2754750" y="646360"/>
                  <a:pt x="2702629" y="698481"/>
                  <a:pt x="2638334" y="698481"/>
                </a:cubicBezTo>
                <a:lnTo>
                  <a:pt x="116416" y="698481"/>
                </a:lnTo>
                <a:cubicBezTo>
                  <a:pt x="52121" y="698481"/>
                  <a:pt x="0" y="646360"/>
                  <a:pt x="0" y="582065"/>
                </a:cubicBezTo>
                <a:lnTo>
                  <a:pt x="0" y="116416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4">
              <a:hueOff val="-2463070"/>
              <a:satOff val="11301"/>
              <a:lumOff val="-6863"/>
              <a:alphaOff val="0"/>
            </a:schemeClr>
          </a:fillRef>
          <a:effectRef idx="1">
            <a:schemeClr val="accent4">
              <a:hueOff val="-2463070"/>
              <a:satOff val="11301"/>
              <a:lumOff val="-6863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17917" tIns="76007" rIns="117917" bIns="76007" numCol="1" spcCol="1270" anchor="ctr" anchorCtr="0">
            <a:noAutofit/>
          </a:bodyPr>
          <a:lstStyle/>
          <a:p>
            <a:pPr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200" b="1" kern="1200">
                <a:latin typeface="UTM Avo" panose="02040603050506020204" pitchFamily="18" charset="0"/>
              </a:rPr>
              <a:t>Bước 5</a:t>
            </a:r>
            <a:endParaRPr lang="en-US" sz="2200" b="1" kern="1200">
              <a:latin typeface="UTM Avo" panose="02040603050506020204" pitchFamily="18" charset="0"/>
            </a:endParaRPr>
          </a:p>
        </p:txBody>
      </p:sp>
      <p:pic>
        <p:nvPicPr>
          <p:cNvPr id="6146" name="Picture 2" descr="Woman ">
            <a:extLst>
              <a:ext uri="{FF2B5EF4-FFF2-40B4-BE49-F238E27FC236}">
                <a16:creationId xmlns="" xmlns:a16="http://schemas.microsoft.com/office/drawing/2014/main" id="{4B415936-5609-4384-B947-334246F80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293" y="2701672"/>
            <a:ext cx="3575538" cy="357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48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600;p25">
            <a:extLst>
              <a:ext uri="{FF2B5EF4-FFF2-40B4-BE49-F238E27FC236}">
                <a16:creationId xmlns="" xmlns:a16="http://schemas.microsoft.com/office/drawing/2014/main" id="{F858A867-22EE-4AD7-9494-5556E693A1B9}"/>
              </a:ext>
            </a:extLst>
          </p:cNvPr>
          <p:cNvSpPr txBox="1">
            <a:spLocks/>
          </p:cNvSpPr>
          <p:nvPr/>
        </p:nvSpPr>
        <p:spPr>
          <a:xfrm>
            <a:off x="706684" y="1669259"/>
            <a:ext cx="10778632" cy="586146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tabLst>
                <a:tab pos="3581400" algn="l"/>
              </a:tabLst>
            </a:pPr>
            <a:r>
              <a:rPr lang="vi-VN" sz="2800" b="1">
                <a:solidFill>
                  <a:schemeClr val="tx1"/>
                </a:solidFill>
                <a:latin typeface="UTM Avo" panose="02040603050506020204" pitchFamily="18" charset="0"/>
              </a:rPr>
              <a:t>III. BIỂU DIỄN LỰC</a:t>
            </a:r>
            <a:endParaRPr lang="vi-VN" sz="28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0E452C53-64C9-4448-8FCB-56360B72DDCB}"/>
              </a:ext>
            </a:extLst>
          </p:cNvPr>
          <p:cNvSpPr txBox="1">
            <a:spLocks/>
          </p:cNvSpPr>
          <p:nvPr/>
        </p:nvSpPr>
        <p:spPr>
          <a:xfrm>
            <a:off x="706684" y="3232740"/>
            <a:ext cx="6169757" cy="260535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85763" indent="-385763" algn="just">
              <a:lnSpc>
                <a:spcPct val="150000"/>
              </a:lnSpc>
              <a:buFontTx/>
              <a:buAutoNum type="arabicPeriod"/>
              <a:defRPr/>
            </a:pPr>
            <a:r>
              <a:rPr lang="en-US" sz="22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2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thức</a:t>
            </a:r>
            <a:r>
              <a:rPr lang="en-US" sz="22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hiểu</a:t>
            </a:r>
            <a:r>
              <a:rPr lang="en-US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sách</a:t>
            </a:r>
            <a:r>
              <a:rPr lang="en-US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giáo</a:t>
            </a:r>
            <a:r>
              <a:rPr lang="en-US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khoa.</a:t>
            </a:r>
          </a:p>
          <a:p>
            <a:pPr marL="385763" indent="-385763" algn="just">
              <a:lnSpc>
                <a:spcPct val="150000"/>
              </a:lnSpc>
              <a:buFontTx/>
              <a:buAutoNum type="arabicPeriod"/>
              <a:defRPr/>
            </a:pPr>
            <a:r>
              <a:rPr lang="en-US" sz="22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Thời</a:t>
            </a:r>
            <a:r>
              <a:rPr lang="en-US" sz="22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gian</a:t>
            </a:r>
            <a:r>
              <a:rPr lang="en-US" sz="22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r>
              <a:rPr lang="vi-VN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200" dirty="0">
              <a:solidFill>
                <a:sysClr val="windowText" lastClr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385763" indent="-385763" algn="just">
              <a:lnSpc>
                <a:spcPct val="150000"/>
              </a:lnSpc>
              <a:spcBef>
                <a:spcPts val="0"/>
              </a:spcBef>
              <a:buFontTx/>
              <a:buAutoNum type="arabicPeriod"/>
              <a:defRPr/>
            </a:pPr>
            <a:r>
              <a:rPr lang="en-US" sz="22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Nhiệm</a:t>
            </a:r>
            <a:r>
              <a:rPr lang="en-US" sz="22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vụ</a:t>
            </a:r>
            <a:r>
              <a:rPr lang="en-US" sz="22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hiểu</a:t>
            </a:r>
            <a:r>
              <a:rPr lang="en-US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biểu</a:t>
            </a:r>
            <a:r>
              <a:rPr lang="en-US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diễn</a:t>
            </a:r>
            <a:r>
              <a:rPr lang="en-US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lực</a:t>
            </a:r>
            <a:r>
              <a:rPr lang="en-US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đặc</a:t>
            </a:r>
            <a:r>
              <a:rPr lang="en-US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tr</a:t>
            </a:r>
            <a:r>
              <a:rPr lang="vi-VN" sz="2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 </a:t>
            </a:r>
            <a:r>
              <a:rPr lang="en-US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lực</a:t>
            </a:r>
            <a:r>
              <a:rPr lang="en-US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EF9B467-ADA8-417F-A429-965F01F9592A}"/>
              </a:ext>
            </a:extLst>
          </p:cNvPr>
          <p:cNvSpPr/>
          <p:nvPr/>
        </p:nvSpPr>
        <p:spPr>
          <a:xfrm>
            <a:off x="1769129" y="2513240"/>
            <a:ext cx="335700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</a:t>
            </a:r>
            <a:r>
              <a:rPr lang="en-US" sz="24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ysClr val="windowText" lastClr="000000"/>
              </a:solidFill>
              <a:latin typeface="UTM Avo" panose="02040603050506020204" pitchFamily="18" charset="0"/>
            </a:endParaRPr>
          </a:p>
        </p:txBody>
      </p:sp>
      <p:pic>
        <p:nvPicPr>
          <p:cNvPr id="7170" name="Picture 2" descr="Writing ">
            <a:extLst>
              <a:ext uri="{FF2B5EF4-FFF2-40B4-BE49-F238E27FC236}">
                <a16:creationId xmlns="" xmlns:a16="http://schemas.microsoft.com/office/drawing/2014/main" id="{6965024C-9009-4736-8E0E-D55D15A2B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471" y="2172855"/>
            <a:ext cx="3665237" cy="366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96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6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01;p12">
            <a:extLst>
              <a:ext uri="{FF2B5EF4-FFF2-40B4-BE49-F238E27FC236}">
                <a16:creationId xmlns="" xmlns:a16="http://schemas.microsoft.com/office/drawing/2014/main" id="{8B6405C1-DB9F-45CE-98C3-8BF5562B936F}"/>
              </a:ext>
            </a:extLst>
          </p:cNvPr>
          <p:cNvSpPr txBox="1">
            <a:spLocks/>
          </p:cNvSpPr>
          <p:nvPr/>
        </p:nvSpPr>
        <p:spPr>
          <a:xfrm>
            <a:off x="2034440" y="1984171"/>
            <a:ext cx="8123120" cy="9597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24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 ai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4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6AA3F4B-6BEF-4A2E-AFA0-857AE21BAE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359"/>
          <a:stretch/>
        </p:blipFill>
        <p:spPr>
          <a:xfrm>
            <a:off x="2261148" y="2943953"/>
            <a:ext cx="7669704" cy="28265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0">
            <a:extLst>
              <a:ext uri="{FF2B5EF4-FFF2-40B4-BE49-F238E27FC236}">
                <a16:creationId xmlns="" xmlns:a16="http://schemas.microsoft.com/office/drawing/2014/main" id="{91D39965-395B-4EBA-84B3-E9E2E502319F}"/>
              </a:ext>
            </a:extLst>
          </p:cNvPr>
          <p:cNvSpPr/>
          <p:nvPr/>
        </p:nvSpPr>
        <p:spPr bwMode="auto">
          <a:xfrm>
            <a:off x="1179923" y="2350125"/>
            <a:ext cx="9832154" cy="318536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algn="just" defTabSz="3429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Lực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được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biểu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diễn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bằng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một</a:t>
            </a:r>
            <a:r>
              <a:rPr lang="en-US" sz="24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mũi</a:t>
            </a:r>
            <a:r>
              <a:rPr lang="en-US" sz="24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tên</a:t>
            </a:r>
            <a:r>
              <a:rPr lang="en-US" sz="24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342900" indent="-342900" algn="just" defTabSz="3429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Tx/>
              <a:buFontTx/>
              <a:buChar char="-"/>
              <a:defRPr/>
            </a:pPr>
            <a:r>
              <a:rPr lang="en-US" alt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Gốc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mũi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tên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điểm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đặt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lực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342900" indent="-342900" algn="just" defTabSz="3429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Tx/>
              <a:buFontTx/>
              <a:buChar char="-"/>
              <a:defRPr/>
            </a:pPr>
            <a:r>
              <a:rPr lang="en-US" alt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Hướng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mũi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tên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theo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hướng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kéo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hoặc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đẩy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342900" indent="-342900" algn="just" defTabSz="3429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Tx/>
              <a:buFontTx/>
              <a:buChar char="-"/>
              <a:defRPr/>
            </a:pPr>
            <a:r>
              <a:rPr lang="en-US" alt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Độ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lớn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lực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biểu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diễn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qua </a:t>
            </a:r>
            <a:r>
              <a:rPr lang="en-US" alt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độ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dài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mũi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tên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theo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một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tỉ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lệ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xích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cho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trước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hoặc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ghi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bằng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bên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cạnh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mũi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tên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342900" indent="-342900" algn="just" defTabSz="3429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Tx/>
              <a:buFontTx/>
              <a:buChar char="-"/>
              <a:defRPr/>
            </a:pPr>
            <a:endParaRPr lang="en-US" altLang="en-US" sz="2400" b="1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+mn-cs"/>
            </a:endParaRPr>
          </a:p>
          <a:p>
            <a:pPr algn="just" defTabSz="3429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Tx/>
              <a:defRPr/>
            </a:pPr>
            <a:endParaRPr lang="en-US" sz="2400" b="1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  <a:p>
            <a:pPr algn="just" defTabSz="3429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Tx/>
              <a:defRPr/>
            </a:pPr>
            <a:endParaRPr lang="en-US" sz="2400" b="1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8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0F1613C-C32C-40F9-89F2-A1A2FEC41446}"/>
              </a:ext>
            </a:extLst>
          </p:cNvPr>
          <p:cNvSpPr/>
          <p:nvPr/>
        </p:nvSpPr>
        <p:spPr>
          <a:xfrm>
            <a:off x="936171" y="1944912"/>
            <a:ext cx="10319658" cy="532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Ví dụ biểu diễn lực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84824E2-400D-4EB8-8BF4-96675673756F}"/>
              </a:ext>
            </a:extLst>
          </p:cNvPr>
          <p:cNvGrpSpPr/>
          <p:nvPr/>
        </p:nvGrpSpPr>
        <p:grpSpPr>
          <a:xfrm>
            <a:off x="1317387" y="3075835"/>
            <a:ext cx="9557225" cy="2962470"/>
            <a:chOff x="1022685" y="1860882"/>
            <a:chExt cx="7104311" cy="2202136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AAC5A623-1A95-4BA6-9B20-96B82F97B346}"/>
                </a:ext>
              </a:extLst>
            </p:cNvPr>
            <p:cNvGrpSpPr/>
            <p:nvPr/>
          </p:nvGrpSpPr>
          <p:grpSpPr>
            <a:xfrm>
              <a:off x="1022685" y="1860882"/>
              <a:ext cx="7104311" cy="914403"/>
              <a:chOff x="842211" y="2318082"/>
              <a:chExt cx="7104311" cy="914403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="" xmlns:a16="http://schemas.microsoft.com/office/drawing/2014/main" id="{AAF7B236-1C75-4074-9B35-92640AECBA15}"/>
                  </a:ext>
                </a:extLst>
              </p:cNvPr>
              <p:cNvCxnSpPr/>
              <p:nvPr/>
            </p:nvCxnSpPr>
            <p:spPr>
              <a:xfrm>
                <a:off x="842211" y="3152274"/>
                <a:ext cx="241834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Rectangle 9">
                <a:extLst>
                  <a:ext uri="{FF2B5EF4-FFF2-40B4-BE49-F238E27FC236}">
                    <a16:creationId xmlns="" xmlns:a16="http://schemas.microsoft.com/office/drawing/2014/main" id="{1B0F9E43-88F9-443B-B391-5DE5D3A51046}"/>
                  </a:ext>
                </a:extLst>
              </p:cNvPr>
              <p:cNvSpPr/>
              <p:nvPr/>
            </p:nvSpPr>
            <p:spPr>
              <a:xfrm>
                <a:off x="962526" y="2628900"/>
                <a:ext cx="926432" cy="517358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="" xmlns:a16="http://schemas.microsoft.com/office/drawing/2014/main" id="{FC2796A0-B7D4-4DF0-A142-D03318C2B302}"/>
                  </a:ext>
                </a:extLst>
              </p:cNvPr>
              <p:cNvCxnSpPr/>
              <p:nvPr/>
            </p:nvCxnSpPr>
            <p:spPr>
              <a:xfrm>
                <a:off x="1888958" y="2887579"/>
                <a:ext cx="123925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="" xmlns:a16="http://schemas.microsoft.com/office/drawing/2014/main" id="{9ED63BA7-2D91-486D-91B0-9B596F2A15CA}"/>
                  </a:ext>
                </a:extLst>
              </p:cNvPr>
              <p:cNvCxnSpPr/>
              <p:nvPr/>
            </p:nvCxnSpPr>
            <p:spPr>
              <a:xfrm>
                <a:off x="2117555" y="2803364"/>
                <a:ext cx="0" cy="16844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="" xmlns:a16="http://schemas.microsoft.com/office/drawing/2014/main" id="{FFCEFCC7-A1E1-436D-8395-985D751DA041}"/>
                  </a:ext>
                </a:extLst>
              </p:cNvPr>
              <p:cNvCxnSpPr/>
              <p:nvPr/>
            </p:nvCxnSpPr>
            <p:spPr>
              <a:xfrm>
                <a:off x="2354178" y="2799348"/>
                <a:ext cx="0" cy="16844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="" xmlns:a16="http://schemas.microsoft.com/office/drawing/2014/main" id="{3234219D-B768-4AB8-BA20-FA2192D9EDE6}"/>
                  </a:ext>
                </a:extLst>
              </p:cNvPr>
              <p:cNvCxnSpPr/>
              <p:nvPr/>
            </p:nvCxnSpPr>
            <p:spPr>
              <a:xfrm>
                <a:off x="2594814" y="2799352"/>
                <a:ext cx="0" cy="16844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="" xmlns:a16="http://schemas.microsoft.com/office/drawing/2014/main" id="{CC96AB2F-078D-4B54-A65D-8518C5E2705E}"/>
                  </a:ext>
                </a:extLst>
              </p:cNvPr>
              <p:cNvCxnSpPr/>
              <p:nvPr/>
            </p:nvCxnSpPr>
            <p:spPr>
              <a:xfrm>
                <a:off x="2823406" y="2799350"/>
                <a:ext cx="0" cy="16844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F4E30F40-E59A-48B1-9F0C-3A6CF45B7C8A}"/>
                  </a:ext>
                </a:extLst>
              </p:cNvPr>
              <p:cNvSpPr txBox="1"/>
              <p:nvPr/>
            </p:nvSpPr>
            <p:spPr>
              <a:xfrm>
                <a:off x="2905626" y="2333672"/>
                <a:ext cx="70986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200">
                    <a:latin typeface="UTM Avo" panose="02040603050506020204" pitchFamily="18" charset="0"/>
                  </a:rPr>
                  <a:t>5 N</a:t>
                </a:r>
                <a:endParaRPr lang="en-US" sz="2200">
                  <a:latin typeface="UTM Avo" panose="02040603050506020204" pitchFamily="18" charset="0"/>
                </a:endParaRP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="" xmlns:a16="http://schemas.microsoft.com/office/drawing/2014/main" id="{6BCC15BD-072B-41BA-92EA-AEBE7228294A}"/>
                  </a:ext>
                </a:extLst>
              </p:cNvPr>
              <p:cNvCxnSpPr/>
              <p:nvPr/>
            </p:nvCxnSpPr>
            <p:spPr>
              <a:xfrm>
                <a:off x="3982453" y="3232485"/>
                <a:ext cx="294773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8">
                <a:extLst>
                  <a:ext uri="{FF2B5EF4-FFF2-40B4-BE49-F238E27FC236}">
                    <a16:creationId xmlns="" xmlns:a16="http://schemas.microsoft.com/office/drawing/2014/main" id="{08FEA5C0-8E8C-44EF-9133-F765FE61F057}"/>
                  </a:ext>
                </a:extLst>
              </p:cNvPr>
              <p:cNvSpPr/>
              <p:nvPr/>
            </p:nvSpPr>
            <p:spPr>
              <a:xfrm>
                <a:off x="4277226" y="2333672"/>
                <a:ext cx="1281363" cy="892797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="" xmlns:a16="http://schemas.microsoft.com/office/drawing/2014/main" id="{76C8A433-6301-4F84-80A6-B1FB46587AF2}"/>
                  </a:ext>
                </a:extLst>
              </p:cNvPr>
              <p:cNvCxnSpPr/>
              <p:nvPr/>
            </p:nvCxnSpPr>
            <p:spPr>
              <a:xfrm>
                <a:off x="5558589" y="2775283"/>
                <a:ext cx="238793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F4202100-ADDB-4342-89D7-C76661505BB9}"/>
                  </a:ext>
                </a:extLst>
              </p:cNvPr>
              <p:cNvSpPr txBox="1"/>
              <p:nvPr/>
            </p:nvSpPr>
            <p:spPr>
              <a:xfrm>
                <a:off x="6687550" y="2318082"/>
                <a:ext cx="1149017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200">
                    <a:latin typeface="UTM Avo" panose="02040603050506020204" pitchFamily="18" charset="0"/>
                  </a:rPr>
                  <a:t>50 N</a:t>
                </a:r>
                <a:endParaRPr lang="en-US" sz="220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7" name="Content Placeholder 2">
              <a:extLst>
                <a:ext uri="{FF2B5EF4-FFF2-40B4-BE49-F238E27FC236}">
                  <a16:creationId xmlns="" xmlns:a16="http://schemas.microsoft.com/office/drawing/2014/main" id="{B73AD83E-D406-40AE-8C96-9051278DBEF8}"/>
                </a:ext>
              </a:extLst>
            </p:cNvPr>
            <p:cNvSpPr txBox="1">
              <a:spLocks/>
            </p:cNvSpPr>
            <p:nvPr/>
          </p:nvSpPr>
          <p:spPr>
            <a:xfrm>
              <a:off x="2095504" y="3381674"/>
              <a:ext cx="5327983" cy="6813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810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Barlow Light"/>
                <a:buNone/>
                <a:defRPr sz="24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1pPr>
              <a:lvl2pPr marL="914400" marR="0" lvl="1" indent="-381000" algn="l" rtl="0">
                <a:lnSpc>
                  <a:spcPct val="115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Barlow Light"/>
                <a:buNone/>
                <a:defRPr sz="30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2pPr>
              <a:lvl3pPr marL="1371600" marR="0" lvl="2" indent="-381000" algn="l" rtl="0">
                <a:lnSpc>
                  <a:spcPct val="115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Barlow Light"/>
                <a:buNone/>
                <a:defRPr sz="30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3pPr>
              <a:lvl4pPr marL="1828800" marR="0" lvl="3" indent="-381000" algn="l" rtl="0">
                <a:lnSpc>
                  <a:spcPct val="115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Barlow Light"/>
                <a:buNone/>
                <a:defRPr sz="30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4pPr>
              <a:lvl5pPr marL="2286000" marR="0" lvl="4" indent="-381000" algn="l" rtl="0">
                <a:lnSpc>
                  <a:spcPct val="115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Barlow Light"/>
                <a:buNone/>
                <a:defRPr sz="30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5pPr>
              <a:lvl6pPr marL="2743200" marR="0" lvl="5" indent="-381000" algn="l" rtl="0">
                <a:lnSpc>
                  <a:spcPct val="115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Barlow Light"/>
                <a:buNone/>
                <a:defRPr sz="30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6pPr>
              <a:lvl7pPr marL="3200400" marR="0" lvl="6" indent="-381000" algn="l" rtl="0">
                <a:lnSpc>
                  <a:spcPct val="115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Barlow Light"/>
                <a:buNone/>
                <a:defRPr sz="30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7pPr>
              <a:lvl8pPr marL="3657600" marR="0" lvl="7" indent="-381000" algn="l" rtl="0">
                <a:lnSpc>
                  <a:spcPct val="115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Barlow Light"/>
                <a:buNone/>
                <a:defRPr sz="30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8pPr>
              <a:lvl9pPr marL="4114800" marR="0" lvl="8" indent="-381000" algn="l" rtl="0">
                <a:lnSpc>
                  <a:spcPct val="115000"/>
                </a:lnSpc>
                <a:spcBef>
                  <a:spcPts val="800"/>
                </a:spcBef>
                <a:spcAft>
                  <a:spcPts val="800"/>
                </a:spcAft>
                <a:buClr>
                  <a:schemeClr val="dk2"/>
                </a:buClr>
                <a:buSzPts val="3000"/>
                <a:buFont typeface="Barlow Light"/>
                <a:buNone/>
                <a:defRPr sz="30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9pPr>
            </a:lstStyle>
            <a:p>
              <a:pPr marL="0" indent="0" algn="just">
                <a:lnSpc>
                  <a:spcPct val="14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20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GB" sz="20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26.8. </a:t>
              </a:r>
              <a:r>
                <a:rPr lang="en-GB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Biểu</a:t>
              </a:r>
              <a:r>
                <a:rPr lang="en-GB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diễn</a:t>
              </a:r>
              <a:r>
                <a:rPr lang="en-GB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lực</a:t>
              </a:r>
              <a:r>
                <a:rPr lang="en-GB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kéo</a:t>
              </a:r>
              <a:r>
                <a:rPr lang="en-GB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tác</a:t>
              </a:r>
              <a:r>
                <a:rPr lang="en-GB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dụng</a:t>
              </a:r>
              <a:r>
                <a:rPr lang="en-GB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GB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vật</a:t>
              </a:r>
              <a:r>
                <a:rPr lang="vi-VN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="" xmlns:a16="http://schemas.microsoft.com/office/drawing/2014/main" id="{C385D062-6430-4249-8370-C3B5D530EA90}"/>
                </a:ext>
              </a:extLst>
            </p:cNvPr>
            <p:cNvSpPr txBox="1">
              <a:spLocks/>
            </p:cNvSpPr>
            <p:nvPr/>
          </p:nvSpPr>
          <p:spPr>
            <a:xfrm>
              <a:off x="1498935" y="2700331"/>
              <a:ext cx="5327983" cy="6813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810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Barlow Light"/>
                <a:buNone/>
                <a:defRPr sz="24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1pPr>
              <a:lvl2pPr marL="914400" marR="0" lvl="1" indent="-381000" algn="l" rtl="0">
                <a:lnSpc>
                  <a:spcPct val="115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Barlow Light"/>
                <a:buNone/>
                <a:defRPr sz="30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2pPr>
              <a:lvl3pPr marL="1371600" marR="0" lvl="2" indent="-381000" algn="l" rtl="0">
                <a:lnSpc>
                  <a:spcPct val="115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Barlow Light"/>
                <a:buNone/>
                <a:defRPr sz="30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3pPr>
              <a:lvl4pPr marL="1828800" marR="0" lvl="3" indent="-381000" algn="l" rtl="0">
                <a:lnSpc>
                  <a:spcPct val="115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Barlow Light"/>
                <a:buNone/>
                <a:defRPr sz="30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4pPr>
              <a:lvl5pPr marL="2286000" marR="0" lvl="4" indent="-381000" algn="l" rtl="0">
                <a:lnSpc>
                  <a:spcPct val="115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Barlow Light"/>
                <a:buNone/>
                <a:defRPr sz="30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5pPr>
              <a:lvl6pPr marL="2743200" marR="0" lvl="5" indent="-381000" algn="l" rtl="0">
                <a:lnSpc>
                  <a:spcPct val="115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Barlow Light"/>
                <a:buNone/>
                <a:defRPr sz="30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6pPr>
              <a:lvl7pPr marL="3200400" marR="0" lvl="6" indent="-381000" algn="l" rtl="0">
                <a:lnSpc>
                  <a:spcPct val="115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Barlow Light"/>
                <a:buNone/>
                <a:defRPr sz="30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7pPr>
              <a:lvl8pPr marL="3657600" marR="0" lvl="7" indent="-381000" algn="l" rtl="0">
                <a:lnSpc>
                  <a:spcPct val="115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Barlow Light"/>
                <a:buNone/>
                <a:defRPr sz="30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8pPr>
              <a:lvl9pPr marL="4114800" marR="0" lvl="8" indent="-381000" algn="l" rtl="0">
                <a:lnSpc>
                  <a:spcPct val="115000"/>
                </a:lnSpc>
                <a:spcBef>
                  <a:spcPts val="800"/>
                </a:spcBef>
                <a:spcAft>
                  <a:spcPts val="800"/>
                </a:spcAft>
                <a:buClr>
                  <a:schemeClr val="dk2"/>
                </a:buClr>
                <a:buSzPts val="3000"/>
                <a:buFont typeface="Barlow Light"/>
                <a:buNone/>
                <a:defRPr sz="3000" b="0" i="0" u="none" strike="noStrike" cap="none">
                  <a:solidFill>
                    <a:schemeClr val="dk2"/>
                  </a:solidFill>
                  <a:latin typeface="Barlow Light"/>
                  <a:ea typeface="Barlow Light"/>
                  <a:cs typeface="Barlow Light"/>
                  <a:sym typeface="Barlow Light"/>
                </a:defRPr>
              </a:lvl9pPr>
            </a:lstStyle>
            <a:p>
              <a:pPr marL="0" indent="0" algn="just">
                <a:lnSpc>
                  <a:spcPct val="14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20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a)                                                   b)</a:t>
              </a:r>
              <a:endPara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873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F23D3297-00A2-40C9-9796-5714D42C8ED4}"/>
              </a:ext>
            </a:extLst>
          </p:cNvPr>
          <p:cNvSpPr txBox="1">
            <a:spLocks/>
          </p:cNvSpPr>
          <p:nvPr/>
        </p:nvSpPr>
        <p:spPr>
          <a:xfrm>
            <a:off x="3559542" y="2482421"/>
            <a:ext cx="8309090" cy="219747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US" sz="22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Nhiệm</a:t>
            </a:r>
            <a:r>
              <a:rPr lang="en-US" sz="22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vụ</a:t>
            </a:r>
            <a:r>
              <a:rPr lang="en-US" sz="22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biểu</a:t>
            </a:r>
            <a:r>
              <a:rPr lang="en-US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diễn</a:t>
            </a:r>
            <a:r>
              <a:rPr lang="en-US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lực</a:t>
            </a:r>
            <a:r>
              <a:rPr lang="en-US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a) 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đẩy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lực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N 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đẩy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lực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kéo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2N (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phương 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nằm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ngang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).</a:t>
            </a:r>
          </a:p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 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xe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đầu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kéo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đang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kéo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thùng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hàng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lực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500 N.</a:t>
            </a:r>
            <a:endParaRPr lang="en-US" sz="2200" dirty="0">
              <a:solidFill>
                <a:sysClr val="windowText" lastClr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385763" indent="-385763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AutoNum type="arabicPeriod"/>
              <a:defRPr/>
            </a:pPr>
            <a:endParaRPr lang="en-US" sz="2200" b="1" dirty="0">
              <a:solidFill>
                <a:sysClr val="windowText" lastClr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C9A4667-F4C7-4EA9-96FB-5F1E3D2805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500" b="7397"/>
          <a:stretch/>
        </p:blipFill>
        <p:spPr>
          <a:xfrm>
            <a:off x="587223" y="2296165"/>
            <a:ext cx="2972319" cy="25699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BB76121-C236-41B0-97EC-23A4975CA82C}"/>
              </a:ext>
            </a:extLst>
          </p:cNvPr>
          <p:cNvSpPr/>
          <p:nvPr/>
        </p:nvSpPr>
        <p:spPr>
          <a:xfrm>
            <a:off x="730127" y="1590680"/>
            <a:ext cx="3302507" cy="658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800" b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 động nhóm</a:t>
            </a:r>
            <a:endParaRPr lang="en-US" sz="2800" b="1" dirty="0">
              <a:solidFill>
                <a:sysClr val="windowText" lastClr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9" name="Countdown 5 minutes-Nho">
            <a:hlinkClick r:id="" action="ppaction://media"/>
            <a:extLst>
              <a:ext uri="{FF2B5EF4-FFF2-40B4-BE49-F238E27FC236}">
                <a16:creationId xmlns="" xmlns:a16="http://schemas.microsoft.com/office/drawing/2014/main" id="{FA617F2F-E9A8-4052-BBA3-7B65B46C89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347537" y="4866156"/>
            <a:ext cx="1743204" cy="95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6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52E1AB91-6ADB-4766-9CB4-8EB2EAABB8D2}"/>
              </a:ext>
            </a:extLst>
          </p:cNvPr>
          <p:cNvSpPr/>
          <p:nvPr/>
        </p:nvSpPr>
        <p:spPr>
          <a:xfrm>
            <a:off x="776616" y="2354367"/>
            <a:ext cx="10638768" cy="3419416"/>
          </a:xfrm>
          <a:prstGeom prst="roundRect">
            <a:avLst>
              <a:gd name="adj" fmla="val 10128"/>
            </a:avLst>
          </a:prstGeom>
          <a:solidFill>
            <a:srgbClr val="F9E9F2"/>
          </a:solidFill>
          <a:ln w="57150">
            <a:solidFill>
              <a:srgbClr val="E283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5B20386-F9F3-410C-B9DD-3AE6059AA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1575" y="1709703"/>
            <a:ext cx="1022557" cy="96535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D367424-EF6A-4B67-BD41-7E0008A70CB0}"/>
              </a:ext>
            </a:extLst>
          </p:cNvPr>
          <p:cNvSpPr/>
          <p:nvPr/>
        </p:nvSpPr>
        <p:spPr>
          <a:xfrm>
            <a:off x="1032114" y="2426577"/>
            <a:ext cx="10127772" cy="3027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ysClr val="windowText" lastClr="000000"/>
                </a:solidFill>
                <a:latin typeface="UTM Avo" panose="02040603050506020204" pitchFamily="18" charset="0"/>
              </a:rPr>
              <a:t>Lực là sự đẩy hoặc sự kéo.</a:t>
            </a:r>
          </a:p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ysClr val="windowText" lastClr="000000"/>
                </a:solidFill>
                <a:latin typeface="UTM Avo" panose="02040603050506020204" pitchFamily="18" charset="0"/>
              </a:rPr>
              <a:t>Lực tác dụng lên một vật có thể làm thay đổi tốc độ, hướng chuyển động của vật đó hoặc làm nó biến dạng.</a:t>
            </a:r>
          </a:p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ysClr val="windowText" lastClr="000000"/>
                </a:solidFill>
                <a:latin typeface="UTM Avo" panose="02040603050506020204" pitchFamily="18" charset="0"/>
              </a:rPr>
              <a:t>Đơn vị đo lực là niutơn, kí hiệu N.</a:t>
            </a:r>
          </a:p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ysClr val="windowText" lastClr="000000"/>
                </a:solidFill>
                <a:latin typeface="UTM Avo" panose="02040603050506020204" pitchFamily="18" charset="0"/>
              </a:rPr>
              <a:t>Lực được biểu diễn bằng một mũi tên đặt vào vật chịu lực tác dụng và theo hướng kéo hoặc đẩy.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3229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/>
            <a:extLst>
              <a:ext uri="{FF2B5EF4-FFF2-40B4-BE49-F238E27FC236}">
                <a16:creationId xmlns="" xmlns:a16="http://schemas.microsoft.com/office/drawing/2014/main" id="{8B442781-6D01-4423-9FA6-BED102318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600603E-4089-468B-BB2D-A3D89844CF3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4429" y="-14156"/>
            <a:ext cx="854202" cy="9525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34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4" action="ppaction://hlinksldjump"/>
          </p:cNvPr>
          <p:cNvSpPr/>
          <p:nvPr/>
        </p:nvSpPr>
        <p:spPr>
          <a:xfrm>
            <a:off x="10098958" y="209550"/>
            <a:ext cx="2038386" cy="462479"/>
          </a:xfrm>
          <a:prstGeom prst="homePlate">
            <a:avLst>
              <a:gd name="adj" fmla="val 142903"/>
            </a:avLst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3" y="1713151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134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795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039" y="3262184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432" y="1713151"/>
            <a:ext cx="1934848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128" y="3206950"/>
            <a:ext cx="1892555" cy="3148600"/>
          </a:xfrm>
          <a:prstGeom prst="rect">
            <a:avLst/>
          </a:prstGeom>
        </p:spPr>
      </p:pic>
      <p:sp>
        <p:nvSpPr>
          <p:cNvPr id="29" name="Rounded Rectangle 28">
            <a:hlinkClick r:id="rId11" action="ppaction://hlinksldjump"/>
          </p:cNvPr>
          <p:cNvSpPr/>
          <p:nvPr/>
        </p:nvSpPr>
        <p:spPr>
          <a:xfrm>
            <a:off x="557130" y="5148478"/>
            <a:ext cx="139618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Tê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0" name="Rounded Rectangle 29">
            <a:hlinkClick r:id="rId12" action="ppaction://hlinksldjump"/>
          </p:cNvPr>
          <p:cNvSpPr/>
          <p:nvPr/>
        </p:nvSpPr>
        <p:spPr>
          <a:xfrm>
            <a:off x="1945259" y="6252039"/>
            <a:ext cx="1931388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Ngựa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vằn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1" name="Rounded Rectangle 30">
            <a:hlinkClick r:id="rId13" action="ppaction://hlinksldjump"/>
          </p:cNvPr>
          <p:cNvSpPr/>
          <p:nvPr/>
        </p:nvSpPr>
        <p:spPr>
          <a:xfrm>
            <a:off x="4368814" y="4985059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Hổ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2" name="Rounded Rectangle 31">
            <a:hlinkClick r:id="rId14" action="ppaction://hlinksldjump"/>
          </p:cNvPr>
          <p:cNvSpPr/>
          <p:nvPr/>
        </p:nvSpPr>
        <p:spPr>
          <a:xfrm>
            <a:off x="5895602" y="634103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Voi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3" name="Rounded Rectangle 32">
            <a:hlinkClick r:id="rId15" action="ppaction://hlinksldjump"/>
          </p:cNvPr>
          <p:cNvSpPr/>
          <p:nvPr/>
        </p:nvSpPr>
        <p:spPr>
          <a:xfrm>
            <a:off x="7472877" y="5006578"/>
            <a:ext cx="114292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tử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4" name="Rounded Rectangle 33">
            <a:hlinkClick r:id="rId16" action="ppaction://hlinksldjump"/>
          </p:cNvPr>
          <p:cNvSpPr/>
          <p:nvPr/>
        </p:nvSpPr>
        <p:spPr>
          <a:xfrm>
            <a:off x="8397443" y="6320974"/>
            <a:ext cx="2256744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Hươu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cao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cổ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D1B9016-72CA-4974-A627-3DAD49D84AA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44429" y="-14156"/>
            <a:ext cx="854202" cy="9525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5D491C02-3E3C-4B90-96F3-BCF95812735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54" y="1596486"/>
            <a:ext cx="1806431" cy="3432220"/>
          </a:xfrm>
          <a:prstGeom prst="rect">
            <a:avLst/>
          </a:prstGeom>
        </p:spPr>
      </p:pic>
      <p:sp>
        <p:nvSpPr>
          <p:cNvPr id="18" name="Rounded Rectangle 27">
            <a:hlinkClick r:id="rId20" action="ppaction://hlinksldjump"/>
            <a:extLst>
              <a:ext uri="{FF2B5EF4-FFF2-40B4-BE49-F238E27FC236}">
                <a16:creationId xmlns="" xmlns:a16="http://schemas.microsoft.com/office/drawing/2014/main" id="{9EA7FF7A-167D-496C-9B26-8ABB32A3026D}"/>
              </a:ext>
            </a:extLst>
          </p:cNvPr>
          <p:cNvSpPr/>
          <p:nvPr/>
        </p:nvSpPr>
        <p:spPr>
          <a:xfrm>
            <a:off x="10744346" y="4771075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  <a:latin typeface="UTM Avo" panose="02040603050506020204" pitchFamily="18" charset="0"/>
              </a:rPr>
              <a:t>Khỉ</a:t>
            </a:r>
            <a:endParaRPr lang="en-US" sz="2400" b="1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-0.00234 -0.7882 " pathEditMode="relative" rAng="0" ptsTypes="AA">
                                      <p:cBhvr>
                                        <p:cTn id="51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01081 -0.98866 " pathEditMode="relative" rAng="0" ptsTypes="AA">
                                      <p:cBhvr>
                                        <p:cTn id="56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-0.01445 -0.73819 " pathEditMode="relative" rAng="0" ptsTypes="AA">
                                      <p:cBhvr>
                                        <p:cTn id="61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-0.00547 -0.99213 " pathEditMode="relative" rAng="0" ptsTypes="AA">
                                      <p:cBhvr>
                                        <p:cTn id="66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-0.00651 -0.74769 " pathEditMode="relative" rAng="0" ptsTypes="AA">
                                      <p:cBhvr>
                                        <p:cTn id="71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0104 -0.96829 " pathEditMode="relative" rAng="0" ptsTypes="AA">
                                      <p:cBhvr>
                                        <p:cTn id="76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85185E-6 L 0.01237 -1.02106 " pathEditMode="relative" rAng="0" ptsTypes="AA">
                                      <p:cBhvr>
                                        <p:cTn id="111" dur="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E5D1BAC-7754-4167-AABC-4AA0ACD5D3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F3370027-EA2D-4DB3-9E24-C94F122CADF5}"/>
              </a:ext>
            </a:extLst>
          </p:cNvPr>
          <p:cNvSpPr/>
          <p:nvPr/>
        </p:nvSpPr>
        <p:spPr>
          <a:xfrm>
            <a:off x="1352097" y="4824728"/>
            <a:ext cx="3531959" cy="13361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n-US" sz="2000" kern="1200">
                <a:solidFill>
                  <a:sysClr val="windowText" lastClr="000000"/>
                </a:solidFill>
                <a:latin typeface="UTM Avo" panose="02040603050506020204" pitchFamily="18" charset="0"/>
              </a:rPr>
              <a:t>C. vừa làm cho quả bóng biến dạng, vừa làm cho quả bóng biến đổi chuyển động.</a:t>
            </a:r>
            <a:endParaRPr lang="en-US" sz="2000" kern="1200" dirty="0">
              <a:solidFill>
                <a:sysClr val="windowText" lastClr="00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957077CA-1890-4684-9D73-E201E866B6CA}"/>
              </a:ext>
            </a:extLst>
          </p:cNvPr>
          <p:cNvSpPr/>
          <p:nvPr/>
        </p:nvSpPr>
        <p:spPr>
          <a:xfrm>
            <a:off x="5600241" y="3297713"/>
            <a:ext cx="3531959" cy="13361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n-US" sz="2000" kern="1200">
                <a:solidFill>
                  <a:sysClr val="windowText" lastClr="000000"/>
                </a:solidFill>
                <a:latin typeface="UTM Avo" panose="02040603050506020204" pitchFamily="18" charset="0"/>
              </a:rPr>
              <a:t>B. chỉ làm cho quả bóng biến dạng.</a:t>
            </a:r>
            <a:endParaRPr lang="en-US" sz="2000" kern="1200" dirty="0">
              <a:solidFill>
                <a:sysClr val="windowText" lastClr="00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64086D83-8EFC-489D-9FCF-DC7A38D5E32D}"/>
              </a:ext>
            </a:extLst>
          </p:cNvPr>
          <p:cNvSpPr/>
          <p:nvPr/>
        </p:nvSpPr>
        <p:spPr>
          <a:xfrm>
            <a:off x="1347503" y="3297713"/>
            <a:ext cx="3531959" cy="13361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vi-VN" sz="2000" kern="1200">
                <a:solidFill>
                  <a:prstClr val="black"/>
                </a:solidFill>
                <a:latin typeface="UTM Avo" panose="02040603050506020204" pitchFamily="18" charset="0"/>
              </a:rPr>
              <a:t>A. chỉ làm cho quả bóng biến đổi chuyển động.</a:t>
            </a:r>
            <a:endParaRPr lang="vi-VN" sz="2000" kern="12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61694107-243C-4978-9679-C906B8617DDA}"/>
              </a:ext>
            </a:extLst>
          </p:cNvPr>
          <p:cNvSpPr/>
          <p:nvPr/>
        </p:nvSpPr>
        <p:spPr>
          <a:xfrm>
            <a:off x="5600241" y="4844680"/>
            <a:ext cx="3531959" cy="13361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n-US" sz="2000" kern="1200">
                <a:solidFill>
                  <a:sysClr val="windowText" lastClr="000000"/>
                </a:solidFill>
                <a:latin typeface="UTM Avo" panose="02040603050506020204" pitchFamily="18" charset="0"/>
              </a:rPr>
              <a:t>D. không làm quả bóng biến dạng cũng không làm biến đổi chuyển động của quả bóng.</a:t>
            </a:r>
            <a:endParaRPr lang="en-US" sz="2000" kern="1200" dirty="0">
              <a:solidFill>
                <a:sysClr val="windowText" lastClr="0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66355D77-B85C-475F-9788-A6063EE22F2A}"/>
              </a:ext>
            </a:extLst>
          </p:cNvPr>
          <p:cNvGrpSpPr/>
          <p:nvPr/>
        </p:nvGrpSpPr>
        <p:grpSpPr>
          <a:xfrm>
            <a:off x="1232416" y="204824"/>
            <a:ext cx="8921778" cy="2966068"/>
            <a:chOff x="1728521" y="170776"/>
            <a:chExt cx="8336686" cy="2404175"/>
          </a:xfrm>
        </p:grpSpPr>
        <p:pic>
          <p:nvPicPr>
            <p:cNvPr id="17" name="Graphic 16">
              <a:extLst>
                <a:ext uri="{FF2B5EF4-FFF2-40B4-BE49-F238E27FC236}">
                  <a16:creationId xmlns="" xmlns:a16="http://schemas.microsoft.com/office/drawing/2014/main" id="{887E4531-31B6-4E3B-901D-F64F61998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28521" y="170776"/>
              <a:ext cx="8336686" cy="24041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478303A7-1051-49B5-B9DE-2669AFE89EB1}"/>
                </a:ext>
              </a:extLst>
            </p:cNvPr>
            <p:cNvSpPr txBox="1"/>
            <p:nvPr/>
          </p:nvSpPr>
          <p:spPr>
            <a:xfrm>
              <a:off x="2244863" y="306023"/>
              <a:ext cx="7335935" cy="1358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50000"/>
                </a:lnSpc>
                <a:buClrTx/>
              </a:pPr>
              <a:r>
                <a:rPr lang="en-US" sz="24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r>
                <a:rPr lang="en-US" sz="24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1: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Một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em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bé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thả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một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quả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bóng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cao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su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xuống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sàn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nhà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. Khi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quả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bóng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chạm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sân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nhà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thì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lực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của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sàn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nhà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tác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dụng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lên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quả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bóng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như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thế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nào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  <a:endPara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029011" y="13057"/>
            <a:ext cx="1769764" cy="35593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BDA60F7F-33A0-439B-80A7-FFE4835C0C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4429" y="-14156"/>
            <a:ext cx="854202" cy="9525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12EB861-8C64-4509-B386-404F9B3B4D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10383756" y="1"/>
            <a:ext cx="1732044" cy="377351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A78B5CFC-B0E9-45CA-9FD8-509DB050EDC6}"/>
              </a:ext>
            </a:extLst>
          </p:cNvPr>
          <p:cNvSpPr/>
          <p:nvPr/>
        </p:nvSpPr>
        <p:spPr>
          <a:xfrm>
            <a:off x="1352097" y="4824728"/>
            <a:ext cx="3531959" cy="13361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n-US" sz="2400" kern="1200">
                <a:solidFill>
                  <a:sysClr val="windowText" lastClr="000000"/>
                </a:solidFill>
                <a:latin typeface="UTM Avo" panose="02040603050506020204" pitchFamily="18" charset="0"/>
              </a:rPr>
              <a:t>C. Nâng một tấm gỗ.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7A083D3D-ACA4-4FB4-B8DE-DD874400256E}"/>
              </a:ext>
            </a:extLst>
          </p:cNvPr>
          <p:cNvSpPr/>
          <p:nvPr/>
        </p:nvSpPr>
        <p:spPr>
          <a:xfrm>
            <a:off x="5600241" y="3297713"/>
            <a:ext cx="3531959" cy="13361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vi-VN" sz="2400" kern="1200">
                <a:solidFill>
                  <a:sysClr val="windowText" lastClr="000000"/>
                </a:solidFill>
                <a:latin typeface="UTM Avo" panose="02040603050506020204" pitchFamily="18" charset="0"/>
              </a:rPr>
              <a:t>B. Kéo một gàu nước.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724247C8-6D34-4418-8964-4253D4AB98E3}"/>
              </a:ext>
            </a:extLst>
          </p:cNvPr>
          <p:cNvSpPr/>
          <p:nvPr/>
        </p:nvSpPr>
        <p:spPr>
          <a:xfrm>
            <a:off x="1347503" y="3297713"/>
            <a:ext cx="3531959" cy="13361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vi-VN" sz="2400" kern="1200">
                <a:solidFill>
                  <a:prstClr val="black"/>
                </a:solidFill>
                <a:latin typeface="UTM Avo" panose="02040603050506020204" pitchFamily="18" charset="0"/>
              </a:rPr>
              <a:t>A. Đọc một trang sách.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0E1BCFF3-CBC6-43EC-A637-DCA4085025E6}"/>
              </a:ext>
            </a:extLst>
          </p:cNvPr>
          <p:cNvSpPr/>
          <p:nvPr/>
        </p:nvSpPr>
        <p:spPr>
          <a:xfrm>
            <a:off x="5600241" y="4844680"/>
            <a:ext cx="3531959" cy="13361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n-US" sz="2400" kern="1200">
                <a:solidFill>
                  <a:sysClr val="windowText" lastClr="000000"/>
                </a:solidFill>
                <a:latin typeface="UTM Avo" panose="02040603050506020204" pitchFamily="18" charset="0"/>
              </a:rPr>
              <a:t>D. Đẩy một chiếc xe.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BCD43366-BF36-461C-B638-133471E7F23F}"/>
              </a:ext>
            </a:extLst>
          </p:cNvPr>
          <p:cNvGrpSpPr/>
          <p:nvPr/>
        </p:nvGrpSpPr>
        <p:grpSpPr>
          <a:xfrm>
            <a:off x="1232416" y="204824"/>
            <a:ext cx="8242350" cy="2966068"/>
            <a:chOff x="1728521" y="170776"/>
            <a:chExt cx="7701816" cy="2404175"/>
          </a:xfrm>
        </p:grpSpPr>
        <p:pic>
          <p:nvPicPr>
            <p:cNvPr id="28" name="Graphic 27">
              <a:extLst>
                <a:ext uri="{FF2B5EF4-FFF2-40B4-BE49-F238E27FC236}">
                  <a16:creationId xmlns="" xmlns:a16="http://schemas.microsoft.com/office/drawing/2014/main" id="{E36BA636-D4DF-4C72-8916-2DEBEBB7E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728521" y="170776"/>
              <a:ext cx="7701816" cy="240417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03A92CC2-BBA1-4FEB-A810-EC915F608D38}"/>
                </a:ext>
              </a:extLst>
            </p:cNvPr>
            <p:cNvSpPr txBox="1"/>
            <p:nvPr/>
          </p:nvSpPr>
          <p:spPr>
            <a:xfrm>
              <a:off x="2244863" y="553651"/>
              <a:ext cx="6550658" cy="914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50000"/>
                </a:lnSpc>
                <a:buClrTx/>
              </a:pPr>
              <a:r>
                <a:rPr lang="vi-VN" sz="2400" b="1" kern="120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Câu 2: </a:t>
              </a:r>
              <a:r>
                <a:rPr lang="vi-VN" sz="2400" kern="120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Hoạt động nào dưới đây không cần dùng đến lực?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C6343402-7B72-4700-A54F-F5384BDDFE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4429" y="-14156"/>
            <a:ext cx="854202" cy="9525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  <p:bldP spid="26" grpId="0" animBg="1"/>
      <p:bldP spid="2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D683B85-E4FC-4025-9773-8492BB0B5A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16932" y="208539"/>
            <a:ext cx="2175133" cy="3385256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48F3DD38-CEAE-4631-8948-A72038F1AE7C}"/>
              </a:ext>
            </a:extLst>
          </p:cNvPr>
          <p:cNvSpPr/>
          <p:nvPr/>
        </p:nvSpPr>
        <p:spPr>
          <a:xfrm>
            <a:off x="1352097" y="5460386"/>
            <a:ext cx="3531959" cy="7004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pt-BR" sz="2800" kern="1200">
                <a:solidFill>
                  <a:sysClr val="windowText" lastClr="000000"/>
                </a:solidFill>
                <a:latin typeface="UTM Avo" panose="02040603050506020204" pitchFamily="18" charset="0"/>
              </a:rPr>
              <a:t>C. b – a – d – c.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38DB8BA5-D575-4695-ABE4-ABADFC79A145}"/>
              </a:ext>
            </a:extLst>
          </p:cNvPr>
          <p:cNvSpPr/>
          <p:nvPr/>
        </p:nvSpPr>
        <p:spPr>
          <a:xfrm>
            <a:off x="5600241" y="4413011"/>
            <a:ext cx="3531959" cy="7004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n-US" sz="2800" kern="1200">
                <a:solidFill>
                  <a:sysClr val="windowText" lastClr="000000"/>
                </a:solidFill>
                <a:latin typeface="UTM Avo" panose="02040603050506020204" pitchFamily="18" charset="0"/>
              </a:rPr>
              <a:t>B. a – c – b – d.</a:t>
            </a:r>
            <a:endParaRPr lang="en-US" sz="2800" kern="1200" dirty="0">
              <a:solidFill>
                <a:sysClr val="windowText" lastClr="000000"/>
              </a:solidFill>
              <a:latin typeface="UTM Avo" panose="020406030505060202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20BCF4E2-EE09-4BB1-AD0F-A9CBBE250284}"/>
              </a:ext>
            </a:extLst>
          </p:cNvPr>
          <p:cNvSpPr/>
          <p:nvPr/>
        </p:nvSpPr>
        <p:spPr>
          <a:xfrm>
            <a:off x="1347503" y="4413011"/>
            <a:ext cx="3531959" cy="7004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pl-PL" sz="2800" kern="1200">
                <a:solidFill>
                  <a:prstClr val="black"/>
                </a:solidFill>
                <a:latin typeface="UTM Avo" panose="02040603050506020204" pitchFamily="18" charset="0"/>
              </a:rPr>
              <a:t>A. b – d – c – a.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03B1B810-0270-477E-8E34-6211A91B6B36}"/>
              </a:ext>
            </a:extLst>
          </p:cNvPr>
          <p:cNvSpPr/>
          <p:nvPr/>
        </p:nvSpPr>
        <p:spPr>
          <a:xfrm>
            <a:off x="5600241" y="5480338"/>
            <a:ext cx="3531959" cy="7004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pt-BR" sz="2800" kern="1200">
                <a:solidFill>
                  <a:sysClr val="windowText" lastClr="000000"/>
                </a:solidFill>
                <a:latin typeface="UTM Avo" panose="02040603050506020204" pitchFamily="18" charset="0"/>
              </a:rPr>
              <a:t>D. c – b – a – d.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333EDDF1-20C2-4797-A175-3BBF0F6FE3C0}"/>
              </a:ext>
            </a:extLst>
          </p:cNvPr>
          <p:cNvGrpSpPr/>
          <p:nvPr/>
        </p:nvGrpSpPr>
        <p:grpSpPr>
          <a:xfrm>
            <a:off x="1232416" y="204824"/>
            <a:ext cx="8242350" cy="4076890"/>
            <a:chOff x="1728521" y="170776"/>
            <a:chExt cx="7701816" cy="2404175"/>
          </a:xfrm>
        </p:grpSpPr>
        <p:pic>
          <p:nvPicPr>
            <p:cNvPr id="29" name="Graphic 28">
              <a:extLst>
                <a:ext uri="{FF2B5EF4-FFF2-40B4-BE49-F238E27FC236}">
                  <a16:creationId xmlns="" xmlns:a16="http://schemas.microsoft.com/office/drawing/2014/main" id="{E44AC9DC-44D3-4E92-B111-1AB1D622B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728521" y="170776"/>
              <a:ext cx="7701816" cy="240417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CEA4B6-C3B0-4334-8473-A3240D21BF27}"/>
                </a:ext>
              </a:extLst>
            </p:cNvPr>
            <p:cNvSpPr txBox="1"/>
            <p:nvPr/>
          </p:nvSpPr>
          <p:spPr>
            <a:xfrm>
              <a:off x="2244863" y="306023"/>
              <a:ext cx="6550658" cy="560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50000"/>
                </a:lnSpc>
                <a:buClrTx/>
              </a:pPr>
              <a:r>
                <a:rPr lang="vi-VN" sz="2000" b="1" kern="120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Câu 3: </a:t>
              </a:r>
              <a:r>
                <a:rPr lang="vi-VN" sz="2000" kern="120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Sắp xếp các lực trong các trường hợp sau theo độ lớn tăng dần: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B8A5277A-8549-4E8A-9A2C-F0245C087F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4429" y="-14156"/>
            <a:ext cx="854202" cy="9525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8FFC5DD6-BBF7-4897-8956-070E9F33FA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15624" y="1343220"/>
            <a:ext cx="6543993" cy="14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12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600;p25">
            <a:extLst>
              <a:ext uri="{FF2B5EF4-FFF2-40B4-BE49-F238E27FC236}">
                <a16:creationId xmlns="" xmlns:a16="http://schemas.microsoft.com/office/drawing/2014/main" id="{F858A867-22EE-4AD7-9494-5556E693A1B9}"/>
              </a:ext>
            </a:extLst>
          </p:cNvPr>
          <p:cNvSpPr txBox="1">
            <a:spLocks/>
          </p:cNvSpPr>
          <p:nvPr/>
        </p:nvSpPr>
        <p:spPr>
          <a:xfrm>
            <a:off x="706684" y="1669259"/>
            <a:ext cx="10778632" cy="586146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tabLst>
                <a:tab pos="3581400" algn="l"/>
              </a:tabLst>
            </a:pPr>
            <a:r>
              <a:rPr lang="vi-VN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I. TÌM HIỂU VỀ LỰC</a:t>
            </a:r>
          </a:p>
        </p:txBody>
      </p:sp>
      <p:sp>
        <p:nvSpPr>
          <p:cNvPr id="8" name="Google Shape;145;p17">
            <a:extLst>
              <a:ext uri="{FF2B5EF4-FFF2-40B4-BE49-F238E27FC236}">
                <a16:creationId xmlns="" xmlns:a16="http://schemas.microsoft.com/office/drawing/2014/main" id="{F2B9E487-77A1-4B6C-8813-9BF7B1C91A17}"/>
              </a:ext>
            </a:extLst>
          </p:cNvPr>
          <p:cNvSpPr txBox="1">
            <a:spLocks/>
          </p:cNvSpPr>
          <p:nvPr/>
        </p:nvSpPr>
        <p:spPr>
          <a:xfrm>
            <a:off x="1824173" y="2018226"/>
            <a:ext cx="10778632" cy="727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BE33F"/>
              </a:buClr>
              <a:buSzPts val="2400"/>
              <a:buFont typeface="Karla"/>
              <a:buChar char="◆"/>
              <a:defRPr sz="2400" b="0" i="0" u="none" strike="noStrike" cap="non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E33F"/>
              </a:buClr>
              <a:buSzPts val="2400"/>
              <a:buFont typeface="Karla"/>
              <a:buChar char="◆"/>
              <a:defRPr sz="2400" b="0" i="0" u="none" strike="noStrike" cap="non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E33F"/>
              </a:buClr>
              <a:buSzPts val="2400"/>
              <a:buFont typeface="Karla"/>
              <a:buChar char="◇"/>
              <a:defRPr sz="2400" b="0" i="0" u="none" strike="noStrike" cap="non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●"/>
              <a:defRPr sz="2400" b="0" i="0" u="none" strike="noStrike" cap="non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○"/>
              <a:defRPr sz="2400" b="0" i="0" u="none" strike="noStrike" cap="non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■"/>
              <a:defRPr sz="2400" b="0" i="0" u="none" strike="noStrike" cap="non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●"/>
              <a:defRPr sz="2400" b="0" i="0" u="none" strike="noStrike" cap="non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○"/>
              <a:defRPr sz="2400" b="0" i="0" u="none" strike="noStrike" cap="non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■"/>
              <a:defRPr sz="2400" b="0" i="0" u="none" strike="noStrike" cap="non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0" indent="0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đẩy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kéo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tế</a:t>
            </a:r>
            <a:r>
              <a:rPr lang="en-GB" sz="2200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solidFill>
                <a:sysClr val="windowText" lastClr="00000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11403410-308D-43D2-AF0D-D3D05A049145}"/>
              </a:ext>
            </a:extLst>
          </p:cNvPr>
          <p:cNvGrpSpPr/>
          <p:nvPr/>
        </p:nvGrpSpPr>
        <p:grpSpPr>
          <a:xfrm>
            <a:off x="7315554" y="3548939"/>
            <a:ext cx="3487153" cy="2595425"/>
            <a:chOff x="7315554" y="3548939"/>
            <a:chExt cx="3487153" cy="2595425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BB056D3E-ADB3-4EEA-96F9-6908C0F3E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15554" y="4129826"/>
              <a:ext cx="3487153" cy="201453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ED5DD117-D69A-4A39-8492-0E201E301121}"/>
                </a:ext>
              </a:extLst>
            </p:cNvPr>
            <p:cNvSpPr txBox="1"/>
            <p:nvPr/>
          </p:nvSpPr>
          <p:spPr>
            <a:xfrm>
              <a:off x="7544538" y="3548939"/>
              <a:ext cx="27650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Kéo</a:t>
              </a:r>
              <a:r>
                <a:rPr lang="en-GB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2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thùng</a:t>
              </a:r>
              <a:r>
                <a:rPr lang="en-GB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2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hàng</a:t>
              </a:r>
              <a:endParaRPr lang="en-US" sz="24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147F857-3E36-4839-81B6-E60835AFFD5B}"/>
              </a:ext>
            </a:extLst>
          </p:cNvPr>
          <p:cNvSpPr txBox="1"/>
          <p:nvPr/>
        </p:nvSpPr>
        <p:spPr>
          <a:xfrm>
            <a:off x="5008501" y="2841952"/>
            <a:ext cx="217499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Ví</a:t>
            </a:r>
            <a:r>
              <a:rPr lang="en-GB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dụ</a:t>
            </a:r>
            <a:r>
              <a:rPr lang="en-GB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sự</a:t>
            </a:r>
            <a:r>
              <a:rPr lang="en-GB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kéo</a:t>
            </a:r>
            <a:endParaRPr lang="en-US" sz="24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02DAE69A-D0D1-44A0-8A5A-A4FD798A1520}"/>
              </a:ext>
            </a:extLst>
          </p:cNvPr>
          <p:cNvGrpSpPr/>
          <p:nvPr/>
        </p:nvGrpSpPr>
        <p:grpSpPr>
          <a:xfrm>
            <a:off x="1389293" y="3554384"/>
            <a:ext cx="5445261" cy="2589980"/>
            <a:chOff x="1389293" y="3554384"/>
            <a:chExt cx="5445261" cy="2589980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16CAE7B7-0B50-4248-9EC5-0430C5F521C6}"/>
                </a:ext>
              </a:extLst>
            </p:cNvPr>
            <p:cNvSpPr txBox="1"/>
            <p:nvPr/>
          </p:nvSpPr>
          <p:spPr>
            <a:xfrm>
              <a:off x="3347046" y="3554384"/>
              <a:ext cx="23220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>
                  <a:solidFill>
                    <a:srgbClr val="C00000"/>
                  </a:solidFill>
                  <a:latin typeface="UTM Avo" panose="02040603050506020204" pitchFamily="18" charset="0"/>
                </a:rPr>
                <a:t>Kéo</a:t>
              </a:r>
              <a:r>
                <a:rPr lang="vi-VN" sz="2400" b="1">
                  <a:solidFill>
                    <a:srgbClr val="C00000"/>
                  </a:solidFill>
                  <a:latin typeface="UTM Avo" panose="02040603050506020204" pitchFamily="18" charset="0"/>
                </a:rPr>
                <a:t> co</a:t>
              </a:r>
              <a:endParaRPr lang="en-US" sz="2400" b="1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70F6FE53-F783-4D23-B2E3-B193495CC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89293" y="4106840"/>
              <a:ext cx="5445261" cy="203752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8" grpId="0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4F8643E4-DABE-4D42-B72D-D62DB4EEF8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0242147" y="134983"/>
            <a:ext cx="1921689" cy="3102833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7BE55FCC-017C-4AB3-8D4D-2C1FC312B40F}"/>
              </a:ext>
            </a:extLst>
          </p:cNvPr>
          <p:cNvSpPr/>
          <p:nvPr/>
        </p:nvSpPr>
        <p:spPr>
          <a:xfrm>
            <a:off x="1352097" y="4824728"/>
            <a:ext cx="3531959" cy="13361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n-US" sz="2400" kern="1200">
                <a:solidFill>
                  <a:sysClr val="windowText" lastClr="000000"/>
                </a:solidFill>
                <a:latin typeface="UTM Avo" panose="02040603050506020204" pitchFamily="18" charset="0"/>
              </a:rPr>
              <a:t>C. lò xo tác dụng vào vật một lực nén.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9E9FF907-6375-43D5-810D-0F20AAA112D8}"/>
              </a:ext>
            </a:extLst>
          </p:cNvPr>
          <p:cNvSpPr/>
          <p:nvPr/>
        </p:nvSpPr>
        <p:spPr>
          <a:xfrm>
            <a:off x="5600241" y="3297713"/>
            <a:ext cx="3531959" cy="13361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n-US" sz="2400" kern="1200">
                <a:solidFill>
                  <a:sysClr val="windowText" lastClr="000000"/>
                </a:solidFill>
                <a:latin typeface="UTM Avo" panose="02040603050506020204" pitchFamily="18" charset="0"/>
              </a:rPr>
              <a:t>B. vật tác dụng vào lò xo một lực nén.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498B96A2-8DED-4513-83B5-E7F9C69735B4}"/>
              </a:ext>
            </a:extLst>
          </p:cNvPr>
          <p:cNvSpPr/>
          <p:nvPr/>
        </p:nvSpPr>
        <p:spPr>
          <a:xfrm>
            <a:off x="1347503" y="3297713"/>
            <a:ext cx="3531959" cy="13361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vi-VN" sz="2400" kern="1200">
                <a:solidFill>
                  <a:prstClr val="black"/>
                </a:solidFill>
                <a:latin typeface="UTM Avo" panose="02040603050506020204" pitchFamily="18" charset="0"/>
              </a:rPr>
              <a:t>A. lò xo tác dụng vào vật một lực đẩy.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2E305D75-EDFF-4748-963A-822C663A5FCA}"/>
              </a:ext>
            </a:extLst>
          </p:cNvPr>
          <p:cNvSpPr/>
          <p:nvPr/>
        </p:nvSpPr>
        <p:spPr>
          <a:xfrm>
            <a:off x="5600241" y="4844680"/>
            <a:ext cx="3531959" cy="13361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n-US" sz="2400" kern="1200">
                <a:solidFill>
                  <a:sysClr val="windowText" lastClr="000000"/>
                </a:solidFill>
                <a:latin typeface="UTM Avo" panose="02040603050506020204" pitchFamily="18" charset="0"/>
              </a:rPr>
              <a:t>D. vật tác dụng vào lò xo một lực kéo.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DFA8D14B-817A-4EB1-829A-26B2DF011F39}"/>
              </a:ext>
            </a:extLst>
          </p:cNvPr>
          <p:cNvGrpSpPr/>
          <p:nvPr/>
        </p:nvGrpSpPr>
        <p:grpSpPr>
          <a:xfrm>
            <a:off x="1232416" y="204824"/>
            <a:ext cx="8242350" cy="2966068"/>
            <a:chOff x="1728521" y="170776"/>
            <a:chExt cx="7701816" cy="2404175"/>
          </a:xfrm>
        </p:grpSpPr>
        <p:pic>
          <p:nvPicPr>
            <p:cNvPr id="21" name="Graphic 20">
              <a:extLst>
                <a:ext uri="{FF2B5EF4-FFF2-40B4-BE49-F238E27FC236}">
                  <a16:creationId xmlns="" xmlns:a16="http://schemas.microsoft.com/office/drawing/2014/main" id="{5E949279-24BE-48F9-AC0B-18B5A3CFD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728521" y="170776"/>
              <a:ext cx="7701816" cy="240417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9DAFB3B0-6C4D-4F02-B5E5-CEC3DE48383C}"/>
                </a:ext>
              </a:extLst>
            </p:cNvPr>
            <p:cNvSpPr txBox="1"/>
            <p:nvPr/>
          </p:nvSpPr>
          <p:spPr>
            <a:xfrm>
              <a:off x="2244863" y="553651"/>
              <a:ext cx="6550658" cy="914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50000"/>
                </a:lnSpc>
                <a:buClrTx/>
              </a:pPr>
              <a:r>
                <a:rPr lang="vi-VN" sz="2400" b="1" kern="120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Câu 4: </a:t>
              </a:r>
              <a:r>
                <a:rPr lang="vi-VN" sz="2400" kern="120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Treo vật vào đầu dưới của một lò xo, lò xo dãn ra. Khi đó: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1A825F00-4204-43D9-B278-8F498A491A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4429" y="-14156"/>
            <a:ext cx="854202" cy="9525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599947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12AE6552-B49B-4849-BD05-102AE193E3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10257152" y="83976"/>
            <a:ext cx="1934848" cy="332529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8430541F-7E93-47F8-BF0C-25CA87D8518C}"/>
              </a:ext>
            </a:extLst>
          </p:cNvPr>
          <p:cNvSpPr/>
          <p:nvPr/>
        </p:nvSpPr>
        <p:spPr>
          <a:xfrm>
            <a:off x="1352097" y="5460386"/>
            <a:ext cx="3531959" cy="7004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pt-BR" sz="2800" kern="1200">
                <a:solidFill>
                  <a:sysClr val="windowText" lastClr="000000"/>
                </a:solidFill>
                <a:latin typeface="UTM Avo" panose="02040603050506020204" pitchFamily="18" charset="0"/>
              </a:rPr>
              <a:t>C. Hình </a:t>
            </a:r>
            <a:r>
              <a:rPr lang="vi-VN" sz="2800" kern="1200">
                <a:solidFill>
                  <a:sysClr val="windowText" lastClr="000000"/>
                </a:solidFill>
                <a:latin typeface="UTM Avo" panose="02040603050506020204" pitchFamily="18" charset="0"/>
              </a:rPr>
              <a:t>C</a:t>
            </a:r>
            <a:r>
              <a:rPr lang="pt-BR" sz="2800" kern="1200">
                <a:solidFill>
                  <a:sysClr val="windowText" lastClr="0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5ADAD000-60BF-40BA-8613-82E523A98A4B}"/>
              </a:ext>
            </a:extLst>
          </p:cNvPr>
          <p:cNvSpPr/>
          <p:nvPr/>
        </p:nvSpPr>
        <p:spPr>
          <a:xfrm>
            <a:off x="5600241" y="4413011"/>
            <a:ext cx="3531959" cy="7004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n-US" sz="2800" kern="1200">
                <a:solidFill>
                  <a:sysClr val="windowText" lastClr="000000"/>
                </a:solidFill>
                <a:latin typeface="UTM Avo" panose="02040603050506020204" pitchFamily="18" charset="0"/>
              </a:rPr>
              <a:t>B. </a:t>
            </a:r>
            <a:r>
              <a:rPr lang="pt-BR" sz="2800" kern="1200">
                <a:solidFill>
                  <a:sysClr val="windowText" lastClr="000000"/>
                </a:solidFill>
                <a:latin typeface="UTM Avo" panose="02040603050506020204" pitchFamily="18" charset="0"/>
              </a:rPr>
              <a:t>Hình </a:t>
            </a:r>
            <a:r>
              <a:rPr lang="vi-VN" sz="2800" kern="1200">
                <a:solidFill>
                  <a:sysClr val="windowText" lastClr="000000"/>
                </a:solidFill>
                <a:latin typeface="UTM Avo" panose="02040603050506020204" pitchFamily="18" charset="0"/>
              </a:rPr>
              <a:t>B</a:t>
            </a:r>
            <a:r>
              <a:rPr lang="pt-BR" sz="2800" kern="1200">
                <a:solidFill>
                  <a:sysClr val="windowText" lastClr="000000"/>
                </a:solidFill>
                <a:latin typeface="UTM Avo" panose="02040603050506020204" pitchFamily="18" charset="0"/>
              </a:rPr>
              <a:t>.</a:t>
            </a:r>
            <a:endParaRPr lang="en-US" sz="2800" kern="1200" dirty="0">
              <a:solidFill>
                <a:sysClr val="windowText" lastClr="000000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EFAE9E66-7BF3-4A57-B8F5-EC508F4B429C}"/>
              </a:ext>
            </a:extLst>
          </p:cNvPr>
          <p:cNvSpPr/>
          <p:nvPr/>
        </p:nvSpPr>
        <p:spPr>
          <a:xfrm>
            <a:off x="1347503" y="4413011"/>
            <a:ext cx="3531959" cy="7004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pl-PL" sz="2800" kern="1200">
                <a:solidFill>
                  <a:prstClr val="black"/>
                </a:solidFill>
                <a:latin typeface="UTM Avo" panose="02040603050506020204" pitchFamily="18" charset="0"/>
              </a:rPr>
              <a:t>A. Hình A.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344C1612-5301-4CB8-B62C-CFAD27341F0F}"/>
              </a:ext>
            </a:extLst>
          </p:cNvPr>
          <p:cNvSpPr/>
          <p:nvPr/>
        </p:nvSpPr>
        <p:spPr>
          <a:xfrm>
            <a:off x="5600241" y="5480338"/>
            <a:ext cx="3531959" cy="7004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pt-BR" sz="2800" kern="1200">
                <a:solidFill>
                  <a:sysClr val="windowText" lastClr="000000"/>
                </a:solidFill>
                <a:latin typeface="UTM Avo" panose="02040603050506020204" pitchFamily="18" charset="0"/>
              </a:rPr>
              <a:t>D. Hình </a:t>
            </a:r>
            <a:r>
              <a:rPr lang="vi-VN" sz="2800" kern="1200">
                <a:solidFill>
                  <a:sysClr val="windowText" lastClr="000000"/>
                </a:solidFill>
                <a:latin typeface="UTM Avo" panose="02040603050506020204" pitchFamily="18" charset="0"/>
              </a:rPr>
              <a:t>D</a:t>
            </a:r>
            <a:r>
              <a:rPr lang="pt-BR" sz="2800" kern="1200">
                <a:solidFill>
                  <a:sysClr val="windowText" lastClr="000000"/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10032EA3-A52D-4869-8F10-DC04A37685F7}"/>
              </a:ext>
            </a:extLst>
          </p:cNvPr>
          <p:cNvGrpSpPr/>
          <p:nvPr/>
        </p:nvGrpSpPr>
        <p:grpSpPr>
          <a:xfrm>
            <a:off x="1232416" y="204824"/>
            <a:ext cx="8242350" cy="4076890"/>
            <a:chOff x="1728521" y="170776"/>
            <a:chExt cx="7701816" cy="2404175"/>
          </a:xfrm>
        </p:grpSpPr>
        <p:pic>
          <p:nvPicPr>
            <p:cNvPr id="42" name="Graphic 41">
              <a:extLst>
                <a:ext uri="{FF2B5EF4-FFF2-40B4-BE49-F238E27FC236}">
                  <a16:creationId xmlns="" xmlns:a16="http://schemas.microsoft.com/office/drawing/2014/main" id="{F341CD61-E421-4A92-BCE1-D9B216C61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728521" y="170776"/>
              <a:ext cx="7701816" cy="2404175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9EA7A6D4-0627-40B0-96D4-4D9E283839A6}"/>
                </a:ext>
              </a:extLst>
            </p:cNvPr>
            <p:cNvSpPr txBox="1"/>
            <p:nvPr/>
          </p:nvSpPr>
          <p:spPr>
            <a:xfrm>
              <a:off x="2244863" y="306023"/>
              <a:ext cx="6550658" cy="560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50000"/>
                </a:lnSpc>
                <a:buClrTx/>
              </a:pPr>
              <a:r>
                <a:rPr lang="vi-VN" sz="20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Câu 5: </a:t>
              </a:r>
              <a:r>
                <a:rPr lang="vi-VN" sz="20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Hình nào biểu diễn đúng lực do búa đóng đinh vào tường với tỉ xích 0,5 cm ứng với 10 N?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643FF49-351D-416E-BFC5-7AEA1D4A6B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4429" y="-14156"/>
            <a:ext cx="854202" cy="9525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55CA379E-8915-40EE-9DB2-FFB80C3F57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900" y="1515791"/>
            <a:ext cx="6529105" cy="134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835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A86776D-2297-4766-A30F-7F5C049E4A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10261410" y="280401"/>
            <a:ext cx="1892555" cy="314860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FD8067FE-0529-46D5-96BC-B0387EB3220F}"/>
              </a:ext>
            </a:extLst>
          </p:cNvPr>
          <p:cNvSpPr/>
          <p:nvPr/>
        </p:nvSpPr>
        <p:spPr>
          <a:xfrm>
            <a:off x="1352097" y="4824728"/>
            <a:ext cx="3531959" cy="13361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n-US" sz="2400" kern="1200">
                <a:solidFill>
                  <a:sysClr val="windowText" lastClr="000000"/>
                </a:solidFill>
                <a:latin typeface="UTM Avo" panose="02040603050506020204" pitchFamily="18" charset="0"/>
              </a:rPr>
              <a:t>C. chân bạn đó tiếp xúc với đất.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47424B60-5AA9-4486-AECF-C74F1A42E043}"/>
              </a:ext>
            </a:extLst>
          </p:cNvPr>
          <p:cNvSpPr/>
          <p:nvPr/>
        </p:nvSpPr>
        <p:spPr>
          <a:xfrm>
            <a:off x="5600241" y="3297713"/>
            <a:ext cx="3531959" cy="13361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n-US" sz="2400" kern="1200">
                <a:solidFill>
                  <a:sysClr val="windowText" lastClr="000000"/>
                </a:solidFill>
                <a:latin typeface="UTM Avo" panose="02040603050506020204" pitchFamily="18" charset="0"/>
              </a:rPr>
              <a:t>B. lực của đất tác dụng lên chân bạn đó.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BB5F55BB-7F5A-46DA-A261-A9D310BF39FF}"/>
              </a:ext>
            </a:extLst>
          </p:cNvPr>
          <p:cNvSpPr/>
          <p:nvPr/>
        </p:nvSpPr>
        <p:spPr>
          <a:xfrm>
            <a:off x="1347503" y="3297713"/>
            <a:ext cx="3531959" cy="13361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vi-VN" sz="2400" kern="1200">
                <a:solidFill>
                  <a:prstClr val="black"/>
                </a:solidFill>
                <a:latin typeface="UTM Avo" panose="02040603050506020204" pitchFamily="18" charset="0"/>
              </a:rPr>
              <a:t>A. lực của chân đẩy bạn đó nhảy lên.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B51DB262-6F24-4741-AA2A-684E9CCF3C23}"/>
              </a:ext>
            </a:extLst>
          </p:cNvPr>
          <p:cNvSpPr/>
          <p:nvPr/>
        </p:nvSpPr>
        <p:spPr>
          <a:xfrm>
            <a:off x="5600241" y="4844680"/>
            <a:ext cx="3531959" cy="13361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n-US" sz="2400" kern="1200">
                <a:solidFill>
                  <a:sysClr val="windowText" lastClr="000000"/>
                </a:solidFill>
                <a:latin typeface="UTM Avo" panose="02040603050506020204" pitchFamily="18" charset="0"/>
              </a:rPr>
              <a:t>D. lực của đất tác dụng lên dây.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754FED8F-AD06-4F09-837F-B930D53AA4DA}"/>
              </a:ext>
            </a:extLst>
          </p:cNvPr>
          <p:cNvGrpSpPr/>
          <p:nvPr/>
        </p:nvGrpSpPr>
        <p:grpSpPr>
          <a:xfrm>
            <a:off x="1232416" y="204824"/>
            <a:ext cx="8242350" cy="2966068"/>
            <a:chOff x="1728521" y="170776"/>
            <a:chExt cx="7701816" cy="2404175"/>
          </a:xfrm>
        </p:grpSpPr>
        <p:pic>
          <p:nvPicPr>
            <p:cNvPr id="38" name="Graphic 37">
              <a:extLst>
                <a:ext uri="{FF2B5EF4-FFF2-40B4-BE49-F238E27FC236}">
                  <a16:creationId xmlns="" xmlns:a16="http://schemas.microsoft.com/office/drawing/2014/main" id="{D45B9AB2-14CD-42A0-9672-15E80B86E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728521" y="170776"/>
              <a:ext cx="7701816" cy="2404175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3C78E07D-B095-4F97-A6C4-B6422B6FCC21}"/>
                </a:ext>
              </a:extLst>
            </p:cNvPr>
            <p:cNvSpPr txBox="1"/>
            <p:nvPr/>
          </p:nvSpPr>
          <p:spPr>
            <a:xfrm>
              <a:off x="2244863" y="553651"/>
              <a:ext cx="6550658" cy="914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50000"/>
                </a:lnSpc>
                <a:buClrTx/>
              </a:pPr>
              <a:r>
                <a:rPr lang="vi-VN" sz="2400" b="1" kern="120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Câu 6: </a:t>
              </a:r>
              <a:r>
                <a:rPr lang="vi-VN" sz="2400" kern="120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Một bạn chơi trò nhảy dây. Bạn đó nhảy lên được là do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0940C8A4-11EE-45A3-8305-464685DD3E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4429" y="-14156"/>
            <a:ext cx="854202" cy="9525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603135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8" grpId="0" animBg="1"/>
      <p:bldP spid="35" grpId="0" animBg="1"/>
      <p:bldP spid="35" grpId="1" animBg="1"/>
      <p:bldP spid="36" grpId="0" animBg="1"/>
      <p:bldP spid="3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A86776D-2297-4766-A30F-7F5C049E4A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FD8067FE-0529-46D5-96BC-B0387EB3220F}"/>
              </a:ext>
            </a:extLst>
          </p:cNvPr>
          <p:cNvSpPr/>
          <p:nvPr/>
        </p:nvSpPr>
        <p:spPr>
          <a:xfrm>
            <a:off x="1352097" y="4824728"/>
            <a:ext cx="3531959" cy="13361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vi-VN" sz="2400" kern="1200">
                <a:solidFill>
                  <a:sysClr val="windowText" lastClr="000000"/>
                </a:solidFill>
                <a:latin typeface="UTM Avo" panose="02040603050506020204" pitchFamily="18" charset="0"/>
              </a:rPr>
              <a:t>C. Viên bi sắt bị búng và lăn về phía trước.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47424B60-5AA9-4486-AECF-C74F1A42E043}"/>
              </a:ext>
            </a:extLst>
          </p:cNvPr>
          <p:cNvSpPr/>
          <p:nvPr/>
        </p:nvSpPr>
        <p:spPr>
          <a:xfrm>
            <a:off x="5600241" y="3297713"/>
            <a:ext cx="3531959" cy="13361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vi-VN" sz="2400" kern="1200">
                <a:solidFill>
                  <a:sysClr val="windowText" lastClr="000000"/>
                </a:solidFill>
                <a:latin typeface="UTM Avo" panose="02040603050506020204" pitchFamily="18" charset="0"/>
              </a:rPr>
              <a:t>B. Đất xốp khi được cày xới cẩn thận.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BB5F55BB-7F5A-46DA-A261-A9D310BF39FF}"/>
              </a:ext>
            </a:extLst>
          </p:cNvPr>
          <p:cNvSpPr/>
          <p:nvPr/>
        </p:nvSpPr>
        <p:spPr>
          <a:xfrm>
            <a:off x="1347503" y="3297713"/>
            <a:ext cx="3531959" cy="13361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vi-VN" sz="2400" kern="1200">
                <a:solidFill>
                  <a:prstClr val="black"/>
                </a:solidFill>
                <a:latin typeface="UTM Avo" panose="02040603050506020204" pitchFamily="18" charset="0"/>
              </a:rPr>
              <a:t>A. Cửa kính bị vỡ khi bị va đập mạnh.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B51DB262-6F24-4741-AA2A-684E9CCF3C23}"/>
              </a:ext>
            </a:extLst>
          </p:cNvPr>
          <p:cNvSpPr/>
          <p:nvPr/>
        </p:nvSpPr>
        <p:spPr>
          <a:xfrm>
            <a:off x="5600241" y="4844680"/>
            <a:ext cx="3531959" cy="13361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n-US" sz="2400" kern="1200">
                <a:solidFill>
                  <a:sysClr val="windowText" lastClr="000000"/>
                </a:solidFill>
                <a:latin typeface="UTM Avo" panose="02040603050506020204" pitchFamily="18" charset="0"/>
              </a:rPr>
              <a:t>D. Tờ giấy bị nhàu khi ta vò nó lại.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754FED8F-AD06-4F09-837F-B930D53AA4DA}"/>
              </a:ext>
            </a:extLst>
          </p:cNvPr>
          <p:cNvGrpSpPr/>
          <p:nvPr/>
        </p:nvGrpSpPr>
        <p:grpSpPr>
          <a:xfrm>
            <a:off x="1232416" y="204824"/>
            <a:ext cx="8242350" cy="2966068"/>
            <a:chOff x="1728521" y="170776"/>
            <a:chExt cx="7701816" cy="2404175"/>
          </a:xfrm>
        </p:grpSpPr>
        <p:pic>
          <p:nvPicPr>
            <p:cNvPr id="38" name="Graphic 37">
              <a:extLst>
                <a:ext uri="{FF2B5EF4-FFF2-40B4-BE49-F238E27FC236}">
                  <a16:creationId xmlns="" xmlns:a16="http://schemas.microsoft.com/office/drawing/2014/main" id="{D45B9AB2-14CD-42A0-9672-15E80B86E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28521" y="170776"/>
              <a:ext cx="7701816" cy="2404175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3C78E07D-B095-4F97-A6C4-B6422B6FCC21}"/>
                </a:ext>
              </a:extLst>
            </p:cNvPr>
            <p:cNvSpPr txBox="1"/>
            <p:nvPr/>
          </p:nvSpPr>
          <p:spPr>
            <a:xfrm>
              <a:off x="2244863" y="553651"/>
              <a:ext cx="6550658" cy="914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50000"/>
                </a:lnSpc>
                <a:buClrTx/>
              </a:pPr>
              <a:r>
                <a:rPr lang="vi-VN" sz="2400" b="1" kern="120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Câu 7:</a:t>
              </a:r>
              <a:r>
                <a:rPr lang="vi-VN" sz="2400" kern="120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Trường hợp nào sau đây vật không bị biến dạng khi chịu tác dụng của lực?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0940C8A4-11EE-45A3-8305-464685DD3E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429" y="-14156"/>
            <a:ext cx="854202" cy="9525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="" xmlns:a16="http://schemas.microsoft.com/office/drawing/2014/main" id="{3902788B-19AB-4E4B-88F0-0C87C36987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90319" y="1"/>
            <a:ext cx="1806431" cy="343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215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4" grpId="0" animBg="1"/>
      <p:bldP spid="28" grpId="0" animBg="1"/>
      <p:bldP spid="28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460452" y="869497"/>
            <a:ext cx="977453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04141" y="1699251"/>
            <a:ext cx="1300698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589" y="48986"/>
            <a:ext cx="1303585" cy="2028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9" y="2781300"/>
            <a:ext cx="1355983" cy="2189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0785" y="2959064"/>
            <a:ext cx="1958265" cy="3365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25" y="841302"/>
            <a:ext cx="885475" cy="1407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239570" y="3091084"/>
            <a:ext cx="1510274" cy="28927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F3DBC31-6054-4C73-B049-305A8E10AB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64833" y="-43653"/>
            <a:ext cx="854202" cy="9525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63475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2.06628 -0.04514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7" y="-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1.48151 0.0055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1.35027 0.01158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1.3487 -0.04098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1.39049 0.02871 " pathEditMode="relative" rAng="0" ptsTypes="AA">
                                      <p:cBhvr>
                                        <p:cTn id="14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18" y="14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1.34141 -0.0125 " pathEditMode="relative" rAng="0" ptsTypes="AA">
                                      <p:cBhvr>
                                        <p:cTn id="16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70" y="-6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1.88411 0.04954 " pathEditMode="relative" rAng="0" ptsTypes="AA">
                                      <p:cBhvr>
                                        <p:cTn id="18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="" xmlns:a16="http://schemas.microsoft.com/office/drawing/2014/main" id="{88A5DCA1-A3FD-E2C7-66CA-B72D07A22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="" xmlns:a16="http://schemas.microsoft.com/office/drawing/2014/main" id="{1B006F5F-E8A7-47D3-9F3F-9B6B8F32F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3000" y="1631649"/>
            <a:ext cx="7266000" cy="812713"/>
          </a:xfrm>
        </p:spPr>
        <p:txBody>
          <a:bodyPr>
            <a:noAutofit/>
          </a:bodyPr>
          <a:lstStyle/>
          <a:p>
            <a:pPr marL="101598" indent="0" algn="ctr">
              <a:buNone/>
            </a:pPr>
            <a:r>
              <a:rPr lang="en-US" sz="4000" b="1" i="0" dirty="0">
                <a:solidFill>
                  <a:schemeClr val="accent2"/>
                </a:solidFill>
                <a:latin typeface="UTM Avo" panose="02040603050506020204" pitchFamily="18" charset="0"/>
              </a:rPr>
              <a:t>Hướng dẫn về nhà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29F34B5D-F507-8D39-AFDB-F2DFECE56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0246" y="2908886"/>
            <a:ext cx="2992729" cy="269557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BC60ED0C-2486-4188-A1E9-AA858BE0DC37}"/>
              </a:ext>
            </a:extLst>
          </p:cNvPr>
          <p:cNvSpPr txBox="1">
            <a:spLocks/>
          </p:cNvSpPr>
          <p:nvPr/>
        </p:nvSpPr>
        <p:spPr>
          <a:xfrm>
            <a:off x="3592410" y="2908887"/>
            <a:ext cx="8007407" cy="21856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89322" indent="-289322" algn="just" defTabSz="342900">
              <a:lnSpc>
                <a:spcPct val="150000"/>
              </a:lnSpc>
              <a:spcBef>
                <a:spcPts val="600"/>
              </a:spcBef>
              <a:buClrTx/>
              <a:buFontTx/>
              <a:buAutoNum type="arabicPeriod"/>
              <a:defRPr/>
            </a:pPr>
            <a:r>
              <a:rPr lang="en-US" sz="2100" kern="12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100" kern="1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latin typeface="UTM Avo" panose="02040603050506020204" pitchFamily="18" charset="0"/>
                <a:cs typeface="Arial" panose="020B0604020202020204" pitchFamily="34" charset="0"/>
              </a:rPr>
              <a:t>thức</a:t>
            </a:r>
            <a:r>
              <a:rPr lang="en-US" sz="2100" kern="1200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100" kern="1200" dirty="0" err="1"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2100" kern="1200" dirty="0">
                <a:latin typeface="UTM Avo" panose="02040603050506020204" pitchFamily="18" charset="0"/>
                <a:cs typeface="Arial" panose="020B0604020202020204" pitchFamily="34" charset="0"/>
              </a:rPr>
              <a:t> 1 – 3 </a:t>
            </a:r>
            <a:r>
              <a:rPr lang="en-US" sz="2100" kern="1200" dirty="0" err="1"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100" kern="1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100" kern="12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289322" indent="-289322" algn="just" defTabSz="342900">
              <a:lnSpc>
                <a:spcPct val="150000"/>
              </a:lnSpc>
              <a:spcBef>
                <a:spcPts val="600"/>
              </a:spcBef>
              <a:buClrTx/>
              <a:buFontTx/>
              <a:buAutoNum type="arabicPeriod"/>
              <a:defRPr/>
            </a:pPr>
            <a:r>
              <a:rPr lang="en-US" sz="2100" kern="1200" dirty="0" err="1">
                <a:latin typeface="UTM Avo" panose="02040603050506020204" pitchFamily="18" charset="0"/>
                <a:cs typeface="Arial" panose="020B0604020202020204" pitchFamily="34" charset="0"/>
              </a:rPr>
              <a:t>Nhiệm</a:t>
            </a:r>
            <a:r>
              <a:rPr lang="en-US" sz="2100" kern="1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latin typeface="UTM Avo" panose="02040603050506020204" pitchFamily="18" charset="0"/>
                <a:cs typeface="Arial" panose="020B0604020202020204" pitchFamily="34" charset="0"/>
              </a:rPr>
              <a:t>vụ</a:t>
            </a:r>
            <a:r>
              <a:rPr lang="en-US" sz="2100" kern="1200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100" kern="1200" dirty="0" err="1">
                <a:latin typeface="UTM Avo" panose="02040603050506020204" pitchFamily="18" charset="0"/>
                <a:cs typeface="Arial" panose="020B0604020202020204" pitchFamily="34" charset="0"/>
              </a:rPr>
              <a:t>Chế</a:t>
            </a:r>
            <a:r>
              <a:rPr lang="en-US" sz="2100" kern="1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latin typeface="UTM Avo" panose="02040603050506020204" pitchFamily="18" charset="0"/>
                <a:cs typeface="Arial" panose="020B0604020202020204" pitchFamily="34" charset="0"/>
              </a:rPr>
              <a:t>tạo</a:t>
            </a:r>
            <a:r>
              <a:rPr lang="en-US" sz="2100" kern="1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latin typeface="UTM Avo" panose="02040603050506020204" pitchFamily="18" charset="0"/>
                <a:cs typeface="Arial" panose="020B0604020202020204" pitchFamily="34" charset="0"/>
              </a:rPr>
              <a:t>lực</a:t>
            </a:r>
            <a:r>
              <a:rPr lang="en-US" sz="2100" kern="1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latin typeface="UTM Avo" panose="02040603050506020204" pitchFamily="18" charset="0"/>
                <a:cs typeface="Arial" panose="020B0604020202020204" pitchFamily="34" charset="0"/>
              </a:rPr>
              <a:t>kế</a:t>
            </a:r>
            <a:r>
              <a:rPr lang="en-US" sz="2100" kern="1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latin typeface="UTM Avo" panose="02040603050506020204" pitchFamily="18" charset="0"/>
                <a:cs typeface="Arial" panose="020B0604020202020204" pitchFamily="34" charset="0"/>
              </a:rPr>
              <a:t>lò</a:t>
            </a:r>
            <a:r>
              <a:rPr lang="en-US" sz="2100" kern="1200" dirty="0">
                <a:latin typeface="UTM Avo" panose="02040603050506020204" pitchFamily="18" charset="0"/>
                <a:cs typeface="Arial" panose="020B0604020202020204" pitchFamily="34" charset="0"/>
              </a:rPr>
              <a:t> xo đ</a:t>
            </a:r>
            <a:r>
              <a:rPr lang="vi-VN" sz="2100" kern="1200" dirty="0"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100" kern="1200" dirty="0">
                <a:latin typeface="UTM Avo" panose="02040603050506020204" pitchFamily="18" charset="0"/>
                <a:cs typeface="Arial" panose="020B0604020202020204" pitchFamily="34" charset="0"/>
              </a:rPr>
              <a:t>n </a:t>
            </a:r>
            <a:r>
              <a:rPr lang="en-US" sz="2100" kern="1200" dirty="0" err="1">
                <a:latin typeface="UTM Avo" panose="02040603050506020204" pitchFamily="18" charset="0"/>
                <a:cs typeface="Arial" panose="020B0604020202020204" pitchFamily="34" charset="0"/>
              </a:rPr>
              <a:t>giản</a:t>
            </a:r>
            <a:r>
              <a:rPr lang="en-US" sz="2100" kern="12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0" indent="0" algn="just" defTabSz="342900">
              <a:lnSpc>
                <a:spcPct val="150000"/>
              </a:lnSpc>
              <a:spcBef>
                <a:spcPts val="600"/>
              </a:spcBef>
              <a:buClrTx/>
              <a:buNone/>
              <a:defRPr/>
            </a:pPr>
            <a:r>
              <a:rPr lang="en-US" sz="2100" kern="1200" dirty="0">
                <a:latin typeface="UTM Avo" panose="02040603050506020204" pitchFamily="18" charset="0"/>
                <a:cs typeface="Arial" panose="020B0604020202020204" pitchFamily="34" charset="0"/>
              </a:rPr>
              <a:t>3. </a:t>
            </a:r>
            <a:r>
              <a:rPr lang="en-US" sz="2100" kern="1200" dirty="0" err="1"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2100" kern="1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r>
              <a:rPr lang="en-US" sz="2100" kern="1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latin typeface="UTM Avo" panose="02040603050506020204" pitchFamily="18" charset="0"/>
                <a:cs typeface="Arial" panose="020B0604020202020204" pitchFamily="34" charset="0"/>
              </a:rPr>
              <a:t>sản</a:t>
            </a:r>
            <a:r>
              <a:rPr lang="en-US" sz="2100" kern="1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latin typeface="UTM Avo" panose="02040603050506020204" pitchFamily="18" charset="0"/>
                <a:cs typeface="Arial" panose="020B0604020202020204" pitchFamily="34" charset="0"/>
              </a:rPr>
              <a:t>phẩm</a:t>
            </a:r>
            <a:r>
              <a:rPr lang="en-US" sz="2100" kern="1200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100" kern="1200" dirty="0" err="1">
                <a:latin typeface="UTM Avo" panose="02040603050506020204" pitchFamily="18" charset="0"/>
                <a:cs typeface="Arial" panose="020B0604020202020204" pitchFamily="34" charset="0"/>
              </a:rPr>
              <a:t>đo</a:t>
            </a:r>
            <a:r>
              <a:rPr lang="en-US" sz="2100" kern="1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100" kern="1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latin typeface="UTM Avo" panose="02040603050506020204" pitchFamily="18" charset="0"/>
                <a:cs typeface="Arial" panose="020B0604020202020204" pitchFamily="34" charset="0"/>
              </a:rPr>
              <a:t>lực</a:t>
            </a:r>
            <a:r>
              <a:rPr lang="en-US" sz="2100" kern="1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latin typeface="UTM Avo" panose="02040603050506020204" pitchFamily="18" charset="0"/>
                <a:cs typeface="Arial" panose="020B0604020202020204" pitchFamily="34" charset="0"/>
              </a:rPr>
              <a:t>kéo</a:t>
            </a:r>
            <a:r>
              <a:rPr lang="en-US" sz="2100" kern="1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latin typeface="UTM Avo" panose="02040603050506020204" pitchFamily="18" charset="0"/>
                <a:cs typeface="Arial" panose="020B0604020202020204" pitchFamily="34" charset="0"/>
              </a:rPr>
              <a:t>tương</a:t>
            </a:r>
            <a:r>
              <a:rPr lang="en-US" sz="2100" kern="1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latin typeface="UTM Avo" panose="02040603050506020204" pitchFamily="18" charset="0"/>
                <a:cs typeface="Arial" panose="020B0604020202020204" pitchFamily="34" charset="0"/>
              </a:rPr>
              <a:t>đối</a:t>
            </a:r>
            <a:r>
              <a:rPr lang="en-US" sz="2100" kern="1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latin typeface="UTM Avo" panose="02040603050506020204" pitchFamily="18" charset="0"/>
                <a:cs typeface="Arial" panose="020B0604020202020204" pitchFamily="34" charset="0"/>
              </a:rPr>
              <a:t>chính</a:t>
            </a:r>
            <a:r>
              <a:rPr lang="en-US" sz="2100" kern="1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latin typeface="UTM Avo" panose="02040603050506020204" pitchFamily="18" charset="0"/>
                <a:cs typeface="Arial" panose="020B0604020202020204" pitchFamily="34" charset="0"/>
              </a:rPr>
              <a:t>xác</a:t>
            </a:r>
            <a:r>
              <a:rPr lang="en-US" sz="2100" kern="12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0" indent="0" algn="just" defTabSz="342900">
              <a:lnSpc>
                <a:spcPct val="150000"/>
              </a:lnSpc>
              <a:spcBef>
                <a:spcPts val="600"/>
              </a:spcBef>
              <a:buClrTx/>
              <a:buNone/>
              <a:defRPr/>
            </a:pPr>
            <a:r>
              <a:rPr lang="en-US" sz="2100" kern="1200" dirty="0">
                <a:highlight>
                  <a:srgbClr val="FFFFFF"/>
                </a:highlight>
                <a:latin typeface="UTM Avo" panose="02040603050506020204" pitchFamily="18" charset="0"/>
                <a:cs typeface="Arial" panose="020B0604020202020204" pitchFamily="34" charset="0"/>
              </a:rPr>
              <a:t>4. </a:t>
            </a:r>
            <a:r>
              <a:rPr lang="en-US" sz="2100" kern="1200" dirty="0" err="1">
                <a:latin typeface="UTM Avo" panose="02040603050506020204" pitchFamily="18" charset="0"/>
                <a:cs typeface="Arial" panose="020B0604020202020204" pitchFamily="34" charset="0"/>
              </a:rPr>
              <a:t>Thời</a:t>
            </a:r>
            <a:r>
              <a:rPr lang="en-US" sz="2100" kern="1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latin typeface="UTM Avo" panose="02040603050506020204" pitchFamily="18" charset="0"/>
                <a:cs typeface="Arial" panose="020B0604020202020204" pitchFamily="34" charset="0"/>
              </a:rPr>
              <a:t>gian</a:t>
            </a:r>
            <a:r>
              <a:rPr lang="en-US" sz="2100" kern="1200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100" kern="1200" dirty="0" err="1">
                <a:latin typeface="UTM Avo" panose="02040603050506020204" pitchFamily="18" charset="0"/>
                <a:cs typeface="Arial" panose="020B0604020202020204" pitchFamily="34" charset="0"/>
              </a:rPr>
              <a:t>Hoàn</a:t>
            </a:r>
            <a:r>
              <a:rPr lang="en-US" sz="2100" kern="1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2100" kern="1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100" kern="1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100" kern="1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2100" kern="12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147F857-3E36-4839-81B6-E60835AFFD5B}"/>
              </a:ext>
            </a:extLst>
          </p:cNvPr>
          <p:cNvSpPr txBox="1"/>
          <p:nvPr/>
        </p:nvSpPr>
        <p:spPr>
          <a:xfrm>
            <a:off x="5008501" y="1801827"/>
            <a:ext cx="217499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chemeClr val="tx1"/>
                </a:solidFill>
                <a:latin typeface="UTM Avo" panose="02040603050506020204" pitchFamily="18" charset="0"/>
              </a:rPr>
              <a:t>Ví dụ sự đẩy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6C60E648-304A-4A78-9CF4-C7E28974326B}"/>
              </a:ext>
            </a:extLst>
          </p:cNvPr>
          <p:cNvGrpSpPr/>
          <p:nvPr/>
        </p:nvGrpSpPr>
        <p:grpSpPr>
          <a:xfrm>
            <a:off x="1794038" y="2559676"/>
            <a:ext cx="4805029" cy="2874886"/>
            <a:chOff x="420413" y="2030029"/>
            <a:chExt cx="4060123" cy="2429204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DC88BDCB-4269-4FF1-9149-B5624FAAC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0413" y="2430140"/>
              <a:ext cx="3291640" cy="202909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2F39DBB7-032F-432C-9695-319EBB2FEECB}"/>
                </a:ext>
              </a:extLst>
            </p:cNvPr>
            <p:cNvSpPr txBox="1"/>
            <p:nvPr/>
          </p:nvSpPr>
          <p:spPr>
            <a:xfrm>
              <a:off x="657805" y="2030029"/>
              <a:ext cx="38227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>
                  <a:solidFill>
                    <a:srgbClr val="C00000"/>
                  </a:solidFill>
                  <a:latin typeface="UTM Avo" panose="02040603050506020204" pitchFamily="18" charset="0"/>
                </a:rPr>
                <a:t>Đẩy xe ô tô bị chết máy</a:t>
              </a:r>
              <a:endParaRPr lang="en-US" sz="2000" b="1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2A00023-20BB-4006-A385-989D2032DB01}"/>
              </a:ext>
            </a:extLst>
          </p:cNvPr>
          <p:cNvSpPr txBox="1"/>
          <p:nvPr/>
        </p:nvSpPr>
        <p:spPr>
          <a:xfrm>
            <a:off x="6459415" y="2596380"/>
            <a:ext cx="3966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>
                <a:solidFill>
                  <a:srgbClr val="C00000"/>
                </a:solidFill>
                <a:latin typeface="UTM Avo" panose="02040603050506020204" pitchFamily="18" charset="0"/>
              </a:rPr>
              <a:t>Đẩy xe lăn giúp người già</a:t>
            </a:r>
            <a:endParaRPr lang="en-US" sz="2000" b="1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1028" name="Picture 4" descr="File:Nurse Pushing a Patient on a Wheelchair Cartoon.svg - Wikimedia Commons">
            <a:extLst>
              <a:ext uri="{FF2B5EF4-FFF2-40B4-BE49-F238E27FC236}">
                <a16:creationId xmlns="" xmlns:a16="http://schemas.microsoft.com/office/drawing/2014/main" id="{91D5E7C3-4452-4FEF-9071-05C9A538AC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1" r="21382"/>
          <a:stretch/>
        </p:blipFill>
        <p:spPr bwMode="auto">
          <a:xfrm>
            <a:off x="6975232" y="2735383"/>
            <a:ext cx="3141784" cy="340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75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="" xmlns:a16="http://schemas.microsoft.com/office/drawing/2014/main" id="{69126223-2361-4F3C-9B88-DBB624806B9B}"/>
              </a:ext>
            </a:extLst>
          </p:cNvPr>
          <p:cNvSpPr/>
          <p:nvPr/>
        </p:nvSpPr>
        <p:spPr>
          <a:xfrm>
            <a:off x="897511" y="2000534"/>
            <a:ext cx="10396978" cy="1216800"/>
          </a:xfrm>
          <a:custGeom>
            <a:avLst/>
            <a:gdLst>
              <a:gd name="connsiteX0" fmla="*/ 0 w 7836568"/>
              <a:gd name="connsiteY0" fmla="*/ 202804 h 1216800"/>
              <a:gd name="connsiteX1" fmla="*/ 202804 w 7836568"/>
              <a:gd name="connsiteY1" fmla="*/ 0 h 1216800"/>
              <a:gd name="connsiteX2" fmla="*/ 7633764 w 7836568"/>
              <a:gd name="connsiteY2" fmla="*/ 0 h 1216800"/>
              <a:gd name="connsiteX3" fmla="*/ 7836568 w 7836568"/>
              <a:gd name="connsiteY3" fmla="*/ 202804 h 1216800"/>
              <a:gd name="connsiteX4" fmla="*/ 7836568 w 7836568"/>
              <a:gd name="connsiteY4" fmla="*/ 1013996 h 1216800"/>
              <a:gd name="connsiteX5" fmla="*/ 7633764 w 7836568"/>
              <a:gd name="connsiteY5" fmla="*/ 1216800 h 1216800"/>
              <a:gd name="connsiteX6" fmla="*/ 202804 w 7836568"/>
              <a:gd name="connsiteY6" fmla="*/ 1216800 h 1216800"/>
              <a:gd name="connsiteX7" fmla="*/ 0 w 7836568"/>
              <a:gd name="connsiteY7" fmla="*/ 1013996 h 1216800"/>
              <a:gd name="connsiteX8" fmla="*/ 0 w 7836568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36568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7633764" y="0"/>
                </a:lnTo>
                <a:cubicBezTo>
                  <a:pt x="7745770" y="0"/>
                  <a:pt x="7836568" y="90798"/>
                  <a:pt x="7836568" y="202804"/>
                </a:cubicBezTo>
                <a:lnTo>
                  <a:pt x="7836568" y="1013996"/>
                </a:lnTo>
                <a:cubicBezTo>
                  <a:pt x="7836568" y="1126002"/>
                  <a:pt x="7745770" y="1216800"/>
                  <a:pt x="7633764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0839" tIns="150839" rIns="150839" bIns="150839" numCol="1" spcCol="1270" anchor="ctr" anchorCtr="0">
            <a:noAutofit/>
          </a:bodyPr>
          <a:lstStyle/>
          <a:p>
            <a:pPr defTabSz="106680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2400" b="1" kern="1200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lang="en-GB" sz="2400" b="1" kern="1200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GB" sz="2400" b="1" kern="1200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b="1" kern="1200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GB" sz="2400" b="1" kern="1200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b="1" kern="1200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đẩy</a:t>
            </a:r>
            <a:r>
              <a:rPr lang="en-GB" sz="2400" b="1" kern="1200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b="1" kern="1200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GB" sz="2400" b="1" kern="1200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b="1" kern="1200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kéo</a:t>
            </a:r>
            <a:r>
              <a:rPr lang="en-GB" sz="2400" b="1" kern="1200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b="1" kern="1200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GB" sz="2400" b="1" kern="1200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kia, </a:t>
            </a:r>
            <a:r>
              <a:rPr lang="en-GB" sz="2400" b="1" kern="1200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en-GB" sz="2400" b="1" kern="1200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GB" sz="2400" b="1" kern="1200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GB" sz="2400" b="1" kern="1200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b="1" kern="1200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GB" sz="2400" b="1" kern="1200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b="1" kern="1200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GB" sz="2400" b="1" kern="1200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b="1" kern="1200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GB" sz="2400" b="1" kern="1200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b="1" kern="1200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GB" sz="2400" b="1" kern="1200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b="1" kern="1200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r>
              <a:rPr lang="en-GB" sz="2400" b="1" kern="1200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b="1" kern="1200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GB" sz="2400" b="1" kern="1200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b="1" kern="1200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GB" sz="2400" b="1" kern="1200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kia.</a:t>
            </a:r>
            <a:endParaRPr lang="en-US" sz="2400" b="1" kern="1200" dirty="0">
              <a:solidFill>
                <a:sysClr val="windowText" lastClr="00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="" xmlns:a16="http://schemas.microsoft.com/office/drawing/2014/main" id="{3F60AF79-7E9F-4F01-A053-8AF3AF74B841}"/>
              </a:ext>
            </a:extLst>
          </p:cNvPr>
          <p:cNvSpPr/>
          <p:nvPr/>
        </p:nvSpPr>
        <p:spPr>
          <a:xfrm>
            <a:off x="897511" y="3349682"/>
            <a:ext cx="10396978" cy="1580962"/>
          </a:xfrm>
          <a:custGeom>
            <a:avLst/>
            <a:gdLst>
              <a:gd name="connsiteX0" fmla="*/ 0 w 7836568"/>
              <a:gd name="connsiteY0" fmla="*/ 0 h 1580962"/>
              <a:gd name="connsiteX1" fmla="*/ 7836568 w 7836568"/>
              <a:gd name="connsiteY1" fmla="*/ 0 h 1580962"/>
              <a:gd name="connsiteX2" fmla="*/ 7836568 w 7836568"/>
              <a:gd name="connsiteY2" fmla="*/ 1580962 h 1580962"/>
              <a:gd name="connsiteX3" fmla="*/ 0 w 7836568"/>
              <a:gd name="connsiteY3" fmla="*/ 1580962 h 1580962"/>
              <a:gd name="connsiteX4" fmla="*/ 0 w 7836568"/>
              <a:gd name="connsiteY4" fmla="*/ 0 h 158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36568" h="1580962">
                <a:moveTo>
                  <a:pt x="0" y="0"/>
                </a:moveTo>
                <a:lnTo>
                  <a:pt x="7836568" y="0"/>
                </a:lnTo>
                <a:lnTo>
                  <a:pt x="7836568" y="1580962"/>
                </a:lnTo>
                <a:lnTo>
                  <a:pt x="0" y="158096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8811" tIns="30480" rIns="170688" bIns="30480" numCol="1" spcCol="1270" anchor="t" anchorCtr="0">
            <a:noAutofit/>
          </a:bodyPr>
          <a:lstStyle/>
          <a:p>
            <a:pPr marL="228600" lvl="1" indent="-228600" defTabSz="106680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har char="••"/>
            </a:pPr>
            <a:r>
              <a:rPr lang="en-GB" sz="24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GB" sz="24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GB" sz="24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đẩy</a:t>
            </a:r>
            <a:r>
              <a:rPr lang="en-GB" sz="24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24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kéo</a:t>
            </a:r>
            <a:r>
              <a:rPr lang="en-GB" sz="24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GB" sz="24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GB" sz="24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GB" sz="24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GB" sz="24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GB" sz="24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kia </a:t>
            </a:r>
            <a:r>
              <a:rPr lang="en-GB" sz="24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GB" sz="24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GB" sz="24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GB" sz="24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r>
              <a:rPr lang="en-GB" sz="24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kern="1200" dirty="0">
              <a:latin typeface="UTM Avo" panose="02040603050506020204" pitchFamily="18" charset="0"/>
            </a:endParaRPr>
          </a:p>
          <a:p>
            <a:pPr marL="228600" lvl="1" indent="-228600" defTabSz="106680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har char="••"/>
            </a:pPr>
            <a:r>
              <a:rPr lang="en-GB" sz="24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Phương </a:t>
            </a:r>
            <a:r>
              <a:rPr lang="en-GB" sz="24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đẩy</a:t>
            </a:r>
            <a:r>
              <a:rPr lang="en-GB" sz="24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24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kéo</a:t>
            </a:r>
            <a:r>
              <a:rPr lang="en-GB" sz="24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GB" sz="24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phương </a:t>
            </a:r>
            <a:r>
              <a:rPr lang="en-GB" sz="24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GB" sz="24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r>
              <a:rPr lang="vi-VN" sz="2400" kern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kern="1200" dirty="0">
              <a:latin typeface="UTM Avo" panose="02040603050506020204" pitchFamily="18" charset="0"/>
            </a:endParaRPr>
          </a:p>
        </p:txBody>
      </p:sp>
      <p:pic>
        <p:nvPicPr>
          <p:cNvPr id="2050" name="Picture 2" descr="Learning ">
            <a:extLst>
              <a:ext uri="{FF2B5EF4-FFF2-40B4-BE49-F238E27FC236}">
                <a16:creationId xmlns="" xmlns:a16="http://schemas.microsoft.com/office/drawing/2014/main" id="{2DC12E02-1EB7-4FAD-A54B-2E8DF162C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277" y="4073769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33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ìm hiểu kết quả tác dụng của lực.">
            <a:hlinkClick r:id="" action="ppaction://media"/>
            <a:extLst>
              <a:ext uri="{FF2B5EF4-FFF2-40B4-BE49-F238E27FC236}">
                <a16:creationId xmlns="" xmlns:a16="http://schemas.microsoft.com/office/drawing/2014/main" id="{4C5B2CD3-F6E6-4B55-9189-12CDBCC8DE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63421" y="2319556"/>
            <a:ext cx="7065157" cy="39741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0F1613C-C32C-40F9-89F2-A1A2FEC41446}"/>
              </a:ext>
            </a:extLst>
          </p:cNvPr>
          <p:cNvSpPr/>
          <p:nvPr/>
        </p:nvSpPr>
        <p:spPr>
          <a:xfrm>
            <a:off x="1621969" y="1599223"/>
            <a:ext cx="8948059" cy="496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20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Quan sát video sau và mô tả các tác dụng khác nhau của lực</a:t>
            </a:r>
            <a:r>
              <a:rPr lang="vi-VN" sz="220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2200">
              <a:solidFill>
                <a:sysClr val="windowText" lastClr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08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0F1613C-C32C-40F9-89F2-A1A2FEC41446}"/>
              </a:ext>
            </a:extLst>
          </p:cNvPr>
          <p:cNvSpPr/>
          <p:nvPr/>
        </p:nvSpPr>
        <p:spPr>
          <a:xfrm>
            <a:off x="2989578" y="1734749"/>
            <a:ext cx="6212844" cy="532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b="1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GB" sz="2400" b="1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GB" sz="2400" b="1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GB" sz="2400" b="1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GB" sz="2400" b="1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GB" sz="2400" b="1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GB" sz="2400" b="1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r>
              <a:rPr lang="en-GB" sz="2400" b="1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GB" sz="2400" b="1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GB" sz="2400" b="1" dirty="0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9DC5410-01DD-43E2-90C1-A8C7C6698EC3}"/>
              </a:ext>
            </a:extLst>
          </p:cNvPr>
          <p:cNvGrpSpPr/>
          <p:nvPr/>
        </p:nvGrpSpPr>
        <p:grpSpPr>
          <a:xfrm>
            <a:off x="757646" y="2586344"/>
            <a:ext cx="5135337" cy="4217203"/>
            <a:chOff x="-742040" y="2323115"/>
            <a:chExt cx="3937144" cy="3233231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96D567F4-092A-4561-B3D6-545A13064E8F}"/>
                </a:ext>
              </a:extLst>
            </p:cNvPr>
            <p:cNvSpPr/>
            <p:nvPr/>
          </p:nvSpPr>
          <p:spPr>
            <a:xfrm>
              <a:off x="-742040" y="4372636"/>
              <a:ext cx="3937144" cy="1183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Lực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do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chân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cầu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thủ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tác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dụng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vào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quả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bóng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làm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quả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bóng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đang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đứng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yên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chuyển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động</a:t>
              </a:r>
              <a:r>
                <a:rPr lang="vi-VN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z="2200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E7F59ECA-B414-4ADD-AD92-20CA5A10F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458" y="2323115"/>
              <a:ext cx="2530716" cy="193087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FE12DC5-9A7C-4A99-B653-F3F550A61CEC}"/>
              </a:ext>
            </a:extLst>
          </p:cNvPr>
          <p:cNvGrpSpPr/>
          <p:nvPr/>
        </p:nvGrpSpPr>
        <p:grpSpPr>
          <a:xfrm>
            <a:off x="6505640" y="2586344"/>
            <a:ext cx="4928714" cy="3684333"/>
            <a:chOff x="5076983" y="2607446"/>
            <a:chExt cx="3444348" cy="2574733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0140265-DF8A-4060-A1CE-C4FFE04CB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60262" y="2607446"/>
              <a:ext cx="2855102" cy="174251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88443FAF-A5A4-4255-82FB-206FF0D6A068}"/>
                </a:ext>
              </a:extLst>
            </p:cNvPr>
            <p:cNvSpPr/>
            <p:nvPr/>
          </p:nvSpPr>
          <p:spPr>
            <a:xfrm>
              <a:off x="5076983" y="4458106"/>
              <a:ext cx="3444348" cy="7240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Lực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do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lưới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tác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dụng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làm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quả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bóng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đang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chuyển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động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dừng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lại</a:t>
              </a:r>
              <a:r>
                <a:rPr lang="vi-VN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z="2200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448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0F1613C-C32C-40F9-89F2-A1A2FEC41446}"/>
              </a:ext>
            </a:extLst>
          </p:cNvPr>
          <p:cNvSpPr/>
          <p:nvPr/>
        </p:nvSpPr>
        <p:spPr>
          <a:xfrm>
            <a:off x="783771" y="1599223"/>
            <a:ext cx="10319658" cy="532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b="1">
                <a:solidFill>
                  <a:sysClr val="windowText" lastClr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 thế nào nhận ra có lực tác dụng?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F8D247BE-1E8B-4282-9B8B-A6E1051548D7}"/>
              </a:ext>
            </a:extLst>
          </p:cNvPr>
          <p:cNvGrpSpPr/>
          <p:nvPr/>
        </p:nvGrpSpPr>
        <p:grpSpPr>
          <a:xfrm>
            <a:off x="833845" y="2333057"/>
            <a:ext cx="5262155" cy="4020441"/>
            <a:chOff x="-225891" y="2570021"/>
            <a:chExt cx="4105471" cy="3136700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876EE232-EE4C-4A93-968A-ECFEFAD46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543" y="2570021"/>
              <a:ext cx="2344770" cy="237336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C80E3FA1-4537-4B33-86AF-C2BFC39771E8}"/>
                </a:ext>
              </a:extLst>
            </p:cNvPr>
            <p:cNvSpPr/>
            <p:nvPr/>
          </p:nvSpPr>
          <p:spPr>
            <a:xfrm>
              <a:off x="-225891" y="4967690"/>
              <a:ext cx="4105471" cy="7390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Lực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do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vợt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tác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dụng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làm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thay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đổi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hướng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chuyển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động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quả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bóng</a:t>
              </a:r>
              <a:r>
                <a:rPr lang="vi-VN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z="2200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20FEF3C7-D043-44D3-B72D-740B6D67C217}"/>
              </a:ext>
            </a:extLst>
          </p:cNvPr>
          <p:cNvGrpSpPr/>
          <p:nvPr/>
        </p:nvGrpSpPr>
        <p:grpSpPr>
          <a:xfrm>
            <a:off x="6096001" y="2622388"/>
            <a:ext cx="5175991" cy="3274061"/>
            <a:chOff x="4864032" y="2845986"/>
            <a:chExt cx="4038247" cy="2554384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6016EC84-5075-4437-BADE-24F6655B0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30552" y="2845986"/>
              <a:ext cx="3505205" cy="214763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2D49926D-8EAA-4C6E-8153-CCAA56029105}"/>
                </a:ext>
              </a:extLst>
            </p:cNvPr>
            <p:cNvSpPr/>
            <p:nvPr/>
          </p:nvSpPr>
          <p:spPr>
            <a:xfrm>
              <a:off x="4864032" y="5017923"/>
              <a:ext cx="4038247" cy="3824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Lực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ấn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tay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làm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đệm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biến</a:t>
              </a:r>
              <a:r>
                <a:rPr lang="en-GB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dạng</a:t>
              </a:r>
              <a:r>
                <a:rPr lang="vi-VN" sz="220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z="2200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203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0F1613C-C32C-40F9-89F2-A1A2FEC41446}"/>
              </a:ext>
            </a:extLst>
          </p:cNvPr>
          <p:cNvSpPr/>
          <p:nvPr/>
        </p:nvSpPr>
        <p:spPr>
          <a:xfrm>
            <a:off x="5058046" y="1662550"/>
            <a:ext cx="2075908" cy="532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THẢO LUẬN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E1967E9B-A202-4A49-8E75-339E6047E253}"/>
              </a:ext>
            </a:extLst>
          </p:cNvPr>
          <p:cNvSpPr txBox="1">
            <a:spLocks/>
          </p:cNvSpPr>
          <p:nvPr/>
        </p:nvSpPr>
        <p:spPr>
          <a:xfrm>
            <a:off x="1593668" y="2356641"/>
            <a:ext cx="7497986" cy="3333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None/>
              <a:defRPr sz="2400" b="0" i="0" u="none" strike="noStrike" cap="none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rlow Light"/>
              <a:buNone/>
              <a:defRPr sz="3000" b="0" i="0" u="none" strike="noStrike" cap="none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rlow Light"/>
              <a:buNone/>
              <a:defRPr sz="3000" b="0" i="0" u="none" strike="noStrike" cap="none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rlow Light"/>
              <a:buNone/>
              <a:defRPr sz="3000" b="0" i="0" u="none" strike="noStrike" cap="none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rlow Light"/>
              <a:buNone/>
              <a:defRPr sz="3000" b="0" i="0" u="none" strike="noStrike" cap="none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rlow Light"/>
              <a:buNone/>
              <a:defRPr sz="3000" b="0" i="0" u="none" strike="noStrike" cap="none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rlow Light"/>
              <a:buNone/>
              <a:defRPr sz="3000" b="0" i="0" u="none" strike="noStrike" cap="none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rlow Light"/>
              <a:buNone/>
              <a:defRPr sz="3000" b="0" i="0" u="none" strike="noStrike" cap="none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3000"/>
              <a:buFont typeface="Barlow Light"/>
              <a:buNone/>
              <a:defRPr sz="3000" b="0" i="0" u="none" strike="noStrike" cap="none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b="1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ví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tác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lên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US" b="1" dirty="0">
              <a:solidFill>
                <a:schemeClr val="tx2">
                  <a:lumMod val="1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thay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đổi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tốc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thay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đổi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hướng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chuyển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biến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thay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đổi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tốc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biến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Countdown 3 minutes-Nho">
            <a:hlinkClick r:id="" action="ppaction://media"/>
            <a:extLst>
              <a:ext uri="{FF2B5EF4-FFF2-40B4-BE49-F238E27FC236}">
                <a16:creationId xmlns="" xmlns:a16="http://schemas.microsoft.com/office/drawing/2014/main" id="{71A3E1FE-9D59-47B6-A3FD-BF924CBFAE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50231" y="1662550"/>
            <a:ext cx="1562537" cy="865667"/>
          </a:xfrm>
          <a:prstGeom prst="rect">
            <a:avLst/>
          </a:prstGeom>
        </p:spPr>
      </p:pic>
      <p:pic>
        <p:nvPicPr>
          <p:cNvPr id="3074" name="Picture 2" descr="Team management ">
            <a:extLst>
              <a:ext uri="{FF2B5EF4-FFF2-40B4-BE49-F238E27FC236}">
                <a16:creationId xmlns="" xmlns:a16="http://schemas.microsoft.com/office/drawing/2014/main" id="{531FD8EF-0E88-4242-A98C-74BA4C806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300" y="3108898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16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995</TotalTime>
  <Words>1467</Words>
  <Application>Microsoft Office PowerPoint</Application>
  <PresentationFormat>Custom</PresentationFormat>
  <Paragraphs>153</Paragraphs>
  <Slides>36</Slides>
  <Notes>34</Notes>
  <HiddenSlides>0</HiddenSlides>
  <MMClips>5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Monkey</dc:creator>
  <dc:description>9Slide.vn</dc:description>
  <cp:lastModifiedBy>thao ho</cp:lastModifiedBy>
  <cp:revision>118</cp:revision>
  <dcterms:created xsi:type="dcterms:W3CDTF">2023-10-18T06:55:26Z</dcterms:created>
  <dcterms:modified xsi:type="dcterms:W3CDTF">2025-04-01T02:08:21Z</dcterms:modified>
  <cp:category>9Slide.vn</cp:category>
</cp:coreProperties>
</file>