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81" r:id="rId3"/>
  </p:sldMasterIdLst>
  <p:notesMasterIdLst>
    <p:notesMasterId r:id="rId25"/>
  </p:notesMasterIdLst>
  <p:sldIdLst>
    <p:sldId id="257" r:id="rId4"/>
    <p:sldId id="285" r:id="rId5"/>
    <p:sldId id="306" r:id="rId6"/>
    <p:sldId id="266" r:id="rId7"/>
    <p:sldId id="286" r:id="rId8"/>
    <p:sldId id="259" r:id="rId9"/>
    <p:sldId id="304" r:id="rId10"/>
    <p:sldId id="301" r:id="rId11"/>
    <p:sldId id="302" r:id="rId12"/>
    <p:sldId id="271" r:id="rId13"/>
    <p:sldId id="273" r:id="rId14"/>
    <p:sldId id="305" r:id="rId15"/>
    <p:sldId id="289" r:id="rId16"/>
    <p:sldId id="275" r:id="rId17"/>
    <p:sldId id="283" r:id="rId18"/>
    <p:sldId id="293" r:id="rId19"/>
    <p:sldId id="294" r:id="rId20"/>
    <p:sldId id="295" r:id="rId21"/>
    <p:sldId id="297" r:id="rId22"/>
    <p:sldId id="299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7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B0D4-41CE-4EA1-8E41-BC1F72CC362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86B0-800A-4219-A33A-D877CF4E2C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2n = 46 (23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92313" y="3982460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409075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/>
          <p:cNvSpPr/>
          <p:nvPr userDrawn="1"/>
        </p:nvSpPr>
        <p:spPr>
          <a:xfrm>
            <a:off x="7320143" y="4113431"/>
            <a:ext cx="4871859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/>
          <p:cNvGrpSpPr/>
          <p:nvPr userDrawn="1"/>
        </p:nvGrpSpPr>
        <p:grpSpPr>
          <a:xfrm>
            <a:off x="4871871" y="2014250"/>
            <a:ext cx="2448272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5051891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6399545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1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4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41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-13503" y="209183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1" y="1"/>
            <a:ext cx="2863563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3"/>
            <a:ext cx="2863563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1" y="4114800"/>
            <a:ext cx="2863563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3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80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-1" fmla="*/ 2238375 w 4716016"/>
              <a:gd name="connsiteY0-2" fmla="*/ 0 h 6858000"/>
              <a:gd name="connsiteX1-3" fmla="*/ 4716016 w 4716016"/>
              <a:gd name="connsiteY1-4" fmla="*/ 0 h 6858000"/>
              <a:gd name="connsiteX2-5" fmla="*/ 4716016 w 4716016"/>
              <a:gd name="connsiteY2-6" fmla="*/ 6858000 h 6858000"/>
              <a:gd name="connsiteX3-7" fmla="*/ 0 w 4716016"/>
              <a:gd name="connsiteY3-8" fmla="*/ 6858000 h 6858000"/>
              <a:gd name="connsiteX4-9" fmla="*/ 2238375 w 4716016"/>
              <a:gd name="connsiteY4-10" fmla="*/ 0 h 6858000"/>
              <a:gd name="connsiteX0-11" fmla="*/ 2867025 w 5344666"/>
              <a:gd name="connsiteY0-12" fmla="*/ 0 h 6858000"/>
              <a:gd name="connsiteX1-13" fmla="*/ 5344666 w 5344666"/>
              <a:gd name="connsiteY1-14" fmla="*/ 0 h 6858000"/>
              <a:gd name="connsiteX2-15" fmla="*/ 5344666 w 5344666"/>
              <a:gd name="connsiteY2-16" fmla="*/ 6858000 h 6858000"/>
              <a:gd name="connsiteX3-17" fmla="*/ 0 w 5344666"/>
              <a:gd name="connsiteY3-18" fmla="*/ 6858000 h 6858000"/>
              <a:gd name="connsiteX4-19" fmla="*/ 2867025 w 5344666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8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9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9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9"/>
            <a:ext cx="3304051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7" y="1552599"/>
            <a:ext cx="3304051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47" y="4492191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0" y="914402"/>
            <a:ext cx="3862165" cy="3650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/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68283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701"/>
            <a:ext cx="10782227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5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9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5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8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6763564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763563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80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3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4784976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67879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9412615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90247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412615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5815" y="738963"/>
            <a:ext cx="5380075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2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7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7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2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400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3" y="650642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90" y="4434320"/>
            <a:ext cx="1003671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2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7" y="3800030"/>
            <a:ext cx="1243348" cy="1396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5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3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3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9" y="1945486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2" y="3865197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0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90" y="2982823"/>
            <a:ext cx="566537" cy="66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7" y="178381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2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3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22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5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182" y="640844"/>
            <a:ext cx="948183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4" y="210713"/>
            <a:ext cx="4282440" cy="6145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động</a:t>
            </a:r>
            <a:endParaRPr lang="en-US" sz="4000" dirty="0">
              <a:solidFill>
                <a:srgbClr val="00B05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881" y="1615042"/>
            <a:ext cx="6001791" cy="1858443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1,5.10^8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000" dirty="0">
              <a:latin typeface="Mali Medium" panose="00000600000000000000" charset="0"/>
              <a:cs typeface="Mali Medium" panose="00000600000000000000" charset="0"/>
            </a:endParaRPr>
          </a:p>
        </p:txBody>
      </p:sp>
      <p:pic>
        <p:nvPicPr>
          <p:cNvPr id="5" name="Picture 4" descr="Cấu tạo của tế bào trong cơ thể ngườ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1119" b="4755"/>
          <a:stretch>
            <a:fillRect/>
          </a:stretch>
        </p:blipFill>
        <p:spPr bwMode="auto">
          <a:xfrm>
            <a:off x="167640" y="1956435"/>
            <a:ext cx="519176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5754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4" y="1423851"/>
            <a:ext cx="4206240" cy="532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0" y="2345257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08865" y="103517"/>
            <a:ext cx="7584871" cy="20709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413" y="5922794"/>
            <a:ext cx="3836272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6178732"/>
            <a:ext cx="4399838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223551" y="408174"/>
            <a:ext cx="5412821" cy="138466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NST?</a:t>
            </a:r>
          </a:p>
        </p:txBody>
      </p:sp>
      <p:pic>
        <p:nvPicPr>
          <p:cNvPr id="11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8" y="5930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242384" y="1198280"/>
            <a:ext cx="7878669" cy="65282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5468" cy="70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STT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Loài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Bộ NST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3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Người (Homo sapiens)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4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Ruối giấm (Drosophila melanogaster)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Lúa (Oryza sativa)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8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Đậu hà lan (Pisum sativum)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Ngô (Zea mays)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?</a:t>
                      </a:r>
                      <a:endParaRPr lang="en-US" sz="1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734" y="230721"/>
            <a:ext cx="122552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SGK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172, 173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35.4 so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7" y="1357667"/>
            <a:ext cx="6755933" cy="46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527" y="1537245"/>
            <a:ext cx="1168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54000" algn="just"/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0333" y="1498791"/>
            <a:ext cx="464122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Về số lượng: Loài Mang trung quốc có bộ nhiễm sắc thể chứa nhiều nhiễm sắc thể hơn loài Mang ấn độ.</a:t>
            </a:r>
          </a:p>
          <a:p>
            <a:r>
              <a:rPr lang="en-US" sz="2800" dirty="0">
                <a:solidFill>
                  <a:schemeClr val="tx1"/>
                </a:solidFill>
              </a:rPr>
              <a:t>- Về hình thái: Loài Mang trung quốc và Mang ấn độ có bộ nhiễm sắc thể khác nhau về hình thái.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5468" cy="71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STT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Loài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Bộ NST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3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Người (Homo sapiens)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4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Ruối giấm (Drosophila melanogaster)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Lúa (Oryza sativa)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8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Đậu hà lan (Pisum sativum)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Ngô (Zea mays)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?</a:t>
                      </a:r>
                      <a:endParaRPr lang="en-US" sz="1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5469" y="163827"/>
            <a:ext cx="118487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35.2, xác định bộ nhiễm sắc thể đơn bội / lưỡng bội của các loài trong bảng.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527" y="1537245"/>
            <a:ext cx="1168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54000" algn="just"/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89482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35.2.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7575"/>
              </p:ext>
            </p:extLst>
          </p:nvPr>
        </p:nvGraphicFramePr>
        <p:xfrm>
          <a:off x="325582" y="1558814"/>
          <a:ext cx="5548745" cy="4828130"/>
        </p:xfrm>
        <a:graphic>
          <a:graphicData uri="http://schemas.openxmlformats.org/drawingml/2006/table">
            <a:tbl>
              <a:tblPr/>
              <a:tblGrid>
                <a:gridCol w="76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06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 </a:t>
                      </a:r>
                      <a:r>
                        <a:rPr lang="en-US" sz="2400" dirty="0" smtClean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nhiễm </a:t>
                      </a: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 thế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08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 giấm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8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(Oryza sativa)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06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 hà lan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(Pisum sativum)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1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67745" y="3560618"/>
            <a:ext cx="568037" cy="817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7744" y="4544291"/>
            <a:ext cx="568037" cy="429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2726" y="5008418"/>
            <a:ext cx="568037" cy="817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3818" y="5878188"/>
            <a:ext cx="568037" cy="508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26" y="3539836"/>
            <a:ext cx="2105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737" y="293596"/>
            <a:ext cx="10963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itka Text" panose="02000505000000020004" pitchFamily="2" charset="0"/>
                <a:ea typeface="Times New Roman" panose="02020603050405020304" pitchFamily="18" charset="0"/>
              </a:rPr>
              <a:t>Nêu </a:t>
            </a:r>
            <a:r>
              <a:rPr lang="en-US" sz="2800" dirty="0">
                <a:latin typeface="Sitka Text" panose="02000505000000020004" pitchFamily="2" charset="0"/>
                <a:ea typeface="Times New Roman" panose="02020603050405020304" pitchFamily="18" charset="0"/>
              </a:rPr>
              <a:t>ý nghĩa của việc nghiên cứu về bộ nhiễm sắc thể của mỗi loài?</a:t>
            </a:r>
            <a:endParaRPr lang="en-US" sz="2800" dirty="0">
              <a:latin typeface="Sitka Tex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8878" y="1247703"/>
            <a:ext cx="701846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tin di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truyền</a:t>
            </a:r>
            <a:endParaRPr lang="en-US" sz="2800" dirty="0">
              <a:solidFill>
                <a:srgbClr val="0000FF"/>
              </a:solidFill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học</a:t>
            </a:r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57" t="4624" r="5327" b="26671"/>
          <a:stretch>
            <a:fillRect/>
          </a:stretch>
        </p:blipFill>
        <p:spPr>
          <a:xfrm>
            <a:off x="293299" y="1630392"/>
            <a:ext cx="5055080" cy="395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408098" y="248193"/>
            <a:ext cx="8203721" cy="2913019"/>
          </a:xfrm>
          <a:prstGeom prst="cloudCallout">
            <a:avLst>
              <a:gd name="adj1" fmla="val -39130"/>
              <a:gd name="adj2" fmla="val 515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cho biết, ở tế bào sinh dưỡng (xoma) và tế bào sinh dục (giao tử), bộ NST khác nhau như thế nào (về số lượng và thành phần NST)?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784611" y="3817559"/>
            <a:ext cx="6292370" cy="2695383"/>
          </a:xfrm>
          <a:prstGeom prst="borderCallout1">
            <a:avLst>
              <a:gd name="adj1" fmla="val 33275"/>
              <a:gd name="adj2" fmla="val 147"/>
              <a:gd name="adj3" fmla="val 23663"/>
              <a:gd name="adj4" fmla="val -65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dưỡng chứa bộ NST lưỡng bội (các NST tồn tại thành từng cặp tương đồng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NST)</a:t>
            </a:r>
          </a:p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dục (giao tử): chứa bộ NST đơ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NST)</a:t>
            </a:r>
          </a:p>
        </p:txBody>
      </p:sp>
      <p:pic>
        <p:nvPicPr>
          <p:cNvPr id="7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11" y="2924353"/>
            <a:ext cx="1171784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5882" y="1298807"/>
            <a:ext cx="4511804" cy="696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08" y="2206924"/>
            <a:ext cx="3843835" cy="1701957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itka Text" panose="02000505000000020004" pitchFamily="2" charset="0"/>
              </a:rPr>
              <a:t>về</a:t>
            </a:r>
            <a:r>
              <a:rPr lang="en-US" b="1" dirty="0">
                <a:latin typeface="Sitka Text" panose="02000505000000020004" pitchFamily="2" charset="0"/>
              </a:rPr>
              <a:t> </a:t>
            </a:r>
            <a:r>
              <a:rPr lang="en-US" b="1" dirty="0" err="1">
                <a:latin typeface="Sitka Text" panose="02000505000000020004" pitchFamily="2" charset="0"/>
              </a:rPr>
              <a:t>nhà</a:t>
            </a:r>
            <a:r>
              <a:rPr lang="en-US" b="1" dirty="0">
                <a:latin typeface="Sitka Text" panose="02000505000000020004" pitchFamily="2" charset="0"/>
              </a:rPr>
              <a:t>:</a:t>
            </a:r>
            <a:r>
              <a:rPr lang="en-US" dirty="0">
                <a:latin typeface="Sitka Text" panose="02000505000000020004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</a:rPr>
              <a:t> vi</a:t>
            </a:r>
            <a:endParaRPr lang="en-US" b="1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505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78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473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35" y="609601"/>
            <a:ext cx="7056818" cy="60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8470" y="525781"/>
            <a:ext cx="11140641" cy="1074420"/>
          </a:xfrm>
        </p:spPr>
        <p:txBody>
          <a:bodyPr/>
          <a:lstStyle/>
          <a:p>
            <a:r>
              <a:rPr lang="en-US" sz="4000" b="1" dirty="0" err="1">
                <a:latin typeface="Sitka Text" panose="02000505000000020004" pitchFamily="2" charset="0"/>
              </a:rPr>
              <a:t>Thực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hành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quan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sát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tiêu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bản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nhiễm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sắc</a:t>
            </a:r>
            <a:r>
              <a:rPr lang="en-US" sz="4000" b="1" dirty="0"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latin typeface="Sitka Text" panose="02000505000000020004" pitchFamily="2" charset="0"/>
              </a:rPr>
              <a:t>thể</a:t>
            </a:r>
            <a:endParaRPr lang="en-US" sz="4000" dirty="0">
              <a:latin typeface="Sitka Text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162" y="2417121"/>
            <a:ext cx="43630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5492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vi?</a:t>
            </a:r>
          </a:p>
          <a:p>
            <a:pPr algn="just">
              <a:lnSpc>
                <a:spcPct val="110000"/>
              </a:lnSpc>
              <a:tabLst>
                <a:tab pos="55816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21" y="1478887"/>
            <a:ext cx="5752283" cy="491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502" y="846583"/>
            <a:ext cx="3355079" cy="724247"/>
          </a:xfrm>
        </p:spPr>
        <p:txBody>
          <a:bodyPr/>
          <a:lstStyle/>
          <a:p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1848210"/>
            <a:ext cx="10246233" cy="4242039"/>
          </a:xfrm>
          <a:prstGeom prst="round2DiagRect">
            <a:avLst>
              <a:gd name="adj1" fmla="val 16667"/>
              <a:gd name="adj2" fmla="val 23511"/>
            </a:avLst>
          </a:prstGeom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71" y="2878878"/>
            <a:ext cx="11666220" cy="33670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10x.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Lựa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+ Di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sang 40x 100 x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40x,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dầu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anose="02000505000000020004" pitchFamily="2" charset="0"/>
                <a:ea typeface="Times New Roman" panose="02020603050405020304" pitchFamily="18" charset="0"/>
              </a:rPr>
              <a:t>. </a:t>
            </a:r>
            <a:endParaRPr lang="en-US" sz="2800" b="1" dirty="0">
              <a:latin typeface="Sitka Text" panose="02000505000000020004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86149" y="1074421"/>
            <a:ext cx="5154931" cy="971551"/>
          </a:xfrm>
          <a:prstGeom prst="roundRect">
            <a:avLst>
              <a:gd name="adj" fmla="val 496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4877" y="1198073"/>
            <a:ext cx="4777475" cy="724247"/>
          </a:xfr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3611" y="175166"/>
            <a:ext cx="10228389" cy="833628"/>
          </a:xfrm>
        </p:spPr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1165" y="1051561"/>
            <a:ext cx="897636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Sitka Text" panose="02000505000000020004" pitchFamily="2" charset="0"/>
              </a:rPr>
              <a:t>BÁO CÁO KẾT QUẢ THỰC HÀNH </a:t>
            </a:r>
          </a:p>
          <a:p>
            <a:r>
              <a:rPr lang="vi-VN" sz="2800" dirty="0">
                <a:latin typeface="Sitka Text" panose="02000505000000020004" pitchFamily="2" charset="0"/>
              </a:rPr>
              <a:t>Tên thí nghiệm: Quan sát tiêu bản nhiễm sắc thể</a:t>
            </a:r>
          </a:p>
          <a:p>
            <a:r>
              <a:rPr lang="vi-VN" sz="2800" dirty="0">
                <a:latin typeface="Sitka Text" panose="02000505000000020004" pitchFamily="2" charset="0"/>
              </a:rPr>
              <a:t>Tên nhóm: 				 </a:t>
            </a:r>
          </a:p>
          <a:p>
            <a:r>
              <a:rPr lang="vi-VN" sz="2800" dirty="0">
                <a:latin typeface="Sitka Text" panose="02000505000000020004" pitchFamily="2" charset="0"/>
              </a:rPr>
              <a:t>1. Mục đích thí nghiệm:</a:t>
            </a:r>
            <a:r>
              <a:rPr lang="en-US" sz="2800" dirty="0">
                <a:latin typeface="Sitka Text" panose="02000505000000020004" pitchFamily="2" charset="0"/>
              </a:rPr>
              <a:t>   _____________________</a:t>
            </a:r>
            <a:endParaRPr lang="vi-VN" sz="2800" dirty="0">
              <a:latin typeface="Sitka Text" panose="02000505000000020004" pitchFamily="2" charset="0"/>
            </a:endParaRPr>
          </a:p>
          <a:p>
            <a:r>
              <a:rPr lang="vi-VN" sz="2800" dirty="0">
                <a:latin typeface="Sitka Text" panose="02000505000000020004" pitchFamily="2" charset="0"/>
              </a:rPr>
              <a:t>2. Chuẩn bị thí nghiệm:</a:t>
            </a:r>
            <a:r>
              <a:rPr lang="en-US" sz="2800" dirty="0">
                <a:latin typeface="Sitka Text" panose="02000505000000020004" pitchFamily="2" charset="0"/>
              </a:rPr>
              <a:t>   _____________________ </a:t>
            </a:r>
            <a:endParaRPr lang="vi-VN" sz="2800" dirty="0">
              <a:latin typeface="Sitka Text" panose="02000505000000020004" pitchFamily="2" charset="0"/>
            </a:endParaRPr>
          </a:p>
          <a:p>
            <a:r>
              <a:rPr lang="vi-VN" sz="2800" dirty="0">
                <a:latin typeface="Sitka Text" panose="02000505000000020004" pitchFamily="2" charset="0"/>
              </a:rPr>
              <a:t>3. Tiến hành thí nghiệm:</a:t>
            </a:r>
            <a:r>
              <a:rPr lang="en-US" sz="2800" dirty="0">
                <a:latin typeface="Sitka Text" panose="02000505000000020004" pitchFamily="2" charset="0"/>
              </a:rPr>
              <a:t> _____________________</a:t>
            </a:r>
            <a:endParaRPr lang="vi-VN" sz="2800" dirty="0">
              <a:latin typeface="Sitka Text" panose="02000505000000020004" pitchFamily="2" charset="0"/>
            </a:endParaRPr>
          </a:p>
          <a:p>
            <a:r>
              <a:rPr lang="vi-VN" sz="2800" dirty="0">
                <a:latin typeface="Sitka Text" panose="02000505000000020004" pitchFamily="2" charset="0"/>
              </a:rPr>
              <a:t>4. Kết quả thí nghiệm: </a:t>
            </a:r>
            <a:r>
              <a:rPr lang="en-US" sz="2800" dirty="0">
                <a:latin typeface="Sitka Text" panose="02000505000000020004" pitchFamily="2" charset="0"/>
              </a:rPr>
              <a:t>    _____________________ </a:t>
            </a:r>
            <a:r>
              <a:rPr lang="vi-VN" sz="2800" dirty="0">
                <a:latin typeface="Sitka Text" panose="02000505000000020004" pitchFamily="2" charset="0"/>
              </a:rPr>
              <a:t>					</a:t>
            </a:r>
          </a:p>
          <a:p>
            <a:endParaRPr lang="en-US" sz="2800" dirty="0">
              <a:latin typeface="Sitka Text" panose="02000505000000020004" pitchFamily="2" charset="0"/>
            </a:endParaRPr>
          </a:p>
          <a:p>
            <a:endParaRPr lang="en-US" sz="2800" dirty="0">
              <a:latin typeface="Sitka Text" panose="02000505000000020004" pitchFamily="2" charset="0"/>
            </a:endParaRPr>
          </a:p>
          <a:p>
            <a:endParaRPr lang="en-US" sz="2800" dirty="0">
              <a:latin typeface="Sitka Text" panose="02000505000000020004" pitchFamily="2" charset="0"/>
            </a:endParaRPr>
          </a:p>
          <a:p>
            <a:r>
              <a:rPr lang="vi-VN" sz="2800" dirty="0">
                <a:latin typeface="Sitka Text" panose="02000505000000020004" pitchFamily="2" charset="0"/>
              </a:rPr>
              <a:t>		</a:t>
            </a:r>
          </a:p>
          <a:p>
            <a:r>
              <a:rPr lang="vi-VN" sz="2800" dirty="0">
                <a:latin typeface="Sitka Text" panose="02000505000000020004" pitchFamily="2" charset="0"/>
              </a:rPr>
              <a:t>5. Hình ảnh minh họa: …</a:t>
            </a:r>
            <a:endParaRPr lang="en-US" sz="2800" dirty="0">
              <a:latin typeface="Sitka Text" panose="02000505000000020004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64673" y="4261831"/>
          <a:ext cx="8709344" cy="1885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6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bản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anose="0200050500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lượng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 NST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anose="0200050500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Trạng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thái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nhiễm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thể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kép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)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anose="0200050500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người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anose="0200050500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anose="02000505000000020004" pitchFamily="2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Sitka Text" panose="02000505000000020004" pitchFamily="2" charset="0"/>
                        </a:rPr>
                        <a:t> ta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anose="02000505000000020004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478" y="1938659"/>
            <a:ext cx="9098280" cy="185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35: NHIỄM SẮC THỂ VÀ BỘ NHIỄM SẮC </a:t>
            </a:r>
            <a:r>
              <a:rPr lang="nl-NL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2631" y="46770"/>
            <a:ext cx="9481831" cy="724247"/>
          </a:xfrm>
        </p:spPr>
        <p:txBody>
          <a:bodyPr/>
          <a:lstStyle/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0165" y="771016"/>
          <a:ext cx="11757808" cy="597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Tiêu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chí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Mô</a:t>
                      </a:r>
                      <a:r>
                        <a:rPr lang="en-US" sz="190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tả</a:t>
                      </a:r>
                      <a:endParaRPr lang="en-US" sz="190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Điểm</a:t>
                      </a:r>
                      <a:r>
                        <a:rPr lang="en-US" sz="190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tối</a:t>
                      </a:r>
                      <a:r>
                        <a:rPr lang="en-US" sz="190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đa</a:t>
                      </a:r>
                      <a:endParaRPr lang="en-US" sz="190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Điểm</a:t>
                      </a:r>
                      <a:r>
                        <a:rPr lang="en-US" sz="190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đạt</a:t>
                      </a:r>
                      <a:r>
                        <a:rPr lang="en-US" sz="190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Sitka Text" panose="02000505000000020004" pitchFamily="2" charset="0"/>
                        </a:rPr>
                        <a:t>được</a:t>
                      </a:r>
                      <a:endParaRPr lang="en-US" sz="190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1.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Chuẩn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bị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dụng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cụ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chuẩn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bị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đầy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đủ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cụ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cần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thiết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buổi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hành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10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2.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Kỹ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năng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thao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tác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hiện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bước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đặt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điều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chỉnh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sử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kính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hiển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vi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thành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thạo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20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3.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sát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ghi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chép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cẩn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thận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ghi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chép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lại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20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4.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Đếm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xác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định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hình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thái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đếm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số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lượng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nhiễm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sắc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thể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định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chúng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20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5.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Vẽ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minh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họa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vẽ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lại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nhiễm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sắc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thể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chi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tiết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10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6.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Hoàn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thành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phiếu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báo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cáo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hoàn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thành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phiếu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báo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cáo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đầy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đủ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rõ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ràng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khoa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10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7.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Thái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độ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tập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độ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cực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chủ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động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hợp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quá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hành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10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Tổng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Sitka Text" panose="02000505000000020004" pitchFamily="2" charset="0"/>
                        </a:rPr>
                        <a:t>điểm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Tổng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điểm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đạt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chí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Sitka Text" panose="02000505000000020004" pitchFamily="2" charset="0"/>
                        </a:rPr>
                        <a:t>trên</a:t>
                      </a:r>
                      <a:r>
                        <a:rPr lang="en-US" sz="2000" b="0" dirty="0">
                          <a:effectLst/>
                          <a:latin typeface="Sitka Text" panose="02000505000000020004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Sitka Text" panose="02000505000000020004" pitchFamily="2" charset="0"/>
                        </a:rPr>
                        <a:t>100</a:t>
                      </a:r>
                      <a:endParaRPr lang="en-US" sz="1900" b="1" dirty="0">
                        <a:effectLst/>
                        <a:latin typeface="Sitka Text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Sitka Text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5501" y="1143763"/>
            <a:ext cx="10220900" cy="72424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Sitka Text" panose="02000505000000020004" pitchFamily="2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anose="02000505000000020004" pitchFamily="2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anose="02000505000000020004" pitchFamily="2" charset="0"/>
              </a:rPr>
              <a:t>nhiễm</a:t>
            </a:r>
            <a:r>
              <a:rPr lang="en-US" b="1" dirty="0">
                <a:solidFill>
                  <a:srgbClr val="0070C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anose="02000505000000020004" pitchFamily="2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latin typeface="Sitka Text" panose="02000505000000020004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anose="02000505000000020004" pitchFamily="2" charset="0"/>
              </a:rPr>
              <a:t>thể</a:t>
            </a:r>
            <a:endParaRPr lang="en-US" b="1" dirty="0">
              <a:solidFill>
                <a:srgbClr val="0070C0"/>
              </a:solidFill>
              <a:latin typeface="Sitka Text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1" y="2373109"/>
            <a:ext cx="9883341" cy="3552083"/>
          </a:xfrm>
          <a:prstGeom prst="roundRect">
            <a:avLst>
              <a:gd name="adj" fmla="val 2735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5566" y="1098044"/>
            <a:ext cx="10220900" cy="724247"/>
          </a:xfrm>
        </p:spPr>
        <p:txBody>
          <a:bodyPr/>
          <a:lstStyle/>
          <a:p>
            <a:r>
              <a:rPr lang="en-US" sz="4400" b="1" i="1" dirty="0">
                <a:solidFill>
                  <a:srgbClr val="FF0000"/>
                </a:solidFill>
              </a:rPr>
              <a:t>I. Nhiễm sắc thể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584" y="1460167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Khái niệm và đặc điểm nhiễm sắc thể.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92" y="810883"/>
            <a:ext cx="5663609" cy="401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257971" y="1398037"/>
            <a:ext cx="3753996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của sinh vật nhân thực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khi chúng có xoắn cực đại tại kì giữa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 M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ỗi nhiễm sắc thể chứa hai nhiễm sắc tử (chromatid) chị em liên kết với nhau tại tâm động tạo thành trạng thái kép, hai bên tâm động là cánh 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026" y="4941870"/>
            <a:ext cx="6912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DNA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Protein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histon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nucleosome,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NST</a:t>
            </a:r>
            <a:endParaRPr lang="en-US" sz="2800" b="1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4553" y="325728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Sitka Text" panose="02000505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026" y="68500"/>
            <a:ext cx="11573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Sitka Text" panose="02000505000000020004" pitchFamily="2" charset="0"/>
                <a:ea typeface="Times New Roman" panose="02020603050405020304" pitchFamily="18" charset="0"/>
              </a:rPr>
              <a:t>Nhiệm vụ 1: Quan sát hình ảnh Hình 35.1 nhiễm sắc thể của sinh vật nhân thực và trả lời các câu hỏi sau:</a:t>
            </a:r>
            <a:endParaRPr lang="en-US" altLang="en-US" sz="2400" dirty="0">
              <a:latin typeface="Sitka Tex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1999" y="720676"/>
            <a:ext cx="408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Sitka Text" panose="02000505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285" y="810883"/>
            <a:ext cx="3624507" cy="666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a. Nhiễm sắc thể là gì?</a:t>
            </a:r>
            <a:endParaRPr lang="en-US" altLang="en-US" sz="2400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1999" y="760660"/>
            <a:ext cx="3624507" cy="666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b. Mô tả hình dạng của nhiễm sắc thể.</a:t>
            </a:r>
            <a:endParaRPr lang="en-US" altLang="en-US" sz="2400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284" y="4296125"/>
            <a:ext cx="3624507" cy="666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c. </a:t>
            </a:r>
            <a:r>
              <a:rPr lang="en-US" altLang="en-US" sz="2400" i="1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NST </a:t>
            </a:r>
            <a:r>
              <a:rPr lang="en-US" altLang="en-US" sz="2400" i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được cấu tạo từ những thành phần nào?</a:t>
            </a:r>
            <a:endParaRPr lang="en-US" altLang="en-US" sz="2400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284" y="1549418"/>
            <a:ext cx="36245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là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trong nhân hoặc vùng nhân của tế bào,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màu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với thuốc nhuộm.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202134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6922" y="5174198"/>
            <a:ext cx="912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4588" y="226490"/>
            <a:ext cx="804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Sitka Text" panose="02000505000000020004" pitchFamily="2" charset="0"/>
                <a:ea typeface="Times New Roman" panose="02020603050405020304" pitchFamily="18" charset="0"/>
              </a:rPr>
              <a:t>Nhiệm vụ 2: Quan sát hình 35.3 nhận xét hình dạng các nhiễm sắc thể</a:t>
            </a:r>
            <a:r>
              <a:rPr lang="en-US" altLang="en-US" sz="2400" i="1" dirty="0"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itka Text" panose="02000505000000020004" pitchFamily="2" charset="0"/>
                <a:ea typeface="Times New Roman" panose="02020603050405020304" pitchFamily="18" charset="0"/>
              </a:rPr>
              <a:t>trong một tế bào?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latin typeface="Sitka Text" panose="02000505000000020004" pitchFamily="2" charset="0"/>
              </a:rPr>
              <a:t/>
            </a:r>
            <a:br>
              <a:rPr lang="en-US" altLang="en-US" sz="1600" dirty="0">
                <a:latin typeface="Sitka Text" panose="02000505000000020004" pitchFamily="2" charset="0"/>
              </a:rPr>
            </a:b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Shape 2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2" y="1636708"/>
            <a:ext cx="4303564" cy="425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925"/>
          <p:cNvSpPr txBox="1">
            <a:spLocks noChangeArrowheads="1"/>
          </p:cNvSpPr>
          <p:nvPr/>
        </p:nvSpPr>
        <p:spPr bwMode="auto">
          <a:xfrm>
            <a:off x="0" y="6032045"/>
            <a:ext cx="6029325" cy="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35.2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Căp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46527" y="1302588"/>
            <a:ext cx="6723420" cy="4002657"/>
          </a:xfrm>
          <a:prstGeom prst="cloudCallout">
            <a:avLst>
              <a:gd name="adj1" fmla="val -75885"/>
              <a:gd name="adj2" fmla="val 29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9710" y="2105590"/>
            <a:ext cx="5607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endParaRPr lang="vi-VN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gene.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nhau</a:t>
            </a:r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4412" y="348481"/>
            <a:ext cx="10415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Sitka Text" panose="02000505000000020004" pitchFamily="2" charset="0"/>
                <a:ea typeface="Times New Roman" panose="02020603050405020304" pitchFamily="18" charset="0"/>
              </a:rPr>
              <a:t>Nhiệm vụ 3: Quan sát hình 35.2, phân tích đặc điểm trên hình thể hiện đây là cặp nhiễm sắc thể tương đồng?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618" y="775855"/>
            <a:ext cx="11374582" cy="54586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Khái niệm: Nhiễm sắc thể là thể bắt màu gồm DNA và protein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Nhiễm sắc thể nằm trong nhân (TB nhân thực) hoặc vùng nhân (TB nhân sơ)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Cấu trúc: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Có cấu trúc đặc trưng tại kì giữa của quá trình phân bào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NST ở trạng thái kép gồm 2 nhiễm sắc tử chị em liên kết với nhau bởi tâm động, hai bên tâm động là các cánh.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NST gồm DNA quấn quanh protein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thành chuỗi nucleosome. Chuỗi nucleosome cuộn xếp nhiều cấp độ giúp NST co ngắn.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tế bào lưỡng bội, NST tồn tại thành từng cặp tương đồng gồm 2 NST giống nhau về hình dạng, tập hợp gene nhưng khác nhau về nguồn gốc.</a:t>
            </a:r>
          </a:p>
        </p:txBody>
      </p:sp>
    </p:spTree>
    <p:extLst>
      <p:ext uri="{BB962C8B-B14F-4D97-AF65-F5344CB8AC3E}">
        <p14:creationId xmlns:p14="http://schemas.microsoft.com/office/powerpoint/2010/main" val="3888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1765"/>
            <a:ext cx="8991600" cy="637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9927" y="20100"/>
            <a:ext cx="804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Nhiễm sắc thể thường và nhiễm sắc thể giới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69" y="1"/>
            <a:ext cx="7901307" cy="6828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212" y="130004"/>
            <a:ext cx="3095625" cy="672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	Ở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875" y="2001861"/>
            <a:ext cx="770572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860" y="605942"/>
            <a:ext cx="770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328" y="5834361"/>
            <a:ext cx="75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212" y="130004"/>
            <a:ext cx="3095625" cy="6698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Beautiful-Yellow-Flower-PowerPoint-Templates</Template>
  <TotalTime>72</TotalTime>
  <Words>1569</Words>
  <Application>Microsoft Office PowerPoint</Application>
  <PresentationFormat>Widescreen</PresentationFormat>
  <Paragraphs>204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Unicode MS</vt:lpstr>
      <vt:lpstr>Calibri</vt:lpstr>
      <vt:lpstr>Mali Medium</vt:lpstr>
      <vt:lpstr>Sitka Small</vt:lpstr>
      <vt:lpstr>Sitka Text</vt:lpstr>
      <vt:lpstr>Times New Roman</vt:lpstr>
      <vt:lpstr>UTM Alberta Heavy</vt:lpstr>
      <vt:lpstr>Verdana</vt:lpstr>
      <vt:lpstr>Cover and End Slide Master</vt:lpstr>
      <vt:lpstr>Contents Slide Master</vt:lpstr>
      <vt:lpstr>Section Break Slide Master</vt:lpstr>
      <vt:lpstr>Khởi động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II. Bộ NST</vt:lpstr>
      <vt:lpstr>PowerPoint Presentation</vt:lpstr>
      <vt:lpstr>PowerPoint Presentation</vt:lpstr>
      <vt:lpstr>PowerPoint Presentation</vt:lpstr>
      <vt:lpstr>PowerPoint Presentation</vt:lpstr>
      <vt:lpstr>D. 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VnTeach.Com</dc:creator>
  <cp:keywords>VnTeach.Com</cp:keywords>
  <cp:lastModifiedBy>Windows User</cp:lastModifiedBy>
  <cp:revision>9</cp:revision>
  <dcterms:created xsi:type="dcterms:W3CDTF">2024-11-28T03:16:56Z</dcterms:created>
  <dcterms:modified xsi:type="dcterms:W3CDTF">2025-03-26T01:35:56Z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8B33965F840D43218659E7180191BF9D_12</vt:lpwstr>
  </property>
  <property fmtid="{D5CDD505-2E9C-101B-9397-08002B2CF9AE}" pid="3" name="KSOProductBuildVer">
    <vt:lpwstr>1033-12.2.0.18911</vt:lpwstr>
  </property>
</Properties>
</file>