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7D3F36-E8C1-464C-BF70-88C72B93D969}"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407906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D3F36-E8C1-464C-BF70-88C72B93D969}"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396182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D3F36-E8C1-464C-BF70-88C72B93D969}"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391638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D3F36-E8C1-464C-BF70-88C72B93D969}"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35893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7D3F36-E8C1-464C-BF70-88C72B93D969}"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299705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D3F36-E8C1-464C-BF70-88C72B93D969}"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45520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7D3F36-E8C1-464C-BF70-88C72B93D969}"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255290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D3F36-E8C1-464C-BF70-88C72B93D969}"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341415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D3F36-E8C1-464C-BF70-88C72B93D969}"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9804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7D3F36-E8C1-464C-BF70-88C72B93D969}"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391308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7D3F36-E8C1-464C-BF70-88C72B93D969}"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374654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D3F36-E8C1-464C-BF70-88C72B93D969}" type="datetimeFigureOut">
              <a:rPr lang="en-US" smtClean="0"/>
              <a:t>3/26/2025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BAE48-9B95-4615-9204-7FCA59C9052A}" type="slidenum">
              <a:rPr lang="en-US" smtClean="0"/>
              <a:t>‹#›</a:t>
            </a:fld>
            <a:endParaRPr lang="en-US"/>
          </a:p>
        </p:txBody>
      </p:sp>
    </p:spTree>
    <p:extLst>
      <p:ext uri="{BB962C8B-B14F-4D97-AF65-F5344CB8AC3E}">
        <p14:creationId xmlns:p14="http://schemas.microsoft.com/office/powerpoint/2010/main" val="3372952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Qu&#225;%20tr&#236;nh%20D&#7883;ch%20m&#227;.mp4"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4: </a:t>
            </a:r>
            <a:r>
              <a:rPr lang="en-US" sz="4400" b="1" dirty="0" err="1" smtClean="0">
                <a:solidFill>
                  <a:srgbClr val="0000FF"/>
                </a:solidFill>
                <a:latin typeface="Times New Roman" pitchFamily="18" charset="0"/>
                <a:cs typeface="Times New Roman" pitchFamily="18" charset="0"/>
              </a:rPr>
              <a:t>VẬT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SỐNG</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11: DI </a:t>
            </a:r>
            <a:r>
              <a:rPr lang="en-US" sz="4000" b="1" dirty="0" err="1" smtClean="0">
                <a:solidFill>
                  <a:srgbClr val="0000FF"/>
                </a:solidFill>
                <a:latin typeface="Times New Roman" pitchFamily="18" charset="0"/>
                <a:cs typeface="Times New Roman" pitchFamily="18" charset="0"/>
              </a:rPr>
              <a:t>TRUYỀN</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34: </a:t>
            </a:r>
            <a:r>
              <a:rPr lang="en-US" sz="3600" b="1" dirty="0" err="1" smtClean="0">
                <a:solidFill>
                  <a:srgbClr val="0000FF"/>
                </a:solidFill>
                <a:latin typeface="Times New Roman" pitchFamily="18" charset="0"/>
                <a:cs typeface="Times New Roman" pitchFamily="18" charset="0"/>
              </a:rPr>
              <a:t>TỪ</a:t>
            </a:r>
            <a:r>
              <a:rPr lang="en-US" sz="3600" b="1" dirty="0" smtClean="0">
                <a:solidFill>
                  <a:srgbClr val="0000FF"/>
                </a:solidFill>
                <a:latin typeface="Times New Roman" pitchFamily="18" charset="0"/>
                <a:cs typeface="Times New Roman" pitchFamily="18" charset="0"/>
              </a:rPr>
              <a:t> GENE </a:t>
            </a:r>
            <a:r>
              <a:rPr lang="en-US" sz="3600" b="1" dirty="0" err="1" smtClean="0">
                <a:solidFill>
                  <a:srgbClr val="0000FF"/>
                </a:solidFill>
                <a:latin typeface="Times New Roman" pitchFamily="18" charset="0"/>
                <a:cs typeface="Times New Roman" pitchFamily="18" charset="0"/>
              </a:rPr>
              <a:t>ĐẾN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TÍNH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TRẠNG</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748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400844"/>
            <a:ext cx="12192000" cy="4069582"/>
          </a:xfrm>
          <a:prstGeom prst="rect">
            <a:avLst/>
          </a:prstGeom>
          <a:noFill/>
          <a:ln w="9525">
            <a:noFill/>
            <a:miter lim="800000"/>
            <a:headEnd/>
            <a:tailEnd/>
          </a:ln>
          <a:effectLst/>
        </p:spPr>
      </p:pic>
    </p:spTree>
    <p:extLst>
      <p:ext uri="{BB962C8B-B14F-4D97-AF65-F5344CB8AC3E}">
        <p14:creationId xmlns:p14="http://schemas.microsoft.com/office/powerpoint/2010/main" val="3760359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Right)">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PHIÊN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MÃ</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793564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69818" y="-1"/>
            <a:ext cx="7258374" cy="6858001"/>
          </a:xfrm>
          <a:prstGeom prst="rect">
            <a:avLst/>
          </a:prstGeom>
          <a:noFill/>
          <a:ln w="9525">
            <a:noFill/>
            <a:miter lim="800000"/>
            <a:headEnd/>
            <a:tailEnd/>
          </a:ln>
          <a:effectLst/>
        </p:spPr>
      </p:pic>
      <p:sp>
        <p:nvSpPr>
          <p:cNvPr id="4" name="TextBox 3"/>
          <p:cNvSpPr txBox="1"/>
          <p:nvPr/>
        </p:nvSpPr>
        <p:spPr>
          <a:xfrm>
            <a:off x="7315200" y="1407871"/>
            <a:ext cx="4876800"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a) </a:t>
            </a:r>
            <a:r>
              <a:rPr lang="en-US" sz="2800" dirty="0" err="1" smtClean="0">
                <a:solidFill>
                  <a:srgbClr val="FF00FF"/>
                </a:solidFill>
                <a:latin typeface="Times New Roman" pitchFamily="18" charset="0"/>
                <a:cs typeface="Times New Roman" pitchFamily="18" charset="0"/>
              </a:rPr>
              <a:t>Sản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phẩm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mã</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RNA.</a:t>
            </a:r>
          </a:p>
        </p:txBody>
      </p:sp>
      <p:sp>
        <p:nvSpPr>
          <p:cNvPr id="5" name="TextBox 4"/>
          <p:cNvSpPr txBox="1"/>
          <p:nvPr/>
        </p:nvSpPr>
        <p:spPr>
          <a:xfrm>
            <a:off x="7315200" y="2402097"/>
            <a:ext cx="4876800" cy="2246769"/>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b) A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U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do; 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do; C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G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do; G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C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do; </a:t>
            </a:r>
          </a:p>
        </p:txBody>
      </p:sp>
      <p:sp>
        <p:nvSpPr>
          <p:cNvPr id="6" name="TextBox 5"/>
          <p:cNvSpPr txBox="1"/>
          <p:nvPr/>
        </p:nvSpPr>
        <p:spPr>
          <a:xfrm>
            <a:off x="7315200" y="4709871"/>
            <a:ext cx="4876800"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c) </a:t>
            </a:r>
            <a:r>
              <a:rPr lang="en-US" sz="2800" dirty="0" err="1" smtClean="0">
                <a:solidFill>
                  <a:srgbClr val="FF00FF"/>
                </a:solidFill>
                <a:latin typeface="Times New Roman" pitchFamily="18" charset="0"/>
                <a:cs typeface="Times New Roman" pitchFamily="18" charset="0"/>
              </a:rPr>
              <a:t>Chiều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tổng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mạch</a:t>
            </a:r>
            <a:r>
              <a:rPr lang="en-US" sz="2800" dirty="0" smtClean="0">
                <a:solidFill>
                  <a:srgbClr val="FF00FF"/>
                </a:solidFill>
                <a:latin typeface="Times New Roman" pitchFamily="18" charset="0"/>
                <a:cs typeface="Times New Roman" pitchFamily="18" charset="0"/>
              </a:rPr>
              <a:t> RNA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3’</a:t>
            </a:r>
            <a:r>
              <a:rPr lang="en-US" sz="2800" dirty="0" smtClean="0">
                <a:solidFill>
                  <a:srgbClr val="FF00FF"/>
                </a:solidFill>
                <a:latin typeface="Times New Roman" pitchFamily="18" charset="0"/>
                <a:cs typeface="Times New Roman" pitchFamily="18" charset="0"/>
                <a:sym typeface="Wingdings 3"/>
              </a:rPr>
              <a:t>5’</a:t>
            </a:r>
            <a:r>
              <a:rPr lang="en-US" sz="2800" dirty="0" smtClean="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262469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upRigh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415636" y="1037062"/>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RNA </a:t>
            </a:r>
            <a:r>
              <a:rPr lang="en-US" sz="2800" dirty="0" err="1" smtClean="0">
                <a:solidFill>
                  <a:srgbClr val="0000FF"/>
                </a:solidFill>
                <a:latin typeface="Times New Roman" pitchFamily="18" charset="0"/>
                <a:cs typeface="Times New Roman" pitchFamily="18" charset="0"/>
              </a:rPr>
              <a:t>dựa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gene.</a:t>
            </a:r>
          </a:p>
        </p:txBody>
      </p:sp>
      <p:sp>
        <p:nvSpPr>
          <p:cNvPr id="9" name="TextBox 8"/>
          <p:cNvSpPr txBox="1"/>
          <p:nvPr/>
        </p:nvSpPr>
        <p:spPr>
          <a:xfrm>
            <a:off x="415636" y="1560282"/>
            <a:ext cx="11208328"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Enzyme RNA polymerase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gene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chiều</a:t>
            </a:r>
            <a:r>
              <a:rPr lang="en-US" sz="2800" dirty="0" smtClean="0">
                <a:solidFill>
                  <a:srgbClr val="0000FF"/>
                </a:solidFill>
                <a:latin typeface="Times New Roman" pitchFamily="18" charset="0"/>
                <a:cs typeface="Times New Roman" pitchFamily="18" charset="0"/>
              </a:rPr>
              <a:t> 3’</a:t>
            </a:r>
            <a:r>
              <a:rPr lang="en-US" sz="2800" dirty="0" smtClean="0">
                <a:solidFill>
                  <a:srgbClr val="0000FF"/>
                </a:solidFill>
                <a:latin typeface="Times New Roman" pitchFamily="18" charset="0"/>
                <a:cs typeface="Times New Roman" pitchFamily="18" charset="0"/>
                <a:sym typeface="Wingdings 3"/>
              </a:rPr>
              <a:t>5’ </a:t>
            </a:r>
            <a:r>
              <a:rPr lang="en-US" sz="2800" dirty="0" err="1" smtClean="0">
                <a:solidFill>
                  <a:srgbClr val="0000FF"/>
                </a:solidFill>
                <a:latin typeface="Times New Roman" pitchFamily="18" charset="0"/>
                <a:cs typeface="Times New Roman" pitchFamily="18" charset="0"/>
                <a:sym typeface="Wingdings 3"/>
              </a:rPr>
              <a:t>để</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tổng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hợp</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RNA </a:t>
            </a:r>
            <a:r>
              <a:rPr lang="en-US" sz="2800" dirty="0" err="1" smtClean="0">
                <a:solidFill>
                  <a:srgbClr val="0000FF"/>
                </a:solidFill>
                <a:latin typeface="Times New Roman" pitchFamily="18" charset="0"/>
                <a:cs typeface="Times New Roman" pitchFamily="18" charset="0"/>
                <a:sym typeface="Wingdings 3"/>
              </a:rPr>
              <a:t>có</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chiều</a:t>
            </a:r>
            <a:r>
              <a:rPr lang="en-US" sz="2800" dirty="0" smtClean="0">
                <a:solidFill>
                  <a:srgbClr val="0000FF"/>
                </a:solidFill>
                <a:latin typeface="Times New Roman" pitchFamily="18" charset="0"/>
                <a:cs typeface="Times New Roman" pitchFamily="18" charset="0"/>
                <a:sym typeface="Wingdings 3"/>
              </a:rPr>
              <a:t> 5’ 3’ </a:t>
            </a:r>
            <a:r>
              <a:rPr lang="en-US" sz="2800" dirty="0" err="1" smtClean="0">
                <a:solidFill>
                  <a:srgbClr val="0000FF"/>
                </a:solidFill>
                <a:latin typeface="Times New Roman" pitchFamily="18" charset="0"/>
                <a:cs typeface="Times New Roman" pitchFamily="18" charset="0"/>
                <a:sym typeface="Wingdings 3"/>
              </a:rPr>
              <a:t>theo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nguyên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tắc</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bổ</a:t>
            </a:r>
            <a:r>
              <a:rPr lang="en-US" sz="2800" dirty="0" smtClean="0">
                <a:solidFill>
                  <a:srgbClr val="0000FF"/>
                </a:solidFill>
                <a:latin typeface="Times New Roman" pitchFamily="18" charset="0"/>
                <a:cs typeface="Times New Roman" pitchFamily="18" charset="0"/>
                <a:sym typeface="Wingdings 3"/>
              </a:rPr>
              <a:t> sung: </a:t>
            </a:r>
            <a:r>
              <a:rPr lang="en-US" sz="2800" dirty="0" smtClean="0">
                <a:solidFill>
                  <a:srgbClr val="0000FF"/>
                </a:solidFill>
                <a:latin typeface="Times New Roman" pitchFamily="18" charset="0"/>
                <a:cs typeface="Times New Roman" pitchFamily="18" charset="0"/>
              </a:rPr>
              <a:t>A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U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do; 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do; C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G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do; G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do.</a:t>
            </a:r>
          </a:p>
        </p:txBody>
      </p:sp>
      <p:sp>
        <p:nvSpPr>
          <p:cNvPr id="4" name="Rectangle 3"/>
          <p:cNvSpPr/>
          <p:nvPr/>
        </p:nvSpPr>
        <p:spPr>
          <a:xfrm>
            <a:off x="290945" y="857250"/>
            <a:ext cx="11679382" cy="3091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9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5691" y="505054"/>
            <a:ext cx="11402291" cy="3046988"/>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1:</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DNA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p>
          <a:p>
            <a:pPr algn="just"/>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1: -A-T-G-T-C-G-C-</a:t>
            </a:r>
          </a:p>
          <a:p>
            <a:pPr algn="just"/>
            <a:r>
              <a:rPr lang="en-US" sz="3200" dirty="0" smtClean="0">
                <a:latin typeface="Times New Roman" pitchFamily="18" charset="0"/>
                <a:cs typeface="Times New Roman" pitchFamily="18" charset="0"/>
              </a:rPr>
              <a:t>	       |   |   |   |   |   |    |</a:t>
            </a:r>
          </a:p>
          <a:p>
            <a:pPr algn="just"/>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2:-T-A-C-A-G-C-G-</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mRNA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3" name="TextBox 2"/>
          <p:cNvSpPr txBox="1"/>
          <p:nvPr/>
        </p:nvSpPr>
        <p:spPr>
          <a:xfrm>
            <a:off x="505691" y="3552042"/>
            <a:ext cx="10945092" cy="2062103"/>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RNA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nucleotide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p>
          <a:p>
            <a:pPr algn="just"/>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1: </a:t>
            </a:r>
            <a:r>
              <a:rPr lang="en-US" sz="3200" smtClean="0">
                <a:latin typeface="Times New Roman" pitchFamily="18" charset="0"/>
                <a:cs typeface="Times New Roman" pitchFamily="18" charset="0"/>
              </a:rPr>
              <a:t>-A-U-G-C-U-U-G-A-C-</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nucleotide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gene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mRNA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54896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277091" y="19559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MÃ</a:t>
            </a:r>
            <a:r>
              <a:rPr lang="en-US" sz="2800" b="1" dirty="0" smtClean="0">
                <a:solidFill>
                  <a:srgbClr val="0000FF"/>
                </a:solidFill>
                <a:latin typeface="Times New Roman" pitchFamily="18" charset="0"/>
                <a:cs typeface="Times New Roman" pitchFamily="18" charset="0"/>
              </a:rPr>
              <a:t> DI </a:t>
            </a:r>
            <a:r>
              <a:rPr lang="en-US" sz="2800" b="1" dirty="0" err="1" smtClean="0">
                <a:solidFill>
                  <a:srgbClr val="0000FF"/>
                </a:solidFill>
                <a:latin typeface="Times New Roman" pitchFamily="18" charset="0"/>
                <a:cs typeface="Times New Roman" pitchFamily="18" charset="0"/>
              </a:rPr>
              <a:t>TRUYỀN</a:t>
            </a:r>
            <a:endParaRPr lang="en-US" sz="2800" b="1" dirty="0" smtClean="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326804" y="461962"/>
            <a:ext cx="7865197" cy="6396037"/>
          </a:xfrm>
          <a:prstGeom prst="rect">
            <a:avLst/>
          </a:prstGeom>
          <a:noFill/>
          <a:ln w="9525">
            <a:noFill/>
            <a:miter lim="800000"/>
            <a:headEnd/>
            <a:tailEnd/>
          </a:ln>
          <a:effectLst/>
        </p:spPr>
      </p:pic>
      <p:sp>
        <p:nvSpPr>
          <p:cNvPr id="11" name="TextBox 10"/>
          <p:cNvSpPr txBox="1"/>
          <p:nvPr/>
        </p:nvSpPr>
        <p:spPr>
          <a:xfrm>
            <a:off x="193963" y="2176329"/>
            <a:ext cx="4502727" cy="2246769"/>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Mã di truyền là mã bộ ba, trong đó ba nucleotide liên tiếp trên mRNA quy định một amino acid trên chuỗi polypeptide. </a:t>
            </a:r>
          </a:p>
        </p:txBody>
      </p:sp>
      <p:sp>
        <p:nvSpPr>
          <p:cNvPr id="12" name="Rectangle 11"/>
          <p:cNvSpPr/>
          <p:nvPr/>
        </p:nvSpPr>
        <p:spPr>
          <a:xfrm>
            <a:off x="152398" y="2176329"/>
            <a:ext cx="4585855" cy="230391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277091" y="932014"/>
            <a:ext cx="3411511" cy="584775"/>
          </a:xfrm>
          <a:prstGeom prst="rect">
            <a:avLst/>
          </a:prstGeom>
        </p:spPr>
        <p:txBody>
          <a:bodyPr wrap="none">
            <a:spAutoFit/>
          </a:bodyPr>
          <a:lstStyle/>
          <a:p>
            <a:r>
              <a:rPr lang="en-US" sz="3200" dirty="0">
                <a:latin typeface="Times New Roman" pitchFamily="18" charset="0"/>
                <a:cs typeface="Times New Roman" pitchFamily="18" charset="0"/>
              </a:rPr>
              <a:t>Mã di truyền </a:t>
            </a:r>
            <a:r>
              <a:rPr lang="en-US" sz="3200" dirty="0" smtClean="0">
                <a:latin typeface="Times New Roman" pitchFamily="18" charset="0"/>
                <a:cs typeface="Times New Roman" pitchFamily="18" charset="0"/>
              </a:rPr>
              <a:t>là gì? </a:t>
            </a:r>
            <a:endParaRPr lang="en-US" sz="3200" dirty="0"/>
          </a:p>
        </p:txBody>
      </p:sp>
    </p:spTree>
    <p:extLst>
      <p:ext uri="{BB962C8B-B14F-4D97-AF65-F5344CB8AC3E}">
        <p14:creationId xmlns:p14="http://schemas.microsoft.com/office/powerpoint/2010/main" val="138788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upRight)">
                                      <p:cBhvr>
                                        <p:cTn id="19" dur="1000"/>
                                        <p:tgtEl>
                                          <p:spTgt spid="11"/>
                                        </p:tgtEl>
                                      </p:cBhvr>
                                    </p:animEffect>
                                  </p:childTnLst>
                                </p:cTn>
                              </p:par>
                              <p:par>
                                <p:cTn id="20" presetID="53" presetClass="exit" presetSubtype="0" fill="hold" nodeType="withEffect">
                                  <p:stCondLst>
                                    <p:cond delay="0"/>
                                  </p:stCondLst>
                                  <p:childTnLst>
                                    <p:anim calcmode="lin" valueType="num">
                                      <p:cBhvr>
                                        <p:cTn id="21" dur="1000"/>
                                        <p:tgtEl>
                                          <p:spTgt spid="1026"/>
                                        </p:tgtEl>
                                        <p:attrNameLst>
                                          <p:attrName>ppt_w</p:attrName>
                                        </p:attrNameLst>
                                      </p:cBhvr>
                                      <p:tavLst>
                                        <p:tav tm="0">
                                          <p:val>
                                            <p:strVal val="ppt_w"/>
                                          </p:val>
                                        </p:tav>
                                        <p:tav tm="100000">
                                          <p:val>
                                            <p:fltVal val="0"/>
                                          </p:val>
                                        </p:tav>
                                      </p:tavLst>
                                    </p:anim>
                                    <p:anim calcmode="lin" valueType="num">
                                      <p:cBhvr>
                                        <p:cTn id="22" dur="1000"/>
                                        <p:tgtEl>
                                          <p:spTgt spid="1026"/>
                                        </p:tgtEl>
                                        <p:attrNameLst>
                                          <p:attrName>ppt_h</p:attrName>
                                        </p:attrNameLst>
                                      </p:cBhvr>
                                      <p:tavLst>
                                        <p:tav tm="0">
                                          <p:val>
                                            <p:strVal val="ppt_h"/>
                                          </p:val>
                                        </p:tav>
                                        <p:tav tm="100000">
                                          <p:val>
                                            <p:fltVal val="0"/>
                                          </p:val>
                                        </p:tav>
                                      </p:tavLst>
                                    </p:anim>
                                    <p:animEffect transition="out" filter="fade">
                                      <p:cBhvr>
                                        <p:cTn id="23" dur="1000"/>
                                        <p:tgtEl>
                                          <p:spTgt spid="1026"/>
                                        </p:tgtEl>
                                      </p:cBhvr>
                                    </p:animEffect>
                                    <p:set>
                                      <p:cBhvr>
                                        <p:cTn id="24" dur="1" fill="hold">
                                          <p:stCondLst>
                                            <p:cond delay="999"/>
                                          </p:stCondLst>
                                        </p:cTn>
                                        <p:tgtEl>
                                          <p:spTgt spid="10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12177334" cy="4760686"/>
          </a:xfrm>
          <a:prstGeom prst="rect">
            <a:avLst/>
          </a:prstGeom>
          <a:noFill/>
          <a:ln w="9525">
            <a:noFill/>
            <a:miter lim="800000"/>
            <a:headEnd/>
            <a:tailEnd/>
          </a:ln>
          <a:effectLst/>
        </p:spPr>
      </p:pic>
      <p:sp>
        <p:nvSpPr>
          <p:cNvPr id="5" name="TextBox 4"/>
          <p:cNvSpPr txBox="1"/>
          <p:nvPr/>
        </p:nvSpPr>
        <p:spPr>
          <a:xfrm>
            <a:off x="7010400" y="2699657"/>
            <a:ext cx="3643086" cy="461665"/>
          </a:xfrm>
          <a:prstGeom prst="rect">
            <a:avLst/>
          </a:prstGeom>
          <a:solidFill>
            <a:srgbClr val="FFFFFF"/>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4</a:t>
            </a:r>
            <a:r>
              <a:rPr lang="en-US" sz="2400" baseline="30000" dirty="0" smtClean="0">
                <a:solidFill>
                  <a:srgbClr val="FF00FF"/>
                </a:solidFill>
                <a:latin typeface="Times New Roman" pitchFamily="18" charset="0"/>
                <a:cs typeface="Times New Roman" pitchFamily="18" charset="0"/>
              </a:rPr>
              <a:t>1</a:t>
            </a:r>
            <a:r>
              <a:rPr lang="en-US" sz="2400" dirty="0" smtClean="0">
                <a:solidFill>
                  <a:srgbClr val="FF00FF"/>
                </a:solidFill>
                <a:latin typeface="Times New Roman" pitchFamily="18" charset="0"/>
                <a:cs typeface="Times New Roman" pitchFamily="18" charset="0"/>
              </a:rPr>
              <a:t>= 4</a:t>
            </a:r>
          </a:p>
        </p:txBody>
      </p:sp>
      <p:sp>
        <p:nvSpPr>
          <p:cNvPr id="6" name="TextBox 5"/>
          <p:cNvSpPr txBox="1"/>
          <p:nvPr/>
        </p:nvSpPr>
        <p:spPr>
          <a:xfrm>
            <a:off x="6974115" y="3127828"/>
            <a:ext cx="3643086" cy="461665"/>
          </a:xfrm>
          <a:prstGeom prst="rect">
            <a:avLst/>
          </a:prstGeom>
          <a:solidFill>
            <a:srgbClr val="FFFFFF"/>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4</a:t>
            </a:r>
            <a:r>
              <a:rPr lang="en-US" sz="2400" baseline="30000" dirty="0" smtClean="0">
                <a:solidFill>
                  <a:srgbClr val="FF00FF"/>
                </a:solidFill>
                <a:latin typeface="Times New Roman" pitchFamily="18" charset="0"/>
                <a:cs typeface="Times New Roman" pitchFamily="18" charset="0"/>
              </a:rPr>
              <a:t>2</a:t>
            </a:r>
            <a:r>
              <a:rPr lang="en-US" sz="2400" dirty="0" smtClean="0">
                <a:solidFill>
                  <a:srgbClr val="FF00FF"/>
                </a:solidFill>
                <a:latin typeface="Times New Roman" pitchFamily="18" charset="0"/>
                <a:cs typeface="Times New Roman" pitchFamily="18" charset="0"/>
              </a:rPr>
              <a:t>= 16</a:t>
            </a:r>
          </a:p>
        </p:txBody>
      </p:sp>
      <p:sp>
        <p:nvSpPr>
          <p:cNvPr id="7" name="TextBox 6"/>
          <p:cNvSpPr txBox="1"/>
          <p:nvPr/>
        </p:nvSpPr>
        <p:spPr>
          <a:xfrm>
            <a:off x="6974116" y="3534228"/>
            <a:ext cx="3643086" cy="461665"/>
          </a:xfrm>
          <a:prstGeom prst="rect">
            <a:avLst/>
          </a:prstGeom>
          <a:solidFill>
            <a:srgbClr val="FFFFFF"/>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4</a:t>
            </a:r>
            <a:r>
              <a:rPr lang="en-US" sz="2400" baseline="30000" dirty="0" smtClean="0">
                <a:solidFill>
                  <a:srgbClr val="FF00FF"/>
                </a:solidFill>
                <a:latin typeface="Times New Roman" pitchFamily="18" charset="0"/>
                <a:cs typeface="Times New Roman" pitchFamily="18" charset="0"/>
              </a:rPr>
              <a:t>3</a:t>
            </a:r>
            <a:r>
              <a:rPr lang="en-US" sz="2400" dirty="0" smtClean="0">
                <a:solidFill>
                  <a:srgbClr val="FF00FF"/>
                </a:solidFill>
                <a:latin typeface="Times New Roman" pitchFamily="18" charset="0"/>
                <a:cs typeface="Times New Roman" pitchFamily="18" charset="0"/>
              </a:rPr>
              <a:t>= 64</a:t>
            </a:r>
          </a:p>
        </p:txBody>
      </p:sp>
      <p:sp>
        <p:nvSpPr>
          <p:cNvPr id="8" name="TextBox 7"/>
          <p:cNvSpPr txBox="1"/>
          <p:nvPr/>
        </p:nvSpPr>
        <p:spPr>
          <a:xfrm>
            <a:off x="6974118" y="4042228"/>
            <a:ext cx="3643086" cy="461665"/>
          </a:xfrm>
          <a:prstGeom prst="rect">
            <a:avLst/>
          </a:prstGeom>
          <a:solidFill>
            <a:srgbClr val="FFFFFF"/>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4</a:t>
            </a:r>
            <a:r>
              <a:rPr lang="en-US" sz="2400" baseline="30000" dirty="0" smtClean="0">
                <a:solidFill>
                  <a:srgbClr val="FF00FF"/>
                </a:solidFill>
                <a:latin typeface="Times New Roman" pitchFamily="18" charset="0"/>
                <a:cs typeface="Times New Roman" pitchFamily="18" charset="0"/>
              </a:rPr>
              <a:t>4</a:t>
            </a:r>
            <a:r>
              <a:rPr lang="en-US" sz="2400" dirty="0" smtClean="0">
                <a:solidFill>
                  <a:srgbClr val="FF00FF"/>
                </a:solidFill>
                <a:latin typeface="Times New Roman" pitchFamily="18" charset="0"/>
                <a:cs typeface="Times New Roman" pitchFamily="18" charset="0"/>
              </a:rPr>
              <a:t>= 256</a:t>
            </a:r>
          </a:p>
        </p:txBody>
      </p:sp>
    </p:spTree>
    <p:extLst>
      <p:ext uri="{BB962C8B-B14F-4D97-AF65-F5344CB8AC3E}">
        <p14:creationId xmlns:p14="http://schemas.microsoft.com/office/powerpoint/2010/main" val="4280183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upRigh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upRigh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014682"/>
            <a:ext cx="12191999" cy="1815882"/>
          </a:xfrm>
          <a:prstGeom prst="rect">
            <a:avLst/>
          </a:prstGeom>
          <a:solidFill>
            <a:srgbClr val="FFFFFF"/>
          </a:solid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Ví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dụ</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thấy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cùng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mã</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hoá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amino acid:</a:t>
            </a:r>
          </a:p>
          <a:p>
            <a:pPr algn="just"/>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bộ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UUU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UUC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cùng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mã</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amino acid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phenylalanine (</a:t>
            </a:r>
            <a:r>
              <a:rPr lang="en-US" sz="2800" dirty="0" err="1" smtClean="0">
                <a:solidFill>
                  <a:srgbClr val="FF00FF"/>
                </a:solidFill>
                <a:latin typeface="Times New Roman" pitchFamily="18" charset="0"/>
                <a:cs typeface="Times New Roman" pitchFamily="18" charset="0"/>
              </a:rPr>
              <a:t>Phe</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- 3 </a:t>
            </a:r>
            <a:r>
              <a:rPr lang="en-US" sz="2800" dirty="0" err="1" smtClean="0">
                <a:solidFill>
                  <a:srgbClr val="FF00FF"/>
                </a:solidFill>
                <a:latin typeface="Times New Roman" pitchFamily="18" charset="0"/>
                <a:cs typeface="Times New Roman" pitchFamily="18" charset="0"/>
              </a:rPr>
              <a:t>bộ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AUU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AUC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AUA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cùng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mã</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amino acid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isoleucine</a:t>
            </a:r>
            <a:r>
              <a:rPr lang="en-US" sz="2800" dirty="0" smtClean="0">
                <a:solidFill>
                  <a:srgbClr val="FF00FF"/>
                </a:solidFill>
                <a:latin typeface="Times New Roman" pitchFamily="18" charset="0"/>
                <a:cs typeface="Times New Roman" pitchFamily="18" charset="0"/>
              </a:rPr>
              <a:t> (Ile).</a:t>
            </a:r>
          </a:p>
          <a:p>
            <a:pPr algn="just"/>
            <a:r>
              <a:rPr lang="en-US" sz="2800" dirty="0" smtClean="0">
                <a:solidFill>
                  <a:srgbClr val="FF00FF"/>
                </a:solidFill>
                <a:latin typeface="Times New Roman" pitchFamily="18" charset="0"/>
                <a:cs typeface="Times New Roman" pitchFamily="18" charset="0"/>
              </a:rPr>
              <a:t>- 4 </a:t>
            </a:r>
            <a:r>
              <a:rPr lang="en-US" sz="2800" dirty="0" err="1" smtClean="0">
                <a:solidFill>
                  <a:srgbClr val="FF00FF"/>
                </a:solidFill>
                <a:latin typeface="Times New Roman" pitchFamily="18" charset="0"/>
                <a:cs typeface="Times New Roman" pitchFamily="18" charset="0"/>
              </a:rPr>
              <a:t>bộ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GUU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GUC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GUA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GUG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cùng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mã</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amino acid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valine</a:t>
            </a:r>
            <a:r>
              <a:rPr lang="en-US" sz="2800" dirty="0" smtClean="0">
                <a:solidFill>
                  <a:srgbClr val="FF00FF"/>
                </a:solidFill>
                <a:latin typeface="Times New Roman" pitchFamily="18" charset="0"/>
                <a:cs typeface="Times New Roman" pitchFamily="18" charset="0"/>
              </a:rPr>
              <a:t> (Val).</a:t>
            </a:r>
            <a:endParaRPr lang="en-US" sz="2800" dirty="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770707" y="0"/>
            <a:ext cx="8606971" cy="4903152"/>
          </a:xfrm>
          <a:prstGeom prst="rect">
            <a:avLst/>
          </a:prstGeom>
          <a:noFill/>
          <a:ln w="9525">
            <a:noFill/>
            <a:miter lim="800000"/>
            <a:headEnd/>
            <a:tailEnd/>
          </a:ln>
          <a:effectLst/>
        </p:spPr>
      </p:pic>
    </p:spTree>
    <p:extLst>
      <p:ext uri="{BB962C8B-B14F-4D97-AF65-F5344CB8AC3E}">
        <p14:creationId xmlns:p14="http://schemas.microsoft.com/office/powerpoint/2010/main" val="2105593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509" y="3806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DỊCH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MÃ</a:t>
            </a:r>
            <a:endParaRPr lang="en-US" sz="2800" b="1" dirty="0" smtClean="0">
              <a:solidFill>
                <a:srgbClr val="0000FF"/>
              </a:solidFill>
              <a:latin typeface="Times New Roman" pitchFamily="18" charset="0"/>
              <a:cs typeface="Times New Roman" pitchFamily="18" charset="0"/>
            </a:endParaRPr>
          </a:p>
        </p:txBody>
      </p:sp>
      <p:sp>
        <p:nvSpPr>
          <p:cNvPr id="5" name="TextBox 4"/>
          <p:cNvSpPr txBox="1"/>
          <p:nvPr/>
        </p:nvSpPr>
        <p:spPr>
          <a:xfrm>
            <a:off x="332509" y="1039091"/>
            <a:ext cx="9033163"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Dịch mã là gì?</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32509" y="1820628"/>
            <a:ext cx="11471564"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Dịch mã là quá trình tổng hợp chuỗi polypeptide dựa trên trình tự nucleotide của mRNA.</a:t>
            </a:r>
          </a:p>
        </p:txBody>
      </p:sp>
    </p:spTree>
    <p:extLst>
      <p:ext uri="{BB962C8B-B14F-4D97-AF65-F5344CB8AC3E}">
        <p14:creationId xmlns:p14="http://schemas.microsoft.com/office/powerpoint/2010/main" val="219926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1257" y="508000"/>
            <a:ext cx="6850743"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a) </a:t>
            </a:r>
            <a:r>
              <a:rPr lang="en-US" sz="2800" dirty="0" err="1" smtClean="0">
                <a:solidFill>
                  <a:srgbClr val="FF00FF"/>
                </a:solidFill>
                <a:latin typeface="Times New Roman" pitchFamily="18" charset="0"/>
                <a:cs typeface="Times New Roman" pitchFamily="18" charset="0"/>
              </a:rPr>
              <a:t>Những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thành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tham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dịch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mã</a:t>
            </a:r>
            <a:r>
              <a:rPr lang="en-US" sz="2800" dirty="0" smtClean="0">
                <a:solidFill>
                  <a:srgbClr val="FF00FF"/>
                </a:solidFill>
                <a:latin typeface="Times New Roman" pitchFamily="18" charset="0"/>
                <a:cs typeface="Times New Roman" pitchFamily="18" charset="0"/>
              </a:rPr>
              <a:t>: mRNA, amino acid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do, </a:t>
            </a:r>
            <a:r>
              <a:rPr lang="en-US" sz="2800" dirty="0" err="1" smtClean="0">
                <a:solidFill>
                  <a:srgbClr val="FF00FF"/>
                </a:solidFill>
                <a:latin typeface="Times New Roman" pitchFamily="18" charset="0"/>
                <a:cs typeface="Times New Roman" pitchFamily="18" charset="0"/>
              </a:rPr>
              <a:t>tRNA</a:t>
            </a:r>
            <a:r>
              <a:rPr lang="en-US" sz="2800" dirty="0" smtClean="0">
                <a:solidFill>
                  <a:srgbClr val="FF00FF"/>
                </a:solidFill>
                <a:latin typeface="Times New Roman" pitchFamily="18" charset="0"/>
                <a:cs typeface="Times New Roman" pitchFamily="18" charset="0"/>
              </a:rPr>
              <a:t>, ribosome.</a:t>
            </a:r>
          </a:p>
        </p:txBody>
      </p:sp>
      <p:pic>
        <p:nvPicPr>
          <p:cNvPr id="2050" name="Picture 2">
            <a:hlinkClick r:id="rId2" action="ppaction://hlinkfile"/>
          </p:cNvPr>
          <p:cNvPicPr>
            <a:picLocks noChangeAspect="1" noChangeArrowheads="1"/>
          </p:cNvPicPr>
          <p:nvPr/>
        </p:nvPicPr>
        <p:blipFill>
          <a:blip r:embed="rId3"/>
          <a:srcRect/>
          <a:stretch>
            <a:fillRect/>
          </a:stretch>
        </p:blipFill>
        <p:spPr bwMode="auto">
          <a:xfrm>
            <a:off x="0" y="0"/>
            <a:ext cx="5283200" cy="6896100"/>
          </a:xfrm>
          <a:prstGeom prst="rect">
            <a:avLst/>
          </a:prstGeom>
          <a:noFill/>
          <a:ln w="9525">
            <a:noFill/>
            <a:miter lim="800000"/>
            <a:headEnd/>
            <a:tailEnd/>
          </a:ln>
          <a:effectLst/>
        </p:spPr>
      </p:pic>
      <p:sp>
        <p:nvSpPr>
          <p:cNvPr id="6" name="TextBox 5"/>
          <p:cNvSpPr txBox="1"/>
          <p:nvPr/>
        </p:nvSpPr>
        <p:spPr>
          <a:xfrm>
            <a:off x="5341257" y="2068285"/>
            <a:ext cx="6850743"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b) Vai trò của phân tử tRNA trong quá trình dịch mã: tRNA </a:t>
            </a:r>
            <a:r>
              <a:rPr lang="en-US" sz="2800" dirty="0" err="1" smtClean="0">
                <a:solidFill>
                  <a:srgbClr val="FF00FF"/>
                </a:solidFill>
                <a:latin typeface="Times New Roman" pitchFamily="18" charset="0"/>
                <a:cs typeface="Times New Roman" pitchFamily="18" charset="0"/>
              </a:rPr>
              <a:t>vận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chuyển</a:t>
            </a:r>
            <a:r>
              <a:rPr lang="en-US" sz="2800" dirty="0" smtClean="0">
                <a:solidFill>
                  <a:srgbClr val="FF00FF"/>
                </a:solidFill>
                <a:latin typeface="Times New Roman" pitchFamily="18" charset="0"/>
                <a:cs typeface="Times New Roman" pitchFamily="18" charset="0"/>
              </a:rPr>
              <a:t> amino acid </a:t>
            </a:r>
            <a:r>
              <a:rPr lang="en-US" sz="2800" dirty="0" err="1" smtClean="0">
                <a:solidFill>
                  <a:srgbClr val="FF00FF"/>
                </a:solidFill>
                <a:latin typeface="Times New Roman" pitchFamily="18" charset="0"/>
                <a:cs typeface="Times New Roman" pitchFamily="18" charset="0"/>
              </a:rPr>
              <a:t>đền</a:t>
            </a:r>
            <a:r>
              <a:rPr lang="en-US" sz="2800" dirty="0" smtClean="0">
                <a:solidFill>
                  <a:srgbClr val="FF00FF"/>
                </a:solidFill>
                <a:latin typeface="Times New Roman" pitchFamily="18" charset="0"/>
                <a:cs typeface="Times New Roman" pitchFamily="18" charset="0"/>
              </a:rPr>
              <a:t> ribosome </a:t>
            </a:r>
            <a:r>
              <a:rPr lang="en-US" sz="2800" dirty="0" err="1" smtClean="0">
                <a:solidFill>
                  <a:srgbClr val="FF00FF"/>
                </a:solidFill>
                <a:latin typeface="Times New Roman" pitchFamily="18" charset="0"/>
                <a:cs typeface="Times New Roman" pitchFamily="18" charset="0"/>
              </a:rPr>
              <a:t>để</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tổng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chuỗi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polypeptyde</a:t>
            </a:r>
            <a:r>
              <a:rPr lang="en-US" sz="2800" dirty="0" smtClean="0">
                <a:solidFill>
                  <a:srgbClr val="FF00FF"/>
                </a:solidFill>
                <a:latin typeface="Times New Roman" pitchFamily="18" charset="0"/>
                <a:cs typeface="Times New Roman" pitchFamily="18" charset="0"/>
              </a:rPr>
              <a:t>.</a:t>
            </a:r>
          </a:p>
        </p:txBody>
      </p:sp>
      <p:sp>
        <p:nvSpPr>
          <p:cNvPr id="7" name="TextBox 6"/>
          <p:cNvSpPr txBox="1"/>
          <p:nvPr/>
        </p:nvSpPr>
        <p:spPr>
          <a:xfrm>
            <a:off x="5341257" y="3628573"/>
            <a:ext cx="6850743"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 Sản phẩm của quá trình dịch mã là chuỗi polypeptide, chuỗi polypeptide sau đó được biến đổi thành protein thực hiện chức năng.</a:t>
            </a:r>
            <a:endParaRPr lang="en-US" sz="2800" dirty="0" smtClean="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766847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up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srcRect/>
          <a:stretch>
            <a:fillRect/>
          </a:stretch>
        </p:blipFill>
        <p:spPr bwMode="auto">
          <a:xfrm>
            <a:off x="0" y="2796010"/>
            <a:ext cx="12192000" cy="1247476"/>
          </a:xfrm>
          <a:prstGeom prst="rect">
            <a:avLst/>
          </a:prstGeom>
          <a:noFill/>
          <a:ln w="9525">
            <a:noFill/>
            <a:miter lim="800000"/>
            <a:headEnd/>
            <a:tailEnd/>
          </a:ln>
          <a:effectLst/>
        </p:spPr>
      </p:pic>
    </p:spTree>
    <p:extLst>
      <p:ext uri="{BB962C8B-B14F-4D97-AF65-F5344CB8AC3E}">
        <p14:creationId xmlns:p14="http://schemas.microsoft.com/office/powerpoint/2010/main" val="582505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66255" y="61091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V. </a:t>
            </a:r>
            <a:r>
              <a:rPr lang="en-US" sz="2800" b="1" dirty="0" err="1" smtClean="0">
                <a:solidFill>
                  <a:srgbClr val="0000FF"/>
                </a:solidFill>
                <a:latin typeface="Times New Roman" pitchFamily="18" charset="0"/>
                <a:cs typeface="Times New Roman" pitchFamily="18" charset="0"/>
              </a:rPr>
              <a:t>MỐI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DNA-RNA- PROTEIN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TRẠNG</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37111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887682"/>
            <a:ext cx="12192000" cy="3970318"/>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Trong quá trình phiên mã, trình tự các nucleotide trên mạch đơn của gene (DNA) quy định trình tự các nucleotide trên mRNA.</a:t>
            </a:r>
          </a:p>
          <a:p>
            <a:pPr algn="just"/>
            <a:r>
              <a:rPr lang="vi-VN" sz="2800" dirty="0" smtClean="0">
                <a:solidFill>
                  <a:srgbClr val="FF00FF"/>
                </a:solidFill>
                <a:latin typeface="Times New Roman" pitchFamily="18" charset="0"/>
                <a:cs typeface="Times New Roman" pitchFamily="18" charset="0"/>
              </a:rPr>
              <a:t>- Trong quá trình dịch mã, trình tự các nucleotide trên mRNA quy định trình tự amino acid trên chuỗi polypeptide.</a:t>
            </a:r>
          </a:p>
          <a:p>
            <a:pPr algn="just"/>
            <a:r>
              <a:rPr lang="vi-VN" sz="2800" dirty="0" smtClean="0">
                <a:solidFill>
                  <a:srgbClr val="FF00FF"/>
                </a:solidFill>
                <a:latin typeface="Times New Roman" pitchFamily="18" charset="0"/>
                <a:cs typeface="Times New Roman" pitchFamily="18" charset="0"/>
              </a:rPr>
              <a:t>- Chuỗi polypeptide hoàn thiện cấu trúc hình thành nên phân tử protein thực hiện chức năng, từ đó biểu hiện ra tính trạng.</a:t>
            </a:r>
          </a:p>
          <a:p>
            <a:pPr algn="just"/>
            <a:r>
              <a:rPr lang="vi-VN" sz="2800" dirty="0" smtClean="0">
                <a:solidFill>
                  <a:srgbClr val="FF00FF"/>
                </a:solidFill>
                <a:latin typeface="Times New Roman" pitchFamily="18" charset="0"/>
                <a:cs typeface="Times New Roman" pitchFamily="18" charset="0"/>
              </a:rPr>
              <a:t>→ Như vậy, trong tế bào, gene (DNA) quy định tính trạng nhưng không trực tiếp hình thành tính trạng mà phải thông qua cơ chế phiên mã từ DNA sang mRNA, dịch mã từ mRNA sang chuỗi polypeptide.</a:t>
            </a:r>
            <a:endParaRPr lang="vi-VN" sz="2800" dirty="0">
              <a:solidFill>
                <a:srgbClr val="FF00FF"/>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srcRect/>
          <a:stretch>
            <a:fillRect/>
          </a:stretch>
        </p:blipFill>
        <p:spPr bwMode="auto">
          <a:xfrm>
            <a:off x="0" y="1"/>
            <a:ext cx="7707086" cy="2902964"/>
          </a:xfrm>
          <a:prstGeom prst="rect">
            <a:avLst/>
          </a:prstGeom>
          <a:noFill/>
          <a:ln w="9525">
            <a:noFill/>
            <a:miter lim="800000"/>
            <a:headEnd/>
            <a:tailEnd/>
          </a:ln>
          <a:effectLst/>
        </p:spPr>
      </p:pic>
    </p:spTree>
    <p:extLst>
      <p:ext uri="{BB962C8B-B14F-4D97-AF65-F5344CB8AC3E}">
        <p14:creationId xmlns:p14="http://schemas.microsoft.com/office/powerpoint/2010/main" val="3661734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3782" y="1205341"/>
            <a:ext cx="10293927"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tin </a:t>
            </a:r>
            <a:r>
              <a:rPr lang="en-US" sz="2800" dirty="0" err="1" smtClean="0">
                <a:solidFill>
                  <a:srgbClr val="0000FF"/>
                </a:solidFill>
                <a:latin typeface="Times New Roman" pitchFamily="18" charset="0"/>
                <a:cs typeface="Times New Roman" pitchFamily="18" charset="0"/>
              </a:rPr>
              <a:t>di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gene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DNA sang mRNA,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mRNA sang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polypeptide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protein,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trạng</a:t>
            </a:r>
            <a:r>
              <a:rPr lang="en-US" sz="2800" dirty="0" smtClean="0">
                <a:solidFill>
                  <a:srgbClr val="0000FF"/>
                </a:solidFill>
                <a:latin typeface="Times New Roman" pitchFamily="18" charset="0"/>
                <a:cs typeface="Times New Roman" pitchFamily="18" charset="0"/>
              </a:rPr>
              <a:t>.</a:t>
            </a:r>
          </a:p>
        </p:txBody>
      </p:sp>
      <p:sp>
        <p:nvSpPr>
          <p:cNvPr id="5" name="Rectangle 4"/>
          <p:cNvSpPr/>
          <p:nvPr/>
        </p:nvSpPr>
        <p:spPr>
          <a:xfrm>
            <a:off x="914400" y="526473"/>
            <a:ext cx="10945091" cy="28401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71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50720"/>
            <a:ext cx="12192000" cy="2677656"/>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Cơ sở của sự đa dạng về tính trạng của các loài chính là sự đa dạng về gene:</a:t>
            </a:r>
          </a:p>
          <a:p>
            <a:pPr algn="just"/>
            <a:r>
              <a:rPr lang="vi-VN" sz="2800" dirty="0" smtClean="0">
                <a:solidFill>
                  <a:srgbClr val="FF00FF"/>
                </a:solidFill>
                <a:latin typeface="Times New Roman" pitchFamily="18" charset="0"/>
                <a:cs typeface="Times New Roman" pitchFamily="18" charset="0"/>
              </a:rPr>
              <a:t>- Các gene khác nhau có số lượng, thành phần và trình tự sắp xếp nucleotide khác nhau quy định các tính trạng khác nhau.</a:t>
            </a:r>
          </a:p>
          <a:p>
            <a:pPr algn="just"/>
            <a:r>
              <a:rPr lang="vi-VN" sz="2800" dirty="0" smtClean="0">
                <a:solidFill>
                  <a:srgbClr val="FF00FF"/>
                </a:solidFill>
                <a:latin typeface="Times New Roman" pitchFamily="18" charset="0"/>
                <a:cs typeface="Times New Roman" pitchFamily="18" charset="0"/>
              </a:rPr>
              <a:t>- Ngoài ra, khi xem xét trong phạm vi một gene, nếu trình tự nucleotide của gene bị thay đổi có thể tạo ra trình tự amino acid mới, từ đó có thể hình thành kiểu hình mới của tính trạng.</a:t>
            </a:r>
            <a:endParaRPr lang="vi-VN" sz="2800" dirty="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3497955" y="0"/>
            <a:ext cx="5145973" cy="301897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367309" y="0"/>
            <a:ext cx="5450658" cy="6858000"/>
          </a:xfrm>
          <a:prstGeom prst="rect">
            <a:avLst/>
          </a:prstGeom>
          <a:noFill/>
          <a:ln w="9525">
            <a:noFill/>
            <a:miter lim="800000"/>
            <a:headEnd/>
            <a:tailEnd/>
          </a:ln>
          <a:effectLst/>
        </p:spPr>
      </p:pic>
    </p:spTree>
    <p:extLst>
      <p:ext uri="{BB962C8B-B14F-4D97-AF65-F5344CB8AC3E}">
        <p14:creationId xmlns:p14="http://schemas.microsoft.com/office/powerpoint/2010/main" val="4152677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1000"/>
                                        <p:tgtEl>
                                          <p:spTgt spid="3074"/>
                                        </p:tgtEl>
                                        <p:attrNameLst>
                                          <p:attrName>ppt_w</p:attrName>
                                        </p:attrNameLst>
                                      </p:cBhvr>
                                      <p:tavLst>
                                        <p:tav tm="0">
                                          <p:val>
                                            <p:strVal val="ppt_w"/>
                                          </p:val>
                                        </p:tav>
                                        <p:tav tm="100000">
                                          <p:val>
                                            <p:fltVal val="0"/>
                                          </p:val>
                                        </p:tav>
                                      </p:tavLst>
                                    </p:anim>
                                    <p:anim calcmode="lin" valueType="num">
                                      <p:cBhvr>
                                        <p:cTn id="12" dur="1000"/>
                                        <p:tgtEl>
                                          <p:spTgt spid="3074"/>
                                        </p:tgtEl>
                                        <p:attrNameLst>
                                          <p:attrName>ppt_h</p:attrName>
                                        </p:attrNameLst>
                                      </p:cBhvr>
                                      <p:tavLst>
                                        <p:tav tm="0">
                                          <p:val>
                                            <p:strVal val="ppt_h"/>
                                          </p:val>
                                        </p:tav>
                                        <p:tav tm="100000">
                                          <p:val>
                                            <p:fltVal val="0"/>
                                          </p:val>
                                        </p:tav>
                                      </p:tavLst>
                                    </p:anim>
                                    <p:animEffect transition="out" filter="fade">
                                      <p:cBhvr>
                                        <p:cTn id="13" dur="1000"/>
                                        <p:tgtEl>
                                          <p:spTgt spid="3074"/>
                                        </p:tgtEl>
                                      </p:cBhvr>
                                    </p:animEffect>
                                    <p:set>
                                      <p:cBhvr>
                                        <p:cTn id="14" dur="1" fill="hold">
                                          <p:stCondLst>
                                            <p:cond delay="999"/>
                                          </p:stCondLst>
                                        </p:cTn>
                                        <p:tgtEl>
                                          <p:spTgt spid="3074"/>
                                        </p:tgtEl>
                                        <p:attrNameLst>
                                          <p:attrName>style.visibility</p:attrName>
                                        </p:attrNameLst>
                                      </p:cBhvr>
                                      <p:to>
                                        <p:strVal val="hidden"/>
                                      </p:to>
                                    </p:set>
                                  </p:childTnLst>
                                </p:cTn>
                              </p:par>
                              <p:par>
                                <p:cTn id="15" presetID="53" presetClass="exit" presetSubtype="0" fill="hold" grpId="1" nodeType="withEffect">
                                  <p:stCondLst>
                                    <p:cond delay="0"/>
                                  </p:stCondLst>
                                  <p:childTnLst>
                                    <p:anim calcmode="lin" valueType="num">
                                      <p:cBhvr>
                                        <p:cTn id="16" dur="1000"/>
                                        <p:tgtEl>
                                          <p:spTgt spid="7"/>
                                        </p:tgtEl>
                                        <p:attrNameLst>
                                          <p:attrName>ppt_w</p:attrName>
                                        </p:attrNameLst>
                                      </p:cBhvr>
                                      <p:tavLst>
                                        <p:tav tm="0">
                                          <p:val>
                                            <p:strVal val="ppt_w"/>
                                          </p:val>
                                        </p:tav>
                                        <p:tav tm="100000">
                                          <p:val>
                                            <p:fltVal val="0"/>
                                          </p:val>
                                        </p:tav>
                                      </p:tavLst>
                                    </p:anim>
                                    <p:anim calcmode="lin" valueType="num">
                                      <p:cBhvr>
                                        <p:cTn id="17" dur="1000"/>
                                        <p:tgtEl>
                                          <p:spTgt spid="7"/>
                                        </p:tgtEl>
                                        <p:attrNameLst>
                                          <p:attrName>ppt_h</p:attrName>
                                        </p:attrNameLst>
                                      </p:cBhvr>
                                      <p:tavLst>
                                        <p:tav tm="0">
                                          <p:val>
                                            <p:strVal val="ppt_h"/>
                                          </p:val>
                                        </p:tav>
                                        <p:tav tm="100000">
                                          <p:val>
                                            <p:fltVal val="0"/>
                                          </p:val>
                                        </p:tav>
                                      </p:tavLst>
                                    </p:anim>
                                    <p:animEffect transition="out" filter="fad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par>
                                <p:cTn id="20" presetID="21"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heel(4)">
                                      <p:cBhvr>
                                        <p:cTn id="22"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221673" y="-900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VI. </a:t>
            </a:r>
            <a:r>
              <a:rPr lang="en-US" sz="2800" b="1" dirty="0" err="1" smtClean="0">
                <a:solidFill>
                  <a:srgbClr val="0000FF"/>
                </a:solidFill>
                <a:latin typeface="Times New Roman" pitchFamily="18" charset="0"/>
                <a:cs typeface="Times New Roman" pitchFamily="18" charset="0"/>
              </a:rPr>
              <a:t>ĐỘT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r>
              <a:rPr lang="en-US" sz="2800" b="1" dirty="0" smtClean="0">
                <a:solidFill>
                  <a:srgbClr val="0000FF"/>
                </a:solidFill>
                <a:latin typeface="Times New Roman" pitchFamily="18" charset="0"/>
                <a:cs typeface="Times New Roman" pitchFamily="18" charset="0"/>
              </a:rPr>
              <a:t> GENE</a:t>
            </a:r>
          </a:p>
        </p:txBody>
      </p:sp>
      <p:sp>
        <p:nvSpPr>
          <p:cNvPr id="18" name="TextBox 17"/>
          <p:cNvSpPr txBox="1"/>
          <p:nvPr/>
        </p:nvSpPr>
        <p:spPr>
          <a:xfrm>
            <a:off x="0" y="305155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gene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nucleotide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gene.</a:t>
            </a:r>
          </a:p>
        </p:txBody>
      </p:sp>
      <p:sp>
        <p:nvSpPr>
          <p:cNvPr id="19" name="TextBox 18"/>
          <p:cNvSpPr txBox="1"/>
          <p:nvPr/>
        </p:nvSpPr>
        <p:spPr>
          <a:xfrm>
            <a:off x="0" y="354894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gene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394900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gene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do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491237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Đột biến gene tạo ra </a:t>
            </a:r>
            <a:r>
              <a:rPr lang="en-US" sz="2800" dirty="0" err="1" smtClean="0">
                <a:solidFill>
                  <a:srgbClr val="0000FF"/>
                </a:solidFill>
                <a:latin typeface="Times New Roman" pitchFamily="18" charset="0"/>
                <a:cs typeface="Times New Roman" pitchFamily="18" charset="0"/>
              </a:rPr>
              <a:t>allene</a:t>
            </a:r>
            <a:r>
              <a:rPr lang="en-US" sz="2800" dirty="0" smtClean="0">
                <a:solidFill>
                  <a:srgbClr val="0000FF"/>
                </a:solidFill>
                <a:latin typeface="Times New Roman" pitchFamily="18" charset="0"/>
                <a:cs typeface="Times New Roman" pitchFamily="18" charset="0"/>
              </a:rPr>
              <a:t> mới, quy định kiểu hình mới.</a:t>
            </a:r>
          </a:p>
        </p:txBody>
      </p:sp>
      <p:sp>
        <p:nvSpPr>
          <p:cNvPr id="22" name="TextBox 21"/>
          <p:cNvSpPr txBox="1"/>
          <p:nvPr/>
        </p:nvSpPr>
        <p:spPr>
          <a:xfrm>
            <a:off x="0" y="54355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gene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581156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63347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sót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1471880" y="466203"/>
            <a:ext cx="9492343" cy="2677656"/>
          </a:xfrm>
          <a:prstGeom prst="rect">
            <a:avLst/>
          </a:prstGeom>
          <a:solidFill>
            <a:srgbClr val="0000FF"/>
          </a:solidFill>
        </p:spPr>
        <p:txBody>
          <a:bodyPr wrap="square" rtlCol="0">
            <a:spAutoFit/>
          </a:bodyPr>
          <a:lstStyle/>
          <a:p>
            <a:r>
              <a:rPr lang="en-US" sz="2800" dirty="0" smtClean="0">
                <a:solidFill>
                  <a:schemeClr val="bg1"/>
                </a:solidFill>
                <a:latin typeface="Times New Roman" pitchFamily="18" charset="0"/>
                <a:cs typeface="Times New Roman" pitchFamily="18" charset="0"/>
                <a:sym typeface="Wingdings"/>
              </a:rPr>
              <a:t> </a:t>
            </a:r>
            <a:r>
              <a:rPr lang="en-US" sz="2800" dirty="0" err="1" smtClean="0">
                <a:solidFill>
                  <a:schemeClr val="bg1"/>
                </a:solidFill>
                <a:latin typeface="Times New Roman" pitchFamily="18" charset="0"/>
                <a:cs typeface="Times New Roman" pitchFamily="18" charset="0"/>
              </a:rPr>
              <a:t>Đọc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sách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giáo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khoa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thảo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luận</a:t>
            </a:r>
            <a:r>
              <a:rPr lang="en-US" sz="2800" dirty="0" smtClean="0">
                <a:solidFill>
                  <a:schemeClr val="bg1"/>
                </a:solidFill>
                <a:latin typeface="Times New Roman" pitchFamily="18" charset="0"/>
                <a:cs typeface="Times New Roman" pitchFamily="18" charset="0"/>
              </a:rPr>
              <a:t>:</a:t>
            </a:r>
          </a:p>
          <a:p>
            <a:pPr marL="514350" indent="-514350">
              <a:buAutoNum type="arabicPeriod"/>
            </a:pPr>
            <a:r>
              <a:rPr lang="en-US" sz="2800" dirty="0" err="1" smtClean="0">
                <a:solidFill>
                  <a:schemeClr val="bg1"/>
                </a:solidFill>
                <a:latin typeface="Times New Roman" pitchFamily="18" charset="0"/>
                <a:cs typeface="Times New Roman" pitchFamily="18" charset="0"/>
              </a:rPr>
              <a:t>Đột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biến</a:t>
            </a:r>
            <a:r>
              <a:rPr lang="en-US" sz="2800" dirty="0" smtClean="0">
                <a:solidFill>
                  <a:schemeClr val="bg1"/>
                </a:solidFill>
                <a:latin typeface="Times New Roman" pitchFamily="18" charset="0"/>
                <a:cs typeface="Times New Roman" pitchFamily="18" charset="0"/>
              </a:rPr>
              <a:t> gene </a:t>
            </a:r>
            <a:r>
              <a:rPr lang="en-US" sz="2800" dirty="0" err="1" smtClean="0">
                <a:solidFill>
                  <a:schemeClr val="bg1"/>
                </a:solidFill>
                <a:latin typeface="Times New Roman" pitchFamily="18" charset="0"/>
                <a:cs typeface="Times New Roman" pitchFamily="18" charset="0"/>
              </a:rPr>
              <a:t>là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gì</a:t>
            </a:r>
            <a:r>
              <a:rPr lang="en-US" sz="2800" dirty="0" smtClean="0">
                <a:solidFill>
                  <a:schemeClr val="bg1"/>
                </a:solidFill>
                <a:latin typeface="Times New Roman" pitchFamily="18" charset="0"/>
                <a:cs typeface="Times New Roman" pitchFamily="18" charset="0"/>
              </a:rPr>
              <a:t>?</a:t>
            </a:r>
          </a:p>
          <a:p>
            <a:pPr marL="514350" indent="-514350">
              <a:buAutoNum type="arabicPeriod"/>
            </a:pPr>
            <a:r>
              <a:rPr lang="en-US" sz="2800" dirty="0" err="1" smtClean="0">
                <a:solidFill>
                  <a:schemeClr val="bg1"/>
                </a:solidFill>
                <a:latin typeface="Times New Roman" pitchFamily="18" charset="0"/>
                <a:cs typeface="Times New Roman" pitchFamily="18" charset="0"/>
              </a:rPr>
              <a:t>Đột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biến</a:t>
            </a:r>
            <a:r>
              <a:rPr lang="en-US" sz="2800" dirty="0" smtClean="0">
                <a:solidFill>
                  <a:schemeClr val="bg1"/>
                </a:solidFill>
                <a:latin typeface="Times New Roman" pitchFamily="18" charset="0"/>
                <a:cs typeface="Times New Roman" pitchFamily="18" charset="0"/>
              </a:rPr>
              <a:t> gene </a:t>
            </a:r>
            <a:r>
              <a:rPr lang="en-US" sz="2800" dirty="0" err="1" smtClean="0">
                <a:solidFill>
                  <a:schemeClr val="bg1"/>
                </a:solidFill>
                <a:latin typeface="Times New Roman" pitchFamily="18" charset="0"/>
                <a:cs typeface="Times New Roman" pitchFamily="18" charset="0"/>
              </a:rPr>
              <a:t>là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biến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dị</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truyền</a:t>
            </a:r>
            <a:r>
              <a:rPr lang="en-US" sz="2800" dirty="0" smtClean="0">
                <a:solidFill>
                  <a:schemeClr val="bg1"/>
                </a:solidFill>
                <a:latin typeface="Times New Roman" pitchFamily="18" charset="0"/>
                <a:cs typeface="Times New Roman" pitchFamily="18" charset="0"/>
              </a:rPr>
              <a:t> hay </a:t>
            </a:r>
            <a:r>
              <a:rPr lang="en-US" sz="2800" dirty="0" err="1" smtClean="0">
                <a:solidFill>
                  <a:schemeClr val="bg1"/>
                </a:solidFill>
                <a:latin typeface="Times New Roman" pitchFamily="18" charset="0"/>
                <a:cs typeface="Times New Roman" pitchFamily="18" charset="0"/>
              </a:rPr>
              <a:t>không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truyền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được</a:t>
            </a:r>
            <a:r>
              <a:rPr lang="en-US" sz="2800" dirty="0" smtClean="0">
                <a:solidFill>
                  <a:schemeClr val="bg1"/>
                </a:solidFill>
                <a:latin typeface="Times New Roman" pitchFamily="18" charset="0"/>
                <a:cs typeface="Times New Roman" pitchFamily="18" charset="0"/>
              </a:rPr>
              <a:t>?</a:t>
            </a:r>
          </a:p>
          <a:p>
            <a:pPr marL="514350" indent="-514350">
              <a:buAutoNum type="arabicPeriod"/>
            </a:pPr>
            <a:r>
              <a:rPr lang="en-US" sz="2800" dirty="0" err="1" smtClean="0">
                <a:solidFill>
                  <a:schemeClr val="bg1"/>
                </a:solidFill>
                <a:latin typeface="Times New Roman" pitchFamily="18" charset="0"/>
                <a:cs typeface="Times New Roman" pitchFamily="18" charset="0"/>
              </a:rPr>
              <a:t>Nguyên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nhân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phát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sinh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biến</a:t>
            </a:r>
            <a:r>
              <a:rPr lang="en-US" sz="2800" dirty="0" smtClean="0">
                <a:solidFill>
                  <a:schemeClr val="bg1"/>
                </a:solidFill>
                <a:latin typeface="Times New Roman" pitchFamily="18" charset="0"/>
                <a:cs typeface="Times New Roman" pitchFamily="18" charset="0"/>
              </a:rPr>
              <a:t> gene?</a:t>
            </a:r>
          </a:p>
          <a:p>
            <a:pPr marL="514350" indent="-514350">
              <a:buAutoNum type="arabicPeriod"/>
            </a:pPr>
            <a:r>
              <a:rPr lang="en-US" sz="2800" dirty="0" err="1" smtClean="0">
                <a:solidFill>
                  <a:schemeClr val="bg1"/>
                </a:solidFill>
                <a:latin typeface="Times New Roman" pitchFamily="18" charset="0"/>
                <a:cs typeface="Times New Roman" pitchFamily="18" charset="0"/>
              </a:rPr>
              <a:t>Vì</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sao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biến</a:t>
            </a:r>
            <a:r>
              <a:rPr lang="en-US" sz="2800" dirty="0" smtClean="0">
                <a:solidFill>
                  <a:schemeClr val="bg1"/>
                </a:solidFill>
                <a:latin typeface="Times New Roman" pitchFamily="18" charset="0"/>
                <a:cs typeface="Times New Roman" pitchFamily="18" charset="0"/>
              </a:rPr>
              <a:t> gene </a:t>
            </a:r>
            <a:r>
              <a:rPr lang="en-US" sz="2800" dirty="0" err="1" smtClean="0">
                <a:solidFill>
                  <a:schemeClr val="bg1"/>
                </a:solidFill>
                <a:latin typeface="Times New Roman" pitchFamily="18" charset="0"/>
                <a:cs typeface="Times New Roman" pitchFamily="18" charset="0"/>
              </a:rPr>
              <a:t>làm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xuất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kiểu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hình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mới</a:t>
            </a:r>
            <a:r>
              <a:rPr lang="en-US" sz="2800" dirty="0" smtClean="0">
                <a:solidFill>
                  <a:schemeClr val="bg1"/>
                </a:solidFill>
                <a:latin typeface="Times New Roman" pitchFamily="18" charset="0"/>
                <a:cs typeface="Times New Roman" pitchFamily="18" charset="0"/>
              </a:rPr>
              <a:t>?</a:t>
            </a:r>
          </a:p>
          <a:p>
            <a:pPr marL="514350" indent="-514350">
              <a:buAutoNum type="arabicPeriod"/>
            </a:pPr>
            <a:r>
              <a:rPr lang="en-US" sz="2800" dirty="0" err="1" smtClean="0">
                <a:solidFill>
                  <a:schemeClr val="bg1"/>
                </a:solidFill>
                <a:latin typeface="Times New Roman" pitchFamily="18" charset="0"/>
                <a:cs typeface="Times New Roman" pitchFamily="18" charset="0"/>
              </a:rPr>
              <a:t>Đột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biến</a:t>
            </a:r>
            <a:r>
              <a:rPr lang="en-US" sz="2800" dirty="0" smtClean="0">
                <a:solidFill>
                  <a:schemeClr val="bg1"/>
                </a:solidFill>
                <a:latin typeface="Times New Roman" pitchFamily="18" charset="0"/>
                <a:cs typeface="Times New Roman" pitchFamily="18" charset="0"/>
              </a:rPr>
              <a:t> gene </a:t>
            </a:r>
            <a:r>
              <a:rPr lang="en-US" sz="2800" dirty="0" err="1" smtClean="0">
                <a:solidFill>
                  <a:schemeClr val="bg1"/>
                </a:solidFill>
                <a:latin typeface="Times New Roman" pitchFamily="18" charset="0"/>
                <a:cs typeface="Times New Roman" pitchFamily="18" charset="0"/>
              </a:rPr>
              <a:t>có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lợi</a:t>
            </a:r>
            <a:r>
              <a:rPr lang="en-US" sz="2800" dirty="0" smtClean="0">
                <a:solidFill>
                  <a:schemeClr val="bg1"/>
                </a:solidFill>
                <a:latin typeface="Times New Roman" pitchFamily="18" charset="0"/>
                <a:cs typeface="Times New Roman" pitchFamily="18" charset="0"/>
              </a:rPr>
              <a:t> hay </a:t>
            </a:r>
            <a:r>
              <a:rPr lang="en-US" sz="2800" dirty="0" err="1" smtClean="0">
                <a:solidFill>
                  <a:schemeClr val="bg1"/>
                </a:solidFill>
                <a:latin typeface="Times New Roman" pitchFamily="18" charset="0"/>
                <a:cs typeface="Times New Roman" pitchFamily="18" charset="0"/>
              </a:rPr>
              <a:t>có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hại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sinh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vật</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6324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strips(upRight)">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upRight)">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strips(upRight)">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trips(upRight)">
                                      <p:cBhvr>
                                        <p:cTn id="29" dur="1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strips(upRight)">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trips(upRight)">
                                      <p:cBhvr>
                                        <p:cTn id="39" dur="1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upRight)">
                                      <p:cBhvr>
                                        <p:cTn id="4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180344"/>
            <a:ext cx="12192000"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a) - Đột biến gene xảy ra ở vị trí cặp nucleotide thứ 2 của bộ ba quy định amino acid thứ 6 trên gene quy định tổng hợp chuỗi </a:t>
            </a:r>
            <a:r>
              <a:rPr lang="el-GR" sz="2800" dirty="0" smtClean="0">
                <a:solidFill>
                  <a:srgbClr val="FF00FF"/>
                </a:solidFill>
                <a:latin typeface="Times New Roman" pitchFamily="18" charset="0"/>
                <a:cs typeface="Times New Roman" pitchFamily="18" charset="0"/>
              </a:rPr>
              <a:t>β-</a:t>
            </a:r>
            <a:r>
              <a:rPr lang="vi-VN" sz="2800" dirty="0" smtClean="0">
                <a:solidFill>
                  <a:srgbClr val="FF00FF"/>
                </a:solidFill>
                <a:latin typeface="Times New Roman" pitchFamily="18" charset="0"/>
                <a:cs typeface="Times New Roman" pitchFamily="18" charset="0"/>
              </a:rPr>
              <a:t>hemoglobin.</a:t>
            </a:r>
          </a:p>
          <a:p>
            <a:pPr algn="just"/>
            <a:r>
              <a:rPr lang="vi-VN" sz="2800" dirty="0" smtClean="0">
                <a:solidFill>
                  <a:srgbClr val="FF00FF"/>
                </a:solidFill>
                <a:latin typeface="Times New Roman" pitchFamily="18" charset="0"/>
                <a:cs typeface="Times New Roman" pitchFamily="18" charset="0"/>
              </a:rPr>
              <a:t>- Đột biến trên đã làm thay đổi một amino acid ở vị trí thứ 6 của chuỗi polypeptide (thay thế amino acid Glu thành Val).</a:t>
            </a:r>
            <a:endParaRPr lang="vi-VN" sz="2800" dirty="0">
              <a:solidFill>
                <a:srgbClr val="FF00FF"/>
              </a:solidFill>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2"/>
          <a:srcRect/>
          <a:stretch>
            <a:fillRect/>
          </a:stretch>
        </p:blipFill>
        <p:spPr bwMode="auto">
          <a:xfrm>
            <a:off x="1015980" y="-1"/>
            <a:ext cx="10072914" cy="4122669"/>
          </a:xfrm>
          <a:prstGeom prst="rect">
            <a:avLst/>
          </a:prstGeom>
          <a:noFill/>
          <a:ln w="9525">
            <a:noFill/>
            <a:miter lim="800000"/>
            <a:headEnd/>
            <a:tailEnd/>
          </a:ln>
          <a:effectLst/>
        </p:spPr>
      </p:pic>
      <p:sp>
        <p:nvSpPr>
          <p:cNvPr id="6" name="TextBox 5"/>
          <p:cNvSpPr txBox="1"/>
          <p:nvPr/>
        </p:nvSpPr>
        <p:spPr>
          <a:xfrm>
            <a:off x="0" y="4324459"/>
            <a:ext cx="12192000"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b) Hồng cầu hình liềm làm xuất hiện hàng loạt rối loạn bệnh lí trong cơ thể như thể lực giảm, tiêu huyết, suy tim, tổn thương não, lách bị tổn thương, rối loạn tâm thần, liệt,…</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883776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000"/>
                                        <p:tgtEl>
                                          <p:spTgt spid="6"/>
                                        </p:tgtEl>
                                      </p:cBhvr>
                                    </p:animEffect>
                                  </p:childTnLst>
                                </p:cTn>
                              </p:par>
                              <p:par>
                                <p:cTn id="13" presetID="53" presetClass="exit" presetSubtype="0" fill="hold" grpId="1" nodeType="withEffect">
                                  <p:stCondLst>
                                    <p:cond delay="0"/>
                                  </p:stCondLst>
                                  <p:childTnLst>
                                    <p:anim calcmode="lin" valueType="num">
                                      <p:cBhvr>
                                        <p:cTn id="14" dur="1000"/>
                                        <p:tgtEl>
                                          <p:spTgt spid="7"/>
                                        </p:tgtEl>
                                        <p:attrNameLst>
                                          <p:attrName>ppt_w</p:attrName>
                                        </p:attrNameLst>
                                      </p:cBhvr>
                                      <p:tavLst>
                                        <p:tav tm="0">
                                          <p:val>
                                            <p:strVal val="ppt_w"/>
                                          </p:val>
                                        </p:tav>
                                        <p:tav tm="100000">
                                          <p:val>
                                            <p:fltVal val="0"/>
                                          </p:val>
                                        </p:tav>
                                      </p:tavLst>
                                    </p:anim>
                                    <p:anim calcmode="lin" valueType="num">
                                      <p:cBhvr>
                                        <p:cTn id="15" dur="1000"/>
                                        <p:tgtEl>
                                          <p:spTgt spid="7"/>
                                        </p:tgtEl>
                                        <p:attrNameLst>
                                          <p:attrName>ppt_h</p:attrName>
                                        </p:attrNameLst>
                                      </p:cBhvr>
                                      <p:tavLst>
                                        <p:tav tm="0">
                                          <p:val>
                                            <p:strVal val="ppt_h"/>
                                          </p:val>
                                        </p:tav>
                                        <p:tav tm="100000">
                                          <p:val>
                                            <p:fltVal val="0"/>
                                          </p:val>
                                        </p:tav>
                                      </p:tavLst>
                                    </p:anim>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324459"/>
            <a:ext cx="12192000"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(a) – </a:t>
            </a:r>
            <a:r>
              <a:rPr lang="en-US" sz="2800" dirty="0" err="1" smtClean="0">
                <a:solidFill>
                  <a:srgbClr val="FF00FF"/>
                </a:solidFill>
                <a:latin typeface="Times New Roman" pitchFamily="18" charset="0"/>
                <a:cs typeface="Times New Roman" pitchFamily="18" charset="0"/>
              </a:rPr>
              <a:t>Mất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nucleotide (</a:t>
            </a:r>
            <a:r>
              <a:rPr lang="en-US" sz="2800" dirty="0" err="1" smtClean="0">
                <a:solidFill>
                  <a:srgbClr val="FF00FF"/>
                </a:solidFill>
                <a:latin typeface="Times New Roman" pitchFamily="18" charset="0"/>
                <a:cs typeface="Times New Roman" pitchFamily="18" charset="0"/>
              </a:rPr>
              <a:t>mất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A – T).</a:t>
            </a:r>
          </a:p>
          <a:p>
            <a:pPr algn="just"/>
            <a:r>
              <a:rPr lang="en-US" sz="2800" dirty="0" smtClean="0">
                <a:solidFill>
                  <a:srgbClr val="FF00FF"/>
                </a:solidFill>
                <a:latin typeface="Times New Roman" pitchFamily="18" charset="0"/>
                <a:cs typeface="Times New Roman" pitchFamily="18" charset="0"/>
              </a:rPr>
              <a:t>(b) – </a:t>
            </a:r>
            <a:r>
              <a:rPr lang="en-US" sz="2800" dirty="0" err="1" smtClean="0">
                <a:solidFill>
                  <a:srgbClr val="FF00FF"/>
                </a:solidFill>
                <a:latin typeface="Times New Roman" pitchFamily="18" charset="0"/>
                <a:cs typeface="Times New Roman" pitchFamily="18" charset="0"/>
              </a:rPr>
              <a:t>Thêm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nucleotide (</a:t>
            </a:r>
            <a:r>
              <a:rPr lang="en-US" sz="2800" dirty="0" err="1" smtClean="0">
                <a:solidFill>
                  <a:srgbClr val="FF00FF"/>
                </a:solidFill>
                <a:latin typeface="Times New Roman" pitchFamily="18" charset="0"/>
                <a:cs typeface="Times New Roman" pitchFamily="18" charset="0"/>
              </a:rPr>
              <a:t>thêm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T – A).</a:t>
            </a:r>
          </a:p>
          <a:p>
            <a:pPr algn="just"/>
            <a:r>
              <a:rPr lang="en-US" sz="2800" dirty="0" smtClean="0">
                <a:solidFill>
                  <a:srgbClr val="FF00FF"/>
                </a:solidFill>
                <a:latin typeface="Times New Roman" pitchFamily="18" charset="0"/>
                <a:cs typeface="Times New Roman" pitchFamily="18" charset="0"/>
              </a:rPr>
              <a:t>(c) – </a:t>
            </a:r>
            <a:r>
              <a:rPr lang="en-US" sz="2800" dirty="0" err="1" smtClean="0">
                <a:solidFill>
                  <a:srgbClr val="FF00FF"/>
                </a:solidFill>
                <a:latin typeface="Times New Roman" pitchFamily="18" charset="0"/>
                <a:cs typeface="Times New Roman" pitchFamily="18" charset="0"/>
              </a:rPr>
              <a:t>Thay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nucleotide (</a:t>
            </a:r>
            <a:r>
              <a:rPr lang="en-US" sz="2800" dirty="0" err="1" smtClean="0">
                <a:solidFill>
                  <a:srgbClr val="FF00FF"/>
                </a:solidFill>
                <a:latin typeface="Times New Roman" pitchFamily="18" charset="0"/>
                <a:cs typeface="Times New Roman" pitchFamily="18" charset="0"/>
              </a:rPr>
              <a:t>thay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A – T </a:t>
            </a:r>
            <a:r>
              <a:rPr lang="en-US" sz="2800" dirty="0" err="1" smtClean="0">
                <a:solidFill>
                  <a:srgbClr val="FF00FF"/>
                </a:solidFill>
                <a:latin typeface="Times New Roman" pitchFamily="18" charset="0"/>
                <a:cs typeface="Times New Roman" pitchFamily="18" charset="0"/>
              </a:rPr>
              <a:t>bằng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C – G).</a:t>
            </a:r>
            <a:endParaRPr lang="en-US" sz="2800" dirty="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0" y="0"/>
            <a:ext cx="12192000" cy="3904735"/>
          </a:xfrm>
          <a:prstGeom prst="rect">
            <a:avLst/>
          </a:prstGeom>
          <a:noFill/>
          <a:ln w="9525">
            <a:noFill/>
            <a:miter lim="800000"/>
            <a:headEnd/>
            <a:tailEnd/>
          </a:ln>
          <a:effectLst/>
        </p:spPr>
      </p:pic>
    </p:spTree>
    <p:extLst>
      <p:ext uri="{BB962C8B-B14F-4D97-AF65-F5344CB8AC3E}">
        <p14:creationId xmlns:p14="http://schemas.microsoft.com/office/powerpoint/2010/main" val="4094889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
            <a:ext cx="12192000" cy="1657165"/>
          </a:xfrm>
          <a:prstGeom prst="rect">
            <a:avLst/>
          </a:prstGeom>
          <a:noFill/>
          <a:ln w="9525">
            <a:noFill/>
            <a:miter lim="800000"/>
            <a:headEnd/>
            <a:tailEnd/>
          </a:ln>
          <a:effectLst/>
        </p:spPr>
      </p:pic>
      <p:sp>
        <p:nvSpPr>
          <p:cNvPr id="5" name="Rectangle 4"/>
          <p:cNvSpPr/>
          <p:nvPr/>
        </p:nvSpPr>
        <p:spPr>
          <a:xfrm>
            <a:off x="0" y="1674336"/>
            <a:ext cx="12192000" cy="2554545"/>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Một số giống cây trồng được tạo ra từ đột biến gene:</a:t>
            </a:r>
          </a:p>
          <a:p>
            <a:pPr algn="just"/>
            <a:r>
              <a:rPr lang="vi-VN" sz="3200" dirty="0" smtClean="0">
                <a:solidFill>
                  <a:srgbClr val="FF00FF"/>
                </a:solidFill>
                <a:latin typeface="Times New Roman" pitchFamily="18" charset="0"/>
                <a:cs typeface="Times New Roman" pitchFamily="18" charset="0"/>
              </a:rPr>
              <a:t>- Hoa lan đột biến gene mang lại giá trị kinh tế cao.</a:t>
            </a:r>
          </a:p>
          <a:p>
            <a:pPr algn="just"/>
            <a:r>
              <a:rPr lang="vi-VN" sz="3200" dirty="0" smtClean="0">
                <a:solidFill>
                  <a:srgbClr val="FF00FF"/>
                </a:solidFill>
                <a:latin typeface="Times New Roman" pitchFamily="18" charset="0"/>
                <a:cs typeface="Times New Roman" pitchFamily="18" charset="0"/>
              </a:rPr>
              <a:t>- Giống lúa CM5 mang gene bị đột biến cấu trúc làm xuất hiện những tính trạng tốt như: năng suất cao, chịu rét, chống chịu sâu bệnh khá, chịu mặn tốt,…</a:t>
            </a:r>
            <a:endParaRPr lang="vi-VN"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28753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1</a:t>
            </a:r>
            <a:r>
              <a:rPr lang="en-US" sz="2800" b="1" dirty="0" smtClean="0">
                <a:solidFill>
                  <a:srgbClr val="FF000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dài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3060A</a:t>
            </a:r>
            <a:r>
              <a:rPr lang="en-US" sz="2800" baseline="30000" dirty="0" err="1" smtClean="0">
                <a:solidFill>
                  <a:srgbClr val="FF0000"/>
                </a:solidFill>
                <a:latin typeface="Times New Roman" pitchFamily="18" charset="0"/>
                <a:cs typeface="Times New Roman" pitchFamily="18" charset="0"/>
              </a:rPr>
              <a:t>0</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tử</a:t>
            </a:r>
            <a:r>
              <a:rPr lang="en-US" sz="2800" dirty="0" smtClean="0">
                <a:solidFill>
                  <a:srgbClr val="FF0000"/>
                </a:solidFill>
                <a:latin typeface="Times New Roman" pitchFamily="18" charset="0"/>
                <a:cs typeface="Times New Roman" pitchFamily="18" charset="0"/>
              </a:rPr>
              <a:t> mRNA do gene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phiên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U = 15%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 = 10%.</a:t>
            </a:r>
          </a:p>
          <a:p>
            <a:pPr lvl="0" algn="just"/>
            <a:r>
              <a:rPr lang="en-US" sz="2800" dirty="0" smtClean="0">
                <a:solidFill>
                  <a:srgbClr val="FF0000"/>
                </a:solidFill>
                <a:latin typeface="Times New Roman" pitchFamily="18" charset="0"/>
                <a:cs typeface="Times New Roman" pitchFamily="18" charset="0"/>
              </a:rPr>
              <a:t>a.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nucleotide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a:t>
            </a:r>
          </a:p>
          <a:p>
            <a:pPr lvl="0" algn="just"/>
            <a:r>
              <a:rPr lang="en-US" sz="2800" dirty="0" smtClean="0">
                <a:solidFill>
                  <a:srgbClr val="FF0000"/>
                </a:solidFill>
                <a:latin typeface="Times New Roman" pitchFamily="18" charset="0"/>
                <a:cs typeface="Times New Roman" pitchFamily="18" charset="0"/>
              </a:rPr>
              <a:t>b. </a:t>
            </a:r>
            <a:r>
              <a:rPr lang="en-US" sz="2800" dirty="0" err="1" smtClean="0">
                <a:solidFill>
                  <a:srgbClr val="FF0000"/>
                </a:solidFill>
                <a:latin typeface="Times New Roman" pitchFamily="18" charset="0"/>
                <a:cs typeface="Times New Roman" pitchFamily="18" charset="0"/>
              </a:rPr>
              <a:t>Nếu</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mất</a:t>
            </a:r>
            <a:r>
              <a:rPr lang="en-US" sz="2800" dirty="0" smtClean="0">
                <a:solidFill>
                  <a:srgbClr val="FF0000"/>
                </a:solidFill>
                <a:latin typeface="Times New Roman" pitchFamily="18" charset="0"/>
                <a:cs typeface="Times New Roman" pitchFamily="18" charset="0"/>
              </a:rPr>
              <a:t> 1 </a:t>
            </a:r>
            <a:r>
              <a:rPr lang="en-US" sz="2800" dirty="0" err="1" smtClean="0">
                <a:solidFill>
                  <a:srgbClr val="FF0000"/>
                </a:solidFill>
                <a:latin typeface="Times New Roman" pitchFamily="18" charset="0"/>
                <a:cs typeface="Times New Roman" pitchFamily="18" charset="0"/>
              </a:rPr>
              <a:t>cặp</a:t>
            </a:r>
            <a:r>
              <a:rPr lang="en-US" sz="2800" dirty="0" smtClean="0">
                <a:solidFill>
                  <a:srgbClr val="FF0000"/>
                </a:solidFill>
                <a:latin typeface="Times New Roman" pitchFamily="18" charset="0"/>
                <a:cs typeface="Times New Roman" pitchFamily="18" charset="0"/>
              </a:rPr>
              <a:t> nucleotide </a:t>
            </a:r>
            <a:r>
              <a:rPr lang="en-US" sz="2800" dirty="0" err="1" smtClean="0">
                <a:solidFill>
                  <a:srgbClr val="FF0000"/>
                </a:solidFill>
                <a:latin typeface="Times New Roman" pitchFamily="18" charset="0"/>
                <a:cs typeface="Times New Roman" pitchFamily="18" charset="0"/>
              </a:rPr>
              <a:t>thì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nucleotide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nhiêu</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c. </a:t>
            </a:r>
            <a:r>
              <a:rPr lang="en-US" sz="2800" dirty="0" err="1" smtClean="0">
                <a:solidFill>
                  <a:srgbClr val="FF0000"/>
                </a:solidFill>
                <a:latin typeface="Times New Roman" pitchFamily="18" charset="0"/>
                <a:cs typeface="Times New Roman" pitchFamily="18" charset="0"/>
              </a:rPr>
              <a:t>Nếu</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thêm</a:t>
            </a:r>
            <a:r>
              <a:rPr lang="en-US" sz="2800" dirty="0" smtClean="0">
                <a:solidFill>
                  <a:srgbClr val="FF0000"/>
                </a:solidFill>
                <a:latin typeface="Times New Roman" pitchFamily="18" charset="0"/>
                <a:cs typeface="Times New Roman" pitchFamily="18" charset="0"/>
              </a:rPr>
              <a:t> 1 </a:t>
            </a:r>
            <a:r>
              <a:rPr lang="en-US" sz="2800" dirty="0" err="1" smtClean="0">
                <a:solidFill>
                  <a:srgbClr val="FF0000"/>
                </a:solidFill>
                <a:latin typeface="Times New Roman" pitchFamily="18" charset="0"/>
                <a:cs typeface="Times New Roman" pitchFamily="18" charset="0"/>
              </a:rPr>
              <a:t>cặp</a:t>
            </a:r>
            <a:r>
              <a:rPr lang="en-US" sz="2800" dirty="0" smtClean="0">
                <a:solidFill>
                  <a:srgbClr val="FF0000"/>
                </a:solidFill>
                <a:latin typeface="Times New Roman" pitchFamily="18" charset="0"/>
                <a:cs typeface="Times New Roman" pitchFamily="18" charset="0"/>
              </a:rPr>
              <a:t> nucleotide </a:t>
            </a:r>
            <a:r>
              <a:rPr lang="en-US" sz="2800" dirty="0" err="1" smtClean="0">
                <a:solidFill>
                  <a:srgbClr val="FF0000"/>
                </a:solidFill>
                <a:latin typeface="Times New Roman" pitchFamily="18" charset="0"/>
                <a:cs typeface="Times New Roman" pitchFamily="18" charset="0"/>
              </a:rPr>
              <a:t>thì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nucleotide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nhiêu</a:t>
            </a:r>
            <a:r>
              <a:rPr lang="en-US" sz="2800" dirty="0" smtClean="0">
                <a:solidFill>
                  <a:srgbClr val="FF0000"/>
                </a:solidFill>
                <a:latin typeface="Times New Roman" pitchFamily="18" charset="0"/>
                <a:cs typeface="Times New Roman" pitchFamily="18" charset="0"/>
              </a:rPr>
              <a:t>?</a:t>
            </a:r>
          </a:p>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2:</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chiều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dài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4760A</a:t>
            </a:r>
            <a:r>
              <a:rPr lang="en-US" sz="2800" baseline="30000" dirty="0" err="1" smtClean="0">
                <a:solidFill>
                  <a:srgbClr val="FF0000"/>
                </a:solidFill>
                <a:latin typeface="Times New Roman" pitchFamily="18" charset="0"/>
                <a:cs typeface="Times New Roman" pitchFamily="18" charset="0"/>
              </a:rPr>
              <a:t>0</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liên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kết</a:t>
            </a:r>
            <a:r>
              <a:rPr lang="en-US" sz="2800" dirty="0" smtClean="0">
                <a:solidFill>
                  <a:srgbClr val="FF0000"/>
                </a:solidFill>
                <a:latin typeface="Times New Roman" pitchFamily="18" charset="0"/>
                <a:cs typeface="Times New Roman" pitchFamily="18" charset="0"/>
              </a:rPr>
              <a:t> hydrogen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3600.</a:t>
            </a:r>
          </a:p>
          <a:p>
            <a:pPr lvl="0" algn="just"/>
            <a:r>
              <a:rPr lang="en-US" sz="2800" dirty="0" smtClean="0">
                <a:solidFill>
                  <a:srgbClr val="FF0000"/>
                </a:solidFill>
                <a:latin typeface="Times New Roman" pitchFamily="18" charset="0"/>
                <a:cs typeface="Times New Roman" pitchFamily="18" charset="0"/>
              </a:rPr>
              <a:t>a. </a:t>
            </a:r>
            <a:r>
              <a:rPr lang="en-US" sz="2800" dirty="0" err="1" smtClean="0">
                <a:solidFill>
                  <a:srgbClr val="FF0000"/>
                </a:solidFill>
                <a:latin typeface="Times New Roman" pitchFamily="18" charset="0"/>
                <a:cs typeface="Times New Roman" pitchFamily="18" charset="0"/>
              </a:rPr>
              <a:t>Xác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định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phần</a:t>
            </a:r>
            <a:r>
              <a:rPr lang="en-US" sz="2800" dirty="0" smtClean="0">
                <a:solidFill>
                  <a:srgbClr val="FF0000"/>
                </a:solidFill>
                <a:latin typeface="Times New Roman" pitchFamily="18" charset="0"/>
                <a:cs typeface="Times New Roman" pitchFamily="18" charset="0"/>
              </a:rPr>
              <a:t> % </a:t>
            </a:r>
            <a:r>
              <a:rPr lang="en-US" sz="2800" dirty="0" err="1" smtClean="0">
                <a:solidFill>
                  <a:srgbClr val="FF0000"/>
                </a:solidFill>
                <a:latin typeface="Times New Roman" pitchFamily="18" charset="0"/>
                <a:cs typeface="Times New Roman" pitchFamily="18" charset="0"/>
              </a:rPr>
              <a:t>mỗi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gene?</a:t>
            </a:r>
          </a:p>
          <a:p>
            <a:pPr lvl="0" algn="just"/>
            <a:r>
              <a:rPr lang="en-US" sz="2800" dirty="0" smtClean="0">
                <a:solidFill>
                  <a:srgbClr val="FF0000"/>
                </a:solidFill>
                <a:latin typeface="Times New Roman" pitchFamily="18" charset="0"/>
                <a:cs typeface="Times New Roman" pitchFamily="18" charset="0"/>
              </a:rPr>
              <a:t>b. mRNA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G = 14,28%, C = 21,43%, A = 35,7%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Ribo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nuclêôtide</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định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ribonuclêôtide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cuả</a:t>
            </a:r>
            <a:r>
              <a:rPr lang="en-US" sz="2800" dirty="0" smtClean="0">
                <a:solidFill>
                  <a:srgbClr val="FF0000"/>
                </a:solidFill>
                <a:latin typeface="Times New Roman" pitchFamily="18" charset="0"/>
                <a:cs typeface="Times New Roman" pitchFamily="18" charset="0"/>
              </a:rPr>
              <a:t> mRNA</a:t>
            </a:r>
          </a:p>
          <a:p>
            <a:pPr lvl="0"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định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a:t>
            </a:r>
          </a:p>
          <a:p>
            <a:pPr lvl="0" algn="just"/>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đôi</a:t>
            </a:r>
            <a:r>
              <a:rPr lang="en-US" sz="2800" dirty="0" smtClean="0">
                <a:solidFill>
                  <a:srgbClr val="FF0000"/>
                </a:solidFill>
                <a:latin typeface="Times New Roman" pitchFamily="18" charset="0"/>
                <a:cs typeface="Times New Roman" pitchFamily="18" charset="0"/>
              </a:rPr>
              <a:t> 6 </a:t>
            </a:r>
            <a:r>
              <a:rPr lang="en-US" sz="2800" dirty="0" err="1" smtClean="0">
                <a:solidFill>
                  <a:srgbClr val="FF0000"/>
                </a:solidFill>
                <a:latin typeface="Times New Roman" pitchFamily="18" charset="0"/>
                <a:cs typeface="Times New Roman" pitchFamily="18" charset="0"/>
              </a:rPr>
              <a:t>lần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mỗi</a:t>
            </a:r>
            <a:r>
              <a:rPr lang="en-US" sz="2800" dirty="0" smtClean="0">
                <a:solidFill>
                  <a:srgbClr val="FF0000"/>
                </a:solidFill>
                <a:latin typeface="Times New Roman" pitchFamily="18" charset="0"/>
                <a:cs typeface="Times New Roman" pitchFamily="18" charset="0"/>
              </a:rPr>
              <a:t> gen con </a:t>
            </a:r>
            <a:r>
              <a:rPr lang="en-US" sz="2800" dirty="0" err="1" smtClean="0">
                <a:solidFill>
                  <a:srgbClr val="FF0000"/>
                </a:solidFill>
                <a:latin typeface="Times New Roman" pitchFamily="18" charset="0"/>
                <a:cs typeface="Times New Roman" pitchFamily="18" charset="0"/>
              </a:rPr>
              <a:t>hình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mã</a:t>
            </a:r>
            <a:r>
              <a:rPr lang="en-US" sz="2800" dirty="0" smtClean="0">
                <a:solidFill>
                  <a:srgbClr val="FF0000"/>
                </a:solidFill>
                <a:latin typeface="Times New Roman" pitchFamily="18" charset="0"/>
                <a:cs typeface="Times New Roman" pitchFamily="18" charset="0"/>
              </a:rPr>
              <a:t> 5 </a:t>
            </a:r>
            <a:r>
              <a:rPr lang="en-US" sz="2800" dirty="0" err="1" smtClean="0">
                <a:solidFill>
                  <a:srgbClr val="FF0000"/>
                </a:solidFill>
                <a:latin typeface="Times New Roman" pitchFamily="18" charset="0"/>
                <a:cs typeface="Times New Roman" pitchFamily="18" charset="0"/>
              </a:rPr>
              <a:t>lần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ribonuclêôtide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môi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cung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cấp</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amino acid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tử</a:t>
            </a:r>
            <a:r>
              <a:rPr lang="en-US" sz="2800" dirty="0" smtClean="0">
                <a:solidFill>
                  <a:srgbClr val="FF0000"/>
                </a:solidFill>
                <a:latin typeface="Times New Roman" pitchFamily="18" charset="0"/>
                <a:cs typeface="Times New Roman" pitchFamily="18" charset="0"/>
              </a:rPr>
              <a:t> protein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mRNA?</a:t>
            </a:r>
          </a:p>
        </p:txBody>
      </p:sp>
    </p:spTree>
    <p:extLst>
      <p:ext uri="{BB962C8B-B14F-4D97-AF65-F5344CB8AC3E}">
        <p14:creationId xmlns:p14="http://schemas.microsoft.com/office/powerpoint/2010/main" val="882220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3:</a:t>
            </a:r>
            <a:r>
              <a:rPr lang="en-US" sz="2800" dirty="0" smtClean="0">
                <a:solidFill>
                  <a:srgbClr val="FF0000"/>
                </a:solidFill>
                <a:latin typeface="Times New Roman" pitchFamily="18" charset="0"/>
                <a:cs typeface="Times New Roman" pitchFamily="18" charset="0"/>
              </a:rPr>
              <a:t> Cho 1 </a:t>
            </a:r>
            <a:r>
              <a:rPr lang="en-US" sz="2800" dirty="0" err="1" smtClean="0">
                <a:solidFill>
                  <a:srgbClr val="FF0000"/>
                </a:solidFill>
                <a:latin typeface="Times New Roman" pitchFamily="18" charset="0"/>
                <a:cs typeface="Times New Roman" pitchFamily="18" charset="0"/>
              </a:rPr>
              <a:t>mạch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như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a:t>
            </a:r>
          </a:p>
          <a:p>
            <a:pPr algn="just"/>
            <a:r>
              <a:rPr lang="en-US" sz="2800" dirty="0" err="1" smtClean="0">
                <a:solidFill>
                  <a:srgbClr val="FF0000"/>
                </a:solidFill>
                <a:latin typeface="Times New Roman" pitchFamily="18" charset="0"/>
                <a:cs typeface="Times New Roman" pitchFamily="18" charset="0"/>
              </a:rPr>
              <a:t>Mạch</a:t>
            </a:r>
            <a:r>
              <a:rPr lang="en-US" sz="2800" dirty="0" smtClean="0">
                <a:solidFill>
                  <a:srgbClr val="FF0000"/>
                </a:solidFill>
                <a:latin typeface="Times New Roman" pitchFamily="18" charset="0"/>
                <a:cs typeface="Times New Roman" pitchFamily="18" charset="0"/>
              </a:rPr>
              <a:t> 1: … -A – G – C – A – T -  C -  G  - T – T – C – A - …..</a:t>
            </a:r>
          </a:p>
          <a:p>
            <a:pPr algn="just"/>
            <a:r>
              <a:rPr lang="en-US" sz="2800" b="1" dirty="0" err="1" smtClean="0">
                <a:solidFill>
                  <a:srgbClr val="FF0000"/>
                </a:solidFill>
                <a:latin typeface="Times New Roman" pitchFamily="18" charset="0"/>
                <a:cs typeface="Times New Roman" pitchFamily="18" charset="0"/>
              </a:rPr>
              <a:t>Hãy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định</a:t>
            </a:r>
            <a:r>
              <a:rPr lang="en-US" sz="2800" b="1"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a. </a:t>
            </a:r>
            <a:r>
              <a:rPr lang="en-US" sz="2800" dirty="0" err="1" smtClean="0">
                <a:solidFill>
                  <a:srgbClr val="FF0000"/>
                </a:solidFill>
                <a:latin typeface="Times New Roman" pitchFamily="18" charset="0"/>
                <a:cs typeface="Times New Roman" pitchFamily="18" charset="0"/>
              </a:rPr>
              <a:t>Trật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tự</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mạch</a:t>
            </a:r>
            <a:r>
              <a:rPr lang="en-US" sz="2800" dirty="0" smtClean="0">
                <a:solidFill>
                  <a:srgbClr val="FF0000"/>
                </a:solidFill>
                <a:latin typeface="Times New Roman" pitchFamily="18" charset="0"/>
                <a:cs typeface="Times New Roman" pitchFamily="18" charset="0"/>
              </a:rPr>
              <a:t> 2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tương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ứng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b. </a:t>
            </a:r>
            <a:r>
              <a:rPr lang="en-US" sz="2800" dirty="0" err="1" smtClean="0">
                <a:solidFill>
                  <a:srgbClr val="FF0000"/>
                </a:solidFill>
                <a:latin typeface="Times New Roman" pitchFamily="18" charset="0"/>
                <a:cs typeface="Times New Roman" pitchFamily="18" charset="0"/>
              </a:rPr>
              <a:t>Trật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tự</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ribonuclêôtide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mRNA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c.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ribonuclêôtide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mRNA?</a:t>
            </a:r>
          </a:p>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4:</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chiều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dài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510A</a:t>
            </a:r>
            <a:r>
              <a:rPr lang="en-US" sz="2800" baseline="30000" dirty="0" err="1" smtClean="0">
                <a:solidFill>
                  <a:srgbClr val="FF0000"/>
                </a:solidFill>
                <a:latin typeface="Times New Roman" pitchFamily="18" charset="0"/>
                <a:cs typeface="Times New Roman" pitchFamily="18" charset="0"/>
              </a:rPr>
              <a:t>0</a:t>
            </a:r>
            <a:r>
              <a:rPr lang="en-US" sz="2800" dirty="0" smtClean="0">
                <a:solidFill>
                  <a:srgbClr val="FF0000"/>
                </a:solidFill>
                <a:latin typeface="Times New Roman" pitchFamily="18" charset="0"/>
                <a:cs typeface="Times New Roman" pitchFamily="18" charset="0"/>
              </a:rPr>
              <a:t>, do </a:t>
            </a:r>
            <a:r>
              <a:rPr lang="en-US" sz="2800" dirty="0" err="1" smtClean="0">
                <a:solidFill>
                  <a:srgbClr val="FF0000"/>
                </a:solidFill>
                <a:latin typeface="Times New Roman" pitchFamily="18" charset="0"/>
                <a:cs typeface="Times New Roman" pitchFamily="18" charset="0"/>
              </a:rPr>
              <a:t>bị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cặp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thứ</a:t>
            </a:r>
            <a:r>
              <a:rPr lang="en-US" sz="2800" dirty="0" smtClean="0">
                <a:solidFill>
                  <a:srgbClr val="FF0000"/>
                </a:solidFill>
                <a:latin typeface="Times New Roman" pitchFamily="18" charset="0"/>
                <a:cs typeface="Times New Roman" pitchFamily="18" charset="0"/>
              </a:rPr>
              <a:t> 7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trở</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thành</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a. Gene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nhiêu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bộ</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hoá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khác</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bình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thường</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b.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tử</a:t>
            </a:r>
            <a:r>
              <a:rPr lang="en-US" sz="2800" dirty="0" smtClean="0">
                <a:solidFill>
                  <a:srgbClr val="FF0000"/>
                </a:solidFill>
                <a:latin typeface="Times New Roman" pitchFamily="18" charset="0"/>
                <a:cs typeface="Times New Roman" pitchFamily="18" charset="0"/>
              </a:rPr>
              <a:t> Protein do gene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tử</a:t>
            </a:r>
            <a:r>
              <a:rPr lang="en-US" sz="2800" dirty="0" smtClean="0">
                <a:solidFill>
                  <a:srgbClr val="FF0000"/>
                </a:solidFill>
                <a:latin typeface="Times New Roman" pitchFamily="18" charset="0"/>
                <a:cs typeface="Times New Roman" pitchFamily="18" charset="0"/>
              </a:rPr>
              <a:t> Protein do gene </a:t>
            </a:r>
            <a:r>
              <a:rPr lang="en-US" sz="2800" dirty="0" err="1" smtClean="0">
                <a:solidFill>
                  <a:srgbClr val="FF0000"/>
                </a:solidFill>
                <a:latin typeface="Times New Roman" pitchFamily="18" charset="0"/>
                <a:cs typeface="Times New Roman" pitchFamily="18" charset="0"/>
              </a:rPr>
              <a:t>bình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thế</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amino acid?</a:t>
            </a:r>
            <a:endParaRPr lang="en-US" sz="2800" dirty="0"/>
          </a:p>
        </p:txBody>
      </p:sp>
    </p:spTree>
    <p:extLst>
      <p:ext uri="{BB962C8B-B14F-4D97-AF65-F5344CB8AC3E}">
        <p14:creationId xmlns:p14="http://schemas.microsoft.com/office/powerpoint/2010/main" val="724141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5527" y="45720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TÁI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BẢN</a:t>
            </a:r>
            <a:r>
              <a:rPr lang="en-US" sz="2800" b="1" dirty="0" smtClean="0">
                <a:solidFill>
                  <a:srgbClr val="0000FF"/>
                </a:solidFill>
                <a:latin typeface="Times New Roman" pitchFamily="18" charset="0"/>
                <a:cs typeface="Times New Roman" pitchFamily="18" charset="0"/>
              </a:rPr>
              <a:t> DNA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60585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67512" y="-1"/>
            <a:ext cx="9042400" cy="4350127"/>
          </a:xfrm>
          <a:prstGeom prst="rect">
            <a:avLst/>
          </a:prstGeom>
          <a:noFill/>
          <a:ln w="9525">
            <a:noFill/>
            <a:miter lim="800000"/>
            <a:headEnd/>
            <a:tailEnd/>
          </a:ln>
          <a:effectLst/>
        </p:spPr>
      </p:pic>
      <p:sp>
        <p:nvSpPr>
          <p:cNvPr id="8" name="TextBox 7"/>
          <p:cNvSpPr txBox="1"/>
          <p:nvPr/>
        </p:nvSpPr>
        <p:spPr>
          <a:xfrm>
            <a:off x="0" y="4332512"/>
            <a:ext cx="12192000" cy="954107"/>
          </a:xfrm>
          <a:prstGeom prst="rect">
            <a:avLst/>
          </a:prstGeom>
          <a:noFill/>
        </p:spPr>
        <p:txBody>
          <a:bodyPr wrap="square" rtlCol="0">
            <a:spAutoFit/>
          </a:bodyPr>
          <a:lstStyle/>
          <a:p>
            <a:pPr algn="just"/>
            <a:r>
              <a:rPr lang="en-US" sz="2800" b="1" dirty="0" smtClean="0">
                <a:solidFill>
                  <a:srgbClr val="FF00FF"/>
                </a:solidFill>
                <a:latin typeface="Times New Roman" pitchFamily="18" charset="0"/>
                <a:cs typeface="Times New Roman" pitchFamily="18" charset="0"/>
              </a:rPr>
              <a:t>a) </a:t>
            </a:r>
            <a:r>
              <a:rPr lang="en-US" sz="2800" b="1" dirty="0" err="1" smtClean="0">
                <a:solidFill>
                  <a:srgbClr val="FF00FF"/>
                </a:solidFill>
                <a:latin typeface="Times New Roman" pitchFamily="18" charset="0"/>
                <a:cs typeface="Times New Roman" pitchFamily="18" charset="0"/>
              </a:rPr>
              <a:t>Kết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quả</a:t>
            </a:r>
            <a:r>
              <a:rPr lang="en-US" sz="2800" b="1"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mẹ</a:t>
            </a:r>
            <a:r>
              <a:rPr lang="en-US" sz="2800" dirty="0" smtClean="0">
                <a:solidFill>
                  <a:srgbClr val="FF00FF"/>
                </a:solidFill>
                <a:latin typeface="Times New Roman" pitchFamily="18" charset="0"/>
                <a:cs typeface="Times New Roman" pitchFamily="18" charset="0"/>
              </a:rPr>
              <a:t> qua </a:t>
            </a:r>
            <a:r>
              <a:rPr lang="en-US" sz="2800" dirty="0" err="1" smtClean="0">
                <a:solidFill>
                  <a:srgbClr val="FF00FF"/>
                </a:solidFill>
                <a:latin typeface="Times New Roman" pitchFamily="18" charset="0"/>
                <a:cs typeface="Times New Roman" pitchFamily="18" charset="0"/>
              </a:rPr>
              <a:t>quá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hai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DNA con </a:t>
            </a:r>
            <a:r>
              <a:rPr lang="en-US" sz="2800" dirty="0" err="1" smtClean="0">
                <a:solidFill>
                  <a:srgbClr val="FF00FF"/>
                </a:solidFill>
                <a:latin typeface="Times New Roman" pitchFamily="18" charset="0"/>
                <a:cs typeface="Times New Roman" pitchFamily="18" charset="0"/>
              </a:rPr>
              <a:t>giống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mẹ</a:t>
            </a:r>
            <a:r>
              <a:rPr lang="en-US" sz="2800" dirty="0" smtClean="0">
                <a:solidFill>
                  <a:srgbClr val="FF00FF"/>
                </a:solidFill>
                <a:latin typeface="Times New Roman" pitchFamily="18" charset="0"/>
                <a:cs typeface="Times New Roman" pitchFamily="18" charset="0"/>
              </a:rPr>
              <a:t>. </a:t>
            </a:r>
          </a:p>
        </p:txBody>
      </p:sp>
      <p:sp>
        <p:nvSpPr>
          <p:cNvPr id="12" name="Rectangle 11"/>
          <p:cNvSpPr/>
          <p:nvPr/>
        </p:nvSpPr>
        <p:spPr>
          <a:xfrm>
            <a:off x="0" y="5276335"/>
            <a:ext cx="12192000" cy="954107"/>
          </a:xfrm>
          <a:prstGeom prst="rect">
            <a:avLst/>
          </a:prstGeom>
        </p:spPr>
        <p:txBody>
          <a:bodyPr wrap="square">
            <a:spAutoFit/>
          </a:bodyPr>
          <a:lstStyle/>
          <a:p>
            <a:pPr lvl="0" algn="just" eaLnBrk="0" fontAlgn="base" hangingPunct="0">
              <a:spcBef>
                <a:spcPct val="0"/>
              </a:spcBef>
              <a:spcAft>
                <a:spcPct val="0"/>
              </a:spcAft>
            </a:pPr>
            <a:r>
              <a:rPr lang="en-US" sz="2800" b="1" dirty="0" smtClean="0">
                <a:solidFill>
                  <a:srgbClr val="FF00FF"/>
                </a:solidFill>
                <a:latin typeface="Times New Roman" pitchFamily="18" charset="0"/>
                <a:ea typeface="Times New Roman" pitchFamily="18" charset="0"/>
                <a:cs typeface="Times New Roman" pitchFamily="18" charset="0"/>
              </a:rPr>
              <a:t>b) </a:t>
            </a:r>
            <a:r>
              <a:rPr lang="en-US" sz="2800" b="1" dirty="0" err="1" smtClean="0">
                <a:solidFill>
                  <a:srgbClr val="FF00FF"/>
                </a:solidFill>
                <a:latin typeface="Times New Roman" pitchFamily="18" charset="0"/>
                <a:ea typeface="Times New Roman" pitchFamily="18" charset="0"/>
                <a:cs typeface="Times New Roman" pitchFamily="18" charset="0"/>
              </a:rPr>
              <a:t>Nguyên</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b="1" dirty="0" err="1" smtClean="0">
                <a:solidFill>
                  <a:srgbClr val="FF00FF"/>
                </a:solidFill>
                <a:latin typeface="Times New Roman" pitchFamily="18" charset="0"/>
                <a:ea typeface="Times New Roman" pitchFamily="18" charset="0"/>
                <a:cs typeface="Times New Roman" pitchFamily="18" charset="0"/>
              </a:rPr>
              <a:t>tắc</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b="1" dirty="0" err="1" smtClean="0">
                <a:solidFill>
                  <a:srgbClr val="FF00FF"/>
                </a:solidFill>
                <a:latin typeface="Times New Roman" pitchFamily="18" charset="0"/>
                <a:ea typeface="Times New Roman" pitchFamily="18" charset="0"/>
                <a:cs typeface="Times New Roman" pitchFamily="18" charset="0"/>
              </a:rPr>
              <a:t>bán</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b="1" dirty="0" err="1" smtClean="0">
                <a:solidFill>
                  <a:srgbClr val="FF00FF"/>
                </a:solidFill>
                <a:latin typeface="Times New Roman" pitchFamily="18" charset="0"/>
                <a:ea typeface="Times New Roman" pitchFamily="18" charset="0"/>
                <a:cs typeface="Times New Roman" pitchFamily="18" charset="0"/>
              </a:rPr>
              <a:t>bảo</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b="1" dirty="0" err="1" smtClean="0">
                <a:solidFill>
                  <a:srgbClr val="FF00FF"/>
                </a:solidFill>
                <a:latin typeface="Times New Roman" pitchFamily="18" charset="0"/>
                <a:ea typeface="Times New Roman" pitchFamily="18" charset="0"/>
                <a:cs typeface="Times New Roman" pitchFamily="18" charset="0"/>
              </a:rPr>
              <a:t>toàn</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b="1" dirty="0" err="1" smtClean="0">
                <a:solidFill>
                  <a:srgbClr val="FF00FF"/>
                </a:solidFill>
                <a:latin typeface="Times New Roman" pitchFamily="18" charset="0"/>
                <a:ea typeface="Times New Roman" pitchFamily="18" charset="0"/>
                <a:cs typeface="Times New Roman" pitchFamily="18" charset="0"/>
              </a:rPr>
              <a:t>thể</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b="1" dirty="0" err="1" smtClean="0">
                <a:solidFill>
                  <a:srgbClr val="FF00FF"/>
                </a:solidFill>
                <a:latin typeface="Times New Roman" pitchFamily="18" charset="0"/>
                <a:ea typeface="Times New Roman" pitchFamily="18" charset="0"/>
                <a:cs typeface="Times New Roman" pitchFamily="18" charset="0"/>
              </a:rPr>
              <a:t>hiện</a:t>
            </a:r>
            <a:r>
              <a:rPr lang="en-US" sz="2800" b="1" dirty="0" smtClean="0">
                <a:solidFill>
                  <a:srgbClr val="FF00FF"/>
                </a:solidFill>
                <a:latin typeface="Times New Roman" pitchFamily="18" charset="0"/>
                <a:ea typeface="Times New Roman" pitchFamily="18" charset="0"/>
                <a:cs typeface="Times New Roman" pitchFamily="18" charset="0"/>
              </a:rPr>
              <a:t> ở </a:t>
            </a:r>
            <a:r>
              <a:rPr lang="en-US" sz="2800" b="1" dirty="0" err="1" smtClean="0">
                <a:solidFill>
                  <a:srgbClr val="FF00FF"/>
                </a:solidFill>
                <a:latin typeface="Times New Roman" pitchFamily="18" charset="0"/>
                <a:ea typeface="Times New Roman" pitchFamily="18" charset="0"/>
                <a:cs typeface="Times New Roman" pitchFamily="18" charset="0"/>
              </a:rPr>
              <a:t>chỗ</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phân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tử</a:t>
            </a:r>
            <a:r>
              <a:rPr lang="en-US" sz="2800" dirty="0" smtClean="0">
                <a:solidFill>
                  <a:srgbClr val="FF00FF"/>
                </a:solidFill>
                <a:latin typeface="Times New Roman" pitchFamily="18" charset="0"/>
                <a:ea typeface="Times New Roman" pitchFamily="18" charset="0"/>
                <a:cs typeface="Times New Roman" pitchFamily="18" charset="0"/>
              </a:rPr>
              <a:t> DNA con </a:t>
            </a:r>
            <a:r>
              <a:rPr lang="en-US" sz="2800" dirty="0" err="1" smtClean="0">
                <a:solidFill>
                  <a:srgbClr val="FF00FF"/>
                </a:solidFill>
                <a:latin typeface="Times New Roman" pitchFamily="18" charset="0"/>
                <a:ea typeface="Times New Roman" pitchFamily="18" charset="0"/>
                <a:cs typeface="Times New Roman" pitchFamily="18" charset="0"/>
              </a:rPr>
              <a:t>được</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tạo</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ra</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chứa</a:t>
            </a:r>
            <a:r>
              <a:rPr lang="en-US" sz="2800" dirty="0" smtClean="0">
                <a:solidFill>
                  <a:srgbClr val="FF00FF"/>
                </a:solidFill>
                <a:latin typeface="Times New Roman" pitchFamily="18" charset="0"/>
                <a:ea typeface="Times New Roman" pitchFamily="18" charset="0"/>
                <a:cs typeface="Times New Roman" pitchFamily="18" charset="0"/>
              </a:rPr>
              <a:t> 1 </a:t>
            </a:r>
            <a:r>
              <a:rPr lang="en-US" sz="2800" dirty="0" err="1" smtClean="0">
                <a:solidFill>
                  <a:srgbClr val="FF00FF"/>
                </a:solidFill>
                <a:latin typeface="Times New Roman" pitchFamily="18" charset="0"/>
                <a:ea typeface="Times New Roman" pitchFamily="18" charset="0"/>
                <a:cs typeface="Times New Roman" pitchFamily="18" charset="0"/>
              </a:rPr>
              <a:t>mạch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của</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phân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tử</a:t>
            </a:r>
            <a:r>
              <a:rPr lang="en-US" sz="2800" dirty="0" smtClean="0">
                <a:solidFill>
                  <a:srgbClr val="FF00FF"/>
                </a:solidFill>
                <a:latin typeface="Times New Roman" pitchFamily="18" charset="0"/>
                <a:ea typeface="Times New Roman" pitchFamily="18" charset="0"/>
                <a:cs typeface="Times New Roman" pitchFamily="18" charset="0"/>
              </a:rPr>
              <a:t> DNA </a:t>
            </a:r>
            <a:r>
              <a:rPr lang="en-US" sz="2800" dirty="0" err="1" smtClean="0">
                <a:solidFill>
                  <a:srgbClr val="FF00FF"/>
                </a:solidFill>
                <a:latin typeface="Times New Roman" pitchFamily="18" charset="0"/>
                <a:ea typeface="Times New Roman" pitchFamily="18" charset="0"/>
                <a:cs typeface="Times New Roman" pitchFamily="18" charset="0"/>
              </a:rPr>
              <a:t>mẹ</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và</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một</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mới</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tổng</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hợp</a:t>
            </a:r>
            <a:r>
              <a:rPr lang="en-US" sz="2800" dirty="0" smtClean="0">
                <a:solidFill>
                  <a:srgbClr val="FF00FF"/>
                </a:solidFill>
                <a:latin typeface="Times New Roman" pitchFamily="18" charset="0"/>
                <a:ea typeface="Times New Roman" pitchFamily="18" charset="0"/>
                <a:cs typeface="Times New Roman" pitchFamily="18" charset="0"/>
              </a:rPr>
              <a:t>.</a:t>
            </a:r>
            <a:endParaRPr lang="en-US" sz="2800" dirty="0" smtClean="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12941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360"/>
                                          </p:val>
                                        </p:tav>
                                        <p:tav tm="100000">
                                          <p:val>
                                            <p:fltVal val="0"/>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273143" y="2954050"/>
            <a:ext cx="3918857" cy="954107"/>
          </a:xfrm>
          <a:prstGeom prst="rect">
            <a:avLst/>
          </a:prstGeom>
        </p:spPr>
        <p:txBody>
          <a:bodyPr wrap="square">
            <a:spAutoFit/>
          </a:bodyPr>
          <a:lstStyle/>
          <a:p>
            <a:pPr lvl="0" algn="just" eaLnBrk="0" fontAlgn="base" hangingPunct="0">
              <a:spcBef>
                <a:spcPct val="0"/>
              </a:spcBef>
              <a:spcAft>
                <a:spcPct val="0"/>
              </a:spcAft>
            </a:pPr>
            <a:r>
              <a:rPr lang="en-US" sz="2800" dirty="0" err="1" smtClean="0">
                <a:solidFill>
                  <a:srgbClr val="FF00FF"/>
                </a:solidFill>
                <a:latin typeface="Times New Roman" pitchFamily="18" charset="0"/>
                <a:ea typeface="Times New Roman" pitchFamily="18" charset="0"/>
                <a:cs typeface="Times New Roman" pitchFamily="18" charset="0"/>
              </a:rPr>
              <a:t>Mạch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mới</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được</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tổng</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hợp</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theo</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chiều</a:t>
            </a:r>
            <a:r>
              <a:rPr lang="en-US" sz="2800" dirty="0" smtClean="0">
                <a:solidFill>
                  <a:srgbClr val="FF00FF"/>
                </a:solidFill>
                <a:latin typeface="Times New Roman" pitchFamily="18" charset="0"/>
                <a:ea typeface="Times New Roman" pitchFamily="18" charset="0"/>
                <a:cs typeface="Times New Roman" pitchFamily="18" charset="0"/>
              </a:rPr>
              <a:t> 5’</a:t>
            </a:r>
            <a:r>
              <a:rPr lang="en-US" sz="2800" dirty="0" smtClean="0">
                <a:solidFill>
                  <a:srgbClr val="FF00FF"/>
                </a:solidFill>
                <a:latin typeface="Times New Roman" pitchFamily="18" charset="0"/>
                <a:ea typeface="Times New Roman" pitchFamily="18" charset="0"/>
                <a:cs typeface="Times New Roman" pitchFamily="18" charset="0"/>
                <a:sym typeface="Wingdings 3"/>
              </a:rPr>
              <a:t>3’</a:t>
            </a:r>
            <a:endParaRPr lang="en-US" sz="2800" dirty="0" smtClean="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 y="-1"/>
            <a:ext cx="8094481" cy="6858001"/>
          </a:xfrm>
          <a:prstGeom prst="rect">
            <a:avLst/>
          </a:prstGeom>
          <a:noFill/>
          <a:ln w="9525">
            <a:noFill/>
            <a:miter lim="800000"/>
            <a:headEnd/>
            <a:tailEnd/>
          </a:ln>
          <a:effectLst/>
        </p:spPr>
      </p:pic>
    </p:spTree>
    <p:extLst>
      <p:ext uri="{BB962C8B-B14F-4D97-AF65-F5344CB8AC3E}">
        <p14:creationId xmlns:p14="http://schemas.microsoft.com/office/powerpoint/2010/main" val="4159718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 y="-2"/>
            <a:ext cx="8035121" cy="6858001"/>
          </a:xfrm>
          <a:prstGeom prst="rect">
            <a:avLst/>
          </a:prstGeom>
          <a:noFill/>
          <a:ln w="9525">
            <a:noFill/>
            <a:miter lim="800000"/>
            <a:headEnd/>
            <a:tailEnd/>
          </a:ln>
          <a:effectLst/>
        </p:spPr>
      </p:pic>
      <p:sp>
        <p:nvSpPr>
          <p:cNvPr id="5" name="TextBox 4"/>
          <p:cNvSpPr txBox="1"/>
          <p:nvPr/>
        </p:nvSpPr>
        <p:spPr>
          <a:xfrm>
            <a:off x="7982857" y="0"/>
            <a:ext cx="4209143" cy="954107"/>
          </a:xfrm>
          <a:prstGeom prst="rect">
            <a:avLst/>
          </a:prstGeom>
          <a:noFill/>
        </p:spPr>
        <p:txBody>
          <a:bodyPr wrap="square" rtlCol="0">
            <a:spAutoFit/>
          </a:bodyPr>
          <a:lstStyle/>
          <a:p>
            <a:pPr algn="just"/>
            <a:r>
              <a:rPr lang="en-US" sz="2800" b="1"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gồm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giai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đoạn</a:t>
            </a:r>
            <a:r>
              <a:rPr lang="en-US" sz="2800" dirty="0" smtClean="0">
                <a:solidFill>
                  <a:srgbClr val="FF00FF"/>
                </a:solidFill>
                <a:latin typeface="Times New Roman" pitchFamily="18" charset="0"/>
                <a:cs typeface="Times New Roman" pitchFamily="18" charset="0"/>
              </a:rPr>
              <a:t>:</a:t>
            </a:r>
          </a:p>
        </p:txBody>
      </p:sp>
      <p:sp>
        <p:nvSpPr>
          <p:cNvPr id="6" name="Rectangle 5"/>
          <p:cNvSpPr/>
          <p:nvPr/>
        </p:nvSpPr>
        <p:spPr>
          <a:xfrm>
            <a:off x="7982857" y="849481"/>
            <a:ext cx="4209143" cy="1815882"/>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FF00FF"/>
                </a:solidFill>
                <a:latin typeface="Times New Roman" pitchFamily="18" charset="0"/>
                <a:ea typeface="Times New Roman" pitchFamily="18" charset="0"/>
                <a:cs typeface="Times New Roman" pitchFamily="18" charset="0"/>
              </a:rPr>
              <a:t>+ DNA </a:t>
            </a:r>
            <a:r>
              <a:rPr lang="en-US" sz="2800" dirty="0" err="1" smtClean="0">
                <a:solidFill>
                  <a:srgbClr val="FF00FF"/>
                </a:solidFill>
                <a:latin typeface="Times New Roman" pitchFamily="18" charset="0"/>
                <a:ea typeface="Times New Roman" pitchFamily="18" charset="0"/>
                <a:cs typeface="Times New Roman" pitchFamily="18" charset="0"/>
              </a:rPr>
              <a:t>mẹ</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tháo</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xoắn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phá</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vỡ</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liên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kết</a:t>
            </a:r>
            <a:r>
              <a:rPr lang="en-US" sz="2800" dirty="0" smtClean="0">
                <a:solidFill>
                  <a:srgbClr val="FF00FF"/>
                </a:solidFill>
                <a:latin typeface="Times New Roman" pitchFamily="18" charset="0"/>
                <a:ea typeface="Times New Roman" pitchFamily="18" charset="0"/>
                <a:cs typeface="Times New Roman" pitchFamily="18" charset="0"/>
              </a:rPr>
              <a:t> hydrogen </a:t>
            </a:r>
            <a:r>
              <a:rPr lang="en-US" sz="2800" dirty="0" err="1" smtClean="0">
                <a:solidFill>
                  <a:srgbClr val="FF00FF"/>
                </a:solidFill>
                <a:latin typeface="Times New Roman" pitchFamily="18" charset="0"/>
                <a:ea typeface="Times New Roman" pitchFamily="18" charset="0"/>
                <a:cs typeface="Times New Roman" pitchFamily="18" charset="0"/>
              </a:rPr>
              <a:t>để</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hai</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của</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phân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tử</a:t>
            </a:r>
            <a:r>
              <a:rPr lang="en-US" sz="2800" dirty="0" smtClean="0">
                <a:solidFill>
                  <a:srgbClr val="FF00FF"/>
                </a:solidFill>
                <a:latin typeface="Times New Roman" pitchFamily="18" charset="0"/>
                <a:ea typeface="Times New Roman" pitchFamily="18" charset="0"/>
                <a:cs typeface="Times New Roman" pitchFamily="18" charset="0"/>
              </a:rPr>
              <a:t> DNA.</a:t>
            </a:r>
            <a:endParaRPr lang="en-US" sz="2800" dirty="0" smtClean="0">
              <a:solidFill>
                <a:srgbClr val="FF00FF"/>
              </a:solidFill>
              <a:latin typeface="Times New Roman" pitchFamily="18" charset="0"/>
              <a:cs typeface="Times New Roman" pitchFamily="18" charset="0"/>
            </a:endParaRPr>
          </a:p>
        </p:txBody>
      </p:sp>
      <p:sp>
        <p:nvSpPr>
          <p:cNvPr id="7" name="Rectangle 6"/>
          <p:cNvSpPr/>
          <p:nvPr/>
        </p:nvSpPr>
        <p:spPr>
          <a:xfrm>
            <a:off x="7982856" y="2554906"/>
            <a:ext cx="4209143" cy="2677656"/>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Tổng</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hợp</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mới</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các</a:t>
            </a:r>
            <a:r>
              <a:rPr lang="en-US" sz="2800" dirty="0" smtClean="0">
                <a:solidFill>
                  <a:srgbClr val="FF00FF"/>
                </a:solidFill>
                <a:latin typeface="Times New Roman" pitchFamily="18" charset="0"/>
                <a:ea typeface="Times New Roman" pitchFamily="18" charset="0"/>
                <a:cs typeface="Times New Roman" pitchFamily="18" charset="0"/>
              </a:rPr>
              <a:t> nucleotide </a:t>
            </a:r>
            <a:r>
              <a:rPr lang="en-US" sz="2800" dirty="0" err="1" smtClean="0">
                <a:solidFill>
                  <a:srgbClr val="FF00FF"/>
                </a:solidFill>
                <a:latin typeface="Times New Roman" pitchFamily="18" charset="0"/>
                <a:ea typeface="Times New Roman" pitchFamily="18" charset="0"/>
                <a:cs typeface="Times New Roman" pitchFamily="18" charset="0"/>
              </a:rPr>
              <a:t>tự</a:t>
            </a:r>
            <a:r>
              <a:rPr lang="en-US" sz="2800" dirty="0" smtClean="0">
                <a:solidFill>
                  <a:srgbClr val="FF00FF"/>
                </a:solidFill>
                <a:latin typeface="Times New Roman" pitchFamily="18" charset="0"/>
                <a:ea typeface="Times New Roman" pitchFamily="18" charset="0"/>
                <a:cs typeface="Times New Roman" pitchFamily="18" charset="0"/>
              </a:rPr>
              <a:t> do </a:t>
            </a:r>
            <a:r>
              <a:rPr lang="en-US" sz="2800" dirty="0" err="1" smtClean="0">
                <a:solidFill>
                  <a:srgbClr val="FF00FF"/>
                </a:solidFill>
                <a:latin typeface="Times New Roman" pitchFamily="18" charset="0"/>
                <a:ea typeface="Times New Roman" pitchFamily="18" charset="0"/>
                <a:cs typeface="Times New Roman" pitchFamily="18" charset="0"/>
              </a:rPr>
              <a:t>liên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kết</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tạo</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thành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chuỗi</a:t>
            </a:r>
            <a:r>
              <a:rPr lang="en-US" sz="2800" dirty="0" smtClean="0">
                <a:solidFill>
                  <a:srgbClr val="FF00FF"/>
                </a:solidFill>
                <a:latin typeface="Times New Roman" pitchFamily="18" charset="0"/>
                <a:ea typeface="Times New Roman" pitchFamily="18" charset="0"/>
                <a:cs typeface="Times New Roman" pitchFamily="18" charset="0"/>
              </a:rPr>
              <a:t> polynucleotide </a:t>
            </a:r>
            <a:r>
              <a:rPr lang="en-US" sz="2800" dirty="0" err="1" smtClean="0">
                <a:solidFill>
                  <a:srgbClr val="FF00FF"/>
                </a:solidFill>
                <a:latin typeface="Times New Roman" pitchFamily="18" charset="0"/>
                <a:ea typeface="Times New Roman" pitchFamily="18" charset="0"/>
                <a:cs typeface="Times New Roman" pitchFamily="18" charset="0"/>
              </a:rPr>
              <a:t>dựa</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trên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trình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tự</a:t>
            </a:r>
            <a:r>
              <a:rPr lang="en-US" sz="2800" dirty="0" smtClean="0">
                <a:solidFill>
                  <a:srgbClr val="FF00FF"/>
                </a:solidFill>
                <a:latin typeface="Times New Roman" pitchFamily="18" charset="0"/>
                <a:ea typeface="Times New Roman" pitchFamily="18" charset="0"/>
                <a:cs typeface="Times New Roman" pitchFamily="18" charset="0"/>
              </a:rPr>
              <a:t> DNA </a:t>
            </a:r>
            <a:r>
              <a:rPr lang="en-US" sz="2800" dirty="0" err="1" smtClean="0">
                <a:solidFill>
                  <a:srgbClr val="FF00FF"/>
                </a:solidFill>
                <a:latin typeface="Times New Roman" pitchFamily="18" charset="0"/>
                <a:ea typeface="Times New Roman" pitchFamily="18" charset="0"/>
                <a:cs typeface="Times New Roman" pitchFamily="18" charset="0"/>
              </a:rPr>
              <a:t>mạch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khuôn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của</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phân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tử</a:t>
            </a:r>
            <a:r>
              <a:rPr lang="en-US" sz="2800" dirty="0" smtClean="0">
                <a:solidFill>
                  <a:srgbClr val="FF00FF"/>
                </a:solidFill>
                <a:latin typeface="Times New Roman" pitchFamily="18" charset="0"/>
                <a:ea typeface="Times New Roman" pitchFamily="18" charset="0"/>
                <a:cs typeface="Times New Roman" pitchFamily="18" charset="0"/>
              </a:rPr>
              <a:t> DNA </a:t>
            </a:r>
            <a:r>
              <a:rPr lang="en-US" sz="2800" dirty="0" err="1" smtClean="0">
                <a:solidFill>
                  <a:srgbClr val="FF00FF"/>
                </a:solidFill>
                <a:latin typeface="Times New Roman" pitchFamily="18" charset="0"/>
                <a:ea typeface="Times New Roman" pitchFamily="18" charset="0"/>
                <a:cs typeface="Times New Roman" pitchFamily="18" charset="0"/>
              </a:rPr>
              <a:t>mẹ</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theo</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nguyên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tắc</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bổ</a:t>
            </a:r>
            <a:r>
              <a:rPr lang="en-US" sz="2800" dirty="0" smtClean="0">
                <a:solidFill>
                  <a:srgbClr val="FF00FF"/>
                </a:solidFill>
                <a:latin typeface="Times New Roman" pitchFamily="18" charset="0"/>
                <a:ea typeface="Times New Roman" pitchFamily="18" charset="0"/>
                <a:cs typeface="Times New Roman" pitchFamily="18" charset="0"/>
              </a:rPr>
              <a:t> sung.</a:t>
            </a:r>
            <a:endParaRPr lang="en-US" sz="2800" dirty="0" smtClean="0">
              <a:solidFill>
                <a:srgbClr val="FF00FF"/>
              </a:solidFill>
              <a:latin typeface="Times New Roman" pitchFamily="18" charset="0"/>
              <a:cs typeface="Times New Roman" pitchFamily="18" charset="0"/>
            </a:endParaRPr>
          </a:p>
        </p:txBody>
      </p:sp>
      <p:sp>
        <p:nvSpPr>
          <p:cNvPr id="8" name="Rectangle 7"/>
          <p:cNvSpPr/>
          <p:nvPr/>
        </p:nvSpPr>
        <p:spPr>
          <a:xfrm>
            <a:off x="7982857" y="5123772"/>
            <a:ext cx="4209143" cy="954107"/>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FF00FF"/>
                </a:solidFill>
                <a:latin typeface="Times New Roman" pitchFamily="18" charset="0"/>
                <a:ea typeface="Times New Roman" pitchFamily="18" charset="0"/>
                <a:cs typeface="Times New Roman" pitchFamily="18" charset="0"/>
              </a:rPr>
              <a:t>+ DNA con </a:t>
            </a:r>
            <a:r>
              <a:rPr lang="en-US" sz="2800" dirty="0" err="1" smtClean="0">
                <a:solidFill>
                  <a:srgbClr val="FF00FF"/>
                </a:solidFill>
                <a:latin typeface="Times New Roman" pitchFamily="18" charset="0"/>
                <a:ea typeface="Times New Roman" pitchFamily="18" charset="0"/>
                <a:cs typeface="Times New Roman" pitchFamily="18" charset="0"/>
              </a:rPr>
              <a:t>được</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hoàn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thành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rồi</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đóng</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xoắn</a:t>
            </a:r>
            <a:r>
              <a:rPr lang="en-US" sz="2800" dirty="0" smtClean="0">
                <a:solidFill>
                  <a:srgbClr val="FF00FF"/>
                </a:solidFill>
                <a:latin typeface="Times New Roman" pitchFamily="18" charset="0"/>
                <a:ea typeface="Times New Roman" pitchFamily="18" charset="0"/>
                <a:cs typeface="Times New Roman" pitchFamily="18" charset="0"/>
              </a:rPr>
              <a:t>.  </a:t>
            </a:r>
            <a:endParaRPr lang="en-US" sz="2800" dirty="0" smtClean="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70859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36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36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36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00800" y="3454400"/>
            <a:ext cx="5791200" cy="1384995"/>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Tái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bản</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đảm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bảo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ổn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định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về</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truyền</a:t>
            </a:r>
            <a:r>
              <a:rPr lang="en-US" sz="2800" dirty="0" smtClean="0">
                <a:solidFill>
                  <a:srgbClr val="FF00FF"/>
                </a:solidFill>
                <a:latin typeface="Times New Roman" pitchFamily="18" charset="0"/>
                <a:cs typeface="Times New Roman" pitchFamily="18" charset="0"/>
              </a:rPr>
              <a:t> qua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hệ</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thể</a:t>
            </a:r>
            <a:r>
              <a:rPr lang="en-US" sz="2800" dirty="0" smtClean="0">
                <a:solidFill>
                  <a:srgbClr val="FF00FF"/>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srcRect/>
          <a:stretch>
            <a:fillRect/>
          </a:stretch>
        </p:blipFill>
        <p:spPr bwMode="auto">
          <a:xfrm>
            <a:off x="0" y="1843318"/>
            <a:ext cx="5657851" cy="3135086"/>
          </a:xfrm>
          <a:prstGeom prst="rect">
            <a:avLst/>
          </a:prstGeom>
          <a:noFill/>
          <a:ln w="9525">
            <a:noFill/>
            <a:miter lim="800000"/>
            <a:headEnd/>
            <a:tailEnd/>
          </a:ln>
          <a:effectLst/>
        </p:spPr>
      </p:pic>
    </p:spTree>
    <p:extLst>
      <p:ext uri="{BB962C8B-B14F-4D97-AF65-F5344CB8AC3E}">
        <p14:creationId xmlns:p14="http://schemas.microsoft.com/office/powerpoint/2010/main" val="1594648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615535"/>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bổ</a:t>
            </a:r>
            <a:r>
              <a:rPr lang="en-US" sz="2800" dirty="0" smtClean="0">
                <a:solidFill>
                  <a:srgbClr val="0000FF"/>
                </a:solidFill>
                <a:latin typeface="Times New Roman" pitchFamily="18" charset="0"/>
                <a:cs typeface="Times New Roman" pitchFamily="18" charset="0"/>
              </a:rPr>
              <a:t> sung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toàn</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0" y="5457757"/>
            <a:ext cx="12192000" cy="523220"/>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Nguyên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tắc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bổ</a:t>
            </a:r>
            <a:r>
              <a:rPr lang="en-US" sz="2800" dirty="0" smtClean="0">
                <a:solidFill>
                  <a:srgbClr val="0000FF"/>
                </a:solidFill>
                <a:latin typeface="Times New Roman" pitchFamily="18" charset="0"/>
                <a:ea typeface="Times New Roman" pitchFamily="18" charset="0"/>
                <a:cs typeface="Times New Roman" pitchFamily="18" charset="0"/>
              </a:rPr>
              <a:t> sung: A </a:t>
            </a:r>
            <a:r>
              <a:rPr lang="en-US" sz="2800" dirty="0" err="1" smtClean="0">
                <a:solidFill>
                  <a:srgbClr val="0000FF"/>
                </a:solidFill>
                <a:latin typeface="Times New Roman" pitchFamily="18" charset="0"/>
                <a:ea typeface="Times New Roman" pitchFamily="18" charset="0"/>
                <a:cs typeface="Times New Roman" pitchFamily="18" charset="0"/>
              </a:rPr>
              <a:t>liên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kết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với</a:t>
            </a:r>
            <a:r>
              <a:rPr lang="en-US" sz="2800" dirty="0" smtClean="0">
                <a:solidFill>
                  <a:srgbClr val="0000FF"/>
                </a:solidFill>
                <a:latin typeface="Times New Roman" pitchFamily="18" charset="0"/>
                <a:ea typeface="Times New Roman" pitchFamily="18" charset="0"/>
                <a:cs typeface="Times New Roman" pitchFamily="18" charset="0"/>
              </a:rPr>
              <a:t> T </a:t>
            </a:r>
            <a:r>
              <a:rPr lang="en-US" sz="2800" dirty="0" err="1" smtClean="0">
                <a:solidFill>
                  <a:srgbClr val="0000FF"/>
                </a:solidFill>
                <a:latin typeface="Times New Roman" pitchFamily="18" charset="0"/>
                <a:ea typeface="Times New Roman" pitchFamily="18" charset="0"/>
                <a:cs typeface="Times New Roman" pitchFamily="18" charset="0"/>
              </a:rPr>
              <a:t>và</a:t>
            </a:r>
            <a:r>
              <a:rPr lang="en-US" sz="2800" dirty="0" smtClean="0">
                <a:solidFill>
                  <a:srgbClr val="0000FF"/>
                </a:solidFill>
                <a:latin typeface="Times New Roman" pitchFamily="18" charset="0"/>
                <a:ea typeface="Times New Roman" pitchFamily="18" charset="0"/>
                <a:cs typeface="Times New Roman" pitchFamily="18" charset="0"/>
              </a:rPr>
              <a:t> G </a:t>
            </a:r>
            <a:r>
              <a:rPr lang="en-US" sz="2800" dirty="0" err="1" smtClean="0">
                <a:solidFill>
                  <a:srgbClr val="0000FF"/>
                </a:solidFill>
                <a:latin typeface="Times New Roman" pitchFamily="18" charset="0"/>
                <a:ea typeface="Times New Roman" pitchFamily="18" charset="0"/>
                <a:cs typeface="Times New Roman" pitchFamily="18" charset="0"/>
              </a:rPr>
              <a:t>liên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kết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với</a:t>
            </a:r>
            <a:r>
              <a:rPr lang="en-US" sz="2800" dirty="0" smtClean="0">
                <a:solidFill>
                  <a:srgbClr val="0000FF"/>
                </a:solidFill>
                <a:latin typeface="Times New Roman" pitchFamily="18" charset="0"/>
                <a:ea typeface="Times New Roman" pitchFamily="18" charset="0"/>
                <a:cs typeface="Times New Roman" pitchFamily="18" charset="0"/>
              </a:rPr>
              <a:t> C.</a:t>
            </a:r>
            <a:endParaRPr lang="en-US" sz="2800" dirty="0" smtClean="0">
              <a:solidFill>
                <a:srgbClr val="0000FF"/>
              </a:solidFill>
              <a:latin typeface="Times New Roman" pitchFamily="18" charset="0"/>
              <a:cs typeface="Times New Roman" pitchFamily="18" charset="0"/>
            </a:endParaRPr>
          </a:p>
        </p:txBody>
      </p:sp>
      <p:sp>
        <p:nvSpPr>
          <p:cNvPr id="9" name="Rectangle 8"/>
          <p:cNvSpPr/>
          <p:nvPr/>
        </p:nvSpPr>
        <p:spPr>
          <a:xfrm>
            <a:off x="0" y="5885928"/>
            <a:ext cx="12192000" cy="954107"/>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Nguyên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tắc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bán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bảo</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toàn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phân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tử</a:t>
            </a:r>
            <a:r>
              <a:rPr lang="en-US" sz="2800" dirty="0" smtClean="0">
                <a:solidFill>
                  <a:srgbClr val="0000FF"/>
                </a:solidFill>
                <a:latin typeface="Times New Roman" pitchFamily="18" charset="0"/>
                <a:ea typeface="Times New Roman" pitchFamily="18" charset="0"/>
                <a:cs typeface="Times New Roman" pitchFamily="18" charset="0"/>
              </a:rPr>
              <a:t> DNA con </a:t>
            </a:r>
            <a:r>
              <a:rPr lang="en-US" sz="2800" dirty="0" err="1" smtClean="0">
                <a:solidFill>
                  <a:srgbClr val="0000FF"/>
                </a:solidFill>
                <a:latin typeface="Times New Roman" pitchFamily="18" charset="0"/>
                <a:ea typeface="Times New Roman" pitchFamily="18" charset="0"/>
                <a:cs typeface="Times New Roman" pitchFamily="18" charset="0"/>
              </a:rPr>
              <a:t>được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tạo</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ra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chứa</a:t>
            </a:r>
            <a:r>
              <a:rPr lang="en-US" sz="2800" dirty="0" smtClean="0">
                <a:solidFill>
                  <a:srgbClr val="0000FF"/>
                </a:solidFill>
                <a:latin typeface="Times New Roman" pitchFamily="18" charset="0"/>
                <a:ea typeface="Times New Roman" pitchFamily="18" charset="0"/>
                <a:cs typeface="Times New Roman" pitchFamily="18" charset="0"/>
              </a:rPr>
              <a:t> 1 </a:t>
            </a:r>
            <a:r>
              <a:rPr lang="en-US" sz="2800" dirty="0" err="1" smtClean="0">
                <a:solidFill>
                  <a:srgbClr val="0000FF"/>
                </a:solidFill>
                <a:latin typeface="Times New Roman" pitchFamily="18" charset="0"/>
                <a:ea typeface="Times New Roman" pitchFamily="18" charset="0"/>
                <a:cs typeface="Times New Roman" pitchFamily="18" charset="0"/>
              </a:rPr>
              <a:t>mạch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phân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tử</a:t>
            </a:r>
            <a:r>
              <a:rPr lang="en-US" sz="2800" dirty="0" smtClean="0">
                <a:solidFill>
                  <a:srgbClr val="0000FF"/>
                </a:solidFill>
                <a:latin typeface="Times New Roman" pitchFamily="18" charset="0"/>
                <a:ea typeface="Times New Roman" pitchFamily="18" charset="0"/>
                <a:cs typeface="Times New Roman" pitchFamily="18" charset="0"/>
              </a:rPr>
              <a:t> DNA </a:t>
            </a:r>
            <a:r>
              <a:rPr lang="en-US" sz="2800" dirty="0" err="1" smtClean="0">
                <a:solidFill>
                  <a:srgbClr val="0000FF"/>
                </a:solidFill>
                <a:latin typeface="Times New Roman" pitchFamily="18" charset="0"/>
                <a:ea typeface="Times New Roman" pitchFamily="18" charset="0"/>
                <a:cs typeface="Times New Roman" pitchFamily="18" charset="0"/>
              </a:rPr>
              <a:t>mẹ</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và</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một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mạch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mới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tổng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hợp</a:t>
            </a:r>
            <a:r>
              <a:rPr lang="en-US" sz="2800" dirty="0" smtClean="0">
                <a:solidFill>
                  <a:srgbClr val="0000FF"/>
                </a:solidFill>
                <a:latin typeface="Times New Roman" pitchFamily="18" charset="0"/>
                <a:ea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10" name="TextBox 9"/>
          <p:cNvSpPr txBox="1"/>
          <p:nvPr/>
        </p:nvSpPr>
        <p:spPr>
          <a:xfrm>
            <a:off x="0" y="631374"/>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mẹ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khởi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a:t>
            </a:r>
          </a:p>
        </p:txBody>
      </p:sp>
      <p:sp>
        <p:nvSpPr>
          <p:cNvPr id="11" name="TextBox 10"/>
          <p:cNvSpPr txBox="1"/>
          <p:nvPr/>
        </p:nvSpPr>
        <p:spPr>
          <a:xfrm>
            <a:off x="0" y="146594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a:t>
            </a:r>
          </a:p>
        </p:txBody>
      </p:sp>
      <p:sp>
        <p:nvSpPr>
          <p:cNvPr id="12" name="Rectangle 11"/>
          <p:cNvSpPr/>
          <p:nvPr/>
        </p:nvSpPr>
        <p:spPr>
          <a:xfrm>
            <a:off x="0" y="1850969"/>
            <a:ext cx="12192000" cy="523220"/>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0000FF"/>
                </a:solidFill>
                <a:latin typeface="Times New Roman" pitchFamily="18" charset="0"/>
                <a:ea typeface="Times New Roman" pitchFamily="18" charset="0"/>
                <a:cs typeface="Times New Roman" pitchFamily="18" charset="0"/>
              </a:rPr>
              <a:t>+ DNA </a:t>
            </a:r>
            <a:r>
              <a:rPr lang="en-US" sz="2800" dirty="0" err="1" smtClean="0">
                <a:solidFill>
                  <a:srgbClr val="0000FF"/>
                </a:solidFill>
                <a:latin typeface="Times New Roman" pitchFamily="18" charset="0"/>
                <a:ea typeface="Times New Roman" pitchFamily="18" charset="0"/>
                <a:cs typeface="Times New Roman" pitchFamily="18" charset="0"/>
              </a:rPr>
              <a:t>mẹ</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tháo</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xoắn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phá</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vỡ</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liên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kết</a:t>
            </a:r>
            <a:r>
              <a:rPr lang="en-US" sz="2800" dirty="0" smtClean="0">
                <a:solidFill>
                  <a:srgbClr val="0000FF"/>
                </a:solidFill>
                <a:latin typeface="Times New Roman" pitchFamily="18" charset="0"/>
                <a:ea typeface="Times New Roman" pitchFamily="18" charset="0"/>
                <a:cs typeface="Times New Roman" pitchFamily="18" charset="0"/>
              </a:rPr>
              <a:t> hydrogen </a:t>
            </a:r>
            <a:r>
              <a:rPr lang="en-US" sz="2800" dirty="0" err="1" smtClean="0">
                <a:solidFill>
                  <a:srgbClr val="0000FF"/>
                </a:solidFill>
                <a:latin typeface="Times New Roman" pitchFamily="18" charset="0"/>
                <a:ea typeface="Times New Roman" pitchFamily="18" charset="0"/>
                <a:cs typeface="Times New Roman" pitchFamily="18" charset="0"/>
              </a:rPr>
              <a:t>để</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tách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hai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mạch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phân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tử</a:t>
            </a:r>
            <a:r>
              <a:rPr lang="en-US" sz="2800" dirty="0" smtClean="0">
                <a:solidFill>
                  <a:srgbClr val="0000FF"/>
                </a:solidFill>
                <a:latin typeface="Times New Roman" pitchFamily="18" charset="0"/>
                <a:ea typeface="Times New Roman" pitchFamily="18" charset="0"/>
                <a:cs typeface="Times New Roman" pitchFamily="18" charset="0"/>
              </a:rPr>
              <a:t> DNA.</a:t>
            </a:r>
            <a:endParaRPr lang="en-US" sz="2800" dirty="0" smtClean="0">
              <a:solidFill>
                <a:srgbClr val="0000FF"/>
              </a:solidFill>
              <a:latin typeface="Times New Roman" pitchFamily="18" charset="0"/>
              <a:cs typeface="Times New Roman" pitchFamily="18" charset="0"/>
            </a:endParaRPr>
          </a:p>
        </p:txBody>
      </p:sp>
      <p:sp>
        <p:nvSpPr>
          <p:cNvPr id="14" name="Rectangle 13"/>
          <p:cNvSpPr/>
          <p:nvPr/>
        </p:nvSpPr>
        <p:spPr>
          <a:xfrm>
            <a:off x="0" y="2221084"/>
            <a:ext cx="12192000" cy="954107"/>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Tổng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hợp</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mạch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mới:các</a:t>
            </a:r>
            <a:r>
              <a:rPr lang="en-US" sz="2800" dirty="0" smtClean="0">
                <a:solidFill>
                  <a:srgbClr val="0000FF"/>
                </a:solidFill>
                <a:latin typeface="Times New Roman" pitchFamily="18" charset="0"/>
                <a:ea typeface="Times New Roman" pitchFamily="18" charset="0"/>
                <a:cs typeface="Times New Roman" pitchFamily="18" charset="0"/>
              </a:rPr>
              <a:t> nucleotide </a:t>
            </a:r>
            <a:r>
              <a:rPr lang="en-US" sz="2800" dirty="0" err="1" smtClean="0">
                <a:solidFill>
                  <a:srgbClr val="0000FF"/>
                </a:solidFill>
                <a:latin typeface="Times New Roman" pitchFamily="18" charset="0"/>
                <a:ea typeface="Times New Roman" pitchFamily="18" charset="0"/>
                <a:cs typeface="Times New Roman" pitchFamily="18" charset="0"/>
              </a:rPr>
              <a:t>tự</a:t>
            </a:r>
            <a:r>
              <a:rPr lang="en-US" sz="2800" dirty="0" smtClean="0">
                <a:solidFill>
                  <a:srgbClr val="0000FF"/>
                </a:solidFill>
                <a:latin typeface="Times New Roman" pitchFamily="18" charset="0"/>
                <a:ea typeface="Times New Roman" pitchFamily="18" charset="0"/>
                <a:cs typeface="Times New Roman" pitchFamily="18" charset="0"/>
              </a:rPr>
              <a:t> do </a:t>
            </a:r>
            <a:r>
              <a:rPr lang="en-US" sz="2800" dirty="0" err="1" smtClean="0">
                <a:solidFill>
                  <a:srgbClr val="0000FF"/>
                </a:solidFill>
                <a:latin typeface="Times New Roman" pitchFamily="18" charset="0"/>
                <a:ea typeface="Times New Roman" pitchFamily="18" charset="0"/>
                <a:cs typeface="Times New Roman" pitchFamily="18" charset="0"/>
              </a:rPr>
              <a:t>liên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kết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tạo</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thành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chuỗi</a:t>
            </a:r>
            <a:r>
              <a:rPr lang="en-US" sz="2800" dirty="0" smtClean="0">
                <a:solidFill>
                  <a:srgbClr val="0000FF"/>
                </a:solidFill>
                <a:latin typeface="Times New Roman" pitchFamily="18" charset="0"/>
                <a:ea typeface="Times New Roman" pitchFamily="18" charset="0"/>
                <a:cs typeface="Times New Roman" pitchFamily="18" charset="0"/>
              </a:rPr>
              <a:t> polynucleotide </a:t>
            </a:r>
            <a:r>
              <a:rPr lang="en-US" sz="2800" dirty="0" err="1" smtClean="0">
                <a:solidFill>
                  <a:srgbClr val="0000FF"/>
                </a:solidFill>
                <a:latin typeface="Times New Roman" pitchFamily="18" charset="0"/>
                <a:ea typeface="Times New Roman" pitchFamily="18" charset="0"/>
                <a:cs typeface="Times New Roman" pitchFamily="18" charset="0"/>
              </a:rPr>
              <a:t>dựa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trình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tự</a:t>
            </a:r>
            <a:r>
              <a:rPr lang="en-US" sz="2800" dirty="0" smtClean="0">
                <a:solidFill>
                  <a:srgbClr val="0000FF"/>
                </a:solidFill>
                <a:latin typeface="Times New Roman" pitchFamily="18" charset="0"/>
                <a:ea typeface="Times New Roman" pitchFamily="18" charset="0"/>
                <a:cs typeface="Times New Roman" pitchFamily="18" charset="0"/>
              </a:rPr>
              <a:t> DNA </a:t>
            </a:r>
            <a:r>
              <a:rPr lang="en-US" sz="2800" dirty="0" err="1" smtClean="0">
                <a:solidFill>
                  <a:srgbClr val="0000FF"/>
                </a:solidFill>
                <a:latin typeface="Times New Roman" pitchFamily="18" charset="0"/>
                <a:ea typeface="Times New Roman" pitchFamily="18" charset="0"/>
                <a:cs typeface="Times New Roman" pitchFamily="18" charset="0"/>
              </a:rPr>
              <a:t>mạch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khuôn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phân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tử</a:t>
            </a:r>
            <a:r>
              <a:rPr lang="en-US" sz="2800" dirty="0" smtClean="0">
                <a:solidFill>
                  <a:srgbClr val="0000FF"/>
                </a:solidFill>
                <a:latin typeface="Times New Roman" pitchFamily="18" charset="0"/>
                <a:ea typeface="Times New Roman" pitchFamily="18" charset="0"/>
                <a:cs typeface="Times New Roman" pitchFamily="18" charset="0"/>
              </a:rPr>
              <a:t> DNA </a:t>
            </a:r>
            <a:r>
              <a:rPr lang="en-US" sz="2800" dirty="0" err="1" smtClean="0">
                <a:solidFill>
                  <a:srgbClr val="0000FF"/>
                </a:solidFill>
                <a:latin typeface="Times New Roman" pitchFamily="18" charset="0"/>
                <a:ea typeface="Times New Roman" pitchFamily="18" charset="0"/>
                <a:cs typeface="Times New Roman" pitchFamily="18" charset="0"/>
              </a:rPr>
              <a:t>mẹ</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theo</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nguyên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tắc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bổ</a:t>
            </a:r>
            <a:r>
              <a:rPr lang="en-US" sz="2800" dirty="0" smtClean="0">
                <a:solidFill>
                  <a:srgbClr val="0000FF"/>
                </a:solidFill>
                <a:latin typeface="Times New Roman" pitchFamily="18" charset="0"/>
                <a:ea typeface="Times New Roman" pitchFamily="18" charset="0"/>
                <a:cs typeface="Times New Roman" pitchFamily="18" charset="0"/>
              </a:rPr>
              <a:t> sung.</a:t>
            </a:r>
            <a:endParaRPr lang="en-US" sz="28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0" y="3403597"/>
            <a:ext cx="12192000" cy="1384995"/>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mẹ</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DNA con </a:t>
            </a:r>
            <a:r>
              <a:rPr lang="en-US" sz="2800" dirty="0" err="1" smtClean="0">
                <a:solidFill>
                  <a:srgbClr val="0000FF"/>
                </a:solidFill>
                <a:latin typeface="Times New Roman" pitchFamily="18" charset="0"/>
                <a:cs typeface="Times New Roman" pitchFamily="18" charset="0"/>
              </a:rPr>
              <a:t>giống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mẹ</a:t>
            </a:r>
            <a:r>
              <a:rPr lang="en-US" sz="2800" dirty="0" smtClean="0">
                <a:solidFill>
                  <a:srgbClr val="0000FF"/>
                </a:solidFill>
                <a:latin typeface="Times New Roman" pitchFamily="18" charset="0"/>
                <a:cs typeface="Times New Roman" pitchFamily="18" charset="0"/>
              </a:rPr>
              <a:t> =&gt;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p>
        </p:txBody>
      </p:sp>
      <p:sp>
        <p:nvSpPr>
          <p:cNvPr id="18" name="Rectangle 17"/>
          <p:cNvSpPr/>
          <p:nvPr/>
        </p:nvSpPr>
        <p:spPr>
          <a:xfrm>
            <a:off x="0" y="3033722"/>
            <a:ext cx="12192000" cy="523220"/>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0000FF"/>
                </a:solidFill>
                <a:latin typeface="Times New Roman" pitchFamily="18" charset="0"/>
                <a:ea typeface="Times New Roman" pitchFamily="18" charset="0"/>
                <a:cs typeface="Times New Roman" pitchFamily="18" charset="0"/>
              </a:rPr>
              <a:t>+ DNA con </a:t>
            </a:r>
            <a:r>
              <a:rPr lang="en-US" sz="2800" dirty="0" err="1" smtClean="0">
                <a:solidFill>
                  <a:srgbClr val="0000FF"/>
                </a:solidFill>
                <a:latin typeface="Times New Roman" pitchFamily="18" charset="0"/>
                <a:ea typeface="Times New Roman" pitchFamily="18" charset="0"/>
                <a:cs typeface="Times New Roman" pitchFamily="18" charset="0"/>
              </a:rPr>
              <a:t>được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hoàn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thành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rồi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đóng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xoắn</a:t>
            </a:r>
            <a:r>
              <a:rPr lang="en-US" sz="2800" dirty="0" smtClean="0">
                <a:solidFill>
                  <a:srgbClr val="0000FF"/>
                </a:solidFill>
                <a:latin typeface="Times New Roman" pitchFamily="18" charset="0"/>
                <a:ea typeface="Times New Roman" pitchFamily="18" charset="0"/>
                <a:cs typeface="Times New Roman" pitchFamily="18" charset="0"/>
              </a:rPr>
              <a:t>.  </a:t>
            </a:r>
            <a:endParaRPr lang="en-US" sz="2800" dirty="0" smtClean="0">
              <a:solidFill>
                <a:srgbClr val="0000FF"/>
              </a:solidFill>
              <a:latin typeface="Times New Roman" pitchFamily="18" charset="0"/>
              <a:cs typeface="Times New Roman" pitchFamily="18" charset="0"/>
            </a:endParaRPr>
          </a:p>
        </p:txBody>
      </p:sp>
      <p:sp>
        <p:nvSpPr>
          <p:cNvPr id="15" name="Rectangle 14"/>
          <p:cNvSpPr/>
          <p:nvPr/>
        </p:nvSpPr>
        <p:spPr>
          <a:xfrm>
            <a:off x="0" y="465647"/>
            <a:ext cx="12192000" cy="637438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0462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Righ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360"/>
                                          </p:val>
                                        </p:tav>
                                        <p:tav tm="100000">
                                          <p:val>
                                            <p:fltVal val="0"/>
                                          </p:val>
                                        </p:tav>
                                      </p:tavLst>
                                    </p:anim>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360"/>
                                          </p:val>
                                        </p:tav>
                                        <p:tav tm="100000">
                                          <p:val>
                                            <p:fltVal val="0"/>
                                          </p:val>
                                        </p:tav>
                                      </p:tavLst>
                                    </p:anim>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360"/>
                                          </p:val>
                                        </p:tav>
                                        <p:tav tm="100000">
                                          <p:val>
                                            <p:fltVal val="0"/>
                                          </p:val>
                                        </p:tav>
                                      </p:tavLst>
                                    </p:anim>
                                    <p:animEffect transition="in" filter="fade">
                                      <p:cBhvr>
                                        <p:cTn id="36" dur="1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strips(upRight)">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trips(upRight)">
                                      <p:cBhvr>
                                        <p:cTn id="46" dur="1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fltVal val="0"/>
                                          </p:val>
                                        </p:tav>
                                        <p:tav tm="100000">
                                          <p:val>
                                            <p:strVal val="#ppt_w"/>
                                          </p:val>
                                        </p:tav>
                                      </p:tavLst>
                                    </p:anim>
                                    <p:anim calcmode="lin" valueType="num">
                                      <p:cBhvr>
                                        <p:cTn id="52" dur="1000" fill="hold"/>
                                        <p:tgtEl>
                                          <p:spTgt spid="13"/>
                                        </p:tgtEl>
                                        <p:attrNameLst>
                                          <p:attrName>ppt_h</p:attrName>
                                        </p:attrNameLst>
                                      </p:cBhvr>
                                      <p:tavLst>
                                        <p:tav tm="0">
                                          <p:val>
                                            <p:fltVal val="0"/>
                                          </p:val>
                                        </p:tav>
                                        <p:tav tm="100000">
                                          <p:val>
                                            <p:strVal val="#ppt_h"/>
                                          </p:val>
                                        </p:tav>
                                      </p:tavLst>
                                    </p:anim>
                                    <p:anim calcmode="lin" valueType="num">
                                      <p:cBhvr>
                                        <p:cTn id="53" dur="1000" fill="hold"/>
                                        <p:tgtEl>
                                          <p:spTgt spid="13"/>
                                        </p:tgtEl>
                                        <p:attrNameLst>
                                          <p:attrName>style.rotation</p:attrName>
                                        </p:attrNameLst>
                                      </p:cBhvr>
                                      <p:tavLst>
                                        <p:tav tm="0">
                                          <p:val>
                                            <p:fltVal val="360"/>
                                          </p:val>
                                        </p:tav>
                                        <p:tav tm="100000">
                                          <p:val>
                                            <p:fltVal val="0"/>
                                          </p:val>
                                        </p:tav>
                                      </p:tavLst>
                                    </p:anim>
                                    <p:animEffect transition="in" filter="fade">
                                      <p:cBhvr>
                                        <p:cTn id="54" dur="1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fltVal val="0"/>
                                          </p:val>
                                        </p:tav>
                                        <p:tav tm="100000">
                                          <p:val>
                                            <p:strVal val="#ppt_w"/>
                                          </p:val>
                                        </p:tav>
                                      </p:tavLst>
                                    </p:anim>
                                    <p:anim calcmode="lin" valueType="num">
                                      <p:cBhvr>
                                        <p:cTn id="60" dur="1000" fill="hold"/>
                                        <p:tgtEl>
                                          <p:spTgt spid="9"/>
                                        </p:tgtEl>
                                        <p:attrNameLst>
                                          <p:attrName>ppt_h</p:attrName>
                                        </p:attrNameLst>
                                      </p:cBhvr>
                                      <p:tavLst>
                                        <p:tav tm="0">
                                          <p:val>
                                            <p:fltVal val="0"/>
                                          </p:val>
                                        </p:tav>
                                        <p:tav tm="100000">
                                          <p:val>
                                            <p:strVal val="#ppt_h"/>
                                          </p:val>
                                        </p:tav>
                                      </p:tavLst>
                                    </p:anim>
                                    <p:anim calcmode="lin" valueType="num">
                                      <p:cBhvr>
                                        <p:cTn id="61" dur="1000" fill="hold"/>
                                        <p:tgtEl>
                                          <p:spTgt spid="9"/>
                                        </p:tgtEl>
                                        <p:attrNameLst>
                                          <p:attrName>style.rotation</p:attrName>
                                        </p:attrNameLst>
                                      </p:cBhvr>
                                      <p:tavLst>
                                        <p:tav tm="0">
                                          <p:val>
                                            <p:fltVal val="360"/>
                                          </p:val>
                                        </p:tav>
                                        <p:tav tm="100000">
                                          <p:val>
                                            <p:fltVal val="0"/>
                                          </p:val>
                                        </p:tav>
                                      </p:tavLst>
                                    </p:anim>
                                    <p:animEffect transition="in" filter="fade">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9" grpId="0"/>
      <p:bldP spid="10" grpId="0"/>
      <p:bldP spid="11" grpId="0"/>
      <p:bldP spid="12"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963" y="526473"/>
            <a:ext cx="11762509" cy="3046988"/>
          </a:xfrm>
          <a:prstGeom prst="rect">
            <a:avLst/>
          </a:prstGeom>
          <a:noFill/>
        </p:spPr>
        <p:txBody>
          <a:bodyPr wrap="square" rtlCol="0">
            <a:spAutoFit/>
          </a:bodyPr>
          <a:lstStyle/>
          <a:p>
            <a:pPr algn="just"/>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DNA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p>
          <a:p>
            <a:pPr algn="just"/>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1: </a:t>
            </a:r>
            <a:r>
              <a:rPr lang="en-US" sz="3200" smtClean="0">
                <a:latin typeface="Times New Roman" pitchFamily="18" charset="0"/>
                <a:cs typeface="Times New Roman" pitchFamily="18" charset="0"/>
              </a:rPr>
              <a:t>-A-G-T-C-G-T-</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   |    |   |   |   | </a:t>
            </a:r>
          </a:p>
          <a:p>
            <a:pPr algn="just"/>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2:-T-C-A-G-C-A-</a:t>
            </a:r>
          </a:p>
          <a:p>
            <a:pPr algn="just"/>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DNA con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DNA </a:t>
            </a:r>
            <a:r>
              <a:rPr lang="en-US" sz="3200" dirty="0" err="1" smtClean="0">
                <a:latin typeface="Times New Roman" pitchFamily="18" charset="0"/>
                <a:cs typeface="Times New Roman" pitchFamily="18" charset="0"/>
              </a:rPr>
              <a:t>mẹ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78408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1904</Words>
  <Application>Microsoft Office PowerPoint</Application>
  <PresentationFormat>Widescreen</PresentationFormat>
  <Paragraphs>109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PHIÊN MÃ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cp:revision>
  <dcterms:created xsi:type="dcterms:W3CDTF">2025-03-09T07:59:10Z</dcterms:created>
  <dcterms:modified xsi:type="dcterms:W3CDTF">2025-03-26T01:14:54Z</dcterms:modified>
</cp:coreProperties>
</file>